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277" r:id="rId3"/>
    <p:sldId id="932" r:id="rId4"/>
    <p:sldId id="925" r:id="rId5"/>
    <p:sldId id="926" r:id="rId6"/>
    <p:sldId id="933" r:id="rId7"/>
    <p:sldId id="930" r:id="rId8"/>
    <p:sldId id="300" r:id="rId9"/>
    <p:sldId id="294" r:id="rId10"/>
    <p:sldId id="405" r:id="rId11"/>
    <p:sldId id="421" r:id="rId12"/>
    <p:sldId id="927" r:id="rId13"/>
    <p:sldId id="934" r:id="rId14"/>
    <p:sldId id="929" r:id="rId15"/>
    <p:sldId id="931"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10D"/>
    <a:srgbClr val="FFFF00"/>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68978" autoAdjust="0"/>
  </p:normalViewPr>
  <p:slideViewPr>
    <p:cSldViewPr snapToGrid="0">
      <p:cViewPr varScale="1">
        <p:scale>
          <a:sx n="46" d="100"/>
          <a:sy n="46" d="100"/>
        </p:scale>
        <p:origin x="1454" y="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strike="noStrike" spc="-1" dirty="0">
                <a:solidFill>
                  <a:srgbClr val="002060"/>
                </a:solidFill>
                <a:latin typeface="Century Gothic"/>
                <a:ea typeface="Century Gothic"/>
              </a:rPr>
              <a:t>[er-] </a:t>
            </a:r>
            <a:r>
              <a:rPr lang="en-GB" b="1" baseline="0" dirty="0"/>
              <a:t>er </a:t>
            </a:r>
            <a:r>
              <a:rPr lang="en-GB" baseline="0" dirty="0"/>
              <a:t>[15] </a:t>
            </a:r>
            <a:r>
              <a:rPr lang="en-GB" b="1" baseline="0" dirty="0" err="1"/>
              <a:t>Konzert</a:t>
            </a:r>
            <a:r>
              <a:rPr lang="en-GB" baseline="0" dirty="0"/>
              <a:t> [2350] </a:t>
            </a:r>
            <a:r>
              <a:rPr lang="en-GB" b="1" baseline="0" dirty="0"/>
              <a:t>Person</a:t>
            </a:r>
            <a:r>
              <a:rPr lang="en-GB" baseline="0" dirty="0"/>
              <a:t> [357]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216000" indent="-216000">
              <a:lnSpc>
                <a:spcPct val="100000"/>
              </a:lnSpc>
            </a:pPr>
            <a:r>
              <a:rPr lang="en-GB" sz="1200" b="1" i="0" strike="noStrike" spc="-1" dirty="0">
                <a:solidFill>
                  <a:srgbClr val="002060"/>
                </a:solidFill>
                <a:latin typeface="Century Gothic"/>
                <a:ea typeface="Century Gothic"/>
              </a:rPr>
              <a:t>[-er] </a:t>
            </a: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endParaRPr lang="en-GB" sz="1200" b="1" i="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schwimmen </a:t>
            </a:r>
            <a:r>
              <a:rPr lang="de-DE" sz="1200" b="0" i="0" strike="noStrike" spc="-1" dirty="0">
                <a:solidFill>
                  <a:srgbClr val="002060"/>
                </a:solidFill>
                <a:latin typeface="Century Gothic"/>
                <a:ea typeface="Century Gothic"/>
              </a:rPr>
              <a:t>[1863] </a:t>
            </a:r>
            <a:r>
              <a:rPr lang="de-DE" sz="1200" b="1" i="0" strike="noStrike" spc="-1" dirty="0">
                <a:solidFill>
                  <a:srgbClr val="002060"/>
                </a:solidFill>
                <a:latin typeface="Century Gothic"/>
                <a:ea typeface="Century Gothic"/>
              </a:rPr>
              <a:t>tanzen </a:t>
            </a:r>
            <a:r>
              <a:rPr lang="de-DE" sz="1200" b="0" i="0" strike="noStrike" spc="-1" dirty="0">
                <a:solidFill>
                  <a:srgbClr val="002060"/>
                </a:solidFill>
                <a:latin typeface="Century Gothic"/>
                <a:ea typeface="Century Gothic"/>
              </a:rPr>
              <a:t>[1497]</a:t>
            </a:r>
          </a:p>
          <a:p>
            <a:pPr marL="216000" indent="-216000">
              <a:lnSpc>
                <a:spcPct val="100000"/>
              </a:lnSpc>
            </a:pPr>
            <a:r>
              <a:rPr lang="de-DE" sz="1200" b="1" i="0" strike="noStrike" spc="-1" dirty="0">
                <a:solidFill>
                  <a:srgbClr val="002060"/>
                </a:solidFill>
                <a:effectLst/>
                <a:latin typeface="Century Gothic"/>
                <a:ea typeface="+mn-ea"/>
                <a:cs typeface="+mn-cs"/>
              </a:rPr>
              <a:t>Revisit 1: </a:t>
            </a:r>
            <a:r>
              <a:rPr lang="de-DE" sz="1200" b="0" i="0" strike="noStrike" spc="-1" dirty="0">
                <a:solidFill>
                  <a:srgbClr val="002060"/>
                </a:solidFill>
                <a:effectLst/>
                <a:latin typeface="Century Gothic"/>
                <a:ea typeface="+mn-ea"/>
                <a:cs typeface="+mn-cs"/>
              </a:rPr>
              <a:t>language from Term 2</a:t>
            </a:r>
          </a:p>
          <a:p>
            <a:pPr marL="216000" indent="-216000">
              <a:lnSpc>
                <a:spcPct val="100000"/>
              </a:lnSpc>
            </a:pPr>
            <a:r>
              <a:rPr lang="de-DE" sz="1200" b="1" i="0" strike="noStrike" spc="-1" dirty="0">
                <a:solidFill>
                  <a:srgbClr val="002060"/>
                </a:solidFill>
                <a:effectLst/>
                <a:latin typeface="Century Gothic"/>
                <a:ea typeface="+mn-ea"/>
                <a:cs typeface="+mn-cs"/>
              </a:rPr>
              <a:t>Revisit 2</a:t>
            </a:r>
            <a:r>
              <a:rPr lang="de-DE" sz="1200" b="0" i="0" strike="noStrike" spc="-1" dirty="0">
                <a:solidFill>
                  <a:srgbClr val="002060"/>
                </a:solidFill>
                <a:effectLst/>
                <a:latin typeface="Century Gothic"/>
                <a:ea typeface="+mn-ea"/>
                <a:cs typeface="+mn-cs"/>
              </a:rPr>
              <a:t>: (du) hast [7]</a:t>
            </a: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revise the already known uses of </a:t>
            </a:r>
            <a:r>
              <a:rPr lang="en-GB" sz="1200" b="0" strike="noStrike" spc="-1" dirty="0" err="1">
                <a:latin typeface="Arial"/>
              </a:rPr>
              <a:t>nicht</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recap uses of </a:t>
            </a:r>
            <a:r>
              <a:rPr lang="en-GB" sz="1200" b="0" i="1"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9424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2/2</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4071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use of ‘</a:t>
            </a:r>
            <a:r>
              <a:rPr lang="en-GB" sz="1200" b="0" strike="noStrike" spc="-1" dirty="0" err="1">
                <a:latin typeface="Arial"/>
              </a:rPr>
              <a:t>nicht</a:t>
            </a:r>
            <a:r>
              <a:rPr lang="en-GB" sz="1200" b="0" strike="noStrike" spc="-1" dirty="0">
                <a:latin typeface="Arial"/>
              </a:rPr>
              <a:t>’ with verbs to negate them.</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9247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negative sentences with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in the first and third person singular.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indent="0">
              <a:lnSpc>
                <a:spcPct val="100000"/>
              </a:lnSpc>
              <a:buNone/>
            </a:pPr>
            <a:r>
              <a:rPr lang="en-GB" sz="1200" b="0" strike="noStrike" spc="-1" dirty="0">
                <a:solidFill>
                  <a:srgbClr val="000000"/>
                </a:solidFill>
                <a:latin typeface="Calibri"/>
              </a:rPr>
              <a:t>1. Explain that pupils are listening to </a:t>
            </a:r>
            <a:r>
              <a:rPr lang="en-GB" sz="1200" b="0" strike="noStrike" spc="-1" dirty="0" err="1">
                <a:solidFill>
                  <a:srgbClr val="000000"/>
                </a:solidFill>
                <a:latin typeface="Calibri"/>
              </a:rPr>
              <a:t>Lias</a:t>
            </a:r>
            <a:r>
              <a:rPr lang="en-GB" sz="1200" b="0" strike="noStrike" spc="-1" dirty="0">
                <a:solidFill>
                  <a:srgbClr val="000000"/>
                </a:solidFill>
                <a:latin typeface="Calibri"/>
              </a:rPr>
              <a:t> talking about himself and Ronja; what they do and what they don’t do. </a:t>
            </a:r>
          </a:p>
          <a:p>
            <a:pPr marL="0" indent="0">
              <a:lnSpc>
                <a:spcPct val="100000"/>
              </a:lnSpc>
              <a:buNone/>
            </a:pPr>
            <a:r>
              <a:rPr lang="en-GB" sz="1200" b="0" strike="noStrike" spc="-1" dirty="0">
                <a:solidFill>
                  <a:srgbClr val="000000"/>
                </a:solidFill>
                <a:latin typeface="Calibri"/>
              </a:rPr>
              <a:t>2. Play audio 1. Pupils must tick if the sentence they hear is affirmative and cross if negative. </a:t>
            </a:r>
          </a:p>
          <a:p>
            <a:pPr marL="216000" indent="-216000">
              <a:lnSpc>
                <a:spcPct val="100000"/>
              </a:lnSpc>
            </a:pPr>
            <a:r>
              <a:rPr lang="en-GB" sz="1200" b="0" strike="noStrike" spc="-1" dirty="0">
                <a:solidFill>
                  <a:srgbClr val="000000"/>
                </a:solidFill>
                <a:latin typeface="Calibri"/>
              </a:rPr>
              <a:t>3. Repeat for items 2-8. Click for answers. </a:t>
            </a:r>
          </a:p>
          <a:p>
            <a:pPr marL="216000" indent="-216000">
              <a:lnSpc>
                <a:spcPct val="100000"/>
              </a:lnSpc>
            </a:pPr>
            <a:r>
              <a:rPr lang="en-GB" sz="1200" b="0" strike="noStrike" spc="-1" dirty="0">
                <a:solidFill>
                  <a:srgbClr val="000000"/>
                </a:solidFill>
                <a:latin typeface="Calibri"/>
              </a:rPr>
              <a:t>4. Now pupils are going to listen again and translate each sentence, identifying whether the sentence is in the ‘I’ or ‘She’ form. Use the call-out to remind about word order for the negative sentences. </a:t>
            </a:r>
          </a:p>
          <a:p>
            <a:pPr marL="216000" indent="-216000">
              <a:lnSpc>
                <a:spcPct val="100000"/>
              </a:lnSpc>
            </a:pPr>
            <a:r>
              <a:rPr lang="en-GB" sz="1200" b="0" strike="noStrike" spc="-1" dirty="0">
                <a:solidFill>
                  <a:srgbClr val="000000"/>
                </a:solidFill>
                <a:latin typeface="Calibri"/>
              </a:rPr>
              <a:t>5. Repeat for items 2-8. Click for answers.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Arial"/>
              </a:rPr>
              <a:t>Transcript:</a:t>
            </a:r>
          </a:p>
          <a:p>
            <a:pPr marL="228600" indent="-228600">
              <a:lnSpc>
                <a:spcPct val="100000"/>
              </a:lnSpc>
              <a:buAutoNum type="arabicPeriod"/>
            </a:pPr>
            <a:r>
              <a:rPr lang="en-GB" sz="1200" b="0" strike="noStrike" spc="-1" dirty="0">
                <a:solidFill>
                  <a:srgbClr val="000000"/>
                </a:solidFill>
                <a:latin typeface="Arial"/>
              </a:rPr>
              <a:t>Ich </a:t>
            </a:r>
            <a:r>
              <a:rPr lang="en-GB" sz="1200" b="0" strike="noStrike" spc="-1" dirty="0" err="1">
                <a:solidFill>
                  <a:srgbClr val="000000"/>
                </a:solidFill>
                <a:latin typeface="Arial"/>
              </a:rPr>
              <a:t>schwimme</a:t>
            </a:r>
            <a:r>
              <a:rPr lang="en-GB" sz="1200" b="0" strike="noStrike" spc="-1" dirty="0">
                <a:solidFill>
                  <a:srgbClr val="000000"/>
                </a:solidFill>
                <a:latin typeface="Arial"/>
              </a:rPr>
              <a:t> </a:t>
            </a:r>
            <a:r>
              <a:rPr lang="en-GB" sz="1200" b="0" strike="noStrike" spc="-1" dirty="0" err="1">
                <a:solidFill>
                  <a:srgbClr val="000000"/>
                </a:solidFill>
                <a:latin typeface="Arial"/>
              </a:rPr>
              <a:t>nicht</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a:solidFill>
                  <a:srgbClr val="000000"/>
                </a:solidFill>
                <a:latin typeface="Arial"/>
              </a:rPr>
              <a:t>Sie </a:t>
            </a:r>
            <a:r>
              <a:rPr lang="en-GB" sz="1200" b="0" strike="noStrike" spc="-1" dirty="0" err="1">
                <a:solidFill>
                  <a:srgbClr val="000000"/>
                </a:solidFill>
                <a:latin typeface="Arial"/>
              </a:rPr>
              <a:t>hört</a:t>
            </a:r>
            <a:r>
              <a:rPr lang="en-GB" sz="1200" b="0" strike="noStrike" spc="-1" dirty="0">
                <a:solidFill>
                  <a:srgbClr val="000000"/>
                </a:solidFill>
                <a:latin typeface="Arial"/>
              </a:rPr>
              <a:t> </a:t>
            </a:r>
            <a:r>
              <a:rPr lang="en-GB" sz="1200" b="0" strike="noStrike" spc="-1" dirty="0" err="1">
                <a:solidFill>
                  <a:srgbClr val="000000"/>
                </a:solidFill>
                <a:latin typeface="Arial"/>
              </a:rPr>
              <a:t>Musik</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a:solidFill>
                  <a:srgbClr val="000000"/>
                </a:solidFill>
                <a:latin typeface="Arial"/>
              </a:rPr>
              <a:t>Sie </a:t>
            </a:r>
            <a:r>
              <a:rPr lang="en-GB" sz="1200" b="0" strike="noStrike" spc="-1" dirty="0" err="1">
                <a:solidFill>
                  <a:srgbClr val="000000"/>
                </a:solidFill>
                <a:latin typeface="Arial"/>
              </a:rPr>
              <a:t>tanzt</a:t>
            </a:r>
            <a:r>
              <a:rPr lang="en-GB" sz="1200" b="0" strike="noStrike" spc="-1" dirty="0">
                <a:solidFill>
                  <a:srgbClr val="000000"/>
                </a:solidFill>
                <a:latin typeface="Arial"/>
              </a:rPr>
              <a:t> </a:t>
            </a:r>
            <a:r>
              <a:rPr lang="en-GB" sz="1200" b="0" strike="noStrike" spc="-1" dirty="0" err="1">
                <a:solidFill>
                  <a:srgbClr val="000000"/>
                </a:solidFill>
                <a:latin typeface="Arial"/>
              </a:rPr>
              <a:t>nicht</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a:solidFill>
                  <a:srgbClr val="000000"/>
                </a:solidFill>
                <a:latin typeface="Arial"/>
              </a:rPr>
              <a:t>Ich singe </a:t>
            </a:r>
            <a:r>
              <a:rPr lang="en-GB" sz="1200" b="0" strike="noStrike" spc="-1" dirty="0" err="1">
                <a:solidFill>
                  <a:srgbClr val="000000"/>
                </a:solidFill>
                <a:latin typeface="Arial"/>
              </a:rPr>
              <a:t>ein</a:t>
            </a:r>
            <a:r>
              <a:rPr lang="en-GB" sz="1200" b="0" strike="noStrike" spc="-1" dirty="0">
                <a:solidFill>
                  <a:srgbClr val="000000"/>
                </a:solidFill>
                <a:latin typeface="Arial"/>
              </a:rPr>
              <a:t> Lied.</a:t>
            </a:r>
          </a:p>
          <a:p>
            <a:pPr marL="228600" indent="-228600">
              <a:lnSpc>
                <a:spcPct val="100000"/>
              </a:lnSpc>
              <a:buAutoNum type="arabicPeriod"/>
            </a:pPr>
            <a:r>
              <a:rPr lang="en-GB" sz="1200" b="0" strike="noStrike" spc="-1" dirty="0">
                <a:solidFill>
                  <a:srgbClr val="000000"/>
                </a:solidFill>
                <a:latin typeface="Arial"/>
              </a:rPr>
              <a:t>Sie </a:t>
            </a:r>
            <a:r>
              <a:rPr lang="en-GB" sz="1200" b="0" strike="noStrike" spc="-1" dirty="0" err="1">
                <a:solidFill>
                  <a:srgbClr val="000000"/>
                </a:solidFill>
                <a:latin typeface="Arial"/>
              </a:rPr>
              <a:t>lernt</a:t>
            </a:r>
            <a:r>
              <a:rPr lang="en-GB" sz="1200" b="0" strike="noStrike" spc="-1" dirty="0">
                <a:solidFill>
                  <a:srgbClr val="000000"/>
                </a:solidFill>
                <a:latin typeface="Arial"/>
              </a:rPr>
              <a:t> </a:t>
            </a:r>
            <a:r>
              <a:rPr lang="en-GB" sz="1200" b="0" strike="noStrike" spc="-1" dirty="0" err="1">
                <a:solidFill>
                  <a:srgbClr val="000000"/>
                </a:solidFill>
                <a:latin typeface="Arial"/>
              </a:rPr>
              <a:t>Eishockey</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a:solidFill>
                  <a:srgbClr val="000000"/>
                </a:solidFill>
                <a:latin typeface="Arial"/>
              </a:rPr>
              <a:t>Ich </a:t>
            </a:r>
            <a:r>
              <a:rPr lang="en-GB" sz="1200" b="0" strike="noStrike" spc="-1" dirty="0" err="1">
                <a:solidFill>
                  <a:srgbClr val="000000"/>
                </a:solidFill>
                <a:latin typeface="Arial"/>
              </a:rPr>
              <a:t>spiele</a:t>
            </a:r>
            <a:r>
              <a:rPr lang="en-GB" sz="1200" b="0" strike="noStrike" spc="-1" dirty="0">
                <a:solidFill>
                  <a:srgbClr val="000000"/>
                </a:solidFill>
                <a:latin typeface="Arial"/>
              </a:rPr>
              <a:t> </a:t>
            </a:r>
            <a:r>
              <a:rPr lang="en-GB" sz="1200" b="0" strike="noStrike" spc="-1" dirty="0" err="1">
                <a:solidFill>
                  <a:srgbClr val="000000"/>
                </a:solidFill>
                <a:latin typeface="Arial"/>
              </a:rPr>
              <a:t>Fußball</a:t>
            </a:r>
            <a:r>
              <a:rPr lang="en-GB" sz="1200" b="0" strike="noStrike" spc="-1" dirty="0">
                <a:solidFill>
                  <a:srgbClr val="000000"/>
                </a:solidFill>
                <a:latin typeface="Arial"/>
              </a:rPr>
              <a:t>. </a:t>
            </a:r>
          </a:p>
          <a:p>
            <a:pPr marL="228600" indent="-228600">
              <a:lnSpc>
                <a:spcPct val="100000"/>
              </a:lnSpc>
              <a:buAutoNum type="arabicPeriod"/>
            </a:pPr>
            <a:r>
              <a:rPr lang="en-GB" sz="1200" b="0" strike="noStrike" spc="-1" dirty="0">
                <a:solidFill>
                  <a:srgbClr val="000000"/>
                </a:solidFill>
                <a:latin typeface="Arial"/>
              </a:rPr>
              <a:t>Ich </a:t>
            </a:r>
            <a:r>
              <a:rPr lang="en-GB" sz="1200" b="0" strike="noStrike" spc="-1" dirty="0" err="1">
                <a:solidFill>
                  <a:srgbClr val="000000"/>
                </a:solidFill>
                <a:latin typeface="Arial"/>
              </a:rPr>
              <a:t>gewinne</a:t>
            </a:r>
            <a:r>
              <a:rPr lang="en-GB" sz="1200" b="0" strike="noStrike" spc="-1" dirty="0">
                <a:solidFill>
                  <a:srgbClr val="000000"/>
                </a:solidFill>
                <a:latin typeface="Arial"/>
              </a:rPr>
              <a:t> </a:t>
            </a:r>
            <a:r>
              <a:rPr lang="en-GB" sz="1200" b="0" strike="noStrike" spc="-1" dirty="0" err="1">
                <a:solidFill>
                  <a:srgbClr val="000000"/>
                </a:solidFill>
                <a:latin typeface="Arial"/>
              </a:rPr>
              <a:t>nicht</a:t>
            </a:r>
            <a:r>
              <a:rPr lang="en-GB" sz="1200" b="0" strike="noStrike" spc="-1" dirty="0">
                <a:solidFill>
                  <a:srgbClr val="000000"/>
                </a:solidFill>
                <a:latin typeface="Arial"/>
              </a:rPr>
              <a:t>. </a:t>
            </a:r>
          </a:p>
          <a:p>
            <a:pPr marL="228600" indent="-228600">
              <a:lnSpc>
                <a:spcPct val="100000"/>
              </a:lnSpc>
              <a:buAutoNum type="arabicPeriod"/>
            </a:pPr>
            <a:r>
              <a:rPr lang="en-GB" sz="1200" b="0" strike="noStrike" spc="-1" dirty="0">
                <a:solidFill>
                  <a:srgbClr val="000000"/>
                </a:solidFill>
                <a:latin typeface="Arial"/>
              </a:rPr>
              <a:t>Sie </a:t>
            </a:r>
            <a:r>
              <a:rPr lang="en-GB" sz="1200" b="0" strike="noStrike" spc="-1" dirty="0" err="1">
                <a:solidFill>
                  <a:srgbClr val="000000"/>
                </a:solidFill>
                <a:latin typeface="Arial"/>
              </a:rPr>
              <a:t>singt</a:t>
            </a:r>
            <a:r>
              <a:rPr lang="en-GB" sz="1200" b="0" strike="noStrike" spc="-1" dirty="0">
                <a:solidFill>
                  <a:srgbClr val="000000"/>
                </a:solidFill>
                <a:latin typeface="Arial"/>
              </a:rPr>
              <a:t> </a:t>
            </a:r>
            <a:r>
              <a:rPr lang="en-GB" sz="1200" b="0" strike="noStrike" spc="-1" dirty="0" err="1">
                <a:solidFill>
                  <a:srgbClr val="000000"/>
                </a:solidFill>
                <a:latin typeface="Arial"/>
              </a:rPr>
              <a:t>nicht</a:t>
            </a:r>
            <a:r>
              <a:rPr lang="en-GB" sz="1200" b="0" strike="noStrike" spc="-1" dirty="0">
                <a:solidFill>
                  <a:srgbClr val="000000"/>
                </a:solidFill>
                <a:latin typeface="Arial"/>
              </a:rPr>
              <a:t>.</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use of ‘</a:t>
            </a:r>
            <a:r>
              <a:rPr lang="en-GB" sz="1200" b="0" strike="noStrike" spc="-1" dirty="0" err="1">
                <a:latin typeface="Arial"/>
              </a:rPr>
              <a:t>nicht</a:t>
            </a:r>
            <a:r>
              <a:rPr lang="en-GB" sz="1200" b="0" strike="noStrike" spc="-1" dirty="0">
                <a:latin typeface="Arial"/>
              </a:rPr>
              <a:t>’ with noun phrases to negate them.</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30809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0" i="1"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with a verb to mean ‘don’t’ with individual verbs and with whole noun phrases.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that all of Ronja’s sentences are negative, but some are general e.g. </a:t>
            </a:r>
            <a:r>
              <a:rPr lang="en-GB" sz="1200" b="0" i="1" strike="noStrike" spc="-1" dirty="0">
                <a:solidFill>
                  <a:srgbClr val="000000"/>
                </a:solidFill>
                <a:latin typeface="Calibri"/>
              </a:rPr>
              <a:t>I don’t play, </a:t>
            </a:r>
            <a:r>
              <a:rPr lang="en-GB" sz="1200" b="0" strike="noStrike" spc="-1" dirty="0">
                <a:solidFill>
                  <a:srgbClr val="000000"/>
                </a:solidFill>
                <a:latin typeface="Calibri"/>
              </a:rPr>
              <a:t>whilst some are specific e.g. </a:t>
            </a:r>
            <a:r>
              <a:rPr lang="en-GB" sz="1200" b="0" i="1" strike="noStrike" spc="-1" dirty="0">
                <a:solidFill>
                  <a:srgbClr val="000000"/>
                </a:solidFill>
                <a:latin typeface="Calibri"/>
              </a:rPr>
              <a:t>I don’t play </a:t>
            </a:r>
            <a:r>
              <a:rPr lang="en-GB" sz="1200" b="0" i="1" u="sng" strike="noStrike" spc="-1" dirty="0">
                <a:solidFill>
                  <a:srgbClr val="000000"/>
                </a:solidFill>
                <a:latin typeface="Calibri"/>
              </a:rPr>
              <a:t>the game</a:t>
            </a:r>
            <a:r>
              <a:rPr lang="en-GB" sz="1200" b="0" strike="noStrike" spc="-1" dirty="0">
                <a:solidFill>
                  <a:srgbClr val="000000"/>
                </a:solidFill>
                <a:latin typeface="Calibri"/>
              </a:rPr>
              <a:t>. Based on the position of </a:t>
            </a:r>
            <a:r>
              <a:rPr lang="en-GB" sz="1200" b="0" i="1" strike="noStrike" spc="-1" dirty="0" err="1">
                <a:solidFill>
                  <a:srgbClr val="000000"/>
                </a:solidFill>
                <a:latin typeface="Calibri"/>
              </a:rPr>
              <a:t>nicht</a:t>
            </a:r>
            <a:r>
              <a:rPr lang="en-GB" sz="1200" b="0" strike="noStrike" spc="-1" dirty="0">
                <a:solidFill>
                  <a:srgbClr val="000000"/>
                </a:solidFill>
                <a:latin typeface="Calibri"/>
              </a:rPr>
              <a:t>, pupils need to decide whether or not a noun is behind the red blobs. </a:t>
            </a:r>
          </a:p>
          <a:p>
            <a:pPr marL="229320" indent="-228600">
              <a:lnSpc>
                <a:spcPct val="100000"/>
              </a:lnSpc>
              <a:buAutoNum type="arabicPeriod"/>
            </a:pPr>
            <a:r>
              <a:rPr lang="en-GB" sz="1200" b="0" strike="noStrike" spc="-1" dirty="0">
                <a:solidFill>
                  <a:srgbClr val="000000"/>
                </a:solidFill>
                <a:latin typeface="Calibri"/>
              </a:rPr>
              <a:t>Click to bring up the table with possible English translations. </a:t>
            </a:r>
          </a:p>
          <a:p>
            <a:pPr marL="229320" indent="-228600">
              <a:lnSpc>
                <a:spcPct val="100000"/>
              </a:lnSpc>
              <a:buAutoNum type="arabicPeriod"/>
            </a:pPr>
            <a:r>
              <a:rPr lang="en-GB" sz="1200" b="0" strike="noStrike" spc="-1" dirty="0">
                <a:solidFill>
                  <a:srgbClr val="000000"/>
                </a:solidFill>
                <a:latin typeface="Calibri"/>
              </a:rPr>
              <a:t>Pupils write down 1-7 and A or B for each sentence. </a:t>
            </a:r>
          </a:p>
          <a:p>
            <a:pPr marL="229320" indent="-228600">
              <a:lnSpc>
                <a:spcPct val="100000"/>
              </a:lnSpc>
              <a:buAutoNum type="arabicPeriod"/>
            </a:pPr>
            <a:r>
              <a:rPr lang="en-GB" sz="1200" b="0" strike="noStrike" spc="-1" dirty="0">
                <a:solidFill>
                  <a:srgbClr val="000000"/>
                </a:solidFill>
                <a:latin typeface="Calibri"/>
              </a:rPr>
              <a:t>Where they have chosen B, they could also try to translate the missing nouns into German. </a:t>
            </a:r>
          </a:p>
          <a:p>
            <a:pPr marL="229320" indent="-228600">
              <a:lnSpc>
                <a:spcPct val="100000"/>
              </a:lnSpc>
              <a:buAutoNum type="arabicPeriod"/>
            </a:pPr>
            <a:r>
              <a:rPr lang="en-GB" sz="1200" b="0" strike="noStrike" spc="-1" dirty="0">
                <a:solidFill>
                  <a:srgbClr val="000000"/>
                </a:solidFill>
                <a:latin typeface="Calibri"/>
              </a:rPr>
              <a:t>Click to circle the correct answer A or B. </a:t>
            </a:r>
          </a:p>
          <a:p>
            <a:pPr marL="229320" indent="-228600">
              <a:lnSpc>
                <a:spcPct val="100000"/>
              </a:lnSpc>
              <a:buAutoNum type="arabicPeriod"/>
            </a:pPr>
            <a:r>
              <a:rPr lang="en-GB" sz="1200" b="0" strike="noStrike" spc="-1" dirty="0">
                <a:solidFill>
                  <a:srgbClr val="000000"/>
                </a:solidFill>
                <a:latin typeface="Calibri"/>
              </a:rPr>
              <a:t>Elicit suggestions for the missing German nouns from pupils, then click to reveal if anything/what is behind the blobs. </a:t>
            </a:r>
          </a:p>
          <a:p>
            <a:pPr marL="229320" indent="-228600">
              <a:lnSpc>
                <a:spcPct val="100000"/>
              </a:lnSpc>
              <a:buAutoNum type="arabicPeriod"/>
            </a:pPr>
            <a:endParaRPr lang="en-GB" sz="1200" b="0"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Additional Tasks:</a:t>
            </a:r>
          </a:p>
          <a:p>
            <a:pPr marL="720" indent="0">
              <a:lnSpc>
                <a:spcPct val="100000"/>
              </a:lnSpc>
              <a:buNone/>
            </a:pPr>
            <a:r>
              <a:rPr lang="en-GB" sz="1200" b="0" strike="noStrike" spc="-1" dirty="0">
                <a:solidFill>
                  <a:srgbClr val="000000"/>
                </a:solidFill>
                <a:latin typeface="Calibri"/>
              </a:rPr>
              <a:t>1. Pupils could rewrite numbers 2, 3 and 6, adding a noun with a definite article and therefore moving </a:t>
            </a:r>
            <a:r>
              <a:rPr lang="en-GB" sz="1200" b="0" strike="noStrike" spc="-1" dirty="0" err="1">
                <a:solidFill>
                  <a:srgbClr val="000000"/>
                </a:solidFill>
                <a:latin typeface="Calibri"/>
              </a:rPr>
              <a:t>nicht</a:t>
            </a:r>
            <a:r>
              <a:rPr lang="en-GB" sz="1200" b="0" strike="noStrike" spc="-1" dirty="0">
                <a:solidFill>
                  <a:srgbClr val="000000"/>
                </a:solidFill>
                <a:latin typeface="Calibri"/>
              </a:rPr>
              <a:t> to the end of the sentence. E.g. </a:t>
            </a:r>
            <a:r>
              <a:rPr lang="en-GB" sz="1200" b="0" i="1" strike="noStrike" spc="-1" dirty="0">
                <a:solidFill>
                  <a:srgbClr val="000000"/>
                </a:solidFill>
                <a:latin typeface="Calibri"/>
              </a:rPr>
              <a:t>du </a:t>
            </a:r>
            <a:r>
              <a:rPr lang="en-GB" sz="1200" b="0" i="1" strike="noStrike" spc="-1" dirty="0" err="1">
                <a:solidFill>
                  <a:srgbClr val="000000"/>
                </a:solidFill>
                <a:latin typeface="Calibri"/>
              </a:rPr>
              <a:t>spielst</a:t>
            </a:r>
            <a:r>
              <a:rPr lang="en-GB" sz="1200" b="0" i="1" strike="noStrike" spc="-1" dirty="0">
                <a:solidFill>
                  <a:srgbClr val="000000"/>
                </a:solidFill>
                <a:latin typeface="Calibri"/>
              </a:rPr>
              <a:t> das Spiel </a:t>
            </a:r>
            <a:r>
              <a:rPr lang="en-GB" sz="1200" b="0" i="1" strike="noStrike" spc="-1" dirty="0" err="1">
                <a:solidFill>
                  <a:srgbClr val="000000"/>
                </a:solidFill>
                <a:latin typeface="Calibri"/>
              </a:rPr>
              <a:t>nicht</a:t>
            </a:r>
            <a:r>
              <a:rPr lang="en-GB" sz="1200" b="0" i="1" strike="noStrike" spc="-1" dirty="0">
                <a:solidFill>
                  <a:srgbClr val="000000"/>
                </a:solidFill>
                <a:latin typeface="Calibri"/>
              </a:rPr>
              <a:t>; Ich singe das Lied </a:t>
            </a:r>
            <a:r>
              <a:rPr lang="en-GB" sz="1200" b="0" i="1" strike="noStrike" spc="-1" dirty="0" err="1">
                <a:solidFill>
                  <a:srgbClr val="000000"/>
                </a:solidFill>
                <a:latin typeface="Calibri"/>
              </a:rPr>
              <a:t>nicht</a:t>
            </a:r>
            <a:r>
              <a:rPr lang="en-GB" sz="1200" b="0" i="1" strike="noStrike" spc="-1" dirty="0">
                <a:solidFill>
                  <a:srgbClr val="000000"/>
                </a:solidFill>
                <a:latin typeface="Calibri"/>
              </a:rPr>
              <a:t>; Er </a:t>
            </a:r>
            <a:r>
              <a:rPr lang="en-GB" sz="1200" b="0" i="1" strike="noStrike" spc="-1" dirty="0" err="1">
                <a:solidFill>
                  <a:srgbClr val="000000"/>
                </a:solidFill>
                <a:latin typeface="Calibri"/>
              </a:rPr>
              <a:t>lernt</a:t>
            </a:r>
            <a:r>
              <a:rPr lang="en-GB" sz="1200" b="0" i="1" strike="noStrike" spc="-1" dirty="0">
                <a:solidFill>
                  <a:srgbClr val="000000"/>
                </a:solidFill>
                <a:latin typeface="Calibri"/>
              </a:rPr>
              <a:t> das Wort </a:t>
            </a:r>
            <a:r>
              <a:rPr lang="en-GB" sz="1200" b="0" i="1" strike="noStrike" spc="-1" dirty="0" err="1">
                <a:solidFill>
                  <a:srgbClr val="000000"/>
                </a:solidFill>
                <a:latin typeface="Calibri"/>
              </a:rPr>
              <a:t>nicht</a:t>
            </a:r>
            <a:r>
              <a:rPr lang="en-GB" sz="1200" b="0" i="1" strike="noStrike" spc="-1" dirty="0">
                <a:solidFill>
                  <a:srgbClr val="000000"/>
                </a:solidFill>
                <a:latin typeface="Calibri"/>
              </a:rPr>
              <a:t>. </a:t>
            </a:r>
          </a:p>
          <a:p>
            <a:pPr marL="720" indent="0">
              <a:lnSpc>
                <a:spcPct val="100000"/>
              </a:lnSpc>
              <a:buNone/>
            </a:pPr>
            <a:r>
              <a:rPr lang="en-GB" sz="1200" b="0" strike="noStrike" spc="-1" dirty="0">
                <a:solidFill>
                  <a:srgbClr val="000000"/>
                </a:solidFill>
                <a:latin typeface="Calibri"/>
              </a:rPr>
              <a:t>2. Pupils could alter the person (not) doing each verb e.g. 1) </a:t>
            </a:r>
            <a:r>
              <a:rPr lang="en-GB" sz="1200" b="0" i="1" strike="noStrike" spc="-1" dirty="0">
                <a:solidFill>
                  <a:srgbClr val="000000"/>
                </a:solidFill>
                <a:latin typeface="Calibri"/>
              </a:rPr>
              <a:t>Er </a:t>
            </a:r>
            <a:r>
              <a:rPr lang="en-GB" sz="1200" b="0" i="1" strike="noStrike" spc="-1" dirty="0" err="1">
                <a:solidFill>
                  <a:srgbClr val="000000"/>
                </a:solidFill>
                <a:latin typeface="Calibri"/>
              </a:rPr>
              <a:t>gewinnt</a:t>
            </a:r>
            <a:r>
              <a:rPr lang="en-GB" sz="1200" b="0" i="1" strike="noStrike" spc="-1" dirty="0">
                <a:solidFill>
                  <a:srgbClr val="000000"/>
                </a:solidFill>
                <a:latin typeface="Calibri"/>
              </a:rPr>
              <a:t> das Spiel </a:t>
            </a:r>
            <a:r>
              <a:rPr lang="en-GB" sz="1200" b="0" i="1" strike="noStrike" spc="-1" dirty="0" err="1">
                <a:solidFill>
                  <a:srgbClr val="000000"/>
                </a:solidFill>
                <a:latin typeface="Calibri"/>
              </a:rPr>
              <a:t>nicht</a:t>
            </a:r>
            <a:r>
              <a:rPr lang="en-GB" sz="1200" b="0" strike="noStrike" spc="-1" dirty="0">
                <a:solidFill>
                  <a:srgbClr val="000000"/>
                </a:solidFill>
                <a:latin typeface="Calibri"/>
              </a:rPr>
              <a:t>, taking care to change their verb endings. </a:t>
            </a: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15</a:t>
            </a:fld>
            <a:endParaRPr lang="en-GB"/>
          </a:p>
        </p:txBody>
      </p:sp>
    </p:spTree>
    <p:extLst>
      <p:ext uri="{BB962C8B-B14F-4D97-AF65-F5344CB8AC3E}">
        <p14:creationId xmlns:p14="http://schemas.microsoft.com/office/powerpoint/2010/main" val="1609946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er</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to an imaginary ‘he’, using your index finger, thumb point upwards (to make the gesture more exaggerated), as per the image.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er</a:t>
            </a:r>
            <a:r>
              <a:rPr lang="en-GB" baseline="0" dirty="0"/>
              <a:t> [15]</a:t>
            </a:r>
            <a:br>
              <a:rPr lang="en-GB" baseline="0" dirty="0"/>
            </a:br>
            <a:r>
              <a:rPr lang="en-GB" i="1" dirty="0"/>
              <a:t>Source:  Jones, R.L. &amp; </a:t>
            </a:r>
            <a:r>
              <a:rPr lang="en-GB" i="1" dirty="0" err="1"/>
              <a:t>Tschirner</a:t>
            </a:r>
            <a:r>
              <a:rPr lang="en-GB" i="1" dirty="0"/>
              <a:t>, E. (2006).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wieder</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roll your hands over in the air, clockwise. Your hands are in front of your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err="1"/>
              <a:t>wieder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wieder</a:t>
            </a:r>
            <a:r>
              <a:rPr lang="en-GB" b="1" baseline="0" dirty="0"/>
              <a:t> </a:t>
            </a:r>
            <a:r>
              <a:rPr lang="en-GB" baseline="0" dirty="0"/>
              <a:t>[74]</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49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[er] </a:t>
            </a:r>
            <a:r>
              <a:rPr lang="en-GB" sz="1200" b="0" strike="noStrike" spc="-1" dirty="0">
                <a:solidFill>
                  <a:srgbClr val="000000"/>
                </a:solidFill>
                <a:latin typeface="+mn-lt"/>
                <a:ea typeface="Calibri"/>
              </a:rPr>
              <a:t>by identifying the stressed and unstressed syllables in known and unknown words.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Explain that pupils are going to hear words with [er]. On first listening they need to highlight/circle/jot down the syllable of the word they hear that is stressed/emphasised. </a:t>
            </a:r>
          </a:p>
          <a:p>
            <a:r>
              <a:rPr lang="en-GB" dirty="0"/>
              <a:t>2. Play number one and click to show the syllable they should have highlighted. Then discuss as a class whether it is a stressed or unstressed [er].</a:t>
            </a:r>
          </a:p>
          <a:p>
            <a:r>
              <a:rPr lang="en-GB" dirty="0"/>
              <a:t>3. Repeat for items 2-8. </a:t>
            </a:r>
          </a:p>
          <a:p>
            <a:r>
              <a:rPr lang="en-GB" dirty="0"/>
              <a:t>4. Click to bring up the call-out and try clapping through the words together as a class, clapping louder for the stressed syllable in each word. </a:t>
            </a:r>
          </a:p>
          <a:p>
            <a:endParaRPr lang="en-GB" dirty="0"/>
          </a:p>
          <a:p>
            <a:r>
              <a:rPr lang="en-GB" b="1" dirty="0"/>
              <a:t>Transcript:</a:t>
            </a:r>
          </a:p>
          <a:p>
            <a:pPr marL="228600" indent="-228600">
              <a:buAutoNum type="arabicPeriod"/>
            </a:pPr>
            <a:r>
              <a:rPr lang="en-GB" dirty="0"/>
              <a:t>September</a:t>
            </a:r>
          </a:p>
          <a:p>
            <a:pPr marL="228600" indent="-228600">
              <a:buAutoNum type="arabicPeriod"/>
            </a:pPr>
            <a:r>
              <a:rPr lang="en-GB" dirty="0" err="1"/>
              <a:t>lernen</a:t>
            </a:r>
            <a:endParaRPr lang="en-GB" dirty="0"/>
          </a:p>
          <a:p>
            <a:pPr marL="228600" indent="-228600">
              <a:buAutoNum type="arabicPeriod"/>
            </a:pPr>
            <a:r>
              <a:rPr lang="en-GB" dirty="0"/>
              <a:t>Wasser </a:t>
            </a:r>
          </a:p>
          <a:p>
            <a:pPr marL="228600" indent="-228600">
              <a:buAutoNum type="arabicPeriod"/>
            </a:pPr>
            <a:r>
              <a:rPr lang="en-GB" dirty="0"/>
              <a:t>November</a:t>
            </a:r>
          </a:p>
          <a:p>
            <a:pPr marL="228600" indent="-228600">
              <a:buAutoNum type="arabicPeriod"/>
            </a:pPr>
            <a:r>
              <a:rPr lang="en-GB" dirty="0"/>
              <a:t>Erst</a:t>
            </a:r>
          </a:p>
          <a:p>
            <a:pPr marL="228600" indent="-228600">
              <a:buAutoNum type="arabicPeriod"/>
            </a:pPr>
            <a:r>
              <a:rPr lang="en-GB" dirty="0" err="1"/>
              <a:t>Herz</a:t>
            </a:r>
            <a:endParaRPr lang="en-GB" dirty="0"/>
          </a:p>
          <a:p>
            <a:pPr marL="228600" indent="-228600">
              <a:buAutoNum type="arabicPeriod"/>
            </a:pPr>
            <a:r>
              <a:rPr lang="en-GB" dirty="0" err="1"/>
              <a:t>Nummer</a:t>
            </a:r>
            <a:endParaRPr lang="en-GB" dirty="0"/>
          </a:p>
          <a:p>
            <a:pPr marL="228600" indent="-228600">
              <a:buAutoNum type="arabicPeriod"/>
            </a:pPr>
            <a:r>
              <a:rPr lang="en-GB" dirty="0"/>
              <a:t>der</a:t>
            </a:r>
          </a:p>
          <a:p>
            <a:pPr marL="0" indent="0">
              <a:buNone/>
            </a:pPr>
            <a:endParaRPr lang="en-GB" dirty="0"/>
          </a:p>
          <a:p>
            <a:pPr marL="0" indent="0">
              <a:buNone/>
            </a:pPr>
            <a:r>
              <a:rPr lang="en-GB" b="1" dirty="0"/>
              <a:t>Word frequency:</a:t>
            </a:r>
          </a:p>
          <a:p>
            <a:pPr marL="0" indent="0">
              <a:buNone/>
            </a:pPr>
            <a:r>
              <a:rPr lang="en-GB" b="0" dirty="0"/>
              <a:t>September [1035]  November [1273] erst [132] </a:t>
            </a:r>
            <a:r>
              <a:rPr lang="en-GB" b="0" dirty="0" err="1"/>
              <a:t>Herz</a:t>
            </a:r>
            <a:r>
              <a:rPr lang="en-GB" b="0" dirty="0"/>
              <a:t> [532]</a:t>
            </a:r>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a:t>
            </a:r>
            <a:r>
              <a:rPr lang="en-GB" dirty="0"/>
              <a:t>: to introduce two new characters, Johanna’s cousins in Switzerland, and to revise ‘</a:t>
            </a:r>
            <a:r>
              <a:rPr lang="en-GB" dirty="0" err="1"/>
              <a:t>Lieblings</a:t>
            </a:r>
            <a:r>
              <a:rPr lang="en-GB" dirty="0"/>
              <a:t>-’ and verbs with time adverbs. </a:t>
            </a:r>
          </a:p>
          <a:p>
            <a:endParaRPr lang="en-GB" dirty="0"/>
          </a:p>
          <a:p>
            <a:r>
              <a:rPr lang="en-GB" b="1" dirty="0"/>
              <a:t>Procedure:</a:t>
            </a:r>
          </a:p>
          <a:p>
            <a:pPr marL="0" indent="0">
              <a:buNone/>
            </a:pPr>
            <a:r>
              <a:rPr lang="en-GB" dirty="0"/>
              <a:t>1. Read the slide together as a class to meet the two new characters. Click to bring up Ronja then </a:t>
            </a:r>
            <a:r>
              <a:rPr lang="en-GB" dirty="0" err="1"/>
              <a:t>Lias</a:t>
            </a:r>
            <a:r>
              <a:rPr lang="en-GB" dirty="0"/>
              <a:t>. </a:t>
            </a:r>
          </a:p>
          <a:p>
            <a:pPr marL="0" indent="0">
              <a:buNone/>
            </a:pPr>
            <a:r>
              <a:rPr lang="en-GB" dirty="0"/>
              <a:t>2. Click to bring up Moritz (Johanna’s brother) who wants to introduce their favourite activities too. </a:t>
            </a:r>
          </a:p>
          <a:p>
            <a:r>
              <a:rPr lang="en-GB" dirty="0"/>
              <a:t>2. Click to bring up Ronja’s then </a:t>
            </a:r>
            <a:r>
              <a:rPr lang="en-GB" dirty="0" err="1"/>
              <a:t>Lias</a:t>
            </a:r>
            <a:r>
              <a:rPr lang="en-GB" dirty="0"/>
              <a:t>’ favourite hobbies. Ask pupils what ‘</a:t>
            </a:r>
            <a:r>
              <a:rPr lang="en-GB" dirty="0" err="1"/>
              <a:t>Lieblings</a:t>
            </a:r>
            <a:r>
              <a:rPr lang="en-GB" dirty="0"/>
              <a:t>’ means and what each of the cousins likes doing and when they do it. </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7</a:t>
            </a:fld>
            <a:endParaRPr lang="en-GB"/>
          </a:p>
        </p:txBody>
      </p:sp>
    </p:spTree>
    <p:extLst>
      <p:ext uri="{BB962C8B-B14F-4D97-AF65-F5344CB8AC3E}">
        <p14:creationId xmlns:p14="http://schemas.microsoft.com/office/powerpoint/2010/main" val="3019643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pronunciation of and to gain cultural knowledge of most popular sports in Switzerland.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rPr>
              <a:t>1. Click to bring up the top 6 sports one by one. Pupils should use their knowledge of phonics to try to pronounce them accurately. </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2. Click for the audio buttons to appear and click to check pronunciation if needed.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Ask pupils to discuss which sports they think they are (should be able to work out 1-4!) then explain that 5 and 6 are traditional Swiss sports which don’t happen much outside of Switzerland.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4. Click to bring up </a:t>
            </a:r>
            <a:r>
              <a:rPr lang="en-GB" sz="1200" b="0" strike="noStrike" spc="-1" dirty="0" err="1">
                <a:latin typeface="Arial"/>
              </a:rPr>
              <a:t>Lias</a:t>
            </a:r>
            <a:r>
              <a:rPr lang="en-GB" sz="1200" b="0" strike="noStrike" spc="-1" dirty="0">
                <a:latin typeface="Arial"/>
              </a:rPr>
              <a:t> and his explanations of the two sports.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Source</a:t>
            </a:r>
            <a:r>
              <a:rPr lang="en-GB" sz="1200" b="0" strike="noStrike" spc="-1" dirty="0">
                <a:latin typeface="Arial"/>
              </a:rPr>
              <a:t>: </a:t>
            </a:r>
            <a:r>
              <a:rPr lang="en-GB" dirty="0"/>
              <a:t>Most Popular Sports in Switzerland: https://studyinginswitzerland.com/sports-in-switzerland/</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1"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Picture source:</a:t>
            </a:r>
            <a:br>
              <a:rPr lang="en-GB" sz="1200" b="0" strike="noStrike" spc="-1" dirty="0">
                <a:latin typeface="Arial"/>
              </a:rPr>
            </a:br>
            <a:r>
              <a:rPr lang="en-US" sz="1200" b="0" strike="noStrike" spc="-1" dirty="0">
                <a:latin typeface="Arial"/>
              </a:rPr>
              <a:t>David </a:t>
            </a:r>
            <a:r>
              <a:rPr lang="en-US" sz="1200" b="0" strike="noStrike" spc="-1" dirty="0" err="1">
                <a:latin typeface="Arial"/>
              </a:rPr>
              <a:t>Haberthür</a:t>
            </a:r>
            <a:r>
              <a:rPr lang="en-US" sz="1200" b="0" strike="noStrike" spc="-1" dirty="0">
                <a:latin typeface="Arial"/>
              </a:rPr>
              <a:t>, CC BY 2.0 via Wikimedia Commons</a:t>
            </a:r>
            <a:endParaRPr lang="en-GB" sz="1200" b="0" strike="noStrike" spc="-1" dirty="0">
              <a:latin typeface="Arial"/>
            </a:endParaRPr>
          </a:p>
          <a:p>
            <a:pPr>
              <a:lnSpc>
                <a:spcPct val="100000"/>
              </a:lnSpc>
            </a:pPr>
            <a:endParaRPr lang="en-GB" sz="1200" b="1" strike="noStrike" spc="-1" dirty="0">
              <a:latin typeface="Arial"/>
            </a:endParaRPr>
          </a:p>
          <a:p>
            <a:pPr>
              <a:lnSpc>
                <a:spcPct val="100000"/>
              </a:lnSpc>
            </a:pPr>
            <a:r>
              <a:rPr lang="en-GB" sz="1200" b="1" strike="noStrike" spc="-1" dirty="0">
                <a:latin typeface="Arial"/>
              </a:rPr>
              <a:t>Video clip </a:t>
            </a:r>
            <a:r>
              <a:rPr lang="en-GB" sz="1200" b="0" strike="noStrike" spc="-1" dirty="0">
                <a:latin typeface="Arial"/>
              </a:rPr>
              <a:t>(English introduction, then English translation of interview with Swiss </a:t>
            </a:r>
            <a:r>
              <a:rPr lang="en-GB" sz="1200" b="0" strike="noStrike" spc="-1" dirty="0" err="1">
                <a:latin typeface="Arial"/>
              </a:rPr>
              <a:t>Hornussen</a:t>
            </a:r>
            <a:r>
              <a:rPr lang="en-GB" sz="1200" b="0" strike="noStrike" spc="-1" dirty="0">
                <a:latin typeface="Arial"/>
              </a:rPr>
              <a:t> champion):</a:t>
            </a:r>
            <a:br>
              <a:rPr lang="en-GB" sz="1200" b="0" strike="noStrike" spc="-1" dirty="0">
                <a:latin typeface="Arial"/>
              </a:rPr>
            </a:br>
            <a:r>
              <a:rPr lang="en-GB" sz="1200" b="0" strike="noStrike" spc="-1" dirty="0">
                <a:latin typeface="Arial"/>
              </a:rPr>
              <a:t>https://digg.com/video/hornussen-video </a:t>
            </a:r>
            <a:br>
              <a:rPr lang="en-GB" sz="1200" b="0" strike="noStrike" spc="-1" dirty="0">
                <a:latin typeface="Arial"/>
              </a:rPr>
            </a:br>
            <a:r>
              <a:rPr lang="en-GB" sz="1200" b="0" strike="noStrike" spc="-1" dirty="0">
                <a:latin typeface="Arial"/>
              </a:rPr>
              <a:t>The video shows how the </a:t>
            </a:r>
            <a:r>
              <a:rPr lang="en-GB" sz="1200" b="0" strike="noStrike" spc="-1" dirty="0" err="1">
                <a:latin typeface="Arial"/>
              </a:rPr>
              <a:t>Hornuss</a:t>
            </a:r>
            <a:r>
              <a:rPr lang="en-GB" sz="1200" b="0" strike="noStrike" spc="-1" dirty="0">
                <a:latin typeface="Arial"/>
              </a:rPr>
              <a:t> (puck, called Hornet) is hit and how the opposing team tries to stop it from hitting the ground with their wooden paddles.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2 new items of vocabulary for this week and to recap 4 other key verbs.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verb ‘</a:t>
            </a:r>
            <a:r>
              <a:rPr lang="en-GB" sz="1200" b="0" strike="noStrike" spc="-1" dirty="0" err="1">
                <a:latin typeface="Arial"/>
              </a:rPr>
              <a:t>schwimmen</a:t>
            </a:r>
            <a:r>
              <a:rPr lang="en-GB" sz="1200" b="0" strike="noStrike" spc="-1" dirty="0">
                <a:latin typeface="Arial"/>
              </a:rPr>
              <a:t>’ then the picture and repeat as a class. Click again to bring up ‘</a:t>
            </a:r>
            <a:r>
              <a:rPr lang="en-GB" sz="1200" b="0" strike="noStrike" spc="-1" dirty="0" err="1">
                <a:latin typeface="Arial"/>
              </a:rPr>
              <a:t>tanzen</a:t>
            </a:r>
            <a:r>
              <a:rPr lang="en-GB" sz="1200" b="0" strike="noStrike" spc="-1" dirty="0">
                <a:latin typeface="Arial"/>
              </a:rPr>
              <a:t>’ and picture and repeat.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next four with pictures first. Can pupils remember the German infinitives? Click to bring each up in turn.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all 6 verbs as a class.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all pictures to disappear. Ask pupils in pairs to recall the English for all 6. Click again for all pictures to return.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all 6 words to disappear. Ask pupils in pairs to recall the German. Click again for all words to return.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40.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39.png"/><Relationship Id="rId5" Type="http://schemas.openxmlformats.org/officeDocument/2006/relationships/image" Target="../media/image47.png"/><Relationship Id="rId10" Type="http://schemas.openxmlformats.org/officeDocument/2006/relationships/image" Target="../media/image58.png"/><Relationship Id="rId4" Type="http://schemas.openxmlformats.org/officeDocument/2006/relationships/image" Target="../media/image7.sv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audio" Target="../media/audio15.wav"/><Relationship Id="rId1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60.png"/><Relationship Id="rId12" Type="http://schemas.openxmlformats.org/officeDocument/2006/relationships/audio" Target="../media/audio14.wav"/><Relationship Id="rId17" Type="http://schemas.openxmlformats.org/officeDocument/2006/relationships/image" Target="../media/image51.png"/><Relationship Id="rId2" Type="http://schemas.openxmlformats.org/officeDocument/2006/relationships/notesSlide" Target="../notesSlides/notesSlide13.xml"/><Relationship Id="rId16" Type="http://schemas.openxmlformats.org/officeDocument/2006/relationships/audio" Target="../media/audio18.wav"/><Relationship Id="rId1" Type="http://schemas.openxmlformats.org/officeDocument/2006/relationships/slideLayout" Target="../slideLayouts/slideLayout5.xml"/><Relationship Id="rId6" Type="http://schemas.openxmlformats.org/officeDocument/2006/relationships/image" Target="../media/image24.svg"/><Relationship Id="rId11" Type="http://schemas.openxmlformats.org/officeDocument/2006/relationships/audio" Target="../media/audio13.wav"/><Relationship Id="rId5" Type="http://schemas.openxmlformats.org/officeDocument/2006/relationships/image" Target="../media/image23.png"/><Relationship Id="rId15" Type="http://schemas.openxmlformats.org/officeDocument/2006/relationships/audio" Target="../media/audio17.wav"/><Relationship Id="rId10" Type="http://schemas.openxmlformats.org/officeDocument/2006/relationships/audio" Target="../media/audio12.wav"/><Relationship Id="rId4" Type="http://schemas.openxmlformats.org/officeDocument/2006/relationships/audio" Target="../media/audio10.wav"/><Relationship Id="rId9" Type="http://schemas.openxmlformats.org/officeDocument/2006/relationships/audio" Target="../media/audio11.wav"/><Relationship Id="rId14" Type="http://schemas.openxmlformats.org/officeDocument/2006/relationships/audio" Target="../media/audio16.wav"/></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57.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1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24.svg"/><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23.png"/><Relationship Id="rId5" Type="http://schemas.openxmlformats.org/officeDocument/2006/relationships/audio" Target="../media/audio2.wav"/><Relationship Id="rId15" Type="http://schemas.openxmlformats.org/officeDocument/2006/relationships/image" Target="../media/image25.png"/><Relationship Id="rId10" Type="http://schemas.openxmlformats.org/officeDocument/2006/relationships/audio" Target="../media/audio7.wav"/><Relationship Id="rId19" Type="http://schemas.openxmlformats.org/officeDocument/2006/relationships/image" Target="../media/image29.png"/><Relationship Id="rId4" Type="http://schemas.openxmlformats.org/officeDocument/2006/relationships/image" Target="../media/image22.png"/><Relationship Id="rId9" Type="http://schemas.openxmlformats.org/officeDocument/2006/relationships/audio" Target="../media/audio6.wav"/><Relationship Id="rId14" Type="http://schemas.openxmlformats.org/officeDocument/2006/relationships/audio" Target="../media/audio9.wav"/></Relationships>
</file>

<file path=ppt/slides/_rels/slide7.xml.rels><?xml version="1.0" encoding="UTF-8" standalone="yes"?>
<Relationships xmlns="http://schemas.openxmlformats.org/package/2006/relationships"><Relationship Id="rId3" Type="http://schemas.openxmlformats.org/officeDocument/2006/relationships/image" Target="../media/image30.gif"/><Relationship Id="rId7" Type="http://schemas.openxmlformats.org/officeDocument/2006/relationships/image" Target="../media/image34.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5.jp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23.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7.svg"/><Relationship Id="rId11" Type="http://schemas.openxmlformats.org/officeDocument/2006/relationships/image" Target="../media/image43.png"/><Relationship Id="rId5" Type="http://schemas.openxmlformats.org/officeDocument/2006/relationships/image" Target="../media/image6.png"/><Relationship Id="rId10" Type="http://schemas.openxmlformats.org/officeDocument/2006/relationships/image" Target="../media/image42.png"/><Relationship Id="rId4" Type="http://schemas.openxmlformats.org/officeDocument/2006/relationships/image" Target="../media/image24.sv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Negation after verbs, with </a:t>
            </a: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nicht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[er-] [-er]</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432110"/>
            <a:ext cx="4350240" cy="1144800"/>
          </a:xfrm>
        </p:spPr>
        <p:txBody>
          <a:bodyPr/>
          <a:lstStyle/>
          <a:p>
            <a:pPr algn="ctr"/>
            <a:r>
              <a:rPr lang="en-GB" sz="4000" b="1" spc="-1" dirty="0">
                <a:solidFill>
                  <a:schemeClr val="bg1"/>
                </a:solidFill>
                <a:latin typeface="Century Gothic" panose="020B0502020202020204" pitchFamily="34" charset="0"/>
                <a:ea typeface="Century Gothic"/>
              </a:rPr>
              <a:t>Talking about activities and events</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3</a:t>
            </a:r>
          </a:p>
        </p:txBody>
      </p:sp>
      <p:grpSp>
        <p:nvGrpSpPr>
          <p:cNvPr id="10" name="Group 9">
            <a:extLst>
              <a:ext uri="{FF2B5EF4-FFF2-40B4-BE49-F238E27FC236}">
                <a16:creationId xmlns:a16="http://schemas.microsoft.com/office/drawing/2014/main" id="{14FBC9DC-5254-46DA-A9C6-4E8F12E745C2}"/>
              </a:ext>
            </a:extLst>
          </p:cNvPr>
          <p:cNvGrpSpPr/>
          <p:nvPr/>
        </p:nvGrpSpPr>
        <p:grpSpPr>
          <a:xfrm>
            <a:off x="0" y="1496158"/>
            <a:ext cx="4350984" cy="3865461"/>
            <a:chOff x="0" y="1496158"/>
            <a:chExt cx="4350984" cy="3865461"/>
          </a:xfrm>
        </p:grpSpPr>
        <p:pic>
          <p:nvPicPr>
            <p:cNvPr id="11" name="Picture 10">
              <a:extLst>
                <a:ext uri="{FF2B5EF4-FFF2-40B4-BE49-F238E27FC236}">
                  <a16:creationId xmlns:a16="http://schemas.microsoft.com/office/drawing/2014/main" id="{AF573FCF-CE46-4738-8F04-F0087327B9F3}"/>
                </a:ext>
              </a:extLst>
            </p:cNvPr>
            <p:cNvPicPr>
              <a:picLocks noChangeAspect="1"/>
            </p:cNvPicPr>
            <p:nvPr/>
          </p:nvPicPr>
          <p:blipFill>
            <a:blip r:embed="rId4"/>
            <a:stretch>
              <a:fillRect/>
            </a:stretch>
          </p:blipFill>
          <p:spPr>
            <a:xfrm>
              <a:off x="0" y="2083504"/>
              <a:ext cx="4350984" cy="2850355"/>
            </a:xfrm>
            <a:prstGeom prst="rect">
              <a:avLst/>
            </a:prstGeom>
          </p:spPr>
        </p:pic>
        <p:pic>
          <p:nvPicPr>
            <p:cNvPr id="12" name="Picture 11">
              <a:extLst>
                <a:ext uri="{FF2B5EF4-FFF2-40B4-BE49-F238E27FC236}">
                  <a16:creationId xmlns:a16="http://schemas.microsoft.com/office/drawing/2014/main" id="{19C69047-6A2A-4A62-80D4-CB4DDC28F622}"/>
                </a:ext>
              </a:extLst>
            </p:cNvPr>
            <p:cNvPicPr>
              <a:picLocks noChangeAspect="1"/>
            </p:cNvPicPr>
            <p:nvPr/>
          </p:nvPicPr>
          <p:blipFill>
            <a:blip r:embed="rId5"/>
            <a:stretch>
              <a:fillRect/>
            </a:stretch>
          </p:blipFill>
          <p:spPr>
            <a:xfrm>
              <a:off x="1931" y="2265025"/>
              <a:ext cx="4206605" cy="2615411"/>
            </a:xfrm>
            <a:prstGeom prst="rect">
              <a:avLst/>
            </a:prstGeom>
          </p:spPr>
        </p:pic>
        <p:pic>
          <p:nvPicPr>
            <p:cNvPr id="13" name="Picture 12">
              <a:extLst>
                <a:ext uri="{FF2B5EF4-FFF2-40B4-BE49-F238E27FC236}">
                  <a16:creationId xmlns:a16="http://schemas.microsoft.com/office/drawing/2014/main" id="{381E23C1-ED2F-43AF-9923-2B6155090B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473" y="4210225"/>
              <a:ext cx="634218" cy="1151394"/>
            </a:xfrm>
            <a:prstGeom prst="rect">
              <a:avLst/>
            </a:prstGeom>
          </p:spPr>
        </p:pic>
        <p:pic>
          <p:nvPicPr>
            <p:cNvPr id="14" name="Picture 13">
              <a:extLst>
                <a:ext uri="{FF2B5EF4-FFF2-40B4-BE49-F238E27FC236}">
                  <a16:creationId xmlns:a16="http://schemas.microsoft.com/office/drawing/2014/main" id="{5E75DE2C-5FC9-4B29-8484-816DFB807AF1}"/>
                </a:ext>
              </a:extLst>
            </p:cNvPr>
            <p:cNvPicPr>
              <a:picLocks noChangeAspect="1"/>
            </p:cNvPicPr>
            <p:nvPr/>
          </p:nvPicPr>
          <p:blipFill>
            <a:blip r:embed="rId7"/>
            <a:stretch>
              <a:fillRect/>
            </a:stretch>
          </p:blipFill>
          <p:spPr>
            <a:xfrm>
              <a:off x="43047" y="1496158"/>
              <a:ext cx="688467" cy="843739"/>
            </a:xfrm>
            <a:prstGeom prst="rect">
              <a:avLst/>
            </a:prstGeom>
          </p:spPr>
        </p:pic>
      </p:grpSp>
      <p:pic>
        <p:nvPicPr>
          <p:cNvPr id="17" name="Graphic 16" descr="Swimming with solid fill">
            <a:extLst>
              <a:ext uri="{FF2B5EF4-FFF2-40B4-BE49-F238E27FC236}">
                <a16:creationId xmlns:a16="http://schemas.microsoft.com/office/drawing/2014/main" id="{0A6DF7F6-6334-4722-8169-C4C21FF5FC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5454" y="3349945"/>
            <a:ext cx="913961" cy="9139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4D879F27-F5C3-478A-B515-4E2ED1A2CD3D}"/>
              </a:ext>
            </a:extLst>
          </p:cNvPr>
          <p:cNvPicPr>
            <a:picLocks noChangeAspect="1"/>
          </p:cNvPicPr>
          <p:nvPr/>
        </p:nvPicPr>
        <p:blipFill>
          <a:blip r:embed="rId3"/>
          <a:stretch>
            <a:fillRect/>
          </a:stretch>
        </p:blipFill>
        <p:spPr>
          <a:xfrm>
            <a:off x="10728086" y="3250512"/>
            <a:ext cx="1002366" cy="1078495"/>
          </a:xfrm>
          <a:prstGeom prst="rect">
            <a:avLst/>
          </a:prstGeom>
        </p:spPr>
      </p:pic>
      <p:pic>
        <p:nvPicPr>
          <p:cNvPr id="89" name="Google Shape;170;p8"/>
          <p:cNvPicPr/>
          <p:nvPr/>
        </p:nvPicPr>
        <p:blipFill>
          <a:blip r:embed="rId4"/>
          <a:stretch/>
        </p:blipFill>
        <p:spPr>
          <a:xfrm>
            <a:off x="10909270" y="86527"/>
            <a:ext cx="1190434" cy="1088269"/>
          </a:xfrm>
          <a:prstGeom prst="rect">
            <a:avLst/>
          </a:prstGeom>
          <a:ln>
            <a:noFill/>
          </a:ln>
        </p:spPr>
      </p:pic>
      <p:sp>
        <p:nvSpPr>
          <p:cNvPr id="90" name="CustomShape 3"/>
          <p:cNvSpPr/>
          <p:nvPr/>
        </p:nvSpPr>
        <p:spPr>
          <a:xfrm>
            <a:off x="364260" y="9970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an adjective or adverb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831377" y="1574030"/>
            <a:ext cx="21906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Ich bin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hier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5"/>
          <a:stretch/>
        </p:blipFill>
        <p:spPr>
          <a:xfrm>
            <a:off x="263537" y="1910144"/>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(not) </a:t>
            </a:r>
            <a:endParaRPr lang="en-GB" sz="3600" dirty="0"/>
          </a:p>
        </p:txBody>
      </p:sp>
      <p:sp>
        <p:nvSpPr>
          <p:cNvPr id="28" name="CustomShape 5">
            <a:extLst>
              <a:ext uri="{FF2B5EF4-FFF2-40B4-BE49-F238E27FC236}">
                <a16:creationId xmlns:a16="http://schemas.microsoft.com/office/drawing/2014/main" id="{1A304562-FFAE-47C1-AAB3-E0DD291ADD70}"/>
              </a:ext>
            </a:extLst>
          </p:cNvPr>
          <p:cNvSpPr/>
          <p:nvPr/>
        </p:nvSpPr>
        <p:spPr>
          <a:xfrm>
            <a:off x="1006756" y="200348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am here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3">
            <a:extLst>
              <a:ext uri="{FF2B5EF4-FFF2-40B4-BE49-F238E27FC236}">
                <a16:creationId xmlns:a16="http://schemas.microsoft.com/office/drawing/2014/main" id="{8DD5AF9B-78B1-4919-8592-E33A62DB47E1}"/>
              </a:ext>
            </a:extLst>
          </p:cNvPr>
          <p:cNvSpPr/>
          <p:nvPr/>
        </p:nvSpPr>
        <p:spPr>
          <a:xfrm>
            <a:off x="2640325" y="36696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already know how to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(not):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22" name="Group 21">
            <a:extLst>
              <a:ext uri="{FF2B5EF4-FFF2-40B4-BE49-F238E27FC236}">
                <a16:creationId xmlns:a16="http://schemas.microsoft.com/office/drawing/2014/main" id="{E230783D-82DB-44B8-B2B7-5A9A27E4CA47}"/>
              </a:ext>
            </a:extLst>
          </p:cNvPr>
          <p:cNvGrpSpPr/>
          <p:nvPr/>
        </p:nvGrpSpPr>
        <p:grpSpPr>
          <a:xfrm>
            <a:off x="3042537" y="1485449"/>
            <a:ext cx="918520" cy="945556"/>
            <a:chOff x="3547158" y="2103807"/>
            <a:chExt cx="918520" cy="945556"/>
          </a:xfrm>
        </p:grpSpPr>
        <p:pic>
          <p:nvPicPr>
            <p:cNvPr id="23" name="Google Shape;180;p8">
              <a:extLst>
                <a:ext uri="{FF2B5EF4-FFF2-40B4-BE49-F238E27FC236}">
                  <a16:creationId xmlns:a16="http://schemas.microsoft.com/office/drawing/2014/main" id="{BFD9AFE1-BE06-46D7-A143-FE037D412F47}"/>
                </a:ext>
              </a:extLst>
            </p:cNvPr>
            <p:cNvPicPr/>
            <p:nvPr/>
          </p:nvPicPr>
          <p:blipFill>
            <a:blip r:embed="rId6"/>
            <a:stretch/>
          </p:blipFill>
          <p:spPr>
            <a:xfrm>
              <a:off x="3547158" y="2103807"/>
              <a:ext cx="436270" cy="945556"/>
            </a:xfrm>
            <a:prstGeom prst="rect">
              <a:avLst/>
            </a:prstGeom>
            <a:ln>
              <a:noFill/>
            </a:ln>
          </p:spPr>
        </p:pic>
        <p:pic>
          <p:nvPicPr>
            <p:cNvPr id="24" name="Picture 23" descr="Icon&#10;&#10;Description automatically generated">
              <a:extLst>
                <a:ext uri="{FF2B5EF4-FFF2-40B4-BE49-F238E27FC236}">
                  <a16:creationId xmlns:a16="http://schemas.microsoft.com/office/drawing/2014/main" id="{BA9CCC30-29EB-48CF-B7A8-8D1425BD70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9408" y="2240217"/>
              <a:ext cx="436270" cy="697160"/>
            </a:xfrm>
            <a:prstGeom prst="rect">
              <a:avLst/>
            </a:prstGeom>
          </p:spPr>
        </p:pic>
      </p:grpSp>
      <p:grpSp>
        <p:nvGrpSpPr>
          <p:cNvPr id="25" name="Group 24">
            <a:extLst>
              <a:ext uri="{FF2B5EF4-FFF2-40B4-BE49-F238E27FC236}">
                <a16:creationId xmlns:a16="http://schemas.microsoft.com/office/drawing/2014/main" id="{C4AAE3D9-DBE4-4FF8-86A1-5C8781ABCF41}"/>
              </a:ext>
            </a:extLst>
          </p:cNvPr>
          <p:cNvGrpSpPr/>
          <p:nvPr/>
        </p:nvGrpSpPr>
        <p:grpSpPr>
          <a:xfrm>
            <a:off x="9149695" y="1471370"/>
            <a:ext cx="1196959" cy="973713"/>
            <a:chOff x="9907009" y="2114061"/>
            <a:chExt cx="1196959" cy="973713"/>
          </a:xfrm>
        </p:grpSpPr>
        <p:pic>
          <p:nvPicPr>
            <p:cNvPr id="35" name="Google Shape;180;p8">
              <a:extLst>
                <a:ext uri="{FF2B5EF4-FFF2-40B4-BE49-F238E27FC236}">
                  <a16:creationId xmlns:a16="http://schemas.microsoft.com/office/drawing/2014/main" id="{62016AE2-9C3D-4007-B9AA-8703F39454DF}"/>
                </a:ext>
              </a:extLst>
            </p:cNvPr>
            <p:cNvPicPr/>
            <p:nvPr/>
          </p:nvPicPr>
          <p:blipFill>
            <a:blip r:embed="rId6"/>
            <a:stretch/>
          </p:blipFill>
          <p:spPr>
            <a:xfrm>
              <a:off x="9907009" y="2114061"/>
              <a:ext cx="424309" cy="945556"/>
            </a:xfrm>
            <a:prstGeom prst="rect">
              <a:avLst/>
            </a:prstGeom>
            <a:ln>
              <a:noFill/>
            </a:ln>
          </p:spPr>
        </p:pic>
        <p:pic>
          <p:nvPicPr>
            <p:cNvPr id="38" name="Picture 37" descr="Icon&#10;&#10;Description automatically generated">
              <a:extLst>
                <a:ext uri="{FF2B5EF4-FFF2-40B4-BE49-F238E27FC236}">
                  <a16:creationId xmlns:a16="http://schemas.microsoft.com/office/drawing/2014/main" id="{0732984F-DE2A-445E-8FE8-9949B2C974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0577" y="2350975"/>
              <a:ext cx="436270" cy="697160"/>
            </a:xfrm>
            <a:prstGeom prst="rect">
              <a:avLst/>
            </a:prstGeom>
          </p:spPr>
        </p:pic>
        <p:pic>
          <p:nvPicPr>
            <p:cNvPr id="40" name="Picture 39" descr="Icon&#10;&#10;Description automatically generated">
              <a:extLst>
                <a:ext uri="{FF2B5EF4-FFF2-40B4-BE49-F238E27FC236}">
                  <a16:creationId xmlns:a16="http://schemas.microsoft.com/office/drawing/2014/main" id="{35C0F18E-7E83-4B4F-A25A-E30BF7ADFC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9726" y="2569734"/>
              <a:ext cx="454242" cy="518040"/>
            </a:xfrm>
            <a:prstGeom prst="rect">
              <a:avLst/>
            </a:prstGeom>
          </p:spPr>
        </p:pic>
      </p:grpSp>
      <p:sp>
        <p:nvSpPr>
          <p:cNvPr id="41" name="CustomShape 8">
            <a:extLst>
              <a:ext uri="{FF2B5EF4-FFF2-40B4-BE49-F238E27FC236}">
                <a16:creationId xmlns:a16="http://schemas.microsoft.com/office/drawing/2014/main" id="{A04952AB-A972-48BA-AC57-56E0FE21D27E}"/>
              </a:ext>
            </a:extLst>
          </p:cNvPr>
          <p:cNvSpPr/>
          <p:nvPr/>
        </p:nvSpPr>
        <p:spPr>
          <a:xfrm>
            <a:off x="5977892" y="1585382"/>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bin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hier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5977892" y="1978505"/>
            <a:ext cx="32674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am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here.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5"/>
          <a:stretch/>
        </p:blipFill>
        <p:spPr>
          <a:xfrm>
            <a:off x="5398242" y="1759101"/>
            <a:ext cx="633960" cy="671040"/>
          </a:xfrm>
          <a:prstGeom prst="rect">
            <a:avLst/>
          </a:prstGeom>
          <a:ln>
            <a:noFill/>
          </a:ln>
        </p:spPr>
      </p:pic>
      <p:sp>
        <p:nvSpPr>
          <p:cNvPr id="44" name="CustomShape 3">
            <a:extLst>
              <a:ext uri="{FF2B5EF4-FFF2-40B4-BE49-F238E27FC236}">
                <a16:creationId xmlns:a16="http://schemas.microsoft.com/office/drawing/2014/main" id="{397D9E65-95CC-4C59-8208-E951CCBF3DD6}"/>
              </a:ext>
            </a:extLst>
          </p:cNvPr>
          <p:cNvSpPr/>
          <p:nvPr/>
        </p:nvSpPr>
        <p:spPr>
          <a:xfrm>
            <a:off x="136764" y="2862756"/>
            <a:ext cx="107592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der,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das</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a noun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 the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8">
            <a:extLst>
              <a:ext uri="{FF2B5EF4-FFF2-40B4-BE49-F238E27FC236}">
                <a16:creationId xmlns:a16="http://schemas.microsoft.com/office/drawing/2014/main" id="{EDA8A787-AB5A-4235-902A-F270CE0A1897}"/>
              </a:ext>
            </a:extLst>
          </p:cNvPr>
          <p:cNvSpPr/>
          <p:nvPr/>
        </p:nvSpPr>
        <p:spPr>
          <a:xfrm>
            <a:off x="263536" y="3618321"/>
            <a:ext cx="43406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das </a:t>
            </a:r>
            <a:r>
              <a:rPr lang="en-GB" sz="2800" spc="-1" dirty="0" err="1">
                <a:solidFill>
                  <a:srgbClr val="002060"/>
                </a:solidFill>
                <a:latin typeface="Century Gothic" panose="020B0502020202020204" pitchFamily="34" charset="0"/>
                <a:ea typeface="Century Gothic"/>
              </a:rPr>
              <a:t>Geschenk</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6" name="CustomShape 9">
            <a:extLst>
              <a:ext uri="{FF2B5EF4-FFF2-40B4-BE49-F238E27FC236}">
                <a16:creationId xmlns:a16="http://schemas.microsoft.com/office/drawing/2014/main" id="{237A2983-39C8-4311-BDF8-1032C1949FC8}"/>
              </a:ext>
            </a:extLst>
          </p:cNvPr>
          <p:cNvSpPr/>
          <p:nvPr/>
        </p:nvSpPr>
        <p:spPr>
          <a:xfrm>
            <a:off x="393154" y="4195564"/>
            <a:ext cx="43891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the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present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7" name="CustomShape 8">
            <a:extLst>
              <a:ext uri="{FF2B5EF4-FFF2-40B4-BE49-F238E27FC236}">
                <a16:creationId xmlns:a16="http://schemas.microsoft.com/office/drawing/2014/main" id="{5DE3ACC4-194C-441F-A8F0-CCD9D346EA8A}"/>
              </a:ext>
            </a:extLst>
          </p:cNvPr>
          <p:cNvSpPr/>
          <p:nvPr/>
        </p:nvSpPr>
        <p:spPr>
          <a:xfrm>
            <a:off x="5582411" y="3559009"/>
            <a:ext cx="53268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das </a:t>
            </a:r>
            <a:r>
              <a:rPr lang="en-GB" sz="2800" spc="-1" dirty="0" err="1">
                <a:solidFill>
                  <a:srgbClr val="002060"/>
                </a:solidFill>
                <a:latin typeface="Century Gothic" panose="020B0502020202020204" pitchFamily="34" charset="0"/>
                <a:ea typeface="Century Gothic"/>
              </a:rPr>
              <a:t>Geschenk</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8" name="CustomShape 9">
            <a:extLst>
              <a:ext uri="{FF2B5EF4-FFF2-40B4-BE49-F238E27FC236}">
                <a16:creationId xmlns:a16="http://schemas.microsoft.com/office/drawing/2014/main" id="{5B5A280E-7CE0-41FF-9A29-D8806BCEF438}"/>
              </a:ext>
            </a:extLst>
          </p:cNvPr>
          <p:cNvSpPr/>
          <p:nvPr/>
        </p:nvSpPr>
        <p:spPr>
          <a:xfrm>
            <a:off x="5930225" y="4131056"/>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the </a:t>
            </a:r>
            <a:r>
              <a:rPr lang="en-GB" sz="2800" spc="-1" dirty="0">
                <a:solidFill>
                  <a:srgbClr val="1F3864"/>
                </a:solidFill>
                <a:latin typeface="Century Gothic" panose="020B0502020202020204" pitchFamily="34" charset="0"/>
                <a:ea typeface="Century Gothic"/>
              </a:rPr>
              <a:t>present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0" name="Google Shape;183;p8">
            <a:extLst>
              <a:ext uri="{FF2B5EF4-FFF2-40B4-BE49-F238E27FC236}">
                <a16:creationId xmlns:a16="http://schemas.microsoft.com/office/drawing/2014/main" id="{B058CA18-1E69-421F-8E79-33ED537BB1ED}"/>
              </a:ext>
            </a:extLst>
          </p:cNvPr>
          <p:cNvPicPr/>
          <p:nvPr/>
        </p:nvPicPr>
        <p:blipFill>
          <a:blip r:embed="rId5"/>
          <a:stretch/>
        </p:blipFill>
        <p:spPr>
          <a:xfrm>
            <a:off x="5298257" y="4091850"/>
            <a:ext cx="436270" cy="518041"/>
          </a:xfrm>
          <a:prstGeom prst="rect">
            <a:avLst/>
          </a:prstGeom>
          <a:ln>
            <a:noFill/>
          </a:ln>
        </p:spPr>
      </p:pic>
      <p:sp>
        <p:nvSpPr>
          <p:cNvPr id="51" name="CustomShape 3">
            <a:extLst>
              <a:ext uri="{FF2B5EF4-FFF2-40B4-BE49-F238E27FC236}">
                <a16:creationId xmlns:a16="http://schemas.microsoft.com/office/drawing/2014/main" id="{D4C4FE29-3B99-4387-A97C-346B37C2A5CD}"/>
              </a:ext>
            </a:extLst>
          </p:cNvPr>
          <p:cNvSpPr/>
          <p:nvPr/>
        </p:nvSpPr>
        <p:spPr>
          <a:xfrm>
            <a:off x="263537" y="4923854"/>
            <a:ext cx="107592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proper nouns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6" name="CustomShape 8">
            <a:extLst>
              <a:ext uri="{FF2B5EF4-FFF2-40B4-BE49-F238E27FC236}">
                <a16:creationId xmlns:a16="http://schemas.microsoft.com/office/drawing/2014/main" id="{F5AD85BE-0725-4A88-9BAF-3C8024C698C8}"/>
              </a:ext>
            </a:extLst>
          </p:cNvPr>
          <p:cNvSpPr/>
          <p:nvPr/>
        </p:nvSpPr>
        <p:spPr>
          <a:xfrm>
            <a:off x="358175" y="5601973"/>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Lias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0" name="Google Shape;183;p8">
            <a:extLst>
              <a:ext uri="{FF2B5EF4-FFF2-40B4-BE49-F238E27FC236}">
                <a16:creationId xmlns:a16="http://schemas.microsoft.com/office/drawing/2014/main" id="{541D08E0-6E73-4547-8674-FDA89B7AF0F1}"/>
              </a:ext>
            </a:extLst>
          </p:cNvPr>
          <p:cNvPicPr/>
          <p:nvPr/>
        </p:nvPicPr>
        <p:blipFill>
          <a:blip r:embed="rId5"/>
          <a:stretch/>
        </p:blipFill>
        <p:spPr>
          <a:xfrm>
            <a:off x="0" y="4033030"/>
            <a:ext cx="393154" cy="443367"/>
          </a:xfrm>
          <a:prstGeom prst="rect">
            <a:avLst/>
          </a:prstGeom>
          <a:ln>
            <a:noFill/>
          </a:ln>
        </p:spPr>
      </p:pic>
      <p:pic>
        <p:nvPicPr>
          <p:cNvPr id="61" name="Google Shape;183;p8">
            <a:extLst>
              <a:ext uri="{FF2B5EF4-FFF2-40B4-BE49-F238E27FC236}">
                <a16:creationId xmlns:a16="http://schemas.microsoft.com/office/drawing/2014/main" id="{293EA7DD-2FD8-4C2A-95B0-19A4B899C145}"/>
              </a:ext>
            </a:extLst>
          </p:cNvPr>
          <p:cNvPicPr/>
          <p:nvPr/>
        </p:nvPicPr>
        <p:blipFill>
          <a:blip r:embed="rId5"/>
          <a:stretch/>
        </p:blipFill>
        <p:spPr>
          <a:xfrm>
            <a:off x="-44329" y="5837940"/>
            <a:ext cx="439398" cy="460611"/>
          </a:xfrm>
          <a:prstGeom prst="rect">
            <a:avLst/>
          </a:prstGeom>
          <a:ln>
            <a:noFill/>
          </a:ln>
        </p:spPr>
      </p:pic>
      <p:sp>
        <p:nvSpPr>
          <p:cNvPr id="62" name="CustomShape 9">
            <a:extLst>
              <a:ext uri="{FF2B5EF4-FFF2-40B4-BE49-F238E27FC236}">
                <a16:creationId xmlns:a16="http://schemas.microsoft.com/office/drawing/2014/main" id="{0A68CEA5-F069-48E1-92ED-B25E8C60B998}"/>
              </a:ext>
            </a:extLst>
          </p:cNvPr>
          <p:cNvSpPr/>
          <p:nvPr/>
        </p:nvSpPr>
        <p:spPr>
          <a:xfrm>
            <a:off x="358175" y="6100647"/>
            <a:ext cx="43891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2800" b="0" i="0" u="none" strike="noStrike" kern="1200" cap="none" spc="-1" normalizeH="0" noProof="0" dirty="0" err="1">
                <a:ln>
                  <a:noFill/>
                </a:ln>
                <a:solidFill>
                  <a:srgbClr val="1F3864"/>
                </a:solidFill>
                <a:effectLst/>
                <a:uLnTx/>
                <a:uFillTx/>
                <a:latin typeface="Century Gothic" panose="020B0502020202020204" pitchFamily="34" charset="0"/>
                <a:ea typeface="Century Gothic"/>
                <a:cs typeface="+mn-cs"/>
              </a:rPr>
              <a:t>Lias</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8">
            <a:extLst>
              <a:ext uri="{FF2B5EF4-FFF2-40B4-BE49-F238E27FC236}">
                <a16:creationId xmlns:a16="http://schemas.microsoft.com/office/drawing/2014/main" id="{98AA0EDB-E993-4DE0-BA64-976CA6FE7243}"/>
              </a:ext>
            </a:extLst>
          </p:cNvPr>
          <p:cNvSpPr/>
          <p:nvPr/>
        </p:nvSpPr>
        <p:spPr>
          <a:xfrm>
            <a:off x="5572730" y="5512250"/>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2800" spc="-1" dirty="0" err="1">
                <a:solidFill>
                  <a:srgbClr val="002060"/>
                </a:solidFill>
                <a:latin typeface="Century Gothic" panose="020B0502020202020204" pitchFamily="34" charset="0"/>
                <a:ea typeface="Century Gothic"/>
              </a:rPr>
              <a:t>Lias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7" name="CustomShape 8">
            <a:extLst>
              <a:ext uri="{FF2B5EF4-FFF2-40B4-BE49-F238E27FC236}">
                <a16:creationId xmlns:a16="http://schemas.microsoft.com/office/drawing/2014/main" id="{2FE22810-BDC7-425A-8353-56A884992EEB}"/>
              </a:ext>
            </a:extLst>
          </p:cNvPr>
          <p:cNvSpPr/>
          <p:nvPr/>
        </p:nvSpPr>
        <p:spPr>
          <a:xfrm>
            <a:off x="5556475" y="6039531"/>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That is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not </a:t>
            </a:r>
            <a:r>
              <a:rPr lang="en-GB" sz="2800" spc="-1" dirty="0" err="1">
                <a:solidFill>
                  <a:srgbClr val="002060"/>
                </a:solidFill>
                <a:latin typeface="Century Gothic" panose="020B0502020202020204" pitchFamily="34" charset="0"/>
                <a:ea typeface="Century Gothic"/>
              </a:rPr>
              <a:t>Lias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8" name="Google Shape;183;p8">
            <a:extLst>
              <a:ext uri="{FF2B5EF4-FFF2-40B4-BE49-F238E27FC236}">
                <a16:creationId xmlns:a16="http://schemas.microsoft.com/office/drawing/2014/main" id="{3D775E68-FF2D-441B-B242-9E3F95714589}"/>
              </a:ext>
            </a:extLst>
          </p:cNvPr>
          <p:cNvPicPr/>
          <p:nvPr/>
        </p:nvPicPr>
        <p:blipFill>
          <a:blip r:embed="rId5"/>
          <a:stretch/>
        </p:blipFill>
        <p:spPr>
          <a:xfrm>
            <a:off x="5178543" y="5889707"/>
            <a:ext cx="439398" cy="460611"/>
          </a:xfrm>
          <a:prstGeom prst="rect">
            <a:avLst/>
          </a:prstGeom>
          <a:ln>
            <a:noFill/>
          </a:ln>
        </p:spPr>
      </p:pic>
      <p:pic>
        <p:nvPicPr>
          <p:cNvPr id="55" name="Picture 54" descr="Icon&#10;&#10;Description automatically generated">
            <a:extLst>
              <a:ext uri="{FF2B5EF4-FFF2-40B4-BE49-F238E27FC236}">
                <a16:creationId xmlns:a16="http://schemas.microsoft.com/office/drawing/2014/main" id="{4E4D78CE-BDAD-4DF5-B7BD-6C0818821E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11852" y="3523460"/>
            <a:ext cx="764938" cy="677437"/>
          </a:xfrm>
          <a:prstGeom prst="rect">
            <a:avLst/>
          </a:prstGeom>
        </p:spPr>
      </p:pic>
      <p:pic>
        <p:nvPicPr>
          <p:cNvPr id="3" name="Picture 2">
            <a:extLst>
              <a:ext uri="{FF2B5EF4-FFF2-40B4-BE49-F238E27FC236}">
                <a16:creationId xmlns:a16="http://schemas.microsoft.com/office/drawing/2014/main" id="{F261C0FA-4829-40D2-987E-9122C7667A0C}"/>
              </a:ext>
            </a:extLst>
          </p:cNvPr>
          <p:cNvPicPr>
            <a:picLocks noChangeAspect="1"/>
          </p:cNvPicPr>
          <p:nvPr/>
        </p:nvPicPr>
        <p:blipFill>
          <a:blip r:embed="rId9"/>
          <a:stretch>
            <a:fillRect/>
          </a:stretch>
        </p:blipFill>
        <p:spPr>
          <a:xfrm>
            <a:off x="3658935" y="5290216"/>
            <a:ext cx="784507" cy="1419390"/>
          </a:xfrm>
          <a:prstGeom prst="rect">
            <a:avLst/>
          </a:prstGeom>
        </p:spPr>
      </p:pic>
      <p:pic>
        <p:nvPicPr>
          <p:cNvPr id="4" name="Picture 3">
            <a:extLst>
              <a:ext uri="{FF2B5EF4-FFF2-40B4-BE49-F238E27FC236}">
                <a16:creationId xmlns:a16="http://schemas.microsoft.com/office/drawing/2014/main" id="{B309E91E-42EB-4D4A-B96A-65BF1F8D5E09}"/>
              </a:ext>
            </a:extLst>
          </p:cNvPr>
          <p:cNvPicPr>
            <a:picLocks noChangeAspect="1"/>
          </p:cNvPicPr>
          <p:nvPr/>
        </p:nvPicPr>
        <p:blipFill>
          <a:blip r:embed="rId10"/>
          <a:stretch>
            <a:fillRect/>
          </a:stretch>
        </p:blipFill>
        <p:spPr>
          <a:xfrm>
            <a:off x="9576079" y="5447457"/>
            <a:ext cx="908978" cy="1110114"/>
          </a:xfrm>
          <a:prstGeom prst="rect">
            <a:avLst/>
          </a:prstGeom>
        </p:spPr>
      </p:pic>
      <p:pic>
        <p:nvPicPr>
          <p:cNvPr id="5" name="Picture 4">
            <a:extLst>
              <a:ext uri="{FF2B5EF4-FFF2-40B4-BE49-F238E27FC236}">
                <a16:creationId xmlns:a16="http://schemas.microsoft.com/office/drawing/2014/main" id="{7E7D62D8-4BD9-430A-BFDE-52C9FF88723C}"/>
              </a:ext>
            </a:extLst>
          </p:cNvPr>
          <p:cNvPicPr>
            <a:picLocks noChangeAspect="1"/>
          </p:cNvPicPr>
          <p:nvPr/>
        </p:nvPicPr>
        <p:blipFill>
          <a:blip r:embed="rId11"/>
          <a:stretch>
            <a:fillRect/>
          </a:stretch>
        </p:blipFill>
        <p:spPr>
          <a:xfrm>
            <a:off x="4169562" y="3364692"/>
            <a:ext cx="764939" cy="819857"/>
          </a:xfrm>
          <a:prstGeom prst="rect">
            <a:avLst/>
          </a:prstGeom>
        </p:spPr>
      </p:pic>
    </p:spTree>
    <p:extLst>
      <p:ext uri="{BB962C8B-B14F-4D97-AF65-F5344CB8AC3E}">
        <p14:creationId xmlns:p14="http://schemas.microsoft.com/office/powerpoint/2010/main" val="2022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P spid="28" grpId="0"/>
      <p:bldP spid="20" grpId="0"/>
      <p:bldP spid="41" grpId="0"/>
      <p:bldP spid="42" grpId="0"/>
      <p:bldP spid="44" grpId="0"/>
      <p:bldP spid="45" grpId="0"/>
      <p:bldP spid="46" grpId="0"/>
      <p:bldP spid="47" grpId="0"/>
      <p:bldP spid="48" grpId="0"/>
      <p:bldP spid="51" grpId="0"/>
      <p:bldP spid="56" grpId="0"/>
      <p:bldP spid="62" grpId="0"/>
      <p:bldP spid="63" grpId="0"/>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05EF067-9D1A-45C2-9240-18EA6C876C69}"/>
              </a:ext>
            </a:extLst>
          </p:cNvPr>
          <p:cNvPicPr>
            <a:picLocks noChangeAspect="1"/>
          </p:cNvPicPr>
          <p:nvPr/>
        </p:nvPicPr>
        <p:blipFill>
          <a:blip r:embed="rId3"/>
          <a:stretch>
            <a:fillRect/>
          </a:stretch>
        </p:blipFill>
        <p:spPr>
          <a:xfrm>
            <a:off x="10604279" y="2674756"/>
            <a:ext cx="1233459" cy="925094"/>
          </a:xfrm>
          <a:prstGeom prst="rect">
            <a:avLst/>
          </a:prstGeom>
        </p:spPr>
      </p:pic>
      <p:pic>
        <p:nvPicPr>
          <p:cNvPr id="89" name="Google Shape;170;p8"/>
          <p:cNvPicPr/>
          <p:nvPr/>
        </p:nvPicPr>
        <p:blipFill>
          <a:blip r:embed="rId4"/>
          <a:stretch/>
        </p:blipFill>
        <p:spPr>
          <a:xfrm>
            <a:off x="10909270" y="86527"/>
            <a:ext cx="1190434" cy="1088269"/>
          </a:xfrm>
          <a:prstGeom prst="rect">
            <a:avLst/>
          </a:prstGeom>
          <a:ln>
            <a:noFill/>
          </a:ln>
        </p:spPr>
      </p:pic>
      <p:sp>
        <p:nvSpPr>
          <p:cNvPr id="92" name="CustomShape 5"/>
          <p:cNvSpPr/>
          <p:nvPr/>
        </p:nvSpPr>
        <p:spPr>
          <a:xfrm>
            <a:off x="636206" y="1980743"/>
            <a:ext cx="606261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Das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ist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mein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spc="-1" noProof="0" dirty="0" err="1">
                <a:solidFill>
                  <a:srgbClr val="1F3864"/>
                </a:solidFill>
                <a:latin typeface="Century Gothic" panose="020B0502020202020204" pitchFamily="34" charset="0"/>
                <a:ea typeface="Century Gothic"/>
              </a:rPr>
              <a:t>Lieblingshobby</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5"/>
          <a:stretch/>
        </p:blipFill>
        <p:spPr>
          <a:xfrm>
            <a:off x="217243" y="2430217"/>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(not) </a:t>
            </a:r>
            <a:endParaRPr lang="en-GB" sz="3600" dirty="0"/>
          </a:p>
        </p:txBody>
      </p:sp>
      <p:sp>
        <p:nvSpPr>
          <p:cNvPr id="28" name="CustomShape 5">
            <a:extLst>
              <a:ext uri="{FF2B5EF4-FFF2-40B4-BE49-F238E27FC236}">
                <a16:creationId xmlns:a16="http://schemas.microsoft.com/office/drawing/2014/main" id="{1A304562-FFAE-47C1-AAB3-E0DD291ADD70}"/>
              </a:ext>
            </a:extLst>
          </p:cNvPr>
          <p:cNvSpPr/>
          <p:nvPr/>
        </p:nvSpPr>
        <p:spPr>
          <a:xfrm>
            <a:off x="970991" y="2704450"/>
            <a:ext cx="366824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my </a:t>
            </a:r>
            <a:r>
              <a:rPr lang="en-GB" sz="2800" spc="-1" noProof="0" dirty="0">
                <a:solidFill>
                  <a:srgbClr val="1F3864"/>
                </a:solidFill>
                <a:latin typeface="Century Gothic" panose="020B0502020202020204" pitchFamily="34" charset="0"/>
                <a:ea typeface="Century Gothic"/>
              </a:rPr>
              <a:t>favourite hobby</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3">
            <a:extLst>
              <a:ext uri="{FF2B5EF4-FFF2-40B4-BE49-F238E27FC236}">
                <a16:creationId xmlns:a16="http://schemas.microsoft.com/office/drawing/2014/main" id="{8DD5AF9B-78B1-4919-8592-E33A62DB47E1}"/>
              </a:ext>
            </a:extLst>
          </p:cNvPr>
          <p:cNvSpPr/>
          <p:nvPr/>
        </p:nvSpPr>
        <p:spPr>
          <a:xfrm>
            <a:off x="322316" y="122834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We also use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mean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 </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before ‘my’ and ‘your’:</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CustomShape 8">
            <a:extLst>
              <a:ext uri="{FF2B5EF4-FFF2-40B4-BE49-F238E27FC236}">
                <a16:creationId xmlns:a16="http://schemas.microsoft.com/office/drawing/2014/main" id="{A04952AB-A972-48BA-AC57-56E0FE21D27E}"/>
              </a:ext>
            </a:extLst>
          </p:cNvPr>
          <p:cNvSpPr/>
          <p:nvPr/>
        </p:nvSpPr>
        <p:spPr>
          <a:xfrm>
            <a:off x="6229150" y="2045339"/>
            <a:ext cx="606261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mein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2800" spc="-1" noProof="0" dirty="0" err="1">
                <a:solidFill>
                  <a:srgbClr val="1F3864"/>
                </a:solidFill>
                <a:latin typeface="Century Gothic" panose="020B0502020202020204" pitchFamily="34" charset="0"/>
                <a:ea typeface="Century Gothic"/>
              </a:rPr>
              <a:t>Lieblingshobby</a:t>
            </a:r>
            <a:r>
              <a:rPr lang="en-GB" sz="2800" spc="-1" dirty="0">
                <a:solidFill>
                  <a:srgbClr val="1F3864"/>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6475596" y="2704450"/>
            <a:ext cx="427608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my</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rPr>
              <a:t> favourite hobby</a:t>
            </a:r>
            <a:r>
              <a:rPr lang="en-GB" sz="2800" spc="-1" dirty="0">
                <a:solidFill>
                  <a:srgbClr val="1F3864"/>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5"/>
          <a:stretch/>
        </p:blipFill>
        <p:spPr>
          <a:xfrm>
            <a:off x="5849861" y="2551450"/>
            <a:ext cx="633960" cy="671040"/>
          </a:xfrm>
          <a:prstGeom prst="rect">
            <a:avLst/>
          </a:prstGeom>
          <a:ln>
            <a:noFill/>
          </a:ln>
        </p:spPr>
      </p:pic>
      <p:sp>
        <p:nvSpPr>
          <p:cNvPr id="72" name="CustomShape 5">
            <a:extLst>
              <a:ext uri="{FF2B5EF4-FFF2-40B4-BE49-F238E27FC236}">
                <a16:creationId xmlns:a16="http://schemas.microsoft.com/office/drawing/2014/main" id="{54A96478-E175-4876-96EC-1325E8A0271A}"/>
              </a:ext>
            </a:extLst>
          </p:cNvPr>
          <p:cNvSpPr/>
          <p:nvPr/>
        </p:nvSpPr>
        <p:spPr>
          <a:xfrm>
            <a:off x="715832" y="4132773"/>
            <a:ext cx="48848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ist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deine</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lang="en-GB" sz="3200" spc="-1" noProof="0" dirty="0" err="1">
                <a:solidFill>
                  <a:srgbClr val="1F3864"/>
                </a:solidFill>
                <a:latin typeface="Century Gothic" panose="020B0502020202020204" pitchFamily="34" charset="0"/>
                <a:ea typeface="Century Gothic"/>
              </a:rPr>
              <a:t>Lehrerin</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4" name="Google Shape;183;p8">
            <a:extLst>
              <a:ext uri="{FF2B5EF4-FFF2-40B4-BE49-F238E27FC236}">
                <a16:creationId xmlns:a16="http://schemas.microsoft.com/office/drawing/2014/main" id="{58347E3E-4D38-47DB-A157-8922D734332B}"/>
              </a:ext>
            </a:extLst>
          </p:cNvPr>
          <p:cNvPicPr/>
          <p:nvPr/>
        </p:nvPicPr>
        <p:blipFill>
          <a:blip r:embed="rId5"/>
          <a:stretch/>
        </p:blipFill>
        <p:spPr>
          <a:xfrm>
            <a:off x="217243" y="4760654"/>
            <a:ext cx="633960" cy="671040"/>
          </a:xfrm>
          <a:prstGeom prst="rect">
            <a:avLst/>
          </a:prstGeom>
          <a:ln>
            <a:noFill/>
          </a:ln>
        </p:spPr>
      </p:pic>
      <p:sp>
        <p:nvSpPr>
          <p:cNvPr id="75" name="CustomShape 5">
            <a:extLst>
              <a:ext uri="{FF2B5EF4-FFF2-40B4-BE49-F238E27FC236}">
                <a16:creationId xmlns:a16="http://schemas.microsoft.com/office/drawing/2014/main" id="{2E6C672F-033C-4D11-9D79-958CD3C252CA}"/>
              </a:ext>
            </a:extLst>
          </p:cNvPr>
          <p:cNvSpPr/>
          <p:nvPr/>
        </p:nvSpPr>
        <p:spPr>
          <a:xfrm>
            <a:off x="778166" y="4913654"/>
            <a:ext cx="42513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your </a:t>
            </a:r>
            <a:r>
              <a:rPr lang="en-GB" sz="3200" spc="-1" noProof="0" dirty="0">
                <a:solidFill>
                  <a:srgbClr val="1F3864"/>
                </a:solidFill>
                <a:latin typeface="Century Gothic" panose="020B0502020202020204" pitchFamily="34" charset="0"/>
                <a:ea typeface="Century Gothic"/>
              </a:rPr>
              <a:t>teacher</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8">
            <a:extLst>
              <a:ext uri="{FF2B5EF4-FFF2-40B4-BE49-F238E27FC236}">
                <a16:creationId xmlns:a16="http://schemas.microsoft.com/office/drawing/2014/main" id="{3F225E7C-A922-4523-A1A7-A514F6234547}"/>
              </a:ext>
            </a:extLst>
          </p:cNvPr>
          <p:cNvSpPr/>
          <p:nvPr/>
        </p:nvSpPr>
        <p:spPr>
          <a:xfrm>
            <a:off x="6229150" y="4242614"/>
            <a:ext cx="606261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Das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nicht</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deine</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3200" spc="-1" noProof="0" dirty="0" err="1">
                <a:solidFill>
                  <a:srgbClr val="002060"/>
                </a:solidFill>
                <a:latin typeface="Century Gothic" panose="020B0502020202020204" pitchFamily="34" charset="0"/>
                <a:ea typeface="Century Gothic"/>
              </a:rPr>
              <a:t>Lehrerin</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CustomShape 9">
            <a:extLst>
              <a:ext uri="{FF2B5EF4-FFF2-40B4-BE49-F238E27FC236}">
                <a16:creationId xmlns:a16="http://schemas.microsoft.com/office/drawing/2014/main" id="{9721CB67-EC96-4B54-B41C-62E43CAC51D0}"/>
              </a:ext>
            </a:extLst>
          </p:cNvPr>
          <p:cNvSpPr/>
          <p:nvPr/>
        </p:nvSpPr>
        <p:spPr>
          <a:xfrm>
            <a:off x="6669711" y="4969554"/>
            <a:ext cx="50452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your </a:t>
            </a:r>
            <a:r>
              <a:rPr lang="en-GB" sz="3200" spc="-1" noProof="0" dirty="0">
                <a:solidFill>
                  <a:srgbClr val="1F3864"/>
                </a:solidFill>
                <a:latin typeface="Century Gothic" panose="020B0502020202020204" pitchFamily="34" charset="0"/>
                <a:ea typeface="Century Gothic"/>
              </a:rPr>
              <a:t>teacher</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8" name="Google Shape;183;p8">
            <a:extLst>
              <a:ext uri="{FF2B5EF4-FFF2-40B4-BE49-F238E27FC236}">
                <a16:creationId xmlns:a16="http://schemas.microsoft.com/office/drawing/2014/main" id="{44A26BE8-C415-4F88-8621-DFB63F6E4BE2}"/>
              </a:ext>
            </a:extLst>
          </p:cNvPr>
          <p:cNvPicPr/>
          <p:nvPr/>
        </p:nvPicPr>
        <p:blipFill>
          <a:blip r:embed="rId5"/>
          <a:stretch/>
        </p:blipFill>
        <p:spPr>
          <a:xfrm>
            <a:off x="6115288" y="4816554"/>
            <a:ext cx="633960" cy="671040"/>
          </a:xfrm>
          <a:prstGeom prst="rect">
            <a:avLst/>
          </a:prstGeom>
          <a:ln>
            <a:noFill/>
          </a:ln>
        </p:spPr>
      </p:pic>
      <p:pic>
        <p:nvPicPr>
          <p:cNvPr id="69" name="Picture 68" descr="Icon&#10;&#10;Description automatically generated">
            <a:extLst>
              <a:ext uri="{FF2B5EF4-FFF2-40B4-BE49-F238E27FC236}">
                <a16:creationId xmlns:a16="http://schemas.microsoft.com/office/drawing/2014/main" id="{030E16ED-56D7-4429-AE96-9A6002957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0212" y="3098096"/>
            <a:ext cx="844498" cy="747896"/>
          </a:xfrm>
          <a:prstGeom prst="rect">
            <a:avLst/>
          </a:prstGeom>
        </p:spPr>
      </p:pic>
      <p:pic>
        <p:nvPicPr>
          <p:cNvPr id="5" name="Picture 4">
            <a:extLst>
              <a:ext uri="{FF2B5EF4-FFF2-40B4-BE49-F238E27FC236}">
                <a16:creationId xmlns:a16="http://schemas.microsoft.com/office/drawing/2014/main" id="{109D74F4-C3A0-4BD3-B207-D697AB907F18}"/>
              </a:ext>
            </a:extLst>
          </p:cNvPr>
          <p:cNvPicPr>
            <a:picLocks noChangeAspect="1"/>
          </p:cNvPicPr>
          <p:nvPr/>
        </p:nvPicPr>
        <p:blipFill>
          <a:blip r:embed="rId7"/>
          <a:stretch>
            <a:fillRect/>
          </a:stretch>
        </p:blipFill>
        <p:spPr>
          <a:xfrm>
            <a:off x="4230837" y="5487594"/>
            <a:ext cx="963252" cy="963252"/>
          </a:xfrm>
          <a:prstGeom prst="rect">
            <a:avLst/>
          </a:prstGeom>
        </p:spPr>
      </p:pic>
      <p:pic>
        <p:nvPicPr>
          <p:cNvPr id="27" name="Picture 26">
            <a:extLst>
              <a:ext uri="{FF2B5EF4-FFF2-40B4-BE49-F238E27FC236}">
                <a16:creationId xmlns:a16="http://schemas.microsoft.com/office/drawing/2014/main" id="{F6EF9EEC-C694-47FC-AD1A-ABB94DFAA5D0}"/>
              </a:ext>
            </a:extLst>
          </p:cNvPr>
          <p:cNvPicPr>
            <a:picLocks noChangeAspect="1"/>
          </p:cNvPicPr>
          <p:nvPr/>
        </p:nvPicPr>
        <p:blipFill>
          <a:blip r:embed="rId7"/>
          <a:stretch>
            <a:fillRect/>
          </a:stretch>
        </p:blipFill>
        <p:spPr>
          <a:xfrm>
            <a:off x="10751683" y="5487594"/>
            <a:ext cx="963252" cy="963252"/>
          </a:xfrm>
          <a:prstGeom prst="rect">
            <a:avLst/>
          </a:prstGeom>
        </p:spPr>
      </p:pic>
      <p:pic>
        <p:nvPicPr>
          <p:cNvPr id="3" name="Picture 2">
            <a:extLst>
              <a:ext uri="{FF2B5EF4-FFF2-40B4-BE49-F238E27FC236}">
                <a16:creationId xmlns:a16="http://schemas.microsoft.com/office/drawing/2014/main" id="{9443990C-3037-4C34-8112-08F7D8778AA7}"/>
              </a:ext>
            </a:extLst>
          </p:cNvPr>
          <p:cNvPicPr>
            <a:picLocks noChangeAspect="1"/>
          </p:cNvPicPr>
          <p:nvPr/>
        </p:nvPicPr>
        <p:blipFill>
          <a:blip r:embed="rId3"/>
          <a:stretch>
            <a:fillRect/>
          </a:stretch>
        </p:blipFill>
        <p:spPr>
          <a:xfrm>
            <a:off x="4412767" y="2691921"/>
            <a:ext cx="1233459" cy="925094"/>
          </a:xfrm>
          <a:prstGeom prst="rect">
            <a:avLst/>
          </a:prstGeom>
        </p:spPr>
      </p:pic>
    </p:spTree>
    <p:extLst>
      <p:ext uri="{BB962C8B-B14F-4D97-AF65-F5344CB8AC3E}">
        <p14:creationId xmlns:p14="http://schemas.microsoft.com/office/powerpoint/2010/main" val="20624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8" grpId="0"/>
      <p:bldP spid="20" grpId="0"/>
      <p:bldP spid="41" grpId="0"/>
      <p:bldP spid="42" grpId="0"/>
      <p:bldP spid="72" grpId="0"/>
      <p:bldP spid="75" grpId="0"/>
      <p:bldP spid="76" grpId="0"/>
      <p:bldP spid="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0963F86-E63E-48CF-A5BC-2DCBFE519FA3}"/>
              </a:ext>
            </a:extLst>
          </p:cNvPr>
          <p:cNvGrpSpPr/>
          <p:nvPr/>
        </p:nvGrpSpPr>
        <p:grpSpPr>
          <a:xfrm>
            <a:off x="2283034" y="2347886"/>
            <a:ext cx="1234802" cy="1128841"/>
            <a:chOff x="2039415" y="1604401"/>
            <a:chExt cx="1446121" cy="1349603"/>
          </a:xfrm>
        </p:grpSpPr>
        <p:sp>
          <p:nvSpPr>
            <p:cNvPr id="19" name="Flowchart: Connector 18">
              <a:extLst>
                <a:ext uri="{FF2B5EF4-FFF2-40B4-BE49-F238E27FC236}">
                  <a16:creationId xmlns:a16="http://schemas.microsoft.com/office/drawing/2014/main" id="{4A1FE4AA-B126-4309-8541-38212A829729}"/>
                </a:ext>
              </a:extLst>
            </p:cNvPr>
            <p:cNvSpPr/>
            <p:nvPr/>
          </p:nvSpPr>
          <p:spPr>
            <a:xfrm>
              <a:off x="2039415" y="162299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Swimming with solid fill">
              <a:extLst>
                <a:ext uri="{FF2B5EF4-FFF2-40B4-BE49-F238E27FC236}">
                  <a16:creationId xmlns:a16="http://schemas.microsoft.com/office/drawing/2014/main" id="{DED0D7B4-9FDF-48C3-A79D-46315AAE15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9247" y="1604401"/>
              <a:ext cx="1269907" cy="1269907"/>
            </a:xfrm>
            <a:prstGeom prst="rect">
              <a:avLst/>
            </a:prstGeom>
          </p:spPr>
        </p:pic>
      </p:grpSp>
      <p:pic>
        <p:nvPicPr>
          <p:cNvPr id="89" name="Google Shape;170;p8"/>
          <p:cNvPicPr/>
          <p:nvPr/>
        </p:nvPicPr>
        <p:blipFill>
          <a:blip r:embed="rId5"/>
          <a:stretch/>
        </p:blipFill>
        <p:spPr>
          <a:xfrm>
            <a:off x="11076053" y="17822"/>
            <a:ext cx="1190434" cy="1088269"/>
          </a:xfrm>
          <a:prstGeom prst="rect">
            <a:avLst/>
          </a:prstGeom>
          <a:ln>
            <a:noFill/>
          </a:ln>
        </p:spPr>
      </p:pic>
      <p:sp>
        <p:nvSpPr>
          <p:cNvPr id="92" name="CustomShape 5"/>
          <p:cNvSpPr/>
          <p:nvPr/>
        </p:nvSpPr>
        <p:spPr>
          <a:xfrm>
            <a:off x="1276544" y="1795116"/>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Ich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schwimme</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nicht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 Verb (don’t) </a:t>
            </a:r>
            <a:endParaRPr lang="en-GB" sz="3600" dirty="0"/>
          </a:p>
        </p:txBody>
      </p:sp>
      <p:sp>
        <p:nvSpPr>
          <p:cNvPr id="20" name="CustomShape 3">
            <a:extLst>
              <a:ext uri="{FF2B5EF4-FFF2-40B4-BE49-F238E27FC236}">
                <a16:creationId xmlns:a16="http://schemas.microsoft.com/office/drawing/2014/main" id="{8DD5AF9B-78B1-4919-8592-E33A62DB47E1}"/>
              </a:ext>
            </a:extLst>
          </p:cNvPr>
          <p:cNvSpPr/>
          <p:nvPr/>
        </p:nvSpPr>
        <p:spPr>
          <a:xfrm>
            <a:off x="41007" y="111132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We also use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after</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 verb to </a:t>
            </a:r>
            <a:r>
              <a:rPr lang="en-GB" sz="3200" spc="-1" dirty="0">
                <a:solidFill>
                  <a:srgbClr val="002060"/>
                </a:solidFill>
                <a:latin typeface="Century Gothic" panose="020B0502020202020204" pitchFamily="34" charset="0"/>
              </a:rPr>
              <a:t>say what we don’t do:</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6829324" y="1845395"/>
            <a:ext cx="38632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don’t </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swim.</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6"/>
          <a:stretch/>
        </p:blipFill>
        <p:spPr>
          <a:xfrm>
            <a:off x="5833549" y="1809575"/>
            <a:ext cx="633960" cy="671040"/>
          </a:xfrm>
          <a:prstGeom prst="rect">
            <a:avLst/>
          </a:prstGeom>
          <a:ln>
            <a:noFill/>
          </a:ln>
        </p:spPr>
      </p:pic>
      <p:pic>
        <p:nvPicPr>
          <p:cNvPr id="69" name="Picture 68" descr="Icon&#10;&#10;Description automatically generated">
            <a:extLst>
              <a:ext uri="{FF2B5EF4-FFF2-40B4-BE49-F238E27FC236}">
                <a16:creationId xmlns:a16="http://schemas.microsoft.com/office/drawing/2014/main" id="{030E16ED-56D7-4429-AE96-9A6002957F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9100" y="2742086"/>
            <a:ext cx="844498" cy="747896"/>
          </a:xfrm>
          <a:prstGeom prst="rect">
            <a:avLst/>
          </a:prstGeom>
        </p:spPr>
      </p:pic>
      <p:sp>
        <p:nvSpPr>
          <p:cNvPr id="72" name="CustomShape 5">
            <a:extLst>
              <a:ext uri="{FF2B5EF4-FFF2-40B4-BE49-F238E27FC236}">
                <a16:creationId xmlns:a16="http://schemas.microsoft.com/office/drawing/2014/main" id="{54A96478-E175-4876-96EC-1325E8A0271A}"/>
              </a:ext>
            </a:extLst>
          </p:cNvPr>
          <p:cNvSpPr/>
          <p:nvPr/>
        </p:nvSpPr>
        <p:spPr>
          <a:xfrm>
            <a:off x="472461" y="3609613"/>
            <a:ext cx="609985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Du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tanzt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aber</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er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tanzt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nicht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CustomShape 9">
            <a:extLst>
              <a:ext uri="{FF2B5EF4-FFF2-40B4-BE49-F238E27FC236}">
                <a16:creationId xmlns:a16="http://schemas.microsoft.com/office/drawing/2014/main" id="{9721CB67-EC96-4B54-B41C-62E43CAC51D0}"/>
              </a:ext>
            </a:extLst>
          </p:cNvPr>
          <p:cNvSpPr/>
          <p:nvPr/>
        </p:nvSpPr>
        <p:spPr>
          <a:xfrm>
            <a:off x="6874258" y="3609613"/>
            <a:ext cx="807001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dance but 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doesn’t </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dance.</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8" name="Google Shape;183;p8">
            <a:extLst>
              <a:ext uri="{FF2B5EF4-FFF2-40B4-BE49-F238E27FC236}">
                <a16:creationId xmlns:a16="http://schemas.microsoft.com/office/drawing/2014/main" id="{44A26BE8-C415-4F88-8621-DFB63F6E4BE2}"/>
              </a:ext>
            </a:extLst>
          </p:cNvPr>
          <p:cNvPicPr/>
          <p:nvPr/>
        </p:nvPicPr>
        <p:blipFill>
          <a:blip r:embed="rId6"/>
          <a:stretch/>
        </p:blipFill>
        <p:spPr>
          <a:xfrm>
            <a:off x="6144909" y="3725252"/>
            <a:ext cx="633960" cy="671040"/>
          </a:xfrm>
          <a:prstGeom prst="rect">
            <a:avLst/>
          </a:prstGeom>
          <a:ln>
            <a:noFill/>
          </a:ln>
        </p:spPr>
      </p:pic>
      <p:sp>
        <p:nvSpPr>
          <p:cNvPr id="24" name="Speech Bubble: Rectangle with Corners Rounded 23">
            <a:extLst>
              <a:ext uri="{FF2B5EF4-FFF2-40B4-BE49-F238E27FC236}">
                <a16:creationId xmlns:a16="http://schemas.microsoft.com/office/drawing/2014/main" id="{E2226E22-C77A-4FBC-8B85-AB3826BA83E0}"/>
              </a:ext>
            </a:extLst>
          </p:cNvPr>
          <p:cNvSpPr/>
          <p:nvPr/>
        </p:nvSpPr>
        <p:spPr>
          <a:xfrm>
            <a:off x="6543888" y="539382"/>
            <a:ext cx="4677561" cy="1088269"/>
          </a:xfrm>
          <a:prstGeom prst="wedgeRoundRectCallout">
            <a:avLst>
              <a:gd name="adj1" fmla="val -24838"/>
              <a:gd name="adj2" fmla="val 7886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Note the word order difference between English and German! </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id="{DE6AE4D0-1BB7-4B0B-8F9B-B748712177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4705" y="4173166"/>
            <a:ext cx="1225402" cy="908383"/>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90D4BCE8-9E85-48BE-84B3-041A875E328E}"/>
              </a:ext>
            </a:extLst>
          </p:cNvPr>
          <p:cNvPicPr>
            <a:picLocks noChangeAspect="1"/>
          </p:cNvPicPr>
          <p:nvPr/>
        </p:nvPicPr>
        <p:blipFill rotWithShape="1">
          <a:blip r:embed="rId9">
            <a:clrChange>
              <a:clrFrom>
                <a:srgbClr val="FFFFFE"/>
              </a:clrFrom>
              <a:clrTo>
                <a:srgbClr val="FFFFFE">
                  <a:alpha val="0"/>
                </a:srgbClr>
              </a:clrTo>
            </a:clrChange>
            <a:extLst>
              <a:ext uri="{28A0092B-C50C-407E-A947-70E740481C1C}">
                <a14:useLocalDpi xmlns:a14="http://schemas.microsoft.com/office/drawing/2010/main" val="0"/>
              </a:ext>
            </a:extLst>
          </a:blip>
          <a:srcRect l="31734" t="15439" r="24843" b="5083"/>
          <a:stretch/>
        </p:blipFill>
        <p:spPr>
          <a:xfrm>
            <a:off x="401493" y="1598806"/>
            <a:ext cx="1053233" cy="1359253"/>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ECBF659E-45BE-4BD9-ADB0-46AF3D30D7E7}"/>
              </a:ext>
            </a:extLst>
          </p:cNvPr>
          <p:cNvPicPr>
            <a:picLocks noChangeAspect="1"/>
          </p:cNvPicPr>
          <p:nvPr/>
        </p:nvPicPr>
        <p:blipFill>
          <a:blip r:embed="rId1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67565" y="4008677"/>
            <a:ext cx="1775574" cy="1247974"/>
          </a:xfrm>
          <a:prstGeom prst="rect">
            <a:avLst/>
          </a:prstGeom>
        </p:spPr>
      </p:pic>
      <p:grpSp>
        <p:nvGrpSpPr>
          <p:cNvPr id="22" name="Group 21">
            <a:extLst>
              <a:ext uri="{FF2B5EF4-FFF2-40B4-BE49-F238E27FC236}">
                <a16:creationId xmlns:a16="http://schemas.microsoft.com/office/drawing/2014/main" id="{0BB1F398-A9A6-478E-B743-7CE487B2EAE6}"/>
              </a:ext>
            </a:extLst>
          </p:cNvPr>
          <p:cNvGrpSpPr/>
          <p:nvPr/>
        </p:nvGrpSpPr>
        <p:grpSpPr>
          <a:xfrm>
            <a:off x="578661" y="5256651"/>
            <a:ext cx="1115668" cy="1050618"/>
            <a:chOff x="7192292" y="1604401"/>
            <a:chExt cx="1446121" cy="1331013"/>
          </a:xfrm>
        </p:grpSpPr>
        <p:sp>
          <p:nvSpPr>
            <p:cNvPr id="23" name="Flowchart: Connector 22">
              <a:extLst>
                <a:ext uri="{FF2B5EF4-FFF2-40B4-BE49-F238E27FC236}">
                  <a16:creationId xmlns:a16="http://schemas.microsoft.com/office/drawing/2014/main" id="{2840B0FE-694A-47F9-B4A9-5D051BD4092F}"/>
                </a:ext>
              </a:extLst>
            </p:cNvPr>
            <p:cNvSpPr/>
            <p:nvPr/>
          </p:nvSpPr>
          <p:spPr>
            <a:xfrm>
              <a:off x="7192292" y="160440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descr="Dance with solid fill">
              <a:extLst>
                <a:ext uri="{FF2B5EF4-FFF2-40B4-BE49-F238E27FC236}">
                  <a16:creationId xmlns:a16="http://schemas.microsoft.com/office/drawing/2014/main" id="{52FB04C7-57BE-4EA5-9BBE-6C81A9513A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71655" y="1695656"/>
              <a:ext cx="1087396" cy="1087396"/>
            </a:xfrm>
            <a:prstGeom prst="rect">
              <a:avLst/>
            </a:prstGeom>
          </p:spPr>
        </p:pic>
      </p:grpSp>
      <p:grpSp>
        <p:nvGrpSpPr>
          <p:cNvPr id="26" name="Group 25">
            <a:extLst>
              <a:ext uri="{FF2B5EF4-FFF2-40B4-BE49-F238E27FC236}">
                <a16:creationId xmlns:a16="http://schemas.microsoft.com/office/drawing/2014/main" id="{0C575A74-F95D-4857-864A-6351C107EE71}"/>
              </a:ext>
            </a:extLst>
          </p:cNvPr>
          <p:cNvGrpSpPr/>
          <p:nvPr/>
        </p:nvGrpSpPr>
        <p:grpSpPr>
          <a:xfrm>
            <a:off x="4060887" y="5261308"/>
            <a:ext cx="1115668" cy="1050618"/>
            <a:chOff x="7192292" y="1604401"/>
            <a:chExt cx="1446121" cy="1331013"/>
          </a:xfrm>
        </p:grpSpPr>
        <p:sp>
          <p:nvSpPr>
            <p:cNvPr id="27" name="Flowchart: Connector 26">
              <a:extLst>
                <a:ext uri="{FF2B5EF4-FFF2-40B4-BE49-F238E27FC236}">
                  <a16:creationId xmlns:a16="http://schemas.microsoft.com/office/drawing/2014/main" id="{21B948E6-9332-4D66-A078-757C1D5FD622}"/>
                </a:ext>
              </a:extLst>
            </p:cNvPr>
            <p:cNvSpPr/>
            <p:nvPr/>
          </p:nvSpPr>
          <p:spPr>
            <a:xfrm>
              <a:off x="7192292" y="160440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Dance with solid fill">
              <a:extLst>
                <a:ext uri="{FF2B5EF4-FFF2-40B4-BE49-F238E27FC236}">
                  <a16:creationId xmlns:a16="http://schemas.microsoft.com/office/drawing/2014/main" id="{9C0068DF-2BFD-43D3-ADFC-36E9F4E49A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71655" y="1695656"/>
              <a:ext cx="1087396" cy="1087396"/>
            </a:xfrm>
            <a:prstGeom prst="rect">
              <a:avLst/>
            </a:prstGeom>
          </p:spPr>
        </p:pic>
      </p:grpSp>
      <p:pic>
        <p:nvPicPr>
          <p:cNvPr id="29" name="Picture 28" descr="Icon&#10;&#10;Description automatically generated">
            <a:extLst>
              <a:ext uri="{FF2B5EF4-FFF2-40B4-BE49-F238E27FC236}">
                <a16:creationId xmlns:a16="http://schemas.microsoft.com/office/drawing/2014/main" id="{DF390A6F-96B2-4780-BB0B-78F9014094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2456" y="5559373"/>
            <a:ext cx="844498" cy="747896"/>
          </a:xfrm>
          <a:prstGeom prst="rect">
            <a:avLst/>
          </a:prstGeom>
        </p:spPr>
      </p:pic>
      <p:sp>
        <p:nvSpPr>
          <p:cNvPr id="4" name="Speech Bubble: Rectangle with Corners Rounded 3">
            <a:extLst>
              <a:ext uri="{FF2B5EF4-FFF2-40B4-BE49-F238E27FC236}">
                <a16:creationId xmlns:a16="http://schemas.microsoft.com/office/drawing/2014/main" id="{5F07C75C-C347-45AF-9B94-30C4C0E1A071}"/>
              </a:ext>
            </a:extLst>
          </p:cNvPr>
          <p:cNvSpPr/>
          <p:nvPr/>
        </p:nvSpPr>
        <p:spPr>
          <a:xfrm>
            <a:off x="5688715" y="5416549"/>
            <a:ext cx="3855308" cy="1359252"/>
          </a:xfrm>
          <a:prstGeom prst="wedgeRoundRectCallout">
            <a:avLst>
              <a:gd name="adj1" fmla="val -145880"/>
              <a:gd name="adj2" fmla="val -14325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Remember! </a:t>
            </a:r>
            <a:r>
              <a:rPr lang="en-US" sz="2000" dirty="0">
                <a:solidFill>
                  <a:prstClr val="white"/>
                </a:solidFill>
                <a:latin typeface="Century Gothic"/>
              </a:rPr>
              <a:t>No ‘s’ here because the verb stem ends in –z. The ‘du’ and ‘er, </a:t>
            </a:r>
            <a:r>
              <a:rPr lang="en-US" sz="2000" dirty="0" err="1">
                <a:solidFill>
                  <a:prstClr val="white"/>
                </a:solidFill>
                <a:latin typeface="Century Gothic"/>
              </a:rPr>
              <a:t>sie</a:t>
            </a:r>
            <a:r>
              <a:rPr lang="en-US" sz="2000" dirty="0">
                <a:solidFill>
                  <a:prstClr val="white"/>
                </a:solidFill>
                <a:latin typeface="Century Gothic"/>
              </a:rPr>
              <a:t>, </a:t>
            </a:r>
            <a:r>
              <a:rPr lang="en-US" sz="2000" dirty="0" err="1">
                <a:solidFill>
                  <a:prstClr val="white"/>
                </a:solidFill>
                <a:latin typeface="Century Gothic"/>
              </a:rPr>
              <a:t>es’</a:t>
            </a:r>
            <a:r>
              <a:rPr lang="en-US" sz="2000" dirty="0">
                <a:solidFill>
                  <a:prstClr val="white"/>
                </a:solidFill>
                <a:latin typeface="Century Gothic"/>
              </a:rPr>
              <a:t> forms are the same.</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39099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0" grpId="0"/>
      <p:bldP spid="42" grpId="0"/>
      <p:bldP spid="72" grpId="0"/>
      <p:bldP spid="77" grpId="0"/>
      <p:bldP spid="24"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
            <a:extLst>
              <a:ext uri="{FF2B5EF4-FFF2-40B4-BE49-F238E27FC236}">
                <a16:creationId xmlns:a16="http://schemas.microsoft.com/office/drawing/2014/main" id="{540CCBF2-44B7-4B3A-9918-BC28F5BA2524}"/>
              </a:ext>
            </a:extLst>
          </p:cNvPr>
          <p:cNvGraphicFramePr/>
          <p:nvPr/>
        </p:nvGraphicFramePr>
        <p:xfrm>
          <a:off x="507060" y="1551585"/>
          <a:ext cx="8767815" cy="4739040"/>
        </p:xfrm>
        <a:graphic>
          <a:graphicData uri="http://schemas.openxmlformats.org/drawingml/2006/table">
            <a:tbl>
              <a:tblPr/>
              <a:tblGrid>
                <a:gridCol w="856520">
                  <a:extLst>
                    <a:ext uri="{9D8B030D-6E8A-4147-A177-3AD203B41FA5}">
                      <a16:colId xmlns:a16="http://schemas.microsoft.com/office/drawing/2014/main" val="20000"/>
                    </a:ext>
                  </a:extLst>
                </a:gridCol>
                <a:gridCol w="1417244">
                  <a:extLst>
                    <a:ext uri="{9D8B030D-6E8A-4147-A177-3AD203B41FA5}">
                      <a16:colId xmlns:a16="http://schemas.microsoft.com/office/drawing/2014/main" val="20001"/>
                    </a:ext>
                  </a:extLst>
                </a:gridCol>
                <a:gridCol w="3171825">
                  <a:extLst>
                    <a:ext uri="{9D8B030D-6E8A-4147-A177-3AD203B41FA5}">
                      <a16:colId xmlns:a16="http://schemas.microsoft.com/office/drawing/2014/main" val="2452725072"/>
                    </a:ext>
                  </a:extLst>
                </a:gridCol>
                <a:gridCol w="3322226">
                  <a:extLst>
                    <a:ext uri="{9D8B030D-6E8A-4147-A177-3AD203B41FA5}">
                      <a16:colId xmlns:a16="http://schemas.microsoft.com/office/drawing/2014/main" val="1610222432"/>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2400" b="1"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I</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she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60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747922317"/>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85825811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Oval Callout 13">
            <a:extLst>
              <a:ext uri="{FF2B5EF4-FFF2-40B4-BE49-F238E27FC236}">
                <a16:creationId xmlns:a16="http://schemas.microsoft.com/office/drawing/2014/main" id="{8C23B8BE-C178-4B44-8297-DF4DE16301D5}"/>
              </a:ext>
            </a:extLst>
          </p:cNvPr>
          <p:cNvSpPr/>
          <p:nvPr/>
        </p:nvSpPr>
        <p:spPr>
          <a:xfrm>
            <a:off x="9434982" y="2534283"/>
            <a:ext cx="2739783" cy="2521146"/>
          </a:xfrm>
          <a:prstGeom prst="wedgeEllipseCallout">
            <a:avLst>
              <a:gd name="adj1" fmla="val 31451"/>
              <a:gd name="adj2" fmla="val 66353"/>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that the word order in English is different for the negative sentences. </a:t>
            </a:r>
          </a:p>
        </p:txBody>
      </p:sp>
      <p:sp>
        <p:nvSpPr>
          <p:cNvPr id="12" name="CustomShape 6">
            <a:extLst>
              <a:ext uri="{FF2B5EF4-FFF2-40B4-BE49-F238E27FC236}">
                <a16:creationId xmlns:a16="http://schemas.microsoft.com/office/drawing/2014/main" id="{FA8AED60-423A-4B76-8C13-0B79F3041BF0}"/>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Do they or don’t they?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4" name="T3_W3_13.1.wav"/>
            </a:hlinkClick>
            <a:extLst>
              <a:ext uri="{FF2B5EF4-FFF2-40B4-BE49-F238E27FC236}">
                <a16:creationId xmlns:a16="http://schemas.microsoft.com/office/drawing/2014/main" id="{104028E3-2065-44CC-A9D3-3956E1C8A0E2}"/>
              </a:ext>
            </a:extLst>
          </p:cNvPr>
          <p:cNvSpPr/>
          <p:nvPr/>
        </p:nvSpPr>
        <p:spPr>
          <a:xfrm>
            <a:off x="6412910" y="854775"/>
            <a:ext cx="2072021" cy="518040"/>
          </a:xfrm>
          <a:prstGeom prst="wedgeRoundRectCallout">
            <a:avLst>
              <a:gd name="adj1" fmla="val -56289"/>
              <a:gd name="adj2" fmla="val -1537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48936" y="657879"/>
            <a:ext cx="914400" cy="914400"/>
          </a:xfrm>
          <a:prstGeom prst="rect">
            <a:avLst/>
          </a:prstGeom>
        </p:spPr>
      </p:pic>
      <p:sp>
        <p:nvSpPr>
          <p:cNvPr id="13" name="Google Shape;108;p3">
            <a:extLst>
              <a:ext uri="{FF2B5EF4-FFF2-40B4-BE49-F238E27FC236}">
                <a16:creationId xmlns:a16="http://schemas.microsoft.com/office/drawing/2014/main" id="{16F9B49F-B3A1-473F-91C6-CFF7DCBC4DF9}"/>
              </a:ext>
            </a:extLst>
          </p:cNvPr>
          <p:cNvSpPr txBox="1"/>
          <p:nvPr/>
        </p:nvSpPr>
        <p:spPr>
          <a:xfrm>
            <a:off x="6569791" y="854775"/>
            <a:ext cx="2268177"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3" name="Picture 2">
            <a:extLst>
              <a:ext uri="{FF2B5EF4-FFF2-40B4-BE49-F238E27FC236}">
                <a16:creationId xmlns:a16="http://schemas.microsoft.com/office/drawing/2014/main" id="{1FDF3A19-0127-40D8-9CAA-1C68A6D99F61}"/>
              </a:ext>
            </a:extLst>
          </p:cNvPr>
          <p:cNvPicPr>
            <a:picLocks noChangeAspect="1"/>
          </p:cNvPicPr>
          <p:nvPr/>
        </p:nvPicPr>
        <p:blipFill>
          <a:blip r:embed="rId7"/>
          <a:stretch>
            <a:fillRect/>
          </a:stretch>
        </p:blipFill>
        <p:spPr>
          <a:xfrm>
            <a:off x="5143945" y="1474159"/>
            <a:ext cx="534648" cy="965682"/>
          </a:xfrm>
          <a:prstGeom prst="rect">
            <a:avLst/>
          </a:prstGeom>
        </p:spPr>
      </p:pic>
      <p:pic>
        <p:nvPicPr>
          <p:cNvPr id="16" name="Picture 15">
            <a:extLst>
              <a:ext uri="{FF2B5EF4-FFF2-40B4-BE49-F238E27FC236}">
                <a16:creationId xmlns:a16="http://schemas.microsoft.com/office/drawing/2014/main" id="{FB7CB5EB-0430-415B-BF6D-730E801C0813}"/>
              </a:ext>
            </a:extLst>
          </p:cNvPr>
          <p:cNvPicPr>
            <a:picLocks noChangeAspect="1"/>
          </p:cNvPicPr>
          <p:nvPr/>
        </p:nvPicPr>
        <p:blipFill>
          <a:blip r:embed="rId8"/>
          <a:stretch>
            <a:fillRect/>
          </a:stretch>
        </p:blipFill>
        <p:spPr>
          <a:xfrm>
            <a:off x="8221962" y="1484654"/>
            <a:ext cx="771574" cy="942305"/>
          </a:xfrm>
          <a:prstGeom prst="rect">
            <a:avLst/>
          </a:prstGeom>
        </p:spPr>
      </p:pic>
      <p:sp>
        <p:nvSpPr>
          <p:cNvPr id="17" name="CustomShape 6">
            <a:extLst>
              <a:ext uri="{FF2B5EF4-FFF2-40B4-BE49-F238E27FC236}">
                <a16:creationId xmlns:a16="http://schemas.microsoft.com/office/drawing/2014/main" id="{EACAF618-C60B-4FFC-8AC4-9D2551207E58}"/>
              </a:ext>
            </a:extLst>
          </p:cNvPr>
          <p:cNvSpPr/>
          <p:nvPr/>
        </p:nvSpPr>
        <p:spPr>
          <a:xfrm>
            <a:off x="114389" y="353267"/>
            <a:ext cx="1098023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Lias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is talking about what he does/doesn’t do and what his</a:t>
            </a:r>
            <a:r>
              <a:rPr lang="en-GB" sz="2800" b="1" spc="-1" dirty="0">
                <a:solidFill>
                  <a:srgbClr val="002060"/>
                </a:solidFill>
                <a:latin typeface="Century Gothic" panose="020B0502020202020204" pitchFamily="34" charset="0"/>
              </a:rPr>
              <a:t> sister Ronja does/doesn’t do.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3">
            <a:hlinkClick r:id="" action="ppaction://noaction">
              <a:snd r:embed="rId9" name="T3_W3_13.2.wav"/>
            </a:hlinkClick>
            <a:extLst>
              <a:ext uri="{FF2B5EF4-FFF2-40B4-BE49-F238E27FC236}">
                <a16:creationId xmlns:a16="http://schemas.microsoft.com/office/drawing/2014/main" id="{325E1573-EEC1-4B88-9E15-CA56761E1DDF}"/>
              </a:ext>
            </a:extLst>
          </p:cNvPr>
          <p:cNvSpPr/>
          <p:nvPr/>
        </p:nvSpPr>
        <p:spPr>
          <a:xfrm>
            <a:off x="686801" y="252436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1" name="CustomShape 25">
            <a:hlinkClick r:id="" action="ppaction://noaction">
              <a:snd r:embed="rId10" name="T3_W3_13.4.wav"/>
            </a:hlinkClick>
            <a:extLst>
              <a:ext uri="{FF2B5EF4-FFF2-40B4-BE49-F238E27FC236}">
                <a16:creationId xmlns:a16="http://schemas.microsoft.com/office/drawing/2014/main" id="{04A16834-DB30-4341-85C4-0A733F6CFC73}"/>
              </a:ext>
            </a:extLst>
          </p:cNvPr>
          <p:cNvSpPr/>
          <p:nvPr/>
        </p:nvSpPr>
        <p:spPr>
          <a:xfrm>
            <a:off x="667168" y="34863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7">
            <a:hlinkClick r:id="" action="ppaction://noaction">
              <a:snd r:embed="rId11" name="T3_W3_13.6.wav"/>
            </a:hlinkClick>
            <a:extLst>
              <a:ext uri="{FF2B5EF4-FFF2-40B4-BE49-F238E27FC236}">
                <a16:creationId xmlns:a16="http://schemas.microsoft.com/office/drawing/2014/main" id="{F38212F1-8083-4A0A-8BA2-4F9108594061}"/>
              </a:ext>
            </a:extLst>
          </p:cNvPr>
          <p:cNvSpPr/>
          <p:nvPr/>
        </p:nvSpPr>
        <p:spPr>
          <a:xfrm>
            <a:off x="667168" y="44970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3" name="CustomShape 28">
            <a:hlinkClick r:id="" action="ppaction://noaction">
              <a:snd r:embed="rId12" name="T3_W3_13.7.wav"/>
            </a:hlinkClick>
            <a:extLst>
              <a:ext uri="{FF2B5EF4-FFF2-40B4-BE49-F238E27FC236}">
                <a16:creationId xmlns:a16="http://schemas.microsoft.com/office/drawing/2014/main" id="{5ED94D71-73BE-4652-9917-E2516F63AEB4}"/>
              </a:ext>
            </a:extLst>
          </p:cNvPr>
          <p:cNvSpPr/>
          <p:nvPr/>
        </p:nvSpPr>
        <p:spPr>
          <a:xfrm>
            <a:off x="667168" y="49521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4" name="CustomShape 23">
            <a:hlinkClick r:id="" action="ppaction://noaction">
              <a:snd r:embed="rId13" name="T3_W3_13.3.wav"/>
            </a:hlinkClick>
            <a:extLst>
              <a:ext uri="{FF2B5EF4-FFF2-40B4-BE49-F238E27FC236}">
                <a16:creationId xmlns:a16="http://schemas.microsoft.com/office/drawing/2014/main" id="{D0F85987-5825-455E-BBB1-956AB5C48EC2}"/>
              </a:ext>
            </a:extLst>
          </p:cNvPr>
          <p:cNvSpPr/>
          <p:nvPr/>
        </p:nvSpPr>
        <p:spPr>
          <a:xfrm>
            <a:off x="672514" y="30173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23">
            <a:hlinkClick r:id="" action="ppaction://noaction">
              <a:snd r:embed="rId14" name="T3_W3_13.5.wav"/>
            </a:hlinkClick>
            <a:extLst>
              <a:ext uri="{FF2B5EF4-FFF2-40B4-BE49-F238E27FC236}">
                <a16:creationId xmlns:a16="http://schemas.microsoft.com/office/drawing/2014/main" id="{20833625-0443-419C-A0B1-CC9EAAF47986}"/>
              </a:ext>
            </a:extLst>
          </p:cNvPr>
          <p:cNvSpPr/>
          <p:nvPr/>
        </p:nvSpPr>
        <p:spPr>
          <a:xfrm>
            <a:off x="667168" y="399512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6" name="CustomShape 28">
            <a:hlinkClick r:id="" action="ppaction://noaction">
              <a:snd r:embed="rId15" name="T3_W3_13.8.wav"/>
            </a:hlinkClick>
            <a:extLst>
              <a:ext uri="{FF2B5EF4-FFF2-40B4-BE49-F238E27FC236}">
                <a16:creationId xmlns:a16="http://schemas.microsoft.com/office/drawing/2014/main" id="{E3682B5D-D8D2-4CB0-88B9-7E3B8BDBFF06}"/>
              </a:ext>
            </a:extLst>
          </p:cNvPr>
          <p:cNvSpPr/>
          <p:nvPr/>
        </p:nvSpPr>
        <p:spPr>
          <a:xfrm>
            <a:off x="667168" y="54212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7" name="CustomShape 28">
            <a:hlinkClick r:id="" action="ppaction://noaction">
              <a:snd r:embed="rId16" name="T3_W3_13.9.wav"/>
            </a:hlinkClick>
            <a:extLst>
              <a:ext uri="{FF2B5EF4-FFF2-40B4-BE49-F238E27FC236}">
                <a16:creationId xmlns:a16="http://schemas.microsoft.com/office/drawing/2014/main" id="{3171902F-C4C3-4498-898A-D44CB2FAF400}"/>
              </a:ext>
            </a:extLst>
          </p:cNvPr>
          <p:cNvSpPr/>
          <p:nvPr/>
        </p:nvSpPr>
        <p:spPr>
          <a:xfrm>
            <a:off x="673687" y="587924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517DD247-3BD7-4425-AADE-7299B64372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91515" y="1693050"/>
            <a:ext cx="654822" cy="746791"/>
          </a:xfrm>
          <a:prstGeom prst="rect">
            <a:avLst/>
          </a:prstGeom>
        </p:spPr>
      </p:pic>
      <p:pic>
        <p:nvPicPr>
          <p:cNvPr id="5" name="Picture 4" descr="Shape, arrow&#10;&#10;Description automatically generated">
            <a:extLst>
              <a:ext uri="{FF2B5EF4-FFF2-40B4-BE49-F238E27FC236}">
                <a16:creationId xmlns:a16="http://schemas.microsoft.com/office/drawing/2014/main" id="{63512EDA-A271-425C-A1CE-3642FBA65583}"/>
              </a:ext>
            </a:extLst>
          </p:cNvPr>
          <p:cNvPicPr>
            <a:picLocks noChangeAspect="1"/>
          </p:cNvPicPr>
          <p:nvPr/>
        </p:nvPicPr>
        <p:blipFill>
          <a:blip r:embed="rId18"/>
          <a:stretch>
            <a:fillRect/>
          </a:stretch>
        </p:blipFill>
        <p:spPr>
          <a:xfrm>
            <a:off x="1438604" y="1614864"/>
            <a:ext cx="746791" cy="776480"/>
          </a:xfrm>
          <a:prstGeom prst="rect">
            <a:avLst/>
          </a:prstGeom>
        </p:spPr>
      </p:pic>
      <p:pic>
        <p:nvPicPr>
          <p:cNvPr id="30" name="Picture 29" descr="Icon&#10;&#10;Description automatically generated">
            <a:extLst>
              <a:ext uri="{FF2B5EF4-FFF2-40B4-BE49-F238E27FC236}">
                <a16:creationId xmlns:a16="http://schemas.microsoft.com/office/drawing/2014/main" id="{84B7C815-5C0D-41D9-B11D-0F940466E42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4105" y="2534283"/>
            <a:ext cx="359120" cy="409558"/>
          </a:xfrm>
          <a:prstGeom prst="rect">
            <a:avLst/>
          </a:prstGeom>
        </p:spPr>
      </p:pic>
      <p:pic>
        <p:nvPicPr>
          <p:cNvPr id="31" name="Picture 30" descr="Icon&#10;&#10;Description automatically generated">
            <a:extLst>
              <a:ext uri="{FF2B5EF4-FFF2-40B4-BE49-F238E27FC236}">
                <a16:creationId xmlns:a16="http://schemas.microsoft.com/office/drawing/2014/main" id="{9EC225D6-50DE-421D-AF7E-6098949EA0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55356" y="3479143"/>
            <a:ext cx="359821" cy="410358"/>
          </a:xfrm>
          <a:prstGeom prst="rect">
            <a:avLst/>
          </a:prstGeom>
        </p:spPr>
      </p:pic>
      <p:pic>
        <p:nvPicPr>
          <p:cNvPr id="32" name="Picture 31" descr="Shape, arrow&#10;&#10;Description automatically generated">
            <a:extLst>
              <a:ext uri="{FF2B5EF4-FFF2-40B4-BE49-F238E27FC236}">
                <a16:creationId xmlns:a16="http://schemas.microsoft.com/office/drawing/2014/main" id="{2C73693D-CD89-498E-A068-C3C4794BF7B0}"/>
              </a:ext>
            </a:extLst>
          </p:cNvPr>
          <p:cNvPicPr>
            <a:picLocks noChangeAspect="1"/>
          </p:cNvPicPr>
          <p:nvPr/>
        </p:nvPicPr>
        <p:blipFill>
          <a:blip r:embed="rId18"/>
          <a:stretch>
            <a:fillRect/>
          </a:stretch>
        </p:blipFill>
        <p:spPr>
          <a:xfrm>
            <a:off x="1787292" y="2992471"/>
            <a:ext cx="421291" cy="438040"/>
          </a:xfrm>
          <a:prstGeom prst="rect">
            <a:avLst/>
          </a:prstGeom>
        </p:spPr>
      </p:pic>
      <p:pic>
        <p:nvPicPr>
          <p:cNvPr id="33" name="Picture 32" descr="Shape, arrow&#10;&#10;Description automatically generated">
            <a:extLst>
              <a:ext uri="{FF2B5EF4-FFF2-40B4-BE49-F238E27FC236}">
                <a16:creationId xmlns:a16="http://schemas.microsoft.com/office/drawing/2014/main" id="{72528277-97A7-4FBA-A5AA-FE7F4C1D92B4}"/>
              </a:ext>
            </a:extLst>
          </p:cNvPr>
          <p:cNvPicPr>
            <a:picLocks noChangeAspect="1"/>
          </p:cNvPicPr>
          <p:nvPr/>
        </p:nvPicPr>
        <p:blipFill>
          <a:blip r:embed="rId18"/>
          <a:stretch>
            <a:fillRect/>
          </a:stretch>
        </p:blipFill>
        <p:spPr>
          <a:xfrm>
            <a:off x="1787292" y="4006760"/>
            <a:ext cx="421291" cy="438040"/>
          </a:xfrm>
          <a:prstGeom prst="rect">
            <a:avLst/>
          </a:prstGeom>
        </p:spPr>
      </p:pic>
      <p:pic>
        <p:nvPicPr>
          <p:cNvPr id="34" name="Picture 33" descr="Shape, arrow&#10;&#10;Description automatically generated">
            <a:extLst>
              <a:ext uri="{FF2B5EF4-FFF2-40B4-BE49-F238E27FC236}">
                <a16:creationId xmlns:a16="http://schemas.microsoft.com/office/drawing/2014/main" id="{5A38D236-ED75-4DE8-BD27-FF7A58096989}"/>
              </a:ext>
            </a:extLst>
          </p:cNvPr>
          <p:cNvPicPr>
            <a:picLocks noChangeAspect="1"/>
          </p:cNvPicPr>
          <p:nvPr/>
        </p:nvPicPr>
        <p:blipFill>
          <a:blip r:embed="rId18"/>
          <a:stretch>
            <a:fillRect/>
          </a:stretch>
        </p:blipFill>
        <p:spPr>
          <a:xfrm>
            <a:off x="1789136" y="4476167"/>
            <a:ext cx="421291" cy="438040"/>
          </a:xfrm>
          <a:prstGeom prst="rect">
            <a:avLst/>
          </a:prstGeom>
        </p:spPr>
      </p:pic>
      <p:pic>
        <p:nvPicPr>
          <p:cNvPr id="35" name="Picture 34" descr="Shape, arrow&#10;&#10;Description automatically generated">
            <a:extLst>
              <a:ext uri="{FF2B5EF4-FFF2-40B4-BE49-F238E27FC236}">
                <a16:creationId xmlns:a16="http://schemas.microsoft.com/office/drawing/2014/main" id="{E6592F17-4C9D-4F54-AB99-1DB3CABE60EE}"/>
              </a:ext>
            </a:extLst>
          </p:cNvPr>
          <p:cNvPicPr>
            <a:picLocks noChangeAspect="1"/>
          </p:cNvPicPr>
          <p:nvPr/>
        </p:nvPicPr>
        <p:blipFill>
          <a:blip r:embed="rId18"/>
          <a:stretch>
            <a:fillRect/>
          </a:stretch>
        </p:blipFill>
        <p:spPr>
          <a:xfrm>
            <a:off x="1755356" y="4928684"/>
            <a:ext cx="421291" cy="438040"/>
          </a:xfrm>
          <a:prstGeom prst="rect">
            <a:avLst/>
          </a:prstGeom>
        </p:spPr>
      </p:pic>
      <p:pic>
        <p:nvPicPr>
          <p:cNvPr id="36" name="Picture 35" descr="Icon&#10;&#10;Description automatically generated">
            <a:extLst>
              <a:ext uri="{FF2B5EF4-FFF2-40B4-BE49-F238E27FC236}">
                <a16:creationId xmlns:a16="http://schemas.microsoft.com/office/drawing/2014/main" id="{A0223C27-04C7-479F-BDFC-69A5B6111D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54763" y="5372648"/>
            <a:ext cx="359821" cy="410358"/>
          </a:xfrm>
          <a:prstGeom prst="rect">
            <a:avLst/>
          </a:prstGeom>
        </p:spPr>
      </p:pic>
      <p:pic>
        <p:nvPicPr>
          <p:cNvPr id="37" name="Picture 36" descr="Icon&#10;&#10;Description automatically generated">
            <a:extLst>
              <a:ext uri="{FF2B5EF4-FFF2-40B4-BE49-F238E27FC236}">
                <a16:creationId xmlns:a16="http://schemas.microsoft.com/office/drawing/2014/main" id="{7EA549E8-34A0-4E46-97D0-2C12A964C21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4104" y="5831637"/>
            <a:ext cx="359821" cy="410358"/>
          </a:xfrm>
          <a:prstGeom prst="rect">
            <a:avLst/>
          </a:prstGeom>
        </p:spPr>
      </p:pic>
      <p:sp>
        <p:nvSpPr>
          <p:cNvPr id="6" name="TextBox 5">
            <a:extLst>
              <a:ext uri="{FF2B5EF4-FFF2-40B4-BE49-F238E27FC236}">
                <a16:creationId xmlns:a16="http://schemas.microsoft.com/office/drawing/2014/main" id="{7574F605-38E8-4533-A8C6-65FA62E0A439}"/>
              </a:ext>
            </a:extLst>
          </p:cNvPr>
          <p:cNvSpPr txBox="1"/>
          <p:nvPr/>
        </p:nvSpPr>
        <p:spPr>
          <a:xfrm>
            <a:off x="3438281" y="2524365"/>
            <a:ext cx="2514600" cy="461665"/>
          </a:xfrm>
          <a:prstGeom prst="rect">
            <a:avLst/>
          </a:prstGeom>
          <a:noFill/>
        </p:spPr>
        <p:txBody>
          <a:bodyPr wrap="square" rtlCol="0">
            <a:spAutoFit/>
          </a:bodyPr>
          <a:lstStyle/>
          <a:p>
            <a:r>
              <a:rPr lang="en-GB" sz="2400" dirty="0">
                <a:solidFill>
                  <a:srgbClr val="002060"/>
                </a:solidFill>
              </a:rPr>
              <a:t>I don’t swim</a:t>
            </a:r>
          </a:p>
        </p:txBody>
      </p:sp>
      <p:sp>
        <p:nvSpPr>
          <p:cNvPr id="38" name="TextBox 37">
            <a:extLst>
              <a:ext uri="{FF2B5EF4-FFF2-40B4-BE49-F238E27FC236}">
                <a16:creationId xmlns:a16="http://schemas.microsoft.com/office/drawing/2014/main" id="{0D6F7FF3-C810-4C33-8F02-A097A180EDF8}"/>
              </a:ext>
            </a:extLst>
          </p:cNvPr>
          <p:cNvSpPr txBox="1"/>
          <p:nvPr/>
        </p:nvSpPr>
        <p:spPr>
          <a:xfrm>
            <a:off x="5952881" y="2967335"/>
            <a:ext cx="3087687" cy="461665"/>
          </a:xfrm>
          <a:prstGeom prst="rect">
            <a:avLst/>
          </a:prstGeom>
          <a:noFill/>
        </p:spPr>
        <p:txBody>
          <a:bodyPr wrap="square" rtlCol="0">
            <a:spAutoFit/>
          </a:bodyPr>
          <a:lstStyle/>
          <a:p>
            <a:r>
              <a:rPr lang="en-GB" sz="2400" dirty="0">
                <a:solidFill>
                  <a:srgbClr val="002060"/>
                </a:solidFill>
              </a:rPr>
              <a:t>She listens to music</a:t>
            </a:r>
          </a:p>
        </p:txBody>
      </p:sp>
      <p:sp>
        <p:nvSpPr>
          <p:cNvPr id="39" name="TextBox 38">
            <a:extLst>
              <a:ext uri="{FF2B5EF4-FFF2-40B4-BE49-F238E27FC236}">
                <a16:creationId xmlns:a16="http://schemas.microsoft.com/office/drawing/2014/main" id="{6771286F-62AD-42F5-8870-C4B48A35F780}"/>
              </a:ext>
            </a:extLst>
          </p:cNvPr>
          <p:cNvSpPr txBox="1"/>
          <p:nvPr/>
        </p:nvSpPr>
        <p:spPr>
          <a:xfrm>
            <a:off x="5952881" y="3461224"/>
            <a:ext cx="3087686" cy="461665"/>
          </a:xfrm>
          <a:prstGeom prst="rect">
            <a:avLst/>
          </a:prstGeom>
          <a:noFill/>
        </p:spPr>
        <p:txBody>
          <a:bodyPr wrap="square" rtlCol="0">
            <a:spAutoFit/>
          </a:bodyPr>
          <a:lstStyle/>
          <a:p>
            <a:r>
              <a:rPr lang="en-GB" sz="2400" dirty="0">
                <a:solidFill>
                  <a:srgbClr val="002060"/>
                </a:solidFill>
              </a:rPr>
              <a:t>She doesn’t dance</a:t>
            </a:r>
          </a:p>
        </p:txBody>
      </p:sp>
      <p:sp>
        <p:nvSpPr>
          <p:cNvPr id="40" name="TextBox 39">
            <a:extLst>
              <a:ext uri="{FF2B5EF4-FFF2-40B4-BE49-F238E27FC236}">
                <a16:creationId xmlns:a16="http://schemas.microsoft.com/office/drawing/2014/main" id="{0A9BDE76-6B00-4F57-B117-E17EA4D60CF7}"/>
              </a:ext>
            </a:extLst>
          </p:cNvPr>
          <p:cNvSpPr txBox="1"/>
          <p:nvPr/>
        </p:nvSpPr>
        <p:spPr>
          <a:xfrm>
            <a:off x="3407054" y="3962474"/>
            <a:ext cx="2514600" cy="461665"/>
          </a:xfrm>
          <a:prstGeom prst="rect">
            <a:avLst/>
          </a:prstGeom>
          <a:noFill/>
        </p:spPr>
        <p:txBody>
          <a:bodyPr wrap="square" rtlCol="0">
            <a:spAutoFit/>
          </a:bodyPr>
          <a:lstStyle/>
          <a:p>
            <a:r>
              <a:rPr lang="en-GB" sz="2400" dirty="0">
                <a:solidFill>
                  <a:srgbClr val="002060"/>
                </a:solidFill>
              </a:rPr>
              <a:t>I sing a song</a:t>
            </a:r>
          </a:p>
        </p:txBody>
      </p:sp>
      <p:sp>
        <p:nvSpPr>
          <p:cNvPr id="41" name="TextBox 40">
            <a:extLst>
              <a:ext uri="{FF2B5EF4-FFF2-40B4-BE49-F238E27FC236}">
                <a16:creationId xmlns:a16="http://schemas.microsoft.com/office/drawing/2014/main" id="{E21C86D5-A007-4F7E-9478-0BA3C7760A23}"/>
              </a:ext>
            </a:extLst>
          </p:cNvPr>
          <p:cNvSpPr txBox="1"/>
          <p:nvPr/>
        </p:nvSpPr>
        <p:spPr>
          <a:xfrm>
            <a:off x="5938548" y="4464354"/>
            <a:ext cx="3575125" cy="461665"/>
          </a:xfrm>
          <a:prstGeom prst="rect">
            <a:avLst/>
          </a:prstGeom>
          <a:noFill/>
        </p:spPr>
        <p:txBody>
          <a:bodyPr wrap="square" rtlCol="0">
            <a:spAutoFit/>
          </a:bodyPr>
          <a:lstStyle/>
          <a:p>
            <a:r>
              <a:rPr lang="en-GB" sz="2400" dirty="0">
                <a:solidFill>
                  <a:srgbClr val="002060"/>
                </a:solidFill>
              </a:rPr>
              <a:t>She learns ice hockey</a:t>
            </a:r>
          </a:p>
        </p:txBody>
      </p:sp>
      <p:sp>
        <p:nvSpPr>
          <p:cNvPr id="42" name="TextBox 41">
            <a:extLst>
              <a:ext uri="{FF2B5EF4-FFF2-40B4-BE49-F238E27FC236}">
                <a16:creationId xmlns:a16="http://schemas.microsoft.com/office/drawing/2014/main" id="{2E26BCB4-640F-4E84-AF63-17A4A9757161}"/>
              </a:ext>
            </a:extLst>
          </p:cNvPr>
          <p:cNvSpPr txBox="1"/>
          <p:nvPr/>
        </p:nvSpPr>
        <p:spPr>
          <a:xfrm>
            <a:off x="3406950" y="4919840"/>
            <a:ext cx="2514600" cy="461665"/>
          </a:xfrm>
          <a:prstGeom prst="rect">
            <a:avLst/>
          </a:prstGeom>
          <a:noFill/>
        </p:spPr>
        <p:txBody>
          <a:bodyPr wrap="square" rtlCol="0">
            <a:spAutoFit/>
          </a:bodyPr>
          <a:lstStyle/>
          <a:p>
            <a:r>
              <a:rPr lang="en-GB" sz="2400" dirty="0">
                <a:solidFill>
                  <a:srgbClr val="002060"/>
                </a:solidFill>
              </a:rPr>
              <a:t>I play football</a:t>
            </a:r>
          </a:p>
        </p:txBody>
      </p:sp>
      <p:sp>
        <p:nvSpPr>
          <p:cNvPr id="43" name="TextBox 42">
            <a:extLst>
              <a:ext uri="{FF2B5EF4-FFF2-40B4-BE49-F238E27FC236}">
                <a16:creationId xmlns:a16="http://schemas.microsoft.com/office/drawing/2014/main" id="{371BA9B9-42D2-42F7-8BC7-F1FB3752BA26}"/>
              </a:ext>
            </a:extLst>
          </p:cNvPr>
          <p:cNvSpPr txBox="1"/>
          <p:nvPr/>
        </p:nvSpPr>
        <p:spPr>
          <a:xfrm>
            <a:off x="3406357" y="5346431"/>
            <a:ext cx="2514600" cy="461665"/>
          </a:xfrm>
          <a:prstGeom prst="rect">
            <a:avLst/>
          </a:prstGeom>
          <a:noFill/>
        </p:spPr>
        <p:txBody>
          <a:bodyPr wrap="square" rtlCol="0">
            <a:spAutoFit/>
          </a:bodyPr>
          <a:lstStyle/>
          <a:p>
            <a:r>
              <a:rPr lang="en-GB" sz="2400" dirty="0">
                <a:solidFill>
                  <a:srgbClr val="002060"/>
                </a:solidFill>
              </a:rPr>
              <a:t>I don’t win</a:t>
            </a:r>
          </a:p>
        </p:txBody>
      </p:sp>
      <p:sp>
        <p:nvSpPr>
          <p:cNvPr id="44" name="TextBox 43">
            <a:extLst>
              <a:ext uri="{FF2B5EF4-FFF2-40B4-BE49-F238E27FC236}">
                <a16:creationId xmlns:a16="http://schemas.microsoft.com/office/drawing/2014/main" id="{784F36CA-BCF5-4C2E-A791-6C48A9A8ECB9}"/>
              </a:ext>
            </a:extLst>
          </p:cNvPr>
          <p:cNvSpPr txBox="1"/>
          <p:nvPr/>
        </p:nvSpPr>
        <p:spPr>
          <a:xfrm>
            <a:off x="6012627" y="5795224"/>
            <a:ext cx="3087685" cy="461665"/>
          </a:xfrm>
          <a:prstGeom prst="rect">
            <a:avLst/>
          </a:prstGeom>
          <a:noFill/>
        </p:spPr>
        <p:txBody>
          <a:bodyPr wrap="square" rtlCol="0">
            <a:spAutoFit/>
          </a:bodyPr>
          <a:lstStyle/>
          <a:p>
            <a:r>
              <a:rPr lang="en-GB" sz="2400" dirty="0">
                <a:solidFill>
                  <a:srgbClr val="002060"/>
                </a:solidFill>
              </a:rPr>
              <a:t>She doesn’t sing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38" grpId="0"/>
      <p:bldP spid="39" grpId="0"/>
      <p:bldP spid="40" grpId="0"/>
      <p:bldP spid="41" grpId="0"/>
      <p:bldP spid="42" grpId="0"/>
      <p:bldP spid="4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1076053" y="17822"/>
            <a:ext cx="1190434" cy="1088269"/>
          </a:xfrm>
          <a:prstGeom prst="rect">
            <a:avLst/>
          </a:prstGeom>
          <a:ln>
            <a:noFill/>
          </a:ln>
        </p:spPr>
      </p:pic>
      <p:sp>
        <p:nvSpPr>
          <p:cNvPr id="92" name="CustomShape 5"/>
          <p:cNvSpPr/>
          <p:nvPr/>
        </p:nvSpPr>
        <p:spPr>
          <a:xfrm>
            <a:off x="906324" y="1934759"/>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Ich singe </a:t>
            </a:r>
            <a:r>
              <a:rPr kumimoji="0" lang="en-GB" sz="32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nicht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 Verb (don’t) </a:t>
            </a:r>
            <a:endParaRPr lang="en-GB" sz="3600" dirty="0"/>
          </a:p>
        </p:txBody>
      </p:sp>
      <p:sp>
        <p:nvSpPr>
          <p:cNvPr id="20" name="CustomShape 3">
            <a:extLst>
              <a:ext uri="{FF2B5EF4-FFF2-40B4-BE49-F238E27FC236}">
                <a16:creationId xmlns:a16="http://schemas.microsoft.com/office/drawing/2014/main" id="{8DD5AF9B-78B1-4919-8592-E33A62DB47E1}"/>
              </a:ext>
            </a:extLst>
          </p:cNvPr>
          <p:cNvSpPr/>
          <p:nvPr/>
        </p:nvSpPr>
        <p:spPr>
          <a:xfrm>
            <a:off x="41007" y="111132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We know</a:t>
            </a:r>
            <a:r>
              <a:rPr kumimoji="0" lang="en-GB" sz="32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that we use </a:t>
            </a:r>
            <a:r>
              <a:rPr kumimoji="0" lang="en-GB" sz="3200" b="1"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nicht</a:t>
            </a:r>
            <a:r>
              <a:rPr kumimoji="0" lang="en-GB" sz="32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after a verb to mean ‘don’t’</a:t>
            </a:r>
            <a:r>
              <a:rPr lang="en-GB" sz="3200" spc="-1" dirty="0">
                <a:solidFill>
                  <a:srgbClr val="002060"/>
                </a:solidFill>
                <a:latin typeface="Century Gothic" panose="020B0502020202020204" pitchFamily="34" charset="0"/>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6951059" y="1934759"/>
            <a:ext cx="38632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don’t </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sing.</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4"/>
          <a:stretch/>
        </p:blipFill>
        <p:spPr>
          <a:xfrm>
            <a:off x="6004378" y="1956636"/>
            <a:ext cx="633960" cy="671040"/>
          </a:xfrm>
          <a:prstGeom prst="rect">
            <a:avLst/>
          </a:prstGeom>
          <a:ln>
            <a:noFill/>
          </a:ln>
        </p:spPr>
      </p:pic>
      <p:sp>
        <p:nvSpPr>
          <p:cNvPr id="72" name="CustomShape 5">
            <a:extLst>
              <a:ext uri="{FF2B5EF4-FFF2-40B4-BE49-F238E27FC236}">
                <a16:creationId xmlns:a16="http://schemas.microsoft.com/office/drawing/2014/main" id="{54A96478-E175-4876-96EC-1325E8A0271A}"/>
              </a:ext>
            </a:extLst>
          </p:cNvPr>
          <p:cNvSpPr/>
          <p:nvPr/>
        </p:nvSpPr>
        <p:spPr>
          <a:xfrm>
            <a:off x="814918" y="5141309"/>
            <a:ext cx="52600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a:t>
            </a:r>
            <a:r>
              <a:rPr kumimoji="0" lang="en-GB" sz="32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singe das Lied </a:t>
            </a:r>
            <a:r>
              <a:rPr kumimoji="0" lang="en-GB" sz="3200" b="1"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nicht</a:t>
            </a:r>
            <a:r>
              <a:rPr kumimoji="0" lang="en-GB" sz="32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a:t>
            </a:r>
            <a:endPar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CustomShape 9">
            <a:extLst>
              <a:ext uri="{FF2B5EF4-FFF2-40B4-BE49-F238E27FC236}">
                <a16:creationId xmlns:a16="http://schemas.microsoft.com/office/drawing/2014/main" id="{9721CB67-EC96-4B54-B41C-62E43CAC51D0}"/>
              </a:ext>
            </a:extLst>
          </p:cNvPr>
          <p:cNvSpPr/>
          <p:nvPr/>
        </p:nvSpPr>
        <p:spPr>
          <a:xfrm>
            <a:off x="6988510" y="5152132"/>
            <a:ext cx="516248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32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don’t</a:t>
            </a:r>
            <a:r>
              <a:rPr kumimoji="0" lang="en-GB" sz="32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sing the song.</a:t>
            </a:r>
            <a:endPar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8" name="Google Shape;183;p8">
            <a:extLst>
              <a:ext uri="{FF2B5EF4-FFF2-40B4-BE49-F238E27FC236}">
                <a16:creationId xmlns:a16="http://schemas.microsoft.com/office/drawing/2014/main" id="{44A26BE8-C415-4F88-8621-DFB63F6E4BE2}"/>
              </a:ext>
            </a:extLst>
          </p:cNvPr>
          <p:cNvPicPr/>
          <p:nvPr/>
        </p:nvPicPr>
        <p:blipFill>
          <a:blip r:embed="rId4"/>
          <a:stretch/>
        </p:blipFill>
        <p:spPr>
          <a:xfrm>
            <a:off x="6025687" y="5075632"/>
            <a:ext cx="633960" cy="671040"/>
          </a:xfrm>
          <a:prstGeom prst="rect">
            <a:avLst/>
          </a:prstGeom>
          <a:ln>
            <a:noFill/>
          </a:ln>
        </p:spPr>
      </p:pic>
      <p:pic>
        <p:nvPicPr>
          <p:cNvPr id="9" name="Picture 8" descr="A picture containing text, clipart&#10;&#10;Description automatically generated">
            <a:extLst>
              <a:ext uri="{FF2B5EF4-FFF2-40B4-BE49-F238E27FC236}">
                <a16:creationId xmlns:a16="http://schemas.microsoft.com/office/drawing/2014/main" id="{90D4BCE8-9E85-48BE-84B3-041A875E328E}"/>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l="31734" t="15439" r="24843" b="5083"/>
          <a:stretch/>
        </p:blipFill>
        <p:spPr>
          <a:xfrm>
            <a:off x="84997" y="1588715"/>
            <a:ext cx="1053233" cy="1359253"/>
          </a:xfrm>
          <a:prstGeom prst="rect">
            <a:avLst/>
          </a:prstGeom>
        </p:spPr>
      </p:pic>
      <p:pic>
        <p:nvPicPr>
          <p:cNvPr id="18" name="Picture 17" descr="Logo, icon&#10;&#10;Description automatically generated">
            <a:extLst>
              <a:ext uri="{FF2B5EF4-FFF2-40B4-BE49-F238E27FC236}">
                <a16:creationId xmlns:a16="http://schemas.microsoft.com/office/drawing/2014/main" id="{3346DBC3-0CE7-435C-A0B5-F15C8A4622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9767" y="2578690"/>
            <a:ext cx="1227525" cy="1221983"/>
          </a:xfrm>
          <a:prstGeom prst="rect">
            <a:avLst/>
          </a:prstGeom>
        </p:spPr>
      </p:pic>
      <p:pic>
        <p:nvPicPr>
          <p:cNvPr id="69" name="Picture 68" descr="Icon&#10;&#10;Description automatically generated">
            <a:extLst>
              <a:ext uri="{FF2B5EF4-FFF2-40B4-BE49-F238E27FC236}">
                <a16:creationId xmlns:a16="http://schemas.microsoft.com/office/drawing/2014/main" id="{030E16ED-56D7-4429-AE96-9A6002957F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1205" y="2725514"/>
            <a:ext cx="844498" cy="747896"/>
          </a:xfrm>
          <a:prstGeom prst="rect">
            <a:avLst/>
          </a:prstGeom>
        </p:spPr>
      </p:pic>
      <p:sp>
        <p:nvSpPr>
          <p:cNvPr id="19" name="CustomShape 3">
            <a:extLst>
              <a:ext uri="{FF2B5EF4-FFF2-40B4-BE49-F238E27FC236}">
                <a16:creationId xmlns:a16="http://schemas.microsoft.com/office/drawing/2014/main" id="{45A7FDEE-9ADF-4AA7-97A3-5157A45A8BFB}"/>
              </a:ext>
            </a:extLst>
          </p:cNvPr>
          <p:cNvSpPr/>
          <p:nvPr/>
        </p:nvSpPr>
        <p:spPr>
          <a:xfrm>
            <a:off x="207790" y="366754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pc="-1" dirty="0">
                <a:solidFill>
                  <a:srgbClr val="002060"/>
                </a:solidFill>
                <a:latin typeface="Century Gothic" panose="020B0502020202020204" pitchFamily="34" charset="0"/>
              </a:rPr>
              <a:t>However, when </a:t>
            </a:r>
            <a:r>
              <a:rPr lang="en-GB" sz="3200" spc="-1" dirty="0" err="1">
                <a:solidFill>
                  <a:srgbClr val="002060"/>
                </a:solidFill>
                <a:latin typeface="Century Gothic" panose="020B0502020202020204" pitchFamily="34" charset="0"/>
              </a:rPr>
              <a:t>nicht</a:t>
            </a:r>
            <a:r>
              <a:rPr lang="en-GB" sz="3200" spc="-1" dirty="0">
                <a:solidFill>
                  <a:srgbClr val="002060"/>
                </a:solidFill>
                <a:latin typeface="Century Gothic" panose="020B0502020202020204" pitchFamily="34" charset="0"/>
              </a:rPr>
              <a:t> negates a whole noun phrase, it goes to the end of the phrase:</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1" name="Picture 20" descr="A picture containing text, clipart&#10;&#10;Description automatically generated">
            <a:extLst>
              <a:ext uri="{FF2B5EF4-FFF2-40B4-BE49-F238E27FC236}">
                <a16:creationId xmlns:a16="http://schemas.microsoft.com/office/drawing/2014/main" id="{8355DB3F-6034-4856-9FCC-52C017BA3BA2}"/>
              </a:ext>
            </a:extLst>
          </p:cNvPr>
          <p:cNvPicPr>
            <a:picLocks noChangeAspect="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l="31734" t="15439" r="24843" b="5083"/>
          <a:stretch/>
        </p:blipFill>
        <p:spPr>
          <a:xfrm>
            <a:off x="41007" y="4829794"/>
            <a:ext cx="1053233" cy="1359253"/>
          </a:xfrm>
          <a:prstGeom prst="rect">
            <a:avLst/>
          </a:prstGeom>
        </p:spPr>
      </p:pic>
      <p:pic>
        <p:nvPicPr>
          <p:cNvPr id="3" name="Picture 2">
            <a:extLst>
              <a:ext uri="{FF2B5EF4-FFF2-40B4-BE49-F238E27FC236}">
                <a16:creationId xmlns:a16="http://schemas.microsoft.com/office/drawing/2014/main" id="{1B090DE2-AF29-48F6-B49A-96A02D47AC4D}"/>
              </a:ext>
            </a:extLst>
          </p:cNvPr>
          <p:cNvPicPr>
            <a:picLocks noChangeAspect="1"/>
          </p:cNvPicPr>
          <p:nvPr/>
        </p:nvPicPr>
        <p:blipFill>
          <a:blip r:embed="rId8"/>
          <a:stretch>
            <a:fillRect/>
          </a:stretch>
        </p:blipFill>
        <p:spPr>
          <a:xfrm>
            <a:off x="2511301" y="5547952"/>
            <a:ext cx="1146530" cy="1282189"/>
          </a:xfrm>
          <a:prstGeom prst="rect">
            <a:avLst/>
          </a:prstGeom>
        </p:spPr>
      </p:pic>
      <p:pic>
        <p:nvPicPr>
          <p:cNvPr id="22" name="Picture 21" descr="Icon&#10;&#10;Description automatically generated">
            <a:extLst>
              <a:ext uri="{FF2B5EF4-FFF2-40B4-BE49-F238E27FC236}">
                <a16:creationId xmlns:a16="http://schemas.microsoft.com/office/drawing/2014/main" id="{B2AF6829-D124-4334-B535-276ECE2FF1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1205" y="5868729"/>
            <a:ext cx="844498" cy="747896"/>
          </a:xfrm>
          <a:prstGeom prst="rect">
            <a:avLst/>
          </a:prstGeom>
        </p:spPr>
      </p:pic>
      <p:sp>
        <p:nvSpPr>
          <p:cNvPr id="23" name="Speech Bubble: Rectangle with Corners Rounded 22">
            <a:extLst>
              <a:ext uri="{FF2B5EF4-FFF2-40B4-BE49-F238E27FC236}">
                <a16:creationId xmlns:a16="http://schemas.microsoft.com/office/drawing/2014/main" id="{DB9BE274-C3A7-4B46-ABA9-2A985C1D5C6A}"/>
              </a:ext>
            </a:extLst>
          </p:cNvPr>
          <p:cNvSpPr/>
          <p:nvPr/>
        </p:nvSpPr>
        <p:spPr>
          <a:xfrm>
            <a:off x="7232125" y="5868729"/>
            <a:ext cx="4272362" cy="934688"/>
          </a:xfrm>
          <a:prstGeom prst="wedgeRoundRectCallout">
            <a:avLst>
              <a:gd name="adj1" fmla="val -26850"/>
              <a:gd name="adj2" fmla="val -7064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Note again the word order difference between English and German! </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58759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0" grpId="0"/>
      <p:bldP spid="42" grpId="0"/>
      <p:bldP spid="72" grpId="0"/>
      <p:bldP spid="77" grpId="0"/>
      <p:bldP spid="19"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9A8369-53DF-4CFF-A991-2EACEFBD1E7A}"/>
              </a:ext>
            </a:extLst>
          </p:cNvPr>
          <p:cNvSpPr>
            <a:spLocks noGrp="1"/>
          </p:cNvSpPr>
          <p:nvPr>
            <p:ph type="body"/>
          </p:nvPr>
        </p:nvSpPr>
        <p:spPr>
          <a:xfrm>
            <a:off x="52785" y="1528834"/>
            <a:ext cx="5280112" cy="4710938"/>
          </a:xfrm>
        </p:spPr>
        <p:txBody>
          <a:bodyPr>
            <a:noAutofit/>
          </a:bodyPr>
          <a:lstStyle/>
          <a:p>
            <a:pPr marL="0" indent="0">
              <a:buNone/>
            </a:pPr>
            <a:r>
              <a:rPr lang="en-GB" sz="2400" dirty="0">
                <a:latin typeface="+mn-lt"/>
              </a:rPr>
              <a:t>1) Ich </a:t>
            </a:r>
            <a:r>
              <a:rPr lang="en-GB" sz="2400" dirty="0" err="1">
                <a:latin typeface="+mn-lt"/>
              </a:rPr>
              <a:t>gewinne</a:t>
            </a:r>
            <a:r>
              <a:rPr lang="en-GB" sz="2400" dirty="0">
                <a:latin typeface="+mn-lt"/>
              </a:rPr>
              <a:t>  das Spiel     </a:t>
            </a:r>
            <a:r>
              <a:rPr lang="en-GB" sz="2400" dirty="0" err="1">
                <a:latin typeface="+mn-lt"/>
              </a:rPr>
              <a:t>nicht</a:t>
            </a:r>
            <a:r>
              <a:rPr lang="en-GB" sz="2400" dirty="0">
                <a:latin typeface="+mn-lt"/>
              </a:rPr>
              <a:t>.</a:t>
            </a:r>
          </a:p>
          <a:p>
            <a:pPr marL="0" indent="0">
              <a:buNone/>
            </a:pPr>
            <a:endParaRPr lang="en-GB" sz="2400" dirty="0">
              <a:latin typeface="+mn-lt"/>
            </a:endParaRPr>
          </a:p>
          <a:p>
            <a:pPr marL="0" indent="0">
              <a:buNone/>
            </a:pPr>
            <a:r>
              <a:rPr lang="en-GB" sz="2400" dirty="0">
                <a:latin typeface="+mn-lt"/>
              </a:rPr>
              <a:t>2) Du </a:t>
            </a:r>
            <a:r>
              <a:rPr lang="en-GB" sz="2400" dirty="0" err="1">
                <a:latin typeface="+mn-lt"/>
              </a:rPr>
              <a:t>spielst</a:t>
            </a:r>
            <a:r>
              <a:rPr lang="en-GB" sz="2400" dirty="0">
                <a:latin typeface="+mn-lt"/>
              </a:rPr>
              <a:t> </a:t>
            </a:r>
            <a:r>
              <a:rPr lang="en-GB" sz="2400" dirty="0" err="1">
                <a:latin typeface="+mn-lt"/>
              </a:rPr>
              <a:t>nicht</a:t>
            </a:r>
            <a:r>
              <a:rPr lang="en-GB" sz="2400" dirty="0">
                <a:latin typeface="+mn-lt"/>
              </a:rPr>
              <a:t>    .</a:t>
            </a:r>
          </a:p>
          <a:p>
            <a:pPr marL="0" indent="0">
              <a:buNone/>
            </a:pPr>
            <a:endParaRPr lang="en-GB" sz="2400" dirty="0">
              <a:latin typeface="+mn-lt"/>
            </a:endParaRPr>
          </a:p>
          <a:p>
            <a:pPr marL="0" indent="0">
              <a:buNone/>
            </a:pPr>
            <a:r>
              <a:rPr lang="en-GB" sz="2400" dirty="0">
                <a:latin typeface="+mn-lt"/>
              </a:rPr>
              <a:t>3) Ich singe </a:t>
            </a:r>
            <a:r>
              <a:rPr lang="en-GB" sz="2400" dirty="0" err="1">
                <a:latin typeface="+mn-lt"/>
              </a:rPr>
              <a:t>nicht</a:t>
            </a:r>
            <a:r>
              <a:rPr lang="en-GB" sz="2400" dirty="0">
                <a:latin typeface="+mn-lt"/>
              </a:rPr>
              <a:t>    .</a:t>
            </a:r>
          </a:p>
          <a:p>
            <a:pPr marL="0" indent="0">
              <a:buNone/>
            </a:pPr>
            <a:endParaRPr lang="en-GB" sz="2400" dirty="0">
              <a:latin typeface="+mn-lt"/>
            </a:endParaRPr>
          </a:p>
          <a:p>
            <a:pPr marL="0" indent="0">
              <a:buNone/>
            </a:pPr>
            <a:r>
              <a:rPr lang="en-GB" sz="2400" dirty="0">
                <a:latin typeface="+mn-lt"/>
              </a:rPr>
              <a:t>4) Sie </a:t>
            </a:r>
            <a:r>
              <a:rPr lang="en-GB" sz="2400" dirty="0" err="1">
                <a:latin typeface="+mn-lt"/>
              </a:rPr>
              <a:t>hört</a:t>
            </a:r>
            <a:r>
              <a:rPr lang="en-GB" sz="2400" dirty="0">
                <a:latin typeface="+mn-lt"/>
              </a:rPr>
              <a:t>   die </a:t>
            </a:r>
            <a:r>
              <a:rPr lang="en-GB" sz="2400" dirty="0" err="1">
                <a:latin typeface="+mn-lt"/>
              </a:rPr>
              <a:t>Frage</a:t>
            </a:r>
            <a:r>
              <a:rPr lang="en-GB" sz="2400" dirty="0">
                <a:latin typeface="+mn-lt"/>
              </a:rPr>
              <a:t>      </a:t>
            </a:r>
            <a:r>
              <a:rPr lang="en-GB" sz="2400" dirty="0" err="1">
                <a:latin typeface="+mn-lt"/>
              </a:rPr>
              <a:t>nicht</a:t>
            </a:r>
            <a:r>
              <a:rPr lang="en-GB" sz="2400" dirty="0">
                <a:latin typeface="+mn-lt"/>
              </a:rPr>
              <a:t>.</a:t>
            </a:r>
          </a:p>
          <a:p>
            <a:pPr marL="0" indent="0">
              <a:buNone/>
            </a:pPr>
            <a:endParaRPr lang="en-GB" sz="2400" dirty="0">
              <a:latin typeface="+mn-lt"/>
            </a:endParaRPr>
          </a:p>
          <a:p>
            <a:pPr marL="0" indent="0">
              <a:buNone/>
            </a:pPr>
            <a:r>
              <a:rPr lang="en-GB" sz="2400" dirty="0">
                <a:latin typeface="+mn-lt"/>
              </a:rPr>
              <a:t>5) Ich </a:t>
            </a:r>
            <a:r>
              <a:rPr lang="en-GB" sz="2400" dirty="0" err="1">
                <a:latin typeface="+mn-lt"/>
              </a:rPr>
              <a:t>verstehe</a:t>
            </a:r>
            <a:r>
              <a:rPr lang="en-GB" sz="2400" dirty="0">
                <a:latin typeface="+mn-lt"/>
              </a:rPr>
              <a:t>  das Wort      </a:t>
            </a:r>
            <a:r>
              <a:rPr lang="en-GB" sz="2400" dirty="0" err="1">
                <a:latin typeface="+mn-lt"/>
              </a:rPr>
              <a:t>nicht</a:t>
            </a:r>
            <a:r>
              <a:rPr lang="en-GB" sz="2400" dirty="0">
                <a:latin typeface="+mn-lt"/>
              </a:rPr>
              <a:t>. </a:t>
            </a:r>
          </a:p>
          <a:p>
            <a:pPr marL="0" indent="0">
              <a:buNone/>
            </a:pPr>
            <a:r>
              <a:rPr lang="en-GB" sz="2400" dirty="0">
                <a:latin typeface="+mn-lt"/>
              </a:rPr>
              <a:t> </a:t>
            </a:r>
          </a:p>
          <a:p>
            <a:pPr marL="0" indent="0">
              <a:buNone/>
            </a:pPr>
            <a:r>
              <a:rPr lang="en-GB" sz="2400" dirty="0">
                <a:latin typeface="+mn-lt"/>
              </a:rPr>
              <a:t>6) Er </a:t>
            </a:r>
            <a:r>
              <a:rPr lang="en-GB" sz="2400" dirty="0" err="1">
                <a:latin typeface="+mn-lt"/>
              </a:rPr>
              <a:t>lernt</a:t>
            </a:r>
            <a:r>
              <a:rPr lang="en-GB" sz="2400" dirty="0">
                <a:latin typeface="+mn-lt"/>
              </a:rPr>
              <a:t> </a:t>
            </a:r>
            <a:r>
              <a:rPr lang="en-GB" sz="2400" dirty="0" err="1">
                <a:latin typeface="+mn-lt"/>
              </a:rPr>
              <a:t>nicht</a:t>
            </a:r>
            <a:r>
              <a:rPr lang="en-GB" sz="2400" dirty="0">
                <a:latin typeface="+mn-lt"/>
              </a:rPr>
              <a:t>  . </a:t>
            </a:r>
          </a:p>
          <a:p>
            <a:pPr marL="0" indent="0">
              <a:buNone/>
            </a:pPr>
            <a:endParaRPr lang="en-GB" sz="2400" dirty="0">
              <a:latin typeface="+mn-lt"/>
            </a:endParaRPr>
          </a:p>
          <a:p>
            <a:pPr marL="0" indent="0">
              <a:buNone/>
            </a:pPr>
            <a:r>
              <a:rPr lang="en-GB" sz="2400" dirty="0">
                <a:latin typeface="+mn-lt"/>
              </a:rPr>
              <a:t>7) Du </a:t>
            </a:r>
            <a:r>
              <a:rPr lang="en-GB" sz="2400" dirty="0" err="1">
                <a:latin typeface="+mn-lt"/>
              </a:rPr>
              <a:t>wiederholst</a:t>
            </a:r>
            <a:r>
              <a:rPr lang="en-GB" sz="2400" dirty="0">
                <a:latin typeface="+mn-lt"/>
              </a:rPr>
              <a:t>  das Lied    </a:t>
            </a:r>
            <a:r>
              <a:rPr lang="en-GB" sz="2400" dirty="0" err="1">
                <a:latin typeface="+mn-lt"/>
              </a:rPr>
              <a:t>nicht</a:t>
            </a:r>
            <a:r>
              <a:rPr lang="en-GB" sz="2400" dirty="0">
                <a:latin typeface="+mn-lt"/>
              </a:rPr>
              <a:t>.</a:t>
            </a:r>
          </a:p>
        </p:txBody>
      </p:sp>
      <p:sp>
        <p:nvSpPr>
          <p:cNvPr id="8" name="Explosion: 14 Points 7">
            <a:extLst>
              <a:ext uri="{FF2B5EF4-FFF2-40B4-BE49-F238E27FC236}">
                <a16:creationId xmlns:a16="http://schemas.microsoft.com/office/drawing/2014/main" id="{788559DE-E3AD-4292-AA3E-7553B959978A}"/>
              </a:ext>
            </a:extLst>
          </p:cNvPr>
          <p:cNvSpPr/>
          <p:nvPr/>
        </p:nvSpPr>
        <p:spPr>
          <a:xfrm rot="434556">
            <a:off x="2581908" y="2855113"/>
            <a:ext cx="1416228" cy="698976"/>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Explosion: 14 Points 8">
            <a:extLst>
              <a:ext uri="{FF2B5EF4-FFF2-40B4-BE49-F238E27FC236}">
                <a16:creationId xmlns:a16="http://schemas.microsoft.com/office/drawing/2014/main" id="{CA2CEA93-48A0-491A-9FB7-D32D73A4868E}"/>
              </a:ext>
            </a:extLst>
          </p:cNvPr>
          <p:cNvSpPr/>
          <p:nvPr/>
        </p:nvSpPr>
        <p:spPr>
          <a:xfrm rot="434556">
            <a:off x="2169019" y="1325085"/>
            <a:ext cx="1973094" cy="947163"/>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14 Points 9">
            <a:extLst>
              <a:ext uri="{FF2B5EF4-FFF2-40B4-BE49-F238E27FC236}">
                <a16:creationId xmlns:a16="http://schemas.microsoft.com/office/drawing/2014/main" id="{4510E279-DDB3-4850-8252-105E03E257A2}"/>
              </a:ext>
            </a:extLst>
          </p:cNvPr>
          <p:cNvSpPr/>
          <p:nvPr/>
        </p:nvSpPr>
        <p:spPr>
          <a:xfrm rot="434556">
            <a:off x="2598138" y="5436804"/>
            <a:ext cx="1757770" cy="793090"/>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14 Points 10">
            <a:extLst>
              <a:ext uri="{FF2B5EF4-FFF2-40B4-BE49-F238E27FC236}">
                <a16:creationId xmlns:a16="http://schemas.microsoft.com/office/drawing/2014/main" id="{015DC74B-19AF-498E-9290-9FD0C748CE50}"/>
              </a:ext>
            </a:extLst>
          </p:cNvPr>
          <p:cNvSpPr/>
          <p:nvPr/>
        </p:nvSpPr>
        <p:spPr>
          <a:xfrm rot="434556">
            <a:off x="2236190" y="4741036"/>
            <a:ext cx="1713704" cy="793856"/>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Explosion: 14 Points 11">
            <a:extLst>
              <a:ext uri="{FF2B5EF4-FFF2-40B4-BE49-F238E27FC236}">
                <a16:creationId xmlns:a16="http://schemas.microsoft.com/office/drawing/2014/main" id="{5CCB64FF-A211-4CB8-9BE1-A967E47C790B}"/>
              </a:ext>
            </a:extLst>
          </p:cNvPr>
          <p:cNvSpPr/>
          <p:nvPr/>
        </p:nvSpPr>
        <p:spPr>
          <a:xfrm rot="434556">
            <a:off x="1535043" y="3509716"/>
            <a:ext cx="2043236" cy="730987"/>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xplosion: 14 Points 13">
            <a:extLst>
              <a:ext uri="{FF2B5EF4-FFF2-40B4-BE49-F238E27FC236}">
                <a16:creationId xmlns:a16="http://schemas.microsoft.com/office/drawing/2014/main" id="{B669DEA6-78AC-4822-9FAB-0B7D56AC9B0B}"/>
              </a:ext>
            </a:extLst>
          </p:cNvPr>
          <p:cNvSpPr/>
          <p:nvPr/>
        </p:nvSpPr>
        <p:spPr>
          <a:xfrm rot="434556">
            <a:off x="2170593" y="4127727"/>
            <a:ext cx="1981445" cy="790248"/>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6" name="Table 15">
            <a:extLst>
              <a:ext uri="{FF2B5EF4-FFF2-40B4-BE49-F238E27FC236}">
                <a16:creationId xmlns:a16="http://schemas.microsoft.com/office/drawing/2014/main" id="{CA150672-7552-4901-A497-C09463B7D12C}"/>
              </a:ext>
            </a:extLst>
          </p:cNvPr>
          <p:cNvGraphicFramePr>
            <a:graphicFrameLocks noGrp="1"/>
          </p:cNvGraphicFramePr>
          <p:nvPr>
            <p:extLst>
              <p:ext uri="{D42A27DB-BD31-4B8C-83A1-F6EECF244321}">
                <p14:modId xmlns:p14="http://schemas.microsoft.com/office/powerpoint/2010/main" val="2835818795"/>
              </p:ext>
            </p:extLst>
          </p:nvPr>
        </p:nvGraphicFramePr>
        <p:xfrm>
          <a:off x="5189584" y="1086711"/>
          <a:ext cx="6636084" cy="4901907"/>
        </p:xfrm>
        <a:graphic>
          <a:graphicData uri="http://schemas.openxmlformats.org/drawingml/2006/table">
            <a:tbl>
              <a:tblPr/>
              <a:tblGrid>
                <a:gridCol w="3375134">
                  <a:extLst>
                    <a:ext uri="{9D8B030D-6E8A-4147-A177-3AD203B41FA5}">
                      <a16:colId xmlns:a16="http://schemas.microsoft.com/office/drawing/2014/main" val="115016704"/>
                    </a:ext>
                  </a:extLst>
                </a:gridCol>
                <a:gridCol w="3260950">
                  <a:extLst>
                    <a:ext uri="{9D8B030D-6E8A-4147-A177-3AD203B41FA5}">
                      <a16:colId xmlns:a16="http://schemas.microsoft.com/office/drawing/2014/main" val="944761950"/>
                    </a:ext>
                  </a:extLst>
                </a:gridCol>
              </a:tblGrid>
              <a:tr h="615846">
                <a:tc>
                  <a:txBody>
                    <a:bodyPr/>
                    <a:lstStyle/>
                    <a:p>
                      <a:pPr algn="ctr">
                        <a:lnSpc>
                          <a:spcPct val="100000"/>
                        </a:lnSpc>
                      </a:pPr>
                      <a:r>
                        <a:rPr lang="en-GB" sz="2000" b="1" strike="noStrike" spc="-1" dirty="0">
                          <a:solidFill>
                            <a:srgbClr val="002060"/>
                          </a:solidFill>
                          <a:latin typeface="Century gothic"/>
                        </a:rPr>
                        <a:t>A</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B</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3575959849"/>
                  </a:ext>
                </a:extLst>
              </a:tr>
              <a:tr h="393471">
                <a:tc>
                  <a:txBody>
                    <a:bodyPr/>
                    <a:lstStyle/>
                    <a:p>
                      <a:pPr algn="ctr">
                        <a:lnSpc>
                          <a:spcPct val="150000"/>
                        </a:lnSpc>
                      </a:pPr>
                      <a:r>
                        <a:rPr lang="en-GB" sz="2000" b="0" i="1" strike="noStrike" spc="-1" dirty="0">
                          <a:solidFill>
                            <a:srgbClr val="002060"/>
                          </a:solidFill>
                          <a:latin typeface="Century gothic"/>
                        </a:rPr>
                        <a:t>I don’t win.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I don’t win the game.</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998095489"/>
                  </a:ext>
                </a:extLst>
              </a:tr>
              <a:tr h="283649">
                <a:tc>
                  <a:txBody>
                    <a:bodyPr/>
                    <a:lstStyle/>
                    <a:p>
                      <a:pPr algn="ctr">
                        <a:lnSpc>
                          <a:spcPct val="150000"/>
                        </a:lnSpc>
                      </a:pPr>
                      <a:r>
                        <a:rPr lang="en-GB" sz="2000" b="0" i="1" strike="noStrike" spc="-1" dirty="0">
                          <a:solidFill>
                            <a:srgbClr val="002060"/>
                          </a:solidFill>
                          <a:latin typeface="Century gothic"/>
                        </a:rPr>
                        <a:t>You don’t play.</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You don’t play at home.</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3967333395"/>
                  </a:ext>
                </a:extLst>
              </a:tr>
              <a:tr h="500571">
                <a:tc>
                  <a:txBody>
                    <a:bodyPr/>
                    <a:lstStyle/>
                    <a:p>
                      <a:pPr algn="ctr">
                        <a:lnSpc>
                          <a:spcPct val="150000"/>
                        </a:lnSpc>
                      </a:pPr>
                      <a:r>
                        <a:rPr lang="en-GB" sz="2000" b="0" i="1" strike="noStrike" spc="-1" dirty="0">
                          <a:solidFill>
                            <a:srgbClr val="002060"/>
                          </a:solidFill>
                          <a:latin typeface="Century gothic"/>
                        </a:rPr>
                        <a:t>I don’t sing.</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I don’t sing the song.</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547494330"/>
                  </a:ext>
                </a:extLst>
              </a:tr>
              <a:tr h="298445">
                <a:tc>
                  <a:txBody>
                    <a:bodyPr/>
                    <a:lstStyle/>
                    <a:p>
                      <a:pPr algn="ctr">
                        <a:lnSpc>
                          <a:spcPct val="100000"/>
                        </a:lnSpc>
                      </a:pPr>
                      <a:r>
                        <a:rPr lang="en-GB" sz="2000" b="0" i="1" strike="noStrike" spc="-1" dirty="0">
                          <a:solidFill>
                            <a:srgbClr val="002060"/>
                          </a:solidFill>
                          <a:latin typeface="Century gothic"/>
                        </a:rPr>
                        <a:t>She doesn’t hear.</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She doesn’t hear the question.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2850553967"/>
                  </a:ext>
                </a:extLst>
              </a:tr>
              <a:tr h="500571">
                <a:tc>
                  <a:txBody>
                    <a:bodyPr/>
                    <a:lstStyle/>
                    <a:p>
                      <a:pPr algn="ctr">
                        <a:lnSpc>
                          <a:spcPct val="100000"/>
                        </a:lnSpc>
                      </a:pPr>
                      <a:r>
                        <a:rPr lang="en-GB" sz="2000" b="0" i="1" strike="noStrike" spc="-1" dirty="0">
                          <a:solidFill>
                            <a:srgbClr val="002060"/>
                          </a:solidFill>
                          <a:latin typeface="Century gothic"/>
                        </a:rPr>
                        <a:t>  I don’t understand.</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I don’t understand the word.</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2382777382"/>
                  </a:ext>
                </a:extLst>
              </a:tr>
              <a:tr h="500571">
                <a:tc>
                  <a:txBody>
                    <a:bodyPr/>
                    <a:lstStyle/>
                    <a:p>
                      <a:pPr algn="ctr">
                        <a:lnSpc>
                          <a:spcPct val="100000"/>
                        </a:lnSpc>
                      </a:pPr>
                      <a:r>
                        <a:rPr lang="en-GB" sz="2000" b="0" i="1" strike="noStrike" spc="-1" dirty="0">
                          <a:solidFill>
                            <a:srgbClr val="002060"/>
                          </a:solidFill>
                          <a:latin typeface="Century gothic"/>
                        </a:rPr>
                        <a:t>He doesn’t learn.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He doesn’t learn the answer.</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575167626"/>
                  </a:ext>
                </a:extLst>
              </a:tr>
              <a:tr h="500571">
                <a:tc>
                  <a:txBody>
                    <a:bodyPr/>
                    <a:lstStyle/>
                    <a:p>
                      <a:pPr algn="ctr">
                        <a:lnSpc>
                          <a:spcPct val="100000"/>
                        </a:lnSpc>
                      </a:pPr>
                      <a:r>
                        <a:rPr lang="en-GB" sz="2000" b="0" i="1" strike="noStrike" spc="-1" dirty="0">
                          <a:solidFill>
                            <a:srgbClr val="002060"/>
                          </a:solidFill>
                          <a:latin typeface="Century gothic"/>
                        </a:rPr>
                        <a:t>You don’t repeat.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000" b="0" i="1" strike="noStrike" spc="-1" dirty="0">
                          <a:solidFill>
                            <a:srgbClr val="002060"/>
                          </a:solidFill>
                          <a:latin typeface="Century gothic"/>
                        </a:rPr>
                        <a:t>You don’t repeat the song. </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133792389"/>
                  </a:ext>
                </a:extLst>
              </a:tr>
            </a:tbl>
          </a:graphicData>
        </a:graphic>
      </p:graphicFrame>
      <p:sp>
        <p:nvSpPr>
          <p:cNvPr id="17" name="Explosion: 14 Points 16">
            <a:extLst>
              <a:ext uri="{FF2B5EF4-FFF2-40B4-BE49-F238E27FC236}">
                <a16:creationId xmlns:a16="http://schemas.microsoft.com/office/drawing/2014/main" id="{4F71BE12-3371-4741-A4CF-B17E86522EF2}"/>
              </a:ext>
            </a:extLst>
          </p:cNvPr>
          <p:cNvSpPr/>
          <p:nvPr/>
        </p:nvSpPr>
        <p:spPr>
          <a:xfrm rot="434556">
            <a:off x="2644822" y="2138034"/>
            <a:ext cx="1716856" cy="698976"/>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6D5C0636-60E6-4DA1-9579-38CAAC160238}"/>
              </a:ext>
            </a:extLst>
          </p:cNvPr>
          <p:cNvPicPr>
            <a:picLocks noChangeAspect="1"/>
          </p:cNvPicPr>
          <p:nvPr/>
        </p:nvPicPr>
        <p:blipFill>
          <a:blip r:embed="rId3"/>
          <a:stretch>
            <a:fillRect/>
          </a:stretch>
        </p:blipFill>
        <p:spPr>
          <a:xfrm>
            <a:off x="11229977" y="5653511"/>
            <a:ext cx="909238" cy="1111290"/>
          </a:xfrm>
          <a:prstGeom prst="rect">
            <a:avLst/>
          </a:prstGeom>
        </p:spPr>
      </p:pic>
      <p:sp>
        <p:nvSpPr>
          <p:cNvPr id="20" name="TextBox 19">
            <a:extLst>
              <a:ext uri="{FF2B5EF4-FFF2-40B4-BE49-F238E27FC236}">
                <a16:creationId xmlns:a16="http://schemas.microsoft.com/office/drawing/2014/main" id="{71A6C822-4A0C-409A-BFCF-A89CBEBEA3CB}"/>
              </a:ext>
            </a:extLst>
          </p:cNvPr>
          <p:cNvSpPr txBox="1"/>
          <p:nvPr/>
        </p:nvSpPr>
        <p:spPr>
          <a:xfrm>
            <a:off x="-27978" y="-5929"/>
            <a:ext cx="107900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rPr>
              <a:t>Ronja is saying what people </a:t>
            </a:r>
            <a:r>
              <a:rPr lang="en-GB" sz="2400" b="1" u="sng" spc="-1" dirty="0">
                <a:solidFill>
                  <a:srgbClr val="002060"/>
                </a:solidFill>
                <a:latin typeface="Century Gothic" panose="020B0502020202020204" pitchFamily="34" charset="0"/>
              </a:rPr>
              <a:t>don’t</a:t>
            </a:r>
            <a:r>
              <a:rPr lang="en-GB" sz="2400" b="1" spc="-1" dirty="0">
                <a:solidFill>
                  <a:srgbClr val="002060"/>
                </a:solidFill>
                <a:latin typeface="Century Gothic" panose="020B0502020202020204" pitchFamily="34" charset="0"/>
              </a:rPr>
              <a:t> do. Is each sentence general (A) or specific (B)? Is there a noun hiding behind each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1" name="Picture 20">
            <a:extLst>
              <a:ext uri="{FF2B5EF4-FFF2-40B4-BE49-F238E27FC236}">
                <a16:creationId xmlns:a16="http://schemas.microsoft.com/office/drawing/2014/main" id="{F5C00B74-DF27-4CF0-9325-4E3AC6C0883E}"/>
              </a:ext>
            </a:extLst>
          </p:cNvPr>
          <p:cNvPicPr>
            <a:picLocks noChangeAspect="1"/>
          </p:cNvPicPr>
          <p:nvPr/>
        </p:nvPicPr>
        <p:blipFill>
          <a:blip r:embed="rId4"/>
          <a:stretch>
            <a:fillRect/>
          </a:stretch>
        </p:blipFill>
        <p:spPr>
          <a:xfrm>
            <a:off x="11355634" y="18555"/>
            <a:ext cx="711285" cy="830473"/>
          </a:xfrm>
          <a:prstGeom prst="rect">
            <a:avLst/>
          </a:prstGeom>
        </p:spPr>
      </p:pic>
      <p:pic>
        <p:nvPicPr>
          <p:cNvPr id="22" name="Graphic 21" descr="Teacher">
            <a:extLst>
              <a:ext uri="{FF2B5EF4-FFF2-40B4-BE49-F238E27FC236}">
                <a16:creationId xmlns:a16="http://schemas.microsoft.com/office/drawing/2014/main" id="{6AB00CBB-8F30-48DE-B0BD-B44652BC34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276" y="666112"/>
            <a:ext cx="914400" cy="914400"/>
          </a:xfrm>
          <a:prstGeom prst="rect">
            <a:avLst/>
          </a:prstGeom>
        </p:spPr>
      </p:pic>
      <p:sp>
        <p:nvSpPr>
          <p:cNvPr id="24" name="Speech Bubble: Rectangle with Corners Rounded 23">
            <a:extLst>
              <a:ext uri="{FF2B5EF4-FFF2-40B4-BE49-F238E27FC236}">
                <a16:creationId xmlns:a16="http://schemas.microsoft.com/office/drawing/2014/main" id="{62449D31-F77E-4E21-9F16-1C1AB215CBAA}"/>
              </a:ext>
            </a:extLst>
          </p:cNvPr>
          <p:cNvSpPr/>
          <p:nvPr/>
        </p:nvSpPr>
        <p:spPr>
          <a:xfrm>
            <a:off x="1126880" y="888645"/>
            <a:ext cx="2735186" cy="33146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rPr>
              <a:t>Schreib</a:t>
            </a:r>
            <a:r>
              <a:rPr kumimoji="0" lang="en-GB" sz="2000" b="1" i="0" u="none" strike="noStrike" kern="1200" cap="none" spc="0" normalizeH="0" baseline="0" noProof="0" dirty="0">
                <a:ln>
                  <a:noFill/>
                </a:ln>
                <a:solidFill>
                  <a:prstClr val="white"/>
                </a:solidFill>
                <a:effectLst/>
                <a:uLnTx/>
                <a:uFillTx/>
              </a:rPr>
              <a:t> A </a:t>
            </a:r>
            <a:r>
              <a:rPr kumimoji="0" lang="en-GB" sz="2000" b="1" i="0" u="none" strike="noStrike" kern="1200" cap="none" spc="0" normalizeH="0" baseline="0" noProof="0" dirty="0" err="1">
                <a:ln>
                  <a:noFill/>
                </a:ln>
                <a:solidFill>
                  <a:prstClr val="white"/>
                </a:solidFill>
                <a:effectLst/>
                <a:uLnTx/>
                <a:uFillTx/>
              </a:rPr>
              <a:t>oder</a:t>
            </a:r>
            <a:r>
              <a:rPr kumimoji="0" lang="en-GB" sz="2000" b="1" i="0" u="none" strike="noStrike" kern="1200" cap="none" spc="0" normalizeH="0" baseline="0" noProof="0" dirty="0">
                <a:ln>
                  <a:noFill/>
                </a:ln>
                <a:solidFill>
                  <a:prstClr val="white"/>
                </a:solidFill>
                <a:effectLst/>
                <a:uLnTx/>
                <a:uFillTx/>
              </a:rPr>
              <a:t> B.</a:t>
            </a:r>
          </a:p>
        </p:txBody>
      </p:sp>
      <p:sp>
        <p:nvSpPr>
          <p:cNvPr id="26" name="Rectangle: Rounded Corners 25">
            <a:extLst>
              <a:ext uri="{FF2B5EF4-FFF2-40B4-BE49-F238E27FC236}">
                <a16:creationId xmlns:a16="http://schemas.microsoft.com/office/drawing/2014/main" id="{DEE9D00F-5928-43E9-BF97-F96E6F43DC19}"/>
              </a:ext>
            </a:extLst>
          </p:cNvPr>
          <p:cNvSpPr/>
          <p:nvPr/>
        </p:nvSpPr>
        <p:spPr>
          <a:xfrm>
            <a:off x="8677002" y="1766947"/>
            <a:ext cx="2958353" cy="45225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C34A433D-74DC-4B91-8AAE-0C7228EB3B02}"/>
              </a:ext>
            </a:extLst>
          </p:cNvPr>
          <p:cNvSpPr/>
          <p:nvPr/>
        </p:nvSpPr>
        <p:spPr>
          <a:xfrm>
            <a:off x="5762936" y="2289708"/>
            <a:ext cx="2309367" cy="34511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A019577E-8A05-48E2-AE73-5E983FF5ACD3}"/>
              </a:ext>
            </a:extLst>
          </p:cNvPr>
          <p:cNvSpPr/>
          <p:nvPr/>
        </p:nvSpPr>
        <p:spPr>
          <a:xfrm>
            <a:off x="5768638" y="2740307"/>
            <a:ext cx="2352230" cy="45225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DC3E5A56-1740-479F-9159-71B7B44E2F6C}"/>
              </a:ext>
            </a:extLst>
          </p:cNvPr>
          <p:cNvSpPr/>
          <p:nvPr/>
        </p:nvSpPr>
        <p:spPr>
          <a:xfrm>
            <a:off x="8658401" y="3232236"/>
            <a:ext cx="2958353" cy="67829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894187A5-1B4C-4268-9435-9E9086D692EE}"/>
              </a:ext>
            </a:extLst>
          </p:cNvPr>
          <p:cNvSpPr/>
          <p:nvPr/>
        </p:nvSpPr>
        <p:spPr>
          <a:xfrm>
            <a:off x="5695068" y="4758208"/>
            <a:ext cx="2445101" cy="45225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CD228511-239B-44A2-8C02-12DB3B5ADAD9}"/>
              </a:ext>
            </a:extLst>
          </p:cNvPr>
          <p:cNvSpPr/>
          <p:nvPr/>
        </p:nvSpPr>
        <p:spPr>
          <a:xfrm>
            <a:off x="8669279" y="3923461"/>
            <a:ext cx="2958353" cy="64001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Explosion: 14 Points 32">
            <a:extLst>
              <a:ext uri="{FF2B5EF4-FFF2-40B4-BE49-F238E27FC236}">
                <a16:creationId xmlns:a16="http://schemas.microsoft.com/office/drawing/2014/main" id="{EF21E31B-90B9-4383-9C65-B57A6D59BA63}"/>
              </a:ext>
            </a:extLst>
          </p:cNvPr>
          <p:cNvSpPr/>
          <p:nvPr/>
        </p:nvSpPr>
        <p:spPr>
          <a:xfrm rot="434556">
            <a:off x="7230077" y="319275"/>
            <a:ext cx="1136874" cy="529548"/>
          </a:xfrm>
          <a:prstGeom prst="irregularSeal2">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2D9D408C-3859-47D0-96E6-BC76CFD0258D}"/>
              </a:ext>
            </a:extLst>
          </p:cNvPr>
          <p:cNvSpPr/>
          <p:nvPr/>
        </p:nvSpPr>
        <p:spPr>
          <a:xfrm>
            <a:off x="8667153" y="5339663"/>
            <a:ext cx="2911829" cy="6276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stomShape 23">
            <a:extLst>
              <a:ext uri="{FF2B5EF4-FFF2-40B4-BE49-F238E27FC236}">
                <a16:creationId xmlns:a16="http://schemas.microsoft.com/office/drawing/2014/main" id="{A83342B8-FAC4-42DB-AB85-2EF288AECAFD}"/>
              </a:ext>
            </a:extLst>
          </p:cNvPr>
          <p:cNvSpPr/>
          <p:nvPr/>
        </p:nvSpPr>
        <p:spPr>
          <a:xfrm>
            <a:off x="5164990" y="175808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9" name="CustomShape 23">
            <a:extLst>
              <a:ext uri="{FF2B5EF4-FFF2-40B4-BE49-F238E27FC236}">
                <a16:creationId xmlns:a16="http://schemas.microsoft.com/office/drawing/2014/main" id="{F76DE403-1B97-4D01-8563-BBAD7425F744}"/>
              </a:ext>
            </a:extLst>
          </p:cNvPr>
          <p:cNvSpPr/>
          <p:nvPr/>
        </p:nvSpPr>
        <p:spPr>
          <a:xfrm>
            <a:off x="5170365" y="226408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5" name="CustomShape 23">
            <a:extLst>
              <a:ext uri="{FF2B5EF4-FFF2-40B4-BE49-F238E27FC236}">
                <a16:creationId xmlns:a16="http://schemas.microsoft.com/office/drawing/2014/main" id="{22181760-75AB-4875-BBBB-E1E6140E7280}"/>
              </a:ext>
            </a:extLst>
          </p:cNvPr>
          <p:cNvSpPr/>
          <p:nvPr/>
        </p:nvSpPr>
        <p:spPr>
          <a:xfrm>
            <a:off x="5156298" y="27634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6" name="CustomShape 23">
            <a:extLst>
              <a:ext uri="{FF2B5EF4-FFF2-40B4-BE49-F238E27FC236}">
                <a16:creationId xmlns:a16="http://schemas.microsoft.com/office/drawing/2014/main" id="{BA8CEFC7-4A26-4CFC-B835-133E00997995}"/>
              </a:ext>
            </a:extLst>
          </p:cNvPr>
          <p:cNvSpPr/>
          <p:nvPr/>
        </p:nvSpPr>
        <p:spPr>
          <a:xfrm>
            <a:off x="5156298" y="333948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7" name="CustomShape 23">
            <a:extLst>
              <a:ext uri="{FF2B5EF4-FFF2-40B4-BE49-F238E27FC236}">
                <a16:creationId xmlns:a16="http://schemas.microsoft.com/office/drawing/2014/main" id="{51CD7D1A-BBC7-4306-B03C-D1D3A76AE12B}"/>
              </a:ext>
            </a:extLst>
          </p:cNvPr>
          <p:cNvSpPr/>
          <p:nvPr/>
        </p:nvSpPr>
        <p:spPr>
          <a:xfrm>
            <a:off x="5170365" y="406618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8" name="CustomShape 23">
            <a:extLst>
              <a:ext uri="{FF2B5EF4-FFF2-40B4-BE49-F238E27FC236}">
                <a16:creationId xmlns:a16="http://schemas.microsoft.com/office/drawing/2014/main" id="{984F54F5-4CB2-403B-9AFF-1809C5254893}"/>
              </a:ext>
            </a:extLst>
          </p:cNvPr>
          <p:cNvSpPr/>
          <p:nvPr/>
        </p:nvSpPr>
        <p:spPr>
          <a:xfrm>
            <a:off x="5160157" y="47530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9" name="CustomShape 23">
            <a:extLst>
              <a:ext uri="{FF2B5EF4-FFF2-40B4-BE49-F238E27FC236}">
                <a16:creationId xmlns:a16="http://schemas.microsoft.com/office/drawing/2014/main" id="{0D7C0A5B-9FE5-40ED-8A6E-6673D681B958}"/>
              </a:ext>
            </a:extLst>
          </p:cNvPr>
          <p:cNvSpPr/>
          <p:nvPr/>
        </p:nvSpPr>
        <p:spPr>
          <a:xfrm>
            <a:off x="5170365" y="547251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72684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7" grpId="0" animBg="1"/>
      <p:bldP spid="24" grpId="0" animBg="1"/>
      <p:bldP spid="26" grpId="0" animBg="1"/>
      <p:bldP spid="27" grpId="0" animBg="1"/>
      <p:bldP spid="28" grpId="0" animBg="1"/>
      <p:bldP spid="30" grpId="0" animBg="1"/>
      <p:bldP spid="31" grpId="0" animBg="1"/>
      <p:bldP spid="32" grpId="0" animBg="1"/>
      <p:bldP spid="34" grpId="0" animBg="1"/>
      <p:bldP spid="25" grpId="0" animBg="1"/>
      <p:bldP spid="29" grpId="0" animBg="1"/>
      <p:bldP spid="35" grpId="0" animBg="1"/>
      <p:bldP spid="36" grpId="0" animBg="1"/>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9" name="Picture 8" descr="boy pointing to another boy">
            <a:extLst>
              <a:ext uri="{FF2B5EF4-FFF2-40B4-BE49-F238E27FC236}">
                <a16:creationId xmlns:a16="http://schemas.microsoft.com/office/drawing/2014/main" id="{0A42565E-D8C0-4195-817A-9A094708DAE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1372" y="663118"/>
            <a:ext cx="5687568" cy="3904488"/>
          </a:xfrm>
          <a:prstGeom prst="rect">
            <a:avLst/>
          </a:prstGeom>
        </p:spPr>
      </p:pic>
      <p:sp>
        <p:nvSpPr>
          <p:cNvPr id="11" name="Speech Bubble: Rectangle with Corners Rounded 10">
            <a:extLst>
              <a:ext uri="{FF2B5EF4-FFF2-40B4-BE49-F238E27FC236}">
                <a16:creationId xmlns:a16="http://schemas.microsoft.com/office/drawing/2014/main" id="{2FE4FF2A-6D2A-4EB9-BC90-E1E3B67B1DAE}"/>
              </a:ext>
            </a:extLst>
          </p:cNvPr>
          <p:cNvSpPr/>
          <p:nvPr/>
        </p:nvSpPr>
        <p:spPr>
          <a:xfrm>
            <a:off x="26772" y="4019056"/>
            <a:ext cx="4714956"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When</a:t>
            </a:r>
            <a:r>
              <a:rPr kumimoji="0" lang="en-GB" sz="2400" b="1" i="0" u="none" strike="noStrike" kern="1200" cap="none" spc="0" normalizeH="0" noProof="0" dirty="0">
                <a:ln>
                  <a:noFill/>
                </a:ln>
                <a:solidFill>
                  <a:prstClr val="white"/>
                </a:solidFill>
                <a:effectLst/>
                <a:uLnTx/>
                <a:uFillTx/>
              </a:rPr>
              <a:t> the [er] is the </a:t>
            </a:r>
            <a:r>
              <a:rPr kumimoji="0" lang="en-GB" sz="2400" b="1" i="0" u="sng" strike="noStrike" kern="1200" cap="none" spc="0" normalizeH="0" noProof="0" dirty="0">
                <a:ln>
                  <a:noFill/>
                </a:ln>
                <a:solidFill>
                  <a:prstClr val="white"/>
                </a:solidFill>
                <a:effectLst/>
                <a:uLnTx/>
                <a:uFillTx/>
              </a:rPr>
              <a:t>stressed syllable</a:t>
            </a:r>
            <a:r>
              <a:rPr kumimoji="0" lang="en-GB" sz="2400" b="1" i="0" u="none" strike="noStrike" kern="1200" cap="none" spc="0" normalizeH="0" noProof="0" dirty="0">
                <a:ln>
                  <a:noFill/>
                </a:ln>
                <a:solidFill>
                  <a:prstClr val="white"/>
                </a:solidFill>
                <a:effectLst/>
                <a:uLnTx/>
                <a:uFillTx/>
              </a:rPr>
              <a:t>, it usually sounds like two short syllables: e-uh</a:t>
            </a:r>
            <a:endParaRPr kumimoji="0" lang="en-GB" sz="2400" b="1" i="0" u="none" strike="noStrike" kern="1200" cap="none" spc="0" normalizeH="0" baseline="0" noProof="0" dirty="0">
              <a:ln>
                <a:noFill/>
              </a:ln>
              <a:solidFill>
                <a:prstClr val="white"/>
              </a:solidFill>
              <a:effectLst/>
              <a:uLnTx/>
              <a:uFillTx/>
            </a:endParaRPr>
          </a:p>
        </p:txBody>
      </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7074216" y="4019056"/>
            <a:ext cx="4956945" cy="2582964"/>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Remember, words are made up of different parts called syllables. A</a:t>
            </a:r>
            <a:r>
              <a:rPr kumimoji="0" lang="en-GB" sz="2400" b="1" i="0" u="none" strike="noStrike" kern="1200" cap="none" spc="0" normalizeH="0" noProof="0" dirty="0">
                <a:ln>
                  <a:noFill/>
                </a:ln>
                <a:solidFill>
                  <a:prstClr val="white"/>
                </a:solidFill>
                <a:effectLst/>
                <a:uLnTx/>
                <a:uFillTx/>
              </a:rPr>
              <a:t> </a:t>
            </a:r>
            <a:r>
              <a:rPr kumimoji="0" lang="en-GB" sz="2400" b="1" i="0" u="sng" strike="noStrike" kern="1200" cap="none" spc="0" normalizeH="0" noProof="0" dirty="0">
                <a:ln>
                  <a:noFill/>
                </a:ln>
                <a:solidFill>
                  <a:prstClr val="white"/>
                </a:solidFill>
                <a:effectLst/>
                <a:uLnTx/>
                <a:uFillTx/>
              </a:rPr>
              <a:t>stressed syllable</a:t>
            </a:r>
            <a:r>
              <a:rPr kumimoji="0" lang="en-GB" sz="2400" b="1" i="0" u="none" strike="noStrike" kern="1200" cap="none" spc="0" normalizeH="0" noProof="0" dirty="0">
                <a:ln>
                  <a:noFill/>
                </a:ln>
                <a:solidFill>
                  <a:prstClr val="white"/>
                </a:solidFill>
                <a:effectLst/>
                <a:uLnTx/>
                <a:uFillTx/>
              </a:rPr>
              <a:t> means the part of the word that is most emphasised when you say it aloud. </a:t>
            </a:r>
            <a:endParaRPr kumimoji="0" lang="en-GB" sz="2400" b="1" i="0" u="none" strike="noStrike" kern="1200" cap="none" spc="0" normalizeH="0" baseline="0" noProof="0" dirty="0">
              <a:ln>
                <a:noFill/>
              </a:ln>
              <a:solidFill>
                <a:prstClr val="white"/>
              </a:solidFill>
              <a:effectLst/>
              <a:uLnTx/>
              <a:uFillTx/>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4"/>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6"/>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7"/>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8"/>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90320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9"/>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spTree>
    <p:extLst>
      <p:ext uri="{BB962C8B-B14F-4D97-AF65-F5344CB8AC3E}">
        <p14:creationId xmlns:p14="http://schemas.microsoft.com/office/powerpoint/2010/main" val="94859962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arrows going in a circle">
            <a:extLst>
              <a:ext uri="{FF2B5EF4-FFF2-40B4-BE49-F238E27FC236}">
                <a16:creationId xmlns:a16="http://schemas.microsoft.com/office/drawing/2014/main" id="{38DEC133-56FE-4FBD-8078-D5EB78A55F8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328" y="1048999"/>
            <a:ext cx="3268709" cy="3268709"/>
          </a:xfrm>
          <a:prstGeom prst="rect">
            <a:avLst/>
          </a:prstGeom>
        </p:spPr>
      </p:pic>
      <p:sp>
        <p:nvSpPr>
          <p:cNvPr id="2" name="TextBox 1">
            <a:extLst>
              <a:ext uri="{FF2B5EF4-FFF2-40B4-BE49-F238E27FC236}">
                <a16:creationId xmlns:a16="http://schemas.microsoft.com/office/drawing/2014/main" id="{0E9CEE2D-17BB-4182-B4DF-57B93A45B061}"/>
              </a:ext>
            </a:extLst>
          </p:cNvPr>
          <p:cNvSpPr txBox="1"/>
          <p:nvPr/>
        </p:nvSpPr>
        <p:spPr>
          <a:xfrm>
            <a:off x="1728849" y="5372099"/>
            <a:ext cx="7707836" cy="584775"/>
          </a:xfrm>
          <a:prstGeom prst="rect">
            <a:avLst/>
          </a:prstGeom>
          <a:noFill/>
        </p:spPr>
        <p:txBody>
          <a:bodyPr wrap="square" rtlCol="0">
            <a:spAutoFit/>
          </a:bodyPr>
          <a:lstStyle/>
          <a:p>
            <a:pPr algn="ctr"/>
            <a:r>
              <a:rPr lang="en-GB" sz="3200" dirty="0">
                <a:solidFill>
                  <a:srgbClr val="002060"/>
                </a:solidFill>
              </a:rPr>
              <a:t>[again]</a:t>
            </a:r>
          </a:p>
        </p:txBody>
      </p:sp>
      <p:sp>
        <p:nvSpPr>
          <p:cNvPr id="12" name="Speech Bubble: Rectangle with Corners Rounded 11">
            <a:extLst>
              <a:ext uri="{FF2B5EF4-FFF2-40B4-BE49-F238E27FC236}">
                <a16:creationId xmlns:a16="http://schemas.microsoft.com/office/drawing/2014/main" id="{B05755D3-6B21-4877-B644-AD22284E0057}"/>
              </a:ext>
            </a:extLst>
          </p:cNvPr>
          <p:cNvSpPr/>
          <p:nvPr/>
        </p:nvSpPr>
        <p:spPr>
          <a:xfrm>
            <a:off x="7758524" y="2126052"/>
            <a:ext cx="4183891"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As</a:t>
            </a:r>
            <a:r>
              <a:rPr kumimoji="0" lang="en-GB" sz="2400" b="1" i="0" u="none" strike="noStrike" kern="1200" cap="none" spc="0" normalizeH="0" noProof="0" dirty="0">
                <a:ln>
                  <a:noFill/>
                </a:ln>
                <a:solidFill>
                  <a:prstClr val="white"/>
                </a:solidFill>
                <a:effectLst/>
                <a:uLnTx/>
                <a:uFillTx/>
              </a:rPr>
              <a:t> you know [er] can also sound like ‘uh’. This is when the syllable is </a:t>
            </a:r>
            <a:r>
              <a:rPr kumimoji="0" lang="en-GB" sz="2400" b="1" i="0" u="sng" strike="noStrike" kern="1200" cap="none" spc="0" normalizeH="0" noProof="0" dirty="0">
                <a:ln>
                  <a:noFill/>
                </a:ln>
                <a:solidFill>
                  <a:prstClr val="white"/>
                </a:solidFill>
                <a:effectLst/>
                <a:uLnTx/>
                <a:uFillTx/>
              </a:rPr>
              <a:t>unstressed</a:t>
            </a:r>
            <a:r>
              <a:rPr kumimoji="0" lang="en-GB" sz="2400" b="1" i="0" u="none" strike="noStrike" kern="1200" cap="none" spc="0" normalizeH="0" noProof="0" dirty="0">
                <a:ln>
                  <a:noFill/>
                </a:ln>
                <a:solidFill>
                  <a:prstClr val="white"/>
                </a:solidFill>
                <a:effectLst/>
                <a:uLnTx/>
                <a:uFillTx/>
              </a:rPr>
              <a:t>, most often at the end of the word.</a:t>
            </a:r>
            <a:endParaRPr kumimoji="0" lang="en-GB" sz="2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8469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800" spc="-1" dirty="0" err="1">
                <a:solidFill>
                  <a:srgbClr val="002060"/>
                </a:solidFill>
                <a:latin typeface="Century Gothic" panose="020B0502020202020204" pitchFamily="34" charset="0"/>
                <a:ea typeface="Century Gothic"/>
              </a:rPr>
              <a:t>wied</a:t>
            </a:r>
            <a:r>
              <a:rPr lang="en-GB" sz="8800" spc="-1" dirty="0" err="1">
                <a:solidFill>
                  <a:srgbClr val="FF0066"/>
                </a:solidFill>
                <a:latin typeface="Century Gothic" panose="020B0502020202020204" pitchFamily="34" charset="0"/>
                <a:ea typeface="Century Gothic"/>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7"/>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algn="ctr"/>
            <a:r>
              <a:rPr lang="en-GB" sz="3200" dirty="0">
                <a:solidFill>
                  <a:srgbClr val="002060"/>
                </a:solidFill>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err="1">
                <a:solidFill>
                  <a:srgbClr val="002060"/>
                </a:solidFill>
                <a:latin typeface="Century Gothic" panose="020B0502020202020204" pitchFamily="34" charset="0"/>
                <a:ea typeface="Century Gothic"/>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a:solidFill>
                  <a:srgbClr val="002060"/>
                </a:solidFill>
                <a:latin typeface="Century Gothic" panose="020B0502020202020204" pitchFamily="34" charset="0"/>
                <a:ea typeface="Century Gothic"/>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algn="ctr"/>
            <a:r>
              <a:rPr lang="en-GB" sz="3200" dirty="0">
                <a:solidFill>
                  <a:srgbClr val="002060"/>
                </a:solidFill>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algn="ctr"/>
            <a:r>
              <a:rPr lang="en-GB" sz="3200" dirty="0">
                <a:solidFill>
                  <a:srgbClr val="002060"/>
                </a:solidFill>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white"/>
                </a:solidFill>
              </a:rPr>
              <a:t>In all of these words, a different part of the word is the stressed syllable, not the [er] sound. </a:t>
            </a:r>
            <a:endParaRPr kumimoji="0" lang="en-GB" sz="2400" b="1" i="0"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41985474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DFEA189E-0E0A-44A1-9AEE-63A3B97A6181}"/>
              </a:ext>
            </a:extLst>
          </p:cNvPr>
          <p:cNvSpPr/>
          <p:nvPr/>
        </p:nvSpPr>
        <p:spPr>
          <a:xfrm>
            <a:off x="2848847" y="6065529"/>
            <a:ext cx="609653" cy="30383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D51BDCDB-EDC1-4F78-9C5C-955224294780}"/>
              </a:ext>
            </a:extLst>
          </p:cNvPr>
          <p:cNvSpPr/>
          <p:nvPr/>
        </p:nvSpPr>
        <p:spPr>
          <a:xfrm>
            <a:off x="2921041" y="5532980"/>
            <a:ext cx="658802" cy="346222"/>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A09D9DB1-B312-4E36-865A-DC112BD97E00}"/>
              </a:ext>
            </a:extLst>
          </p:cNvPr>
          <p:cNvSpPr/>
          <p:nvPr/>
        </p:nvSpPr>
        <p:spPr>
          <a:xfrm>
            <a:off x="2848848" y="4943556"/>
            <a:ext cx="658802" cy="346222"/>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4578025F-B887-4E52-9728-C497BF01FF92}"/>
              </a:ext>
            </a:extLst>
          </p:cNvPr>
          <p:cNvSpPr/>
          <p:nvPr/>
        </p:nvSpPr>
        <p:spPr>
          <a:xfrm>
            <a:off x="2827921" y="4371420"/>
            <a:ext cx="609652" cy="346224"/>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8A3F941D-51C0-4B78-98FF-B5E2E0DE9006}"/>
              </a:ext>
            </a:extLst>
          </p:cNvPr>
          <p:cNvSpPr/>
          <p:nvPr/>
        </p:nvSpPr>
        <p:spPr>
          <a:xfrm>
            <a:off x="3308847" y="3779189"/>
            <a:ext cx="609653" cy="334646"/>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900D007B-CAF5-43DB-9DD0-055B7CA7E89B}"/>
              </a:ext>
            </a:extLst>
          </p:cNvPr>
          <p:cNvSpPr/>
          <p:nvPr/>
        </p:nvSpPr>
        <p:spPr>
          <a:xfrm>
            <a:off x="2791972" y="3195939"/>
            <a:ext cx="821702" cy="346224"/>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C8F8B438-FD8B-43BE-8719-0E2506F66C67}"/>
              </a:ext>
            </a:extLst>
          </p:cNvPr>
          <p:cNvSpPr/>
          <p:nvPr/>
        </p:nvSpPr>
        <p:spPr>
          <a:xfrm>
            <a:off x="2791972" y="2657214"/>
            <a:ext cx="609651" cy="346224"/>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AFD4FF14-D63F-4062-A116-15F907C8EAC5}"/>
              </a:ext>
            </a:extLst>
          </p:cNvPr>
          <p:cNvSpPr/>
          <p:nvPr/>
        </p:nvSpPr>
        <p:spPr>
          <a:xfrm>
            <a:off x="3437573" y="2076299"/>
            <a:ext cx="569651" cy="290383"/>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1653465" y="1112775"/>
          <a:ext cx="7060229" cy="5423952"/>
        </p:xfrm>
        <a:graphic>
          <a:graphicData uri="http://schemas.openxmlformats.org/drawingml/2006/table">
            <a:tbl>
              <a:tblPr/>
              <a:tblGrid>
                <a:gridCol w="1124822">
                  <a:extLst>
                    <a:ext uri="{9D8B030D-6E8A-4147-A177-3AD203B41FA5}">
                      <a16:colId xmlns:a16="http://schemas.microsoft.com/office/drawing/2014/main" val="20000"/>
                    </a:ext>
                  </a:extLst>
                </a:gridCol>
                <a:gridCol w="2059739">
                  <a:extLst>
                    <a:ext uri="{9D8B030D-6E8A-4147-A177-3AD203B41FA5}">
                      <a16:colId xmlns:a16="http://schemas.microsoft.com/office/drawing/2014/main" val="20001"/>
                    </a:ext>
                  </a:extLst>
                </a:gridCol>
                <a:gridCol w="2006527">
                  <a:extLst>
                    <a:ext uri="{9D8B030D-6E8A-4147-A177-3AD203B41FA5}">
                      <a16:colId xmlns:a16="http://schemas.microsoft.com/office/drawing/2014/main" val="2877992749"/>
                    </a:ext>
                  </a:extLst>
                </a:gridCol>
                <a:gridCol w="1869141">
                  <a:extLst>
                    <a:ext uri="{9D8B030D-6E8A-4147-A177-3AD203B41FA5}">
                      <a16:colId xmlns:a16="http://schemas.microsoft.com/office/drawing/2014/main" val="1477168548"/>
                    </a:ext>
                  </a:extLst>
                </a:gridCol>
              </a:tblGrid>
              <a:tr h="797373">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stressed </a:t>
                      </a:r>
                    </a:p>
                    <a:p>
                      <a:pPr algn="ctr">
                        <a:lnSpc>
                          <a:spcPct val="100000"/>
                        </a:lnSpc>
                      </a:pPr>
                      <a:r>
                        <a:rPr lang="en-GB" sz="2400" b="0" strike="noStrike" spc="-1" dirty="0">
                          <a:solidFill>
                            <a:srgbClr val="002060"/>
                          </a:solidFill>
                          <a:latin typeface="Century gothic"/>
                        </a:rPr>
                        <a: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unstressed </a:t>
                      </a:r>
                    </a:p>
                    <a:p>
                      <a:pPr algn="ctr">
                        <a:lnSpc>
                          <a:spcPct val="100000"/>
                        </a:lnSpc>
                      </a:pPr>
                      <a:r>
                        <a:rPr lang="en-GB" sz="2400" b="0" strike="noStrike" spc="-1" dirty="0">
                          <a:solidFill>
                            <a:srgbClr val="002060"/>
                          </a:solidFill>
                          <a:latin typeface="Century gothic"/>
                        </a:rPr>
                        <a: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September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lernen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Wasser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November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erst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Herz</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Nummer</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277461476"/>
                  </a:ext>
                </a:extLst>
              </a:tr>
              <a:tr h="575124">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der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93344354"/>
                  </a:ext>
                </a:extLst>
              </a:tr>
            </a:tbl>
          </a:graphicData>
        </a:graphic>
      </p:graphicFrame>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dirty="0">
                <a:solidFill>
                  <a:srgbClr val="002060"/>
                </a:solidFill>
              </a:rPr>
              <a:t>[er]</a:t>
            </a:r>
          </a:p>
        </p:txBody>
      </p:sp>
      <p:pic>
        <p:nvPicPr>
          <p:cNvPr id="10" name="Picture 9" descr="A picture containing text, clipart&#10;&#10;Description automatically generated">
            <a:hlinkClick r:id="" action="ppaction://noaction">
              <a:snd r:embed="rId3" name="T3_W3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668" y="1949075"/>
            <a:ext cx="609653" cy="627942"/>
          </a:xfrm>
          <a:prstGeom prst="rect">
            <a:avLst/>
          </a:prstGeom>
        </p:spPr>
      </p:pic>
      <p:sp>
        <p:nvSpPr>
          <p:cNvPr id="15" name="CustomShape 6">
            <a:extLst>
              <a:ext uri="{FF2B5EF4-FFF2-40B4-BE49-F238E27FC236}">
                <a16:creationId xmlns:a16="http://schemas.microsoft.com/office/drawing/2014/main" id="{76EA0DC1-EFD3-4A65-8DC5-2DAE9E183631}"/>
              </a:ext>
            </a:extLst>
          </p:cNvPr>
          <p:cNvSpPr/>
          <p:nvPr/>
        </p:nvSpPr>
        <p:spPr>
          <a:xfrm>
            <a:off x="818289" y="77777"/>
            <a:ext cx="103562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rPr>
              <a:t>Listen to and read the 8 words. Can you find the stressed syllable?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Is the [er]</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 stressed or unstressed?</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5" name="T3_W3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374" y="2520747"/>
            <a:ext cx="609653" cy="627942"/>
          </a:xfrm>
          <a:prstGeom prst="rect">
            <a:avLst/>
          </a:prstGeom>
        </p:spPr>
      </p:pic>
      <p:pic>
        <p:nvPicPr>
          <p:cNvPr id="19" name="Picture 18" descr="A picture containing text, clipart&#10;&#10;Description automatically generated">
            <a:hlinkClick r:id="" action="ppaction://noaction">
              <a:snd r:embed="rId6" name="T3_W3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079" y="3099346"/>
            <a:ext cx="609653" cy="627942"/>
          </a:xfrm>
          <a:prstGeom prst="rect">
            <a:avLst/>
          </a:prstGeom>
        </p:spPr>
      </p:pic>
      <p:pic>
        <p:nvPicPr>
          <p:cNvPr id="20" name="Picture 19" descr="A picture containing text, clipart&#10;&#10;Description automatically generated">
            <a:hlinkClick r:id="" action="ppaction://noaction">
              <a:snd r:embed="rId7" name="T3_W3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668" y="3643094"/>
            <a:ext cx="609653" cy="627942"/>
          </a:xfrm>
          <a:prstGeom prst="rect">
            <a:avLst/>
          </a:prstGeom>
        </p:spPr>
      </p:pic>
      <p:pic>
        <p:nvPicPr>
          <p:cNvPr id="21" name="Picture 20" descr="A picture containing text, clipart&#10;&#10;Description automatically generated">
            <a:hlinkClick r:id="" action="ppaction://noaction">
              <a:snd r:embed="rId8" name="T3_W3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079" y="4239437"/>
            <a:ext cx="609653" cy="627942"/>
          </a:xfrm>
          <a:prstGeom prst="rect">
            <a:avLst/>
          </a:prstGeom>
        </p:spPr>
      </p:pic>
      <p:pic>
        <p:nvPicPr>
          <p:cNvPr id="22" name="Picture 21" descr="A picture containing text, clipart&#10;&#10;Description automatically generated">
            <a:hlinkClick r:id="" action="ppaction://noaction">
              <a:snd r:embed="rId9" name="T3_W3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896" y="4811109"/>
            <a:ext cx="609653" cy="627942"/>
          </a:xfrm>
          <a:prstGeom prst="rect">
            <a:avLst/>
          </a:prstGeom>
        </p:spPr>
      </p:pic>
      <p:sp>
        <p:nvSpPr>
          <p:cNvPr id="23" name="Speech Bubble: Rectangle with Corners Rounded 22">
            <a:hlinkClick r:id="" action="ppaction://noaction">
              <a:snd r:embed="rId10" name="T3_W3_6.1.wav"/>
            </a:hlinkClick>
            <a:extLst>
              <a:ext uri="{FF2B5EF4-FFF2-40B4-BE49-F238E27FC236}">
                <a16:creationId xmlns:a16="http://schemas.microsoft.com/office/drawing/2014/main" id="{AFDF170C-7D23-4A5A-8572-E261A4C73C1C}"/>
              </a:ext>
            </a:extLst>
          </p:cNvPr>
          <p:cNvSpPr/>
          <p:nvPr/>
        </p:nvSpPr>
        <p:spPr>
          <a:xfrm>
            <a:off x="7155263" y="510427"/>
            <a:ext cx="1411230" cy="518040"/>
          </a:xfrm>
          <a:prstGeom prst="wedgeRoundRectCallout">
            <a:avLst>
              <a:gd name="adj1" fmla="val -70237"/>
              <a:gd name="adj2" fmla="val -101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96397" y="321273"/>
            <a:ext cx="914400" cy="914400"/>
          </a:xfrm>
          <a:prstGeom prst="rect">
            <a:avLst/>
          </a:prstGeom>
        </p:spPr>
      </p:pic>
      <p:sp>
        <p:nvSpPr>
          <p:cNvPr id="25" name="Google Shape;108;p3">
            <a:hlinkClick r:id="" action="ppaction://noaction">
              <a:snd r:embed="rId10" name="T3_W3_6.1.wav"/>
            </a:hlinkClick>
            <a:extLst>
              <a:ext uri="{FF2B5EF4-FFF2-40B4-BE49-F238E27FC236}">
                <a16:creationId xmlns:a16="http://schemas.microsoft.com/office/drawing/2014/main" id="{1D219F19-DD67-4916-84AD-C81240A17BC1}"/>
              </a:ext>
            </a:extLst>
          </p:cNvPr>
          <p:cNvSpPr txBox="1"/>
          <p:nvPr/>
        </p:nvSpPr>
        <p:spPr>
          <a:xfrm>
            <a:off x="7349098" y="518666"/>
            <a:ext cx="1540881"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entury Gothic"/>
              </a:rPr>
              <a:t>Hör</a:t>
            </a:r>
            <a:r>
              <a:rPr lang="en-GB" sz="2400" b="1" spc="-1" dirty="0">
                <a:solidFill>
                  <a:schemeClr val="bg1"/>
                </a:solidFill>
                <a:latin typeface="Century Gothic" panose="020B0502020202020204" pitchFamily="34" charset="0"/>
                <a:ea typeface="Century Gothic"/>
              </a:rPr>
              <a:t> </a:t>
            </a:r>
            <a:r>
              <a:rPr lang="en-GB" sz="2400" b="1" spc="-1" dirty="0" err="1">
                <a:solidFill>
                  <a:schemeClr val="bg1"/>
                </a:solidFill>
                <a:latin typeface="Century Gothic" panose="020B0502020202020204" pitchFamily="34" charset="0"/>
                <a:ea typeface="Century Gothic"/>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7" name="Picture 26" descr="A picture containing text, clipart&#10;&#10;Description automatically generated">
            <a:hlinkClick r:id="" action="ppaction://noaction">
              <a:snd r:embed="rId13" name="T3_W3_6.8.wav"/>
            </a:hlinkClick>
            <a:extLst>
              <a:ext uri="{FF2B5EF4-FFF2-40B4-BE49-F238E27FC236}">
                <a16:creationId xmlns:a16="http://schemas.microsoft.com/office/drawing/2014/main" id="{911ED9FE-1347-4F0E-B110-FD1532BF6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712" y="5389379"/>
            <a:ext cx="609653" cy="627942"/>
          </a:xfrm>
          <a:prstGeom prst="rect">
            <a:avLst/>
          </a:prstGeom>
        </p:spPr>
      </p:pic>
      <p:pic>
        <p:nvPicPr>
          <p:cNvPr id="28" name="Picture 27" descr="A picture containing text, clipart&#10;&#10;Description automatically generated">
            <a:hlinkClick r:id="" action="ppaction://noaction">
              <a:snd r:embed="rId14" name="T3_W3_6.9.wav"/>
            </a:hlinkClick>
            <a:extLst>
              <a:ext uri="{FF2B5EF4-FFF2-40B4-BE49-F238E27FC236}">
                <a16:creationId xmlns:a16="http://schemas.microsoft.com/office/drawing/2014/main" id="{C71F4533-9DB1-4502-B230-0967ED94B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146" y="5935741"/>
            <a:ext cx="609653" cy="627942"/>
          </a:xfrm>
          <a:prstGeom prst="rect">
            <a:avLst/>
          </a:prstGeom>
        </p:spPr>
      </p:pic>
      <p:pic>
        <p:nvPicPr>
          <p:cNvPr id="36" name="Picture 35" descr="Icon&#10;&#10;Description automatically generated">
            <a:extLst>
              <a:ext uri="{FF2B5EF4-FFF2-40B4-BE49-F238E27FC236}">
                <a16:creationId xmlns:a16="http://schemas.microsoft.com/office/drawing/2014/main" id="{2CB32317-EA81-4A36-9D28-8E5A1A77C62D}"/>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7603618" y="1949075"/>
            <a:ext cx="517321" cy="517320"/>
          </a:xfrm>
          <a:prstGeom prst="rect">
            <a:avLst/>
          </a:prstGeom>
        </p:spPr>
      </p:pic>
      <p:pic>
        <p:nvPicPr>
          <p:cNvPr id="37" name="Picture 36" descr="Icon&#10;&#10;Description automatically generated">
            <a:extLst>
              <a:ext uri="{FF2B5EF4-FFF2-40B4-BE49-F238E27FC236}">
                <a16:creationId xmlns:a16="http://schemas.microsoft.com/office/drawing/2014/main" id="{CFFBA9F8-C8FD-4F23-8397-0ECC7D70BACA}"/>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5578679" y="2528436"/>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E9287F2C-0052-45DF-946C-84A14FAB6FDB}"/>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7603617" y="3110391"/>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A8659E4C-009F-4422-8048-C8F6A68203A9}"/>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7603616" y="3698405"/>
            <a:ext cx="517321" cy="517320"/>
          </a:xfrm>
          <a:prstGeom prst="rect">
            <a:avLst/>
          </a:prstGeom>
        </p:spPr>
      </p:pic>
      <p:pic>
        <p:nvPicPr>
          <p:cNvPr id="40" name="Picture 39" descr="Icon&#10;&#10;Description automatically generated">
            <a:extLst>
              <a:ext uri="{FF2B5EF4-FFF2-40B4-BE49-F238E27FC236}">
                <a16:creationId xmlns:a16="http://schemas.microsoft.com/office/drawing/2014/main" id="{CD3ED7C9-E3E1-4CD2-9DB8-B9CA26074F76}"/>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5554935" y="4293789"/>
            <a:ext cx="517321" cy="517320"/>
          </a:xfrm>
          <a:prstGeom prst="rect">
            <a:avLst/>
          </a:prstGeom>
        </p:spPr>
      </p:pic>
      <p:pic>
        <p:nvPicPr>
          <p:cNvPr id="41" name="Picture 40" descr="Icon&#10;&#10;Description automatically generated">
            <a:extLst>
              <a:ext uri="{FF2B5EF4-FFF2-40B4-BE49-F238E27FC236}">
                <a16:creationId xmlns:a16="http://schemas.microsoft.com/office/drawing/2014/main" id="{F320AEFD-CB21-4DA4-8A62-67EB488393FC}"/>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5554934" y="4862208"/>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AAA5EDB5-C9E7-493C-8850-910E2123996D}"/>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7602218" y="5395353"/>
            <a:ext cx="517321" cy="517320"/>
          </a:xfrm>
          <a:prstGeom prst="rect">
            <a:avLst/>
          </a:prstGeom>
        </p:spPr>
      </p:pic>
      <p:pic>
        <p:nvPicPr>
          <p:cNvPr id="43" name="Picture 42" descr="Icon&#10;&#10;Description automatically generated">
            <a:extLst>
              <a:ext uri="{FF2B5EF4-FFF2-40B4-BE49-F238E27FC236}">
                <a16:creationId xmlns:a16="http://schemas.microsoft.com/office/drawing/2014/main" id="{5DFE5E01-58FB-4397-A605-9BE0F6D53E10}"/>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5578678" y="5968110"/>
            <a:ext cx="517321" cy="517320"/>
          </a:xfrm>
          <a:prstGeom prst="rect">
            <a:avLst/>
          </a:prstGeom>
        </p:spPr>
      </p:pic>
      <p:pic>
        <p:nvPicPr>
          <p:cNvPr id="4" name="Picture 3">
            <a:extLst>
              <a:ext uri="{FF2B5EF4-FFF2-40B4-BE49-F238E27FC236}">
                <a16:creationId xmlns:a16="http://schemas.microsoft.com/office/drawing/2014/main" id="{32C0E484-9D4F-4F15-BA27-F70FA4AD8E10}"/>
              </a:ext>
            </a:extLst>
          </p:cNvPr>
          <p:cNvPicPr>
            <a:picLocks noChangeAspect="1"/>
          </p:cNvPicPr>
          <p:nvPr/>
        </p:nvPicPr>
        <p:blipFill>
          <a:blip r:embed="rId16"/>
          <a:stretch>
            <a:fillRect/>
          </a:stretch>
        </p:blipFill>
        <p:spPr>
          <a:xfrm>
            <a:off x="4154486" y="4874450"/>
            <a:ext cx="517321" cy="478278"/>
          </a:xfrm>
          <a:prstGeom prst="rect">
            <a:avLst/>
          </a:prstGeom>
        </p:spPr>
      </p:pic>
      <p:pic>
        <p:nvPicPr>
          <p:cNvPr id="44" name="Picture 43">
            <a:extLst>
              <a:ext uri="{FF2B5EF4-FFF2-40B4-BE49-F238E27FC236}">
                <a16:creationId xmlns:a16="http://schemas.microsoft.com/office/drawing/2014/main" id="{3F43B2B2-78A6-4051-9299-682FEE798972}"/>
              </a:ext>
            </a:extLst>
          </p:cNvPr>
          <p:cNvPicPr>
            <a:picLocks noChangeAspect="1"/>
          </p:cNvPicPr>
          <p:nvPr/>
        </p:nvPicPr>
        <p:blipFill>
          <a:blip r:embed="rId17"/>
          <a:stretch>
            <a:fillRect/>
          </a:stretch>
        </p:blipFill>
        <p:spPr>
          <a:xfrm>
            <a:off x="4247908" y="4239437"/>
            <a:ext cx="847797" cy="537218"/>
          </a:xfrm>
          <a:prstGeom prst="rect">
            <a:avLst/>
          </a:prstGeom>
        </p:spPr>
      </p:pic>
      <p:pic>
        <p:nvPicPr>
          <p:cNvPr id="8" name="Picture 7">
            <a:extLst>
              <a:ext uri="{FF2B5EF4-FFF2-40B4-BE49-F238E27FC236}">
                <a16:creationId xmlns:a16="http://schemas.microsoft.com/office/drawing/2014/main" id="{65191072-BC60-4ED7-85A4-1CE8227D56F7}"/>
              </a:ext>
            </a:extLst>
          </p:cNvPr>
          <p:cNvPicPr>
            <a:picLocks noChangeAspect="1"/>
          </p:cNvPicPr>
          <p:nvPr/>
        </p:nvPicPr>
        <p:blipFill>
          <a:blip r:embed="rId18"/>
          <a:stretch>
            <a:fillRect/>
          </a:stretch>
        </p:blipFill>
        <p:spPr>
          <a:xfrm>
            <a:off x="10538535" y="83903"/>
            <a:ext cx="1243692" cy="1700931"/>
          </a:xfrm>
          <a:prstGeom prst="rect">
            <a:avLst/>
          </a:prstGeom>
        </p:spPr>
      </p:pic>
      <p:pic>
        <p:nvPicPr>
          <p:cNvPr id="9" name="Picture 8">
            <a:extLst>
              <a:ext uri="{FF2B5EF4-FFF2-40B4-BE49-F238E27FC236}">
                <a16:creationId xmlns:a16="http://schemas.microsoft.com/office/drawing/2014/main" id="{4EA44D80-CD99-4B14-9632-5289C3602FD5}"/>
              </a:ext>
            </a:extLst>
          </p:cNvPr>
          <p:cNvPicPr>
            <a:picLocks noChangeAspect="1"/>
          </p:cNvPicPr>
          <p:nvPr/>
        </p:nvPicPr>
        <p:blipFill>
          <a:blip r:embed="rId19"/>
          <a:stretch>
            <a:fillRect/>
          </a:stretch>
        </p:blipFill>
        <p:spPr>
          <a:xfrm>
            <a:off x="9143245" y="2385712"/>
            <a:ext cx="1737757" cy="1817961"/>
          </a:xfrm>
          <a:prstGeom prst="rect">
            <a:avLst/>
          </a:prstGeom>
        </p:spPr>
      </p:pic>
      <p:sp>
        <p:nvSpPr>
          <p:cNvPr id="45" name="Speech Bubble: Rectangle with Corners Rounded 44">
            <a:extLst>
              <a:ext uri="{FF2B5EF4-FFF2-40B4-BE49-F238E27FC236}">
                <a16:creationId xmlns:a16="http://schemas.microsoft.com/office/drawing/2014/main" id="{95B8274F-A897-4E2D-BFCD-4A63CE0CDBC8}"/>
              </a:ext>
            </a:extLst>
          </p:cNvPr>
          <p:cNvSpPr/>
          <p:nvPr/>
        </p:nvSpPr>
        <p:spPr>
          <a:xfrm>
            <a:off x="8803195" y="4050853"/>
            <a:ext cx="3047350" cy="216659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Can</a:t>
            </a:r>
            <a:r>
              <a:rPr kumimoji="0" lang="en-GB" sz="2400" b="1" i="0" u="none" strike="noStrike" kern="1200" cap="none" spc="0" normalizeH="0" noProof="0" dirty="0">
                <a:ln>
                  <a:noFill/>
                </a:ln>
                <a:solidFill>
                  <a:prstClr val="white"/>
                </a:solidFill>
                <a:effectLst/>
                <a:uLnTx/>
                <a:uFillTx/>
              </a:rPr>
              <a:t> you clap the syllables in each word, clapping louder for the stressed syllables?</a:t>
            </a:r>
            <a:endParaRPr kumimoji="0" lang="en-GB" sz="2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97705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3" grpId="0" animBg="1"/>
      <p:bldP spid="32" grpId="0" animBg="1"/>
      <p:bldP spid="31" grpId="0" animBg="1"/>
      <p:bldP spid="30" grpId="0" animBg="1"/>
      <p:bldP spid="29" grpId="0" animBg="1"/>
      <p:bldP spid="2"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peech Bubble: Oval 18">
            <a:extLst>
              <a:ext uri="{FF2B5EF4-FFF2-40B4-BE49-F238E27FC236}">
                <a16:creationId xmlns:a16="http://schemas.microsoft.com/office/drawing/2014/main" id="{6A5652C8-A43C-4BB2-BA43-3FFAA0ADBE0D}"/>
              </a:ext>
            </a:extLst>
          </p:cNvPr>
          <p:cNvSpPr/>
          <p:nvPr/>
        </p:nvSpPr>
        <p:spPr>
          <a:xfrm>
            <a:off x="9186172" y="3576720"/>
            <a:ext cx="3025587" cy="1519718"/>
          </a:xfrm>
          <a:prstGeom prst="wedgeEllipseCallout">
            <a:avLst>
              <a:gd name="adj1" fmla="val -67178"/>
              <a:gd name="adj2" fmla="val 597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solidFill>
                  <a:schemeClr val="bg1"/>
                </a:solidFill>
              </a:rPr>
              <a:t>Ich bin </a:t>
            </a:r>
            <a:r>
              <a:rPr lang="en-GB" sz="2000" b="1" dirty="0" err="1">
                <a:solidFill>
                  <a:schemeClr val="bg1"/>
                </a:solidFill>
              </a:rPr>
              <a:t>Lias</a:t>
            </a:r>
            <a:r>
              <a:rPr lang="en-GB" sz="2000" b="1" dirty="0">
                <a:solidFill>
                  <a:schemeClr val="bg1"/>
                </a:solidFill>
              </a:rPr>
              <a:t>!</a:t>
            </a:r>
          </a:p>
        </p:txBody>
      </p:sp>
      <p:sp>
        <p:nvSpPr>
          <p:cNvPr id="14" name="Speech Bubble: Oval 13">
            <a:extLst>
              <a:ext uri="{FF2B5EF4-FFF2-40B4-BE49-F238E27FC236}">
                <a16:creationId xmlns:a16="http://schemas.microsoft.com/office/drawing/2014/main" id="{9722939C-FC0A-473B-A8EB-9E6903BB0B95}"/>
              </a:ext>
            </a:extLst>
          </p:cNvPr>
          <p:cNvSpPr/>
          <p:nvPr/>
        </p:nvSpPr>
        <p:spPr>
          <a:xfrm>
            <a:off x="9186172" y="1567606"/>
            <a:ext cx="2915632" cy="1519718"/>
          </a:xfrm>
          <a:prstGeom prst="wedgeEllipseCallout">
            <a:avLst>
              <a:gd name="adj1" fmla="val -78821"/>
              <a:gd name="adj2" fmla="val -36386"/>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solidFill>
                  <a:schemeClr val="bg1"/>
                </a:solidFill>
              </a:rPr>
              <a:t>Hallo! Ich bin Ronja.</a:t>
            </a:r>
          </a:p>
        </p:txBody>
      </p:sp>
      <p:sp>
        <p:nvSpPr>
          <p:cNvPr id="2" name="Title 1">
            <a:extLst>
              <a:ext uri="{FF2B5EF4-FFF2-40B4-BE49-F238E27FC236}">
                <a16:creationId xmlns:a16="http://schemas.microsoft.com/office/drawing/2014/main" id="{2A826205-0E7C-41F8-AFCA-7D05EDFE4373}"/>
              </a:ext>
            </a:extLst>
          </p:cNvPr>
          <p:cNvSpPr>
            <a:spLocks noGrp="1"/>
          </p:cNvSpPr>
          <p:nvPr>
            <p:ph type="title"/>
          </p:nvPr>
        </p:nvSpPr>
        <p:spPr>
          <a:xfrm>
            <a:off x="286750" y="117641"/>
            <a:ext cx="10972440" cy="1144800"/>
          </a:xfrm>
        </p:spPr>
        <p:txBody>
          <a:bodyPr/>
          <a:lstStyle/>
          <a:p>
            <a:r>
              <a:rPr lang="en-GB" dirty="0"/>
              <a:t>Johanna hat Cousins in der Schweiz.*</a:t>
            </a:r>
          </a:p>
        </p:txBody>
      </p:sp>
      <p:pic>
        <p:nvPicPr>
          <p:cNvPr id="4" name="Picture 3">
            <a:extLst>
              <a:ext uri="{FF2B5EF4-FFF2-40B4-BE49-F238E27FC236}">
                <a16:creationId xmlns:a16="http://schemas.microsoft.com/office/drawing/2014/main" id="{6108DBD1-80AE-401C-8520-56B91FD41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088" y="1185344"/>
            <a:ext cx="1435138" cy="1750321"/>
          </a:xfrm>
          <a:prstGeom prst="rect">
            <a:avLst/>
          </a:prstGeom>
        </p:spPr>
      </p:pic>
      <p:pic>
        <p:nvPicPr>
          <p:cNvPr id="5" name="Picture 4">
            <a:extLst>
              <a:ext uri="{FF2B5EF4-FFF2-40B4-BE49-F238E27FC236}">
                <a16:creationId xmlns:a16="http://schemas.microsoft.com/office/drawing/2014/main" id="{7545414B-7450-42AB-992F-B783D7583BF9}"/>
              </a:ext>
            </a:extLst>
          </p:cNvPr>
          <p:cNvPicPr>
            <a:picLocks noChangeAspect="1"/>
          </p:cNvPicPr>
          <p:nvPr/>
        </p:nvPicPr>
        <p:blipFill>
          <a:blip r:embed="rId4"/>
          <a:stretch>
            <a:fillRect/>
          </a:stretch>
        </p:blipFill>
        <p:spPr>
          <a:xfrm>
            <a:off x="7555181" y="3576720"/>
            <a:ext cx="1435138" cy="2596562"/>
          </a:xfrm>
          <a:prstGeom prst="rect">
            <a:avLst/>
          </a:prstGeom>
        </p:spPr>
      </p:pic>
      <p:pic>
        <p:nvPicPr>
          <p:cNvPr id="6" name="Picture 5">
            <a:extLst>
              <a:ext uri="{FF2B5EF4-FFF2-40B4-BE49-F238E27FC236}">
                <a16:creationId xmlns:a16="http://schemas.microsoft.com/office/drawing/2014/main" id="{B4120D7F-D7EB-4F52-8BD3-2A4AD1A6D381}"/>
              </a:ext>
            </a:extLst>
          </p:cNvPr>
          <p:cNvPicPr>
            <a:picLocks noChangeAspect="1"/>
          </p:cNvPicPr>
          <p:nvPr/>
        </p:nvPicPr>
        <p:blipFill>
          <a:blip r:embed="rId5"/>
          <a:stretch>
            <a:fillRect/>
          </a:stretch>
        </p:blipFill>
        <p:spPr>
          <a:xfrm>
            <a:off x="143506" y="1358550"/>
            <a:ext cx="1530229" cy="3859102"/>
          </a:xfrm>
          <a:prstGeom prst="rect">
            <a:avLst/>
          </a:prstGeom>
        </p:spPr>
      </p:pic>
      <p:sp>
        <p:nvSpPr>
          <p:cNvPr id="7" name="Speech Bubble: Oval 6">
            <a:extLst>
              <a:ext uri="{FF2B5EF4-FFF2-40B4-BE49-F238E27FC236}">
                <a16:creationId xmlns:a16="http://schemas.microsoft.com/office/drawing/2014/main" id="{F3949FC1-E3AA-4BD9-AD7D-59955BC4EC88}"/>
              </a:ext>
            </a:extLst>
          </p:cNvPr>
          <p:cNvSpPr/>
          <p:nvPr/>
        </p:nvSpPr>
        <p:spPr>
          <a:xfrm>
            <a:off x="2670382" y="1652172"/>
            <a:ext cx="2618165" cy="1144800"/>
          </a:xfrm>
          <a:prstGeom prst="wedgeEllipseCallout">
            <a:avLst>
              <a:gd name="adj1" fmla="val -83505"/>
              <a:gd name="adj2" fmla="val 39722"/>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solidFill>
                  <a:schemeClr val="bg1"/>
                </a:solidFill>
              </a:rPr>
              <a:t>Sie </a:t>
            </a:r>
            <a:r>
              <a:rPr lang="en-GB" sz="2400" b="1" dirty="0" err="1">
                <a:solidFill>
                  <a:schemeClr val="bg1"/>
                </a:solidFill>
              </a:rPr>
              <a:t>ist</a:t>
            </a:r>
            <a:r>
              <a:rPr lang="en-GB" sz="2400" b="1" dirty="0">
                <a:solidFill>
                  <a:schemeClr val="bg1"/>
                </a:solidFill>
              </a:rPr>
              <a:t> Ronja.</a:t>
            </a:r>
          </a:p>
        </p:txBody>
      </p:sp>
      <p:sp>
        <p:nvSpPr>
          <p:cNvPr id="8" name="Speech Bubble: Oval 7">
            <a:extLst>
              <a:ext uri="{FF2B5EF4-FFF2-40B4-BE49-F238E27FC236}">
                <a16:creationId xmlns:a16="http://schemas.microsoft.com/office/drawing/2014/main" id="{833B86B8-5B53-43FA-A57D-D9061FD3132C}"/>
              </a:ext>
            </a:extLst>
          </p:cNvPr>
          <p:cNvSpPr/>
          <p:nvPr/>
        </p:nvSpPr>
        <p:spPr>
          <a:xfrm>
            <a:off x="4110991" y="4915419"/>
            <a:ext cx="3286292" cy="1633354"/>
          </a:xfrm>
          <a:prstGeom prst="wedgeEllipseCallout">
            <a:avLst>
              <a:gd name="adj1" fmla="val -96698"/>
              <a:gd name="adj2" fmla="val -5677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solidFill>
                  <a:schemeClr val="bg1"/>
                </a:solidFill>
              </a:rPr>
              <a:t>Let’s find out what our Swiss cousins like to do in their free time!</a:t>
            </a:r>
          </a:p>
        </p:txBody>
      </p:sp>
      <p:cxnSp>
        <p:nvCxnSpPr>
          <p:cNvPr id="10" name="Connector: Curved 9">
            <a:extLst>
              <a:ext uri="{FF2B5EF4-FFF2-40B4-BE49-F238E27FC236}">
                <a16:creationId xmlns:a16="http://schemas.microsoft.com/office/drawing/2014/main" id="{E35AB1B3-9E28-4BFF-9C51-433B0AE222E7}"/>
              </a:ext>
            </a:extLst>
          </p:cNvPr>
          <p:cNvCxnSpPr>
            <a:cxnSpLocks/>
          </p:cNvCxnSpPr>
          <p:nvPr/>
        </p:nvCxnSpPr>
        <p:spPr>
          <a:xfrm>
            <a:off x="6410208" y="4039282"/>
            <a:ext cx="1039813" cy="416859"/>
          </a:xfrm>
          <a:prstGeom prst="curvedConnector3">
            <a:avLst/>
          </a:prstGeom>
          <a:ln w="666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7F380068-0870-4726-BE09-CD6E1B4D6703}"/>
              </a:ext>
            </a:extLst>
          </p:cNvPr>
          <p:cNvCxnSpPr>
            <a:cxnSpLocks/>
          </p:cNvCxnSpPr>
          <p:nvPr/>
        </p:nvCxnSpPr>
        <p:spPr>
          <a:xfrm flipV="1">
            <a:off x="5880061" y="1821076"/>
            <a:ext cx="1287221" cy="238452"/>
          </a:xfrm>
          <a:prstGeom prst="curvedConnector3">
            <a:avLst/>
          </a:prstGeom>
          <a:ln w="666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Speech Bubble: Oval 14">
            <a:extLst>
              <a:ext uri="{FF2B5EF4-FFF2-40B4-BE49-F238E27FC236}">
                <a16:creationId xmlns:a16="http://schemas.microsoft.com/office/drawing/2014/main" id="{98D4865A-9029-4D20-A0ED-8410367448AA}"/>
              </a:ext>
            </a:extLst>
          </p:cNvPr>
          <p:cNvSpPr/>
          <p:nvPr/>
        </p:nvSpPr>
        <p:spPr>
          <a:xfrm>
            <a:off x="9164171" y="1524658"/>
            <a:ext cx="3025588" cy="1642125"/>
          </a:xfrm>
          <a:prstGeom prst="wedgeEllipseCallout">
            <a:avLst>
              <a:gd name="adj1" fmla="val -78821"/>
              <a:gd name="adj2" fmla="val -36386"/>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solidFill>
                  <a:schemeClr val="bg1"/>
                </a:solidFill>
              </a:rPr>
              <a:t>Mein </a:t>
            </a:r>
            <a:r>
              <a:rPr lang="en-GB" sz="2000" b="1" dirty="0" err="1">
                <a:solidFill>
                  <a:schemeClr val="bg1"/>
                </a:solidFill>
              </a:rPr>
              <a:t>Lieblingshobby</a:t>
            </a:r>
            <a:r>
              <a:rPr lang="en-GB" sz="2000" b="1" dirty="0">
                <a:solidFill>
                  <a:schemeClr val="bg1"/>
                </a:solidFill>
              </a:rPr>
              <a:t> </a:t>
            </a:r>
            <a:r>
              <a:rPr lang="en-GB" sz="2000" b="1" dirty="0" err="1">
                <a:solidFill>
                  <a:schemeClr val="bg1"/>
                </a:solidFill>
              </a:rPr>
              <a:t>ist</a:t>
            </a:r>
            <a:r>
              <a:rPr lang="en-GB" sz="2000" b="1" dirty="0">
                <a:solidFill>
                  <a:schemeClr val="bg1"/>
                </a:solidFill>
              </a:rPr>
              <a:t> </a:t>
            </a:r>
            <a:r>
              <a:rPr lang="en-GB" sz="2000" b="1" dirty="0" err="1">
                <a:solidFill>
                  <a:schemeClr val="bg1"/>
                </a:solidFill>
              </a:rPr>
              <a:t>Eishockey</a:t>
            </a:r>
            <a:r>
              <a:rPr lang="en-GB" sz="2000" b="1" dirty="0">
                <a:solidFill>
                  <a:schemeClr val="bg1"/>
                </a:solidFill>
              </a:rPr>
              <a:t>. Ich </a:t>
            </a:r>
            <a:r>
              <a:rPr lang="en-GB" sz="2000" b="1" dirty="0" err="1">
                <a:solidFill>
                  <a:schemeClr val="bg1"/>
                </a:solidFill>
              </a:rPr>
              <a:t>spiele</a:t>
            </a:r>
            <a:r>
              <a:rPr lang="en-GB" sz="2000" b="1" dirty="0">
                <a:solidFill>
                  <a:schemeClr val="bg1"/>
                </a:solidFill>
              </a:rPr>
              <a:t> </a:t>
            </a:r>
            <a:r>
              <a:rPr lang="en-GB" sz="2000" b="1" dirty="0" err="1">
                <a:solidFill>
                  <a:schemeClr val="bg1"/>
                </a:solidFill>
              </a:rPr>
              <a:t>samstags</a:t>
            </a:r>
            <a:r>
              <a:rPr lang="en-GB" sz="2000" b="1" dirty="0">
                <a:solidFill>
                  <a:schemeClr val="bg1"/>
                </a:solidFill>
              </a:rPr>
              <a:t>. </a:t>
            </a:r>
          </a:p>
        </p:txBody>
      </p:sp>
      <p:sp>
        <p:nvSpPr>
          <p:cNvPr id="16" name="Speech Bubble: Oval 15">
            <a:extLst>
              <a:ext uri="{FF2B5EF4-FFF2-40B4-BE49-F238E27FC236}">
                <a16:creationId xmlns:a16="http://schemas.microsoft.com/office/drawing/2014/main" id="{79BEF8B4-9C95-492C-8DD9-75374D173A16}"/>
              </a:ext>
            </a:extLst>
          </p:cNvPr>
          <p:cNvSpPr/>
          <p:nvPr/>
        </p:nvSpPr>
        <p:spPr>
          <a:xfrm>
            <a:off x="8990319" y="3576720"/>
            <a:ext cx="3199440" cy="1519718"/>
          </a:xfrm>
          <a:prstGeom prst="wedgeEllipseCallout">
            <a:avLst>
              <a:gd name="adj1" fmla="val -63250"/>
              <a:gd name="adj2" fmla="val 6942"/>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solidFill>
                  <a:schemeClr val="bg1"/>
                </a:solidFill>
              </a:rPr>
              <a:t>Mein </a:t>
            </a:r>
            <a:r>
              <a:rPr lang="en-GB" sz="2000" b="1" dirty="0" err="1">
                <a:solidFill>
                  <a:schemeClr val="bg1"/>
                </a:solidFill>
              </a:rPr>
              <a:t>Lieblingshobby</a:t>
            </a:r>
            <a:r>
              <a:rPr lang="en-GB" sz="2000" b="1" dirty="0">
                <a:solidFill>
                  <a:schemeClr val="bg1"/>
                </a:solidFill>
              </a:rPr>
              <a:t> </a:t>
            </a:r>
            <a:r>
              <a:rPr lang="en-GB" sz="2000" b="1" dirty="0" err="1">
                <a:solidFill>
                  <a:schemeClr val="bg1"/>
                </a:solidFill>
              </a:rPr>
              <a:t>ist</a:t>
            </a:r>
            <a:r>
              <a:rPr lang="en-GB" sz="2000" b="1" dirty="0">
                <a:solidFill>
                  <a:schemeClr val="bg1"/>
                </a:solidFill>
              </a:rPr>
              <a:t> </a:t>
            </a:r>
            <a:r>
              <a:rPr lang="en-GB" sz="2000" b="1" dirty="0" err="1">
                <a:solidFill>
                  <a:schemeClr val="bg1"/>
                </a:solidFill>
              </a:rPr>
              <a:t>Singen</a:t>
            </a:r>
            <a:r>
              <a:rPr lang="en-GB" sz="2000" b="1" dirty="0">
                <a:solidFill>
                  <a:schemeClr val="bg1"/>
                </a:solidFill>
              </a:rPr>
              <a:t>! Ich singe </a:t>
            </a:r>
            <a:r>
              <a:rPr lang="en-GB" sz="2000" b="1" dirty="0" err="1">
                <a:solidFill>
                  <a:schemeClr val="bg1"/>
                </a:solidFill>
              </a:rPr>
              <a:t>mittwochs</a:t>
            </a:r>
            <a:r>
              <a:rPr lang="en-GB" sz="2000" b="1" dirty="0">
                <a:solidFill>
                  <a:schemeClr val="bg1"/>
                </a:solidFill>
              </a:rPr>
              <a:t>.</a:t>
            </a:r>
          </a:p>
        </p:txBody>
      </p:sp>
      <p:sp>
        <p:nvSpPr>
          <p:cNvPr id="17" name="TextBox 16">
            <a:extLst>
              <a:ext uri="{FF2B5EF4-FFF2-40B4-BE49-F238E27FC236}">
                <a16:creationId xmlns:a16="http://schemas.microsoft.com/office/drawing/2014/main" id="{B4B28B12-8519-4358-8BEA-CFF93C2E9562}"/>
              </a:ext>
            </a:extLst>
          </p:cNvPr>
          <p:cNvSpPr txBox="1"/>
          <p:nvPr/>
        </p:nvSpPr>
        <p:spPr>
          <a:xfrm>
            <a:off x="8695038" y="6371027"/>
            <a:ext cx="3286292" cy="400110"/>
          </a:xfrm>
          <a:prstGeom prst="rect">
            <a:avLst/>
          </a:prstGeom>
          <a:solidFill>
            <a:schemeClr val="accent2"/>
          </a:solidFill>
        </p:spPr>
        <p:txBody>
          <a:bodyPr wrap="square" rtlCol="0">
            <a:spAutoFit/>
          </a:bodyPr>
          <a:lstStyle/>
          <a:p>
            <a:r>
              <a:rPr lang="en-GB" dirty="0"/>
              <a:t>*</a:t>
            </a:r>
            <a:r>
              <a:rPr lang="en-GB" sz="2000" b="1" dirty="0"/>
              <a:t>die</a:t>
            </a:r>
            <a:r>
              <a:rPr lang="en-GB" b="1" dirty="0"/>
              <a:t> </a:t>
            </a:r>
            <a:r>
              <a:rPr lang="en-GB" sz="2000" b="1" dirty="0"/>
              <a:t>Schweiz-Switzerland</a:t>
            </a:r>
          </a:p>
        </p:txBody>
      </p:sp>
      <p:pic>
        <p:nvPicPr>
          <p:cNvPr id="18" name="Picture 17">
            <a:extLst>
              <a:ext uri="{FF2B5EF4-FFF2-40B4-BE49-F238E27FC236}">
                <a16:creationId xmlns:a16="http://schemas.microsoft.com/office/drawing/2014/main" id="{65D22983-1658-4799-895A-C833BBC04716}"/>
              </a:ext>
            </a:extLst>
          </p:cNvPr>
          <p:cNvPicPr>
            <a:picLocks noChangeAspect="1"/>
          </p:cNvPicPr>
          <p:nvPr/>
        </p:nvPicPr>
        <p:blipFill>
          <a:blip r:embed="rId6"/>
          <a:stretch>
            <a:fillRect/>
          </a:stretch>
        </p:blipFill>
        <p:spPr>
          <a:xfrm>
            <a:off x="10698966" y="98174"/>
            <a:ext cx="1127858" cy="1316850"/>
          </a:xfrm>
          <a:prstGeom prst="rect">
            <a:avLst/>
          </a:prstGeom>
        </p:spPr>
      </p:pic>
      <p:sp>
        <p:nvSpPr>
          <p:cNvPr id="21" name="Speech Bubble: Oval 20">
            <a:extLst>
              <a:ext uri="{FF2B5EF4-FFF2-40B4-BE49-F238E27FC236}">
                <a16:creationId xmlns:a16="http://schemas.microsoft.com/office/drawing/2014/main" id="{A63121DB-D846-40AD-8F41-74A8C95EF65C}"/>
              </a:ext>
            </a:extLst>
          </p:cNvPr>
          <p:cNvSpPr/>
          <p:nvPr/>
        </p:nvSpPr>
        <p:spPr>
          <a:xfrm>
            <a:off x="3530196" y="3508007"/>
            <a:ext cx="2618165" cy="972899"/>
          </a:xfrm>
          <a:prstGeom prst="wedgeEllipseCallout">
            <a:avLst>
              <a:gd name="adj1" fmla="val -107650"/>
              <a:gd name="adj2" fmla="val -9200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dirty="0">
                <a:solidFill>
                  <a:schemeClr val="bg1"/>
                </a:solidFill>
              </a:rPr>
              <a:t>Er </a:t>
            </a:r>
            <a:r>
              <a:rPr lang="en-GB" sz="2000" b="1" dirty="0" err="1">
                <a:solidFill>
                  <a:schemeClr val="bg1"/>
                </a:solidFill>
              </a:rPr>
              <a:t>ist</a:t>
            </a:r>
            <a:r>
              <a:rPr lang="en-GB" sz="2000" b="1" dirty="0">
                <a:solidFill>
                  <a:schemeClr val="bg1"/>
                </a:solidFill>
              </a:rPr>
              <a:t> </a:t>
            </a:r>
            <a:r>
              <a:rPr lang="en-GB" sz="2000" b="1" dirty="0" err="1">
                <a:solidFill>
                  <a:schemeClr val="bg1"/>
                </a:solidFill>
              </a:rPr>
              <a:t>Lias</a:t>
            </a:r>
            <a:r>
              <a:rPr lang="en-GB" sz="2000" b="1" dirty="0">
                <a:solidFill>
                  <a:schemeClr val="bg1"/>
                </a:solidFill>
              </a:rPr>
              <a:t>.</a:t>
            </a:r>
          </a:p>
        </p:txBody>
      </p:sp>
      <p:pic>
        <p:nvPicPr>
          <p:cNvPr id="9" name="Picture 8" descr="A person wearing a yellow shirt&#10;&#10;Description automatically generated with low confidence">
            <a:extLst>
              <a:ext uri="{FF2B5EF4-FFF2-40B4-BE49-F238E27FC236}">
                <a16:creationId xmlns:a16="http://schemas.microsoft.com/office/drawing/2014/main" id="{0EFC89FC-1668-4328-9EDC-BE210443D9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432" y="3629809"/>
            <a:ext cx="1302150" cy="3175686"/>
          </a:xfrm>
          <a:prstGeom prst="rect">
            <a:avLst/>
          </a:prstGeom>
        </p:spPr>
      </p:pic>
    </p:spTree>
    <p:extLst>
      <p:ext uri="{BB962C8B-B14F-4D97-AF65-F5344CB8AC3E}">
        <p14:creationId xmlns:p14="http://schemas.microsoft.com/office/powerpoint/2010/main" val="19128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7" grpId="0" animBg="1"/>
      <p:bldP spid="8" grpId="0" animBg="1"/>
      <p:bldP spid="15" grpId="0" animBg="1"/>
      <p:bldP spid="16"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outdoor, sky, grass, ground&#10;&#10;Description automatically generated">
            <a:extLst>
              <a:ext uri="{FF2B5EF4-FFF2-40B4-BE49-F238E27FC236}">
                <a16:creationId xmlns:a16="http://schemas.microsoft.com/office/drawing/2014/main" id="{2D8291A1-4E03-4D4A-84BE-C9FB31453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723" y="3112114"/>
            <a:ext cx="5599689" cy="3745886"/>
          </a:xfrm>
          <a:prstGeom prst="rect">
            <a:avLst/>
          </a:prstGeom>
        </p:spPr>
      </p:pic>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Lieblingssportarten</a:t>
            </a:r>
            <a:r>
              <a:rPr lang="en-GB" sz="2800" b="1" spc="-1" dirty="0">
                <a:solidFill>
                  <a:srgbClr val="002060"/>
                </a:solidFill>
                <a:latin typeface="Century Gothic" panose="020B0502020202020204" pitchFamily="34" charset="0"/>
              </a:rPr>
              <a:t>* in der Schweiz</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extLst>
              <a:ext uri="{FF2B5EF4-FFF2-40B4-BE49-F238E27FC236}">
                <a16:creationId xmlns:a16="http://schemas.microsoft.com/office/drawing/2014/main" id="{0E18BDA3-82BD-4894-A592-FE93BCF1E024}"/>
              </a:ext>
            </a:extLst>
          </p:cNvPr>
          <p:cNvSpPr/>
          <p:nvPr/>
        </p:nvSpPr>
        <p:spPr>
          <a:xfrm>
            <a:off x="1060901" y="667224"/>
            <a:ext cx="503510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4C3D86E5-9B73-4C54-A474-77E2CF28AA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50148"/>
            <a:ext cx="914400" cy="914400"/>
          </a:xfrm>
          <a:prstGeom prst="rect">
            <a:avLst/>
          </a:prstGeom>
        </p:spPr>
      </p:pic>
      <p:sp>
        <p:nvSpPr>
          <p:cNvPr id="8" name="Google Shape;108;p3">
            <a:extLst>
              <a:ext uri="{FF2B5EF4-FFF2-40B4-BE49-F238E27FC236}">
                <a16:creationId xmlns:a16="http://schemas.microsoft.com/office/drawing/2014/main" id="{3D27BA28-F009-4BA6-BDCA-75D0354B8C38}"/>
              </a:ext>
            </a:extLst>
          </p:cNvPr>
          <p:cNvSpPr txBox="1"/>
          <p:nvPr/>
        </p:nvSpPr>
        <p:spPr>
          <a:xfrm>
            <a:off x="1189972" y="695432"/>
            <a:ext cx="4739341" cy="461624"/>
          </a:xfrm>
          <a:prstGeom prst="rect">
            <a:avLst/>
          </a:prstGeom>
          <a:noFill/>
          <a:ln>
            <a:noFill/>
          </a:ln>
        </p:spPr>
        <p:txBody>
          <a:bodyPr spcFirstLastPara="1" wrap="square" lIns="91425" tIns="45700" rIns="91425" bIns="45700" anchor="t" anchorCtr="0">
            <a:spAutoFit/>
          </a:bodyPr>
          <a:lstStyle/>
          <a:p>
            <a:pPr>
              <a:defRPr/>
            </a:pPr>
            <a:r>
              <a:rPr lang="en-GB" sz="2400" spc="-1" dirty="0">
                <a:solidFill>
                  <a:schemeClr val="bg1"/>
                </a:solidFill>
                <a:latin typeface="Century Gothic" panose="020B0502020202020204" pitchFamily="34" charset="0"/>
                <a:ea typeface="Century Gothic"/>
              </a:rPr>
              <a:t>Sag die </a:t>
            </a:r>
            <a:r>
              <a:rPr lang="en-GB" sz="2400" spc="-1" dirty="0" err="1">
                <a:solidFill>
                  <a:schemeClr val="bg1"/>
                </a:solidFill>
                <a:ea typeface="Century Gothic"/>
              </a:rPr>
              <a:t>W</a:t>
            </a:r>
            <a:r>
              <a:rPr lang="en-GB" sz="2400" dirty="0" err="1">
                <a:solidFill>
                  <a:schemeClr val="bg1"/>
                </a:solidFill>
              </a:rPr>
              <a:t>örter</a:t>
            </a:r>
            <a:r>
              <a:rPr lang="en-GB" sz="2400" spc="-1" dirty="0">
                <a:solidFill>
                  <a:schemeClr val="bg1"/>
                </a:solidFill>
              </a:rPr>
              <a:t>. Was </a:t>
            </a:r>
            <a:r>
              <a:rPr lang="en-GB" sz="2400" spc="-1" dirty="0" err="1">
                <a:solidFill>
                  <a:schemeClr val="bg1"/>
                </a:solidFill>
              </a:rPr>
              <a:t>ist</a:t>
            </a:r>
            <a:r>
              <a:rPr lang="en-GB" sz="2400" spc="-1" dirty="0">
                <a:solidFill>
                  <a:schemeClr val="bg1"/>
                </a:solidFill>
              </a:rPr>
              <a:t> das?</a:t>
            </a:r>
            <a:endParaRPr kumimoji="0" sz="2400" b="1" i="0" u="none" strike="noStrike" kern="1200" cap="none" spc="0" normalizeH="0" baseline="0" noProof="0" dirty="0">
              <a:ln>
                <a:noFill/>
              </a:ln>
              <a:solidFill>
                <a:schemeClr val="bg1"/>
              </a:solidFill>
              <a:effectLst/>
              <a:uLnTx/>
              <a:uFillTx/>
              <a:ea typeface="Calibri"/>
              <a:cs typeface="Calibri"/>
              <a:sym typeface="Calibri"/>
            </a:endParaRPr>
          </a:p>
        </p:txBody>
      </p:sp>
      <p:sp>
        <p:nvSpPr>
          <p:cNvPr id="2" name="TextBox 1">
            <a:extLst>
              <a:ext uri="{FF2B5EF4-FFF2-40B4-BE49-F238E27FC236}">
                <a16:creationId xmlns:a16="http://schemas.microsoft.com/office/drawing/2014/main" id="{23C7A4B3-131A-4F6D-9260-C87BFEECE2CF}"/>
              </a:ext>
            </a:extLst>
          </p:cNvPr>
          <p:cNvSpPr txBox="1"/>
          <p:nvPr/>
        </p:nvSpPr>
        <p:spPr>
          <a:xfrm>
            <a:off x="424100" y="1656050"/>
            <a:ext cx="6414248" cy="5386090"/>
          </a:xfrm>
          <a:prstGeom prst="rect">
            <a:avLst/>
          </a:prstGeom>
          <a:noFill/>
        </p:spPr>
        <p:txBody>
          <a:bodyPr wrap="square" rtlCol="0">
            <a:spAutoFit/>
          </a:bodyPr>
          <a:lstStyle/>
          <a:p>
            <a:pPr marL="342900" indent="-342900">
              <a:buAutoNum type="arabicPeriod"/>
            </a:pPr>
            <a:r>
              <a:rPr lang="en-GB" sz="2800" dirty="0" err="1">
                <a:solidFill>
                  <a:srgbClr val="002060"/>
                </a:solidFill>
              </a:rPr>
              <a:t>Fußball</a:t>
            </a:r>
            <a:endParaRPr lang="en-GB" sz="2800" dirty="0">
              <a:solidFill>
                <a:srgbClr val="002060"/>
              </a:solidFill>
            </a:endParaRPr>
          </a:p>
          <a:p>
            <a:pPr marL="342900" indent="-342900">
              <a:buAutoNum type="arabicPeriod"/>
            </a:pPr>
            <a:endParaRPr lang="en-GB" sz="2800" dirty="0">
              <a:solidFill>
                <a:srgbClr val="002060"/>
              </a:solidFill>
            </a:endParaRPr>
          </a:p>
          <a:p>
            <a:pPr marL="342900" indent="-342900">
              <a:buAutoNum type="arabicPeriod"/>
            </a:pPr>
            <a:r>
              <a:rPr lang="en-GB" sz="2800" dirty="0" err="1">
                <a:solidFill>
                  <a:srgbClr val="002060"/>
                </a:solidFill>
              </a:rPr>
              <a:t>Skilaufen</a:t>
            </a:r>
            <a:endParaRPr lang="en-GB" sz="2800" dirty="0">
              <a:solidFill>
                <a:srgbClr val="002060"/>
              </a:solidFill>
            </a:endParaRPr>
          </a:p>
          <a:p>
            <a:pPr marL="342900" indent="-342900">
              <a:buAutoNum type="arabicPeriod"/>
            </a:pPr>
            <a:endParaRPr lang="en-GB" sz="2800" dirty="0">
              <a:solidFill>
                <a:srgbClr val="002060"/>
              </a:solidFill>
            </a:endParaRPr>
          </a:p>
          <a:p>
            <a:pPr marL="342900" indent="-342900">
              <a:buAutoNum type="arabicPeriod"/>
            </a:pPr>
            <a:r>
              <a:rPr lang="en-GB" sz="2800" dirty="0" err="1">
                <a:solidFill>
                  <a:srgbClr val="002060"/>
                </a:solidFill>
              </a:rPr>
              <a:t>Eishockey</a:t>
            </a:r>
            <a:endParaRPr lang="en-GB" sz="2800" dirty="0">
              <a:solidFill>
                <a:srgbClr val="002060"/>
              </a:solidFill>
            </a:endParaRPr>
          </a:p>
          <a:p>
            <a:pPr marL="342900" indent="-342900">
              <a:buAutoNum type="arabicPeriod"/>
            </a:pPr>
            <a:endParaRPr lang="en-GB" sz="2800" dirty="0">
              <a:solidFill>
                <a:srgbClr val="002060"/>
              </a:solidFill>
            </a:endParaRPr>
          </a:p>
          <a:p>
            <a:pPr marL="342900" indent="-342900">
              <a:buAutoNum type="arabicPeriod"/>
            </a:pPr>
            <a:r>
              <a:rPr lang="en-GB" sz="2800" dirty="0">
                <a:solidFill>
                  <a:srgbClr val="002060"/>
                </a:solidFill>
              </a:rPr>
              <a:t>Tennis</a:t>
            </a:r>
          </a:p>
          <a:p>
            <a:pPr marL="342900" indent="-342900">
              <a:buAutoNum type="arabicPeriod"/>
            </a:pPr>
            <a:endParaRPr lang="en-GB" sz="2800" dirty="0">
              <a:solidFill>
                <a:srgbClr val="002060"/>
              </a:solidFill>
            </a:endParaRPr>
          </a:p>
          <a:p>
            <a:pPr marL="342900" indent="-342900">
              <a:buAutoNum type="arabicPeriod"/>
            </a:pPr>
            <a:r>
              <a:rPr lang="en-GB" sz="2800" dirty="0" err="1">
                <a:solidFill>
                  <a:srgbClr val="002060"/>
                </a:solidFill>
              </a:rPr>
              <a:t>Schwingen</a:t>
            </a:r>
            <a:endParaRPr lang="en-GB" sz="2800" dirty="0">
              <a:solidFill>
                <a:srgbClr val="002060"/>
              </a:solidFill>
            </a:endParaRPr>
          </a:p>
          <a:p>
            <a:pPr marL="342900" indent="-342900">
              <a:buAutoNum type="arabicPeriod"/>
            </a:pPr>
            <a:endParaRPr lang="en-GB" sz="2800" dirty="0">
              <a:solidFill>
                <a:srgbClr val="002060"/>
              </a:solidFill>
            </a:endParaRPr>
          </a:p>
          <a:p>
            <a:pPr marL="342900" indent="-342900">
              <a:buAutoNum type="arabicPeriod"/>
            </a:pPr>
            <a:r>
              <a:rPr lang="en-GB" sz="2800" dirty="0" err="1">
                <a:solidFill>
                  <a:srgbClr val="002060"/>
                </a:solidFill>
              </a:rPr>
              <a:t>Hornussen</a:t>
            </a:r>
            <a:endParaRPr lang="en-GB" sz="2800" dirty="0">
              <a:solidFill>
                <a:srgbClr val="002060"/>
              </a:solidFill>
            </a:endParaRPr>
          </a:p>
          <a:p>
            <a:pPr marL="342900" indent="-342900">
              <a:buAutoNum type="arabicPeriod"/>
            </a:pPr>
            <a:endParaRPr lang="en-GB" dirty="0"/>
          </a:p>
          <a:p>
            <a:endParaRPr lang="en-GB" dirty="0"/>
          </a:p>
        </p:txBody>
      </p:sp>
      <p:pic>
        <p:nvPicPr>
          <p:cNvPr id="4" name="Picture 3">
            <a:extLst>
              <a:ext uri="{FF2B5EF4-FFF2-40B4-BE49-F238E27FC236}">
                <a16:creationId xmlns:a16="http://schemas.microsoft.com/office/drawing/2014/main" id="{FF7D0B95-BDF4-4580-8C99-546E9C9C58E0}"/>
              </a:ext>
            </a:extLst>
          </p:cNvPr>
          <p:cNvPicPr>
            <a:picLocks noChangeAspect="1"/>
          </p:cNvPicPr>
          <p:nvPr/>
        </p:nvPicPr>
        <p:blipFill>
          <a:blip r:embed="rId7"/>
          <a:stretch>
            <a:fillRect/>
          </a:stretch>
        </p:blipFill>
        <p:spPr>
          <a:xfrm>
            <a:off x="7725874" y="1419757"/>
            <a:ext cx="3948127" cy="2963274"/>
          </a:xfrm>
          <a:prstGeom prst="rect">
            <a:avLst/>
          </a:prstGeom>
        </p:spPr>
      </p:pic>
      <p:pic>
        <p:nvPicPr>
          <p:cNvPr id="11" name="Picture 10">
            <a:extLst>
              <a:ext uri="{FF2B5EF4-FFF2-40B4-BE49-F238E27FC236}">
                <a16:creationId xmlns:a16="http://schemas.microsoft.com/office/drawing/2014/main" id="{7B5EB886-8E4B-4461-9ADF-E57B3784E52E}"/>
              </a:ext>
            </a:extLst>
          </p:cNvPr>
          <p:cNvPicPr>
            <a:picLocks noChangeAspect="1"/>
          </p:cNvPicPr>
          <p:nvPr/>
        </p:nvPicPr>
        <p:blipFill>
          <a:blip r:embed="rId8"/>
          <a:stretch>
            <a:fillRect/>
          </a:stretch>
        </p:blipFill>
        <p:spPr>
          <a:xfrm>
            <a:off x="7065276" y="36887"/>
            <a:ext cx="1435138" cy="2596562"/>
          </a:xfrm>
          <a:prstGeom prst="ellipse">
            <a:avLst/>
          </a:prstGeom>
        </p:spPr>
      </p:pic>
      <p:sp>
        <p:nvSpPr>
          <p:cNvPr id="12" name="Speech Bubble: Oval 11">
            <a:extLst>
              <a:ext uri="{FF2B5EF4-FFF2-40B4-BE49-F238E27FC236}">
                <a16:creationId xmlns:a16="http://schemas.microsoft.com/office/drawing/2014/main" id="{FFE07D9C-7AAD-4835-A10B-92A92EB88BCD}"/>
              </a:ext>
            </a:extLst>
          </p:cNvPr>
          <p:cNvSpPr/>
          <p:nvPr/>
        </p:nvSpPr>
        <p:spPr>
          <a:xfrm>
            <a:off x="2693773" y="1335168"/>
            <a:ext cx="5546176" cy="2293227"/>
          </a:xfrm>
          <a:prstGeom prst="wedgeEllipseCallout">
            <a:avLst>
              <a:gd name="adj1" fmla="val 37970"/>
              <a:gd name="adj2" fmla="val -6316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000" b="1" dirty="0">
              <a:solidFill>
                <a:schemeClr val="bg1"/>
              </a:solidFill>
            </a:endParaRPr>
          </a:p>
        </p:txBody>
      </p:sp>
      <p:sp>
        <p:nvSpPr>
          <p:cNvPr id="13" name="Speech Bubble: Oval 12">
            <a:extLst>
              <a:ext uri="{FF2B5EF4-FFF2-40B4-BE49-F238E27FC236}">
                <a16:creationId xmlns:a16="http://schemas.microsoft.com/office/drawing/2014/main" id="{AD692508-D4A2-4601-AF26-8F549520A2E5}"/>
              </a:ext>
            </a:extLst>
          </p:cNvPr>
          <p:cNvSpPr/>
          <p:nvPr/>
        </p:nvSpPr>
        <p:spPr>
          <a:xfrm>
            <a:off x="7079051" y="3388085"/>
            <a:ext cx="4469027" cy="2506757"/>
          </a:xfrm>
          <a:prstGeom prst="wedgeEllipseCallout">
            <a:avLst>
              <a:gd name="adj1" fmla="val -21567"/>
              <a:gd name="adj2" fmla="val -88146"/>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i="1" dirty="0" err="1">
                <a:solidFill>
                  <a:schemeClr val="bg1"/>
                </a:solidFill>
              </a:rPr>
              <a:t>Schwingen</a:t>
            </a:r>
            <a:r>
              <a:rPr lang="en-GB" dirty="0"/>
              <a:t> is an Alpine wrestling sport. It is a duel between two competitors, who wrestle in a circle of sawdust. The first one to get the other’s back on the ground wins!</a:t>
            </a:r>
            <a:endParaRPr lang="en-GB" sz="2000" b="1" dirty="0">
              <a:solidFill>
                <a:schemeClr val="bg1"/>
              </a:solidFill>
            </a:endParaRPr>
          </a:p>
        </p:txBody>
      </p:sp>
      <p:pic>
        <p:nvPicPr>
          <p:cNvPr id="16" name="Picture 15" descr="A picture containing text, clipart&#10;&#10;Description automatically generated">
            <a:extLst>
              <a:ext uri="{FF2B5EF4-FFF2-40B4-BE49-F238E27FC236}">
                <a16:creationId xmlns:a16="http://schemas.microsoft.com/office/drawing/2014/main" id="{61CAAA88-8A51-4E7D-AC3B-09953ADF52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63" y="1687894"/>
            <a:ext cx="519768" cy="535361"/>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6AC45F4D-E11F-4AFF-B496-529E6EF81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56" y="2546601"/>
            <a:ext cx="519768" cy="535361"/>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B34B6421-D5B9-42A9-8A5A-508B7D726D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21" y="3413245"/>
            <a:ext cx="519768" cy="535361"/>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A786CCA6-8816-425D-A036-E720E6A623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13" y="4282833"/>
            <a:ext cx="519768" cy="535361"/>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55139322-869C-44E5-8336-AC6F6E7791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21" y="5087242"/>
            <a:ext cx="519768" cy="535361"/>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5299A180-D750-4A62-8D40-DF064D0D85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56" y="5956629"/>
            <a:ext cx="519768" cy="535361"/>
          </a:xfrm>
          <a:prstGeom prst="rect">
            <a:avLst/>
          </a:prstGeom>
        </p:spPr>
      </p:pic>
      <p:sp>
        <p:nvSpPr>
          <p:cNvPr id="5" name="TextBox 4">
            <a:extLst>
              <a:ext uri="{FF2B5EF4-FFF2-40B4-BE49-F238E27FC236}">
                <a16:creationId xmlns:a16="http://schemas.microsoft.com/office/drawing/2014/main" id="{6C56CCFF-3C1E-4A99-852B-0BC07BFAC255}"/>
              </a:ext>
            </a:extLst>
          </p:cNvPr>
          <p:cNvSpPr txBox="1"/>
          <p:nvPr/>
        </p:nvSpPr>
        <p:spPr>
          <a:xfrm>
            <a:off x="8239949" y="6461780"/>
            <a:ext cx="3948128" cy="400110"/>
          </a:xfrm>
          <a:prstGeom prst="rect">
            <a:avLst/>
          </a:prstGeom>
          <a:solidFill>
            <a:schemeClr val="accent2"/>
          </a:solidFill>
        </p:spPr>
        <p:txBody>
          <a:bodyPr wrap="square" rtlCol="0">
            <a:spAutoFit/>
          </a:bodyPr>
          <a:lstStyle/>
          <a:p>
            <a:pPr algn="ctr"/>
            <a:r>
              <a:rPr lang="en-GB" sz="2000" dirty="0"/>
              <a:t>*</a:t>
            </a:r>
            <a:r>
              <a:rPr lang="en-GB" sz="2000" dirty="0" err="1"/>
              <a:t>Sportarten</a:t>
            </a:r>
            <a:r>
              <a:rPr lang="en-GB" sz="2000" dirty="0"/>
              <a:t>= (types of) sports</a:t>
            </a:r>
          </a:p>
        </p:txBody>
      </p:sp>
      <p:pic>
        <p:nvPicPr>
          <p:cNvPr id="9" name="Picture 8">
            <a:extLst>
              <a:ext uri="{FF2B5EF4-FFF2-40B4-BE49-F238E27FC236}">
                <a16:creationId xmlns:a16="http://schemas.microsoft.com/office/drawing/2014/main" id="{EB39C050-792B-4B4B-907E-F29185E06CEC}"/>
              </a:ext>
            </a:extLst>
          </p:cNvPr>
          <p:cNvPicPr>
            <a:picLocks noChangeAspect="1"/>
          </p:cNvPicPr>
          <p:nvPr/>
        </p:nvPicPr>
        <p:blipFill>
          <a:blip r:embed="rId10"/>
          <a:stretch>
            <a:fillRect/>
          </a:stretch>
        </p:blipFill>
        <p:spPr>
          <a:xfrm>
            <a:off x="13368242" y="1098428"/>
            <a:ext cx="1064477" cy="532239"/>
          </a:xfrm>
          <a:prstGeom prst="rect">
            <a:avLst/>
          </a:prstGeom>
        </p:spPr>
      </p:pic>
      <p:sp>
        <p:nvSpPr>
          <p:cNvPr id="27" name="TextBox 26">
            <a:extLst>
              <a:ext uri="{FF2B5EF4-FFF2-40B4-BE49-F238E27FC236}">
                <a16:creationId xmlns:a16="http://schemas.microsoft.com/office/drawing/2014/main" id="{AC7A67EA-A2EA-4E5B-A05E-5103C3009B92}"/>
              </a:ext>
            </a:extLst>
          </p:cNvPr>
          <p:cNvSpPr txBox="1"/>
          <p:nvPr/>
        </p:nvSpPr>
        <p:spPr>
          <a:xfrm>
            <a:off x="3022554" y="1696971"/>
            <a:ext cx="4826926"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err="1">
                <a:ln>
                  <a:noFill/>
                </a:ln>
                <a:solidFill>
                  <a:prstClr val="white"/>
                </a:solidFill>
                <a:effectLst/>
                <a:uLnTx/>
                <a:uFillTx/>
                <a:latin typeface="Century Gothic"/>
                <a:ea typeface="+mn-ea"/>
                <a:cs typeface="+mn-cs"/>
              </a:rPr>
              <a:t>Hornussen</a:t>
            </a:r>
            <a:r>
              <a:rPr kumimoji="0" lang="en-GB" sz="1800" b="0" i="0" u="none" strike="noStrike" kern="1200" cap="none" spc="0" normalizeH="0" baseline="0" noProof="0" dirty="0">
                <a:ln>
                  <a:noFill/>
                </a:ln>
                <a:solidFill>
                  <a:prstClr val="white"/>
                </a:solidFill>
                <a:effectLst/>
                <a:uLnTx/>
                <a:uFillTx/>
                <a:latin typeface="Century Gothic"/>
                <a:ea typeface="+mn-ea"/>
                <a:cs typeface="+mn-cs"/>
              </a:rPr>
              <a:t> is another traditional Alpine sport. It is a combination of golf and baseball. When hit, the ‘</a:t>
            </a:r>
            <a:r>
              <a:rPr kumimoji="0" lang="en-GB" sz="1800" b="0" i="0" u="none" strike="noStrike" kern="1200" cap="none" spc="0" normalizeH="0" baseline="0" noProof="0" dirty="0" err="1">
                <a:ln>
                  <a:noFill/>
                </a:ln>
                <a:solidFill>
                  <a:prstClr val="white"/>
                </a:solidFill>
                <a:effectLst/>
                <a:uLnTx/>
                <a:uFillTx/>
                <a:latin typeface="Century Gothic"/>
                <a:ea typeface="+mn-ea"/>
                <a:cs typeface="+mn-cs"/>
              </a:rPr>
              <a:t>Hornuss</a:t>
            </a:r>
            <a:r>
              <a:rPr kumimoji="0" lang="en-GB" sz="1800" b="0" i="0" u="none" strike="noStrike" kern="1200" cap="none" spc="0" normalizeH="0" baseline="0" noProof="0" dirty="0">
                <a:ln>
                  <a:noFill/>
                </a:ln>
                <a:solidFill>
                  <a:prstClr val="white"/>
                </a:solidFill>
                <a:effectLst/>
                <a:uLnTx/>
                <a:uFillTx/>
                <a:latin typeface="Century Gothic"/>
                <a:ea typeface="+mn-ea"/>
                <a:cs typeface="+mn-cs"/>
              </a:rPr>
              <a:t>’ (rubber puck, called ‘hornet’) can whizz through the air at up to 300 km/h and creates a buzzing sound!</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08789 0.00255 L -0.08789 0.00278 C -0.09127 0.00185 -0.09466 0.00162 -0.09791 0.00047 C -0.10013 -0.00023 -0.10221 -0.00231 -0.10455 -0.00347 C -0.10599 -0.00393 -0.10742 -0.00486 -0.10885 -0.00532 C -0.11497 -0.0074 -0.12838 -0.01041 -0.13203 -0.01111 C -0.14752 -0.00856 -0.16302 -0.00764 -0.17838 -0.00347 C -0.18593 -0.00115 -0.20781 0.01042 -0.21588 0.02014 C -0.22408 0.0301 -0.23203 0.04097 -0.23906 0.05347 C -0.25208 0.07685 -0.25091 0.07107 -0.25781 0.09074 C -0.26093 0.09954 -0.27356 0.13982 -0.28099 0.15139 C -0.28789 0.1625 -0.29987 0.17153 -0.30859 0.175 C -0.31289 0.17685 -0.31731 0.17639 -0.32174 0.17709 C -0.33658 0.175 -0.35338 0.17547 -0.36809 0.16713 C -0.37226 0.16482 -0.37604 0.16019 -0.3802 0.15741 C -0.3901 0.15093 -0.40052 0.14746 -0.41002 0.13982 C -0.42447 0.12801 -0.41992 0.13079 -0.43541 0.12199 C -0.43906 0.11991 -0.44257 0.1176 -0.44635 0.11621 C -0.45039 0.11482 -0.45455 0.11482 -0.45859 0.11435 C -0.46588 0.1169 -0.47369 0.11713 -0.48059 0.12199 C -0.4832 0.12408 -0.48437 0.12986 -0.48606 0.1338 C -0.49231 0.14792 -0.49375 0.15116 -0.4983 0.16713 C -0.50104 0.17709 -0.5026 0.18635 -0.50481 0.19653 C -0.50586 0.20116 -0.50677 0.20602 -0.5082 0.21042 C -0.51406 0.22801 -0.52083 0.24653 -0.5302 0.25926 C -0.54205 0.27523 -0.54791 0.27269 -0.56328 0.27709 C -0.57135 0.2757 -0.57968 0.27593 -0.58763 0.27315 C -0.60416 0.2669 -0.63971 0.23218 -0.64713 0.22199 C -0.65638 0.20972 -0.66588 0.19792 -0.67474 0.18472 C -0.67916 0.17824 -0.6832 0.17107 -0.68789 0.16528 C -0.69791 0.15278 -0.70703 0.13588 -0.71888 0.12986 C -0.73958 0.11945 -0.7289 0.12269 -0.75078 0.12014 C -0.75755 0.1213 -0.76341 0.1213 -0.76953 0.12593 C -0.77304 0.12871 -0.77617 0.13264 -0.77942 0.13588 C -0.78307 0.13912 -0.78684 0.1426 -0.79049 0.1456 C -0.80338 0.15648 -0.79687 0.14885 -0.80481 0.15926 C -0.80963 0.17639 -0.80559 0.16829 -0.82474 0.1632 C -0.83645 0.16019 -0.84817 0.15556 -0.86002 0.15347 C -0.86992 0.15162 -0.87981 0.15209 -0.88984 0.15139 L -0.93059 0.14954 C -0.93541 0.14769 -0.94023 0.1463 -0.94492 0.14375 C -0.9569 0.13727 -0.95416 0.13472 -0.96588 0.12986 C -0.96875 0.12871 -0.97174 0.12871 -0.97474 0.12801 C -0.97968 0.13449 -0.98489 0.13959 -0.98789 0.14954 C -0.98945 0.1544 -0.98997 0.16019 -0.99127 0.16528 C -0.99244 0.16991 -0.99414 0.17431 -0.9957 0.17894 C -0.99726 0.20417 -0.99518 0.18959 -1.00117 0.21227 C -1.00338 0.2206 -1.00599 0.23449 -1.01002 0.24167 C -1.01432 0.24931 -1.02669 0.25787 -1.03086 0.25926 C -1.03711 0.26158 -1.04349 0.26065 -1.04961 0.26135 C -1.06888 0.25648 -1.10026 0.24908 -1.11341 0.23982 C -1.12226 0.23357 -1.18151 0.19167 -1.19166 0.18866 L -1.21276 0.18287 C -1.21901 0.18125 -1.22539 0.18056 -1.23151 0.17894 C -1.24244 0.17616 -1.24466 0.175 -1.25468 0.17107 C -1.25625 0.16991 -1.25755 0.16783 -1.25911 0.16713 C -1.26614 0.16435 -1.27669 0.16528 -1.28346 0.16528 L -1.28346 0.16551 " pathEditMode="relative" rAng="0" ptsTypes="AAAAAAAAAAAAAAAAAAAAAAAAAAAAAAAAAAAAAAAAAAAAAAAAAAAAAAAAAA">
                                      <p:cBhvr>
                                        <p:cTn id="60" dur="2000" fill="hold"/>
                                        <p:tgtEl>
                                          <p:spTgt spid="9"/>
                                        </p:tgtEl>
                                        <p:attrNameLst>
                                          <p:attrName>ppt_x</p:attrName>
                                          <p:attrName>ppt_y</p:attrName>
                                        </p:attrNameLst>
                                      </p:cBhvr>
                                      <p:rCtr x="-59779" y="1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506754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247920" y="635203"/>
            <a:ext cx="4568187" cy="523180"/>
          </a:xfrm>
          <a:prstGeom prst="rect">
            <a:avLst/>
          </a:prstGeom>
          <a:noFill/>
          <a:ln>
            <a:noFill/>
          </a:ln>
        </p:spPr>
        <p:txBody>
          <a:bodyPr spcFirstLastPara="1" wrap="square" lIns="91425" tIns="45700" rIns="91425" bIns="45700" anchor="t" anchorCtr="0">
            <a:spAutoFit/>
          </a:bodyPr>
          <a:lstStyle/>
          <a:p>
            <a:pPr>
              <a:defRPr/>
            </a:pPr>
            <a:r>
              <a:rPr lang="en-GB" sz="2800" spc="-1" dirty="0" err="1">
                <a:solidFill>
                  <a:schemeClr val="bg1"/>
                </a:solidFill>
                <a:latin typeface="Century Gothic" panose="020B0502020202020204" pitchFamily="34" charset="0"/>
                <a:ea typeface="Century Gothic"/>
              </a:rPr>
              <a:t>Hör</a:t>
            </a:r>
            <a:r>
              <a:rPr lang="en-GB" sz="2800" spc="-1" dirty="0">
                <a:solidFill>
                  <a:schemeClr val="bg1"/>
                </a:solidFill>
                <a:latin typeface="Century Gothic" panose="020B0502020202020204" pitchFamily="34" charset="0"/>
                <a:ea typeface="Century Gothic"/>
              </a:rPr>
              <a:t> </a:t>
            </a:r>
            <a:r>
              <a:rPr lang="en-GB" sz="2800" spc="-1" dirty="0" err="1">
                <a:solidFill>
                  <a:schemeClr val="bg1"/>
                </a:solidFill>
                <a:latin typeface="Century Gothic" panose="020B0502020202020204" pitchFamily="34" charset="0"/>
                <a:ea typeface="Century Gothic"/>
              </a:rPr>
              <a:t>zu</a:t>
            </a:r>
            <a:r>
              <a:rPr lang="en-GB" sz="2800" spc="-1" dirty="0">
                <a:solidFill>
                  <a:schemeClr val="bg1"/>
                </a:solidFill>
                <a:latin typeface="Century Gothic" panose="020B0502020202020204" pitchFamily="34" charset="0"/>
                <a:ea typeface="Century Gothic"/>
              </a:rPr>
              <a:t> und </a:t>
            </a:r>
            <a:r>
              <a:rPr lang="en-GB" sz="2800" spc="-1" dirty="0" err="1">
                <a:solidFill>
                  <a:schemeClr val="bg1"/>
                </a:solidFill>
                <a:latin typeface="Century Gothic" panose="020B0502020202020204" pitchFamily="34" charset="0"/>
                <a:ea typeface="Century Gothic"/>
              </a:rPr>
              <a:t>wiederhole</a:t>
            </a:r>
            <a:r>
              <a:rPr kumimoji="0" lang="en-GB" sz="28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7" name="Group 6">
            <a:extLst>
              <a:ext uri="{FF2B5EF4-FFF2-40B4-BE49-F238E27FC236}">
                <a16:creationId xmlns:a16="http://schemas.microsoft.com/office/drawing/2014/main" id="{04623B9C-CB4E-42D6-8225-3AA3CFDBF067}"/>
              </a:ext>
            </a:extLst>
          </p:cNvPr>
          <p:cNvGrpSpPr/>
          <p:nvPr/>
        </p:nvGrpSpPr>
        <p:grpSpPr>
          <a:xfrm>
            <a:off x="2039415" y="1604401"/>
            <a:ext cx="1446121" cy="1349603"/>
            <a:chOff x="2039415" y="1604401"/>
            <a:chExt cx="1446121" cy="1349603"/>
          </a:xfrm>
        </p:grpSpPr>
        <p:sp>
          <p:nvSpPr>
            <p:cNvPr id="23" name="Flowchart: Connector 22">
              <a:extLst>
                <a:ext uri="{FF2B5EF4-FFF2-40B4-BE49-F238E27FC236}">
                  <a16:creationId xmlns:a16="http://schemas.microsoft.com/office/drawing/2014/main" id="{D01C069A-2DF1-45CC-9ED1-887EA765A503}"/>
                </a:ext>
              </a:extLst>
            </p:cNvPr>
            <p:cNvSpPr/>
            <p:nvPr/>
          </p:nvSpPr>
          <p:spPr>
            <a:xfrm>
              <a:off x="2039415" y="162299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wimming with solid fill">
              <a:extLst>
                <a:ext uri="{FF2B5EF4-FFF2-40B4-BE49-F238E27FC236}">
                  <a16:creationId xmlns:a16="http://schemas.microsoft.com/office/drawing/2014/main" id="{A0E763F9-F0A5-4550-AA9B-19FC8E93CD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49247" y="1604401"/>
              <a:ext cx="1269907" cy="1269907"/>
            </a:xfrm>
            <a:prstGeom prst="rect">
              <a:avLst/>
            </a:prstGeom>
          </p:spPr>
        </p:pic>
      </p:grpSp>
      <p:grpSp>
        <p:nvGrpSpPr>
          <p:cNvPr id="17" name="Group 16">
            <a:extLst>
              <a:ext uri="{FF2B5EF4-FFF2-40B4-BE49-F238E27FC236}">
                <a16:creationId xmlns:a16="http://schemas.microsoft.com/office/drawing/2014/main" id="{EFC124AB-57C8-460A-86D0-C2B612B20CFF}"/>
              </a:ext>
            </a:extLst>
          </p:cNvPr>
          <p:cNvGrpSpPr/>
          <p:nvPr/>
        </p:nvGrpSpPr>
        <p:grpSpPr>
          <a:xfrm>
            <a:off x="7391703" y="1622991"/>
            <a:ext cx="1446121" cy="1331013"/>
            <a:chOff x="7192292" y="1604401"/>
            <a:chExt cx="1446121" cy="1331013"/>
          </a:xfrm>
        </p:grpSpPr>
        <p:sp>
          <p:nvSpPr>
            <p:cNvPr id="4" name="Flowchart: Connector 3">
              <a:extLst>
                <a:ext uri="{FF2B5EF4-FFF2-40B4-BE49-F238E27FC236}">
                  <a16:creationId xmlns:a16="http://schemas.microsoft.com/office/drawing/2014/main" id="{BBDA3990-250A-44C6-A25A-141BB8D37A5C}"/>
                </a:ext>
              </a:extLst>
            </p:cNvPr>
            <p:cNvSpPr/>
            <p:nvPr/>
          </p:nvSpPr>
          <p:spPr>
            <a:xfrm>
              <a:off x="7192292" y="1604401"/>
              <a:ext cx="1446121" cy="1331013"/>
            </a:xfrm>
            <a:prstGeom prst="flowChartConnector">
              <a:avLst/>
            </a:prstGeom>
            <a:solidFill>
              <a:schemeClr val="bg1"/>
            </a:solid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descr="Dance with solid fill">
              <a:extLst>
                <a:ext uri="{FF2B5EF4-FFF2-40B4-BE49-F238E27FC236}">
                  <a16:creationId xmlns:a16="http://schemas.microsoft.com/office/drawing/2014/main" id="{62B3956D-FA6B-4FDC-90C1-0BB3B9FC20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71655" y="1695656"/>
              <a:ext cx="1087396" cy="1087396"/>
            </a:xfrm>
            <a:prstGeom prst="rect">
              <a:avLst/>
            </a:prstGeom>
          </p:spPr>
        </p:pic>
      </p:grpSp>
      <p:sp>
        <p:nvSpPr>
          <p:cNvPr id="19" name="TextBox 18">
            <a:extLst>
              <a:ext uri="{FF2B5EF4-FFF2-40B4-BE49-F238E27FC236}">
                <a16:creationId xmlns:a16="http://schemas.microsoft.com/office/drawing/2014/main" id="{996BD243-B1B7-484E-B3F0-AAC608FFA41C}"/>
              </a:ext>
            </a:extLst>
          </p:cNvPr>
          <p:cNvSpPr txBox="1"/>
          <p:nvPr/>
        </p:nvSpPr>
        <p:spPr>
          <a:xfrm>
            <a:off x="1384020" y="3105834"/>
            <a:ext cx="2977962" cy="646331"/>
          </a:xfrm>
          <a:prstGeom prst="rect">
            <a:avLst/>
          </a:prstGeom>
          <a:solidFill>
            <a:srgbClr val="002060"/>
          </a:solidFill>
        </p:spPr>
        <p:txBody>
          <a:bodyPr wrap="square" rtlCol="0">
            <a:spAutoFit/>
          </a:bodyPr>
          <a:lstStyle/>
          <a:p>
            <a:pPr algn="ctr"/>
            <a:r>
              <a:rPr lang="en-GB" sz="3600" dirty="0" err="1">
                <a:solidFill>
                  <a:schemeClr val="bg1"/>
                </a:solidFill>
              </a:rPr>
              <a:t>schwimmen</a:t>
            </a:r>
            <a:endParaRPr lang="en-GB" sz="3600" dirty="0">
              <a:solidFill>
                <a:schemeClr val="bg1"/>
              </a:solidFill>
            </a:endParaRPr>
          </a:p>
        </p:txBody>
      </p:sp>
      <p:sp>
        <p:nvSpPr>
          <p:cNvPr id="21" name="TextBox 20">
            <a:extLst>
              <a:ext uri="{FF2B5EF4-FFF2-40B4-BE49-F238E27FC236}">
                <a16:creationId xmlns:a16="http://schemas.microsoft.com/office/drawing/2014/main" id="{2555519C-9A9B-487E-8B77-006C5FBADCC7}"/>
              </a:ext>
            </a:extLst>
          </p:cNvPr>
          <p:cNvSpPr txBox="1"/>
          <p:nvPr/>
        </p:nvSpPr>
        <p:spPr>
          <a:xfrm>
            <a:off x="7031055" y="3105834"/>
            <a:ext cx="2167418" cy="646331"/>
          </a:xfrm>
          <a:prstGeom prst="rect">
            <a:avLst/>
          </a:prstGeom>
          <a:solidFill>
            <a:srgbClr val="002060"/>
          </a:solidFill>
        </p:spPr>
        <p:txBody>
          <a:bodyPr wrap="square" rtlCol="0">
            <a:spAutoFit/>
          </a:bodyPr>
          <a:lstStyle/>
          <a:p>
            <a:pPr algn="ctr"/>
            <a:r>
              <a:rPr lang="en-GB" sz="3600" dirty="0" err="1">
                <a:solidFill>
                  <a:schemeClr val="bg1"/>
                </a:solidFill>
              </a:rPr>
              <a:t>tanzen</a:t>
            </a:r>
            <a:endParaRPr lang="en-GB" sz="3600" dirty="0">
              <a:solidFill>
                <a:schemeClr val="bg1"/>
              </a:solidFill>
            </a:endParaRPr>
          </a:p>
        </p:txBody>
      </p:sp>
      <p:pic>
        <p:nvPicPr>
          <p:cNvPr id="25" name="Picture 24" descr="Icon&#10;&#10;Description automatically generated">
            <a:extLst>
              <a:ext uri="{FF2B5EF4-FFF2-40B4-BE49-F238E27FC236}">
                <a16:creationId xmlns:a16="http://schemas.microsoft.com/office/drawing/2014/main" id="{AEA0A3F4-CB9F-40CE-9FB1-45E0EC2790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890" y="4534148"/>
            <a:ext cx="1227525" cy="1219212"/>
          </a:xfrm>
          <a:prstGeom prst="rect">
            <a:avLst/>
          </a:prstGeom>
        </p:spPr>
      </p:pic>
      <p:pic>
        <p:nvPicPr>
          <p:cNvPr id="26" name="Picture 25" descr="Logo, icon&#10;&#10;Description automatically generated">
            <a:extLst>
              <a:ext uri="{FF2B5EF4-FFF2-40B4-BE49-F238E27FC236}">
                <a16:creationId xmlns:a16="http://schemas.microsoft.com/office/drawing/2014/main" id="{02967B9D-A1A9-42EF-A4DD-E85D5BE476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5819" y="4573085"/>
            <a:ext cx="1227525" cy="1221983"/>
          </a:xfrm>
          <a:prstGeom prst="rect">
            <a:avLst/>
          </a:prstGeom>
        </p:spPr>
      </p:pic>
      <p:grpSp>
        <p:nvGrpSpPr>
          <p:cNvPr id="27" name="Group 26">
            <a:extLst>
              <a:ext uri="{FF2B5EF4-FFF2-40B4-BE49-F238E27FC236}">
                <a16:creationId xmlns:a16="http://schemas.microsoft.com/office/drawing/2014/main" id="{79E1648C-783B-419F-AFA6-1CA7B3B3BB4D}"/>
              </a:ext>
            </a:extLst>
          </p:cNvPr>
          <p:cNvGrpSpPr/>
          <p:nvPr/>
        </p:nvGrpSpPr>
        <p:grpSpPr>
          <a:xfrm>
            <a:off x="6777940" y="4603570"/>
            <a:ext cx="1227525" cy="1161011"/>
            <a:chOff x="6896100" y="1604401"/>
            <a:chExt cx="1227525" cy="1161011"/>
          </a:xfrm>
        </p:grpSpPr>
        <p:pic>
          <p:nvPicPr>
            <p:cNvPr id="28" name="Graphic 27" descr="Classroom with solid fill">
              <a:extLst>
                <a:ext uri="{FF2B5EF4-FFF2-40B4-BE49-F238E27FC236}">
                  <a16:creationId xmlns:a16="http://schemas.microsoft.com/office/drawing/2014/main" id="{8B305B40-4E5A-42B3-9C2C-86284CCF1A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52663" y="1703766"/>
              <a:ext cx="914400" cy="914400"/>
            </a:xfrm>
            <a:prstGeom prst="rect">
              <a:avLst/>
            </a:prstGeom>
          </p:spPr>
        </p:pic>
        <p:sp>
          <p:nvSpPr>
            <p:cNvPr id="29" name="Flowchart: Connector 28">
              <a:extLst>
                <a:ext uri="{FF2B5EF4-FFF2-40B4-BE49-F238E27FC236}">
                  <a16:creationId xmlns:a16="http://schemas.microsoft.com/office/drawing/2014/main" id="{50434CB7-BFB7-4427-B9EF-90C255E30A6E}"/>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4" name="Group 33">
            <a:extLst>
              <a:ext uri="{FF2B5EF4-FFF2-40B4-BE49-F238E27FC236}">
                <a16:creationId xmlns:a16="http://schemas.microsoft.com/office/drawing/2014/main" id="{436B9F77-20A5-4037-8890-407C3CB2EA78}"/>
              </a:ext>
            </a:extLst>
          </p:cNvPr>
          <p:cNvGrpSpPr/>
          <p:nvPr/>
        </p:nvGrpSpPr>
        <p:grpSpPr>
          <a:xfrm>
            <a:off x="9538096" y="4399310"/>
            <a:ext cx="1372514" cy="1354050"/>
            <a:chOff x="9538096" y="4399310"/>
            <a:chExt cx="1372514" cy="1354050"/>
          </a:xfrm>
        </p:grpSpPr>
        <p:pic>
          <p:nvPicPr>
            <p:cNvPr id="33" name="Picture 32" descr="A picture containing text&#10;&#10;Description automatically generated">
              <a:extLst>
                <a:ext uri="{FF2B5EF4-FFF2-40B4-BE49-F238E27FC236}">
                  <a16:creationId xmlns:a16="http://schemas.microsoft.com/office/drawing/2014/main" id="{19C07E56-39EE-4829-ADBF-3B71DD4FAB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38096" y="4399311"/>
              <a:ext cx="1368074" cy="1354049"/>
            </a:xfrm>
            <a:prstGeom prst="rect">
              <a:avLst/>
            </a:prstGeom>
            <a:solidFill>
              <a:schemeClr val="bg1"/>
            </a:solidFill>
          </p:spPr>
        </p:pic>
        <p:sp>
          <p:nvSpPr>
            <p:cNvPr id="24" name="Flowchart: Connector 23">
              <a:extLst>
                <a:ext uri="{FF2B5EF4-FFF2-40B4-BE49-F238E27FC236}">
                  <a16:creationId xmlns:a16="http://schemas.microsoft.com/office/drawing/2014/main" id="{79FA4BB8-EFC7-4484-B762-D64D0158260B}"/>
                </a:ext>
              </a:extLst>
            </p:cNvPr>
            <p:cNvSpPr/>
            <p:nvPr/>
          </p:nvSpPr>
          <p:spPr>
            <a:xfrm>
              <a:off x="9542535" y="4399310"/>
              <a:ext cx="1368075" cy="1354049"/>
            </a:xfrm>
            <a:prstGeom prst="flowChartConnector">
              <a:avLst/>
            </a:prstGeom>
            <a:noFill/>
            <a:ln w="730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Box 37">
            <a:extLst>
              <a:ext uri="{FF2B5EF4-FFF2-40B4-BE49-F238E27FC236}">
                <a16:creationId xmlns:a16="http://schemas.microsoft.com/office/drawing/2014/main" id="{0146661E-2D9B-4ACD-9EEA-3FEBB03074F1}"/>
              </a:ext>
            </a:extLst>
          </p:cNvPr>
          <p:cNvSpPr txBox="1"/>
          <p:nvPr/>
        </p:nvSpPr>
        <p:spPr>
          <a:xfrm>
            <a:off x="239337" y="5909907"/>
            <a:ext cx="2017166" cy="646331"/>
          </a:xfrm>
          <a:prstGeom prst="rect">
            <a:avLst/>
          </a:prstGeom>
          <a:solidFill>
            <a:srgbClr val="002060"/>
          </a:solidFill>
        </p:spPr>
        <p:txBody>
          <a:bodyPr wrap="square" rtlCol="0">
            <a:spAutoFit/>
          </a:bodyPr>
          <a:lstStyle/>
          <a:p>
            <a:pPr algn="ctr"/>
            <a:r>
              <a:rPr lang="en-GB" sz="3600" dirty="0" err="1">
                <a:solidFill>
                  <a:schemeClr val="bg1"/>
                </a:solidFill>
              </a:rPr>
              <a:t>spielen</a:t>
            </a:r>
            <a:endParaRPr lang="en-GB" sz="3600" dirty="0">
              <a:solidFill>
                <a:schemeClr val="bg1"/>
              </a:solidFill>
            </a:endParaRPr>
          </a:p>
        </p:txBody>
      </p:sp>
      <p:sp>
        <p:nvSpPr>
          <p:cNvPr id="39" name="TextBox 38">
            <a:extLst>
              <a:ext uri="{FF2B5EF4-FFF2-40B4-BE49-F238E27FC236}">
                <a16:creationId xmlns:a16="http://schemas.microsoft.com/office/drawing/2014/main" id="{BFFC9563-7920-4557-BCAF-D634B8E672E9}"/>
              </a:ext>
            </a:extLst>
          </p:cNvPr>
          <p:cNvSpPr txBox="1"/>
          <p:nvPr/>
        </p:nvSpPr>
        <p:spPr>
          <a:xfrm>
            <a:off x="3240999" y="5909907"/>
            <a:ext cx="2017166" cy="646331"/>
          </a:xfrm>
          <a:prstGeom prst="rect">
            <a:avLst/>
          </a:prstGeom>
          <a:solidFill>
            <a:srgbClr val="002060"/>
          </a:solidFill>
        </p:spPr>
        <p:txBody>
          <a:bodyPr wrap="square" rtlCol="0">
            <a:spAutoFit/>
          </a:bodyPr>
          <a:lstStyle/>
          <a:p>
            <a:pPr algn="ctr"/>
            <a:r>
              <a:rPr lang="en-GB" sz="3600" dirty="0" err="1">
                <a:solidFill>
                  <a:schemeClr val="bg1"/>
                </a:solidFill>
              </a:rPr>
              <a:t>singen</a:t>
            </a:r>
            <a:endParaRPr lang="en-GB" sz="3600" dirty="0">
              <a:solidFill>
                <a:schemeClr val="bg1"/>
              </a:solidFill>
            </a:endParaRPr>
          </a:p>
        </p:txBody>
      </p:sp>
      <p:sp>
        <p:nvSpPr>
          <p:cNvPr id="40" name="TextBox 39">
            <a:extLst>
              <a:ext uri="{FF2B5EF4-FFF2-40B4-BE49-F238E27FC236}">
                <a16:creationId xmlns:a16="http://schemas.microsoft.com/office/drawing/2014/main" id="{C03BBDE0-08C6-4A63-A35B-F7BBC98A00F8}"/>
              </a:ext>
            </a:extLst>
          </p:cNvPr>
          <p:cNvSpPr txBox="1"/>
          <p:nvPr/>
        </p:nvSpPr>
        <p:spPr>
          <a:xfrm>
            <a:off x="6525741" y="5909907"/>
            <a:ext cx="1654734" cy="646331"/>
          </a:xfrm>
          <a:prstGeom prst="rect">
            <a:avLst/>
          </a:prstGeom>
          <a:solidFill>
            <a:srgbClr val="002060"/>
          </a:solidFill>
        </p:spPr>
        <p:txBody>
          <a:bodyPr wrap="square" rtlCol="0">
            <a:spAutoFit/>
          </a:bodyPr>
          <a:lstStyle/>
          <a:p>
            <a:pPr algn="ctr"/>
            <a:r>
              <a:rPr lang="en-GB" sz="3600" dirty="0" err="1">
                <a:solidFill>
                  <a:schemeClr val="bg1"/>
                </a:solidFill>
              </a:rPr>
              <a:t>lernen</a:t>
            </a:r>
            <a:endParaRPr lang="en-GB" sz="3600" dirty="0">
              <a:solidFill>
                <a:schemeClr val="bg1"/>
              </a:solidFill>
            </a:endParaRPr>
          </a:p>
        </p:txBody>
      </p:sp>
      <p:sp>
        <p:nvSpPr>
          <p:cNvPr id="41" name="TextBox 40">
            <a:extLst>
              <a:ext uri="{FF2B5EF4-FFF2-40B4-BE49-F238E27FC236}">
                <a16:creationId xmlns:a16="http://schemas.microsoft.com/office/drawing/2014/main" id="{4FE0E2AD-23B3-43E9-BCC6-2917A89B7F24}"/>
              </a:ext>
            </a:extLst>
          </p:cNvPr>
          <p:cNvSpPr txBox="1"/>
          <p:nvPr/>
        </p:nvSpPr>
        <p:spPr>
          <a:xfrm>
            <a:off x="9448051" y="5913754"/>
            <a:ext cx="1584841" cy="646331"/>
          </a:xfrm>
          <a:prstGeom prst="rect">
            <a:avLst/>
          </a:prstGeom>
          <a:solidFill>
            <a:srgbClr val="002060"/>
          </a:solidFill>
        </p:spPr>
        <p:txBody>
          <a:bodyPr wrap="square" rtlCol="0">
            <a:spAutoFit/>
          </a:bodyPr>
          <a:lstStyle/>
          <a:p>
            <a:pPr algn="ctr"/>
            <a:r>
              <a:rPr lang="en-GB" sz="3600" dirty="0" err="1">
                <a:solidFill>
                  <a:schemeClr val="bg1"/>
                </a:solidFill>
              </a:rPr>
              <a:t>hören</a:t>
            </a:r>
            <a:endParaRPr lang="en-GB" sz="3600" dirty="0">
              <a:solidFill>
                <a:schemeClr val="bg1"/>
              </a:solidFill>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9"/>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8"/>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4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41"/>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2" nodeType="click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21"/>
                                        </p:tgtEl>
                                        <p:attrNameLst>
                                          <p:attrName>style.visibility</p:attrName>
                                        </p:attrNameLst>
                                      </p:cBhvr>
                                      <p:to>
                                        <p:strVal val="visible"/>
                                      </p:to>
                                    </p:set>
                                  </p:childTnLst>
                                </p:cTn>
                              </p:par>
                              <p:par>
                                <p:cTn id="93" presetID="1" presetClass="entr" presetSubtype="0" fill="hold" grpId="2" nodeType="with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par>
                                <p:cTn id="99" presetID="1" presetClass="entr" presetSubtype="0" fill="hold" grpId="2" nodeType="withEffect">
                                  <p:stCondLst>
                                    <p:cond delay="0"/>
                                  </p:stCondLst>
                                  <p:childTnLst>
                                    <p:set>
                                      <p:cBhvr>
                                        <p:cTn id="10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1" grpId="0" animBg="1"/>
      <p:bldP spid="21" grpId="1" animBg="1"/>
      <p:bldP spid="21"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13228</TotalTime>
  <Words>3264</Words>
  <Application>Microsoft Office PowerPoint</Application>
  <PresentationFormat>Widescreen</PresentationFormat>
  <Paragraphs>384</Paragraphs>
  <Slides>16</Slides>
  <Notes>16</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16</vt:i4>
      </vt:variant>
    </vt:vector>
  </HeadingPairs>
  <TitlesOfParts>
    <vt:vector size="24" baseType="lpstr">
      <vt:lpstr>Arial</vt:lpstr>
      <vt:lpstr>Calibri</vt:lpstr>
      <vt:lpstr>Century gothic</vt:lpstr>
      <vt:lpstr>Century gothic</vt:lpstr>
      <vt:lpstr>Modern Love</vt:lpstr>
      <vt:lpstr>Symbol</vt:lpstr>
      <vt:lpstr>Wingdings</vt:lpstr>
      <vt:lpstr>1_Office Theme</vt:lpstr>
      <vt:lpstr>Talking about activities and events</vt:lpstr>
      <vt:lpstr>aussprechen</vt:lpstr>
      <vt:lpstr>aussprechen</vt:lpstr>
      <vt:lpstr>aussprechen</vt:lpstr>
      <vt:lpstr>aussprechen</vt:lpstr>
      <vt:lpstr>Presentazione standard di PowerPoint</vt:lpstr>
      <vt:lpstr>Johanna hat Cousins in der Schweiz.*</vt:lpstr>
      <vt:lpstr>Kultur</vt:lpstr>
      <vt:lpstr>Vokabeln</vt:lpstr>
      <vt:lpstr>Nicht (not) </vt:lpstr>
      <vt:lpstr>Nicht (not) </vt:lpstr>
      <vt:lpstr>Nicht + Verb (don’t) </vt:lpstr>
      <vt:lpstr>hören</vt:lpstr>
      <vt:lpstr>Nicht + Verb (don’t) </vt:lpstr>
      <vt:lpstr>Presentazione standard di PowerPoint</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75</cp:revision>
  <dcterms:created xsi:type="dcterms:W3CDTF">2021-07-02T19:27:01Z</dcterms:created>
  <dcterms:modified xsi:type="dcterms:W3CDTF">2023-03-14T18:13:03Z</dcterms:modified>
</cp:coreProperties>
</file>