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</p:sldMasterIdLst>
  <p:notesMasterIdLst>
    <p:notesMasterId r:id="rId20"/>
  </p:notesMasterIdLst>
  <p:sldIdLst>
    <p:sldId id="275" r:id="rId4"/>
    <p:sldId id="926" r:id="rId5"/>
    <p:sldId id="927" r:id="rId6"/>
    <p:sldId id="291" r:id="rId7"/>
    <p:sldId id="993" r:id="rId8"/>
    <p:sldId id="994" r:id="rId9"/>
    <p:sldId id="995" r:id="rId10"/>
    <p:sldId id="300" r:id="rId11"/>
    <p:sldId id="279" r:id="rId12"/>
    <p:sldId id="997" r:id="rId13"/>
    <p:sldId id="999" r:id="rId14"/>
    <p:sldId id="281" r:id="rId15"/>
    <p:sldId id="935" r:id="rId16"/>
    <p:sldId id="996" r:id="rId17"/>
    <p:sldId id="924" r:id="rId18"/>
    <p:sldId id="2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79"/>
    <a:srgbClr val="FFECA7"/>
    <a:srgbClr val="FFF7D9"/>
    <a:srgbClr val="FFFCEF"/>
    <a:srgbClr val="FFFAE7"/>
    <a:srgbClr val="FFE68B"/>
    <a:srgbClr val="FFF0B9"/>
    <a:srgbClr val="FFD10D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1DAD9-F43C-144B-8CF8-2A16068C236E}" v="24" dt="2023-10-03T07:10:21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86910" autoAdjust="0"/>
  </p:normalViewPr>
  <p:slideViewPr>
    <p:cSldViewPr snapToGrid="0">
      <p:cViewPr varScale="1">
        <p:scale>
          <a:sx n="58" d="100"/>
          <a:sy n="58" d="100"/>
        </p:scale>
        <p:origin x="105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63B1DAD9-F43C-144B-8CF8-2A16068C236E}"/>
    <pc:docChg chg="modSld">
      <pc:chgData name="Jasmin Silver" userId="f1ad1a87-e10a-4dd0-87b2-6c2654730cf8" providerId="ADAL" clId="{63B1DAD9-F43C-144B-8CF8-2A16068C236E}" dt="2023-10-03T13:46:26.185" v="23" actId="20577"/>
      <pc:docMkLst>
        <pc:docMk/>
      </pc:docMkLst>
      <pc:sldChg chg="modAnim">
        <pc:chgData name="Jasmin Silver" userId="f1ad1a87-e10a-4dd0-87b2-6c2654730cf8" providerId="ADAL" clId="{63B1DAD9-F43C-144B-8CF8-2A16068C236E}" dt="2023-10-03T07:08:15.297" v="5"/>
        <pc:sldMkLst>
          <pc:docMk/>
          <pc:sldMk cId="320847374" sldId="279"/>
        </pc:sldMkLst>
      </pc:sldChg>
      <pc:sldChg chg="modSp">
        <pc:chgData name="Jasmin Silver" userId="f1ad1a87-e10a-4dd0-87b2-6c2654730cf8" providerId="ADAL" clId="{63B1DAD9-F43C-144B-8CF8-2A16068C236E}" dt="2023-10-03T07:10:05.280" v="17"/>
        <pc:sldMkLst>
          <pc:docMk/>
          <pc:sldMk cId="0" sldId="281"/>
        </pc:sldMkLst>
        <pc:spChg chg="mod">
          <ac:chgData name="Jasmin Silver" userId="f1ad1a87-e10a-4dd0-87b2-6c2654730cf8" providerId="ADAL" clId="{63B1DAD9-F43C-144B-8CF8-2A16068C236E}" dt="2023-10-03T07:10:05.280" v="17"/>
          <ac:spMkLst>
            <pc:docMk/>
            <pc:sldMk cId="0" sldId="281"/>
            <ac:spMk id="112" creationId="{00000000-0000-0000-0000-000000000000}"/>
          </ac:spMkLst>
        </pc:spChg>
      </pc:sldChg>
      <pc:sldChg chg="modNotesTx">
        <pc:chgData name="Jasmin Silver" userId="f1ad1a87-e10a-4dd0-87b2-6c2654730cf8" providerId="ADAL" clId="{63B1DAD9-F43C-144B-8CF8-2A16068C236E}" dt="2023-10-03T13:46:26.185" v="23" actId="20577"/>
        <pc:sldMkLst>
          <pc:docMk/>
          <pc:sldMk cId="1474163030" sldId="935"/>
        </pc:sldMkLst>
      </pc:sldChg>
      <pc:sldChg chg="modAnim">
        <pc:chgData name="Jasmin Silver" userId="f1ad1a87-e10a-4dd0-87b2-6c2654730cf8" providerId="ADAL" clId="{63B1DAD9-F43C-144B-8CF8-2A16068C236E}" dt="2023-10-03T07:08:54.052" v="12"/>
        <pc:sldMkLst>
          <pc:docMk/>
          <pc:sldMk cId="2855950996" sldId="997"/>
        </pc:sldMkLst>
      </pc:sldChg>
      <pc:sldChg chg="modAnim">
        <pc:chgData name="Jasmin Silver" userId="f1ad1a87-e10a-4dd0-87b2-6c2654730cf8" providerId="ADAL" clId="{63B1DAD9-F43C-144B-8CF8-2A16068C236E}" dt="2023-10-03T07:09:39.428" v="16"/>
        <pc:sldMkLst>
          <pc:docMk/>
          <pc:sldMk cId="4005586868" sldId="9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[v]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Angst (vor)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Durst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Hunger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Spaß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müde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[877]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[66] sein [3]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Dom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[4916] Garten 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Kino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Wohin?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[1811]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bekommen [212] bleiben [113] lesen [305] machen [58] schreiben [184] sein [3] spielen [205]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[342] Essen [323] Film [505] Geschichte [262]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Hausaufgabe(n)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Morgen [621]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Nachmittag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[1464] Schule [359] heute [116] manchmal [382] oft [223] nie [196]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jeden Tag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</a:t>
            </a:r>
            <a:r>
              <a:rPr lang="en-GB" dirty="0" err="1"/>
              <a:t>haben</a:t>
            </a:r>
            <a:r>
              <a:rPr lang="en-GB" dirty="0"/>
              <a:t> verbs in the present tense, and to introduce the new idea that </a:t>
            </a:r>
            <a:r>
              <a:rPr lang="en-GB" dirty="0" err="1"/>
              <a:t>haben</a:t>
            </a:r>
            <a:r>
              <a:rPr lang="en-GB" dirty="0"/>
              <a:t> can sometimes also mean ‘to be’.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69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The 2</a:t>
            </a:r>
            <a:r>
              <a:rPr lang="en-GB" baseline="30000" dirty="0"/>
              <a:t>nd</a:t>
            </a:r>
            <a:r>
              <a:rPr lang="en-GB" baseline="0" dirty="0"/>
              <a:t> version of the recording has the song three times, increasing in speed each time.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explain the context of the next two tasks.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Make sure that the context of the next two tasks is clear: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Johanna and Aisha are on Zoom with their exchange class, </a:t>
            </a:r>
            <a:r>
              <a:rPr lang="en-GB" sz="1200" dirty="0"/>
              <a:t>getting ready to welcome them next week on a visit to their school, and they are asking how people are feeling, via the chat so that everyone can reply at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dirty="0"/>
              <a:t>once.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Austausch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[2560]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decide whether the meaning is ‘be’ or ‘have’, and to recognise the meanings of different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scenario was explained on the previous slide.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extract the following information form the chat boxes: who is the message about (grammatical person), is the meaning ‘be’ or ‘have’, and what is the message about.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answers, then click to reveal the answers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in the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table on the right.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bisschen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[301]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the task, switching to the listening modality.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that this is the same task, only now pupils have to listen rather than to extract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on the audio buttons to play the recordings. Pupils listen out for the three pieces of information.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answers in turn.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bisschen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Angst?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Durst.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Sie 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Spaß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Hunger.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müde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keine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Angst.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Stift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Frau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Bahlsen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Nächste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Woche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in Deutschland!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528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go’).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</a:t>
            </a:r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vier’ </a:t>
            </a:r>
            <a:r>
              <a:rPr lang="fr-FR" b="0" baseline="0" dirty="0" err="1"/>
              <a:t>might</a:t>
            </a:r>
            <a:r>
              <a:rPr lang="fr-FR" b="0" baseline="0" dirty="0"/>
              <a:t> </a:t>
            </a:r>
            <a:r>
              <a:rPr lang="fr-FR" b="0" baseline="0" dirty="0" err="1"/>
              <a:t>be</a:t>
            </a:r>
            <a:r>
              <a:rPr lang="fr-FR" b="0" baseline="0" dirty="0"/>
              <a:t> to </a:t>
            </a:r>
            <a:r>
              <a:rPr lang="fr-FR" b="0" baseline="0" dirty="0" err="1"/>
              <a:t>hold</a:t>
            </a:r>
            <a:r>
              <a:rPr lang="fr-FR" b="0" baseline="0" dirty="0"/>
              <a:t> 4 </a:t>
            </a:r>
            <a:r>
              <a:rPr lang="fr-FR" b="0" baseline="0" dirty="0" err="1"/>
              <a:t>fingers</a:t>
            </a:r>
            <a:r>
              <a:rPr lang="fr-FR" b="0" baseline="0" dirty="0"/>
              <a:t> up.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aural recognition of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contrasting it with the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]; to practise transcription of individual unknown words.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Pupils turn away form the board.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written version of the words and the symbols.</a:t>
            </a:r>
          </a:p>
          <a:p>
            <a:pPr marL="228600" indent="-228600">
              <a:buAutoNum type="arabicPeriod"/>
            </a:pPr>
            <a:r>
              <a:rPr lang="en-GB" dirty="0"/>
              <a:t>Pupils write down numbers 1-8.</a:t>
            </a:r>
          </a:p>
          <a:p>
            <a:pPr marL="228600" indent="-228600">
              <a:buAutoNum type="arabicPeriod"/>
            </a:pPr>
            <a:r>
              <a:rPr lang="en-GB" dirty="0"/>
              <a:t>Play the audio by clicking the buttons 1-8.</a:t>
            </a:r>
          </a:p>
          <a:p>
            <a:pPr marL="228600" indent="-228600">
              <a:buAutoNum type="arabicPeriod"/>
            </a:pPr>
            <a:r>
              <a:rPr lang="en-GB" dirty="0"/>
              <a:t>Pupils try to transcribe the word they hear, paying particular attention to [v] or [w]. </a:t>
            </a:r>
          </a:p>
          <a:p>
            <a:pPr marL="228600" indent="-228600">
              <a:buAutoNum type="arabicPeriod"/>
            </a:pPr>
            <a:r>
              <a:rPr lang="en-GB" dirty="0"/>
              <a:t>Pupils turn back round again and check their answers. </a:t>
            </a:r>
          </a:p>
          <a:p>
            <a:pPr marL="228600" indent="-228600">
              <a:buAutoNum type="arabicPeriod"/>
            </a:pPr>
            <a:r>
              <a:rPr lang="en-GB" dirty="0"/>
              <a:t>Reveal the English meanings (remembering that these are unknown words) - click to reveal each translation in turn.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wichtig</a:t>
            </a:r>
            <a:endParaRPr lang="en-GB" dirty="0"/>
          </a:p>
          <a:p>
            <a:r>
              <a:rPr lang="en-GB" dirty="0"/>
              <a:t>die Welt</a:t>
            </a:r>
          </a:p>
          <a:p>
            <a:r>
              <a:rPr lang="en-GB" dirty="0" err="1"/>
              <a:t>voll</a:t>
            </a:r>
            <a:endParaRPr lang="en-GB" dirty="0"/>
          </a:p>
          <a:p>
            <a:r>
              <a:rPr lang="en-GB" dirty="0" err="1"/>
              <a:t>warum</a:t>
            </a:r>
            <a:endParaRPr lang="en-GB" dirty="0"/>
          </a:p>
          <a:p>
            <a:r>
              <a:rPr lang="en-GB" dirty="0"/>
              <a:t>der Verein</a:t>
            </a:r>
          </a:p>
          <a:p>
            <a:r>
              <a:rPr lang="en-GB" dirty="0"/>
              <a:t>bevor</a:t>
            </a:r>
          </a:p>
          <a:p>
            <a:r>
              <a:rPr lang="en-GB" dirty="0" err="1"/>
              <a:t>weit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Word frequency: </a:t>
            </a:r>
          </a:p>
          <a:p>
            <a:r>
              <a:rPr lang="en-GB" b="1" dirty="0"/>
              <a:t>bevor </a:t>
            </a:r>
            <a:r>
              <a:rPr lang="en-GB" b="0" dirty="0"/>
              <a:t>[537] </a:t>
            </a:r>
            <a:r>
              <a:rPr lang="en-GB" b="1" dirty="0"/>
              <a:t>Verein </a:t>
            </a:r>
            <a:r>
              <a:rPr lang="en-GB" b="1" dirty="0" err="1"/>
              <a:t>voll</a:t>
            </a:r>
            <a:r>
              <a:rPr lang="en-GB" b="1" dirty="0"/>
              <a:t> </a:t>
            </a:r>
            <a:r>
              <a:rPr lang="en-GB" b="0" dirty="0"/>
              <a:t>[388] </a:t>
            </a:r>
            <a:r>
              <a:rPr lang="en-GB" b="1" dirty="0" err="1"/>
              <a:t>warum</a:t>
            </a:r>
            <a:r>
              <a:rPr lang="en-GB" b="1" dirty="0"/>
              <a:t> </a:t>
            </a:r>
            <a:r>
              <a:rPr lang="en-GB" b="0" dirty="0"/>
              <a:t>[192] </a:t>
            </a:r>
            <a:r>
              <a:rPr lang="en-GB" b="1" dirty="0" err="1"/>
              <a:t>weit</a:t>
            </a:r>
            <a:r>
              <a:rPr lang="en-GB" b="1" dirty="0"/>
              <a:t> </a:t>
            </a:r>
            <a:r>
              <a:rPr lang="en-GB" b="0" dirty="0"/>
              <a:t>[230] </a:t>
            </a:r>
            <a:r>
              <a:rPr lang="en-GB" b="1" dirty="0"/>
              <a:t>Welt </a:t>
            </a:r>
            <a:r>
              <a:rPr lang="en-GB" b="0" dirty="0"/>
              <a:t>[164] </a:t>
            </a:r>
            <a:r>
              <a:rPr lang="en-GB" b="1" dirty="0" err="1"/>
              <a:t>wichtig</a:t>
            </a:r>
            <a:r>
              <a:rPr lang="en-GB" b="0" dirty="0"/>
              <a:t> [144]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[1/3]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4 minutes (three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 (In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70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Students try to recall the English orally (chorally), looking at the German (1 minute).</a:t>
            </a:r>
            <a:br>
              <a:rPr lang="en-GB" baseline="0" dirty="0"/>
            </a:br>
            <a:r>
              <a:rPr lang="en-GB" baseline="0" dirty="0"/>
              <a:t>2. Elicit answers and click to reveal</a:t>
            </a:r>
          </a:p>
          <a:p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in the following slide, they to recall the German meanings orally (again, chorally), looking at the English (1 minute).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teachers can click on each German item to hear it pronounced.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2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</a:t>
            </a:r>
            <a:r>
              <a:rPr lang="en-GB" b="1" baseline="0" dirty="0"/>
              <a:t>. </a:t>
            </a:r>
            <a:r>
              <a:rPr lang="en-GB" baseline="0" dirty="0"/>
              <a:t>Students recall the German meanings orally (again, chorally), looking at the English (1 minute)</a:t>
            </a:r>
          </a:p>
          <a:p>
            <a:r>
              <a:rPr lang="en-GB" baseline="0" dirty="0"/>
              <a:t>2. Click to reveal the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each German item is pronounced when the item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404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start a discussion on the culture around the use of ‘please’ and ‘thank you’, and to present multiple meanings of ‘bitte’.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 by clicking on each paragraph).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This is an opportunity to discuss with your class the notion of politeness in connection with language use (please/thank you). Are there maybe also quite rude/impolite ways of using please/thank you, in English? Does it depend on the tone of voice?  Expression on your face?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two meanings of bitte (please and you’re welcome) by clicking to bring up the callout bubble.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dialogue in pairs, and work out the different meanings of bitte.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answers.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britisch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[1419]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Großbritannien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[1640]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höflich</a:t>
            </a:r>
            <a:r>
              <a:rPr lang="en-GB" sz="1200" b="0" strike="noStrike" spc="-1" dirty="0">
                <a:latin typeface="Arial"/>
              </a:rPr>
              <a:t> [4735] </a:t>
            </a:r>
            <a:r>
              <a:rPr lang="en-GB" sz="1200" b="1" strike="noStrike" spc="-1" dirty="0" err="1">
                <a:latin typeface="Arial"/>
              </a:rPr>
              <a:t>sagen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sein verbs in the present tense.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61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462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288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277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581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821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94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952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183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729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84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257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93E4-0C9B-423F-8CD1-455F8A6D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C469D-DA82-4C57-91E6-06E2EBDD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9930-C317-433E-B845-C2B52908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F0ED-1D61-4610-AEB2-47D7D66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65A5-E982-4B8D-A8A7-EADAFECE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3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1A07-075D-49AE-9CBF-D404540A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73AFD-997C-4FBD-9188-F74E9E706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3EC43-CAB7-4435-8F1D-DA3A5AC8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22B2-0988-4367-B158-3ABD1C6A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A751-8B1F-4E06-82C8-2F118ECD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98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0FFB-1E85-4FBA-81DB-968CD53B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44261-89E2-412B-B063-8B62FA622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F582F-588D-4AB8-AA3B-55620EAC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8BCB-4CF8-4A76-B0C1-07BB24A2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3C2D-9A58-44D4-9768-CA688212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02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7EC6-6F22-4FF8-99AF-58137274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B104-4C50-4FDD-BF8C-E8A8D1E72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8AF65-E5C0-4F77-8E35-A940CC5F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75A9-0A0B-496F-BBEB-5ED66DDD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356ED-B566-4454-AADF-14AFEB9C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F88C-EB2A-4FE9-A73D-F24E7FBA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85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0142-D78D-4971-ACE5-C0AB4BEA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1056-B886-41BC-A08A-A05069FA9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02EF-6F44-4252-9DF9-860AE2EE6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4DE8-73BA-45A6-9AC3-37B7FFEE8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5A696-C45E-485C-B4FC-123F1F92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CE062-3CA9-4B2D-A37B-5314C72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509D5-70F3-4210-A843-4E90C31C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CB0FD-C38C-45E3-9881-B24AB13D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6059-40FC-411F-B67D-0AB74ED0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55FE9-63A1-4D4D-A74A-6DB8AC862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7C24A-3322-4972-A384-62855E07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5D841-67F4-4F0F-9B59-60898117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59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CA0C-D6AF-4AB4-A688-F4DA8072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E9362-093B-4E31-A9BA-CB27794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839B-1BC0-4E53-80C5-99BD08D7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64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3007-469D-4BB2-9EFB-9F00420B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67DB-4946-4D62-8A2E-EEFFBE188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DD24-9312-417B-9828-75E5CC3F9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93456-0512-4937-A0A9-CE20C70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82CB-2A3F-4CC6-878C-EF66A267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CB93-B5E0-4CE9-8C2F-805F1C48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21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C303-A4E9-4DB0-9082-2DDAC871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B0F44-C052-499E-8595-93930D2A7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F903-D59B-4C03-BA7F-0D6FBB27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84D19-26D3-42DD-8985-579C38B5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C9E8-1D78-4693-89BD-E33CD441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C526-1AA6-4F16-AE09-B6075E5D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06FC-10DF-4083-A8CE-920DFB43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7D25-936A-4700-9D7E-796EE850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F4BB-3BAB-4C93-A94E-551E7BB0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80-8E10-47FE-85F2-D385AD59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BD31-E9DE-493A-94D1-BF629183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98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EC2340-74A0-4E41-9F3C-6CFD1541D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416BC-99FB-4EA6-BD3F-676B41D6F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5670-AE21-42B1-9EEB-44CAE57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F470-F26F-4A2D-A9A4-467AF9EF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CE8A-71F3-4D12-9FA7-88303C8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29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05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782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42C41-37E8-453E-8F29-90B0358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7C6B8-7B54-423D-95C9-C5067599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C5E9-ED38-4FC9-B466-8FD97809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30FE-5268-4918-859B-739051E2D7DD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6E6BD-DDDB-43A0-9A3F-4B450DE32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EBEE-4A44-455F-BEA6-4DD45D9BA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EC2E-9B64-4817-B259-F39A1887690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7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13" Type="http://schemas.openxmlformats.org/officeDocument/2006/relationships/audio" Target="../media/audio58.wav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audio" Target="../media/audio48.wav"/><Relationship Id="rId21" Type="http://schemas.openxmlformats.org/officeDocument/2006/relationships/image" Target="../media/image39.png"/><Relationship Id="rId7" Type="http://schemas.openxmlformats.org/officeDocument/2006/relationships/audio" Target="../media/audio52.wav"/><Relationship Id="rId12" Type="http://schemas.openxmlformats.org/officeDocument/2006/relationships/audio" Target="../media/audio57.wav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1.wav"/><Relationship Id="rId11" Type="http://schemas.openxmlformats.org/officeDocument/2006/relationships/audio" Target="../media/audio56.wav"/><Relationship Id="rId24" Type="http://schemas.openxmlformats.org/officeDocument/2006/relationships/image" Target="../media/image42.png"/><Relationship Id="rId5" Type="http://schemas.openxmlformats.org/officeDocument/2006/relationships/audio" Target="../media/audio50.wav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audio" Target="../media/audio55.wav"/><Relationship Id="rId19" Type="http://schemas.openxmlformats.org/officeDocument/2006/relationships/image" Target="../media/image37.png"/><Relationship Id="rId4" Type="http://schemas.openxmlformats.org/officeDocument/2006/relationships/audio" Target="../media/audio49.wav"/><Relationship Id="rId9" Type="http://schemas.openxmlformats.org/officeDocument/2006/relationships/audio" Target="../media/audio54.wav"/><Relationship Id="rId14" Type="http://schemas.openxmlformats.org/officeDocument/2006/relationships/audio" Target="../media/audio59.wav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gif"/><Relationship Id="rId12" Type="http://schemas.openxmlformats.org/officeDocument/2006/relationships/image" Target="../media/image4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6.png"/><Relationship Id="rId11" Type="http://schemas.openxmlformats.org/officeDocument/2006/relationships/audio" Target="../media/audio61.wav"/><Relationship Id="rId5" Type="http://schemas.openxmlformats.org/officeDocument/2006/relationships/audio" Target="../media/audio60.wav"/><Relationship Id="rId10" Type="http://schemas.openxmlformats.org/officeDocument/2006/relationships/image" Target="../media/image12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6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audio" Target="../media/audio6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7.wav"/><Relationship Id="rId13" Type="http://schemas.openxmlformats.org/officeDocument/2006/relationships/audio" Target="../media/audio72.wav"/><Relationship Id="rId3" Type="http://schemas.openxmlformats.org/officeDocument/2006/relationships/audio" Target="../media/audio64.wav"/><Relationship Id="rId7" Type="http://schemas.openxmlformats.org/officeDocument/2006/relationships/image" Target="../media/image54.png"/><Relationship Id="rId12" Type="http://schemas.openxmlformats.org/officeDocument/2006/relationships/audio" Target="../media/audio71.wav"/><Relationship Id="rId17" Type="http://schemas.openxmlformats.org/officeDocument/2006/relationships/audio" Target="../media/audio74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6.wav"/><Relationship Id="rId11" Type="http://schemas.openxmlformats.org/officeDocument/2006/relationships/audio" Target="../media/audio70.wav"/><Relationship Id="rId5" Type="http://schemas.openxmlformats.org/officeDocument/2006/relationships/image" Target="../media/image50.png"/><Relationship Id="rId15" Type="http://schemas.openxmlformats.org/officeDocument/2006/relationships/image" Target="../media/image11.png"/><Relationship Id="rId10" Type="http://schemas.openxmlformats.org/officeDocument/2006/relationships/audio" Target="../media/audio69.wav"/><Relationship Id="rId4" Type="http://schemas.openxmlformats.org/officeDocument/2006/relationships/audio" Target="../media/audio65.wav"/><Relationship Id="rId9" Type="http://schemas.openxmlformats.org/officeDocument/2006/relationships/audio" Target="../media/audio68.wav"/><Relationship Id="rId14" Type="http://schemas.openxmlformats.org/officeDocument/2006/relationships/audio" Target="../media/audio7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13" Type="http://schemas.openxmlformats.org/officeDocument/2006/relationships/audio" Target="../media/audio82.wav"/><Relationship Id="rId3" Type="http://schemas.openxmlformats.org/officeDocument/2006/relationships/audio" Target="../media/audio75.wav"/><Relationship Id="rId7" Type="http://schemas.openxmlformats.org/officeDocument/2006/relationships/audio" Target="../media/audio79.wav"/><Relationship Id="rId12" Type="http://schemas.openxmlformats.org/officeDocument/2006/relationships/audio" Target="../media/audio81.wav"/><Relationship Id="rId17" Type="http://schemas.openxmlformats.org/officeDocument/2006/relationships/audio" Target="../media/audio85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84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8.wav"/><Relationship Id="rId11" Type="http://schemas.openxmlformats.org/officeDocument/2006/relationships/image" Target="../media/image12.svg"/><Relationship Id="rId5" Type="http://schemas.openxmlformats.org/officeDocument/2006/relationships/audio" Target="../media/audio77.wav"/><Relationship Id="rId15" Type="http://schemas.openxmlformats.org/officeDocument/2006/relationships/audio" Target="../media/audio83.wav"/><Relationship Id="rId10" Type="http://schemas.openxmlformats.org/officeDocument/2006/relationships/image" Target="../media/image11.png"/><Relationship Id="rId4" Type="http://schemas.openxmlformats.org/officeDocument/2006/relationships/audio" Target="../media/audio76.wav"/><Relationship Id="rId9" Type="http://schemas.openxmlformats.org/officeDocument/2006/relationships/image" Target="../media/image8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Relationship Id="rId9" Type="http://schemas.openxmlformats.org/officeDocument/2006/relationships/audio" Target="../media/audio8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6.wav"/><Relationship Id="rId11" Type="http://schemas.openxmlformats.org/officeDocument/2006/relationships/image" Target="../media/image6.png"/><Relationship Id="rId5" Type="http://schemas.openxmlformats.org/officeDocument/2006/relationships/audio" Target="../media/audio5.wav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14.wav"/><Relationship Id="rId5" Type="http://schemas.openxmlformats.org/officeDocument/2006/relationships/audio" Target="../media/audio9.wav"/><Relationship Id="rId15" Type="http://schemas.openxmlformats.org/officeDocument/2006/relationships/audio" Target="../media/audio16.wav"/><Relationship Id="rId10" Type="http://schemas.openxmlformats.org/officeDocument/2006/relationships/audio" Target="../media/audio13.wav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audio" Target="../media/audio12.wav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audio" Target="../media/audio19.wav"/><Relationship Id="rId18" Type="http://schemas.openxmlformats.org/officeDocument/2006/relationships/audio" Target="../media/audio24.wav"/><Relationship Id="rId3" Type="http://schemas.openxmlformats.org/officeDocument/2006/relationships/image" Target="../media/image19.jpg"/><Relationship Id="rId21" Type="http://schemas.openxmlformats.org/officeDocument/2006/relationships/image" Target="../media/image12.svg"/><Relationship Id="rId7" Type="http://schemas.openxmlformats.org/officeDocument/2006/relationships/image" Target="../media/image23.jpg"/><Relationship Id="rId12" Type="http://schemas.openxmlformats.org/officeDocument/2006/relationships/audio" Target="../media/audio18.wav"/><Relationship Id="rId17" Type="http://schemas.openxmlformats.org/officeDocument/2006/relationships/audio" Target="../media/audio23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2.wav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audio" Target="../media/audio17.wav"/><Relationship Id="rId5" Type="http://schemas.openxmlformats.org/officeDocument/2006/relationships/image" Target="../media/image21.png"/><Relationship Id="rId15" Type="http://schemas.openxmlformats.org/officeDocument/2006/relationships/audio" Target="../media/audio21.wav"/><Relationship Id="rId10" Type="http://schemas.openxmlformats.org/officeDocument/2006/relationships/image" Target="../media/image26.png"/><Relationship Id="rId19" Type="http://schemas.openxmlformats.org/officeDocument/2006/relationships/audio" Target="../media/audio25.wav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audio" Target="../media/audio2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10" Type="http://schemas.openxmlformats.org/officeDocument/2006/relationships/audio" Target="../media/audio24.wav"/><Relationship Id="rId4" Type="http://schemas.openxmlformats.org/officeDocument/2006/relationships/audio" Target="../media/audio18.wav"/><Relationship Id="rId9" Type="http://schemas.openxmlformats.org/officeDocument/2006/relationships/audio" Target="../media/audio2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7.wav"/><Relationship Id="rId5" Type="http://schemas.openxmlformats.org/officeDocument/2006/relationships/audio" Target="../media/audio19.wav"/><Relationship Id="rId10" Type="http://schemas.openxmlformats.org/officeDocument/2006/relationships/audio" Target="../media/audio21.wav"/><Relationship Id="rId4" Type="http://schemas.openxmlformats.org/officeDocument/2006/relationships/audio" Target="../media/audio23.wav"/><Relationship Id="rId9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image" Target="../media/image27.png"/><Relationship Id="rId17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22.png"/><Relationship Id="rId10" Type="http://schemas.openxmlformats.org/officeDocument/2006/relationships/audio" Target="../media/audio33.wav"/><Relationship Id="rId19" Type="http://schemas.openxmlformats.org/officeDocument/2006/relationships/image" Target="../media/image32.jpg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image" Target="../media/image35.png"/><Relationship Id="rId3" Type="http://schemas.openxmlformats.org/officeDocument/2006/relationships/audio" Target="../media/audio35.wav"/><Relationship Id="rId21" Type="http://schemas.openxmlformats.org/officeDocument/2006/relationships/image" Target="../media/image38.png"/><Relationship Id="rId7" Type="http://schemas.openxmlformats.org/officeDocument/2006/relationships/audio" Target="../media/audio39.wav"/><Relationship Id="rId12" Type="http://schemas.openxmlformats.org/officeDocument/2006/relationships/audio" Target="../media/audio44.wav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image" Target="../media/image41.png"/><Relationship Id="rId5" Type="http://schemas.openxmlformats.org/officeDocument/2006/relationships/audio" Target="../media/audio37.wav"/><Relationship Id="rId15" Type="http://schemas.openxmlformats.org/officeDocument/2006/relationships/audio" Target="../media/audio47.wav"/><Relationship Id="rId23" Type="http://schemas.openxmlformats.org/officeDocument/2006/relationships/image" Target="../media/image40.png"/><Relationship Id="rId10" Type="http://schemas.openxmlformats.org/officeDocument/2006/relationships/audio" Target="../media/audio42.wav"/><Relationship Id="rId19" Type="http://schemas.openxmlformats.org/officeDocument/2006/relationships/image" Target="../media/image36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Haben with meaning ‘be’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[v] vs [w] [f]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33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C4ED2-A940-1711-DAD1-BC42C9F6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31" y="2074835"/>
            <a:ext cx="2964936" cy="2969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</a:rPr>
              <a:t>Remember that the verb </a:t>
            </a:r>
            <a:r>
              <a:rPr lang="en-US" sz="2800" b="1" dirty="0" err="1">
                <a:solidFill>
                  <a:srgbClr val="002060"/>
                </a:solidFill>
              </a:rPr>
              <a:t>haben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(to have, having)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3269" y="1798637"/>
            <a:ext cx="2033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78988" y="23931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1455" y="4576473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04238" y="5114022"/>
            <a:ext cx="1594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has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271205" y="173758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Hunger.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294172" y="228281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hungry.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271205" y="3242051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Durst.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7889986" y="5345992"/>
            <a:ext cx="460077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scared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 spiders.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6"/>
          <a:stretch/>
        </p:blipFill>
        <p:spPr>
          <a:xfrm>
            <a:off x="1901995" y="1908856"/>
            <a:ext cx="275702" cy="75094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7"/>
          <a:stretch/>
        </p:blipFill>
        <p:spPr>
          <a:xfrm>
            <a:off x="1571213" y="4645884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8"/>
          <a:stretch/>
        </p:blipFill>
        <p:spPr>
          <a:xfrm>
            <a:off x="1738460" y="5759289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9"/>
          <a:stretch/>
        </p:blipFill>
        <p:spPr>
          <a:xfrm>
            <a:off x="7938690" y="2346547"/>
            <a:ext cx="361338" cy="405965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9"/>
          <a:stretch/>
        </p:blipFill>
        <p:spPr>
          <a:xfrm>
            <a:off x="7571006" y="5417213"/>
            <a:ext cx="380814" cy="472851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-35180" y="6279053"/>
            <a:ext cx="18904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has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05881" y="581738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8" y="240654"/>
            <a:ext cx="5500176" cy="595051"/>
          </a:xfrm>
        </p:spPr>
        <p:txBody>
          <a:bodyPr/>
          <a:lstStyle/>
          <a:p>
            <a:r>
              <a:rPr lang="en-GB" sz="3600" b="1" dirty="0"/>
              <a:t>HABEN – to have, having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7719128" y="4825834"/>
            <a:ext cx="49424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Angst </a:t>
            </a:r>
            <a:r>
              <a:rPr lang="en-GB" sz="28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vor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Spinnen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*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294172" y="3744650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are thirsty.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9"/>
          <a:stretch/>
        </p:blipFill>
        <p:spPr>
          <a:xfrm>
            <a:off x="7938690" y="3760091"/>
            <a:ext cx="332515" cy="444641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52044" y="324468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31310" y="3096728"/>
            <a:ext cx="1131651" cy="795389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55014" y="3782231"/>
            <a:ext cx="20339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225786" y="1804317"/>
            <a:ext cx="20061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we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42673" y="1829962"/>
            <a:ext cx="1367417" cy="898399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421912" y="330476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3755289" y="3799449"/>
            <a:ext cx="291197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(all)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2990" y="3210266"/>
            <a:ext cx="1187490" cy="835133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278033" y="4528996"/>
            <a:ext cx="1945909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7622" y="5084854"/>
            <a:ext cx="40900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(formal)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6886" y="4387645"/>
            <a:ext cx="716242" cy="687060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225786" y="5838562"/>
            <a:ext cx="26098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53876" y="5755868"/>
            <a:ext cx="780857" cy="556430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4" y="6339960"/>
            <a:ext cx="24666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they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Also: es hat = it has </a:t>
            </a:r>
            <a:endParaRPr lang="en-GB" sz="2400" b="1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1A56342-A9EE-ABFF-04A8-5832E61E5673}"/>
              </a:ext>
            </a:extLst>
          </p:cNvPr>
          <p:cNvSpPr/>
          <p:nvPr/>
        </p:nvSpPr>
        <p:spPr>
          <a:xfrm>
            <a:off x="6287508" y="103323"/>
            <a:ext cx="3857941" cy="881829"/>
          </a:xfrm>
          <a:prstGeom prst="wedgeRoundRectCallout">
            <a:avLst>
              <a:gd name="adj1" fmla="val 61541"/>
              <a:gd name="adj2" fmla="val 285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Haben</a:t>
            </a:r>
            <a:r>
              <a:rPr lang="en-US" sz="2400" b="1" dirty="0"/>
              <a:t> can sometimes mean ‘to be, being’! </a:t>
            </a:r>
            <a:endParaRPr lang="en-GB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1F1C14-B822-E74A-ECC9-CF3D5168B0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154618" y="2206198"/>
            <a:ext cx="786611" cy="7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5979F2-7AB5-D06D-06A2-88DA7AE71D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62152" y="3629778"/>
            <a:ext cx="873503" cy="6749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A59711-CCDD-ED96-3AE5-3CA0FE7E5BE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411144" y="5711335"/>
            <a:ext cx="780856" cy="6960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3634F4-3BCF-7CFF-9189-29B8E3FFE9E0}"/>
              </a:ext>
            </a:extLst>
          </p:cNvPr>
          <p:cNvSpPr txBox="1"/>
          <p:nvPr/>
        </p:nvSpPr>
        <p:spPr>
          <a:xfrm>
            <a:off x="9470494" y="6457890"/>
            <a:ext cx="27286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Spinne</a:t>
            </a:r>
            <a:r>
              <a:rPr lang="en-GB" sz="2000" dirty="0">
                <a:solidFill>
                  <a:srgbClr val="002060"/>
                </a:solidFill>
              </a:rPr>
              <a:t> – spider</a:t>
            </a:r>
          </a:p>
        </p:txBody>
      </p:sp>
    </p:spTree>
    <p:extLst>
      <p:ext uri="{BB962C8B-B14F-4D97-AF65-F5344CB8AC3E}">
        <p14:creationId xmlns:p14="http://schemas.microsoft.com/office/powerpoint/2010/main" val="28559509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10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10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10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10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10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_10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_10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" grpId="0"/>
      <p:bldP spid="2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59080" y="1310285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9" y="46706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488490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090D17-D4A7-4E9D-A871-B580CD99C8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5"/>
          <a:stretch/>
        </p:blipFill>
        <p:spPr>
          <a:xfrm>
            <a:off x="7591940" y="2044321"/>
            <a:ext cx="2890245" cy="2769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EAE29-4E78-485B-9CB1-08A0FE72EA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66" y="2473385"/>
            <a:ext cx="2088450" cy="2340293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CDE6E73B-1ED8-4616-96B1-ACFE442B2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420" y="447163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11" name="T3_W1_11.2.wav"/>
            </a:hlinkClick>
            <a:extLst>
              <a:ext uri="{FF2B5EF4-FFF2-40B4-BE49-F238E27FC236}">
                <a16:creationId xmlns:a16="http://schemas.microsoft.com/office/drawing/2014/main" id="{48B8FB0B-691F-4A99-9960-E1A1C2161CD7}"/>
              </a:ext>
            </a:extLst>
          </p:cNvPr>
          <p:cNvSpPr/>
          <p:nvPr/>
        </p:nvSpPr>
        <p:spPr>
          <a:xfrm>
            <a:off x="1297487" y="6618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11" name="T3_W1_11.2.wav"/>
            </a:hlinkClick>
            <a:extLst>
              <a:ext uri="{FF2B5EF4-FFF2-40B4-BE49-F238E27FC236}">
                <a16:creationId xmlns:a16="http://schemas.microsoft.com/office/drawing/2014/main" id="{FD2B44B5-3218-4620-8A33-78FBB98A2ABA}"/>
              </a:ext>
            </a:extLst>
          </p:cNvPr>
          <p:cNvSpPr txBox="1"/>
          <p:nvPr/>
        </p:nvSpPr>
        <p:spPr>
          <a:xfrm>
            <a:off x="1297487" y="661857"/>
            <a:ext cx="3596631" cy="47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Dann sing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T1_W1_8.3">
            <a:hlinkClick r:id="" action="ppaction://media"/>
            <a:extLst>
              <a:ext uri="{FF2B5EF4-FFF2-40B4-BE49-F238E27FC236}">
                <a16:creationId xmlns:a16="http://schemas.microsoft.com/office/drawing/2014/main" id="{7C742038-07F0-FF4D-F32E-CD1B232AE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0565" y="1488490"/>
            <a:ext cx="1305926" cy="1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E_W1_12.1.wav"/>
            </a:hlinkClick>
          </p:cNvPr>
          <p:cNvSpPr/>
          <p:nvPr/>
        </p:nvSpPr>
        <p:spPr>
          <a:xfrm>
            <a:off x="359403" y="372944"/>
            <a:ext cx="5864742" cy="26637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Johanna and Aisha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Zoom-Meeting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Austausch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klasse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England.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Nächste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Woche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kommen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Freunde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Deutschland!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DDBFD4-B5A7-E96B-AA4D-6532A1AF2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2430" y="1483856"/>
            <a:ext cx="4749196" cy="3414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3036A-AFD4-79A8-D2FD-62AE66319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845" y="5085685"/>
            <a:ext cx="1781797" cy="127138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C55033-A204-6EFF-3021-A6D64BFE3B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4" y="4227231"/>
            <a:ext cx="2116925" cy="1648357"/>
          </a:xfrm>
          <a:prstGeom prst="rect">
            <a:avLst/>
          </a:prstGeom>
        </p:spPr>
      </p:pic>
      <p:pic>
        <p:nvPicPr>
          <p:cNvPr id="6" name="Picture 5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2DB28FFF-EF0B-1AF2-CCC7-956D2F1051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15" y="4135229"/>
            <a:ext cx="1532850" cy="1717694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9" name="T3_W1_12.2.wav"/>
            </a:hlinkClick>
            <a:extLst>
              <a:ext uri="{FF2B5EF4-FFF2-40B4-BE49-F238E27FC236}">
                <a16:creationId xmlns:a16="http://schemas.microsoft.com/office/drawing/2014/main" id="{A44FD158-4F0A-4A51-0710-2A417878DF1A}"/>
              </a:ext>
            </a:extLst>
          </p:cNvPr>
          <p:cNvSpPr/>
          <p:nvPr/>
        </p:nvSpPr>
        <p:spPr>
          <a:xfrm>
            <a:off x="4096090" y="5470842"/>
            <a:ext cx="1781798" cy="721236"/>
          </a:xfrm>
          <a:prstGeom prst="wedgeRoundRectCallout">
            <a:avLst>
              <a:gd name="adj1" fmla="val -127726"/>
              <a:gd name="adj2" fmla="val -8996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Wie </a:t>
            </a:r>
            <a:r>
              <a:rPr lang="en-US" sz="2000" dirty="0" err="1"/>
              <a:t>geht’s</a:t>
            </a:r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4F585-09F3-41DA-8A6A-0FA7FCBC691C}"/>
              </a:ext>
            </a:extLst>
          </p:cNvPr>
          <p:cNvSpPr txBox="1"/>
          <p:nvPr/>
        </p:nvSpPr>
        <p:spPr>
          <a:xfrm>
            <a:off x="443858" y="3036736"/>
            <a:ext cx="380125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der </a:t>
            </a:r>
            <a:r>
              <a:rPr lang="en-GB" sz="2000" dirty="0" err="1">
                <a:solidFill>
                  <a:srgbClr val="002060"/>
                </a:solidFill>
              </a:rPr>
              <a:t>Austausch</a:t>
            </a:r>
            <a:r>
              <a:rPr lang="en-GB" sz="2000" dirty="0">
                <a:solidFill>
                  <a:srgbClr val="002060"/>
                </a:solidFill>
              </a:rPr>
              <a:t> - exchange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" action="ppaction://noaction">
              <a:snd r:embed="rId3" name="T3_W1_13.4.wav"/>
            </a:hlinkClick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0" y="863995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1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Wir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Hunger!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112" name="CustomShape 6">
            <a:hlinkClick r:id="" action="ppaction://noaction">
              <a:snd r:embed="rId4" name="T3_W1_13.1.wav"/>
            </a:hlinkClick>
          </p:cNvPr>
          <p:cNvSpPr/>
          <p:nvPr/>
        </p:nvSpPr>
        <p:spPr>
          <a:xfrm>
            <a:off x="2532184" y="-66317"/>
            <a:ext cx="6332544" cy="5409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zwei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Klassen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71782C29-4FB0-A1CD-C410-9DC27BE4F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932487"/>
              </p:ext>
            </p:extLst>
          </p:nvPr>
        </p:nvGraphicFramePr>
        <p:xfrm>
          <a:off x="7237142" y="1558890"/>
          <a:ext cx="4954858" cy="5329080"/>
        </p:xfrm>
        <a:graphic>
          <a:graphicData uri="http://schemas.openxmlformats.org/drawingml/2006/table">
            <a:tbl>
              <a:tblPr/>
              <a:tblGrid>
                <a:gridCol w="486758">
                  <a:extLst>
                    <a:ext uri="{9D8B030D-6E8A-4147-A177-3AD203B41FA5}">
                      <a16:colId xmlns:a16="http://schemas.microsoft.com/office/drawing/2014/main" val="1383813711"/>
                    </a:ext>
                  </a:extLst>
                </a:gridCol>
                <a:gridCol w="13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361">
                  <a:extLst>
                    <a:ext uri="{9D8B030D-6E8A-4147-A177-3AD203B41FA5}">
                      <a16:colId xmlns:a16="http://schemas.microsoft.com/office/drawing/2014/main" val="2782903656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hungry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questions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(sg)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thirsty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am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is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(plural)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uniform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not 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862829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566304"/>
                  </a:ext>
                </a:extLst>
              </a:tr>
            </a:tbl>
          </a:graphicData>
        </a:graphic>
      </p:graphicFrame>
      <p:sp>
        <p:nvSpPr>
          <p:cNvPr id="10" name="TextBox 9">
            <a:hlinkClick r:id="" action="ppaction://noaction">
              <a:snd r:embed="rId6" name="T3_W1_13.5.wav"/>
            </a:hlinkClick>
            <a:extLst>
              <a:ext uri="{FF2B5EF4-FFF2-40B4-BE49-F238E27FC236}">
                <a16:creationId xmlns:a16="http://schemas.microsoft.com/office/drawing/2014/main" id="{D825962F-0632-5280-739F-7F9190BB3B91}"/>
              </a:ext>
            </a:extLst>
          </p:cNvPr>
          <p:cNvSpPr txBox="1"/>
          <p:nvPr/>
        </p:nvSpPr>
        <p:spPr>
          <a:xfrm>
            <a:off x="-1" y="2141468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2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Frau </a:t>
            </a:r>
            <a:r>
              <a:rPr lang="en-GB" sz="2000" b="1" dirty="0" err="1">
                <a:solidFill>
                  <a:srgbClr val="002060"/>
                </a:solidFill>
              </a:rPr>
              <a:t>Bahlsen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Sie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Fragen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? </a:t>
            </a:r>
            <a:endParaRPr lang="en-GB" dirty="0">
              <a:highlight>
                <a:srgbClr val="FFFFCC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28C9D-FA0F-5D27-9F25-A2F38675AB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939" y="98844"/>
            <a:ext cx="1963082" cy="1414395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8" name="T3_W1_13.3.wav"/>
            </a:hlinkClick>
            <a:extLst>
              <a:ext uri="{FF2B5EF4-FFF2-40B4-BE49-F238E27FC236}">
                <a16:creationId xmlns:a16="http://schemas.microsoft.com/office/drawing/2014/main" id="{A08DB605-AF36-0618-A27B-11EE66A3A615}"/>
              </a:ext>
            </a:extLst>
          </p:cNvPr>
          <p:cNvSpPr/>
          <p:nvPr/>
        </p:nvSpPr>
        <p:spPr>
          <a:xfrm>
            <a:off x="6446431" y="690132"/>
            <a:ext cx="1783169" cy="645367"/>
          </a:xfrm>
          <a:prstGeom prst="wedgeRoundRectCallout">
            <a:avLst>
              <a:gd name="adj1" fmla="val 128219"/>
              <a:gd name="adj2" fmla="val 216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Wie </a:t>
            </a:r>
            <a:r>
              <a:rPr lang="en-US" sz="2000" b="1" dirty="0" err="1"/>
              <a:t>geht’s</a:t>
            </a:r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14" name="TextBox 13">
            <a:hlinkClick r:id="" action="ppaction://noaction">
              <a:snd r:embed="rId9" name="T3_W1_13.6.wav"/>
            </a:hlinkClick>
            <a:extLst>
              <a:ext uri="{FF2B5EF4-FFF2-40B4-BE49-F238E27FC236}">
                <a16:creationId xmlns:a16="http://schemas.microsoft.com/office/drawing/2014/main" id="{276BDCA0-1F59-28C7-4586-583637C03A08}"/>
              </a:ext>
            </a:extLst>
          </p:cNvPr>
          <p:cNvSpPr txBox="1"/>
          <p:nvPr/>
        </p:nvSpPr>
        <p:spPr>
          <a:xfrm>
            <a:off x="0" y="3455934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3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Johanna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Du hast Durst!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0" name="TextBox 39">
            <a:hlinkClick r:id="" action="ppaction://noaction">
              <a:snd r:embed="rId10" name="T3_W1_13.7.wav"/>
            </a:hlinkClick>
            <a:extLst>
              <a:ext uri="{FF2B5EF4-FFF2-40B4-BE49-F238E27FC236}">
                <a16:creationId xmlns:a16="http://schemas.microsoft.com/office/drawing/2014/main" id="{F41B849C-2864-644F-435B-EB339FBC7698}"/>
              </a:ext>
            </a:extLst>
          </p:cNvPr>
          <p:cNvSpPr txBox="1"/>
          <p:nvPr/>
        </p:nvSpPr>
        <p:spPr>
          <a:xfrm>
            <a:off x="0" y="4978342"/>
            <a:ext cx="301082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4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Ich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ein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bisschen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* Angst! 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72AAA6-3B95-EB47-3B6F-881ED1C046DD}"/>
              </a:ext>
            </a:extLst>
          </p:cNvPr>
          <p:cNvSpPr txBox="1"/>
          <p:nvPr/>
        </p:nvSpPr>
        <p:spPr>
          <a:xfrm>
            <a:off x="-1" y="6457890"/>
            <a:ext cx="27286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ein</a:t>
            </a:r>
            <a:r>
              <a:rPr lang="en-GB" sz="2000" dirty="0"/>
              <a:t> </a:t>
            </a:r>
            <a:r>
              <a:rPr lang="en-GB" sz="2000" dirty="0" err="1"/>
              <a:t>bisschen</a:t>
            </a:r>
            <a:r>
              <a:rPr lang="en-GB" sz="2000" dirty="0"/>
              <a:t> – a little</a:t>
            </a:r>
          </a:p>
        </p:txBody>
      </p:sp>
      <p:sp>
        <p:nvSpPr>
          <p:cNvPr id="42" name="TextBox 41">
            <a:hlinkClick r:id="" action="ppaction://noaction">
              <a:snd r:embed="rId11" name="T3_W1_13.11.wav"/>
            </a:hlinkClick>
            <a:extLst>
              <a:ext uri="{FF2B5EF4-FFF2-40B4-BE49-F238E27FC236}">
                <a16:creationId xmlns:a16="http://schemas.microsoft.com/office/drawing/2014/main" id="{931BF2B0-42D0-CB93-5F82-9256EB57B74A}"/>
              </a:ext>
            </a:extLst>
          </p:cNvPr>
          <p:cNvSpPr txBox="1"/>
          <p:nvPr/>
        </p:nvSpPr>
        <p:spPr>
          <a:xfrm>
            <a:off x="3398407" y="4947077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8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Sie hat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Spaß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3" name="TextBox 42">
            <a:hlinkClick r:id="" action="ppaction://noaction">
              <a:snd r:embed="rId12" name="T3_W1_13.9.wav"/>
            </a:hlinkClick>
            <a:extLst>
              <a:ext uri="{FF2B5EF4-FFF2-40B4-BE49-F238E27FC236}">
                <a16:creationId xmlns:a16="http://schemas.microsoft.com/office/drawing/2014/main" id="{8F0C3269-281C-9C8B-E743-CEE807EE986F}"/>
              </a:ext>
            </a:extLst>
          </p:cNvPr>
          <p:cNvSpPr txBox="1"/>
          <p:nvPr/>
        </p:nvSpPr>
        <p:spPr>
          <a:xfrm>
            <a:off x="3208933" y="2139522"/>
            <a:ext cx="3237498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6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Habt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ihr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eine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Uniform?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4" name="TextBox 43">
            <a:hlinkClick r:id="" action="ppaction://noaction">
              <a:snd r:embed="rId13" name="T3_W1_13.8.wav"/>
            </a:hlinkClick>
            <a:extLst>
              <a:ext uri="{FF2B5EF4-FFF2-40B4-BE49-F238E27FC236}">
                <a16:creationId xmlns:a16="http://schemas.microsoft.com/office/drawing/2014/main" id="{D5B19AA5-5A8A-06EE-69D6-9F54E5683FBE}"/>
              </a:ext>
            </a:extLst>
          </p:cNvPr>
          <p:cNvSpPr txBox="1"/>
          <p:nvPr/>
        </p:nvSpPr>
        <p:spPr>
          <a:xfrm>
            <a:off x="3279726" y="1037828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5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Er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ist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froh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5" name="TextBox 44">
            <a:hlinkClick r:id="" action="ppaction://noaction">
              <a:snd r:embed="rId14" name="T3_W1_13.10.wav"/>
            </a:hlinkClick>
            <a:extLst>
              <a:ext uri="{FF2B5EF4-FFF2-40B4-BE49-F238E27FC236}">
                <a16:creationId xmlns:a16="http://schemas.microsoft.com/office/drawing/2014/main" id="{666FBF23-6527-73D6-9A60-A585A7C1E98C}"/>
              </a:ext>
            </a:extLst>
          </p:cNvPr>
          <p:cNvSpPr txBox="1"/>
          <p:nvPr/>
        </p:nvSpPr>
        <p:spPr>
          <a:xfrm>
            <a:off x="3241386" y="3429000"/>
            <a:ext cx="3460497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7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Sie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keine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Angst. 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9C89AF-6B0C-279D-D306-9E379BFE448D}"/>
              </a:ext>
            </a:extLst>
          </p:cNvPr>
          <p:cNvSpPr txBox="1"/>
          <p:nvPr/>
        </p:nvSpPr>
        <p:spPr>
          <a:xfrm>
            <a:off x="7928516" y="25693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48B29-148D-812F-D9E2-15BB0ADDC9D8}"/>
              </a:ext>
            </a:extLst>
          </p:cNvPr>
          <p:cNvSpPr txBox="1"/>
          <p:nvPr/>
        </p:nvSpPr>
        <p:spPr>
          <a:xfrm>
            <a:off x="9372103" y="25779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4A0FF-A101-8410-60A6-052C84652283}"/>
              </a:ext>
            </a:extLst>
          </p:cNvPr>
          <p:cNvSpPr txBox="1"/>
          <p:nvPr/>
        </p:nvSpPr>
        <p:spPr>
          <a:xfrm>
            <a:off x="10954967" y="256662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8123C3-C5D3-BEAC-43A9-BEEBBDDFE40E}"/>
              </a:ext>
            </a:extLst>
          </p:cNvPr>
          <p:cNvSpPr txBox="1"/>
          <p:nvPr/>
        </p:nvSpPr>
        <p:spPr>
          <a:xfrm>
            <a:off x="7914935" y="3032921"/>
            <a:ext cx="102105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endParaRPr lang="en-US" sz="1100" dirty="0"/>
          </a:p>
          <a:p>
            <a:endParaRPr lang="en-GB" sz="11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75EC8E-C553-59DD-E230-B992C50335C1}"/>
              </a:ext>
            </a:extLst>
          </p:cNvPr>
          <p:cNvSpPr txBox="1"/>
          <p:nvPr/>
        </p:nvSpPr>
        <p:spPr>
          <a:xfrm>
            <a:off x="9412524" y="320557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9DDE4D-0F4C-F02A-33EA-DBB92609BF14}"/>
              </a:ext>
            </a:extLst>
          </p:cNvPr>
          <p:cNvSpPr txBox="1"/>
          <p:nvPr/>
        </p:nvSpPr>
        <p:spPr>
          <a:xfrm>
            <a:off x="10811518" y="3165165"/>
            <a:ext cx="120848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2C80BA-C5A6-5109-6F19-63A85CB2A86B}"/>
              </a:ext>
            </a:extLst>
          </p:cNvPr>
          <p:cNvSpPr txBox="1"/>
          <p:nvPr/>
        </p:nvSpPr>
        <p:spPr>
          <a:xfrm>
            <a:off x="7928516" y="3776534"/>
            <a:ext cx="102105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sz="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E21F0D-3075-3921-27C8-12A6E8C3BA50}"/>
              </a:ext>
            </a:extLst>
          </p:cNvPr>
          <p:cNvSpPr txBox="1"/>
          <p:nvPr/>
        </p:nvSpPr>
        <p:spPr>
          <a:xfrm>
            <a:off x="9316139" y="380722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6941-12A5-DD83-0D4D-41B278726017}"/>
              </a:ext>
            </a:extLst>
          </p:cNvPr>
          <p:cNvSpPr txBox="1"/>
          <p:nvPr/>
        </p:nvSpPr>
        <p:spPr>
          <a:xfrm>
            <a:off x="11092021" y="377128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03715A-6B14-4A3B-8CE8-BF828CAAE8E6}"/>
              </a:ext>
            </a:extLst>
          </p:cNvPr>
          <p:cNvSpPr txBox="1"/>
          <p:nvPr/>
        </p:nvSpPr>
        <p:spPr>
          <a:xfrm>
            <a:off x="7843671" y="435123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000B1A-C166-3231-378D-2A02FBC7BA0D}"/>
              </a:ext>
            </a:extLst>
          </p:cNvPr>
          <p:cNvSpPr txBox="1"/>
          <p:nvPr/>
        </p:nvSpPr>
        <p:spPr>
          <a:xfrm>
            <a:off x="9359131" y="436899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638C2C-AF91-E34A-78BB-70D887726C5D}"/>
              </a:ext>
            </a:extLst>
          </p:cNvPr>
          <p:cNvSpPr txBox="1"/>
          <p:nvPr/>
        </p:nvSpPr>
        <p:spPr>
          <a:xfrm>
            <a:off x="11008737" y="433752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C3213C-E05C-A316-B28B-A2D2451A7474}"/>
              </a:ext>
            </a:extLst>
          </p:cNvPr>
          <p:cNvSpPr txBox="1"/>
          <p:nvPr/>
        </p:nvSpPr>
        <p:spPr>
          <a:xfrm>
            <a:off x="7767348" y="484819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61894D-20DB-4B34-7471-28C5ABC21AA2}"/>
              </a:ext>
            </a:extLst>
          </p:cNvPr>
          <p:cNvSpPr txBox="1"/>
          <p:nvPr/>
        </p:nvSpPr>
        <p:spPr>
          <a:xfrm>
            <a:off x="9271808" y="483659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7C255F-E317-2E57-434C-2DDBD55CFC5B}"/>
              </a:ext>
            </a:extLst>
          </p:cNvPr>
          <p:cNvSpPr txBox="1"/>
          <p:nvPr/>
        </p:nvSpPr>
        <p:spPr>
          <a:xfrm>
            <a:off x="10990075" y="484819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B4E16F-3450-7BA3-330C-6496F514D729}"/>
              </a:ext>
            </a:extLst>
          </p:cNvPr>
          <p:cNvSpPr txBox="1"/>
          <p:nvPr/>
        </p:nvSpPr>
        <p:spPr>
          <a:xfrm>
            <a:off x="7802138" y="5430698"/>
            <a:ext cx="110412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sz="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EBC7DB-6A1C-EA1A-48BA-9D376E442144}"/>
              </a:ext>
            </a:extLst>
          </p:cNvPr>
          <p:cNvSpPr txBox="1"/>
          <p:nvPr/>
        </p:nvSpPr>
        <p:spPr>
          <a:xfrm>
            <a:off x="9332161" y="548175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CDD050-EE94-C018-2E5A-C79A1327E6E9}"/>
              </a:ext>
            </a:extLst>
          </p:cNvPr>
          <p:cNvSpPr txBox="1"/>
          <p:nvPr/>
        </p:nvSpPr>
        <p:spPr>
          <a:xfrm>
            <a:off x="10915025" y="540272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939F02-BF65-EAFC-B0B3-0E067C3CCF31}"/>
              </a:ext>
            </a:extLst>
          </p:cNvPr>
          <p:cNvSpPr txBox="1"/>
          <p:nvPr/>
        </p:nvSpPr>
        <p:spPr>
          <a:xfrm>
            <a:off x="7856739" y="595996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5C4E4D-1D84-2410-A12D-EC378BFD3D09}"/>
              </a:ext>
            </a:extLst>
          </p:cNvPr>
          <p:cNvSpPr txBox="1"/>
          <p:nvPr/>
        </p:nvSpPr>
        <p:spPr>
          <a:xfrm>
            <a:off x="9375297" y="645400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DA5846-89BE-FD4D-09BC-8B2E91392A9C}"/>
              </a:ext>
            </a:extLst>
          </p:cNvPr>
          <p:cNvSpPr txBox="1"/>
          <p:nvPr/>
        </p:nvSpPr>
        <p:spPr>
          <a:xfrm>
            <a:off x="10821315" y="5984349"/>
            <a:ext cx="1208479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A6DDCD-EE1C-6964-31F3-CA6D587586C0}"/>
              </a:ext>
            </a:extLst>
          </p:cNvPr>
          <p:cNvSpPr txBox="1"/>
          <p:nvPr/>
        </p:nvSpPr>
        <p:spPr>
          <a:xfrm>
            <a:off x="7928516" y="646577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9EE7B5-FCCC-3BF8-3A26-CF2D9BBF6B28}"/>
              </a:ext>
            </a:extLst>
          </p:cNvPr>
          <p:cNvSpPr txBox="1"/>
          <p:nvPr/>
        </p:nvSpPr>
        <p:spPr>
          <a:xfrm>
            <a:off x="9404902" y="59520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79FC39-7BB4-F563-9DF7-C03DBDABFC91}"/>
              </a:ext>
            </a:extLst>
          </p:cNvPr>
          <p:cNvSpPr txBox="1"/>
          <p:nvPr/>
        </p:nvSpPr>
        <p:spPr>
          <a:xfrm>
            <a:off x="10935633" y="645400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9FA78124-E3ED-498F-823F-526DEE1A1F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79013" y="250710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hlinkClick r:id="" action="ppaction://noaction">
              <a:snd r:embed="rId17" name="T3_W1_13.2.wav"/>
            </a:hlinkClick>
            <a:extLst>
              <a:ext uri="{FF2B5EF4-FFF2-40B4-BE49-F238E27FC236}">
                <a16:creationId xmlns:a16="http://schemas.microsoft.com/office/drawing/2014/main" id="{206387D2-BDFF-4436-A6B5-703F4E2A5148}"/>
              </a:ext>
            </a:extLst>
          </p:cNvPr>
          <p:cNvSpPr/>
          <p:nvPr/>
        </p:nvSpPr>
        <p:spPr>
          <a:xfrm>
            <a:off x="835387" y="37982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hlinkClick r:id="" action="ppaction://noaction">
              <a:snd r:embed="rId17" name="T3_W1_13.2.wav"/>
            </a:hlinkClick>
            <a:extLst>
              <a:ext uri="{FF2B5EF4-FFF2-40B4-BE49-F238E27FC236}">
                <a16:creationId xmlns:a16="http://schemas.microsoft.com/office/drawing/2014/main" id="{EAB9DBCA-E93E-492C-872A-5D25BD07BD51}"/>
              </a:ext>
            </a:extLst>
          </p:cNvPr>
          <p:cNvSpPr txBox="1"/>
          <p:nvPr/>
        </p:nvSpPr>
        <p:spPr>
          <a:xfrm>
            <a:off x="751590" y="388705"/>
            <a:ext cx="3581419" cy="47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4804440"/>
              </p:ext>
            </p:extLst>
          </p:nvPr>
        </p:nvGraphicFramePr>
        <p:xfrm>
          <a:off x="1047777" y="1433862"/>
          <a:ext cx="9166266" cy="4897657"/>
        </p:xfrm>
        <a:graphic>
          <a:graphicData uri="http://schemas.openxmlformats.org/drawingml/2006/table">
            <a:tbl>
              <a:tblPr/>
              <a:tblGrid>
                <a:gridCol w="291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857445964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am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thirsty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93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hungry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tired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not 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 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74455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in Germany next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604568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1_14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65837" y="24001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1_14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65837" y="28991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1_14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65837" y="339824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1_14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65837" y="3897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1_14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65837" y="43963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1_14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65837" y="4895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342" y="390674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3_W1_14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680742" y="541382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1_14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54209" y="16062"/>
            <a:ext cx="38958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etzt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Mikro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D0455-0A7D-D64A-7CBE-7A57D480B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9036" y="70260"/>
            <a:ext cx="1963082" cy="1414395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5" name="T3_W1_14.3.wav"/>
            </a:hlinkClick>
            <a:extLst>
              <a:ext uri="{FF2B5EF4-FFF2-40B4-BE49-F238E27FC236}">
                <a16:creationId xmlns:a16="http://schemas.microsoft.com/office/drawing/2014/main" id="{B7A1407C-52AC-8BB9-B9D8-1069C9AF4815}"/>
              </a:ext>
            </a:extLst>
          </p:cNvPr>
          <p:cNvSpPr/>
          <p:nvPr/>
        </p:nvSpPr>
        <p:spPr>
          <a:xfrm>
            <a:off x="6501119" y="277054"/>
            <a:ext cx="1783169" cy="645367"/>
          </a:xfrm>
          <a:prstGeom prst="wedgeRoundRectCallout">
            <a:avLst>
              <a:gd name="adj1" fmla="val 159276"/>
              <a:gd name="adj2" fmla="val 5006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Wie </a:t>
            </a:r>
            <a:r>
              <a:rPr lang="en-US" sz="2000" b="1" dirty="0" err="1"/>
              <a:t>geht’s</a:t>
            </a:r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9" name="Google Shape;108;p3">
            <a:hlinkClick r:id="" action="ppaction://noaction">
              <a:snd r:embed="rId12" name="T3_W1_14.2.wav"/>
            </a:hlinkClick>
            <a:extLst>
              <a:ext uri="{FF2B5EF4-FFF2-40B4-BE49-F238E27FC236}">
                <a16:creationId xmlns:a16="http://schemas.microsoft.com/office/drawing/2014/main" id="{9DC61FA2-77AD-320B-2840-1381F42763DA}"/>
              </a:ext>
            </a:extLst>
          </p:cNvPr>
          <p:cNvSpPr txBox="1"/>
          <p:nvPr/>
        </p:nvSpPr>
        <p:spPr>
          <a:xfrm>
            <a:off x="1728585" y="569590"/>
            <a:ext cx="31447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CustomShape 28">
            <a:hlinkClick r:id="" action="ppaction://noaction">
              <a:snd r:embed="rId16" name="T3_W1_14.10.wav"/>
            </a:hlinkClick>
            <a:extLst>
              <a:ext uri="{FF2B5EF4-FFF2-40B4-BE49-F238E27FC236}">
                <a16:creationId xmlns:a16="http://schemas.microsoft.com/office/drawing/2014/main" id="{3B55E161-4B0E-7C51-08C2-BC6BEFD9607A}"/>
              </a:ext>
            </a:extLst>
          </p:cNvPr>
          <p:cNvSpPr/>
          <p:nvPr/>
        </p:nvSpPr>
        <p:spPr>
          <a:xfrm>
            <a:off x="465837" y="539453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8">
            <a:hlinkClick r:id="" action="ppaction://noaction">
              <a:snd r:embed="rId17" name="T3_W1_14.11.wav"/>
            </a:hlinkClick>
            <a:extLst>
              <a:ext uri="{FF2B5EF4-FFF2-40B4-BE49-F238E27FC236}">
                <a16:creationId xmlns:a16="http://schemas.microsoft.com/office/drawing/2014/main" id="{61A6217F-D6AF-0486-72E5-0E9453ECFB44}"/>
              </a:ext>
            </a:extLst>
          </p:cNvPr>
          <p:cNvSpPr/>
          <p:nvPr/>
        </p:nvSpPr>
        <p:spPr>
          <a:xfrm>
            <a:off x="465837" y="589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1BA59-0653-01D8-2648-08E20338558A}"/>
              </a:ext>
            </a:extLst>
          </p:cNvPr>
          <p:cNvSpPr txBox="1"/>
          <p:nvPr/>
        </p:nvSpPr>
        <p:spPr>
          <a:xfrm>
            <a:off x="2036903" y="246234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F2D13-7484-5385-B9F0-C7D7EF72B0E9}"/>
              </a:ext>
            </a:extLst>
          </p:cNvPr>
          <p:cNvSpPr txBox="1"/>
          <p:nvPr/>
        </p:nvSpPr>
        <p:spPr>
          <a:xfrm>
            <a:off x="5007293" y="246710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D0D16-41FD-F720-385E-21F6E945682A}"/>
              </a:ext>
            </a:extLst>
          </p:cNvPr>
          <p:cNvSpPr txBox="1"/>
          <p:nvPr/>
        </p:nvSpPr>
        <p:spPr>
          <a:xfrm>
            <a:off x="8249180" y="246234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E9F11-8088-7D21-7736-9FF443D70449}"/>
              </a:ext>
            </a:extLst>
          </p:cNvPr>
          <p:cNvSpPr txBox="1"/>
          <p:nvPr/>
        </p:nvSpPr>
        <p:spPr>
          <a:xfrm>
            <a:off x="2006477" y="295529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9EBF2F-CA53-5CCD-2DDF-22BE2E9BBDE1}"/>
              </a:ext>
            </a:extLst>
          </p:cNvPr>
          <p:cNvSpPr txBox="1"/>
          <p:nvPr/>
        </p:nvSpPr>
        <p:spPr>
          <a:xfrm>
            <a:off x="5046949" y="297092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25502-8DD7-9EFF-25EA-99A6E181F448}"/>
              </a:ext>
            </a:extLst>
          </p:cNvPr>
          <p:cNvSpPr txBox="1"/>
          <p:nvPr/>
        </p:nvSpPr>
        <p:spPr>
          <a:xfrm>
            <a:off x="8047763" y="297839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0C6A7-2AC3-35AC-64FD-9CE8C8CEE9A2}"/>
              </a:ext>
            </a:extLst>
          </p:cNvPr>
          <p:cNvSpPr txBox="1"/>
          <p:nvPr/>
        </p:nvSpPr>
        <p:spPr>
          <a:xfrm>
            <a:off x="1967987" y="342900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DDD1B-8EB1-5384-9D2C-3EFA68B3540B}"/>
              </a:ext>
            </a:extLst>
          </p:cNvPr>
          <p:cNvSpPr txBox="1"/>
          <p:nvPr/>
        </p:nvSpPr>
        <p:spPr>
          <a:xfrm>
            <a:off x="5060245" y="353471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C74966-1E06-2EE6-4F59-917E06C10E7D}"/>
              </a:ext>
            </a:extLst>
          </p:cNvPr>
          <p:cNvSpPr txBox="1"/>
          <p:nvPr/>
        </p:nvSpPr>
        <p:spPr>
          <a:xfrm>
            <a:off x="8117068" y="342900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03D1D-C56D-C078-653C-BB0DA7349BFD}"/>
              </a:ext>
            </a:extLst>
          </p:cNvPr>
          <p:cNvSpPr txBox="1"/>
          <p:nvPr/>
        </p:nvSpPr>
        <p:spPr>
          <a:xfrm>
            <a:off x="1927786" y="393362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58A883-60C4-E26E-8BD6-A70ECB51C051}"/>
              </a:ext>
            </a:extLst>
          </p:cNvPr>
          <p:cNvSpPr txBox="1"/>
          <p:nvPr/>
        </p:nvSpPr>
        <p:spPr>
          <a:xfrm>
            <a:off x="5007292" y="400012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3F9B2-8052-C0CC-74E7-43D6832BDDBB}"/>
              </a:ext>
            </a:extLst>
          </p:cNvPr>
          <p:cNvSpPr txBox="1"/>
          <p:nvPr/>
        </p:nvSpPr>
        <p:spPr>
          <a:xfrm>
            <a:off x="8208506" y="39767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E6BC4-1BD2-1EC9-642A-7A53DA1014AD}"/>
              </a:ext>
            </a:extLst>
          </p:cNvPr>
          <p:cNvSpPr txBox="1"/>
          <p:nvPr/>
        </p:nvSpPr>
        <p:spPr>
          <a:xfrm>
            <a:off x="1934144" y="443825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917999-B8B6-093F-DC05-B6B3824AD616}"/>
              </a:ext>
            </a:extLst>
          </p:cNvPr>
          <p:cNvSpPr txBox="1"/>
          <p:nvPr/>
        </p:nvSpPr>
        <p:spPr>
          <a:xfrm>
            <a:off x="4960643" y="44513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DDD857-ED4E-B6E6-26D5-821C15781108}"/>
              </a:ext>
            </a:extLst>
          </p:cNvPr>
          <p:cNvSpPr txBox="1"/>
          <p:nvPr/>
        </p:nvSpPr>
        <p:spPr>
          <a:xfrm>
            <a:off x="8047762" y="447095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20DA8E-A8F8-BEA2-6BB4-97E21C6229AD}"/>
              </a:ext>
            </a:extLst>
          </p:cNvPr>
          <p:cNvSpPr txBox="1"/>
          <p:nvPr/>
        </p:nvSpPr>
        <p:spPr>
          <a:xfrm>
            <a:off x="1910439" y="491564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EE1C75-9FF0-3DD9-668E-F8097C453E5E}"/>
              </a:ext>
            </a:extLst>
          </p:cNvPr>
          <p:cNvSpPr txBox="1"/>
          <p:nvPr/>
        </p:nvSpPr>
        <p:spPr>
          <a:xfrm>
            <a:off x="5024594" y="545352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71879B-3291-8B3B-04DC-1CDA37DA04F4}"/>
              </a:ext>
            </a:extLst>
          </p:cNvPr>
          <p:cNvSpPr txBox="1"/>
          <p:nvPr/>
        </p:nvSpPr>
        <p:spPr>
          <a:xfrm>
            <a:off x="7891448" y="4979272"/>
            <a:ext cx="1338115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439500-CA25-250B-D420-E2953030B35F}"/>
              </a:ext>
            </a:extLst>
          </p:cNvPr>
          <p:cNvSpPr txBox="1"/>
          <p:nvPr/>
        </p:nvSpPr>
        <p:spPr>
          <a:xfrm>
            <a:off x="1728585" y="5405441"/>
            <a:ext cx="175602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F6397-C755-6CDC-783F-2B9DDC4E0C35}"/>
              </a:ext>
            </a:extLst>
          </p:cNvPr>
          <p:cNvSpPr txBox="1"/>
          <p:nvPr/>
        </p:nvSpPr>
        <p:spPr>
          <a:xfrm>
            <a:off x="5024594" y="493987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2DBE04-79D0-75A8-8017-3479D69F9A48}"/>
              </a:ext>
            </a:extLst>
          </p:cNvPr>
          <p:cNvSpPr txBox="1"/>
          <p:nvPr/>
        </p:nvSpPr>
        <p:spPr>
          <a:xfrm>
            <a:off x="8178850" y="547587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C4F8F8-1532-4C33-DE5C-9701FFC6FD41}"/>
              </a:ext>
            </a:extLst>
          </p:cNvPr>
          <p:cNvSpPr txBox="1"/>
          <p:nvPr/>
        </p:nvSpPr>
        <p:spPr>
          <a:xfrm>
            <a:off x="1946335" y="589545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16486A-2AC7-B58B-0593-D0EED52B90CF}"/>
              </a:ext>
            </a:extLst>
          </p:cNvPr>
          <p:cNvSpPr txBox="1"/>
          <p:nvPr/>
        </p:nvSpPr>
        <p:spPr>
          <a:xfrm>
            <a:off x="5007291" y="592734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AD25E0-F04F-2510-E3E3-219F4B41D0B7}"/>
              </a:ext>
            </a:extLst>
          </p:cNvPr>
          <p:cNvSpPr txBox="1"/>
          <p:nvPr/>
        </p:nvSpPr>
        <p:spPr>
          <a:xfrm>
            <a:off x="7214741" y="5893608"/>
            <a:ext cx="283130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050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394" y="380618"/>
            <a:ext cx="451851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Bis bald! = See you soon!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D54B3B38-5EAB-487B-B978-3C7C8F3D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68" y="214455"/>
            <a:ext cx="914400" cy="914400"/>
          </a:xfrm>
          <a:prstGeom prst="rect">
            <a:avLst/>
          </a:prstGeom>
        </p:spPr>
      </p:pic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666942C6-48DC-437A-5F8C-CC167A658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7833" y="1718440"/>
            <a:ext cx="1193124" cy="1193124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9" name="T3_W1_15.1.wav"/>
            </a:hlinkClick>
            <a:extLst>
              <a:ext uri="{FF2B5EF4-FFF2-40B4-BE49-F238E27FC236}">
                <a16:creationId xmlns:a16="http://schemas.microsoft.com/office/drawing/2014/main" id="{1A6C0F9F-A1FA-4F63-98E2-00B5A24467BE}"/>
              </a:ext>
            </a:extLst>
          </p:cNvPr>
          <p:cNvSpPr/>
          <p:nvPr/>
        </p:nvSpPr>
        <p:spPr>
          <a:xfrm>
            <a:off x="1351179" y="412635"/>
            <a:ext cx="474482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977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20089" y="36151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3_W1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00B0F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412988-DA21-4999-930F-07DB82E73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730" y="965396"/>
            <a:ext cx="3109229" cy="27861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8" name="T3_W1_3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76137" y="-155228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father">
            <a:extLst>
              <a:ext uri="{FF2B5EF4-FFF2-40B4-BE49-F238E27FC236}">
                <a16:creationId xmlns:a16="http://schemas.microsoft.com/office/drawing/2014/main" id="{FFC4FA07-C8A4-4C42-9FCE-DCA9A51CE4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24" y="2213003"/>
            <a:ext cx="1502057" cy="1530157"/>
          </a:xfrm>
          <a:prstGeom prst="rect">
            <a:avLst/>
          </a:prstGeom>
        </p:spPr>
      </p:pic>
      <p:pic>
        <p:nvPicPr>
          <p:cNvPr id="9" name="Picture 8" descr="plus sign">
            <a:extLst>
              <a:ext uri="{FF2B5EF4-FFF2-40B4-BE49-F238E27FC236}">
                <a16:creationId xmlns:a16="http://schemas.microsoft.com/office/drawing/2014/main" id="{09F89BBD-C0A4-42D5-8334-A18FDB7139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3" y="5399536"/>
            <a:ext cx="1381776" cy="1381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597F5-60F6-4492-934A-6450618C5CB1}"/>
              </a:ext>
            </a:extLst>
          </p:cNvPr>
          <p:cNvSpPr/>
          <p:nvPr/>
        </p:nvSpPr>
        <p:spPr>
          <a:xfrm>
            <a:off x="0" y="1492730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ergessen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24F7F1-6D4D-4EAF-A6EE-83BF83CAB799}"/>
              </a:ext>
            </a:extLst>
          </p:cNvPr>
          <p:cNvGrpSpPr/>
          <p:nvPr/>
        </p:nvGrpSpPr>
        <p:grpSpPr>
          <a:xfrm>
            <a:off x="-152276" y="2427681"/>
            <a:ext cx="4016175" cy="1964946"/>
            <a:chOff x="-152276" y="2427681"/>
            <a:chExt cx="4016175" cy="19649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545993-E0A4-4E5D-B83D-BE141A4F4BA0}"/>
                </a:ext>
              </a:extLst>
            </p:cNvPr>
            <p:cNvSpPr/>
            <p:nvPr/>
          </p:nvSpPr>
          <p:spPr>
            <a:xfrm>
              <a:off x="-152276" y="3930962"/>
              <a:ext cx="40161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forget]</a:t>
              </a:r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0E24071-FF37-4C77-BEBD-433108E3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92" y="2427681"/>
              <a:ext cx="1523114" cy="150328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CF546-4BC2-4796-A963-C34E0A0036FE}"/>
              </a:ext>
            </a:extLst>
          </p:cNvPr>
          <p:cNvSpPr/>
          <p:nvPr/>
        </p:nvSpPr>
        <p:spPr>
          <a:xfrm>
            <a:off x="-152276" y="4615935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C1CEE-1D8C-462B-9C4A-BFBBDB6563FB}"/>
              </a:ext>
            </a:extLst>
          </p:cNvPr>
          <p:cNvSpPr/>
          <p:nvPr/>
        </p:nvSpPr>
        <p:spPr>
          <a:xfrm>
            <a:off x="8046464" y="1398162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53BBF-BE17-4F4F-A857-0CD979DC263A}"/>
              </a:ext>
            </a:extLst>
          </p:cNvPr>
          <p:cNvSpPr/>
          <p:nvPr/>
        </p:nvSpPr>
        <p:spPr>
          <a:xfrm>
            <a:off x="8046463" y="4732171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F6AC63-9DCA-4854-9D17-356BEDA6109E}"/>
              </a:ext>
            </a:extLst>
          </p:cNvPr>
          <p:cNvSpPr/>
          <p:nvPr/>
        </p:nvSpPr>
        <p:spPr>
          <a:xfrm>
            <a:off x="8058303" y="5692174"/>
            <a:ext cx="401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E4F12-31DC-421A-A494-6D1FC32B33FE}"/>
              </a:ext>
            </a:extLst>
          </p:cNvPr>
          <p:cNvSpPr/>
          <p:nvPr/>
        </p:nvSpPr>
        <p:spPr>
          <a:xfrm>
            <a:off x="4444589" y="3223246"/>
            <a:ext cx="3107851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6124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3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3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68502-C716-0F63-8D6D-4BE976F9FB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617121"/>
              </p:ext>
            </p:extLst>
          </p:nvPr>
        </p:nvGraphicFramePr>
        <p:xfrm>
          <a:off x="590257" y="1515722"/>
          <a:ext cx="8566542" cy="4600992"/>
        </p:xfrm>
        <a:graphic>
          <a:graphicData uri="http://schemas.openxmlformats.org/drawingml/2006/table">
            <a:tbl>
              <a:tblPr/>
              <a:tblGrid>
                <a:gridCol w="127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2538">
                  <a:extLst>
                    <a:ext uri="{9D8B030D-6E8A-4147-A177-3AD203B41FA5}">
                      <a16:colId xmlns:a16="http://schemas.microsoft.com/office/drawing/2014/main" val="1855854880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English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ichtig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important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US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elt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world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full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arum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why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der</a:t>
                      </a: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 V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erein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club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</a:t>
                      </a: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far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73552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BCA15CD-EB49-85F4-3DE1-2F1C2AB78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587" y="4417173"/>
            <a:ext cx="709953" cy="567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8E3BE-9A14-6BC7-5D42-116048AA801D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[v]</a:t>
            </a:r>
          </a:p>
        </p:txBody>
      </p:sp>
      <p:pic>
        <p:nvPicPr>
          <p:cNvPr id="9" name="Picture 8" descr="A picture containing text, clipart&#10;&#10;Description automatically generated">
            <a:hlinkClick r:id="" action="ppaction://noaction">
              <a:snd r:embed="rId5" name="T3_W1_4.2.wav"/>
            </a:hlinkClick>
            <a:extLst>
              <a:ext uri="{FF2B5EF4-FFF2-40B4-BE49-F238E27FC236}">
                <a16:creationId xmlns:a16="http://schemas.microsoft.com/office/drawing/2014/main" id="{65D1FE66-EDE0-4B33-CEE5-87BAC4CC2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4" y="2078113"/>
            <a:ext cx="609653" cy="627942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23693C41-4D7E-EC2E-45AB-3EBAE240BE27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[w]?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text, clipart&#10;&#10;Description automatically generated">
            <a:hlinkClick r:id="" action="ppaction://noaction">
              <a:snd r:embed="rId7" name="T3_W1_4.3.wav"/>
            </a:hlinkClick>
            <a:extLst>
              <a:ext uri="{FF2B5EF4-FFF2-40B4-BE49-F238E27FC236}">
                <a16:creationId xmlns:a16="http://schemas.microsoft.com/office/drawing/2014/main" id="{840D490C-D507-092F-FD78-DC3A06AE4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3" y="2660183"/>
            <a:ext cx="609653" cy="62794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noaction">
              <a:snd r:embed="rId8" name="T3_W1_4.4.wav"/>
            </a:hlinkClick>
            <a:extLst>
              <a:ext uri="{FF2B5EF4-FFF2-40B4-BE49-F238E27FC236}">
                <a16:creationId xmlns:a16="http://schemas.microsoft.com/office/drawing/2014/main" id="{7FFF97D5-5045-83B7-718E-5B8F8AF75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2" y="3251104"/>
            <a:ext cx="609653" cy="62794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noaction">
              <a:snd r:embed="rId9" name="T3_W1_4.5.wav"/>
            </a:hlinkClick>
            <a:extLst>
              <a:ext uri="{FF2B5EF4-FFF2-40B4-BE49-F238E27FC236}">
                <a16:creationId xmlns:a16="http://schemas.microsoft.com/office/drawing/2014/main" id="{AF78B426-6620-1E1E-FB68-AF1C144F7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2" y="3835254"/>
            <a:ext cx="609653" cy="62794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hlinkClick r:id="" action="ppaction://noaction">
              <a:snd r:embed="rId10" name="T3_W1_4.6.wav"/>
            </a:hlinkClick>
            <a:extLst>
              <a:ext uri="{FF2B5EF4-FFF2-40B4-BE49-F238E27FC236}">
                <a16:creationId xmlns:a16="http://schemas.microsoft.com/office/drawing/2014/main" id="{EE5F678A-A407-8975-C774-5CCA4BFE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1" y="4412715"/>
            <a:ext cx="609653" cy="627942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hlinkClick r:id="" action="ppaction://noaction">
              <a:snd r:embed="rId11" name="T3_W1_4.7.wav"/>
            </a:hlinkClick>
            <a:extLst>
              <a:ext uri="{FF2B5EF4-FFF2-40B4-BE49-F238E27FC236}">
                <a16:creationId xmlns:a16="http://schemas.microsoft.com/office/drawing/2014/main" id="{73B36476-3DA7-BCF2-2675-586E50D01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1" y="4964453"/>
            <a:ext cx="609653" cy="627942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81ECC992-B950-CF2E-C106-280DEE6A2982}"/>
              </a:ext>
            </a:extLst>
          </p:cNvPr>
          <p:cNvSpPr/>
          <p:nvPr/>
        </p:nvSpPr>
        <p:spPr>
          <a:xfrm>
            <a:off x="5246917" y="118434"/>
            <a:ext cx="471993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C3C7B-4DD2-4088-CE04-23EED1CBE9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2517" y="-51594"/>
            <a:ext cx="914400" cy="914400"/>
          </a:xfrm>
          <a:prstGeom prst="rect">
            <a:avLst/>
          </a:prstGeom>
        </p:spPr>
      </p:pic>
      <p:sp>
        <p:nvSpPr>
          <p:cNvPr id="33" name="Google Shape;108;p3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BBE4D9F3-88F7-A76F-6FB8-723C0D7E91EF}"/>
              </a:ext>
            </a:extLst>
          </p:cNvPr>
          <p:cNvSpPr txBox="1"/>
          <p:nvPr/>
        </p:nvSpPr>
        <p:spPr>
          <a:xfrm>
            <a:off x="5420325" y="14342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9C6B9F-78D7-D4AE-796D-2ED7ECC2FA13}"/>
              </a:ext>
            </a:extLst>
          </p:cNvPr>
          <p:cNvSpPr txBox="1"/>
          <p:nvPr/>
        </p:nvSpPr>
        <p:spPr>
          <a:xfrm>
            <a:off x="191122" y="741286"/>
            <a:ext cx="1029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numbers 1-6. Turn away from the board, listen and write down the word that you hear. It will have either [v] or [w] in it!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Picture 34" descr="A picture containing text, clipart&#10;&#10;Description automatically generated">
            <a:hlinkClick r:id="" action="ppaction://noaction">
              <a:snd r:embed="rId15" name="T3_W1_4.8.wav"/>
            </a:hlinkClick>
            <a:extLst>
              <a:ext uri="{FF2B5EF4-FFF2-40B4-BE49-F238E27FC236}">
                <a16:creationId xmlns:a16="http://schemas.microsoft.com/office/drawing/2014/main" id="{FF6767E4-D803-9C08-09F5-9BCD1F5D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5541373"/>
            <a:ext cx="609653" cy="6279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125883-AFEA-CA9F-F9D9-9CE252483383}"/>
              </a:ext>
            </a:extLst>
          </p:cNvPr>
          <p:cNvSpPr txBox="1"/>
          <p:nvPr/>
        </p:nvSpPr>
        <p:spPr>
          <a:xfrm>
            <a:off x="1874704" y="211772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2322CF-846B-4FCF-A5CE-7C4BAF094E06}"/>
              </a:ext>
            </a:extLst>
          </p:cNvPr>
          <p:cNvSpPr txBox="1"/>
          <p:nvPr/>
        </p:nvSpPr>
        <p:spPr>
          <a:xfrm>
            <a:off x="1874057" y="268239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95A95-BD3D-32A3-FAA9-C1F1DBC5A9D7}"/>
              </a:ext>
            </a:extLst>
          </p:cNvPr>
          <p:cNvSpPr txBox="1"/>
          <p:nvPr/>
        </p:nvSpPr>
        <p:spPr>
          <a:xfrm>
            <a:off x="1874704" y="326536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82498-0DD3-8331-ADC4-B3F4B5245C6C}"/>
              </a:ext>
            </a:extLst>
          </p:cNvPr>
          <p:cNvSpPr txBox="1"/>
          <p:nvPr/>
        </p:nvSpPr>
        <p:spPr>
          <a:xfrm>
            <a:off x="1874704" y="386993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5CAC4-F9E1-3179-A13F-488FCD364C4D}"/>
              </a:ext>
            </a:extLst>
          </p:cNvPr>
          <p:cNvSpPr txBox="1"/>
          <p:nvPr/>
        </p:nvSpPr>
        <p:spPr>
          <a:xfrm>
            <a:off x="1874057" y="4474500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760D25-1AF1-4867-7E3D-0BDF9914AD6E}"/>
              </a:ext>
            </a:extLst>
          </p:cNvPr>
          <p:cNvSpPr txBox="1"/>
          <p:nvPr/>
        </p:nvSpPr>
        <p:spPr>
          <a:xfrm>
            <a:off x="1874057" y="4993323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28EB08-7BD4-1176-91C8-BEA02B94EF8B}"/>
              </a:ext>
            </a:extLst>
          </p:cNvPr>
          <p:cNvSpPr txBox="1"/>
          <p:nvPr/>
        </p:nvSpPr>
        <p:spPr>
          <a:xfrm>
            <a:off x="1874057" y="562635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9FFCB-5992-1C6A-EE76-4B1FC4FCBF6A}"/>
              </a:ext>
            </a:extLst>
          </p:cNvPr>
          <p:cNvSpPr txBox="1"/>
          <p:nvPr/>
        </p:nvSpPr>
        <p:spPr>
          <a:xfrm>
            <a:off x="6809532" y="2174103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740E89-60EB-D287-1AB0-79CA9FF81C87}"/>
              </a:ext>
            </a:extLst>
          </p:cNvPr>
          <p:cNvSpPr txBox="1"/>
          <p:nvPr/>
        </p:nvSpPr>
        <p:spPr>
          <a:xfrm>
            <a:off x="7023478" y="270605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F9EC58-A45D-0350-1434-621490879FBE}"/>
              </a:ext>
            </a:extLst>
          </p:cNvPr>
          <p:cNvSpPr txBox="1"/>
          <p:nvPr/>
        </p:nvSpPr>
        <p:spPr>
          <a:xfrm>
            <a:off x="6964998" y="329306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F70507-C785-9199-573A-9C57DD622B79}"/>
              </a:ext>
            </a:extLst>
          </p:cNvPr>
          <p:cNvSpPr txBox="1"/>
          <p:nvPr/>
        </p:nvSpPr>
        <p:spPr>
          <a:xfrm>
            <a:off x="6990725" y="3916418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6C89A0-0FAB-BC0B-8496-6FF95BA41BC6}"/>
              </a:ext>
            </a:extLst>
          </p:cNvPr>
          <p:cNvSpPr txBox="1"/>
          <p:nvPr/>
        </p:nvSpPr>
        <p:spPr>
          <a:xfrm>
            <a:off x="7105028" y="4416666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FE41A-9E6B-EC35-D05B-D7D31A786FD0}"/>
              </a:ext>
            </a:extLst>
          </p:cNvPr>
          <p:cNvSpPr txBox="1"/>
          <p:nvPr/>
        </p:nvSpPr>
        <p:spPr>
          <a:xfrm>
            <a:off x="7204672" y="506322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B5C808-10EF-74F3-41D0-77D71EDA573F}"/>
              </a:ext>
            </a:extLst>
          </p:cNvPr>
          <p:cNvSpPr txBox="1"/>
          <p:nvPr/>
        </p:nvSpPr>
        <p:spPr>
          <a:xfrm>
            <a:off x="7023478" y="562635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0" name="Picture 2" descr="Free Warning Exclamation vector and picture">
            <a:extLst>
              <a:ext uri="{FF2B5EF4-FFF2-40B4-BE49-F238E27FC236}">
                <a16:creationId xmlns:a16="http://schemas.microsoft.com/office/drawing/2014/main" id="{5D280F92-8300-E549-DE6A-480D9FA2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7" y="2091564"/>
            <a:ext cx="529307" cy="5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BA6070-9AA4-2451-AE5F-5C6F19F374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4383" y="2651998"/>
            <a:ext cx="617732" cy="6255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6DF9D25-B06D-33AD-1AA6-9A0949B81B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2413" y="3294378"/>
            <a:ext cx="609653" cy="4699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AC13128-4716-B226-719A-E79DF3C789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1878" y="3835255"/>
            <a:ext cx="543432" cy="525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23690CE-644B-8219-3EAA-3E1C0E2C54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7279" y="5019478"/>
            <a:ext cx="504787" cy="5047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420A56-19F6-4B16-1D24-2436632AAE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9173" y="5592395"/>
            <a:ext cx="676136" cy="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DDED77-567F-406D-93D9-C3638114C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2" y="5564831"/>
            <a:ext cx="1685429" cy="70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8EE4D-37BA-4531-9348-CDB676C9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1973640"/>
            <a:ext cx="1051472" cy="1050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AFA54-D6F3-41F4-9039-95EB358B8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6" y="477277"/>
            <a:ext cx="1268227" cy="12396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FE8ED-CC02-4A72-AAB2-2E79CC914A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38" y="3626308"/>
            <a:ext cx="1145179" cy="12584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6F0E2-1EE6-4563-A242-C4673BA277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" y="-107665"/>
            <a:ext cx="1632327" cy="1447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C0CAD9-836A-4B08-A93A-C51B4DF7BF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04" y="5193955"/>
            <a:ext cx="1261275" cy="1261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CB6A4C-1500-48C4-90A0-2F97D08263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5" y="1922156"/>
            <a:ext cx="1609101" cy="12396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E4695D-0DD4-4C16-9B06-649F5DD51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4" y="3637680"/>
            <a:ext cx="1239939" cy="12470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608253" y="2961721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[glad, happy]</a:t>
            </a:r>
          </a:p>
        </p:txBody>
      </p:sp>
      <p:sp>
        <p:nvSpPr>
          <p:cNvPr id="31" name="TextBox 30">
            <a:hlinkClick r:id="" action="ppaction://noaction">
              <a:snd r:embed="rId11" name="T3E_W1_5.2.wav"/>
            </a:hlinkClick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2733012" y="5589758"/>
            <a:ext cx="219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</a:t>
            </a:r>
            <a:r>
              <a:rPr lang="en-GB" sz="2800" b="1" dirty="0" err="1">
                <a:solidFill>
                  <a:srgbClr val="002060"/>
                </a:solidFill>
              </a:rPr>
              <a:t>Spaß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hlinkClick r:id="" action="ppaction://noaction">
              <a:snd r:embed="rId12" name="T3E_W1_5.1.wav"/>
            </a:hlinkClick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662157" y="861505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(die)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588390" y="1435513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[fear (of)]</a:t>
            </a:r>
          </a:p>
        </p:txBody>
      </p:sp>
      <p:sp>
        <p:nvSpPr>
          <p:cNvPr id="4" name="TextBox 3">
            <a:hlinkClick r:id="" action="ppaction://noaction">
              <a:snd r:embed="rId13" name="T3_W1_5.4.wav"/>
            </a:hlinkClick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05710" y="41453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müde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33896" y="492912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[tired]</a:t>
            </a:r>
          </a:p>
        </p:txBody>
      </p:sp>
      <p:sp>
        <p:nvSpPr>
          <p:cNvPr id="9" name="TextBox 8">
            <a:hlinkClick r:id="" action="ppaction://noaction">
              <a:snd r:embed="rId14" name="T3_W1_5.8.wav"/>
            </a:hlinkClick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7916420" y="41453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hlinkClick r:id="" action="ppaction://noaction">
              <a:snd r:embed="rId15" name="T3_W1_5.9.wav"/>
            </a:hlinkClick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7937347" y="549816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hlinkClick r:id="" action="ppaction://noaction">
              <a:snd r:embed="rId16" name="T3E_W1_5.3.wav"/>
            </a:hlinkClick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044268" y="1289451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Hunger</a:t>
            </a:r>
          </a:p>
        </p:txBody>
      </p:sp>
      <p:sp>
        <p:nvSpPr>
          <p:cNvPr id="21" name="TextBox 20">
            <a:hlinkClick r:id="" action="ppaction://noaction">
              <a:snd r:embed="rId17" name="T3_W1_5.3.wav"/>
            </a:hlinkClick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737899" y="247293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froh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hlinkClick r:id="" action="ppaction://noaction">
              <a:snd r:embed="rId18" name="T3E_W1_5.4.wav"/>
            </a:hlinkClick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7916421" y="2380621"/>
            <a:ext cx="216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Durst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D50A5-3FC5-30AF-9A9D-FBE928626D9D}"/>
              </a:ext>
            </a:extLst>
          </p:cNvPr>
          <p:cNvSpPr txBox="1"/>
          <p:nvPr/>
        </p:nvSpPr>
        <p:spPr>
          <a:xfrm>
            <a:off x="1119954" y="6360984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[fun]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558979" y="151121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[Hunger]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20A2B9-FC09-FF4F-CB81-E261D7818D25}"/>
              </a:ext>
            </a:extLst>
          </p:cNvPr>
          <p:cNvSpPr txBox="1"/>
          <p:nvPr/>
        </p:nvSpPr>
        <p:spPr>
          <a:xfrm>
            <a:off x="6600430" y="3028890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[thirst]</a:t>
            </a:r>
          </a:p>
        </p:txBody>
      </p:sp>
      <p:sp>
        <p:nvSpPr>
          <p:cNvPr id="13" name="Speech Bubble: Rectangle with Corners Rounded 12">
            <a:hlinkClick r:id="" action="ppaction://noaction">
              <a:snd r:embed="rId19" name="T3_W1_5.1.wav"/>
            </a:hlinkClick>
            <a:extLst>
              <a:ext uri="{FF2B5EF4-FFF2-40B4-BE49-F238E27FC236}">
                <a16:creationId xmlns:a16="http://schemas.microsoft.com/office/drawing/2014/main" id="{59F07F86-739D-1685-6797-8A34907F0B90}"/>
              </a:ext>
            </a:extLst>
          </p:cNvPr>
          <p:cNvSpPr/>
          <p:nvPr/>
        </p:nvSpPr>
        <p:spPr>
          <a:xfrm>
            <a:off x="3324332" y="71799"/>
            <a:ext cx="2709923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E5207B39-516C-000E-6C1E-15C6718EE8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409931" y="-148283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9" name="T3_W1_5.1.wav"/>
            </a:hlinkClick>
            <a:extLst>
              <a:ext uri="{FF2B5EF4-FFF2-40B4-BE49-F238E27FC236}">
                <a16:creationId xmlns:a16="http://schemas.microsoft.com/office/drawing/2014/main" id="{510865BF-85AE-A49C-D2C7-D3392E646310}"/>
              </a:ext>
            </a:extLst>
          </p:cNvPr>
          <p:cNvSpPr txBox="1"/>
          <p:nvPr/>
        </p:nvSpPr>
        <p:spPr>
          <a:xfrm>
            <a:off x="3360803" y="41206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79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hlinkClick r:id="" action="ppaction://noaction">
              <a:snd r:embed="rId3" name="T3E_W1_5.2.wav"/>
            </a:hlinkClick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3297939" y="563359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</a:t>
            </a:r>
            <a:r>
              <a:rPr lang="en-GB" sz="2800" b="1" dirty="0" err="1">
                <a:solidFill>
                  <a:srgbClr val="002060"/>
                </a:solidFill>
              </a:rPr>
              <a:t>Spaß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hlinkClick r:id="" action="ppaction://noaction">
              <a:snd r:embed="rId4" name="T3E_W1_5.1.wav"/>
            </a:hlinkClick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940211" y="593726"/>
            <a:ext cx="24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die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TextBox 3">
            <a:hlinkClick r:id="" action="ppaction://noaction">
              <a:snd r:embed="rId5" name="T3_W1_5.4.wav"/>
            </a:hlinkClick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3008953" y="3836314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müde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hlinkClick r:id="" action="ppaction://noaction">
              <a:snd r:embed="rId6" name="T3_W1_5.8.wav"/>
            </a:hlinkClick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624343" y="384997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hlinkClick r:id="" action="ppaction://noaction">
              <a:snd r:embed="rId7" name="T3_W1_5.9.wav"/>
            </a:hlinkClick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8534401" y="547133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hlinkClick r:id="" action="ppaction://noaction">
              <a:snd r:embed="rId8" name="T3E_W1_5.3.wav"/>
            </a:hlinkClick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648262" y="533195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Hunger</a:t>
            </a:r>
          </a:p>
        </p:txBody>
      </p:sp>
      <p:sp>
        <p:nvSpPr>
          <p:cNvPr id="21" name="TextBox 20">
            <a:hlinkClick r:id="" action="ppaction://noaction">
              <a:snd r:embed="rId9" name="T3_W1_5.3.wav"/>
            </a:hlinkClick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3240507" y="202104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froh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hlinkClick r:id="" action="ppaction://noaction">
              <a:snd r:embed="rId10" name="T3E_W1_5.4.wav"/>
            </a:hlinkClick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643683" y="23049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Durst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376974" y="51648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 _ (o_)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529200" y="524746"/>
            <a:ext cx="241490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fear (of)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57841" y="1886428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g_ _ _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265639" y="1935414"/>
            <a:ext cx="332114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glad, happy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0" y="3678911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390819" y="3836314"/>
            <a:ext cx="261426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208956" y="5477333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187239" y="5477333"/>
            <a:ext cx="31941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179161" y="37283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5696736" y="408612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hunger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269103" y="196003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5432506" y="1965346"/>
            <a:ext cx="29014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216604" y="372411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5772213" y="3718800"/>
            <a:ext cx="224402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232018" y="5488190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y _ _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5696736" y="5471330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9990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2715162" y="5459781"/>
            <a:ext cx="272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 _ _ S_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234120" y="533195"/>
            <a:ext cx="3415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 _ _ A_ _ _ _ (v_ _)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916412" y="3602434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m_ _ 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289646" y="3632142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b_ _ _ 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8056988" y="5385319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d_ _ _ 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109521" y="516666"/>
            <a:ext cx="233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H_ _ _ _ 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916411" y="2018985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</a:t>
            </a:r>
            <a:r>
              <a:rPr lang="en-GB" sz="36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289647" y="2100703"/>
            <a:ext cx="188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_ 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-126146" y="606365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fear (of)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2378907" y="579463"/>
            <a:ext cx="3003443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Angst 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vor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-207687" y="2026901"/>
            <a:ext cx="360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3089000" y="2086623"/>
            <a:ext cx="153969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-162224" y="3780355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2674840" y="3683204"/>
            <a:ext cx="219474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-240673" y="5462618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2774971" y="5536611"/>
            <a:ext cx="247922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Spaß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232018" y="571316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unger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8146882" y="551005"/>
            <a:ext cx="237294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 Hunger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269103" y="2093723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hirst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8146881" y="2047455"/>
            <a:ext cx="237294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216604" y="3724112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8045612" y="3616725"/>
            <a:ext cx="224402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232018" y="5488190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hank you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8225184" y="5426634"/>
            <a:ext cx="188487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22147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E_W1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E_W1_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E_W1_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E_W1_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5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5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10" name="T3_W1_8.1.wav"/>
            </a:hlinkClick>
          </p:cNvPr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Bitte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>
            <a:hlinkClick r:id="" action="ppaction://noaction">
              <a:snd r:embed="rId11" name="T3_W1_8.2.wav"/>
            </a:hlinkClick>
          </p:cNvPr>
          <p:cNvSpPr/>
          <p:nvPr/>
        </p:nvSpPr>
        <p:spPr>
          <a:xfrm>
            <a:off x="90642" y="624506"/>
            <a:ext cx="5437819" cy="456480"/>
          </a:xfrm>
          <a:prstGeom prst="rect">
            <a:avLst/>
          </a:prstGeom>
          <a:solidFill>
            <a:srgbClr val="FFFC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Höf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lich* sein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nett!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4BC590-72A0-6D13-2FDF-CE29ECD7EE21}"/>
              </a:ext>
            </a:extLst>
          </p:cNvPr>
          <p:cNvSpPr txBox="1"/>
          <p:nvPr/>
        </p:nvSpPr>
        <p:spPr>
          <a:xfrm>
            <a:off x="3792590" y="633206"/>
            <a:ext cx="205979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höflich</a:t>
            </a:r>
            <a:r>
              <a:rPr lang="en-GB" sz="2000" dirty="0"/>
              <a:t> – polite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87217F-345D-4A05-9695-C16BE4DEAAA7}"/>
              </a:ext>
            </a:extLst>
          </p:cNvPr>
          <p:cNvGrpSpPr/>
          <p:nvPr/>
        </p:nvGrpSpPr>
        <p:grpSpPr>
          <a:xfrm>
            <a:off x="6762848" y="206985"/>
            <a:ext cx="2527307" cy="1036678"/>
            <a:chOff x="6762848" y="206985"/>
            <a:chExt cx="2527307" cy="1036678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32B7025-39CD-9897-8811-929CD2CBA81C}"/>
                </a:ext>
              </a:extLst>
            </p:cNvPr>
            <p:cNvSpPr/>
            <p:nvPr/>
          </p:nvSpPr>
          <p:spPr>
            <a:xfrm>
              <a:off x="6762848" y="206985"/>
              <a:ext cx="2279716" cy="1036678"/>
            </a:xfrm>
            <a:prstGeom prst="wedgeEllipseCallout">
              <a:avLst>
                <a:gd name="adj1" fmla="val -80407"/>
                <a:gd name="adj2" fmla="val 11556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68B0D3-A5A3-2C8E-7D13-1A9E4F7A8B70}"/>
                </a:ext>
              </a:extLst>
            </p:cNvPr>
            <p:cNvSpPr txBox="1"/>
            <p:nvPr/>
          </p:nvSpPr>
          <p:spPr>
            <a:xfrm>
              <a:off x="7010440" y="369575"/>
              <a:ext cx="2279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Hast du </a:t>
              </a:r>
              <a:r>
                <a:rPr lang="en-US" sz="2000" b="1" dirty="0" err="1">
                  <a:solidFill>
                    <a:srgbClr val="002060"/>
                  </a:solidFill>
                </a:rPr>
                <a:t>einen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Bleistift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? 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06223F-3886-4E30-BAB6-A6054C8B5C1F}"/>
              </a:ext>
            </a:extLst>
          </p:cNvPr>
          <p:cNvGrpSpPr/>
          <p:nvPr/>
        </p:nvGrpSpPr>
        <p:grpSpPr>
          <a:xfrm>
            <a:off x="9859773" y="2521171"/>
            <a:ext cx="1226308" cy="853477"/>
            <a:chOff x="9859773" y="2521171"/>
            <a:chExt cx="1226308" cy="85347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21930B83-ECFA-4438-41CB-39D5305B4D29}"/>
                </a:ext>
              </a:extLst>
            </p:cNvPr>
            <p:cNvSpPr/>
            <p:nvPr/>
          </p:nvSpPr>
          <p:spPr>
            <a:xfrm>
              <a:off x="9859773" y="2521171"/>
              <a:ext cx="1226308" cy="853477"/>
            </a:xfrm>
            <a:prstGeom prst="wedgeEllipseCallout">
              <a:avLst>
                <a:gd name="adj1" fmla="val 62771"/>
                <a:gd name="adj2" fmla="val -5505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5E9E7F-7DA8-5ED2-21AB-F6F1E61747F2}"/>
                </a:ext>
              </a:extLst>
            </p:cNvPr>
            <p:cNvSpPr txBox="1"/>
            <p:nvPr/>
          </p:nvSpPr>
          <p:spPr>
            <a:xfrm>
              <a:off x="10084149" y="2747854"/>
              <a:ext cx="843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AutoShape 2">
            <a:extLst>
              <a:ext uri="{FF2B5EF4-FFF2-40B4-BE49-F238E27FC236}">
                <a16:creationId xmlns:a16="http://schemas.microsoft.com/office/drawing/2014/main" id="{2F4EBA36-4CF7-D0A9-9102-B626780B4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D2B2B663-917D-5B07-BB18-0BD98E4559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985FE4-C5B3-2A0B-09A4-D564A735B6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4007" y="1646404"/>
            <a:ext cx="1115449" cy="190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971B00-CABE-46A6-8C11-8AB2DBFA0FE8}"/>
              </a:ext>
            </a:extLst>
          </p:cNvPr>
          <p:cNvGrpSpPr/>
          <p:nvPr/>
        </p:nvGrpSpPr>
        <p:grpSpPr>
          <a:xfrm>
            <a:off x="9008464" y="946606"/>
            <a:ext cx="1918825" cy="1236957"/>
            <a:chOff x="9008464" y="946606"/>
            <a:chExt cx="1918825" cy="123695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C7C8B8D-74DA-BE81-D452-DA84125F9324}"/>
                </a:ext>
              </a:extLst>
            </p:cNvPr>
            <p:cNvSpPr/>
            <p:nvPr/>
          </p:nvSpPr>
          <p:spPr>
            <a:xfrm>
              <a:off x="9008464" y="946606"/>
              <a:ext cx="1828466" cy="1236957"/>
            </a:xfrm>
            <a:prstGeom prst="wedgeEllipseCallout">
              <a:avLst>
                <a:gd name="adj1" fmla="val 79167"/>
                <a:gd name="adj2" fmla="val 625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9A3E58-EAA1-C8F6-D007-2950CF4DE423}"/>
                </a:ext>
              </a:extLst>
            </p:cNvPr>
            <p:cNvSpPr txBox="1"/>
            <p:nvPr/>
          </p:nvSpPr>
          <p:spPr>
            <a:xfrm>
              <a:off x="9231606" y="1180067"/>
              <a:ext cx="1695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</a:rPr>
                <a:t>Hier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pic>
          <p:nvPicPr>
            <p:cNvPr id="1030" name="Picture 6" descr="Free Pencil Sharp vector and picture">
              <a:extLst>
                <a:ext uri="{FF2B5EF4-FFF2-40B4-BE49-F238E27FC236}">
                  <a16:creationId xmlns:a16="http://schemas.microsoft.com/office/drawing/2014/main" id="{979AB512-CC16-904F-3A63-4DBB670CB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83135">
              <a:off x="9533033" y="1542580"/>
              <a:ext cx="1002714" cy="50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532EAE4-A163-5901-B5EF-57502BDF012E}"/>
              </a:ext>
            </a:extLst>
          </p:cNvPr>
          <p:cNvSpPr/>
          <p:nvPr/>
        </p:nvSpPr>
        <p:spPr>
          <a:xfrm>
            <a:off x="9968368" y="4461390"/>
            <a:ext cx="2125815" cy="1492324"/>
          </a:xfrm>
          <a:prstGeom prst="wedgeRoundRectCallout">
            <a:avLst>
              <a:gd name="adj1" fmla="val -36138"/>
              <a:gd name="adj2" fmla="val -13124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And here, </a:t>
            </a:r>
            <a:r>
              <a:rPr lang="en-US" sz="2400" b="1" i="1" dirty="0"/>
              <a:t>bitte</a:t>
            </a:r>
            <a:r>
              <a:rPr lang="en-US" sz="2400" b="1" dirty="0"/>
              <a:t> means ‘you’re welcome’!</a:t>
            </a:r>
            <a:endParaRPr lang="en-GB" sz="2400" b="1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6E82F52-AA4E-A903-6CA7-85F39C43D871}"/>
              </a:ext>
            </a:extLst>
          </p:cNvPr>
          <p:cNvSpPr/>
          <p:nvPr/>
        </p:nvSpPr>
        <p:spPr>
          <a:xfrm>
            <a:off x="7320638" y="3559079"/>
            <a:ext cx="2245821" cy="1150091"/>
          </a:xfrm>
          <a:prstGeom prst="wedgeRoundRectCallout">
            <a:avLst>
              <a:gd name="adj1" fmla="val 42399"/>
              <a:gd name="adj2" fmla="val -19583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</a:t>
            </a:r>
            <a:r>
              <a:rPr lang="en-US" sz="2400" b="1" dirty="0" err="1"/>
              <a:t>Hier</a:t>
            </a:r>
            <a:r>
              <a:rPr lang="en-US" sz="2400" b="1" dirty="0"/>
              <a:t>, </a:t>
            </a:r>
            <a:r>
              <a:rPr lang="en-US" sz="2400" b="1" i="1" dirty="0"/>
              <a:t>bitte”</a:t>
            </a:r>
            <a:r>
              <a:rPr lang="en-US" sz="2400" b="1" dirty="0"/>
              <a:t> means ‘Here you go!</a:t>
            </a:r>
            <a:endParaRPr lang="en-GB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04059-35C0-4EFD-A774-E1338512458A}"/>
              </a:ext>
            </a:extLst>
          </p:cNvPr>
          <p:cNvSpPr txBox="1"/>
          <p:nvPr/>
        </p:nvSpPr>
        <p:spPr>
          <a:xfrm>
            <a:off x="114300" y="1373616"/>
            <a:ext cx="5437820" cy="1384995"/>
          </a:xfrm>
          <a:prstGeom prst="rect">
            <a:avLst/>
          </a:prstGeom>
          <a:solidFill>
            <a:srgbClr val="FFF7D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Britische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Leute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höflich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–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denken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Leute in Deutschland.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85F789-F623-40B1-9EC3-89710BF58378}"/>
              </a:ext>
            </a:extLst>
          </p:cNvPr>
          <p:cNvSpPr txBox="1"/>
          <p:nvPr/>
        </p:nvSpPr>
        <p:spPr>
          <a:xfrm>
            <a:off x="114300" y="3041302"/>
            <a:ext cx="5437820" cy="1384995"/>
          </a:xfrm>
          <a:prstGeom prst="rect">
            <a:avLst/>
          </a:prstGeom>
          <a:solidFill>
            <a:srgbClr val="FFECA7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Warum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?        Die Leute in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Großbritannien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sagen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oft ‘bitte’ und ‘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danke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’!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A2C4F-3658-4CDF-AB5D-DC5F45E42929}"/>
              </a:ext>
            </a:extLst>
          </p:cNvPr>
          <p:cNvSpPr txBox="1"/>
          <p:nvPr/>
        </p:nvSpPr>
        <p:spPr>
          <a:xfrm>
            <a:off x="107981" y="4674800"/>
            <a:ext cx="5437820" cy="1384995"/>
          </a:xfrm>
          <a:prstGeom prst="rect">
            <a:avLst/>
          </a:prstGeom>
          <a:solidFill>
            <a:srgbClr val="FFE27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</a:rPr>
              <a:t>‘Bitte’ und ‘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danke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sagen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nett.  Aber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es </a:t>
            </a:r>
            <a:r>
              <a:rPr lang="en-GB" sz="2800" b="1" i="1" dirty="0" err="1">
                <a:solidFill>
                  <a:srgbClr val="002060"/>
                </a:solidFill>
                <a:latin typeface="Century Gothic"/>
              </a:rPr>
              <a:t>immer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höflich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?  Was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denkst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du?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21A03FF-8517-0B5B-1FEF-DAF4F85B4C49}"/>
              </a:ext>
            </a:extLst>
          </p:cNvPr>
          <p:cNvSpPr/>
          <p:nvPr/>
        </p:nvSpPr>
        <p:spPr>
          <a:xfrm>
            <a:off x="5029910" y="5120976"/>
            <a:ext cx="4737503" cy="1288412"/>
          </a:xfrm>
          <a:prstGeom prst="wedgeRoundRectCallout">
            <a:avLst>
              <a:gd name="adj1" fmla="val -33897"/>
              <a:gd name="adj2" fmla="val 7650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Bitte</a:t>
            </a:r>
            <a:r>
              <a:rPr lang="en-US" sz="2400" b="1" dirty="0"/>
              <a:t> has several meanings.</a:t>
            </a:r>
            <a:br>
              <a:rPr lang="en-US" sz="2400" b="1" dirty="0"/>
            </a:br>
            <a:r>
              <a:rPr lang="en-US" sz="2400" b="1" dirty="0"/>
              <a:t>Read the dialogue. What does </a:t>
            </a:r>
            <a:r>
              <a:rPr lang="en-US" sz="2400" b="1" i="1" dirty="0"/>
              <a:t>bitte</a:t>
            </a:r>
            <a:r>
              <a:rPr lang="en-US" sz="2400" b="1" dirty="0"/>
              <a:t> mean each time? </a:t>
            </a:r>
            <a:endParaRPr lang="en-GB" sz="24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806DE1-DC7F-4687-B535-1534A30841F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9" y="87550"/>
            <a:ext cx="473987" cy="520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F53FC8-058A-419E-869F-D2136DC2132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73" y="67719"/>
            <a:ext cx="560525" cy="560525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C6DB7D7-BF17-4CD3-86A9-66651023E8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05" y="2853843"/>
            <a:ext cx="746706" cy="643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9E90F2-5903-2420-179E-43881BB1A0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58096" y="1273719"/>
            <a:ext cx="1055974" cy="147771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96526E-20E6-1E26-ECAB-40100F1E48FE}"/>
              </a:ext>
            </a:extLst>
          </p:cNvPr>
          <p:cNvSpPr/>
          <p:nvPr/>
        </p:nvSpPr>
        <p:spPr>
          <a:xfrm>
            <a:off x="5216258" y="2693451"/>
            <a:ext cx="2059793" cy="1592891"/>
          </a:xfrm>
          <a:prstGeom prst="wedgeRoundRectCallout">
            <a:avLst>
              <a:gd name="adj1" fmla="val 87834"/>
              <a:gd name="adj2" fmla="val -15067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Here, </a:t>
            </a:r>
            <a:r>
              <a:rPr lang="en-US" sz="2400" b="1" i="1" dirty="0"/>
              <a:t>bitte</a:t>
            </a:r>
            <a:r>
              <a:rPr lang="en-US" sz="2400" b="1" dirty="0"/>
              <a:t> means ‘please’!</a:t>
            </a:r>
            <a:endParaRPr lang="en-GB" sz="24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FC056A-D2FF-49BC-9826-01464AFA82FB}"/>
              </a:ext>
            </a:extLst>
          </p:cNvPr>
          <p:cNvGrpSpPr/>
          <p:nvPr/>
        </p:nvGrpSpPr>
        <p:grpSpPr>
          <a:xfrm>
            <a:off x="6881615" y="1879258"/>
            <a:ext cx="1250486" cy="874602"/>
            <a:chOff x="7434274" y="2093680"/>
            <a:chExt cx="1250486" cy="874602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9D76C212-ED7B-5AEE-C6C9-1F4CDA72C59D}"/>
                </a:ext>
              </a:extLst>
            </p:cNvPr>
            <p:cNvSpPr/>
            <p:nvPr/>
          </p:nvSpPr>
          <p:spPr>
            <a:xfrm>
              <a:off x="7434274" y="2093680"/>
              <a:ext cx="1226307" cy="874602"/>
            </a:xfrm>
            <a:prstGeom prst="wedgeEllipseCallout">
              <a:avLst>
                <a:gd name="adj1" fmla="val -97915"/>
                <a:gd name="adj2" fmla="val -28389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34215C-2D65-4BAE-4C9A-BF238971CDB2}"/>
                </a:ext>
              </a:extLst>
            </p:cNvPr>
            <p:cNvSpPr txBox="1"/>
            <p:nvPr/>
          </p:nvSpPr>
          <p:spPr>
            <a:xfrm>
              <a:off x="7524872" y="2312756"/>
              <a:ext cx="1159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Danke!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27C276-4280-4C54-99FC-560E2B175F4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68" y="3121783"/>
            <a:ext cx="692114" cy="11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8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9" grpId="0" animBg="1"/>
      <p:bldP spid="30" grpId="0" animBg="1"/>
      <p:bldP spid="31" grpId="0" animBg="1"/>
      <p:bldP spid="28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</a:rPr>
              <a:t>Remember that the verb </a:t>
            </a:r>
            <a:r>
              <a:rPr lang="en-US" sz="2800" b="1" dirty="0">
                <a:solidFill>
                  <a:srgbClr val="002060"/>
                </a:solidFill>
              </a:rPr>
              <a:t>SEIN </a:t>
            </a:r>
            <a:r>
              <a:rPr lang="en-US" sz="2800" dirty="0">
                <a:solidFill>
                  <a:srgbClr val="002060"/>
                </a:solidFill>
              </a:rPr>
              <a:t>(to be, being)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4444" y="187791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0163" y="2472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2630" y="4655746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13950" y="530211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500920" y="193919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500920" y="2476056"/>
            <a:ext cx="3691080" cy="510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575809" y="3320725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8546547" y="5114526"/>
            <a:ext cx="394785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(formal) are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baseline="0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are there.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7"/>
          <a:stretch/>
        </p:blipFill>
        <p:spPr>
          <a:xfrm>
            <a:off x="1749083" y="1654703"/>
            <a:ext cx="544411" cy="1174577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8"/>
          <a:stretch/>
        </p:blipFill>
        <p:spPr>
          <a:xfrm>
            <a:off x="1624551" y="463632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9"/>
          <a:stretch/>
        </p:blipFill>
        <p:spPr>
          <a:xfrm>
            <a:off x="1747775" y="5704522"/>
            <a:ext cx="1267560" cy="912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20"/>
          <a:stretch/>
        </p:blipFill>
        <p:spPr>
          <a:xfrm>
            <a:off x="8083826" y="2517328"/>
            <a:ext cx="452895" cy="510827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20"/>
          <a:stretch/>
        </p:blipFill>
        <p:spPr>
          <a:xfrm>
            <a:off x="8144029" y="5149118"/>
            <a:ext cx="458399" cy="599768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227996" y="6379617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31530" y="593065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8" y="240654"/>
            <a:ext cx="5500176" cy="595051"/>
          </a:xfrm>
        </p:spPr>
        <p:txBody>
          <a:bodyPr/>
          <a:lstStyle/>
          <a:p>
            <a:r>
              <a:rPr lang="en-GB" sz="3600" b="1" dirty="0"/>
              <a:t>SEIN – to be, being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602429" y="4566169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482019" y="388468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are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20"/>
          <a:stretch/>
        </p:blipFill>
        <p:spPr>
          <a:xfrm>
            <a:off x="8083826" y="3923108"/>
            <a:ext cx="458398" cy="479617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66517" y="32433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26416" y="3075718"/>
            <a:ext cx="1418173" cy="996773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66517" y="379103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312850" y="179546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we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75016" y="1579872"/>
            <a:ext cx="1763695" cy="1158756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312850" y="331585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seid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4037165" y="3827802"/>
            <a:ext cx="24027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(all)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33709" y="3201758"/>
            <a:ext cx="1516310" cy="1066384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380675" y="4529779"/>
            <a:ext cx="1516310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3937" y="5004777"/>
            <a:ext cx="32091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(formal)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53895" y="4566169"/>
            <a:ext cx="844951" cy="810525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321074" y="574888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23006" y="5678730"/>
            <a:ext cx="1024229" cy="729854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5" y="633996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they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Also: </a:t>
            </a:r>
            <a:r>
              <a:rPr lang="en-US" sz="2400" b="1" i="1" dirty="0"/>
              <a:t>es </a:t>
            </a:r>
            <a:r>
              <a:rPr lang="en-US" sz="2400" b="1" i="1" dirty="0" err="1"/>
              <a:t>ist</a:t>
            </a:r>
            <a:r>
              <a:rPr lang="en-US" sz="2400" b="1" i="1" dirty="0"/>
              <a:t> </a:t>
            </a:r>
            <a:r>
              <a:rPr lang="en-US" sz="2400" b="1" dirty="0"/>
              <a:t>= it is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1_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3_W1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3_W1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3_W1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3_W1_9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3_W1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3_W1_9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3_W1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3_W1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3_W1_9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3_W1_9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3_W1_9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3_W1_9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" grpId="0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7866</TotalTime>
  <Words>3006</Words>
  <Application>Microsoft Office PowerPoint</Application>
  <PresentationFormat>Widescreen</PresentationFormat>
  <Paragraphs>493</Paragraphs>
  <Slides>16</Slides>
  <Notes>16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2_Office Theme</vt:lpstr>
      <vt:lpstr>Office Theme</vt:lpstr>
      <vt:lpstr>Experiences at home and away</vt:lpstr>
      <vt:lpstr>aussprechen</vt:lpstr>
      <vt:lpstr>aussprechen</vt:lpstr>
      <vt:lpstr>hören</vt:lpstr>
      <vt:lpstr>Vokabeln</vt:lpstr>
      <vt:lpstr>Vokabeln</vt:lpstr>
      <vt:lpstr>Vokabeln</vt:lpstr>
      <vt:lpstr>Kultur</vt:lpstr>
      <vt:lpstr>SEIN – to be, being</vt:lpstr>
      <vt:lpstr>HABEN – to have, having</vt:lpstr>
      <vt:lpstr>Singen</vt:lpstr>
      <vt:lpstr>lesen</vt:lpstr>
      <vt:lpstr>lesen</vt:lpstr>
      <vt:lpstr>hören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Ginevra Festanti</cp:lastModifiedBy>
  <cp:revision>65</cp:revision>
  <dcterms:created xsi:type="dcterms:W3CDTF">2021-07-02T19:27:01Z</dcterms:created>
  <dcterms:modified xsi:type="dcterms:W3CDTF">2024-02-14T11:54:43Z</dcterms:modified>
</cp:coreProperties>
</file>