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99" r:id="rId5"/>
    <p:sldId id="971" r:id="rId6"/>
    <p:sldId id="295" r:id="rId7"/>
    <p:sldId id="973" r:id="rId8"/>
    <p:sldId id="972" r:id="rId9"/>
    <p:sldId id="368" r:id="rId10"/>
    <p:sldId id="367" r:id="rId11"/>
    <p:sldId id="974" r:id="rId12"/>
    <p:sldId id="290" r:id="rId13"/>
    <p:sldId id="975" r:id="rId14"/>
    <p:sldId id="9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8A3"/>
    <a:srgbClr val="FFEBEB"/>
    <a:srgbClr val="FFD319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343AC-FA25-FACF-3799-F9E827156FC9}" v="4" dt="2023-04-27T09:40:0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63265" autoAdjust="0"/>
  </p:normalViewPr>
  <p:slideViewPr>
    <p:cSldViewPr snapToGrid="0">
      <p:cViewPr varScale="1">
        <p:scale>
          <a:sx n="68" d="100"/>
          <a:sy n="68" d="100"/>
        </p:scale>
        <p:origin x="130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Krusemann" userId="S::jx903880@reading.ac.uk::22b930c6-ce99-468c-835c-dba6438d8ea3" providerId="AD" clId="Web-{EAD343AC-FA25-FACF-3799-F9E827156FC9}"/>
    <pc:docChg chg="modSld">
      <pc:chgData name="Heike Krusemann" userId="S::jx903880@reading.ac.uk::22b930c6-ce99-468c-835c-dba6438d8ea3" providerId="AD" clId="Web-{EAD343AC-FA25-FACF-3799-F9E827156FC9}" dt="2023-04-27T09:40:07.449" v="1" actId="20577"/>
      <pc:docMkLst>
        <pc:docMk/>
      </pc:docMkLst>
      <pc:sldChg chg="modSp">
        <pc:chgData name="Heike Krusemann" userId="S::jx903880@reading.ac.uk::22b930c6-ce99-468c-835c-dba6438d8ea3" providerId="AD" clId="Web-{EAD343AC-FA25-FACF-3799-F9E827156FC9}" dt="2023-04-27T09:40:07.449" v="1" actId="20577"/>
        <pc:sldMkLst>
          <pc:docMk/>
          <pc:sldMk cId="1716069703" sldId="971"/>
        </pc:sldMkLst>
        <pc:spChg chg="mod">
          <ac:chgData name="Heike Krusemann" userId="S::jx903880@reading.ac.uk::22b930c6-ce99-468c-835c-dba6438d8ea3" providerId="AD" clId="Web-{EAD343AC-FA25-FACF-3799-F9E827156FC9}" dt="2023-04-27T09:40:07.449" v="1" actId="20577"/>
          <ac:spMkLst>
            <pc:docMk/>
            <pc:sldMk cId="1716069703" sldId="971"/>
            <ac:spMk id="10" creationId="{CC45BB5B-9825-4C69-A85B-49A9112436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[-g] [-d] [-b] Tag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[111]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und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[2] 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gelb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[1446]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Berg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[934]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Zug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[675]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Lied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[1733]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Freund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[273] 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Lieblings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-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siebzehn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</a:t>
            </a: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können, ich kann, du kannst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etwas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[100]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Instrument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[1572]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sitzen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[231]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wiederholen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[988]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Antwort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[522]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Frage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[157]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Satz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[432]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neben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[266]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2: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denken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lernen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singen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[1063]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spielen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[205]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verstehen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[211]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viel [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56]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oft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[223]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ich weiß (es) nicht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wie sagt man…?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</a:p>
          <a:p>
            <a:pPr marL="216000" indent="-216000">
              <a:lnSpc>
                <a:spcPct val="100000"/>
              </a:lnSpc>
            </a:pPr>
            <a:endParaRPr lang="de-DE" sz="1800" b="1" i="0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58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1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5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</a:t>
            </a:r>
            <a:r>
              <a:rPr lang="en-GB" b="0" baseline="0" dirty="0"/>
              <a:t> </a:t>
            </a:r>
            <a:r>
              <a:rPr lang="en-GB" b="0" dirty="0"/>
              <a:t>production of the SSC [-g], [-d] and [-b] and to contrast them with their voiced equivalents.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callouts reminding pupils when </a:t>
            </a:r>
            <a:r>
              <a:rPr lang="en-GB" b="1" dirty="0"/>
              <a:t>g,</a:t>
            </a:r>
            <a:r>
              <a:rPr lang="en-GB" b="1" baseline="0" dirty="0"/>
              <a:t> d, </a:t>
            </a:r>
            <a:r>
              <a:rPr lang="en-GB" b="0" baseline="0" dirty="0"/>
              <a:t>and </a:t>
            </a:r>
            <a:r>
              <a:rPr lang="en-GB" b="1" baseline="0" dirty="0"/>
              <a:t>b</a:t>
            </a:r>
            <a:r>
              <a:rPr lang="en-GB" b="0" baseline="0" dirty="0"/>
              <a:t> are voiced and unvoiced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</a:t>
            </a:r>
            <a:r>
              <a:rPr lang="en-GB" baseline="0" dirty="0"/>
              <a:t> examples of each SSC.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</a:t>
            </a:r>
            <a:r>
              <a:rPr lang="en-GB" baseline="0" dirty="0"/>
              <a:t> practise saying each word, paying attention to </a:t>
            </a:r>
            <a:r>
              <a:rPr lang="en-GB" b="1" dirty="0"/>
              <a:t>g,</a:t>
            </a:r>
            <a:r>
              <a:rPr lang="en-GB" b="1" baseline="0" dirty="0"/>
              <a:t> d, </a:t>
            </a:r>
            <a:r>
              <a:rPr lang="en-GB" b="0" baseline="0" dirty="0"/>
              <a:t>and </a:t>
            </a:r>
            <a:r>
              <a:rPr lang="en-GB" b="1" baseline="0" dirty="0"/>
              <a:t>b</a:t>
            </a:r>
            <a:r>
              <a:rPr lang="en-GB" b="0" baseline="0" dirty="0"/>
              <a:t>. In this exercise we have arranged each example under the correct callout so pupils can focus all their attention on producing the different sounds.</a:t>
            </a: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04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recognition of verbs and vocabulary from this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Explain to pupils that they need to decide which verbs could be correct enders to each of the 5 sentence starters, based on their meaning. Sometimes all verbs might make sense.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discuss in pairs and write down 1-5 and the verbs they think work for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answers and click for ticks to appear next to correct verbs. Discuss meanings of each sentence as you correct.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In the audio version, click on the numbered buttons to hear all the possible sentences.  Pupils can be encouraged to join in with the audio.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Ensure pupils know the meanings of the sentence starters in red boxes, as without this knowledge they will struggle to access the task.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Additional task suggestions:</a:t>
            </a:r>
            <a:br>
              <a:rPr lang="en-GB" dirty="0"/>
            </a:br>
            <a:r>
              <a:rPr lang="en-GB" dirty="0"/>
              <a:t>1.  Pupils make up their own sense and nonsense sentences, and their partner or the class must decide whether or not they make sense.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using</a:t>
            </a:r>
            <a:r>
              <a:rPr lang="en-GB" b="0" baseline="0" dirty="0"/>
              <a:t> ‘ich </a:t>
            </a:r>
            <a:r>
              <a:rPr lang="en-GB" b="0" baseline="0" dirty="0" err="1"/>
              <a:t>kann</a:t>
            </a:r>
            <a:r>
              <a:rPr lang="en-GB" b="0" baseline="0" dirty="0"/>
              <a:t>’, focusing on correct word order with the infinitive verb at the end of each clause.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Explain that pupils are going</a:t>
            </a:r>
            <a:r>
              <a:rPr lang="en-GB" sz="1200" b="0" baseline="0" dirty="0"/>
              <a:t> to play a memory game.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Model how this will work by clicking through the example.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Pupils work in pairs. Pupil A chooses a phrase from the 9 options on the slide at random. They start with ‘</a:t>
            </a:r>
            <a:r>
              <a:rPr lang="en-GB" sz="1200" b="0" baseline="0" dirty="0" err="1"/>
              <a:t>ich</a:t>
            </a:r>
            <a:r>
              <a:rPr lang="en-GB" sz="1200" b="0" baseline="0" dirty="0"/>
              <a:t> </a:t>
            </a:r>
            <a:r>
              <a:rPr lang="en-GB" sz="1200" b="0" baseline="0" dirty="0" err="1"/>
              <a:t>kann</a:t>
            </a:r>
            <a:r>
              <a:rPr lang="en-GB" sz="1200" b="0" baseline="0" dirty="0"/>
              <a:t>…’. Pupil B then repeats what pupil A has said and then adds a second phrase. Pupils continue adding to each other’s sentences until they have used all 9 options. </a:t>
            </a: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a simplified version can be found on</a:t>
            </a:r>
            <a:r>
              <a:rPr lang="en-GB" sz="1200" b="0" baseline="0" dirty="0"/>
              <a:t> the following slide, where students only have to use the verbs.</a:t>
            </a:r>
            <a:br>
              <a:rPr lang="en-GB" b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using</a:t>
            </a:r>
            <a:r>
              <a:rPr lang="en-GB" b="0" baseline="0" dirty="0"/>
              <a:t> ‘</a:t>
            </a:r>
            <a:r>
              <a:rPr lang="en-GB" b="0" baseline="0" dirty="0" err="1"/>
              <a:t>ich</a:t>
            </a:r>
            <a:r>
              <a:rPr lang="en-GB" b="0" baseline="0" dirty="0"/>
              <a:t> </a:t>
            </a:r>
            <a:r>
              <a:rPr lang="en-GB" b="0" baseline="0" dirty="0" err="1"/>
              <a:t>kann</a:t>
            </a:r>
            <a:r>
              <a:rPr lang="en-GB" b="0" baseline="0" dirty="0"/>
              <a:t>’ with WO2.</a:t>
            </a:r>
            <a:r>
              <a:rPr lang="en-GB" b="0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Explain that pupils are going</a:t>
            </a:r>
            <a:r>
              <a:rPr lang="en-GB" sz="1200" b="0" baseline="0" dirty="0"/>
              <a:t> to play a memory game.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Model how this will work by clicking through the example.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Pupils work in pairs. Pupil A chooses one of the 9 verbs on the slide at random. They start with ‘</a:t>
            </a:r>
            <a:r>
              <a:rPr lang="en-GB" sz="1200" b="0" baseline="0" dirty="0" err="1"/>
              <a:t>ich</a:t>
            </a:r>
            <a:r>
              <a:rPr lang="en-GB" sz="1200" b="0" baseline="0" dirty="0"/>
              <a:t> </a:t>
            </a:r>
            <a:r>
              <a:rPr lang="en-GB" sz="1200" b="0" baseline="0" dirty="0" err="1"/>
              <a:t>kann</a:t>
            </a:r>
            <a:r>
              <a:rPr lang="en-GB" sz="1200" b="0" baseline="0" dirty="0"/>
              <a:t>…’. Pupil B then repeats what pupil A has said and then adds a second verb. Pupils continue adding to each other’s sentences until they have used all 9 verbs. </a:t>
            </a: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a more complex version can be found on</a:t>
            </a:r>
            <a:r>
              <a:rPr lang="en-GB" sz="1200" b="0" baseline="0" dirty="0"/>
              <a:t> the previous slide, where pupils add extra details to phrases to help them practise word order that is different in German.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83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the formation of yes/ no questions by swapping the subject and verb and to introduce the formation of yes/ no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 questions with ‘</a:t>
            </a:r>
            <a:r>
              <a:rPr lang="en-GB" sz="1200" b="0" strike="noStrike" spc="-1" baseline="0" dirty="0" err="1">
                <a:solidFill>
                  <a:srgbClr val="000000"/>
                </a:solidFill>
                <a:latin typeface="Calibri"/>
                <a:ea typeface="Calibri"/>
              </a:rPr>
              <a:t>kann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Click through the animations to recap the formation of yes/no questions and to learn the formation of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yes/ no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questions with ‘</a:t>
            </a:r>
            <a:r>
              <a:rPr lang="en-GB" sz="1200" b="0" strike="noStrike" spc="-1" baseline="0" dirty="0" err="1">
                <a:solidFill>
                  <a:srgbClr val="000000"/>
                </a:solidFill>
                <a:latin typeface="+mn-lt"/>
                <a:ea typeface="Calibri"/>
              </a:rPr>
              <a:t>kann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’.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7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</a:t>
            </a:r>
            <a:r>
              <a:rPr lang="en-GB" b="0" baseline="0" dirty="0"/>
              <a:t> building statements and questions in 2-verb structures using ‘</a:t>
            </a:r>
            <a:r>
              <a:rPr lang="en-GB" b="0" baseline="0" dirty="0" err="1"/>
              <a:t>ich</a:t>
            </a:r>
            <a:r>
              <a:rPr lang="en-GB" b="0" baseline="0" dirty="0"/>
              <a:t> </a:t>
            </a:r>
            <a:r>
              <a:rPr lang="en-GB" b="0" baseline="0" dirty="0" err="1"/>
              <a:t>kann</a:t>
            </a:r>
            <a:r>
              <a:rPr lang="en-GB" b="0" baseline="0" dirty="0"/>
              <a:t>’ and ‘du </a:t>
            </a:r>
            <a:r>
              <a:rPr lang="en-GB" b="0" baseline="0" dirty="0" err="1"/>
              <a:t>kannst</a:t>
            </a:r>
            <a:r>
              <a:rPr lang="en-GB" b="0" baseline="0" dirty="0"/>
              <a:t>’.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This is a partner team activity</a:t>
            </a:r>
            <a:r>
              <a:rPr lang="en-GB" baseline="0" dirty="0"/>
              <a:t> </a:t>
            </a:r>
            <a:r>
              <a:rPr lang="en-GB" dirty="0"/>
              <a:t>– pupils are competing together to get as many sentences as possible.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</a:t>
            </a:r>
            <a:r>
              <a:rPr lang="en-GB" baseline="0" dirty="0"/>
              <a:t> start to give pupils</a:t>
            </a:r>
            <a:r>
              <a:rPr lang="en-GB" dirty="0"/>
              <a:t> one minute to write down the English for as many sentences as they can form from the words on the slide, choosing one word from each column.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Partner A then starts by reading out an English sentence to Partner B, which s/he must translate into German.  Partner A listens and corrects, as necessary. They have one minute to get as many as possible.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They swap roles and repeat the activity.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They add up their total number of sentences correctly formed – the teacher decides the winners (who has more than 10 / 12 / 15 / 18 / 20 sentences in their pair?).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If</a:t>
            </a:r>
            <a:r>
              <a:rPr lang="en-GB" b="0" baseline="0" dirty="0"/>
              <a:t> teachers would like to practise just statements and not questions as well, then t</a:t>
            </a:r>
            <a:r>
              <a:rPr lang="en-GB" b="0" dirty="0"/>
              <a:t>he bottom two</a:t>
            </a:r>
            <a:r>
              <a:rPr lang="en-GB" b="0" baseline="0" dirty="0"/>
              <a:t> options from the first two columns can be removed and the previous grammar slide can be omitted.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1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4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svg"/><Relationship Id="rId1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5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EDA65B-D29C-4130-9127-1149EFEDFFEB}"/>
              </a:ext>
            </a:extLst>
          </p:cNvPr>
          <p:cNvSpPr/>
          <p:nvPr/>
        </p:nvSpPr>
        <p:spPr>
          <a:xfrm>
            <a:off x="2053852" y="1416729"/>
            <a:ext cx="2166161" cy="1775012"/>
          </a:xfrm>
          <a:prstGeom prst="wedgeRoundRectCallout">
            <a:avLst>
              <a:gd name="adj1" fmla="val -79186"/>
              <a:gd name="adj2" fmla="val 1022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Ich </a:t>
            </a:r>
            <a:r>
              <a:rPr lang="en-GB" sz="2800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kann</a:t>
            </a:r>
            <a:r>
              <a:rPr lang="en-GB" sz="28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 </a:t>
            </a:r>
            <a:r>
              <a:rPr lang="en-GB" sz="2800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viel</a:t>
            </a:r>
            <a:r>
              <a:rPr lang="en-GB" sz="28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machen</a:t>
            </a:r>
            <a:r>
              <a:rPr lang="en-GB" sz="28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</p:txBody>
      </p:sp>
      <p:pic>
        <p:nvPicPr>
          <p:cNvPr id="11" name="Picture 10" descr="A person wearing a yellow shirt&#10;&#10;Description automatically generated with low confidence">
            <a:extLst>
              <a:ext uri="{FF2B5EF4-FFF2-40B4-BE49-F238E27FC236}">
                <a16:creationId xmlns:a16="http://schemas.microsoft.com/office/drawing/2014/main" id="{CEE9C25D-2A48-46F3-A881-294B5323C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" y="1550587"/>
            <a:ext cx="1572286" cy="3834494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BA642406-DC93-4F23-B960-E39102FF5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88" y="3429000"/>
            <a:ext cx="2622607" cy="19376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52084"/>
              </p:ext>
            </p:extLst>
          </p:nvPr>
        </p:nvGraphicFramePr>
        <p:xfrm>
          <a:off x="518376" y="57922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denken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lernen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2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sagt</a:t>
                      </a:r>
                      <a:r>
                        <a:rPr lang="en-GB" sz="2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man…?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spielen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verstehen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Antwort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sitzen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Frage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wiederholen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neben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Satz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etwas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Instrument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kannst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2" y="3314517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34" y="507960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99220" y="540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18081" y="364107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89983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57993"/>
              </p:ext>
            </p:extLst>
          </p:nvPr>
        </p:nvGraphicFramePr>
        <p:xfrm>
          <a:off x="518376" y="57922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often</a:t>
                      </a:r>
                      <a:endParaRPr lang="en-GB" sz="2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understand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 do you say…?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play, playing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sing, singing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think, thinking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lot, much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learn, learning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don’t know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next to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question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sentence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sit, sitting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answer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9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repeat, repeating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can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be able to, can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something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can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instrument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2" y="3314517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34" y="507960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99220" y="540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18081" y="364107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90901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ECD760-2884-49F9-9B75-87498D158964}"/>
              </a:ext>
            </a:extLst>
          </p:cNvPr>
          <p:cNvSpPr/>
          <p:nvPr/>
        </p:nvSpPr>
        <p:spPr>
          <a:xfrm>
            <a:off x="2756453" y="5433566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lingsbuch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3048977" y="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[-g] [-d] [-b]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89" y="43400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36" y="70831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8533200" y="112466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8528583" y="59123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FBA0-BF7D-4CA2-B0EB-D2E4EF69A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8" y="650888"/>
            <a:ext cx="1745395" cy="1745395"/>
          </a:xfrm>
          <a:prstGeom prst="rect">
            <a:avLst/>
          </a:prstGeom>
        </p:spPr>
      </p:pic>
      <p:pic>
        <p:nvPicPr>
          <p:cNvPr id="31" name="Picture 30" descr="A picture containing light&#10;&#10;Description automatically generated">
            <a:extLst>
              <a:ext uri="{FF2B5EF4-FFF2-40B4-BE49-F238E27FC236}">
                <a16:creationId xmlns:a16="http://schemas.microsoft.com/office/drawing/2014/main" id="{B9EF7992-AFC8-4093-8D46-D26F3E192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2" y="2034253"/>
            <a:ext cx="517545" cy="590233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69C843A-8F8B-4231-9908-A825735D9B2B}"/>
              </a:ext>
            </a:extLst>
          </p:cNvPr>
          <p:cNvSpPr/>
          <p:nvPr/>
        </p:nvSpPr>
        <p:spPr>
          <a:xfrm>
            <a:off x="2439464" y="780566"/>
            <a:ext cx="3224907" cy="1843920"/>
          </a:xfrm>
          <a:prstGeom prst="wedgeRoundRectCallout">
            <a:avLst>
              <a:gd name="adj1" fmla="val -63294"/>
              <a:gd name="adj2" fmla="val 15030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g, d, b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 at the </a:t>
            </a:r>
            <a:r>
              <a:rPr kumimoji="0" lang="en-GB" sz="200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 of a word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or before a consonant they sound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like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k, t, p 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you don’t use your vocal chords.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D837FB3F-8C64-4C8D-B0D3-BE8E72D5AB10}"/>
              </a:ext>
            </a:extLst>
          </p:cNvPr>
          <p:cNvSpPr/>
          <p:nvPr/>
        </p:nvSpPr>
        <p:spPr>
          <a:xfrm>
            <a:off x="6148615" y="650889"/>
            <a:ext cx="3951941" cy="1973598"/>
          </a:xfrm>
          <a:prstGeom prst="wedgeRoundRectCallout">
            <a:avLst>
              <a:gd name="adj1" fmla="val 62146"/>
              <a:gd name="adj2" fmla="val 3352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g, d, b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 </a:t>
            </a:r>
            <a:r>
              <a:rPr kumimoji="0" lang="en-GB" sz="200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vowel, they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are like English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hard g, d 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your vocab chords vibrate.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E.g., </a:t>
            </a:r>
            <a:r>
              <a:rPr kumimoji="0" lang="en-GB" sz="20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Fra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en-GB" sz="20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a,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in.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5F1A6-1A5F-4C01-B1F7-4466E8FB9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01" y="829828"/>
            <a:ext cx="1745395" cy="1745395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354B659-80D8-48AF-8073-7C0CFABB4098}"/>
              </a:ext>
            </a:extLst>
          </p:cNvPr>
          <p:cNvSpPr/>
          <p:nvPr/>
        </p:nvSpPr>
        <p:spPr>
          <a:xfrm>
            <a:off x="6994185" y="5429206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36572FC-0562-46D3-B528-0B117D6C563C}"/>
              </a:ext>
            </a:extLst>
          </p:cNvPr>
          <p:cNvSpPr/>
          <p:nvPr/>
        </p:nvSpPr>
        <p:spPr>
          <a:xfrm>
            <a:off x="2756453" y="6107251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zehn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B999FA-A83E-48D4-95E9-63377671C3BF}"/>
              </a:ext>
            </a:extLst>
          </p:cNvPr>
          <p:cNvSpPr/>
          <p:nvPr/>
        </p:nvSpPr>
        <p:spPr>
          <a:xfrm>
            <a:off x="6994185" y="6099366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2756453" y="4086192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Freun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C4B80B-DFA5-4BD8-AECE-0577952081A4}"/>
              </a:ext>
            </a:extLst>
          </p:cNvPr>
          <p:cNvSpPr/>
          <p:nvPr/>
        </p:nvSpPr>
        <p:spPr>
          <a:xfrm>
            <a:off x="6994185" y="4088890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Freun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4DA8367-6B5E-4EA2-9BB8-1D203695FBFF}"/>
              </a:ext>
            </a:extLst>
          </p:cNvPr>
          <p:cNvSpPr/>
          <p:nvPr/>
        </p:nvSpPr>
        <p:spPr>
          <a:xfrm>
            <a:off x="2756453" y="2738818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Ber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CD94F4B-023D-4CFB-9E2F-699A2EA2B844}"/>
              </a:ext>
            </a:extLst>
          </p:cNvPr>
          <p:cNvSpPr/>
          <p:nvPr/>
        </p:nvSpPr>
        <p:spPr>
          <a:xfrm>
            <a:off x="6994185" y="2748574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Ber</a:t>
            </a:r>
            <a:r>
              <a:rPr lang="en-GB" sz="2400" b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240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53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2769704" y="4759879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54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6994185" y="4759048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</a:p>
        </p:txBody>
      </p:sp>
      <p:sp>
        <p:nvSpPr>
          <p:cNvPr id="56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2756453" y="3412505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Zu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57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6994185" y="3418732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Zü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Free Mountain Snowy vector and 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08" y="2691625"/>
            <a:ext cx="757001" cy="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ree Mountain Snowy vector and 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21" y="2658863"/>
            <a:ext cx="757001" cy="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Train Bullet vector and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02" y="3413209"/>
            <a:ext cx="1135609" cy="5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ree Mountain Snowy vector and 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625" y="4916123"/>
            <a:ext cx="94013" cy="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Free Train Bullet vector and 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51" y="3392058"/>
            <a:ext cx="967985" cy="4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ree Mountain Snowy vector and 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62" y="2667750"/>
            <a:ext cx="757001" cy="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Free Train Bullet vector and 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30" y="3373883"/>
            <a:ext cx="1000574" cy="5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1BE08A2-63DA-FB69-CD63-FDA2E13C7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1650" y="4564494"/>
            <a:ext cx="1358322" cy="7683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1BE08A2-63DA-FB69-CD63-FDA2E13C7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8941" y="4575772"/>
            <a:ext cx="1358322" cy="76830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1BE08A2-63DA-FB69-CD63-FDA2E13C7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5173" y="4584659"/>
            <a:ext cx="1358322" cy="76830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76D627-EC04-4DF9-8855-0253AC8922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40609" y="5437324"/>
            <a:ext cx="568152" cy="532643"/>
          </a:xfrm>
          <a:prstGeom prst="rect">
            <a:avLst/>
          </a:prstGeom>
        </p:spPr>
      </p:pic>
      <p:pic>
        <p:nvPicPr>
          <p:cNvPr id="1032" name="Picture 8" descr="Free Book Closed vector and pic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19" y="5252240"/>
            <a:ext cx="1045550" cy="7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576D627-EC04-4DF9-8855-0253AC8922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380" y="5241694"/>
            <a:ext cx="747522" cy="70080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42019A8-4B09-4F4B-8A16-B5ECC17AD9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5940" y="5942496"/>
            <a:ext cx="777942" cy="77794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42019A8-4B09-4F4B-8A16-B5ECC17AD9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44"/>
          <a:stretch/>
        </p:blipFill>
        <p:spPr>
          <a:xfrm>
            <a:off x="9725181" y="5993614"/>
            <a:ext cx="450162" cy="795959"/>
          </a:xfrm>
          <a:prstGeom prst="rect">
            <a:avLst/>
          </a:prstGeom>
        </p:spPr>
      </p:pic>
      <p:pic>
        <p:nvPicPr>
          <p:cNvPr id="72" name="Picture 71" descr="Icon&#10;&#10;Description automatically generated with medium confidence">
            <a:extLst>
              <a:ext uri="{FF2B5EF4-FFF2-40B4-BE49-F238E27FC236}">
                <a16:creationId xmlns:a16="http://schemas.microsoft.com/office/drawing/2014/main" id="{AF70808E-F612-4272-92D2-622B525DDA2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57718" b="9009"/>
          <a:stretch/>
        </p:blipFill>
        <p:spPr>
          <a:xfrm>
            <a:off x="9551028" y="4025803"/>
            <a:ext cx="630477" cy="672247"/>
          </a:xfrm>
          <a:prstGeom prst="rect">
            <a:avLst/>
          </a:prstGeom>
        </p:spPr>
      </p:pic>
      <p:pic>
        <p:nvPicPr>
          <p:cNvPr id="73" name="Picture 72" descr="Icon&#10;&#10;Description automatically generated with medium confidence">
            <a:extLst>
              <a:ext uri="{FF2B5EF4-FFF2-40B4-BE49-F238E27FC236}">
                <a16:creationId xmlns:a16="http://schemas.microsoft.com/office/drawing/2014/main" id="{AF70808E-F612-4272-92D2-622B525DDA2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57718" b="9009"/>
          <a:stretch/>
        </p:blipFill>
        <p:spPr>
          <a:xfrm>
            <a:off x="10238620" y="4025802"/>
            <a:ext cx="630477" cy="672247"/>
          </a:xfrm>
          <a:prstGeom prst="rect">
            <a:avLst/>
          </a:prstGeom>
        </p:spPr>
      </p:pic>
      <p:pic>
        <p:nvPicPr>
          <p:cNvPr id="74" name="Picture 73" descr="Icon&#10;&#10;Description automatically generated with medium confidence">
            <a:extLst>
              <a:ext uri="{FF2B5EF4-FFF2-40B4-BE49-F238E27FC236}">
                <a16:creationId xmlns:a16="http://schemas.microsoft.com/office/drawing/2014/main" id="{AF70808E-F612-4272-92D2-622B525DDA2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57718" b="9009"/>
          <a:stretch/>
        </p:blipFill>
        <p:spPr>
          <a:xfrm>
            <a:off x="1590306" y="3993883"/>
            <a:ext cx="630477" cy="67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7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0D81A86-3976-4E38-A6B8-9FD87B70CA4B}"/>
              </a:ext>
            </a:extLst>
          </p:cNvPr>
          <p:cNvSpPr/>
          <p:nvPr/>
        </p:nvSpPr>
        <p:spPr>
          <a:xfrm>
            <a:off x="5918742" y="193016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denken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5E5E0C4-7E77-4C7D-AC65-9A4B85EC58AC}"/>
              </a:ext>
            </a:extLst>
          </p:cNvPr>
          <p:cNvSpPr/>
          <p:nvPr/>
        </p:nvSpPr>
        <p:spPr>
          <a:xfrm>
            <a:off x="5918742" y="1383607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wiederholen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E42610-FE93-4B80-830E-A06E023B531F}"/>
              </a:ext>
            </a:extLst>
          </p:cNvPr>
          <p:cNvSpPr/>
          <p:nvPr/>
        </p:nvSpPr>
        <p:spPr>
          <a:xfrm>
            <a:off x="4217198" y="144150"/>
            <a:ext cx="5929325" cy="533693"/>
          </a:xfrm>
          <a:prstGeom prst="wedgeRoundRectCallout">
            <a:avLst>
              <a:gd name="adj1" fmla="val -54882"/>
              <a:gd name="adj2" fmla="val 1401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95EB4B8D-8497-4B69-9343-098AACDEA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162" y="-26897"/>
            <a:ext cx="914400" cy="914400"/>
          </a:xfrm>
          <a:prstGeom prst="rect">
            <a:avLst/>
          </a:prstGeom>
        </p:spPr>
      </p:pic>
      <p:sp>
        <p:nvSpPr>
          <p:cNvPr id="10" name="Google Shape;108;p3">
            <a:extLst>
              <a:ext uri="{FF2B5EF4-FFF2-40B4-BE49-F238E27FC236}">
                <a16:creationId xmlns:a16="http://schemas.microsoft.com/office/drawing/2014/main" id="{CC45BB5B-9825-4C69-A85B-49A9112436A3}"/>
              </a:ext>
            </a:extLst>
          </p:cNvPr>
          <p:cNvSpPr txBox="1"/>
          <p:nvPr/>
        </p:nvSpPr>
        <p:spPr>
          <a:xfrm>
            <a:off x="4282492" y="128500"/>
            <a:ext cx="55243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richtig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? 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lang="en-GB" sz="2800" b="1" spc="-1">
                <a:solidFill>
                  <a:srgbClr val="FFFFFF"/>
                </a:solidFill>
                <a:latin typeface="Century Gothic"/>
                <a:ea typeface="Century Gothic"/>
              </a:rPr>
              <a:t>falsch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B82AE4-E58C-48A7-93F0-E9C5572073F8}"/>
              </a:ext>
            </a:extLst>
          </p:cNvPr>
          <p:cNvSpPr/>
          <p:nvPr/>
        </p:nvSpPr>
        <p:spPr>
          <a:xfrm>
            <a:off x="1833184" y="1274817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6DB5F0-80E4-4513-B6D0-8EEAEDE7247A}"/>
              </a:ext>
            </a:extLst>
          </p:cNvPr>
          <p:cNvSpPr/>
          <p:nvPr/>
        </p:nvSpPr>
        <p:spPr>
          <a:xfrm>
            <a:off x="1847326" y="1882264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verstehen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8BE7AD-2DCF-4532-AF68-A943109F20FA}"/>
              </a:ext>
            </a:extLst>
          </p:cNvPr>
          <p:cNvSpPr/>
          <p:nvPr/>
        </p:nvSpPr>
        <p:spPr>
          <a:xfrm>
            <a:off x="1847326" y="2489711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wiederholen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F4EA12-9328-4D3B-A1D6-D6EB220A4903}"/>
              </a:ext>
            </a:extLst>
          </p:cNvPr>
          <p:cNvSpPr/>
          <p:nvPr/>
        </p:nvSpPr>
        <p:spPr>
          <a:xfrm>
            <a:off x="1833184" y="3097158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sitzen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18180C-C3B9-44EC-AD3D-806537F78B69}"/>
              </a:ext>
            </a:extLst>
          </p:cNvPr>
          <p:cNvSpPr/>
          <p:nvPr/>
        </p:nvSpPr>
        <p:spPr>
          <a:xfrm>
            <a:off x="246240" y="1546476"/>
            <a:ext cx="1540662" cy="12128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Ich</a:t>
            </a: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ein</a:t>
            </a: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Lied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6684CF-592A-42B9-8C97-BDA342399D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1266234"/>
            <a:ext cx="449001" cy="467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4ADCCF-8F73-407F-B6CF-F39B2D7CF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1867971"/>
            <a:ext cx="449001" cy="467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1D65C-C733-4CD9-80CC-38ABEB4A4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2459464"/>
            <a:ext cx="449001" cy="46770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7D0A40-2DE8-4556-B62A-98DF868B3464}"/>
              </a:ext>
            </a:extLst>
          </p:cNvPr>
          <p:cNvSpPr/>
          <p:nvPr/>
        </p:nvSpPr>
        <p:spPr>
          <a:xfrm>
            <a:off x="1833184" y="3976682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denken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34991C-D630-47E5-BF43-A7057AB882ED}"/>
              </a:ext>
            </a:extLst>
          </p:cNvPr>
          <p:cNvSpPr/>
          <p:nvPr/>
        </p:nvSpPr>
        <p:spPr>
          <a:xfrm>
            <a:off x="1847326" y="4540840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41BB38-F599-4CB3-9C30-606B354A09AC}"/>
              </a:ext>
            </a:extLst>
          </p:cNvPr>
          <p:cNvSpPr/>
          <p:nvPr/>
        </p:nvSpPr>
        <p:spPr>
          <a:xfrm>
            <a:off x="1847326" y="5104998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D79D8A-4BB3-4FE7-9F98-F25F899E6896}"/>
              </a:ext>
            </a:extLst>
          </p:cNvPr>
          <p:cNvSpPr/>
          <p:nvPr/>
        </p:nvSpPr>
        <p:spPr>
          <a:xfrm>
            <a:off x="1833184" y="566915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67E777-BC6E-4DA2-815A-40580A12B5EE}"/>
              </a:ext>
            </a:extLst>
          </p:cNvPr>
          <p:cNvSpPr/>
          <p:nvPr/>
        </p:nvSpPr>
        <p:spPr>
          <a:xfrm>
            <a:off x="63397" y="4167595"/>
            <a:ext cx="1707719" cy="10428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kannst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Instrument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5DA1F2-A438-491E-9D54-7E43165B9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4533748"/>
            <a:ext cx="449001" cy="4677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A6D1A1-FAC8-4BD7-88B4-FB8CD61A3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5679918"/>
            <a:ext cx="449001" cy="467709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ED8F8D-F8BE-40FB-AED1-26BE9F938DE9}"/>
              </a:ext>
            </a:extLst>
          </p:cNvPr>
          <p:cNvSpPr/>
          <p:nvPr/>
        </p:nvSpPr>
        <p:spPr>
          <a:xfrm>
            <a:off x="5918742" y="2476725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sitzen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A2C460B-FA71-4E58-8081-F3717C591C66}"/>
              </a:ext>
            </a:extLst>
          </p:cNvPr>
          <p:cNvSpPr/>
          <p:nvPr/>
        </p:nvSpPr>
        <p:spPr>
          <a:xfrm>
            <a:off x="5918742" y="3023283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spielen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8427555-F456-4B72-9D14-A9D276F2B2D8}"/>
              </a:ext>
            </a:extLst>
          </p:cNvPr>
          <p:cNvSpPr/>
          <p:nvPr/>
        </p:nvSpPr>
        <p:spPr>
          <a:xfrm>
            <a:off x="4340775" y="1544239"/>
            <a:ext cx="1475149" cy="114273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kann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etwas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87E1A64-7CD1-4232-9A90-B3F3FACEB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1324033"/>
            <a:ext cx="449001" cy="4677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BAE2E2-7A5A-4A5E-8B20-8E05848E79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1948439"/>
            <a:ext cx="449001" cy="4677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F14171-31EC-4C6C-8653-79F3DD0CB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3016144"/>
            <a:ext cx="449001" cy="467709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4A9F1BF-463F-4FD6-B809-E310BACE8794}"/>
              </a:ext>
            </a:extLst>
          </p:cNvPr>
          <p:cNvSpPr/>
          <p:nvPr/>
        </p:nvSpPr>
        <p:spPr>
          <a:xfrm>
            <a:off x="5918742" y="4011535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verstehen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CE936FB-5C31-495B-B924-2C138F57E35F}"/>
              </a:ext>
            </a:extLst>
          </p:cNvPr>
          <p:cNvSpPr/>
          <p:nvPr/>
        </p:nvSpPr>
        <p:spPr>
          <a:xfrm>
            <a:off x="5918742" y="457277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53E974A-BBBF-406D-9F13-9AABC7E690BB}"/>
              </a:ext>
            </a:extLst>
          </p:cNvPr>
          <p:cNvSpPr/>
          <p:nvPr/>
        </p:nvSpPr>
        <p:spPr>
          <a:xfrm>
            <a:off x="5918742" y="5134017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sitzen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62533B8-C6E0-48DE-BAE2-7817B8C9D1E2}"/>
              </a:ext>
            </a:extLst>
          </p:cNvPr>
          <p:cNvSpPr/>
          <p:nvPr/>
        </p:nvSpPr>
        <p:spPr>
          <a:xfrm>
            <a:off x="5918742" y="5695258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wiederholen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C46AC9B-A63A-4375-95EA-C054BEDD537C}"/>
              </a:ext>
            </a:extLst>
          </p:cNvPr>
          <p:cNvSpPr/>
          <p:nvPr/>
        </p:nvSpPr>
        <p:spPr>
          <a:xfrm>
            <a:off x="4340774" y="4169623"/>
            <a:ext cx="1475149" cy="16833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kannst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Frage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A93B4AF-F0ED-430E-B935-3D701CE8C6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20" y="4021464"/>
            <a:ext cx="449001" cy="4677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500E47-3474-4B19-8CE1-485DF55E8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5687554"/>
            <a:ext cx="449001" cy="46770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3B8AB91-718F-4834-BAC3-560AC25C9573}"/>
              </a:ext>
            </a:extLst>
          </p:cNvPr>
          <p:cNvSpPr/>
          <p:nvPr/>
        </p:nvSpPr>
        <p:spPr>
          <a:xfrm>
            <a:off x="10017462" y="301415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892FC05-D45F-452F-BC90-F34BED676C74}"/>
              </a:ext>
            </a:extLst>
          </p:cNvPr>
          <p:cNvSpPr/>
          <p:nvPr/>
        </p:nvSpPr>
        <p:spPr>
          <a:xfrm>
            <a:off x="10017462" y="3582429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F4996CE-EA01-42A1-B2AB-733D09609AE6}"/>
              </a:ext>
            </a:extLst>
          </p:cNvPr>
          <p:cNvSpPr/>
          <p:nvPr/>
        </p:nvSpPr>
        <p:spPr>
          <a:xfrm>
            <a:off x="10017462" y="4150702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989E95C-D09E-4477-98C4-F82EF2E4F094}"/>
              </a:ext>
            </a:extLst>
          </p:cNvPr>
          <p:cNvSpPr/>
          <p:nvPr/>
        </p:nvSpPr>
        <p:spPr>
          <a:xfrm>
            <a:off x="10017462" y="471897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verstehen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532C4FF-22A4-43B7-AEC2-7C7A8B87E295}"/>
              </a:ext>
            </a:extLst>
          </p:cNvPr>
          <p:cNvSpPr/>
          <p:nvPr/>
        </p:nvSpPr>
        <p:spPr>
          <a:xfrm>
            <a:off x="8485427" y="3344276"/>
            <a:ext cx="1429038" cy="16571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kann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eine</a:t>
            </a: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n </a:t>
            </a: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Satz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CustomShape 23">
            <a:extLst>
              <a:ext uri="{FF2B5EF4-FFF2-40B4-BE49-F238E27FC236}">
                <a16:creationId xmlns:a16="http://schemas.microsoft.com/office/drawing/2014/main" id="{BBEE65DF-89EC-4388-A6FB-21E0FC9F417D}"/>
              </a:ext>
            </a:extLst>
          </p:cNvPr>
          <p:cNvSpPr/>
          <p:nvPr/>
        </p:nvSpPr>
        <p:spPr>
          <a:xfrm>
            <a:off x="39547" y="1291357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CustomShape 23">
            <a:extLst>
              <a:ext uri="{FF2B5EF4-FFF2-40B4-BE49-F238E27FC236}">
                <a16:creationId xmlns:a16="http://schemas.microsoft.com/office/drawing/2014/main" id="{0AD4123B-600B-48E7-9D02-AF262D419834}"/>
              </a:ext>
            </a:extLst>
          </p:cNvPr>
          <p:cNvSpPr/>
          <p:nvPr/>
        </p:nvSpPr>
        <p:spPr>
          <a:xfrm>
            <a:off x="32510" y="3971443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CustomShape 23">
            <a:extLst>
              <a:ext uri="{FF2B5EF4-FFF2-40B4-BE49-F238E27FC236}">
                <a16:creationId xmlns:a16="http://schemas.microsoft.com/office/drawing/2014/main" id="{4CD9733E-D38D-46D1-B9BF-4AD23EE68E4A}"/>
              </a:ext>
            </a:extLst>
          </p:cNvPr>
          <p:cNvSpPr/>
          <p:nvPr/>
        </p:nvSpPr>
        <p:spPr>
          <a:xfrm>
            <a:off x="4044910" y="1291357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CustomShape 23">
            <a:extLst>
              <a:ext uri="{FF2B5EF4-FFF2-40B4-BE49-F238E27FC236}">
                <a16:creationId xmlns:a16="http://schemas.microsoft.com/office/drawing/2014/main" id="{D91AE3A9-B02C-4930-8D29-1CABE384F53B}"/>
              </a:ext>
            </a:extLst>
          </p:cNvPr>
          <p:cNvSpPr/>
          <p:nvPr/>
        </p:nvSpPr>
        <p:spPr>
          <a:xfrm>
            <a:off x="4044910" y="3935768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CustomShape 23">
            <a:extLst>
              <a:ext uri="{FF2B5EF4-FFF2-40B4-BE49-F238E27FC236}">
                <a16:creationId xmlns:a16="http://schemas.microsoft.com/office/drawing/2014/main" id="{F2C4EE49-BA69-4F8C-AF68-1CD3F37A749C}"/>
              </a:ext>
            </a:extLst>
          </p:cNvPr>
          <p:cNvSpPr/>
          <p:nvPr/>
        </p:nvSpPr>
        <p:spPr>
          <a:xfrm>
            <a:off x="8174918" y="3106097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8A9CFFB-2B3A-4121-82B3-12FDB434C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20" y="3012698"/>
            <a:ext cx="449001" cy="46770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A60F330-476D-4306-A7AD-1BAE2E293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20" y="3571648"/>
            <a:ext cx="449001" cy="46770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A60F330-476D-4306-A7AD-1BAE2E293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101" y="4718596"/>
            <a:ext cx="449001" cy="4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2425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kann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9134706" y="324795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117979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677832"/>
            <a:ext cx="2765970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400" b="1" spc="-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Was machst du?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sp>
        <p:nvSpPr>
          <p:cNvPr id="14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1248389" y="2999057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1248389" y="4279701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1248389" y="5560345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4592889" y="2995012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4592889" y="4275656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4592889" y="5556300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7937230" y="2965976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7937230" y="4246620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7937230" y="5527264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E6026A0-4D9F-4208-9EB1-A23883BF6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02" y="5646617"/>
            <a:ext cx="935397" cy="926227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E2665541-7535-4559-B1BA-00A9A1CEA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50" y="4326817"/>
            <a:ext cx="920794" cy="91663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0CB03943-739B-42EB-BDF6-6480CBAD50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8" y="5609033"/>
            <a:ext cx="960128" cy="950285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8A1D2F31-9B56-4C4E-A9E3-9C39608763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84" y="5569528"/>
            <a:ext cx="1006512" cy="977232"/>
          </a:xfrm>
          <a:prstGeom prst="rect">
            <a:avLst/>
          </a:prstGeom>
        </p:spPr>
      </p:pic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3C03488A-CB3B-4481-8692-07FFFCD91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7" y="4326817"/>
            <a:ext cx="1012957" cy="1016588"/>
          </a:xfrm>
          <a:prstGeom prst="rect">
            <a:avLst/>
          </a:prstGeom>
        </p:spPr>
      </p:pic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82E2C391-DAAA-4A16-B664-1804450FF8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22" y="3052441"/>
            <a:ext cx="926576" cy="901843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5D12C86-2B0C-4822-930B-ABE484EBC5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18" y="2979569"/>
            <a:ext cx="996226" cy="1014674"/>
          </a:xfrm>
          <a:prstGeom prst="rect">
            <a:avLst/>
          </a:prstGeom>
        </p:spPr>
      </p:pic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5C667FE4-13A2-4A8F-B093-179BE81638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04" y="3032640"/>
            <a:ext cx="1112077" cy="1018219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B890EBE-CE76-474B-9518-2A9BE4C9E9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2" y="4357844"/>
            <a:ext cx="904942" cy="92989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815FEE6-DDD0-74FE-212F-C70D46512E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86" y="2988508"/>
            <a:ext cx="1005412" cy="102137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1295634" y="3247294"/>
            <a:ext cx="1319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neben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1237374" y="4591560"/>
            <a:ext cx="160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dienstags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1255404" y="5813064"/>
            <a:ext cx="160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etwas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4588047" y="3272531"/>
            <a:ext cx="160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heute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4558284" y="4575395"/>
            <a:ext cx="160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Lied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4619102" y="5909940"/>
            <a:ext cx="184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Frage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7918113" y="3272531"/>
            <a:ext cx="2098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inen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Satz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7743199" y="4357844"/>
            <a:ext cx="1970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Antwort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-231" r="30913" b="76749"/>
          <a:stretch/>
        </p:blipFill>
        <p:spPr bwMode="auto">
          <a:xfrm>
            <a:off x="3359731" y="1509748"/>
            <a:ext cx="1186395" cy="9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92994" y="1513361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6555" y="1377538"/>
            <a:ext cx="2073175" cy="1434352"/>
          </a:xfrm>
          <a:prstGeom prst="wedgeRoundRectCallout">
            <a:avLst>
              <a:gd name="adj1" fmla="val -59496"/>
              <a:gd name="adj2" fmla="val -104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4812213" y="1425501"/>
            <a:ext cx="2407454" cy="1440278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dienstags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denken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4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7359532" y="1668697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74"/>
          <p:cNvSpPr/>
          <p:nvPr/>
        </p:nvSpPr>
        <p:spPr>
          <a:xfrm>
            <a:off x="8673818" y="1387128"/>
            <a:ext cx="3404451" cy="1465971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dienstags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denken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eine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Frage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wiederholen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7898150" y="5702208"/>
            <a:ext cx="195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Instrument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2425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kann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9134706" y="324795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117979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677832"/>
            <a:ext cx="2765970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400" b="1" spc="-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Was machst du?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E6026A0-4D9F-4208-9EB1-A23883BF6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0" y="4918128"/>
            <a:ext cx="1669787" cy="1653418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E2665541-7535-4559-B1BA-00A9A1CEA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6" y="3106644"/>
            <a:ext cx="1643719" cy="1636298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0CB03943-739B-42EB-BDF6-6480CBAD50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07" y="4896655"/>
            <a:ext cx="1713935" cy="169636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8A1D2F31-9B56-4C4E-A9E3-9C39608763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02" y="4872603"/>
            <a:ext cx="1796736" cy="1744468"/>
          </a:xfrm>
          <a:prstGeom prst="rect">
            <a:avLst/>
          </a:prstGeom>
        </p:spPr>
      </p:pic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3C03488A-CB3B-4481-8692-07FFFCD91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98" y="4837476"/>
            <a:ext cx="1808241" cy="1814723"/>
          </a:xfrm>
          <a:prstGeom prst="rect">
            <a:avLst/>
          </a:prstGeom>
        </p:spPr>
      </p:pic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82E2C391-DAAA-4A16-B664-1804450FF8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19" y="3119848"/>
            <a:ext cx="1654041" cy="160989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5D12C86-2B0C-4822-930B-ABE484EBC5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1" y="3019140"/>
            <a:ext cx="1778374" cy="1811306"/>
          </a:xfrm>
          <a:prstGeom prst="rect">
            <a:avLst/>
          </a:prstGeom>
        </p:spPr>
      </p:pic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5C667FE4-13A2-4A8F-B093-179BE81638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37" y="3015976"/>
            <a:ext cx="1985181" cy="1817634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B890EBE-CE76-474B-9518-2A9BE4C9E9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8" y="4914853"/>
            <a:ext cx="1615422" cy="1659969"/>
          </a:xfrm>
          <a:prstGeom prst="rect">
            <a:avLst/>
          </a:prstGeom>
        </p:spPr>
      </p:pic>
      <p:pic>
        <p:nvPicPr>
          <p:cNvPr id="205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-231" r="30913" b="76749"/>
          <a:stretch/>
        </p:blipFill>
        <p:spPr bwMode="auto">
          <a:xfrm>
            <a:off x="3359731" y="1509748"/>
            <a:ext cx="1186395" cy="9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92994" y="1513361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6555" y="1377538"/>
            <a:ext cx="2073175" cy="1434352"/>
          </a:xfrm>
          <a:prstGeom prst="wedgeRoundRectCallout">
            <a:avLst>
              <a:gd name="adj1" fmla="val -59496"/>
              <a:gd name="adj2" fmla="val -104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4812213" y="1425501"/>
            <a:ext cx="2407454" cy="1440278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denken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4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7359532" y="1668697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74"/>
          <p:cNvSpPr/>
          <p:nvPr/>
        </p:nvSpPr>
        <p:spPr>
          <a:xfrm>
            <a:off x="8673818" y="1387128"/>
            <a:ext cx="3404451" cy="1465971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denken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wiederholen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8" y="21605"/>
            <a:ext cx="7267988" cy="1144800"/>
          </a:xfrm>
        </p:spPr>
        <p:txBody>
          <a:bodyPr/>
          <a:lstStyle/>
          <a:p>
            <a:r>
              <a:rPr lang="en-US" sz="3600" b="1" spc="-1" dirty="0">
                <a:latin typeface="Century Gothic" panose="020B0502020202020204" pitchFamily="34" charset="0"/>
              </a:rPr>
              <a:t>Yes/no questions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308066" y="1140876"/>
            <a:ext cx="11407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In German</a:t>
            </a:r>
            <a:r>
              <a:rPr kumimoji="0" lang="en-US" sz="28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swap 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subject </a:t>
            </a:r>
            <a:r>
              <a:rPr kumimoji="0" lang="en-US" sz="28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(e.g., I, you)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make a yes/no question: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579D68-5D08-4359-AD4E-7F222589B8FB}"/>
              </a:ext>
            </a:extLst>
          </p:cNvPr>
          <p:cNvSpPr/>
          <p:nvPr/>
        </p:nvSpPr>
        <p:spPr>
          <a:xfrm>
            <a:off x="316681" y="3345511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sing.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E8110-7E30-4D91-8787-7799BD72A612}"/>
              </a:ext>
            </a:extLst>
          </p:cNvPr>
          <p:cNvSpPr/>
          <p:nvPr/>
        </p:nvSpPr>
        <p:spPr>
          <a:xfrm>
            <a:off x="308066" y="2624945"/>
            <a:ext cx="362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singe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C77D5-4613-4689-A5B9-B4E54578EAE0}"/>
              </a:ext>
            </a:extLst>
          </p:cNvPr>
          <p:cNvSpPr/>
          <p:nvPr/>
        </p:nvSpPr>
        <p:spPr>
          <a:xfrm>
            <a:off x="349293" y="5320954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kann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CA683-DDB1-45B6-BD6D-4A19198E21A2}"/>
              </a:ext>
            </a:extLst>
          </p:cNvPr>
          <p:cNvSpPr/>
          <p:nvPr/>
        </p:nvSpPr>
        <p:spPr>
          <a:xfrm>
            <a:off x="4567261" y="3346336"/>
            <a:ext cx="4077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 I sing?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63AB66-868C-4524-815C-134290E0476A}"/>
              </a:ext>
            </a:extLst>
          </p:cNvPr>
          <p:cNvSpPr/>
          <p:nvPr/>
        </p:nvSpPr>
        <p:spPr>
          <a:xfrm>
            <a:off x="3555267" y="3425275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C1F635E-804B-4BDC-AF93-7DED8A5617F7}"/>
              </a:ext>
            </a:extLst>
          </p:cNvPr>
          <p:cNvSpPr/>
          <p:nvPr/>
        </p:nvSpPr>
        <p:spPr>
          <a:xfrm>
            <a:off x="3558084" y="2728223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48A2C0-F745-4B79-8826-8D93B7F345E2}"/>
              </a:ext>
            </a:extLst>
          </p:cNvPr>
          <p:cNvSpPr/>
          <p:nvPr/>
        </p:nvSpPr>
        <p:spPr>
          <a:xfrm>
            <a:off x="4548748" y="2610305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Singe ich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EC6B2A9-3C02-41A0-989E-83CFE593DA97}"/>
              </a:ext>
            </a:extLst>
          </p:cNvPr>
          <p:cNvSpPr/>
          <p:nvPr/>
        </p:nvSpPr>
        <p:spPr>
          <a:xfrm>
            <a:off x="5424379" y="5466126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674287-9EB1-4F68-AD51-56B4DAC660FC}"/>
              </a:ext>
            </a:extLst>
          </p:cNvPr>
          <p:cNvSpPr/>
          <p:nvPr/>
        </p:nvSpPr>
        <p:spPr>
          <a:xfrm>
            <a:off x="6345566" y="5359639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Kann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ich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134564-6136-4535-98BB-CCA1E96EB1FC}"/>
              </a:ext>
            </a:extLst>
          </p:cNvPr>
          <p:cNvSpPr/>
          <p:nvPr/>
        </p:nvSpPr>
        <p:spPr>
          <a:xfrm>
            <a:off x="308066" y="6121398"/>
            <a:ext cx="340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kannst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17965B2-69AB-4256-B332-3624397C55C0}"/>
              </a:ext>
            </a:extLst>
          </p:cNvPr>
          <p:cNvSpPr/>
          <p:nvPr/>
        </p:nvSpPr>
        <p:spPr>
          <a:xfrm>
            <a:off x="5449650" y="6205812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BBCF52-F783-4EA0-A7FE-879EE0654790}"/>
              </a:ext>
            </a:extLst>
          </p:cNvPr>
          <p:cNvSpPr/>
          <p:nvPr/>
        </p:nvSpPr>
        <p:spPr>
          <a:xfrm>
            <a:off x="6345566" y="6062328"/>
            <a:ext cx="408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Kannst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3F2757-4EB4-4D72-B87C-65E300DCE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94" y="6062328"/>
            <a:ext cx="844113" cy="593291"/>
          </a:xfrm>
          <a:prstGeom prst="rect">
            <a:avLst/>
          </a:prstGeom>
        </p:spPr>
      </p:pic>
      <p:pic>
        <p:nvPicPr>
          <p:cNvPr id="33" name="Google Shape;180;p8">
            <a:extLst>
              <a:ext uri="{FF2B5EF4-FFF2-40B4-BE49-F238E27FC236}">
                <a16:creationId xmlns:a16="http://schemas.microsoft.com/office/drawing/2014/main" id="{DB33919A-FE8B-430C-9AF8-C882AF460A6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392621" y="2463539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35" name="Picture 34" descr="Logo, icon&#10;&#10;Description automatically generated">
            <a:extLst>
              <a:ext uri="{FF2B5EF4-FFF2-40B4-BE49-F238E27FC236}">
                <a16:creationId xmlns:a16="http://schemas.microsoft.com/office/drawing/2014/main" id="{4313E8C0-8703-4BD8-84CE-29A61F469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77" y="2366750"/>
            <a:ext cx="755887" cy="752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1A15294-FF4A-42EB-A42E-6903949D6F17}"/>
              </a:ext>
            </a:extLst>
          </p:cNvPr>
          <p:cNvSpPr/>
          <p:nvPr/>
        </p:nvSpPr>
        <p:spPr>
          <a:xfrm>
            <a:off x="276668" y="4578592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 with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können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work like this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Google Shape;180;p8">
            <a:extLst>
              <a:ext uri="{FF2B5EF4-FFF2-40B4-BE49-F238E27FC236}">
                <a16:creationId xmlns:a16="http://schemas.microsoft.com/office/drawing/2014/main" id="{05311463-E8BF-40E7-9094-58567D1922A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116215" y="2582585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48" name="Picture 47" descr="Logo, icon&#10;&#10;Description automatically generated">
            <a:extLst>
              <a:ext uri="{FF2B5EF4-FFF2-40B4-BE49-F238E27FC236}">
                <a16:creationId xmlns:a16="http://schemas.microsoft.com/office/drawing/2014/main" id="{ACB0934B-496A-4994-8A94-ECBF7C251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26" y="2493816"/>
            <a:ext cx="755887" cy="75247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786C94-F798-461C-B50C-75A2E8720720}"/>
              </a:ext>
            </a:extLst>
          </p:cNvPr>
          <p:cNvSpPr txBox="1"/>
          <p:nvPr/>
        </p:nvSpPr>
        <p:spPr>
          <a:xfrm>
            <a:off x="7846067" y="2440929"/>
            <a:ext cx="4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lang="en-GB" sz="2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4FE959-F2EC-4BA6-9BB0-67D0C0F03004}"/>
              </a:ext>
            </a:extLst>
          </p:cNvPr>
          <p:cNvSpPr txBox="1"/>
          <p:nvPr/>
        </p:nvSpPr>
        <p:spPr>
          <a:xfrm>
            <a:off x="10929904" y="5225099"/>
            <a:ext cx="4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lang="en-GB" sz="2800" b="1" dirty="0"/>
          </a:p>
        </p:txBody>
      </p:sp>
      <p:pic>
        <p:nvPicPr>
          <p:cNvPr id="52" name="Google Shape;180;p8">
            <a:extLst>
              <a:ext uri="{FF2B5EF4-FFF2-40B4-BE49-F238E27FC236}">
                <a16:creationId xmlns:a16="http://schemas.microsoft.com/office/drawing/2014/main" id="{1F8D8FC5-769A-4E50-89E3-88C72A6741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95869" y="5265811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53" name="Picture 52" descr="Logo, icon&#10;&#10;Description automatically generated">
            <a:extLst>
              <a:ext uri="{FF2B5EF4-FFF2-40B4-BE49-F238E27FC236}">
                <a16:creationId xmlns:a16="http://schemas.microsoft.com/office/drawing/2014/main" id="{01A4C54A-3758-463F-AAB9-974FA534CB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81" y="5400587"/>
            <a:ext cx="502153" cy="499886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F5AE810F-1F37-49C7-A5C7-8EA04591D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26" y="5387845"/>
            <a:ext cx="669459" cy="495014"/>
          </a:xfrm>
          <a:prstGeom prst="rect">
            <a:avLst/>
          </a:prstGeom>
        </p:spPr>
      </p:pic>
      <p:pic>
        <p:nvPicPr>
          <p:cNvPr id="55" name="Google Shape;180;p8">
            <a:extLst>
              <a:ext uri="{FF2B5EF4-FFF2-40B4-BE49-F238E27FC236}">
                <a16:creationId xmlns:a16="http://schemas.microsoft.com/office/drawing/2014/main" id="{190DE3C2-5288-4A6E-B495-FC15282A99F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017842" y="5207779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56" name="Picture 55" descr="Logo, icon&#10;&#10;Description automatically generated">
            <a:extLst>
              <a:ext uri="{FF2B5EF4-FFF2-40B4-BE49-F238E27FC236}">
                <a16:creationId xmlns:a16="http://schemas.microsoft.com/office/drawing/2014/main" id="{86F774B4-CBD7-4C09-9696-657CB640F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24" y="5329099"/>
            <a:ext cx="502153" cy="499886"/>
          </a:xfrm>
          <a:prstGeom prst="rect">
            <a:avLst/>
          </a:prstGeom>
        </p:spPr>
      </p:pic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15061FB6-F396-44D7-8574-A2E509922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66" y="5359639"/>
            <a:ext cx="669459" cy="495014"/>
          </a:xfrm>
          <a:prstGeom prst="rect">
            <a:avLst/>
          </a:prstGeom>
        </p:spPr>
      </p:pic>
      <p:pic>
        <p:nvPicPr>
          <p:cNvPr id="58" name="Picture 57" descr="Logo, icon&#10;&#10;Description automatically generated">
            <a:extLst>
              <a:ext uri="{FF2B5EF4-FFF2-40B4-BE49-F238E27FC236}">
                <a16:creationId xmlns:a16="http://schemas.microsoft.com/office/drawing/2014/main" id="{2516B0D1-FC2C-494F-8952-87DC1DC62A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80" y="6141710"/>
            <a:ext cx="502153" cy="499886"/>
          </a:xfrm>
          <a:prstGeom prst="rect">
            <a:avLst/>
          </a:prstGeom>
        </p:spPr>
      </p:pic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2687F6CD-6158-4389-92EE-58108EFD4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5" y="6128968"/>
            <a:ext cx="669459" cy="49501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D2E1D33-FB70-4604-A3BE-11048B7DF5DD}"/>
              </a:ext>
            </a:extLst>
          </p:cNvPr>
          <p:cNvSpPr txBox="1"/>
          <p:nvPr/>
        </p:nvSpPr>
        <p:spPr>
          <a:xfrm>
            <a:off x="11166784" y="5909932"/>
            <a:ext cx="4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lang="en-GB" sz="2800" b="1" dirty="0"/>
          </a:p>
        </p:txBody>
      </p:sp>
      <p:pic>
        <p:nvPicPr>
          <p:cNvPr id="61" name="Google Shape;180;p8">
            <a:extLst>
              <a:ext uri="{FF2B5EF4-FFF2-40B4-BE49-F238E27FC236}">
                <a16:creationId xmlns:a16="http://schemas.microsoft.com/office/drawing/2014/main" id="{DF8DEC8A-C991-4BA1-A3D1-B4890857EF9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254722" y="5892612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AAAC1D6B-73AD-4A20-BFA6-B9175C4CF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04" y="6013932"/>
            <a:ext cx="502153" cy="499886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8CA11D77-04F4-4AB0-8D4D-7415FFA0C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46" y="6044472"/>
            <a:ext cx="669459" cy="495014"/>
          </a:xfrm>
          <a:prstGeom prst="rect">
            <a:avLst/>
          </a:prstGeom>
        </p:spPr>
      </p:pic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D1690CDA-C5EF-432B-8750-FAACE3D9BE54}"/>
              </a:ext>
            </a:extLst>
          </p:cNvPr>
          <p:cNvSpPr/>
          <p:nvPr/>
        </p:nvSpPr>
        <p:spPr>
          <a:xfrm>
            <a:off x="8794201" y="3951479"/>
            <a:ext cx="3121132" cy="1045455"/>
          </a:xfrm>
          <a:prstGeom prst="wedgeRoundRectCallout">
            <a:avLst>
              <a:gd name="adj1" fmla="val -97603"/>
              <a:gd name="adj2" fmla="val 95137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Note that the verb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kann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swaps with the subject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A7C5361-AC91-403B-A219-62920824B622}"/>
              </a:ext>
            </a:extLst>
          </p:cNvPr>
          <p:cNvSpPr/>
          <p:nvPr/>
        </p:nvSpPr>
        <p:spPr>
          <a:xfrm>
            <a:off x="8594613" y="2409083"/>
            <a:ext cx="3323719" cy="1120926"/>
          </a:xfrm>
          <a:prstGeom prst="wedgeRoundRectCallout">
            <a:avLst>
              <a:gd name="adj1" fmla="val -156495"/>
              <a:gd name="adj2" fmla="val 42930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Century Gothic"/>
              </a:rPr>
              <a:t>Remember! There is no word for ‘do’ in German yes/no questions.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93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0" grpId="0"/>
      <p:bldP spid="31" grpId="0"/>
      <p:bldP spid="18" grpId="0"/>
      <p:bldP spid="4" grpId="0" animBg="1"/>
      <p:bldP spid="22" grpId="0" animBg="1"/>
      <p:bldP spid="23" grpId="0"/>
      <p:bldP spid="24" grpId="0" animBg="1"/>
      <p:bldP spid="25" grpId="0"/>
      <p:bldP spid="26" grpId="0"/>
      <p:bldP spid="34" grpId="0" animBg="1"/>
      <p:bldP spid="37" grpId="0"/>
      <p:bldP spid="36" grpId="0"/>
      <p:bldP spid="50" grpId="0"/>
      <p:bldP spid="51" grpId="0"/>
      <p:bldP spid="60" grpId="0"/>
      <p:bldP spid="65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 ist das auf Englisch?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678560"/>
            <a:ext cx="3576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Partnerarbeit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Auf Deutsch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77466"/>
              </p:ext>
            </p:extLst>
          </p:nvPr>
        </p:nvGraphicFramePr>
        <p:xfrm>
          <a:off x="580839" y="2648811"/>
          <a:ext cx="129065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0650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49562"/>
              </p:ext>
            </p:extLst>
          </p:nvPr>
        </p:nvGraphicFramePr>
        <p:xfrm>
          <a:off x="4358182" y="1400912"/>
          <a:ext cx="2422154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422154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24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Lied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etwas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24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r>
                        <a:rPr lang="en-GB" sz="24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Frage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einen</a:t>
                      </a:r>
                      <a:r>
                        <a:rPr lang="en-GB" sz="24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Satz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Antwort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Instrument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59025"/>
              </p:ext>
            </p:extLst>
          </p:nvPr>
        </p:nvGraphicFramePr>
        <p:xfrm>
          <a:off x="7479102" y="1094058"/>
          <a:ext cx="2380692" cy="548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80692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sitzen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spielen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tanzen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denken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wiederholen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verstehen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lernen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gewinnen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schwimmen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38822"/>
              </p:ext>
            </p:extLst>
          </p:nvPr>
        </p:nvGraphicFramePr>
        <p:xfrm>
          <a:off x="569699" y="4214457"/>
          <a:ext cx="12957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5798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20908"/>
              </p:ext>
            </p:extLst>
          </p:nvPr>
        </p:nvGraphicFramePr>
        <p:xfrm>
          <a:off x="2179053" y="4214457"/>
          <a:ext cx="129065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0650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58632"/>
              </p:ext>
            </p:extLst>
          </p:nvPr>
        </p:nvGraphicFramePr>
        <p:xfrm>
          <a:off x="2179053" y="2684461"/>
          <a:ext cx="12957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5798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73461"/>
              </p:ext>
            </p:extLst>
          </p:nvPr>
        </p:nvGraphicFramePr>
        <p:xfrm>
          <a:off x="518376" y="57922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denken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lernen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singen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oft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sagt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man…?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spielen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verstehen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Antwort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sitzen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Frage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wiederholen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neben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Satz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etwas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Instrument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kannst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2" y="3314517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34" y="507960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99220" y="540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18081" y="364107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44276" y="6145778"/>
            <a:ext cx="22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and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792642" y="6180840"/>
            <a:ext cx="30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can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22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can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58255" y="5337580"/>
            <a:ext cx="27070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9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1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 be able to, can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759492" y="5281739"/>
            <a:ext cx="30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something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27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instrument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180274" y="4491902"/>
            <a:ext cx="270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repeat,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reapeating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09594" y="4418804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nex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 to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1172" y="4477739"/>
            <a:ext cx="247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sentence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166251" y="3590100"/>
            <a:ext cx="229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(the) answer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759492" y="357597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 sit, sitting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248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question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254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play, playing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76229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understand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lot, much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often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811968" y="1893575"/>
            <a:ext cx="29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don’t know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89549" y="1906277"/>
            <a:ext cx="266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How do you say…?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38233" y="1026768"/>
            <a:ext cx="257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 think, thinking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804628" y="1015101"/>
            <a:ext cx="284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 learn,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learning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88341" y="1023150"/>
            <a:ext cx="35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sing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4238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93022"/>
              </p:ext>
            </p:extLst>
          </p:nvPr>
        </p:nvGraphicFramePr>
        <p:xfrm>
          <a:off x="518376" y="57922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often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understand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 do you say…?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play, playing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sing, singing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think, thinking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 lot, much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learn, learning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don’t know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next to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question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sentence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2400" b="1" baseline="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sit, sitting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answer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repeat, repeating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can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be able to, can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something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can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instrument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2" y="3314517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34" y="507960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99220" y="540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18081" y="364107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44276" y="6145778"/>
            <a:ext cx="22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etwas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792642" y="6180840"/>
            <a:ext cx="30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kannst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2500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Instrument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58255" y="5337580"/>
            <a:ext cx="270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kann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759492" y="5281739"/>
            <a:ext cx="30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können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27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58255" y="4381468"/>
            <a:ext cx="270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sitzen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804628" y="4420899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Antwort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88341" y="4425254"/>
            <a:ext cx="247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wiederholen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58255" y="3576569"/>
            <a:ext cx="229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neben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759492" y="357597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Frage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248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Satz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254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viel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76229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lernen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672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2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n-GB" sz="2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2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weiß</a:t>
            </a:r>
            <a:r>
              <a:rPr lang="en-GB" sz="2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(</a:t>
            </a:r>
            <a:r>
              <a:rPr lang="en-GB" sz="22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es</a:t>
            </a:r>
            <a:r>
              <a:rPr lang="en-GB" sz="2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 </a:t>
            </a:r>
            <a:r>
              <a:rPr lang="en-GB" sz="22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spielen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811968" y="1893575"/>
            <a:ext cx="29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singen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59412" y="1851243"/>
            <a:ext cx="266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denken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38233" y="1026768"/>
            <a:ext cx="257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oft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804628" y="1015101"/>
            <a:ext cx="284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verstehen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88341" y="1023150"/>
            <a:ext cx="35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man…?</a:t>
            </a:r>
          </a:p>
        </p:txBody>
      </p:sp>
    </p:spTree>
    <p:extLst>
      <p:ext uri="{BB962C8B-B14F-4D97-AF65-F5344CB8AC3E}">
        <p14:creationId xmlns:p14="http://schemas.microsoft.com/office/powerpoint/2010/main" val="13131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2186</Words>
  <Application>Microsoft Office PowerPoint</Application>
  <PresentationFormat>Widescreen</PresentationFormat>
  <Paragraphs>398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Office Theme</vt:lpstr>
      <vt:lpstr>2_Office Theme</vt:lpstr>
      <vt:lpstr>Describing me and others </vt:lpstr>
      <vt:lpstr>Follow up 1 </vt:lpstr>
      <vt:lpstr>Follow up 2</vt:lpstr>
      <vt:lpstr>Follow up 3</vt:lpstr>
      <vt:lpstr>Follow up 3</vt:lpstr>
      <vt:lpstr>Yes/no questions</vt:lpstr>
      <vt:lpstr>Follow up 4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90</cp:revision>
  <dcterms:created xsi:type="dcterms:W3CDTF">2021-06-12T06:20:35Z</dcterms:created>
  <dcterms:modified xsi:type="dcterms:W3CDTF">2023-04-27T09:40:17Z</dcterms:modified>
</cp:coreProperties>
</file>