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16"/>
  </p:notesMasterIdLst>
  <p:sldIdLst>
    <p:sldId id="257" r:id="rId4"/>
    <p:sldId id="299" r:id="rId5"/>
    <p:sldId id="944" r:id="rId6"/>
    <p:sldId id="363" r:id="rId7"/>
    <p:sldId id="972" r:id="rId8"/>
    <p:sldId id="976" r:id="rId9"/>
    <p:sldId id="971" r:id="rId10"/>
    <p:sldId id="973" r:id="rId11"/>
    <p:sldId id="941" r:id="rId12"/>
    <p:sldId id="977" r:id="rId13"/>
    <p:sldId id="974" r:id="rId14"/>
    <p:sldId id="97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94AF"/>
    <a:srgbClr val="FFD457"/>
    <a:srgbClr val="29C1FA"/>
    <a:srgbClr val="FF6600"/>
    <a:srgbClr val="FFEBEB"/>
    <a:srgbClr val="FFD319"/>
    <a:srgbClr val="F9D8A3"/>
    <a:srgbClr val="5FADE4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8C11175-3274-4D0B-875F-14F38A80B0B0}" v="2" dt="2023-12-01T12:01:13.47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21" autoAdjust="0"/>
    <p:restoredTop sz="69007" autoAdjust="0"/>
  </p:normalViewPr>
  <p:slideViewPr>
    <p:cSldViewPr snapToGrid="0">
      <p:cViewPr varScale="1">
        <p:scale>
          <a:sx n="70" d="100"/>
          <a:sy n="70" d="100"/>
        </p:scale>
        <p:origin x="436" y="5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microsoft.com/office/2016/11/relationships/changesInfo" Target="changesInfos/changesInfo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rlotte Moss" userId="17b589c9-cb67-41ed-a894-f82ca12b573d" providerId="ADAL" clId="{58C11175-3274-4D0B-875F-14F38A80B0B0}"/>
    <pc:docChg chg="custSel modSld">
      <pc:chgData name="Charlotte Moss" userId="17b589c9-cb67-41ed-a894-f82ca12b573d" providerId="ADAL" clId="{58C11175-3274-4D0B-875F-14F38A80B0B0}" dt="2023-12-01T12:01:13.475" v="4"/>
      <pc:docMkLst>
        <pc:docMk/>
      </pc:docMkLst>
      <pc:sldChg chg="delSp mod">
        <pc:chgData name="Charlotte Moss" userId="17b589c9-cb67-41ed-a894-f82ca12b573d" providerId="ADAL" clId="{58C11175-3274-4D0B-875F-14F38A80B0B0}" dt="2023-11-30T13:26:01.819" v="3" actId="478"/>
        <pc:sldMkLst>
          <pc:docMk/>
          <pc:sldMk cId="1716069703" sldId="971"/>
        </pc:sldMkLst>
        <pc:spChg chg="del">
          <ac:chgData name="Charlotte Moss" userId="17b589c9-cb67-41ed-a894-f82ca12b573d" providerId="ADAL" clId="{58C11175-3274-4D0B-875F-14F38A80B0B0}" dt="2023-11-30T13:26:01.819" v="3" actId="478"/>
          <ac:spMkLst>
            <pc:docMk/>
            <pc:sldMk cId="1716069703" sldId="971"/>
            <ac:spMk id="3" creationId="{947E7400-3634-4EBF-B9E8-99CBFD5B7D17}"/>
          </ac:spMkLst>
        </pc:spChg>
      </pc:sldChg>
      <pc:sldChg chg="addSp delSp modSp mod delAnim modAnim">
        <pc:chgData name="Charlotte Moss" userId="17b589c9-cb67-41ed-a894-f82ca12b573d" providerId="ADAL" clId="{58C11175-3274-4D0B-875F-14F38A80B0B0}" dt="2023-12-01T12:01:13.475" v="4"/>
        <pc:sldMkLst>
          <pc:docMk/>
          <pc:sldMk cId="2051093871" sldId="972"/>
        </pc:sldMkLst>
        <pc:picChg chg="add mod">
          <ac:chgData name="Charlotte Moss" userId="17b589c9-cb67-41ed-a894-f82ca12b573d" providerId="ADAL" clId="{58C11175-3274-4D0B-875F-14F38A80B0B0}" dt="2023-11-28T15:54:58.779" v="2" actId="1076"/>
          <ac:picMkLst>
            <pc:docMk/>
            <pc:sldMk cId="2051093871" sldId="972"/>
            <ac:picMk id="4" creationId="{11AF7855-80EB-82A2-3007-8C5C6CA3ADF6}"/>
          </ac:picMkLst>
        </pc:picChg>
        <pc:picChg chg="del">
          <ac:chgData name="Charlotte Moss" userId="17b589c9-cb67-41ed-a894-f82ca12b573d" providerId="ADAL" clId="{58C11175-3274-4D0B-875F-14F38A80B0B0}" dt="2023-11-28T15:54:52.209" v="0" actId="478"/>
          <ac:picMkLst>
            <pc:docMk/>
            <pc:sldMk cId="2051093871" sldId="972"/>
            <ac:picMk id="61" creationId="{DF8DEC8A-C991-4BA1-A3D1-B4890857EF9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01/12/2023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Pixabay</a:t>
            </a:r>
            <a:r>
              <a:rPr lang="en-GB" sz="18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and are available under a Creative Commons license, no</a:t>
            </a: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attribution required.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[-</a:t>
            </a:r>
            <a:r>
              <a:rPr lang="en-GB" sz="18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tion</a:t>
            </a:r>
            <a:r>
              <a:rPr lang="en-GB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  Information </a:t>
            </a:r>
            <a:r>
              <a:rPr lang="en-GB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[465] </a:t>
            </a:r>
            <a:r>
              <a:rPr lang="en-GB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Tradition </a:t>
            </a:r>
            <a:r>
              <a:rPr lang="en-GB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[1650] </a:t>
            </a:r>
            <a:r>
              <a:rPr lang="en-GB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Position </a:t>
            </a:r>
            <a:r>
              <a:rPr lang="en-GB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[944] </a:t>
            </a:r>
            <a:r>
              <a:rPr lang="en-GB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international</a:t>
            </a:r>
            <a:r>
              <a:rPr lang="en-GB" sz="1800" b="1" i="0" strike="noStrike" spc="-1" baseline="0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en-GB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[426] </a:t>
            </a:r>
            <a:r>
              <a:rPr lang="en-GB" sz="18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funktionieren</a:t>
            </a:r>
            <a:r>
              <a:rPr lang="en-GB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en-GB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[677] </a:t>
            </a:r>
          </a:p>
          <a:p>
            <a:pPr marL="216000" indent="-216000">
              <a:lnSpc>
                <a:spcPct val="100000"/>
              </a:lnSpc>
            </a:pPr>
            <a:endParaRPr lang="en-GB" sz="1800" b="1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8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de-DE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helfen </a:t>
            </a:r>
            <a:r>
              <a:rPr lang="de-DE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[338] </a:t>
            </a:r>
            <a:r>
              <a:rPr lang="de-DE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er/sie/es kann </a:t>
            </a:r>
            <a:r>
              <a:rPr lang="de-DE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[23] </a:t>
            </a:r>
          </a:p>
          <a:p>
            <a:pPr marL="216000" indent="-216000">
              <a:lnSpc>
                <a:spcPct val="100000"/>
              </a:lnSpc>
            </a:pPr>
            <a:r>
              <a:rPr lang="it-IT" sz="18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Revisit</a:t>
            </a:r>
            <a:r>
              <a:rPr lang="it-IT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1: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schwimmen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[1863]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tanzen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[1497]</a:t>
            </a:r>
          </a:p>
          <a:p>
            <a:pPr marL="216000" indent="-216000">
              <a:lnSpc>
                <a:spcPct val="100000"/>
              </a:lnSpc>
            </a:pPr>
            <a:r>
              <a:rPr lang="de-DE" sz="18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Revisit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2: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gewinnen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[372]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hören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[146]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machen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[58] 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zu Hause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[n/a]</a:t>
            </a:r>
            <a:endParaRPr lang="fr-FR" sz="1800" b="0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r>
              <a:rPr lang="en-GB" sz="16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6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6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6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en-GB" sz="16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frequency rankings for words that occur in this PowerPoint which have been</a:t>
            </a:r>
            <a:r>
              <a:rPr lang="en-GB" sz="1600" b="0" i="1" strike="noStrike" spc="-1" dirty="0">
                <a:solidFill>
                  <a:srgbClr val="000000"/>
                </a:solidFill>
                <a:latin typeface="+mn-lt"/>
                <a:ea typeface="Calibri"/>
              </a:rPr>
              <a:t> previously</a:t>
            </a:r>
            <a:r>
              <a:rPr lang="en-GB" sz="16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 introduced in these resources are given in the SOW and in the resources that first</a:t>
            </a:r>
          </a:p>
          <a:p>
            <a:pPr marL="21600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introduced and formally re-visited those words. </a:t>
            </a:r>
            <a:endParaRPr lang="en-GB" sz="16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For any </a:t>
            </a:r>
            <a:r>
              <a:rPr lang="en-GB" sz="1800" b="0" i="1" strike="noStrike" spc="-1" dirty="0">
                <a:solidFill>
                  <a:srgbClr val="000000"/>
                </a:solidFill>
                <a:latin typeface="+mn-lt"/>
                <a:ea typeface="Calibri"/>
              </a:rPr>
              <a:t>other </a:t>
            </a:r>
            <a:r>
              <a:rPr lang="en-GB" sz="18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Note that the first three lessons of the year teach language that can be continuously recycled as lesson routine every lesson in Y3/4.</a:t>
            </a: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idea would be that the class teacher (whether or not s/he teaches the class German can re-use the language as part of the daily routine with the class.</a:t>
            </a:r>
            <a:endParaRPr lang="en-GB" sz="1800" b="0" strike="noStrike" spc="-1" dirty="0">
              <a:latin typeface="Arial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24161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HANDOUT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D0CC9-DEA3-4A63-A921-D94C06607C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85298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HANDOUT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D0CC9-DEA3-4A63-A921-D94C06607C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35403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applying knowledge of [-</a:t>
            </a:r>
            <a:r>
              <a:rPr lang="en-GB" b="0" dirty="0" err="1"/>
              <a:t>tion</a:t>
            </a:r>
            <a:r>
              <a:rPr lang="en-GB" b="0" dirty="0"/>
              <a:t>] and [z] to known and unknown words.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Start the timer. Pupil A tries to read aloud all of the words pronouncing the [</a:t>
            </a:r>
            <a:r>
              <a:rPr lang="en-GB" b="0" dirty="0" err="1"/>
              <a:t>tion</a:t>
            </a:r>
            <a:r>
              <a:rPr lang="en-GB" b="0" dirty="0"/>
              <a:t>] and [z] correctly, within the 60 seconds allowed. 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Pupil B listens. If Pupil A makes a slip, Pupil B can direct him/her to start again from the beginning.</a:t>
            </a:r>
            <a:br>
              <a:rPr lang="en-GB" b="0" dirty="0"/>
            </a:br>
            <a:r>
              <a:rPr lang="en-GB" b="0" dirty="0"/>
              <a:t>3. They swap roles and repeat the task.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41703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from this and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</a:t>
            </a:r>
            <a:r>
              <a:rPr lang="en-GB" b="1" dirty="0"/>
              <a:t>English </a:t>
            </a:r>
            <a:r>
              <a:rPr lang="en-GB" b="0" dirty="0"/>
              <a:t>meanings of any of the words they know, trying to reach 15 points in total.</a:t>
            </a:r>
            <a:br>
              <a:rPr lang="en-GB" b="0" dirty="0"/>
            </a:b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D0CC9-DEA3-4A63-A921-D94C06607C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52129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from this and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</a:t>
            </a:r>
            <a:r>
              <a:rPr lang="en-GB" b="1" dirty="0"/>
              <a:t>German </a:t>
            </a:r>
            <a:r>
              <a:rPr lang="en-GB" b="0" dirty="0"/>
              <a:t>meanings of any of the words they know, trying to reach 15 points in total.</a:t>
            </a:r>
            <a:br>
              <a:rPr lang="en-GB" b="0" dirty="0"/>
            </a:b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D0CC9-DEA3-4A63-A921-D94C06607C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8226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 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recap the formation of yes/no questions by swapping the subject and verb and to teach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Calibri"/>
                <a:ea typeface="Calibri"/>
              </a:rPr>
              <a:t> the formation of information questions by swapping the subject and verb.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AutoNum type="arabicPeriod"/>
              <a:tabLst/>
              <a:defRPr/>
            </a:pP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t>Click through the animations to recap the formation of yes/no questions and to teach the formation of information questions.</a:t>
            </a:r>
          </a:p>
          <a:p>
            <a:pPr marL="228600" marR="0" lvl="0" indent="-227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AutoNum type="arabicPeriod"/>
              <a:tabLst/>
              <a:defRPr/>
            </a:pP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t>Elicit English translation for the German examples provided line by line. </a:t>
            </a:r>
            <a:endParaRPr kumimoji="0" lang="en-GB" sz="1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14796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aural comprehension</a:t>
            </a:r>
            <a:r>
              <a:rPr lang="en-GB" b="0" baseline="0" dirty="0"/>
              <a:t> of questions using </a:t>
            </a:r>
            <a:r>
              <a:rPr lang="en-GB" b="0" baseline="0" dirty="0" err="1"/>
              <a:t>kann</a:t>
            </a:r>
            <a:r>
              <a:rPr lang="en-GB" b="0" dirty="0"/>
              <a:t>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baseline="0" dirty="0"/>
              <a:t>Click on the first audio button to hear a question. Pupils listen carefully and decide whether option A, B or C contains the correct answer.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baseline="0" dirty="0"/>
              <a:t>Repeat for questions 2-6.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baseline="0" dirty="0"/>
              <a:t>Click to reveal the answers.</a:t>
            </a: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Transcript:</a:t>
            </a:r>
            <a:br>
              <a:rPr lang="en-GB" b="1" dirty="0"/>
            </a:br>
            <a:r>
              <a:rPr lang="en-GB" b="0" dirty="0"/>
              <a:t>1. Wo </a:t>
            </a:r>
            <a:r>
              <a:rPr lang="en-GB" b="0" dirty="0" err="1"/>
              <a:t>kannst</a:t>
            </a:r>
            <a:r>
              <a:rPr lang="en-GB" b="0" dirty="0"/>
              <a:t> du </a:t>
            </a:r>
            <a:r>
              <a:rPr lang="en-GB" b="0" dirty="0" err="1"/>
              <a:t>singen</a:t>
            </a:r>
            <a:r>
              <a:rPr lang="en-GB" b="0" dirty="0"/>
              <a:t>?</a:t>
            </a:r>
            <a:br>
              <a:rPr lang="en-GB" b="0" dirty="0"/>
            </a:br>
            <a:r>
              <a:rPr lang="en-GB" b="0" dirty="0"/>
              <a:t>2. Was </a:t>
            </a:r>
            <a:r>
              <a:rPr lang="en-GB" b="0" dirty="0" err="1"/>
              <a:t>kannst</a:t>
            </a:r>
            <a:r>
              <a:rPr lang="en-GB" b="0" dirty="0"/>
              <a:t> du </a:t>
            </a:r>
            <a:r>
              <a:rPr lang="en-GB" b="0" dirty="0" err="1"/>
              <a:t>lernen</a:t>
            </a:r>
            <a:r>
              <a:rPr lang="en-GB" b="0" dirty="0"/>
              <a:t>?</a:t>
            </a:r>
            <a:br>
              <a:rPr lang="en-GB" b="0" dirty="0"/>
            </a:br>
            <a:r>
              <a:rPr lang="en-GB" b="0" dirty="0"/>
              <a:t>3. </a:t>
            </a:r>
            <a:r>
              <a:rPr lang="en-GB" b="0" dirty="0" err="1"/>
              <a:t>Wann</a:t>
            </a:r>
            <a:r>
              <a:rPr lang="en-GB" b="0" dirty="0"/>
              <a:t> </a:t>
            </a:r>
            <a:r>
              <a:rPr lang="en-GB" b="0" dirty="0" err="1"/>
              <a:t>kann</a:t>
            </a:r>
            <a:r>
              <a:rPr lang="en-GB" b="0" dirty="0"/>
              <a:t> </a:t>
            </a:r>
            <a:r>
              <a:rPr lang="en-GB" b="0" dirty="0" err="1"/>
              <a:t>er</a:t>
            </a:r>
            <a:r>
              <a:rPr lang="en-GB" b="0" dirty="0"/>
              <a:t> </a:t>
            </a:r>
            <a:r>
              <a:rPr lang="en-GB" b="0" dirty="0" err="1"/>
              <a:t>schwimmen</a:t>
            </a:r>
            <a:r>
              <a:rPr lang="en-GB" b="0" dirty="0"/>
              <a:t>?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4. </a:t>
            </a:r>
            <a:r>
              <a:rPr lang="en-GB" b="0" dirty="0" err="1"/>
              <a:t>Wer</a:t>
            </a:r>
            <a:r>
              <a:rPr lang="en-GB" b="0" dirty="0"/>
              <a:t> </a:t>
            </a:r>
            <a:r>
              <a:rPr lang="en-GB" b="0" dirty="0" err="1"/>
              <a:t>kann</a:t>
            </a:r>
            <a:r>
              <a:rPr lang="en-GB" b="0" dirty="0"/>
              <a:t> </a:t>
            </a:r>
            <a:r>
              <a:rPr lang="en-GB" b="0" dirty="0" err="1"/>
              <a:t>helfen</a:t>
            </a:r>
            <a:r>
              <a:rPr lang="en-GB" b="0" dirty="0"/>
              <a:t>?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5. Wo </a:t>
            </a:r>
            <a:r>
              <a:rPr lang="en-GB" b="0" dirty="0" err="1"/>
              <a:t>kann</a:t>
            </a:r>
            <a:r>
              <a:rPr lang="en-GB" b="0" dirty="0"/>
              <a:t> </a:t>
            </a:r>
            <a:r>
              <a:rPr lang="en-GB" b="0" dirty="0" err="1"/>
              <a:t>sie</a:t>
            </a:r>
            <a:r>
              <a:rPr lang="en-GB" b="0" dirty="0"/>
              <a:t> </a:t>
            </a:r>
            <a:r>
              <a:rPr lang="en-GB" b="0" dirty="0" err="1"/>
              <a:t>tanzen</a:t>
            </a:r>
            <a:r>
              <a:rPr lang="en-GB" b="0" dirty="0"/>
              <a:t>?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6. Was </a:t>
            </a:r>
            <a:r>
              <a:rPr lang="en-GB" b="0" dirty="0" err="1"/>
              <a:t>kann</a:t>
            </a:r>
            <a:r>
              <a:rPr lang="en-GB" b="0" dirty="0"/>
              <a:t> </a:t>
            </a:r>
            <a:r>
              <a:rPr lang="en-GB" b="0" dirty="0" err="1"/>
              <a:t>ich</a:t>
            </a:r>
            <a:r>
              <a:rPr lang="en-GB" b="0" dirty="0"/>
              <a:t> </a:t>
            </a:r>
            <a:r>
              <a:rPr lang="en-GB" b="0" dirty="0" err="1"/>
              <a:t>hören</a:t>
            </a:r>
            <a:r>
              <a:rPr lang="en-GB" b="0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30308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comprehension</a:t>
            </a:r>
            <a:r>
              <a:rPr lang="en-GB" b="0" baseline="0" dirty="0"/>
              <a:t> of </a:t>
            </a:r>
            <a:r>
              <a:rPr lang="en-GB" b="0" baseline="0" dirty="0" err="1"/>
              <a:t>können</a:t>
            </a:r>
            <a:r>
              <a:rPr lang="en-GB" b="0" baseline="0" dirty="0"/>
              <a:t>, </a:t>
            </a:r>
            <a:r>
              <a:rPr lang="en-GB" b="0" baseline="0" dirty="0" err="1"/>
              <a:t>nicht</a:t>
            </a:r>
            <a:r>
              <a:rPr lang="en-GB" b="0" baseline="0" dirty="0"/>
              <a:t>, and </a:t>
            </a:r>
            <a:r>
              <a:rPr lang="en-GB" b="0" baseline="0" dirty="0" err="1"/>
              <a:t>kein</a:t>
            </a:r>
            <a:r>
              <a:rPr lang="en-GB" b="0" baseline="0" dirty="0"/>
              <a:t> in a written text.</a:t>
            </a: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Explain the task. Moritz has written to Oma (his Gran) about his new friend at school,</a:t>
            </a:r>
            <a:r>
              <a:rPr lang="en-GB" sz="1200" b="0" baseline="0" dirty="0"/>
              <a:t> Lukas.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baseline="0" dirty="0"/>
              <a:t>Pupils read the text and then answer the comprehension questions below.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baseline="0" dirty="0"/>
              <a:t>Click to reveal answers and underlining under the corresponding part of the German text.</a:t>
            </a:r>
            <a:endParaRPr lang="en-GB" sz="1200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70895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provide practice (speaking) in asking and answering questions using </a:t>
            </a:r>
            <a:r>
              <a:rPr lang="en-GB" b="0" dirty="0" err="1"/>
              <a:t>können</a:t>
            </a:r>
            <a:r>
              <a:rPr lang="en-GB" b="0" dirty="0"/>
              <a:t>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Demonstrate the conversations pupils will have using Moritz’ and Lukas’ speech bubbles. Try to translate them into German as a class,</a:t>
            </a:r>
            <a:r>
              <a:rPr lang="en-GB" b="0" baseline="0" dirty="0"/>
              <a:t> and then click to reveal the German translations.</a:t>
            </a:r>
            <a:endParaRPr lang="en-GB" b="0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i="0" dirty="0"/>
              <a:t>Give pupils time in pairs to both ask and answer all questions, noting down their partner’s answers as they go.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i="0" dirty="0"/>
              <a:t>If time allows, hear some of the conversations as a class.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br>
              <a:rPr lang="en-GB" dirty="0"/>
            </a:br>
            <a:r>
              <a:rPr lang="en-GB" b="1" dirty="0"/>
              <a:t>Additional task suggestions: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1. See next slide for follow up writing task. </a:t>
            </a:r>
            <a:br>
              <a:rPr lang="en-GB" b="0" dirty="0"/>
            </a:br>
            <a:r>
              <a:rPr lang="en-GB" b="0" dirty="0"/>
              <a:t>2.  Alternatively, pupils could report back to the teacher/rest of class using the 3</a:t>
            </a:r>
            <a:r>
              <a:rPr lang="en-GB" b="0" baseline="30000" dirty="0"/>
              <a:t>rd</a:t>
            </a:r>
            <a:r>
              <a:rPr lang="en-GB" b="0" dirty="0"/>
              <a:t> person of </a:t>
            </a:r>
            <a:r>
              <a:rPr lang="en-GB" b="0" dirty="0" err="1"/>
              <a:t>können</a:t>
            </a:r>
            <a:r>
              <a:rPr lang="en-GB" b="0" dirty="0"/>
              <a:t> e.g. </a:t>
            </a:r>
            <a:r>
              <a:rPr lang="en-GB" b="0" i="1" dirty="0"/>
              <a:t>Lucy </a:t>
            </a:r>
            <a:r>
              <a:rPr lang="en-GB" b="0" i="1" dirty="0" err="1"/>
              <a:t>kann</a:t>
            </a:r>
            <a:r>
              <a:rPr lang="en-GB" b="0" i="1" dirty="0"/>
              <a:t> </a:t>
            </a:r>
            <a:r>
              <a:rPr lang="en-GB" b="0" i="1" dirty="0" err="1"/>
              <a:t>kein</a:t>
            </a:r>
            <a:r>
              <a:rPr lang="en-GB" b="0" i="1" dirty="0"/>
              <a:t> Instrument </a:t>
            </a:r>
            <a:r>
              <a:rPr lang="en-GB" b="0" i="1" dirty="0" err="1"/>
              <a:t>spielen</a:t>
            </a:r>
            <a:r>
              <a:rPr lang="en-GB" b="0" i="1" dirty="0"/>
              <a:t> </a:t>
            </a:r>
            <a:r>
              <a:rPr lang="en-GB" b="0" i="1" dirty="0" err="1"/>
              <a:t>aber</a:t>
            </a:r>
            <a:r>
              <a:rPr lang="en-GB" b="0" i="1" dirty="0"/>
              <a:t> </a:t>
            </a:r>
            <a:r>
              <a:rPr lang="en-GB" b="0" i="1" dirty="0" err="1"/>
              <a:t>sie</a:t>
            </a:r>
            <a:r>
              <a:rPr lang="en-GB" b="0" i="1" dirty="0"/>
              <a:t> </a:t>
            </a:r>
            <a:r>
              <a:rPr lang="en-GB" b="0" i="1" dirty="0" err="1"/>
              <a:t>kann</a:t>
            </a:r>
            <a:r>
              <a:rPr lang="en-GB" b="0" i="1" dirty="0"/>
              <a:t> tanzen und </a:t>
            </a:r>
            <a:r>
              <a:rPr lang="en-GB" b="0" i="1" dirty="0" err="1"/>
              <a:t>schwimmen</a:t>
            </a:r>
            <a:r>
              <a:rPr lang="en-GB" b="0" i="1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78860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3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provide written practice of </a:t>
            </a:r>
            <a:r>
              <a:rPr lang="en-GB" b="0" dirty="0" err="1"/>
              <a:t>er</a:t>
            </a:r>
            <a:r>
              <a:rPr lang="en-GB" b="0" dirty="0"/>
              <a:t>/</a:t>
            </a:r>
            <a:r>
              <a:rPr lang="en-GB" b="0" dirty="0" err="1"/>
              <a:t>sie</a:t>
            </a:r>
            <a:r>
              <a:rPr lang="en-GB" b="0" dirty="0"/>
              <a:t> </a:t>
            </a:r>
            <a:r>
              <a:rPr lang="en-GB" b="0" dirty="0" err="1"/>
              <a:t>kann</a:t>
            </a:r>
            <a:r>
              <a:rPr lang="en-GB" b="0" dirty="0"/>
              <a:t> in 2-verb structures.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Remind pupils of the conversation between Moritz and Lukas and click to bring up the table showing Lukas’s answers.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i="0" dirty="0"/>
              <a:t>Click again for each example sentence to come up. Draw attention to use of </a:t>
            </a:r>
            <a:r>
              <a:rPr lang="en-GB" b="0" i="1" dirty="0" err="1"/>
              <a:t>kein</a:t>
            </a:r>
            <a:r>
              <a:rPr lang="en-GB" b="0" i="0" dirty="0"/>
              <a:t> in first sentence.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 startAt="3"/>
            </a:pPr>
            <a:r>
              <a:rPr lang="en-GB" sz="1200" b="0" dirty="0"/>
              <a:t>Ask pupils to write a few sentences based on their partner’s answers from</a:t>
            </a:r>
            <a:r>
              <a:rPr lang="en-GB" sz="1200" b="0" baseline="0" dirty="0"/>
              <a:t> the previous speaking exercise</a:t>
            </a:r>
            <a:r>
              <a:rPr lang="en-GB" sz="1200" b="0" dirty="0"/>
              <a:t>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 startAt="3"/>
            </a:pPr>
            <a:r>
              <a:rPr lang="en-GB" sz="1200" b="0" dirty="0"/>
              <a:t>Hear a few sentences written by pupils and use these as an opportunity to identify errors and correct as a class.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br>
              <a:rPr lang="en-GB" dirty="0"/>
            </a:br>
            <a:endParaRPr lang="en-GB" b="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59884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42878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50030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12253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15012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0810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692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30377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0521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670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43304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87500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29272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68734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89832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82847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92345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20402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49993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6675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41345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04536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50505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43993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231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54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43281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 dirty="0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1263409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image" Target="../media/image11.png"/><Relationship Id="rId7" Type="http://schemas.openxmlformats.org/officeDocument/2006/relationships/image" Target="../media/image15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audio" Target="../media/audio8.wav"/><Relationship Id="rId18" Type="http://schemas.openxmlformats.org/officeDocument/2006/relationships/audio" Target="../media/audio13.wav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audio" Target="../media/audio7.wav"/><Relationship Id="rId17" Type="http://schemas.openxmlformats.org/officeDocument/2006/relationships/audio" Target="../media/audio12.wav"/><Relationship Id="rId2" Type="http://schemas.openxmlformats.org/officeDocument/2006/relationships/notesSlide" Target="../notesSlides/notesSlide6.xml"/><Relationship Id="rId16" Type="http://schemas.openxmlformats.org/officeDocument/2006/relationships/audio" Target="../media/audio11.wav"/><Relationship Id="rId1" Type="http://schemas.openxmlformats.org/officeDocument/2006/relationships/slideLayout" Target="../slideLayouts/slideLayout27.xml"/><Relationship Id="rId6" Type="http://schemas.openxmlformats.org/officeDocument/2006/relationships/audio" Target="../media/audio4.wav"/><Relationship Id="rId11" Type="http://schemas.openxmlformats.org/officeDocument/2006/relationships/image" Target="../media/image20.png"/><Relationship Id="rId5" Type="http://schemas.openxmlformats.org/officeDocument/2006/relationships/audio" Target="../media/audio3.wav"/><Relationship Id="rId15" Type="http://schemas.openxmlformats.org/officeDocument/2006/relationships/audio" Target="../media/audio10.wav"/><Relationship Id="rId10" Type="http://schemas.openxmlformats.org/officeDocument/2006/relationships/image" Target="../media/image7.svg"/><Relationship Id="rId19" Type="http://schemas.openxmlformats.org/officeDocument/2006/relationships/image" Target="../media/image21.png"/><Relationship Id="rId4" Type="http://schemas.openxmlformats.org/officeDocument/2006/relationships/audio" Target="../media/audio2.wav"/><Relationship Id="rId9" Type="http://schemas.openxmlformats.org/officeDocument/2006/relationships/image" Target="../media/image6.png"/><Relationship Id="rId14" Type="http://schemas.openxmlformats.org/officeDocument/2006/relationships/audio" Target="../media/audio9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1.png"/><Relationship Id="rId7" Type="http://schemas.openxmlformats.org/officeDocument/2006/relationships/image" Target="../media/image23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3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3" Type="http://schemas.openxmlformats.org/officeDocument/2006/relationships/image" Target="../media/image6.png"/><Relationship Id="rId7" Type="http://schemas.openxmlformats.org/officeDocument/2006/relationships/image" Target="../media/image26.png"/><Relationship Id="rId12" Type="http://schemas.openxmlformats.org/officeDocument/2006/relationships/image" Target="../media/image31.svg"/><Relationship Id="rId17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gif"/><Relationship Id="rId11" Type="http://schemas.openxmlformats.org/officeDocument/2006/relationships/image" Target="../media/image30.png"/><Relationship Id="rId5" Type="http://schemas.openxmlformats.org/officeDocument/2006/relationships/image" Target="../media/image25.png"/><Relationship Id="rId15" Type="http://schemas.openxmlformats.org/officeDocument/2006/relationships/image" Target="../media/image34.png"/><Relationship Id="rId10" Type="http://schemas.openxmlformats.org/officeDocument/2006/relationships/image" Target="../media/image29.svg"/><Relationship Id="rId4" Type="http://schemas.openxmlformats.org/officeDocument/2006/relationships/image" Target="../media/image7.svg"/><Relationship Id="rId9" Type="http://schemas.openxmlformats.org/officeDocument/2006/relationships/image" Target="../media/image28.png"/><Relationship Id="rId14" Type="http://schemas.openxmlformats.org/officeDocument/2006/relationships/image" Target="../media/image3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 descr="background rectangle"/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FF11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6368181" y="4765200"/>
            <a:ext cx="375037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3333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rot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28BE7-8949-4E49-A98F-68B6A8E0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63664"/>
            <a:ext cx="3588984" cy="1325563"/>
          </a:xfrm>
        </p:spPr>
        <p:txBody>
          <a:bodyPr>
            <a:noAutofit/>
          </a:bodyPr>
          <a:lstStyle/>
          <a:p>
            <a:pPr algn="ctr"/>
            <a:r>
              <a:rPr lang="en-GB" sz="36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Talking about activities and events</a:t>
            </a:r>
            <a:endParaRPr lang="en-GB" sz="3600" dirty="0"/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7E2E925F-F542-435B-8CEB-05FEDBBEED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A0E710-98FE-45EC-A32A-7523767395BD}"/>
              </a:ext>
            </a:extLst>
          </p:cNvPr>
          <p:cNvSpPr txBox="1"/>
          <p:nvPr/>
        </p:nvSpPr>
        <p:spPr>
          <a:xfrm>
            <a:off x="8182900" y="6466406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3 Week 6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298C653-C30A-46C3-9B5A-28C0CB438E40}"/>
              </a:ext>
            </a:extLst>
          </p:cNvPr>
          <p:cNvSpPr/>
          <p:nvPr/>
        </p:nvSpPr>
        <p:spPr>
          <a:xfrm>
            <a:off x="279918" y="1872343"/>
            <a:ext cx="3670041" cy="2401077"/>
          </a:xfrm>
          <a:prstGeom prst="ellipse">
            <a:avLst/>
          </a:prstGeom>
          <a:solidFill>
            <a:srgbClr val="FFFAE7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9F39048-CB58-4788-8951-D5DFFE95D70D}"/>
              </a:ext>
            </a:extLst>
          </p:cNvPr>
          <p:cNvSpPr/>
          <p:nvPr/>
        </p:nvSpPr>
        <p:spPr>
          <a:xfrm>
            <a:off x="333632" y="1927654"/>
            <a:ext cx="3571103" cy="2298357"/>
          </a:xfrm>
          <a:prstGeom prst="ellipse">
            <a:avLst/>
          </a:prstGeom>
          <a:solidFill>
            <a:srgbClr val="FFFAE7"/>
          </a:solidFill>
          <a:ln w="57150">
            <a:solidFill>
              <a:srgbClr val="FFD1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Picture 15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57DD1BBD-EDB7-43E3-BFAA-8CB6625133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212" y="2255345"/>
            <a:ext cx="1695972" cy="1642973"/>
          </a:xfrm>
          <a:prstGeom prst="ellipse">
            <a:avLst/>
          </a:prstGeom>
        </p:spPr>
      </p:pic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573A58FB-9C20-4597-A9C4-979EE47AF7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010" y="2361558"/>
            <a:ext cx="982902" cy="1524347"/>
          </a:xfrm>
          <a:prstGeom prst="ellipse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CustomShape 1"/>
          <p:cNvSpPr/>
          <p:nvPr/>
        </p:nvSpPr>
        <p:spPr>
          <a:xfrm>
            <a:off x="0" y="0"/>
            <a:ext cx="4350240" cy="68572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pPr algn="ctr"/>
            <a:r>
              <a:rPr lang="en-GB" sz="6000" b="1" dirty="0" err="1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</a:t>
            </a:r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Arial"/>
                <a:sym typeface="Arial"/>
              </a:rPr>
              <a:t>rot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odern Love" panose="04090805081005020601" pitchFamily="82" charset="0"/>
              <a:ea typeface="+mn-ea"/>
              <a:cs typeface="Arial"/>
              <a:sym typeface="Arial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5603E69-6D57-4DBC-9FBE-288A6A1DBE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52915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7100839"/>
              </p:ext>
            </p:extLst>
          </p:nvPr>
        </p:nvGraphicFramePr>
        <p:xfrm>
          <a:off x="233527" y="906468"/>
          <a:ext cx="10275212" cy="5823032"/>
        </p:xfrm>
        <a:graphic>
          <a:graphicData uri="http://schemas.openxmlformats.org/drawingml/2006/table">
            <a:tbl>
              <a:tblPr firstRow="1" bandRow="1"/>
              <a:tblGrid>
                <a:gridCol w="1812365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840740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27617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3345937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kumimoji="0" lang="en-GB" sz="2400" b="0" i="0" u="none" strike="noStrike" kern="0" cap="none" spc="0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/>
                        <a:sym typeface="Arial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kumimoji="0" lang="en-GB" sz="2400" b="0" i="0" u="none" strike="noStrike" kern="0" cap="none" spc="0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zehn</a:t>
                      </a:r>
                      <a:endParaRPr kumimoji="0" lang="en-GB" sz="2400" b="0" i="0" u="none" strike="noStrike" kern="0" cap="none" spc="0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/>
                        <a:sym typeface="Arial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kumimoji="0" lang="en-GB" sz="2400" b="0" i="0" u="none" strike="noStrike" kern="0" cap="none" spc="0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wer</a:t>
                      </a:r>
                      <a:r>
                        <a:rPr kumimoji="0" lang="en-GB" sz="2400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kumimoji="0" lang="en-GB" sz="2400" b="0" i="0" u="none" strike="noStrike" kern="0" cap="none" spc="0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zwölf</a:t>
                      </a:r>
                      <a:endParaRPr kumimoji="0" lang="en-GB" sz="2400" b="0" i="0" u="none" strike="noStrike" kern="0" cap="none" spc="0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/>
                        <a:sym typeface="Arial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kumimoji="0" lang="en-GB" sz="2400" b="0" i="0" u="none" strike="noStrike" kern="0" cap="none" spc="0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wann</a:t>
                      </a:r>
                      <a:r>
                        <a:rPr kumimoji="0" lang="en-GB" sz="2400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kumimoji="0" lang="en-GB" sz="2400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wo?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kumimoji="0" lang="en-GB" sz="2400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was?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kumimoji="0" lang="en-GB" sz="2400" b="0" i="0" u="none" strike="noStrike" kern="0" cap="none" spc="0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/>
                        <a:sym typeface="Arial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kumimoji="0" lang="en-GB" sz="2400" b="0" i="0" u="none" strike="noStrike" kern="0" cap="none" spc="0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können</a:t>
                      </a:r>
                      <a:endParaRPr kumimoji="0" lang="en-GB" sz="2400" b="0" i="0" u="none" strike="noStrike" kern="0" cap="none" spc="0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/>
                        <a:sym typeface="Arial"/>
                      </a:endParaRPr>
                    </a:p>
                    <a:p>
                      <a:endParaRPr kumimoji="0" lang="en-GB" sz="2400" b="0" i="0" u="none" strike="noStrike" kern="0" cap="none" spc="0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/>
                        <a:sym typeface="Arial"/>
                      </a:endParaRPr>
                    </a:p>
                    <a:p>
                      <a:endParaRPr kumimoji="0" lang="en-GB" sz="2400" b="0" i="0" u="none" strike="noStrike" kern="0" cap="none" spc="0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/>
                        <a:sym typeface="Arial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kumimoji="0" lang="en-GB" sz="2400" b="0" i="0" u="none" strike="noStrike" kern="0" cap="none" spc="0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hören</a:t>
                      </a:r>
                      <a:endParaRPr kumimoji="0" lang="en-GB" sz="2400" b="0" i="0" u="none" strike="noStrike" kern="0" cap="none" spc="0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/>
                        <a:sym typeface="Arial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kumimoji="0" lang="en-GB" sz="2400" b="0" i="0" u="none" strike="noStrike" kern="0" cap="none" spc="0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gewinnen</a:t>
                      </a:r>
                      <a:endParaRPr kumimoji="0" lang="en-GB" sz="2400" b="0" i="0" u="none" strike="noStrike" kern="0" cap="none" spc="0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/>
                        <a:sym typeface="Arial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kumimoji="0" lang="en-GB" sz="2400" b="0" i="0" u="none" strike="noStrike" kern="0" cap="none" spc="0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machen</a:t>
                      </a:r>
                      <a:endParaRPr kumimoji="0" lang="en-GB" sz="2400" b="0" i="0" u="none" strike="noStrike" kern="0" cap="none" spc="0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/>
                        <a:sym typeface="Arial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kumimoji="0" lang="en-GB" sz="2400" b="0" i="0" u="none" strike="noStrike" kern="0" cap="none" spc="0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etwas</a:t>
                      </a:r>
                      <a:endParaRPr kumimoji="0" lang="en-GB" sz="2400" b="0" i="0" u="none" strike="noStrike" kern="0" cap="none" spc="0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/>
                        <a:sym typeface="Arial"/>
                      </a:endParaRPr>
                    </a:p>
                    <a:p>
                      <a:endParaRPr kumimoji="0" lang="en-GB" sz="2400" b="0" i="0" u="none" strike="noStrike" kern="0" cap="none" spc="0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/>
                        <a:sym typeface="Arial"/>
                      </a:endParaRPr>
                    </a:p>
                    <a:p>
                      <a:endParaRPr kumimoji="0" lang="en-GB" sz="2400" b="0" i="0" u="none" strike="noStrike" kern="0" cap="none" spc="0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/>
                        <a:sym typeface="Arial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kumimoji="0" lang="en-GB" sz="2400" b="0" i="0" u="none" strike="noStrike" kern="0" cap="none" spc="0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zu</a:t>
                      </a:r>
                      <a:r>
                        <a:rPr kumimoji="0" lang="en-GB" sz="2400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 </a:t>
                      </a:r>
                      <a:r>
                        <a:rPr kumimoji="0" lang="en-GB" sz="2400" b="0" i="0" u="none" strike="noStrike" kern="0" cap="none" spc="0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Hause</a:t>
                      </a:r>
                      <a:endParaRPr kumimoji="0" lang="en-GB" sz="2400" b="0" i="0" u="none" strike="noStrike" kern="0" cap="none" spc="0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/>
                        <a:sym typeface="Arial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kumimoji="0" lang="en-GB" sz="2400" b="0" i="0" u="none" strike="noStrike" kern="0" cap="none" spc="0" normalizeH="0" baseline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/>
                        <a:sym typeface="Arial"/>
                      </a:endParaRPr>
                    </a:p>
                  </a:txBody>
                  <a:tcP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kumimoji="0" lang="en-GB" sz="2400" b="0" i="0" u="none" strike="noStrike" kern="0" cap="none" spc="0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helfen</a:t>
                      </a:r>
                      <a:endParaRPr kumimoji="0" lang="en-GB" sz="2400" b="0" i="0" u="none" strike="noStrike" kern="0" cap="none" spc="0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/>
                        <a:sym typeface="Arial"/>
                      </a:endParaRPr>
                    </a:p>
                  </a:txBody>
                  <a:tcPr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kumimoji="0" lang="en-GB" sz="2400" b="0" i="0" u="none" strike="noStrike" kern="0" cap="none" spc="0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es</a:t>
                      </a:r>
                      <a:r>
                        <a:rPr kumimoji="0" lang="en-GB" sz="2400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 </a:t>
                      </a:r>
                      <a:r>
                        <a:rPr kumimoji="0" lang="en-GB" sz="2400" b="0" i="0" u="none" strike="noStrike" kern="0" cap="none" spc="0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kann</a:t>
                      </a:r>
                      <a:endParaRPr kumimoji="0" lang="en-GB" sz="2400" b="0" i="0" u="none" strike="noStrike" kern="0" cap="none" spc="0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kumimoji="0" lang="en-GB" sz="2400" b="0" i="0" u="none" strike="noStrike" kern="0" cap="none" spc="0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sie</a:t>
                      </a:r>
                      <a:r>
                        <a:rPr kumimoji="0" lang="en-GB" sz="2400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 </a:t>
                      </a:r>
                      <a:r>
                        <a:rPr kumimoji="0" lang="en-GB" sz="2400" b="0" i="0" u="none" strike="noStrike" kern="0" cap="none" spc="0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kann</a:t>
                      </a:r>
                      <a:endParaRPr kumimoji="0" lang="en-GB" sz="2400" b="0" i="0" u="none" strike="noStrike" kern="0" cap="none" spc="0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kumimoji="0" lang="en-GB" sz="2400" b="0" i="0" u="none" strike="noStrike" kern="0" cap="none" spc="0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er</a:t>
                      </a:r>
                      <a:r>
                        <a:rPr kumimoji="0" lang="en-GB" sz="2400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 </a:t>
                      </a:r>
                      <a:r>
                        <a:rPr kumimoji="0" lang="en-GB" sz="2400" b="0" i="0" u="none" strike="noStrike" kern="0" cap="none" spc="0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kann</a:t>
                      </a:r>
                      <a:endParaRPr kumimoji="0" lang="en-GB" sz="2400" b="0" i="0" u="none" strike="noStrike" kern="0" cap="none" spc="0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/>
                        <a:sym typeface="Arial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kumimoji="0" lang="en-GB" sz="2400" b="0" i="0" u="none" strike="noStrike" kern="0" cap="none" spc="0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ich</a:t>
                      </a:r>
                      <a:r>
                        <a:rPr kumimoji="0" lang="en-GB" sz="2400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 </a:t>
                      </a:r>
                      <a:r>
                        <a:rPr kumimoji="0" lang="en-GB" sz="2400" b="0" i="0" u="none" strike="noStrike" kern="0" cap="none" spc="0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kann</a:t>
                      </a:r>
                      <a:endParaRPr kumimoji="0" lang="en-GB" sz="2400" b="0" i="0" u="none" strike="noStrike" kern="0" cap="none" spc="0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/>
                        <a:sym typeface="Arial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kumimoji="0" lang="en-GB" sz="2400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du </a:t>
                      </a:r>
                      <a:r>
                        <a:rPr kumimoji="0" lang="en-GB" sz="2400" b="0" i="0" u="none" strike="noStrike" kern="0" cap="none" spc="0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kannst</a:t>
                      </a:r>
                      <a:endParaRPr kumimoji="0" lang="en-GB" sz="2400" b="0" i="0" u="none" strike="noStrike" kern="0" cap="none" spc="0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/>
                        <a:sym typeface="Arial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42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Schreib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Englisch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2: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Vokabeln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674" y="3157937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27" y="1342687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327" y="5363461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548915" y="5768962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429730" y="360871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490238" y="192696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</p:spTree>
    <p:extLst>
      <p:ext uri="{BB962C8B-B14F-4D97-AF65-F5344CB8AC3E}">
        <p14:creationId xmlns:p14="http://schemas.microsoft.com/office/powerpoint/2010/main" val="17416131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9329859"/>
              </p:ext>
            </p:extLst>
          </p:nvPr>
        </p:nvGraphicFramePr>
        <p:xfrm>
          <a:off x="233527" y="906468"/>
          <a:ext cx="10275212" cy="5495710"/>
        </p:xfrm>
        <a:graphic>
          <a:graphicData uri="http://schemas.openxmlformats.org/drawingml/2006/table">
            <a:tbl>
              <a:tblPr firstRow="1" bandRow="1"/>
              <a:tblGrid>
                <a:gridCol w="1812365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840740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466146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3155961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kumimoji="0" lang="en-GB" sz="2400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what?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kumimoji="0" lang="en-GB" sz="2400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ten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kumimoji="0" lang="en-GB" sz="2400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where?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kumimoji="0" lang="en-GB" sz="2400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when?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kumimoji="0" lang="en-GB" sz="2400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who?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kumimoji="0" lang="en-GB" sz="2400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  <a:sym typeface="Arial"/>
                        </a:rPr>
                        <a:t>twelve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kumimoji="0" lang="en-GB" sz="2400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to listen, listening</a:t>
                      </a:r>
                    </a:p>
                    <a:p>
                      <a:endParaRPr kumimoji="0" lang="en-GB" sz="2400" b="0" i="0" u="none" strike="noStrike" kern="0" cap="none" spc="0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kumimoji="0" lang="en-GB" sz="2400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at home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kumimoji="0" lang="en-GB" sz="2400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to be able to, can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kumimoji="0" lang="en-GB" sz="2400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something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kumimoji="0" lang="en-GB" sz="2400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to win, winning</a:t>
                      </a:r>
                    </a:p>
                    <a:p>
                      <a:endParaRPr kumimoji="0" lang="en-GB" sz="2400" b="0" i="0" u="none" strike="noStrike" kern="0" cap="none" spc="0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/>
                      </a:endParaRPr>
                    </a:p>
                    <a:p>
                      <a:endParaRPr kumimoji="0" lang="en-GB" sz="2400" b="0" i="0" u="none" strike="noStrike" kern="0" cap="none" spc="0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Arial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kumimoji="0" lang="en-GB" sz="2400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to do, make, doing, making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kumimoji="0" lang="en-GB" sz="2400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she can</a:t>
                      </a:r>
                    </a:p>
                  </a:txBody>
                  <a:tcPr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kumimoji="0" lang="en-GB" sz="2400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I can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kumimoji="0" lang="en-GB" sz="2400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he can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kumimoji="0" lang="en-GB" sz="2400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you can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kumimoji="0" lang="en-GB" sz="2400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it can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kumimoji="0" lang="en-GB" sz="2400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Arial"/>
                        </a:rPr>
                        <a:t>to help, helping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35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Schreib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Deutsch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2: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Vokabeln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674" y="3157937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27" y="1342687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327" y="5218343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548915" y="5768962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429730" y="360871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490238" y="192696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</p:spTree>
    <p:extLst>
      <p:ext uri="{BB962C8B-B14F-4D97-AF65-F5344CB8AC3E}">
        <p14:creationId xmlns:p14="http://schemas.microsoft.com/office/powerpoint/2010/main" val="3288340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"/>
          <p:cNvSpPr txBox="1"/>
          <p:nvPr/>
        </p:nvSpPr>
        <p:spPr>
          <a:xfrm>
            <a:off x="3048977" y="0"/>
            <a:ext cx="4572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[-</a:t>
            </a:r>
            <a:r>
              <a:rPr kumimoji="0" lang="en-GB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tion</a:t>
            </a: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2"/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989" y="43400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1 </a:t>
            </a:r>
            <a:endParaRPr lang="en-GB" sz="3200" dirty="0"/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69FB4895-9CE3-4724-A615-F6B29A8AB2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0736" y="70831"/>
            <a:ext cx="1579001" cy="963251"/>
          </a:xfrm>
          <a:prstGeom prst="rect">
            <a:avLst/>
          </a:prstGeom>
        </p:spPr>
      </p:pic>
      <p:sp>
        <p:nvSpPr>
          <p:cNvPr id="38" name="CustomShape 3">
            <a:extLst>
              <a:ext uri="{FF2B5EF4-FFF2-40B4-BE49-F238E27FC236}">
                <a16:creationId xmlns:a16="http://schemas.microsoft.com/office/drawing/2014/main" id="{19D5FCAD-0914-4381-BED5-9658EC2C5B54}"/>
              </a:ext>
            </a:extLst>
          </p:cNvPr>
          <p:cNvSpPr/>
          <p:nvPr/>
        </p:nvSpPr>
        <p:spPr>
          <a:xfrm>
            <a:off x="10390146" y="1083080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9" name="Title 4">
            <a:extLst>
              <a:ext uri="{FF2B5EF4-FFF2-40B4-BE49-F238E27FC236}">
                <a16:creationId xmlns:a16="http://schemas.microsoft.com/office/drawing/2014/main" id="{17908F93-AFA4-441F-A7C3-E0017C9E594F}"/>
              </a:ext>
            </a:extLst>
          </p:cNvPr>
          <p:cNvSpPr txBox="1">
            <a:spLocks/>
          </p:cNvSpPr>
          <p:nvPr/>
        </p:nvSpPr>
        <p:spPr>
          <a:xfrm>
            <a:off x="10391820" y="1034082"/>
            <a:ext cx="1800180" cy="494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2" name="Speech Bubble: Rectangle with Corners Rounded 31">
            <a:extLst>
              <a:ext uri="{FF2B5EF4-FFF2-40B4-BE49-F238E27FC236}">
                <a16:creationId xmlns:a16="http://schemas.microsoft.com/office/drawing/2014/main" id="{569C843A-8F8B-4231-9908-A825735D9B2B}"/>
              </a:ext>
            </a:extLst>
          </p:cNvPr>
          <p:cNvSpPr/>
          <p:nvPr/>
        </p:nvSpPr>
        <p:spPr>
          <a:xfrm>
            <a:off x="380494" y="701980"/>
            <a:ext cx="3224907" cy="1843920"/>
          </a:xfrm>
          <a:prstGeom prst="wedgeRoundRectCallout">
            <a:avLst>
              <a:gd name="adj1" fmla="val 64095"/>
              <a:gd name="adj2" fmla="val 32997"/>
              <a:gd name="adj3" fmla="val 16667"/>
            </a:avLst>
          </a:prstGeom>
          <a:solidFill>
            <a:srgbClr val="00206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prstClr val="white"/>
                </a:solidFill>
                <a:latin typeface="Century Gothic"/>
              </a:rPr>
              <a:t>The [</a:t>
            </a:r>
            <a:r>
              <a:rPr lang="en-GB" sz="2000" b="1" dirty="0">
                <a:solidFill>
                  <a:prstClr val="white"/>
                </a:solidFill>
                <a:latin typeface="Century Gothic"/>
              </a:rPr>
              <a:t>t</a:t>
            </a:r>
            <a:r>
              <a:rPr lang="en-GB" sz="2000" dirty="0">
                <a:solidFill>
                  <a:prstClr val="white"/>
                </a:solidFill>
                <a:latin typeface="Century Gothic"/>
              </a:rPr>
              <a:t>] in [-</a:t>
            </a:r>
            <a:r>
              <a:rPr lang="en-GB" sz="2000" b="1" dirty="0" err="1">
                <a:solidFill>
                  <a:prstClr val="white"/>
                </a:solidFill>
                <a:latin typeface="Century Gothic"/>
              </a:rPr>
              <a:t>tion</a:t>
            </a:r>
            <a:r>
              <a:rPr lang="en-GB" sz="2000" dirty="0">
                <a:solidFill>
                  <a:prstClr val="white"/>
                </a:solidFill>
                <a:latin typeface="Century Gothic"/>
              </a:rPr>
              <a:t>] sounds like German [</a:t>
            </a:r>
            <a:r>
              <a:rPr lang="en-GB" sz="2000" b="1" dirty="0">
                <a:solidFill>
                  <a:prstClr val="white"/>
                </a:solidFill>
                <a:latin typeface="Century Gothic"/>
              </a:rPr>
              <a:t>z</a:t>
            </a:r>
            <a:r>
              <a:rPr lang="en-GB" sz="2000" dirty="0">
                <a:solidFill>
                  <a:prstClr val="white"/>
                </a:solidFill>
                <a:latin typeface="Century Gothic"/>
              </a:rPr>
              <a:t>]. It’s like the –</a:t>
            </a:r>
            <a:r>
              <a:rPr lang="en-GB" sz="2000" b="1" dirty="0" err="1">
                <a:solidFill>
                  <a:prstClr val="white"/>
                </a:solidFill>
                <a:latin typeface="Century Gothic"/>
              </a:rPr>
              <a:t>ts</a:t>
            </a:r>
            <a:r>
              <a:rPr lang="en-GB" sz="2000" dirty="0">
                <a:solidFill>
                  <a:prstClr val="white"/>
                </a:solidFill>
                <a:latin typeface="Century Gothic"/>
              </a:rPr>
              <a:t> at the end of the English word boo</a:t>
            </a:r>
            <a:r>
              <a:rPr lang="en-GB" sz="2000" b="1" dirty="0">
                <a:solidFill>
                  <a:prstClr val="white"/>
                </a:solidFill>
                <a:latin typeface="Century Gothic"/>
              </a:rPr>
              <a:t>ts</a:t>
            </a:r>
            <a:r>
              <a:rPr lang="en-GB" sz="2000" dirty="0">
                <a:solidFill>
                  <a:prstClr val="white"/>
                </a:solidFill>
                <a:latin typeface="Century Gothic"/>
              </a:rPr>
              <a:t>.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84DA8367-6B5E-4EA2-9BB8-1D203695FBFF}"/>
              </a:ext>
            </a:extLst>
          </p:cNvPr>
          <p:cNvSpPr/>
          <p:nvPr/>
        </p:nvSpPr>
        <p:spPr>
          <a:xfrm rot="20984291">
            <a:off x="646245" y="2885061"/>
            <a:ext cx="2385391" cy="461665"/>
          </a:xfrm>
          <a:prstGeom prst="roundRect">
            <a:avLst/>
          </a:prstGeom>
          <a:solidFill>
            <a:srgbClr val="FFD457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2060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764ED96-FF31-44F7-A58D-59C1C82EBA51}"/>
              </a:ext>
            </a:extLst>
          </p:cNvPr>
          <p:cNvSpPr txBox="1"/>
          <p:nvPr/>
        </p:nvSpPr>
        <p:spPr>
          <a:xfrm rot="20984291">
            <a:off x="560619" y="2885060"/>
            <a:ext cx="23909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Posi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tion</a:t>
            </a:r>
          </a:p>
        </p:txBody>
      </p:sp>
      <p:pic>
        <p:nvPicPr>
          <p:cNvPr id="6" name="Picture 5" descr="Icon&#10;&#10;Description automatically generated with low confidence">
            <a:extLst>
              <a:ext uri="{FF2B5EF4-FFF2-40B4-BE49-F238E27FC236}">
                <a16:creationId xmlns:a16="http://schemas.microsoft.com/office/drawing/2014/main" id="{00549017-8EB0-455A-B50B-DD5E21E1AA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713" y="1479440"/>
            <a:ext cx="649557" cy="602164"/>
          </a:xfrm>
          <a:prstGeom prst="rect">
            <a:avLst/>
          </a:prstGeom>
        </p:spPr>
      </p:pic>
      <p:sp>
        <p:nvSpPr>
          <p:cNvPr id="34" name="Speech Bubble: Rectangle with Corners Rounded 33">
            <a:extLst>
              <a:ext uri="{FF2B5EF4-FFF2-40B4-BE49-F238E27FC236}">
                <a16:creationId xmlns:a16="http://schemas.microsoft.com/office/drawing/2014/main" id="{C4B66AEB-5336-4751-9DF3-74AC8C94C769}"/>
              </a:ext>
            </a:extLst>
          </p:cNvPr>
          <p:cNvSpPr/>
          <p:nvPr/>
        </p:nvSpPr>
        <p:spPr>
          <a:xfrm>
            <a:off x="5474176" y="74773"/>
            <a:ext cx="2989113" cy="533693"/>
          </a:xfrm>
          <a:prstGeom prst="wedgeRoundRectCallout">
            <a:avLst>
              <a:gd name="adj1" fmla="val -54882"/>
              <a:gd name="adj2" fmla="val 14010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5" name="Graphic 34" descr="Teacher">
            <a:extLst>
              <a:ext uri="{FF2B5EF4-FFF2-40B4-BE49-F238E27FC236}">
                <a16:creationId xmlns:a16="http://schemas.microsoft.com/office/drawing/2014/main" id="{5B70BFAF-A34F-45D4-BDA2-477CFCB26E7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26461" y="-32503"/>
            <a:ext cx="914400" cy="914400"/>
          </a:xfrm>
          <a:prstGeom prst="rect">
            <a:avLst/>
          </a:prstGeom>
        </p:spPr>
      </p:pic>
      <p:sp>
        <p:nvSpPr>
          <p:cNvPr id="53" name="Google Shape;108;p3">
            <a:extLst>
              <a:ext uri="{FF2B5EF4-FFF2-40B4-BE49-F238E27FC236}">
                <a16:creationId xmlns:a16="http://schemas.microsoft.com/office/drawing/2014/main" id="{388F4CCA-8285-4A5D-BE1A-CA7BECF31D25}"/>
              </a:ext>
            </a:extLst>
          </p:cNvPr>
          <p:cNvSpPr txBox="1"/>
          <p:nvPr/>
        </p:nvSpPr>
        <p:spPr>
          <a:xfrm>
            <a:off x="5539470" y="59123"/>
            <a:ext cx="298911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Sag die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Wörter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62166017-5C8F-42C5-90B0-80EF64AB95F8}"/>
              </a:ext>
            </a:extLst>
          </p:cNvPr>
          <p:cNvSpPr/>
          <p:nvPr/>
        </p:nvSpPr>
        <p:spPr>
          <a:xfrm rot="682750">
            <a:off x="4450776" y="2320141"/>
            <a:ext cx="2385391" cy="461665"/>
          </a:xfrm>
          <a:prstGeom prst="roundRect">
            <a:avLst/>
          </a:prstGeom>
          <a:solidFill>
            <a:srgbClr val="FFD457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2060"/>
              </a:solidFill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8D1E239-AA6A-4196-94C1-5350485240E7}"/>
              </a:ext>
            </a:extLst>
          </p:cNvPr>
          <p:cNvSpPr txBox="1"/>
          <p:nvPr/>
        </p:nvSpPr>
        <p:spPr>
          <a:xfrm rot="682750">
            <a:off x="4425966" y="2307036"/>
            <a:ext cx="23909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vier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z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ehn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7" name="Google Shape;410;p19">
            <a:extLst>
              <a:ext uri="{FF2B5EF4-FFF2-40B4-BE49-F238E27FC236}">
                <a16:creationId xmlns:a16="http://schemas.microsoft.com/office/drawing/2014/main" id="{EC610754-658A-40C1-9035-33A21DA17B14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1E4E79"/>
              </a:buClr>
              <a:buSzPts val="1800"/>
              <a:buFont typeface="Century Gothic"/>
              <a:buNone/>
              <a:defRPr/>
            </a:pPr>
            <a:r>
              <a:rPr lang="en-GB" b="1" kern="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b="1" kern="0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8" name="Google Shape;387;p19">
            <a:extLst>
              <a:ext uri="{FF2B5EF4-FFF2-40B4-BE49-F238E27FC236}">
                <a16:creationId xmlns:a16="http://schemas.microsoft.com/office/drawing/2014/main" id="{292EF950-2756-4506-BE2D-2DEC0E78C323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2000"/>
              <a:buFont typeface="Calibri"/>
              <a:buNone/>
              <a:defRPr/>
            </a:pPr>
            <a:endParaRPr sz="2000" kern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9" name="Google Shape;388;p19">
            <a:extLst>
              <a:ext uri="{FF2B5EF4-FFF2-40B4-BE49-F238E27FC236}">
                <a16:creationId xmlns:a16="http://schemas.microsoft.com/office/drawing/2014/main" id="{F1EF2713-57A6-4236-B674-6A48C521EBD6}"/>
              </a:ext>
            </a:extLst>
          </p:cNvPr>
          <p:cNvSpPr/>
          <p:nvPr/>
        </p:nvSpPr>
        <p:spPr>
          <a:xfrm>
            <a:off x="11002037" y="1881615"/>
            <a:ext cx="503528" cy="4156259"/>
          </a:xfrm>
          <a:prstGeom prst="rect">
            <a:avLst/>
          </a:prstGeom>
          <a:solidFill>
            <a:srgbClr val="FFD319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2000"/>
              <a:buFont typeface="Calibri"/>
              <a:buNone/>
              <a:defRPr/>
            </a:pPr>
            <a:endParaRPr sz="2000" kern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60" name="Google Shape;389;p19">
            <a:extLst>
              <a:ext uri="{FF2B5EF4-FFF2-40B4-BE49-F238E27FC236}">
                <a16:creationId xmlns:a16="http://schemas.microsoft.com/office/drawing/2014/main" id="{109693BD-BE2C-49F2-BACE-8DCC6AA5A40D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1" name="Google Shape;390;p19">
            <a:extLst>
              <a:ext uri="{FF2B5EF4-FFF2-40B4-BE49-F238E27FC236}">
                <a16:creationId xmlns:a16="http://schemas.microsoft.com/office/drawing/2014/main" id="{02F1CAD4-E8FB-4E48-8430-9E652DAA3B6B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2" name="Google Shape;391;p19">
            <a:extLst>
              <a:ext uri="{FF2B5EF4-FFF2-40B4-BE49-F238E27FC236}">
                <a16:creationId xmlns:a16="http://schemas.microsoft.com/office/drawing/2014/main" id="{1F6125B4-C88F-443E-9738-D9CF9F6C4DE2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3" name="Google Shape;393;p19">
            <a:extLst>
              <a:ext uri="{FF2B5EF4-FFF2-40B4-BE49-F238E27FC236}">
                <a16:creationId xmlns:a16="http://schemas.microsoft.com/office/drawing/2014/main" id="{5328DEE0-2AFA-4888-AD14-A564A1CE7739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1E4E79"/>
              </a:buClr>
              <a:buSzPts val="1800"/>
              <a:buFont typeface="Century Gothic"/>
              <a:buNone/>
              <a:defRPr/>
            </a:pPr>
            <a:r>
              <a:rPr lang="en-GB" b="1" kern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60</a:t>
            </a: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" name="Google Shape;394;p19">
            <a:extLst>
              <a:ext uri="{FF2B5EF4-FFF2-40B4-BE49-F238E27FC236}">
                <a16:creationId xmlns:a16="http://schemas.microsoft.com/office/drawing/2014/main" id="{4D7343CE-0B3B-44AD-99A3-3CCB00845994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1E4E79"/>
              </a:buClr>
              <a:buSzPts val="1800"/>
              <a:buFont typeface="Century Gothic"/>
              <a:buNone/>
              <a:defRPr/>
            </a:pPr>
            <a:r>
              <a:rPr lang="en-GB" b="1" kern="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" name="Google Shape;395;p19">
            <a:extLst>
              <a:ext uri="{FF2B5EF4-FFF2-40B4-BE49-F238E27FC236}">
                <a16:creationId xmlns:a16="http://schemas.microsoft.com/office/drawing/2014/main" id="{C43B5652-6CD9-4ADF-9CA2-E639A0BD259B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1800"/>
              <a:buFont typeface="Century Gothic"/>
              <a:buNone/>
              <a:defRPr/>
            </a:pPr>
            <a:r>
              <a:rPr lang="en-GB" sz="2000" b="1" kern="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START</a:t>
            </a:r>
            <a:endParaRPr sz="16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" name="Rectangle: Rounded Corners 48">
            <a:extLst>
              <a:ext uri="{FF2B5EF4-FFF2-40B4-BE49-F238E27FC236}">
                <a16:creationId xmlns:a16="http://schemas.microsoft.com/office/drawing/2014/main" id="{84DA8367-6B5E-4EA2-9BB8-1D203695FBFF}"/>
              </a:ext>
            </a:extLst>
          </p:cNvPr>
          <p:cNvSpPr/>
          <p:nvPr/>
        </p:nvSpPr>
        <p:spPr>
          <a:xfrm rot="186789">
            <a:off x="7688027" y="3893694"/>
            <a:ext cx="2385391" cy="461665"/>
          </a:xfrm>
          <a:prstGeom prst="roundRect">
            <a:avLst/>
          </a:prstGeom>
          <a:solidFill>
            <a:srgbClr val="FFD457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Tradi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tion</a:t>
            </a:r>
          </a:p>
        </p:txBody>
      </p:sp>
      <p:sp>
        <p:nvSpPr>
          <p:cNvPr id="28" name="Rectangle: Rounded Corners 48">
            <a:extLst>
              <a:ext uri="{FF2B5EF4-FFF2-40B4-BE49-F238E27FC236}">
                <a16:creationId xmlns:a16="http://schemas.microsoft.com/office/drawing/2014/main" id="{84DA8367-6B5E-4EA2-9BB8-1D203695FBFF}"/>
              </a:ext>
            </a:extLst>
          </p:cNvPr>
          <p:cNvSpPr/>
          <p:nvPr/>
        </p:nvSpPr>
        <p:spPr>
          <a:xfrm rot="21436052">
            <a:off x="7675632" y="1858526"/>
            <a:ext cx="2385391" cy="461665"/>
          </a:xfrm>
          <a:prstGeom prst="roundRect">
            <a:avLst/>
          </a:prstGeom>
          <a:solidFill>
            <a:srgbClr val="FFD457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interna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tion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al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0" name="Rectangle: Rounded Corners 48">
            <a:extLst>
              <a:ext uri="{FF2B5EF4-FFF2-40B4-BE49-F238E27FC236}">
                <a16:creationId xmlns:a16="http://schemas.microsoft.com/office/drawing/2014/main" id="{84DA8367-6B5E-4EA2-9BB8-1D203695FBFF}"/>
              </a:ext>
            </a:extLst>
          </p:cNvPr>
          <p:cNvSpPr/>
          <p:nvPr/>
        </p:nvSpPr>
        <p:spPr>
          <a:xfrm rot="644515">
            <a:off x="1027978" y="4666618"/>
            <a:ext cx="2385391" cy="461665"/>
          </a:xfrm>
          <a:prstGeom prst="roundRect">
            <a:avLst/>
          </a:prstGeom>
          <a:solidFill>
            <a:srgbClr val="FFD457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Informa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tion</a:t>
            </a:r>
          </a:p>
        </p:txBody>
      </p:sp>
      <p:sp>
        <p:nvSpPr>
          <p:cNvPr id="31" name="Rectangle: Rounded Corners 48">
            <a:extLst>
              <a:ext uri="{FF2B5EF4-FFF2-40B4-BE49-F238E27FC236}">
                <a16:creationId xmlns:a16="http://schemas.microsoft.com/office/drawing/2014/main" id="{84DA8367-6B5E-4EA2-9BB8-1D203695FBFF}"/>
              </a:ext>
            </a:extLst>
          </p:cNvPr>
          <p:cNvSpPr/>
          <p:nvPr/>
        </p:nvSpPr>
        <p:spPr>
          <a:xfrm rot="266362">
            <a:off x="3700993" y="5915376"/>
            <a:ext cx="2385391" cy="461665"/>
          </a:xfrm>
          <a:prstGeom prst="roundRect">
            <a:avLst/>
          </a:prstGeom>
          <a:solidFill>
            <a:srgbClr val="FFD457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funk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tion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ieren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3" name="Rectangle: Rounded Corners 48">
            <a:extLst>
              <a:ext uri="{FF2B5EF4-FFF2-40B4-BE49-F238E27FC236}">
                <a16:creationId xmlns:a16="http://schemas.microsoft.com/office/drawing/2014/main" id="{84DA8367-6B5E-4EA2-9BB8-1D203695FBFF}"/>
              </a:ext>
            </a:extLst>
          </p:cNvPr>
          <p:cNvSpPr/>
          <p:nvPr/>
        </p:nvSpPr>
        <p:spPr>
          <a:xfrm rot="21362578">
            <a:off x="7358659" y="5713446"/>
            <a:ext cx="2385391" cy="461665"/>
          </a:xfrm>
          <a:prstGeom prst="roundRect">
            <a:avLst/>
          </a:prstGeom>
          <a:solidFill>
            <a:srgbClr val="FFD457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emo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tion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al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7" name="Rectangle: Rounded Corners 48">
            <a:extLst>
              <a:ext uri="{FF2B5EF4-FFF2-40B4-BE49-F238E27FC236}">
                <a16:creationId xmlns:a16="http://schemas.microsoft.com/office/drawing/2014/main" id="{84DA8367-6B5E-4EA2-9BB8-1D203695FBFF}"/>
              </a:ext>
            </a:extLst>
          </p:cNvPr>
          <p:cNvSpPr/>
          <p:nvPr/>
        </p:nvSpPr>
        <p:spPr>
          <a:xfrm rot="21370204">
            <a:off x="536689" y="5855085"/>
            <a:ext cx="2385391" cy="461665"/>
          </a:xfrm>
          <a:prstGeom prst="roundRect">
            <a:avLst/>
          </a:prstGeom>
          <a:solidFill>
            <a:srgbClr val="FFD457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sit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z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0" name="Rectangle: Rounded Corners 48">
            <a:extLst>
              <a:ext uri="{FF2B5EF4-FFF2-40B4-BE49-F238E27FC236}">
                <a16:creationId xmlns:a16="http://schemas.microsoft.com/office/drawing/2014/main" id="{84DA8367-6B5E-4EA2-9BB8-1D203695FBFF}"/>
              </a:ext>
            </a:extLst>
          </p:cNvPr>
          <p:cNvSpPr/>
          <p:nvPr/>
        </p:nvSpPr>
        <p:spPr>
          <a:xfrm rot="21358533">
            <a:off x="2076467" y="3631414"/>
            <a:ext cx="2385391" cy="461665"/>
          </a:xfrm>
          <a:prstGeom prst="roundRect">
            <a:avLst/>
          </a:prstGeom>
          <a:solidFill>
            <a:srgbClr val="FFD457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Z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ug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1" name="Rectangle: Rounded Corners 48">
            <a:extLst>
              <a:ext uri="{FF2B5EF4-FFF2-40B4-BE49-F238E27FC236}">
                <a16:creationId xmlns:a16="http://schemas.microsoft.com/office/drawing/2014/main" id="{84DA8367-6B5E-4EA2-9BB8-1D203695FBFF}"/>
              </a:ext>
            </a:extLst>
          </p:cNvPr>
          <p:cNvSpPr/>
          <p:nvPr/>
        </p:nvSpPr>
        <p:spPr>
          <a:xfrm>
            <a:off x="4281480" y="4238347"/>
            <a:ext cx="2385391" cy="461665"/>
          </a:xfrm>
          <a:prstGeom prst="roundRect">
            <a:avLst/>
          </a:prstGeom>
          <a:solidFill>
            <a:srgbClr val="FFD457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Z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immer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Rectangle: Rounded Corners 48">
            <a:extLst>
              <a:ext uri="{FF2B5EF4-FFF2-40B4-BE49-F238E27FC236}">
                <a16:creationId xmlns:a16="http://schemas.microsoft.com/office/drawing/2014/main" id="{84DA8367-6B5E-4EA2-9BB8-1D203695FBFF}"/>
              </a:ext>
            </a:extLst>
          </p:cNvPr>
          <p:cNvSpPr/>
          <p:nvPr/>
        </p:nvSpPr>
        <p:spPr>
          <a:xfrm rot="21261617">
            <a:off x="7266480" y="2871399"/>
            <a:ext cx="2385391" cy="461665"/>
          </a:xfrm>
          <a:prstGeom prst="roundRect">
            <a:avLst/>
          </a:prstGeom>
          <a:solidFill>
            <a:srgbClr val="FFD457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Plat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z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3" name="Rectangle: Rounded Corners 48">
            <a:extLst>
              <a:ext uri="{FF2B5EF4-FFF2-40B4-BE49-F238E27FC236}">
                <a16:creationId xmlns:a16="http://schemas.microsoft.com/office/drawing/2014/main" id="{84DA8367-6B5E-4EA2-9BB8-1D203695FBFF}"/>
              </a:ext>
            </a:extLst>
          </p:cNvPr>
          <p:cNvSpPr/>
          <p:nvPr/>
        </p:nvSpPr>
        <p:spPr>
          <a:xfrm rot="20984291">
            <a:off x="5841330" y="5008677"/>
            <a:ext cx="2385391" cy="461665"/>
          </a:xfrm>
          <a:prstGeom prst="roundRect">
            <a:avLst/>
          </a:prstGeom>
          <a:solidFill>
            <a:srgbClr val="FFD457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spe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z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ifisch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9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9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  <p:bldLst>
      <p:bldP spid="5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8888335"/>
              </p:ext>
            </p:extLst>
          </p:nvPr>
        </p:nvGraphicFramePr>
        <p:xfrm>
          <a:off x="233527" y="906468"/>
          <a:ext cx="10275212" cy="5823032"/>
        </p:xfrm>
        <a:graphic>
          <a:graphicData uri="http://schemas.openxmlformats.org/drawingml/2006/table">
            <a:tbl>
              <a:tblPr firstRow="1" bandRow="1"/>
              <a:tblGrid>
                <a:gridCol w="1812365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840740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27617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3345937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zehn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wer</a:t>
                      </a: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zwölf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wann</a:t>
                      </a: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wo?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was?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können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hören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gewinnen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machen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etwas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zu</a:t>
                      </a:r>
                      <a:r>
                        <a:rPr lang="en-GB" sz="2400" b="1" baseline="0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baseline="0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Hause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helfen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es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kann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sie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kann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er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kann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ich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kann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du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kannst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42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Schreib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Englisch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2: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Vokabeln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674" y="3157937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27" y="1342687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327" y="5363461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548915" y="5768962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429730" y="360871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490238" y="192696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DF82653-B951-4AAC-B1A2-20FD4CFE7478}"/>
              </a:ext>
            </a:extLst>
          </p:cNvPr>
          <p:cNvSpPr txBox="1"/>
          <p:nvPr/>
        </p:nvSpPr>
        <p:spPr>
          <a:xfrm>
            <a:off x="2059281" y="6186672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 can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62CFA1C-E682-4099-8294-19B044354D55}"/>
              </a:ext>
            </a:extLst>
          </p:cNvPr>
          <p:cNvSpPr txBox="1"/>
          <p:nvPr/>
        </p:nvSpPr>
        <p:spPr>
          <a:xfrm>
            <a:off x="4870144" y="619868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 can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F64A05B-A2E8-4E6A-AE16-0B9A2F39F702}"/>
              </a:ext>
            </a:extLst>
          </p:cNvPr>
          <p:cNvSpPr txBox="1"/>
          <p:nvPr/>
        </p:nvSpPr>
        <p:spPr>
          <a:xfrm>
            <a:off x="7185246" y="624619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y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ou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can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F239C35-C144-491F-AEA8-CD145B46436E}"/>
              </a:ext>
            </a:extLst>
          </p:cNvPr>
          <p:cNvSpPr txBox="1"/>
          <p:nvPr/>
        </p:nvSpPr>
        <p:spPr>
          <a:xfrm>
            <a:off x="2042435" y="5375499"/>
            <a:ext cx="2827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o help, helping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EAB8AEE-2EFB-4FCD-B290-9EBB073016C9}"/>
              </a:ext>
            </a:extLst>
          </p:cNvPr>
          <p:cNvSpPr txBox="1"/>
          <p:nvPr/>
        </p:nvSpPr>
        <p:spPr>
          <a:xfrm>
            <a:off x="4888667" y="5375499"/>
            <a:ext cx="2414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it can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18B8898-B477-43E3-BE8C-9D0576976DA9}"/>
              </a:ext>
            </a:extLst>
          </p:cNvPr>
          <p:cNvSpPr txBox="1"/>
          <p:nvPr/>
        </p:nvSpPr>
        <p:spPr>
          <a:xfrm>
            <a:off x="7176610" y="538901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she can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288424B-C932-4547-A012-B49F40F7D00B}"/>
              </a:ext>
            </a:extLst>
          </p:cNvPr>
          <p:cNvSpPr txBox="1"/>
          <p:nvPr/>
        </p:nvSpPr>
        <p:spPr>
          <a:xfrm>
            <a:off x="7202021" y="4532782"/>
            <a:ext cx="216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a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 home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4EF90E7-D847-4795-BDB5-8402724F776D}"/>
              </a:ext>
            </a:extLst>
          </p:cNvPr>
          <p:cNvSpPr txBox="1"/>
          <p:nvPr/>
        </p:nvSpPr>
        <p:spPr>
          <a:xfrm>
            <a:off x="1999857" y="4228775"/>
            <a:ext cx="30155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o do, make, doing, making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A77445A-237C-48F8-B46C-8170B7D37559}"/>
              </a:ext>
            </a:extLst>
          </p:cNvPr>
          <p:cNvSpPr txBox="1"/>
          <p:nvPr/>
        </p:nvSpPr>
        <p:spPr>
          <a:xfrm>
            <a:off x="7214547" y="3050215"/>
            <a:ext cx="18995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o win, winning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A9D9F22-C351-4596-BB7D-87AE8D30A74E}"/>
              </a:ext>
            </a:extLst>
          </p:cNvPr>
          <p:cNvSpPr txBox="1"/>
          <p:nvPr/>
        </p:nvSpPr>
        <p:spPr>
          <a:xfrm>
            <a:off x="1999857" y="3054433"/>
            <a:ext cx="28702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o be able to, can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71C234B-E1D8-4BA7-9BB6-CEE92AB173E3}"/>
              </a:ext>
            </a:extLst>
          </p:cNvPr>
          <p:cNvSpPr txBox="1"/>
          <p:nvPr/>
        </p:nvSpPr>
        <p:spPr>
          <a:xfrm>
            <a:off x="4888667" y="3021102"/>
            <a:ext cx="18995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o listen, listening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C29C5FA-AFAC-4818-90A1-7B59F3E335C7}"/>
              </a:ext>
            </a:extLst>
          </p:cNvPr>
          <p:cNvSpPr txBox="1"/>
          <p:nvPr/>
        </p:nvSpPr>
        <p:spPr>
          <a:xfrm>
            <a:off x="7214547" y="2165518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what?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BD33182-986E-45CA-86E6-40DC81B590C8}"/>
              </a:ext>
            </a:extLst>
          </p:cNvPr>
          <p:cNvSpPr txBox="1"/>
          <p:nvPr/>
        </p:nvSpPr>
        <p:spPr>
          <a:xfrm>
            <a:off x="2099700" y="2175022"/>
            <a:ext cx="28777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when?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4662F6F-BB7A-440E-99DB-3FEB806B34CB}"/>
              </a:ext>
            </a:extLst>
          </p:cNvPr>
          <p:cNvSpPr txBox="1"/>
          <p:nvPr/>
        </p:nvSpPr>
        <p:spPr>
          <a:xfrm>
            <a:off x="4874564" y="2165518"/>
            <a:ext cx="23020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here?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0541C7D-B0CC-4C45-9347-2F6A8921779D}"/>
              </a:ext>
            </a:extLst>
          </p:cNvPr>
          <p:cNvSpPr txBox="1"/>
          <p:nvPr/>
        </p:nvSpPr>
        <p:spPr>
          <a:xfrm>
            <a:off x="2059280" y="125339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ten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5556096-252E-4BFA-8C9B-3147737202F6}"/>
              </a:ext>
            </a:extLst>
          </p:cNvPr>
          <p:cNvSpPr txBox="1"/>
          <p:nvPr/>
        </p:nvSpPr>
        <p:spPr>
          <a:xfrm>
            <a:off x="4834822" y="1276146"/>
            <a:ext cx="2224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ho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?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56FCEEC-BBC0-447D-8197-5467071F582A}"/>
              </a:ext>
            </a:extLst>
          </p:cNvPr>
          <p:cNvSpPr txBox="1"/>
          <p:nvPr/>
        </p:nvSpPr>
        <p:spPr>
          <a:xfrm>
            <a:off x="7185246" y="1292647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twelve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5D5F9D9-40C9-476C-B0E9-B9486B89125F}"/>
              </a:ext>
            </a:extLst>
          </p:cNvPr>
          <p:cNvSpPr txBox="1"/>
          <p:nvPr/>
        </p:nvSpPr>
        <p:spPr>
          <a:xfrm>
            <a:off x="4834822" y="4565228"/>
            <a:ext cx="2489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something</a:t>
            </a:r>
          </a:p>
        </p:txBody>
      </p:sp>
    </p:spTree>
    <p:extLst>
      <p:ext uri="{BB962C8B-B14F-4D97-AF65-F5344CB8AC3E}">
        <p14:creationId xmlns:p14="http://schemas.microsoft.com/office/powerpoint/2010/main" val="2365932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  <p:bldP spid="57" grpId="0"/>
      <p:bldP spid="58" grpId="0"/>
      <p:bldP spid="59" grpId="0"/>
      <p:bldP spid="60" grpId="0"/>
      <p:bldP spid="63" grpId="0"/>
      <p:bldP spid="64" grpId="0"/>
      <p:bldP spid="66" grpId="0"/>
      <p:bldP spid="67" grpId="0"/>
      <p:bldP spid="68" grpId="0"/>
      <p:bldP spid="69" grpId="0"/>
      <p:bldP spid="70" grpId="0"/>
      <p:bldP spid="71" grpId="0"/>
      <p:bldP spid="73" grpId="0"/>
      <p:bldP spid="74" grpId="0"/>
      <p:bldP spid="75" grpId="0"/>
      <p:bldP spid="3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4249826"/>
              </p:ext>
            </p:extLst>
          </p:nvPr>
        </p:nvGraphicFramePr>
        <p:xfrm>
          <a:off x="233527" y="906468"/>
          <a:ext cx="10275212" cy="5495710"/>
        </p:xfrm>
        <a:graphic>
          <a:graphicData uri="http://schemas.openxmlformats.org/drawingml/2006/table">
            <a:tbl>
              <a:tblPr firstRow="1" bandRow="1"/>
              <a:tblGrid>
                <a:gridCol w="1812365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840740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466146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3155961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what?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ten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where?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when?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who?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twelve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to listen, listening</a:t>
                      </a:r>
                    </a:p>
                    <a:p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at</a:t>
                      </a:r>
                      <a:r>
                        <a:rPr lang="en-GB" sz="2400" b="1" baseline="0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 home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to be able to, can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something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to win, winning</a:t>
                      </a:r>
                    </a:p>
                    <a:p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to do, make,</a:t>
                      </a:r>
                      <a:r>
                        <a:rPr lang="en-GB" sz="2400" b="1" baseline="0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 doing, making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she</a:t>
                      </a:r>
                      <a:r>
                        <a:rPr lang="en-GB" sz="2400" b="1" baseline="0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 can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I can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he can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you can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it</a:t>
                      </a:r>
                      <a:r>
                        <a:rPr lang="en-GB" sz="2400" b="1" baseline="0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 can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 help, helping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35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Schreib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Deutsch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2: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Vokabeln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674" y="3157937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27" y="1342687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327" y="5218343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548915" y="5768962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429730" y="360871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490238" y="192696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DF82653-B951-4AAC-B1A2-20FD4CFE7478}"/>
              </a:ext>
            </a:extLst>
          </p:cNvPr>
          <p:cNvSpPr txBox="1"/>
          <p:nvPr/>
        </p:nvSpPr>
        <p:spPr>
          <a:xfrm>
            <a:off x="2059279" y="5920077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u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kannst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62CFA1C-E682-4099-8294-19B044354D55}"/>
              </a:ext>
            </a:extLst>
          </p:cNvPr>
          <p:cNvSpPr txBox="1"/>
          <p:nvPr/>
        </p:nvSpPr>
        <p:spPr>
          <a:xfrm>
            <a:off x="4873135" y="592353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es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kann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F64A05B-A2E8-4E6A-AE16-0B9A2F39F702}"/>
              </a:ext>
            </a:extLst>
          </p:cNvPr>
          <p:cNvSpPr txBox="1"/>
          <p:nvPr/>
        </p:nvSpPr>
        <p:spPr>
          <a:xfrm>
            <a:off x="7389911" y="594051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helfen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F239C35-C144-491F-AEA8-CD145B46436E}"/>
              </a:ext>
            </a:extLst>
          </p:cNvPr>
          <p:cNvSpPr txBox="1"/>
          <p:nvPr/>
        </p:nvSpPr>
        <p:spPr>
          <a:xfrm>
            <a:off x="2059279" y="515818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kann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EAB8AEE-2EFB-4FCD-B290-9EBB073016C9}"/>
              </a:ext>
            </a:extLst>
          </p:cNvPr>
          <p:cNvSpPr txBox="1"/>
          <p:nvPr/>
        </p:nvSpPr>
        <p:spPr>
          <a:xfrm>
            <a:off x="4888666" y="5085249"/>
            <a:ext cx="2414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ch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kann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18B8898-B477-43E3-BE8C-9D0576976DA9}"/>
              </a:ext>
            </a:extLst>
          </p:cNvPr>
          <p:cNvSpPr txBox="1"/>
          <p:nvPr/>
        </p:nvSpPr>
        <p:spPr>
          <a:xfrm>
            <a:off x="7359844" y="5107102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r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kann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288424B-C932-4547-A012-B49F40F7D00B}"/>
              </a:ext>
            </a:extLst>
          </p:cNvPr>
          <p:cNvSpPr txBox="1"/>
          <p:nvPr/>
        </p:nvSpPr>
        <p:spPr>
          <a:xfrm>
            <a:off x="7305397" y="4234206"/>
            <a:ext cx="216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machen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4EF90E7-D847-4795-BDB5-8402724F776D}"/>
              </a:ext>
            </a:extLst>
          </p:cNvPr>
          <p:cNvSpPr txBox="1"/>
          <p:nvPr/>
        </p:nvSpPr>
        <p:spPr>
          <a:xfrm>
            <a:off x="2037115" y="418728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etwas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4BEB3B8-B887-4DEB-A486-6CD05DC01D9A}"/>
              </a:ext>
            </a:extLst>
          </p:cNvPr>
          <p:cNvSpPr txBox="1"/>
          <p:nvPr/>
        </p:nvSpPr>
        <p:spPr>
          <a:xfrm>
            <a:off x="4888666" y="421181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gewinnen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A77445A-237C-48F8-B46C-8170B7D37559}"/>
              </a:ext>
            </a:extLst>
          </p:cNvPr>
          <p:cNvSpPr txBox="1"/>
          <p:nvPr/>
        </p:nvSpPr>
        <p:spPr>
          <a:xfrm>
            <a:off x="7318769" y="3061491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können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A9D9F22-C351-4596-BB7D-87AE8D30A74E}"/>
              </a:ext>
            </a:extLst>
          </p:cNvPr>
          <p:cNvSpPr txBox="1"/>
          <p:nvPr/>
        </p:nvSpPr>
        <p:spPr>
          <a:xfrm>
            <a:off x="2062488" y="3007457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hören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71C234B-E1D8-4BA7-9BB6-CEE92AB173E3}"/>
              </a:ext>
            </a:extLst>
          </p:cNvPr>
          <p:cNvSpPr txBox="1"/>
          <p:nvPr/>
        </p:nvSpPr>
        <p:spPr>
          <a:xfrm>
            <a:off x="4888666" y="3048122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z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u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Hause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C29C5FA-AFAC-4818-90A1-7B59F3E335C7}"/>
              </a:ext>
            </a:extLst>
          </p:cNvPr>
          <p:cNvSpPr txBox="1"/>
          <p:nvPr/>
        </p:nvSpPr>
        <p:spPr>
          <a:xfrm>
            <a:off x="7389911" y="2165518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zwölf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BD33182-986E-45CA-86E6-40DC81B590C8}"/>
              </a:ext>
            </a:extLst>
          </p:cNvPr>
          <p:cNvSpPr txBox="1"/>
          <p:nvPr/>
        </p:nvSpPr>
        <p:spPr>
          <a:xfrm>
            <a:off x="2099700" y="2175022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wann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?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4662F6F-BB7A-440E-99DB-3FEB806B34CB}"/>
              </a:ext>
            </a:extLst>
          </p:cNvPr>
          <p:cNvSpPr txBox="1"/>
          <p:nvPr/>
        </p:nvSpPr>
        <p:spPr>
          <a:xfrm>
            <a:off x="4874564" y="216551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er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?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0541C7D-B0CC-4C45-9347-2F6A8921779D}"/>
              </a:ext>
            </a:extLst>
          </p:cNvPr>
          <p:cNvSpPr txBox="1"/>
          <p:nvPr/>
        </p:nvSpPr>
        <p:spPr>
          <a:xfrm>
            <a:off x="2059280" y="125339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as?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5556096-252E-4BFA-8C9B-3147737202F6}"/>
              </a:ext>
            </a:extLst>
          </p:cNvPr>
          <p:cNvSpPr txBox="1"/>
          <p:nvPr/>
        </p:nvSpPr>
        <p:spPr>
          <a:xfrm>
            <a:off x="4834822" y="127614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zehn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56FCEEC-BBC0-447D-8197-5467071F582A}"/>
              </a:ext>
            </a:extLst>
          </p:cNvPr>
          <p:cNvSpPr txBox="1"/>
          <p:nvPr/>
        </p:nvSpPr>
        <p:spPr>
          <a:xfrm>
            <a:off x="7360610" y="1292647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noProof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o?</a:t>
            </a:r>
          </a:p>
        </p:txBody>
      </p:sp>
    </p:spTree>
    <p:extLst>
      <p:ext uri="{BB962C8B-B14F-4D97-AF65-F5344CB8AC3E}">
        <p14:creationId xmlns:p14="http://schemas.microsoft.com/office/powerpoint/2010/main" val="2533562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  <p:bldP spid="57" grpId="0"/>
      <p:bldP spid="58" grpId="0"/>
      <p:bldP spid="59" grpId="0"/>
      <p:bldP spid="60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3" grpId="0"/>
      <p:bldP spid="74" grpId="0"/>
      <p:bldP spid="7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peech Bubble: Rectangle with Corners Rounded 64">
            <a:extLst>
              <a:ext uri="{FF2B5EF4-FFF2-40B4-BE49-F238E27FC236}">
                <a16:creationId xmlns:a16="http://schemas.microsoft.com/office/drawing/2014/main" id="{D1690CDA-C5EF-432B-8750-FAACE3D9BE54}"/>
              </a:ext>
            </a:extLst>
          </p:cNvPr>
          <p:cNvSpPr/>
          <p:nvPr/>
        </p:nvSpPr>
        <p:spPr>
          <a:xfrm>
            <a:off x="7576054" y="133068"/>
            <a:ext cx="3121132" cy="1045455"/>
          </a:xfrm>
          <a:prstGeom prst="wedgeRoundRectCallout">
            <a:avLst>
              <a:gd name="adj1" fmla="val -36461"/>
              <a:gd name="adj2" fmla="val 126827"/>
              <a:gd name="adj3" fmla="val 16667"/>
            </a:avLst>
          </a:prstGeom>
          <a:solidFill>
            <a:srgbClr val="00206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Note that the verb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kann</a:t>
            </a:r>
            <a:r>
              <a:rPr kumimoji="0" lang="en-GB" sz="20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swaps with the subject </a:t>
            </a:r>
            <a:r>
              <a:rPr kumimoji="0" lang="en-GB" sz="2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du</a:t>
            </a:r>
            <a:r>
              <a:rPr kumimoji="0" lang="en-GB" sz="20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89" name="Google Shape;170;p8"/>
          <p:cNvPicPr/>
          <p:nvPr/>
        </p:nvPicPr>
        <p:blipFill>
          <a:blip r:embed="rId3"/>
          <a:stretch/>
        </p:blipFill>
        <p:spPr>
          <a:xfrm>
            <a:off x="10909270" y="86527"/>
            <a:ext cx="1190434" cy="1088269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668" y="21605"/>
            <a:ext cx="7267988" cy="1144800"/>
          </a:xfrm>
        </p:spPr>
        <p:txBody>
          <a:bodyPr/>
          <a:lstStyle/>
          <a:p>
            <a:r>
              <a:rPr lang="en-US" sz="3600" b="1" spc="-1" dirty="0">
                <a:latin typeface="Century Gothic" panose="020B0502020202020204" pitchFamily="34" charset="0"/>
              </a:rPr>
              <a:t>Questions</a:t>
            </a:r>
            <a:endParaRPr lang="en-GB" sz="36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E346190-5134-4FB4-AF87-17C6A137E164}"/>
              </a:ext>
            </a:extLst>
          </p:cNvPr>
          <p:cNvSpPr/>
          <p:nvPr/>
        </p:nvSpPr>
        <p:spPr>
          <a:xfrm>
            <a:off x="308066" y="1140876"/>
            <a:ext cx="114076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Remember how to ask</a:t>
            </a:r>
            <a:r>
              <a:rPr kumimoji="0" lang="en-US" sz="28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sng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yes</a:t>
            </a:r>
            <a:r>
              <a:rPr kumimoji="0" lang="en-US" sz="28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/</a:t>
            </a:r>
            <a:r>
              <a:rPr kumimoji="0" lang="en-US" sz="2800" b="0" i="0" u="sng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</a:t>
            </a:r>
            <a:r>
              <a:rPr kumimoji="0" lang="en-US" sz="28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questions with </a:t>
            </a:r>
            <a:r>
              <a:rPr kumimoji="0" lang="en-US" sz="28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können</a:t>
            </a:r>
            <a:r>
              <a:rPr kumimoji="0" lang="en-US" sz="28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8134564-6136-4535-98BB-CCA1E96EB1FC}"/>
              </a:ext>
            </a:extLst>
          </p:cNvPr>
          <p:cNvSpPr/>
          <p:nvPr/>
        </p:nvSpPr>
        <p:spPr>
          <a:xfrm>
            <a:off x="308066" y="1829917"/>
            <a:ext cx="34010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Du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kannst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singen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4" name="Arrow: Right 33">
            <a:extLst>
              <a:ext uri="{FF2B5EF4-FFF2-40B4-BE49-F238E27FC236}">
                <a16:creationId xmlns:a16="http://schemas.microsoft.com/office/drawing/2014/main" id="{D17965B2-69AB-4256-B332-3624397C55C0}"/>
              </a:ext>
            </a:extLst>
          </p:cNvPr>
          <p:cNvSpPr/>
          <p:nvPr/>
        </p:nvSpPr>
        <p:spPr>
          <a:xfrm>
            <a:off x="5449650" y="1914331"/>
            <a:ext cx="844112" cy="354391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7BBCF52-F783-4EA0-A7FE-879EE0654790}"/>
              </a:ext>
            </a:extLst>
          </p:cNvPr>
          <p:cNvSpPr/>
          <p:nvPr/>
        </p:nvSpPr>
        <p:spPr>
          <a:xfrm>
            <a:off x="6345566" y="1770847"/>
            <a:ext cx="40863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Kannst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du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singen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27" name="Picture 26" descr="A picture containing clipart&#10;&#10;Description automatically generated">
            <a:extLst>
              <a:ext uri="{FF2B5EF4-FFF2-40B4-BE49-F238E27FC236}">
                <a16:creationId xmlns:a16="http://schemas.microsoft.com/office/drawing/2014/main" id="{753F2757-4EB4-4D72-B87C-65E300DCEF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694" y="1770847"/>
            <a:ext cx="844113" cy="593291"/>
          </a:xfrm>
          <a:prstGeom prst="rect">
            <a:avLst/>
          </a:prstGeom>
        </p:spPr>
      </p:pic>
      <p:pic>
        <p:nvPicPr>
          <p:cNvPr id="58" name="Picture 57" descr="Logo, icon&#10;&#10;Description automatically generated">
            <a:extLst>
              <a:ext uri="{FF2B5EF4-FFF2-40B4-BE49-F238E27FC236}">
                <a16:creationId xmlns:a16="http://schemas.microsoft.com/office/drawing/2014/main" id="{2516B0D1-FC2C-494F-8952-87DC1DC62A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680" y="1850229"/>
            <a:ext cx="502153" cy="499886"/>
          </a:xfrm>
          <a:prstGeom prst="rect">
            <a:avLst/>
          </a:prstGeom>
        </p:spPr>
      </p:pic>
      <p:pic>
        <p:nvPicPr>
          <p:cNvPr id="59" name="Picture 58" descr="Logo&#10;&#10;Description automatically generated">
            <a:extLst>
              <a:ext uri="{FF2B5EF4-FFF2-40B4-BE49-F238E27FC236}">
                <a16:creationId xmlns:a16="http://schemas.microsoft.com/office/drawing/2014/main" id="{2687F6CD-6158-4389-92EE-58108EFD40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925" y="1837487"/>
            <a:ext cx="669459" cy="495014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DD2E1D33-FB70-4604-A3BE-11048B7DF5DD}"/>
              </a:ext>
            </a:extLst>
          </p:cNvPr>
          <p:cNvSpPr txBox="1"/>
          <p:nvPr/>
        </p:nvSpPr>
        <p:spPr>
          <a:xfrm>
            <a:off x="11166784" y="1618451"/>
            <a:ext cx="46768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4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?</a:t>
            </a:r>
            <a:endParaRPr lang="en-GB" sz="2800" b="1" dirty="0"/>
          </a:p>
        </p:txBody>
      </p:sp>
      <p:pic>
        <p:nvPicPr>
          <p:cNvPr id="62" name="Picture 61" descr="Logo, icon&#10;&#10;Description automatically generated">
            <a:extLst>
              <a:ext uri="{FF2B5EF4-FFF2-40B4-BE49-F238E27FC236}">
                <a16:creationId xmlns:a16="http://schemas.microsoft.com/office/drawing/2014/main" id="{AAAC1D6B-73AD-4A20-BFA6-B9175C4CFF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3104" y="1722451"/>
            <a:ext cx="502153" cy="499886"/>
          </a:xfrm>
          <a:prstGeom prst="rect">
            <a:avLst/>
          </a:prstGeom>
        </p:spPr>
      </p:pic>
      <p:pic>
        <p:nvPicPr>
          <p:cNvPr id="63" name="Picture 62" descr="Logo&#10;&#10;Description automatically generated">
            <a:extLst>
              <a:ext uri="{FF2B5EF4-FFF2-40B4-BE49-F238E27FC236}">
                <a16:creationId xmlns:a16="http://schemas.microsoft.com/office/drawing/2014/main" id="{8CA11D77-04F4-4AB0-8D4D-7415FFA0C09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646" y="1752991"/>
            <a:ext cx="669459" cy="495014"/>
          </a:xfrm>
          <a:prstGeom prst="rect">
            <a:avLst/>
          </a:prstGeom>
        </p:spPr>
      </p:pic>
      <p:sp>
        <p:nvSpPr>
          <p:cNvPr id="66" name="Rectangle 65">
            <a:extLst>
              <a:ext uri="{FF2B5EF4-FFF2-40B4-BE49-F238E27FC236}">
                <a16:creationId xmlns:a16="http://schemas.microsoft.com/office/drawing/2014/main" id="{D8ED6D46-E6D4-463B-BD92-E132B324CDE5}"/>
              </a:ext>
            </a:extLst>
          </p:cNvPr>
          <p:cNvSpPr/>
          <p:nvPr/>
        </p:nvSpPr>
        <p:spPr>
          <a:xfrm>
            <a:off x="308066" y="2718445"/>
            <a:ext cx="114076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 the same swap with </a:t>
            </a:r>
            <a:r>
              <a:rPr kumimoji="0" lang="en-US" sz="2800" b="0" i="0" u="sng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information</a:t>
            </a:r>
            <a:r>
              <a:rPr kumimoji="0" lang="en-US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questions, too: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EC3EE33B-E5FB-42F1-B519-F4DC6F7FF41E}"/>
              </a:ext>
            </a:extLst>
          </p:cNvPr>
          <p:cNvSpPr/>
          <p:nvPr/>
        </p:nvSpPr>
        <p:spPr>
          <a:xfrm>
            <a:off x="325487" y="3439756"/>
            <a:ext cx="42067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Wo</a:t>
            </a:r>
            <a:r>
              <a:rPr kumimoji="0" lang="en-GB" sz="28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kannst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du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singen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139F5DB4-A5F8-4686-9E7C-61C38906C76A}"/>
              </a:ext>
            </a:extLst>
          </p:cNvPr>
          <p:cNvSpPr/>
          <p:nvPr/>
        </p:nvSpPr>
        <p:spPr>
          <a:xfrm>
            <a:off x="7650211" y="3404433"/>
            <a:ext cx="40863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Where can you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sing?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70" name="Picture 69" descr="A picture containing clipart&#10;&#10;Description automatically generated">
            <a:extLst>
              <a:ext uri="{FF2B5EF4-FFF2-40B4-BE49-F238E27FC236}">
                <a16:creationId xmlns:a16="http://schemas.microsoft.com/office/drawing/2014/main" id="{A64B735B-4808-4876-9423-90B77F9B2A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082" y="3324551"/>
            <a:ext cx="844113" cy="593291"/>
          </a:xfrm>
          <a:prstGeom prst="rect">
            <a:avLst/>
          </a:prstGeom>
        </p:spPr>
      </p:pic>
      <p:pic>
        <p:nvPicPr>
          <p:cNvPr id="71" name="Picture 70" descr="Logo, icon&#10;&#10;Description automatically generated">
            <a:extLst>
              <a:ext uri="{FF2B5EF4-FFF2-40B4-BE49-F238E27FC236}">
                <a16:creationId xmlns:a16="http://schemas.microsoft.com/office/drawing/2014/main" id="{94EF89B7-38A7-41CA-9AED-434476F721C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418244"/>
            <a:ext cx="502153" cy="499886"/>
          </a:xfrm>
          <a:prstGeom prst="rect">
            <a:avLst/>
          </a:prstGeom>
        </p:spPr>
      </p:pic>
      <p:pic>
        <p:nvPicPr>
          <p:cNvPr id="72" name="Picture 71" descr="Logo&#10;&#10;Description automatically generated">
            <a:extLst>
              <a:ext uri="{FF2B5EF4-FFF2-40B4-BE49-F238E27FC236}">
                <a16:creationId xmlns:a16="http://schemas.microsoft.com/office/drawing/2014/main" id="{D63D017A-3411-4D2C-9ADA-FD7D80E8ACE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851" y="3418244"/>
            <a:ext cx="669459" cy="495014"/>
          </a:xfrm>
          <a:prstGeom prst="rect">
            <a:avLst/>
          </a:prstGeom>
        </p:spPr>
      </p:pic>
      <p:pic>
        <p:nvPicPr>
          <p:cNvPr id="6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E1A41555-3ECE-4545-BB81-923249E3D9D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079" y="3293144"/>
            <a:ext cx="681483" cy="579237"/>
          </a:xfrm>
          <a:prstGeom prst="rect">
            <a:avLst/>
          </a:prstGeom>
        </p:spPr>
      </p:pic>
      <p:pic>
        <p:nvPicPr>
          <p:cNvPr id="8" name="Picture 7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9F7A26EA-492A-4265-9A46-9BC1E98153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653" y="4339574"/>
            <a:ext cx="488900" cy="504925"/>
          </a:xfrm>
          <a:prstGeom prst="rect">
            <a:avLst/>
          </a:prstGeom>
        </p:spPr>
      </p:pic>
      <p:pic>
        <p:nvPicPr>
          <p:cNvPr id="10" name="Picture 9" descr="A picture containing qr code&#10;&#10;Description automatically generated">
            <a:extLst>
              <a:ext uri="{FF2B5EF4-FFF2-40B4-BE49-F238E27FC236}">
                <a16:creationId xmlns:a16="http://schemas.microsoft.com/office/drawing/2014/main" id="{BF1518EC-D317-4E99-8F10-5FD5E554B27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642" y="5296475"/>
            <a:ext cx="619849" cy="443571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AC402D21-1BD8-4B62-A0C3-935C3E4F83B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29309" y="6023083"/>
            <a:ext cx="542557" cy="670661"/>
          </a:xfrm>
          <a:prstGeom prst="rect">
            <a:avLst/>
          </a:prstGeom>
        </p:spPr>
      </p:pic>
      <p:pic>
        <p:nvPicPr>
          <p:cNvPr id="78" name="Picture 77" descr="A picture containing clipart&#10;&#10;Description automatically generated">
            <a:extLst>
              <a:ext uri="{FF2B5EF4-FFF2-40B4-BE49-F238E27FC236}">
                <a16:creationId xmlns:a16="http://schemas.microsoft.com/office/drawing/2014/main" id="{81C5CD60-0CAD-40E8-BACD-7D442D164D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080" y="4273607"/>
            <a:ext cx="844113" cy="593291"/>
          </a:xfrm>
          <a:prstGeom prst="rect">
            <a:avLst/>
          </a:prstGeom>
        </p:spPr>
      </p:pic>
      <p:pic>
        <p:nvPicPr>
          <p:cNvPr id="79" name="Picture 78" descr="Logo, icon&#10;&#10;Description automatically generated">
            <a:extLst>
              <a:ext uri="{FF2B5EF4-FFF2-40B4-BE49-F238E27FC236}">
                <a16:creationId xmlns:a16="http://schemas.microsoft.com/office/drawing/2014/main" id="{154E34A3-6B85-4733-B2F9-1868C17FAF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488" y="4344613"/>
            <a:ext cx="502153" cy="499886"/>
          </a:xfrm>
          <a:prstGeom prst="rect">
            <a:avLst/>
          </a:prstGeom>
        </p:spPr>
      </p:pic>
      <p:pic>
        <p:nvPicPr>
          <p:cNvPr id="80" name="Picture 79" descr="Logo&#10;&#10;Description automatically generated">
            <a:extLst>
              <a:ext uri="{FF2B5EF4-FFF2-40B4-BE49-F238E27FC236}">
                <a16:creationId xmlns:a16="http://schemas.microsoft.com/office/drawing/2014/main" id="{1BF056A2-1F1B-458D-8568-CF280F8F9E8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339" y="4317831"/>
            <a:ext cx="669459" cy="495014"/>
          </a:xfrm>
          <a:prstGeom prst="rect">
            <a:avLst/>
          </a:prstGeom>
        </p:spPr>
      </p:pic>
      <p:sp>
        <p:nvSpPr>
          <p:cNvPr id="81" name="Rectangle 80">
            <a:extLst>
              <a:ext uri="{FF2B5EF4-FFF2-40B4-BE49-F238E27FC236}">
                <a16:creationId xmlns:a16="http://schemas.microsoft.com/office/drawing/2014/main" id="{48274BC1-05C0-4E52-B2BD-F13F41A3F58E}"/>
              </a:ext>
            </a:extLst>
          </p:cNvPr>
          <p:cNvSpPr/>
          <p:nvPr/>
        </p:nvSpPr>
        <p:spPr>
          <a:xfrm>
            <a:off x="308064" y="4324923"/>
            <a:ext cx="42067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Was</a:t>
            </a:r>
            <a:r>
              <a:rPr kumimoji="0" lang="en-GB" sz="28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kannst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du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singen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58C6D352-4AA9-42B8-937C-F05476A589FD}"/>
              </a:ext>
            </a:extLst>
          </p:cNvPr>
          <p:cNvSpPr/>
          <p:nvPr/>
        </p:nvSpPr>
        <p:spPr>
          <a:xfrm>
            <a:off x="325487" y="5264821"/>
            <a:ext cx="47638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Wann</a:t>
            </a:r>
            <a:r>
              <a:rPr kumimoji="0" lang="en-GB" sz="28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kannst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du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singen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F32399E8-3965-4EFB-B51E-54DC902D0ABC}"/>
              </a:ext>
            </a:extLst>
          </p:cNvPr>
          <p:cNvSpPr/>
          <p:nvPr/>
        </p:nvSpPr>
        <p:spPr>
          <a:xfrm>
            <a:off x="308066" y="6141529"/>
            <a:ext cx="47638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Wer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kann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singen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84" name="Google Shape;183;p8">
            <a:extLst>
              <a:ext uri="{FF2B5EF4-FFF2-40B4-BE49-F238E27FC236}">
                <a16:creationId xmlns:a16="http://schemas.microsoft.com/office/drawing/2014/main" id="{464841AF-73BC-42DC-B899-C9695DAD2F4F}"/>
              </a:ext>
            </a:extLst>
          </p:cNvPr>
          <p:cNvPicPr/>
          <p:nvPr/>
        </p:nvPicPr>
        <p:blipFill>
          <a:blip r:embed="rId11"/>
          <a:stretch/>
        </p:blipFill>
        <p:spPr>
          <a:xfrm>
            <a:off x="7121773" y="3463503"/>
            <a:ext cx="522720" cy="488972"/>
          </a:xfrm>
          <a:prstGeom prst="rect">
            <a:avLst/>
          </a:prstGeom>
          <a:ln>
            <a:noFill/>
          </a:ln>
        </p:spPr>
      </p:pic>
      <p:pic>
        <p:nvPicPr>
          <p:cNvPr id="85" name="Google Shape;183;p8">
            <a:extLst>
              <a:ext uri="{FF2B5EF4-FFF2-40B4-BE49-F238E27FC236}">
                <a16:creationId xmlns:a16="http://schemas.microsoft.com/office/drawing/2014/main" id="{B4FE4E5C-5D4F-4A3B-A34A-1D673623118F}"/>
              </a:ext>
            </a:extLst>
          </p:cNvPr>
          <p:cNvPicPr/>
          <p:nvPr/>
        </p:nvPicPr>
        <p:blipFill>
          <a:blip r:embed="rId11"/>
          <a:stretch/>
        </p:blipFill>
        <p:spPr>
          <a:xfrm>
            <a:off x="7075764" y="4356716"/>
            <a:ext cx="522720" cy="488972"/>
          </a:xfrm>
          <a:prstGeom prst="rect">
            <a:avLst/>
          </a:prstGeom>
          <a:ln>
            <a:noFill/>
          </a:ln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CD64BB3D-A394-4577-8E7E-8863E6FFE92A}"/>
              </a:ext>
            </a:extLst>
          </p:cNvPr>
          <p:cNvSpPr/>
          <p:nvPr/>
        </p:nvSpPr>
        <p:spPr>
          <a:xfrm>
            <a:off x="7598484" y="4299866"/>
            <a:ext cx="40863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What can you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sing?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87" name="Picture 86" descr="A picture containing clipart&#10;&#10;Description automatically generated">
            <a:extLst>
              <a:ext uri="{FF2B5EF4-FFF2-40B4-BE49-F238E27FC236}">
                <a16:creationId xmlns:a16="http://schemas.microsoft.com/office/drawing/2014/main" id="{31CF0699-A1B2-4ABE-A07C-534667A2DD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794" y="5207344"/>
            <a:ext cx="844113" cy="593291"/>
          </a:xfrm>
          <a:prstGeom prst="rect">
            <a:avLst/>
          </a:prstGeom>
        </p:spPr>
      </p:pic>
      <p:pic>
        <p:nvPicPr>
          <p:cNvPr id="88" name="Picture 87" descr="Logo, icon&#10;&#10;Description automatically generated">
            <a:extLst>
              <a:ext uri="{FF2B5EF4-FFF2-40B4-BE49-F238E27FC236}">
                <a16:creationId xmlns:a16="http://schemas.microsoft.com/office/drawing/2014/main" id="{B931B777-95A3-4A09-BB28-988AA290C3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608" y="5300749"/>
            <a:ext cx="502153" cy="499886"/>
          </a:xfrm>
          <a:prstGeom prst="rect">
            <a:avLst/>
          </a:prstGeom>
        </p:spPr>
      </p:pic>
      <p:pic>
        <p:nvPicPr>
          <p:cNvPr id="90" name="Picture 89" descr="Logo&#10;&#10;Description automatically generated">
            <a:extLst>
              <a:ext uri="{FF2B5EF4-FFF2-40B4-BE49-F238E27FC236}">
                <a16:creationId xmlns:a16="http://schemas.microsoft.com/office/drawing/2014/main" id="{2F81A62F-A66B-4B95-8427-F81D1D4D0E9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053" y="5251568"/>
            <a:ext cx="669459" cy="495014"/>
          </a:xfrm>
          <a:prstGeom prst="rect">
            <a:avLst/>
          </a:prstGeom>
        </p:spPr>
      </p:pic>
      <p:pic>
        <p:nvPicPr>
          <p:cNvPr id="91" name="Google Shape;183;p8">
            <a:extLst>
              <a:ext uri="{FF2B5EF4-FFF2-40B4-BE49-F238E27FC236}">
                <a16:creationId xmlns:a16="http://schemas.microsoft.com/office/drawing/2014/main" id="{B27ECD71-ECF9-4FC0-B599-0D3151875E83}"/>
              </a:ext>
            </a:extLst>
          </p:cNvPr>
          <p:cNvPicPr/>
          <p:nvPr/>
        </p:nvPicPr>
        <p:blipFill>
          <a:blip r:embed="rId11"/>
          <a:stretch/>
        </p:blipFill>
        <p:spPr>
          <a:xfrm>
            <a:off x="7093187" y="5316638"/>
            <a:ext cx="522720" cy="488972"/>
          </a:xfrm>
          <a:prstGeom prst="rect">
            <a:avLst/>
          </a:prstGeom>
          <a:ln>
            <a:noFill/>
          </a:ln>
        </p:spPr>
      </p:pic>
      <p:sp>
        <p:nvSpPr>
          <p:cNvPr id="92" name="Rectangle 91">
            <a:extLst>
              <a:ext uri="{FF2B5EF4-FFF2-40B4-BE49-F238E27FC236}">
                <a16:creationId xmlns:a16="http://schemas.microsoft.com/office/drawing/2014/main" id="{FE9FEFE1-0447-41CE-95ED-5C742F7A6BC6}"/>
              </a:ext>
            </a:extLst>
          </p:cNvPr>
          <p:cNvSpPr/>
          <p:nvPr/>
        </p:nvSpPr>
        <p:spPr>
          <a:xfrm>
            <a:off x="7659422" y="5299514"/>
            <a:ext cx="40863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When can you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sing?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93" name="Picture 92" descr="Logo, icon&#10;&#10;Description automatically generated">
            <a:extLst>
              <a:ext uri="{FF2B5EF4-FFF2-40B4-BE49-F238E27FC236}">
                <a16:creationId xmlns:a16="http://schemas.microsoft.com/office/drawing/2014/main" id="{3FBF1BF9-58C2-4CE4-9CDC-563A1EAAD3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090" y="6193858"/>
            <a:ext cx="502153" cy="499886"/>
          </a:xfrm>
          <a:prstGeom prst="rect">
            <a:avLst/>
          </a:prstGeom>
        </p:spPr>
      </p:pic>
      <p:pic>
        <p:nvPicPr>
          <p:cNvPr id="94" name="Picture 93" descr="Logo&#10;&#10;Description automatically generated">
            <a:extLst>
              <a:ext uri="{FF2B5EF4-FFF2-40B4-BE49-F238E27FC236}">
                <a16:creationId xmlns:a16="http://schemas.microsoft.com/office/drawing/2014/main" id="{7811BB26-A312-4F50-9FCB-211529AA035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686" y="6177860"/>
            <a:ext cx="669459" cy="495014"/>
          </a:xfrm>
          <a:prstGeom prst="rect">
            <a:avLst/>
          </a:prstGeom>
        </p:spPr>
      </p:pic>
      <p:pic>
        <p:nvPicPr>
          <p:cNvPr id="95" name="Google Shape;183;p8">
            <a:extLst>
              <a:ext uri="{FF2B5EF4-FFF2-40B4-BE49-F238E27FC236}">
                <a16:creationId xmlns:a16="http://schemas.microsoft.com/office/drawing/2014/main" id="{3CA6B37A-6159-4FF8-BC88-401F71D19530}"/>
              </a:ext>
            </a:extLst>
          </p:cNvPr>
          <p:cNvPicPr/>
          <p:nvPr/>
        </p:nvPicPr>
        <p:blipFill>
          <a:blip r:embed="rId11"/>
          <a:stretch/>
        </p:blipFill>
        <p:spPr>
          <a:xfrm>
            <a:off x="7021936" y="6204772"/>
            <a:ext cx="522720" cy="488972"/>
          </a:xfrm>
          <a:prstGeom prst="rect">
            <a:avLst/>
          </a:prstGeom>
          <a:ln>
            <a:noFill/>
          </a:ln>
        </p:spPr>
      </p:pic>
      <p:sp>
        <p:nvSpPr>
          <p:cNvPr id="96" name="Rectangle 95">
            <a:extLst>
              <a:ext uri="{FF2B5EF4-FFF2-40B4-BE49-F238E27FC236}">
                <a16:creationId xmlns:a16="http://schemas.microsoft.com/office/drawing/2014/main" id="{7E7C306B-021A-4551-A112-B4BFED2D073B}"/>
              </a:ext>
            </a:extLst>
          </p:cNvPr>
          <p:cNvSpPr/>
          <p:nvPr/>
        </p:nvSpPr>
        <p:spPr>
          <a:xfrm>
            <a:off x="7598484" y="6141529"/>
            <a:ext cx="40863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Who can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sing?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4" name="Picture 3" descr="A picture containing clipart&#10;&#10;Description automatically generated">
            <a:extLst>
              <a:ext uri="{FF2B5EF4-FFF2-40B4-BE49-F238E27FC236}">
                <a16:creationId xmlns:a16="http://schemas.microsoft.com/office/drawing/2014/main" id="{11AF7855-80EB-82A2-3007-8C5C6CA3AD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4467" y="1686245"/>
            <a:ext cx="844113" cy="593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093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26" grpId="0"/>
      <p:bldP spid="34" grpId="0" animBg="1"/>
      <p:bldP spid="37" grpId="0"/>
      <p:bldP spid="60" grpId="0"/>
      <p:bldP spid="66" grpId="0"/>
      <p:bldP spid="67" grpId="0"/>
      <p:bldP spid="69" grpId="0"/>
      <p:bldP spid="81" grpId="0"/>
      <p:bldP spid="82" grpId="0"/>
      <p:bldP spid="83" grpId="0"/>
      <p:bldP spid="86" grpId="0"/>
      <p:bldP spid="92" grpId="0"/>
      <p:bldP spid="9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 descr="Teacher">
            <a:extLst>
              <a:ext uri="{FF2B5EF4-FFF2-40B4-BE49-F238E27FC236}">
                <a16:creationId xmlns:a16="http://schemas.microsoft.com/office/drawing/2014/main" id="{BE69B15C-8C78-48A0-8F08-A6AE2FC48FC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045675" y="-81017"/>
            <a:ext cx="914400" cy="9144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3</a:t>
            </a:r>
            <a:endParaRPr lang="en-GB" sz="3200" dirty="0"/>
          </a:p>
        </p:txBody>
      </p:sp>
      <p:sp>
        <p:nvSpPr>
          <p:cNvPr id="30" name="Google Shape;119;p1">
            <a:extLst>
              <a:ext uri="{FF2B5EF4-FFF2-40B4-BE49-F238E27FC236}">
                <a16:creationId xmlns:a16="http://schemas.microsoft.com/office/drawing/2014/main" id="{32B2FA15-5DA8-4C4C-AE80-A88014C07B0D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B87C8E3-AC18-4D34-BA56-AA2D96EC25CE}"/>
              </a:ext>
            </a:extLst>
          </p:cNvPr>
          <p:cNvSpPr txBox="1">
            <a:spLocks/>
          </p:cNvSpPr>
          <p:nvPr/>
        </p:nvSpPr>
        <p:spPr>
          <a:xfrm>
            <a:off x="11245010" y="1239720"/>
            <a:ext cx="946990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hören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C155046-F919-4205-A1F6-043CF3CB95B2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6577" y="26713"/>
            <a:ext cx="1002766" cy="1281313"/>
          </a:xfrm>
          <a:prstGeom prst="rect">
            <a:avLst/>
          </a:prstGeom>
        </p:spPr>
      </p:pic>
      <p:sp>
        <p:nvSpPr>
          <p:cNvPr id="10" name="Speech Bubble: Rectangle with Corners Rounded 9">
            <a:hlinkClick r:id="" action="ppaction://noaction">
              <a:snd r:embed="rId12" name="T3_W6F_6.1.wav"/>
            </a:hlinkClick>
            <a:extLst>
              <a:ext uri="{FF2B5EF4-FFF2-40B4-BE49-F238E27FC236}">
                <a16:creationId xmlns:a16="http://schemas.microsoft.com/office/drawing/2014/main" id="{94B4CB56-EF9F-4AEF-B7BF-2923058BCD20}"/>
              </a:ext>
            </a:extLst>
          </p:cNvPr>
          <p:cNvSpPr/>
          <p:nvPr/>
        </p:nvSpPr>
        <p:spPr>
          <a:xfrm>
            <a:off x="4343400" y="128500"/>
            <a:ext cx="6415734" cy="518040"/>
          </a:xfrm>
          <a:prstGeom prst="wedgeRoundRectCallout">
            <a:avLst>
              <a:gd name="adj1" fmla="val -60956"/>
              <a:gd name="adj2" fmla="val -7233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Google Shape;108;p3">
            <a:hlinkClick r:id="" action="ppaction://noaction">
              <a:snd r:embed="rId12" name="T3_W6F_6.1.wav"/>
            </a:hlinkClick>
            <a:extLst>
              <a:ext uri="{FF2B5EF4-FFF2-40B4-BE49-F238E27FC236}">
                <a16:creationId xmlns:a16="http://schemas.microsoft.com/office/drawing/2014/main" id="{39D3A182-FBA6-4321-AA9A-48BA16223793}"/>
              </a:ext>
            </a:extLst>
          </p:cNvPr>
          <p:cNvSpPr txBox="1"/>
          <p:nvPr/>
        </p:nvSpPr>
        <p:spPr>
          <a:xfrm>
            <a:off x="4427518" y="151344"/>
            <a:ext cx="702049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Hör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zu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Ist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die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Antwort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A, B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oder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C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richtig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?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2" name="CustomShape 23">
            <a:hlinkClick r:id="" action="ppaction://noaction">
              <a:snd r:embed="rId13" name="T3_W6F_6.2.wav"/>
            </a:hlinkClick>
            <a:extLst>
              <a:ext uri="{FF2B5EF4-FFF2-40B4-BE49-F238E27FC236}">
                <a16:creationId xmlns:a16="http://schemas.microsoft.com/office/drawing/2014/main" id="{541E3B30-66C2-4D0A-B650-DD2A0F24ECC9}"/>
              </a:ext>
            </a:extLst>
          </p:cNvPr>
          <p:cNvSpPr/>
          <p:nvPr/>
        </p:nvSpPr>
        <p:spPr>
          <a:xfrm>
            <a:off x="180868" y="1313871"/>
            <a:ext cx="464040" cy="396360"/>
          </a:xfrm>
          <a:prstGeom prst="actionButtonBlank">
            <a:avLst/>
          </a:prstGeom>
          <a:solidFill>
            <a:srgbClr val="29C1FA"/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1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14" name="Table 2">
            <a:extLst>
              <a:ext uri="{FF2B5EF4-FFF2-40B4-BE49-F238E27FC236}">
                <a16:creationId xmlns:a16="http://schemas.microsoft.com/office/drawing/2014/main" id="{50275131-4665-4ADF-A8B9-322DFEBCBFF0}"/>
              </a:ext>
            </a:extLst>
          </p:cNvPr>
          <p:cNvGraphicFramePr>
            <a:graphicFrameLocks noGrp="1"/>
          </p:cNvGraphicFramePr>
          <p:nvPr/>
        </p:nvGraphicFramePr>
        <p:xfrm>
          <a:off x="775236" y="1281313"/>
          <a:ext cx="10339446" cy="396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46482">
                  <a:extLst>
                    <a:ext uri="{9D8B030D-6E8A-4147-A177-3AD203B41FA5}">
                      <a16:colId xmlns:a16="http://schemas.microsoft.com/office/drawing/2014/main" val="2237363831"/>
                    </a:ext>
                  </a:extLst>
                </a:gridCol>
                <a:gridCol w="3446482">
                  <a:extLst>
                    <a:ext uri="{9D8B030D-6E8A-4147-A177-3AD203B41FA5}">
                      <a16:colId xmlns:a16="http://schemas.microsoft.com/office/drawing/2014/main" val="3161306988"/>
                    </a:ext>
                  </a:extLst>
                </a:gridCol>
                <a:gridCol w="3446482">
                  <a:extLst>
                    <a:ext uri="{9D8B030D-6E8A-4147-A177-3AD203B41FA5}">
                      <a16:colId xmlns:a16="http://schemas.microsoft.com/office/drawing/2014/main" val="24089011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Ich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kann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zu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Hause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singen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Ich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kann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montags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singen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Ja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, ich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kann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singen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613986"/>
                  </a:ext>
                </a:extLst>
              </a:tr>
            </a:tbl>
          </a:graphicData>
        </a:graphic>
      </p:graphicFrame>
      <p:sp>
        <p:nvSpPr>
          <p:cNvPr id="15" name="CustomShape 23">
            <a:hlinkClick r:id="" action="ppaction://noaction">
              <a:snd r:embed="rId14" name="T3_W6F_6.3.wav"/>
            </a:hlinkClick>
            <a:extLst>
              <a:ext uri="{FF2B5EF4-FFF2-40B4-BE49-F238E27FC236}">
                <a16:creationId xmlns:a16="http://schemas.microsoft.com/office/drawing/2014/main" id="{C434D8E5-CBEA-4432-8097-62A72E3DF36D}"/>
              </a:ext>
            </a:extLst>
          </p:cNvPr>
          <p:cNvSpPr/>
          <p:nvPr/>
        </p:nvSpPr>
        <p:spPr>
          <a:xfrm>
            <a:off x="180868" y="2144991"/>
            <a:ext cx="464040" cy="396360"/>
          </a:xfrm>
          <a:prstGeom prst="actionButtonBlank">
            <a:avLst/>
          </a:prstGeom>
          <a:solidFill>
            <a:srgbClr val="29C1FA"/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2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16" name="Table 2">
            <a:extLst>
              <a:ext uri="{FF2B5EF4-FFF2-40B4-BE49-F238E27FC236}">
                <a16:creationId xmlns:a16="http://schemas.microsoft.com/office/drawing/2014/main" id="{BB337338-6275-41A2-B16A-974F47F75D8A}"/>
              </a:ext>
            </a:extLst>
          </p:cNvPr>
          <p:cNvGraphicFramePr>
            <a:graphicFrameLocks noGrp="1"/>
          </p:cNvGraphicFramePr>
          <p:nvPr/>
        </p:nvGraphicFramePr>
        <p:xfrm>
          <a:off x="775236" y="2170622"/>
          <a:ext cx="10339446" cy="396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46482">
                  <a:extLst>
                    <a:ext uri="{9D8B030D-6E8A-4147-A177-3AD203B41FA5}">
                      <a16:colId xmlns:a16="http://schemas.microsoft.com/office/drawing/2014/main" val="2237363831"/>
                    </a:ext>
                  </a:extLst>
                </a:gridCol>
                <a:gridCol w="3446482">
                  <a:extLst>
                    <a:ext uri="{9D8B030D-6E8A-4147-A177-3AD203B41FA5}">
                      <a16:colId xmlns:a16="http://schemas.microsoft.com/office/drawing/2014/main" val="3161306988"/>
                    </a:ext>
                  </a:extLst>
                </a:gridCol>
                <a:gridCol w="3446482">
                  <a:extLst>
                    <a:ext uri="{9D8B030D-6E8A-4147-A177-3AD203B41FA5}">
                      <a16:colId xmlns:a16="http://schemas.microsoft.com/office/drawing/2014/main" val="24089011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Ich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kann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ein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Lied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singen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Ich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kann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ein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Lied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lernen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Ich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kann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zu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Hause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lernen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613986"/>
                  </a:ext>
                </a:extLst>
              </a:tr>
            </a:tbl>
          </a:graphicData>
        </a:graphic>
      </p:graphicFrame>
      <p:sp>
        <p:nvSpPr>
          <p:cNvPr id="17" name="CustomShape 23">
            <a:hlinkClick r:id="" action="ppaction://noaction">
              <a:snd r:embed="rId15" name="T3_W6F_6.4.wav"/>
            </a:hlinkClick>
            <a:extLst>
              <a:ext uri="{FF2B5EF4-FFF2-40B4-BE49-F238E27FC236}">
                <a16:creationId xmlns:a16="http://schemas.microsoft.com/office/drawing/2014/main" id="{E7E0F268-987D-47D8-9332-F9E6AF02553F}"/>
              </a:ext>
            </a:extLst>
          </p:cNvPr>
          <p:cNvSpPr/>
          <p:nvPr/>
        </p:nvSpPr>
        <p:spPr>
          <a:xfrm>
            <a:off x="180868" y="2979959"/>
            <a:ext cx="464040" cy="396360"/>
          </a:xfrm>
          <a:prstGeom prst="actionButtonBlank">
            <a:avLst/>
          </a:prstGeom>
          <a:solidFill>
            <a:srgbClr val="29C1FA"/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3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18" name="Table 2">
            <a:extLst>
              <a:ext uri="{FF2B5EF4-FFF2-40B4-BE49-F238E27FC236}">
                <a16:creationId xmlns:a16="http://schemas.microsoft.com/office/drawing/2014/main" id="{B1CB1739-ECA0-4792-9197-113139B0F9D1}"/>
              </a:ext>
            </a:extLst>
          </p:cNvPr>
          <p:cNvGraphicFramePr>
            <a:graphicFrameLocks noGrp="1"/>
          </p:cNvGraphicFramePr>
          <p:nvPr/>
        </p:nvGraphicFramePr>
        <p:xfrm>
          <a:off x="775236" y="3005590"/>
          <a:ext cx="10339446" cy="396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46482">
                  <a:extLst>
                    <a:ext uri="{9D8B030D-6E8A-4147-A177-3AD203B41FA5}">
                      <a16:colId xmlns:a16="http://schemas.microsoft.com/office/drawing/2014/main" val="2237363831"/>
                    </a:ext>
                  </a:extLst>
                </a:gridCol>
                <a:gridCol w="3446482">
                  <a:extLst>
                    <a:ext uri="{9D8B030D-6E8A-4147-A177-3AD203B41FA5}">
                      <a16:colId xmlns:a16="http://schemas.microsoft.com/office/drawing/2014/main" val="3161306988"/>
                    </a:ext>
                  </a:extLst>
                </a:gridCol>
                <a:gridCol w="3446482">
                  <a:extLst>
                    <a:ext uri="{9D8B030D-6E8A-4147-A177-3AD203B41FA5}">
                      <a16:colId xmlns:a16="http://schemas.microsoft.com/office/drawing/2014/main" val="24089011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Er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kann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oft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schwimmen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Er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kann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tanzen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Er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kann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hier</a:t>
                      </a:r>
                      <a:r>
                        <a:rPr lang="en-GB" sz="2000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baseline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schwimmen</a:t>
                      </a:r>
                      <a:r>
                        <a:rPr lang="en-GB" sz="2000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613986"/>
                  </a:ext>
                </a:extLst>
              </a:tr>
            </a:tbl>
          </a:graphicData>
        </a:graphic>
      </p:graphicFrame>
      <p:sp>
        <p:nvSpPr>
          <p:cNvPr id="19" name="CustomShape 23">
            <a:hlinkClick r:id="" action="ppaction://noaction">
              <a:snd r:embed="rId16" name="T3_W6F_6.5.wav"/>
            </a:hlinkClick>
            <a:extLst>
              <a:ext uri="{FF2B5EF4-FFF2-40B4-BE49-F238E27FC236}">
                <a16:creationId xmlns:a16="http://schemas.microsoft.com/office/drawing/2014/main" id="{093674CB-991B-48FB-885D-BD9C1F2A97F1}"/>
              </a:ext>
            </a:extLst>
          </p:cNvPr>
          <p:cNvSpPr/>
          <p:nvPr/>
        </p:nvSpPr>
        <p:spPr>
          <a:xfrm>
            <a:off x="180868" y="3869268"/>
            <a:ext cx="464040" cy="396360"/>
          </a:xfrm>
          <a:prstGeom prst="actionButtonBlank">
            <a:avLst/>
          </a:prstGeom>
          <a:solidFill>
            <a:srgbClr val="29C1FA"/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4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20" name="Table 2">
            <a:extLst>
              <a:ext uri="{FF2B5EF4-FFF2-40B4-BE49-F238E27FC236}">
                <a16:creationId xmlns:a16="http://schemas.microsoft.com/office/drawing/2014/main" id="{3A0A5BA1-6D89-493F-AE84-830BDB9495B3}"/>
              </a:ext>
            </a:extLst>
          </p:cNvPr>
          <p:cNvGraphicFramePr>
            <a:graphicFrameLocks noGrp="1"/>
          </p:cNvGraphicFramePr>
          <p:nvPr/>
        </p:nvGraphicFramePr>
        <p:xfrm>
          <a:off x="775236" y="3920299"/>
          <a:ext cx="10339446" cy="396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46482">
                  <a:extLst>
                    <a:ext uri="{9D8B030D-6E8A-4147-A177-3AD203B41FA5}">
                      <a16:colId xmlns:a16="http://schemas.microsoft.com/office/drawing/2014/main" val="2237363831"/>
                    </a:ext>
                  </a:extLst>
                </a:gridCol>
                <a:gridCol w="3446482">
                  <a:extLst>
                    <a:ext uri="{9D8B030D-6E8A-4147-A177-3AD203B41FA5}">
                      <a16:colId xmlns:a16="http://schemas.microsoft.com/office/drawing/2014/main" val="3161306988"/>
                    </a:ext>
                  </a:extLst>
                </a:gridCol>
                <a:gridCol w="3446482">
                  <a:extLst>
                    <a:ext uri="{9D8B030D-6E8A-4147-A177-3AD203B41FA5}">
                      <a16:colId xmlns:a16="http://schemas.microsoft.com/office/drawing/2014/main" val="24089011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Du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kannst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nicht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helfen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Ich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kann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gewinnen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Johanna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kann</a:t>
                      </a:r>
                      <a:r>
                        <a:rPr lang="en-GB" sz="2000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baseline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helfen</a:t>
                      </a:r>
                      <a:r>
                        <a:rPr lang="en-GB" sz="2000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613986"/>
                  </a:ext>
                </a:extLst>
              </a:tr>
            </a:tbl>
          </a:graphicData>
        </a:graphic>
      </p:graphicFrame>
      <p:sp>
        <p:nvSpPr>
          <p:cNvPr id="25" name="CustomShape 23">
            <a:hlinkClick r:id="" action="ppaction://noaction">
              <a:snd r:embed="rId17" name="T3_W6F_6.6.wav"/>
            </a:hlinkClick>
            <a:extLst>
              <a:ext uri="{FF2B5EF4-FFF2-40B4-BE49-F238E27FC236}">
                <a16:creationId xmlns:a16="http://schemas.microsoft.com/office/drawing/2014/main" id="{2826DEC1-3D75-4686-85F6-05B84383D3FF}"/>
              </a:ext>
            </a:extLst>
          </p:cNvPr>
          <p:cNvSpPr/>
          <p:nvPr/>
        </p:nvSpPr>
        <p:spPr>
          <a:xfrm>
            <a:off x="180868" y="4776969"/>
            <a:ext cx="464040" cy="396360"/>
          </a:xfrm>
          <a:prstGeom prst="actionButtonBlank">
            <a:avLst/>
          </a:prstGeom>
          <a:solidFill>
            <a:srgbClr val="29C1FA"/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5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26" name="Table 2">
            <a:extLst>
              <a:ext uri="{FF2B5EF4-FFF2-40B4-BE49-F238E27FC236}">
                <a16:creationId xmlns:a16="http://schemas.microsoft.com/office/drawing/2014/main" id="{46A70032-BFAB-4281-A71E-48075622F358}"/>
              </a:ext>
            </a:extLst>
          </p:cNvPr>
          <p:cNvGraphicFramePr>
            <a:graphicFrameLocks noGrp="1"/>
          </p:cNvGraphicFramePr>
          <p:nvPr/>
        </p:nvGraphicFramePr>
        <p:xfrm>
          <a:off x="775236" y="4802600"/>
          <a:ext cx="10339446" cy="396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46482">
                  <a:extLst>
                    <a:ext uri="{9D8B030D-6E8A-4147-A177-3AD203B41FA5}">
                      <a16:colId xmlns:a16="http://schemas.microsoft.com/office/drawing/2014/main" val="2237363831"/>
                    </a:ext>
                  </a:extLst>
                </a:gridCol>
                <a:gridCol w="3446482">
                  <a:extLst>
                    <a:ext uri="{9D8B030D-6E8A-4147-A177-3AD203B41FA5}">
                      <a16:colId xmlns:a16="http://schemas.microsoft.com/office/drawing/2014/main" val="3161306988"/>
                    </a:ext>
                  </a:extLst>
                </a:gridCol>
                <a:gridCol w="3446482">
                  <a:extLst>
                    <a:ext uri="{9D8B030D-6E8A-4147-A177-3AD203B41FA5}">
                      <a16:colId xmlns:a16="http://schemas.microsoft.com/office/drawing/2014/main" val="24089011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Lukas</a:t>
                      </a:r>
                      <a:r>
                        <a:rPr lang="en-GB" sz="2000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baseline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kann</a:t>
                      </a:r>
                      <a:r>
                        <a:rPr lang="en-GB" sz="2000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baseline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tanzen</a:t>
                      </a:r>
                      <a:r>
                        <a:rPr lang="en-GB" sz="2000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Sie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kann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zu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Hause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tanzen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Sie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kann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viel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tanzen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613986"/>
                  </a:ext>
                </a:extLst>
              </a:tr>
            </a:tbl>
          </a:graphicData>
        </a:graphic>
      </p:graphicFrame>
      <p:sp>
        <p:nvSpPr>
          <p:cNvPr id="27" name="CustomShape 23">
            <a:hlinkClick r:id="" action="ppaction://noaction">
              <a:snd r:embed="rId18" name="T3_W6F_6.7.wav"/>
            </a:hlinkClick>
            <a:extLst>
              <a:ext uri="{FF2B5EF4-FFF2-40B4-BE49-F238E27FC236}">
                <a16:creationId xmlns:a16="http://schemas.microsoft.com/office/drawing/2014/main" id="{0F170121-1BA1-4316-9DB1-0041951EB34A}"/>
              </a:ext>
            </a:extLst>
          </p:cNvPr>
          <p:cNvSpPr/>
          <p:nvPr/>
        </p:nvSpPr>
        <p:spPr>
          <a:xfrm>
            <a:off x="180868" y="5666278"/>
            <a:ext cx="464040" cy="396360"/>
          </a:xfrm>
          <a:prstGeom prst="actionButtonBlank">
            <a:avLst/>
          </a:prstGeom>
          <a:solidFill>
            <a:srgbClr val="29C1FA"/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6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28" name="Table 2">
            <a:extLst>
              <a:ext uri="{FF2B5EF4-FFF2-40B4-BE49-F238E27FC236}">
                <a16:creationId xmlns:a16="http://schemas.microsoft.com/office/drawing/2014/main" id="{61360CE8-92D5-4AE2-B9FC-D9D8C208FE1E}"/>
              </a:ext>
            </a:extLst>
          </p:cNvPr>
          <p:cNvGraphicFramePr>
            <a:graphicFrameLocks noGrp="1"/>
          </p:cNvGraphicFramePr>
          <p:nvPr/>
        </p:nvGraphicFramePr>
        <p:xfrm>
          <a:off x="775236" y="5691909"/>
          <a:ext cx="10339446" cy="396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46482">
                  <a:extLst>
                    <a:ext uri="{9D8B030D-6E8A-4147-A177-3AD203B41FA5}">
                      <a16:colId xmlns:a16="http://schemas.microsoft.com/office/drawing/2014/main" val="2237363831"/>
                    </a:ext>
                  </a:extLst>
                </a:gridCol>
                <a:gridCol w="3446482">
                  <a:extLst>
                    <a:ext uri="{9D8B030D-6E8A-4147-A177-3AD203B41FA5}">
                      <a16:colId xmlns:a16="http://schemas.microsoft.com/office/drawing/2014/main" val="3161306988"/>
                    </a:ext>
                  </a:extLst>
                </a:gridCol>
                <a:gridCol w="3446482">
                  <a:extLst>
                    <a:ext uri="{9D8B030D-6E8A-4147-A177-3AD203B41FA5}">
                      <a16:colId xmlns:a16="http://schemas.microsoft.com/office/drawing/2014/main" val="24089011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Ich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kann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ein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Lied</a:t>
                      </a:r>
                      <a:r>
                        <a:rPr lang="en-GB" sz="2000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baseline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hören</a:t>
                      </a:r>
                      <a:r>
                        <a:rPr lang="en-GB" sz="2000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Sie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kann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nicht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hören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Ich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kann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oft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helfen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613986"/>
                  </a:ext>
                </a:extLst>
              </a:tr>
            </a:tbl>
          </a:graphicData>
        </a:graphic>
      </p:graphicFrame>
      <p:sp>
        <p:nvSpPr>
          <p:cNvPr id="29" name="CustomShape 23">
            <a:extLst>
              <a:ext uri="{FF2B5EF4-FFF2-40B4-BE49-F238E27FC236}">
                <a16:creationId xmlns:a16="http://schemas.microsoft.com/office/drawing/2014/main" id="{A375B198-274D-4AEA-8FF9-4C1A05ADEC30}"/>
              </a:ext>
            </a:extLst>
          </p:cNvPr>
          <p:cNvSpPr/>
          <p:nvPr/>
        </p:nvSpPr>
        <p:spPr>
          <a:xfrm>
            <a:off x="2293668" y="785642"/>
            <a:ext cx="464040" cy="396360"/>
          </a:xfrm>
          <a:prstGeom prst="actionButtonBlank">
            <a:avLst/>
          </a:prstGeom>
          <a:solidFill>
            <a:srgbClr val="29C1FA"/>
          </a:solidFill>
          <a:ln>
            <a:solidFill>
              <a:srgbClr val="002060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A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1" name="CustomShape 23">
            <a:extLst>
              <a:ext uri="{FF2B5EF4-FFF2-40B4-BE49-F238E27FC236}">
                <a16:creationId xmlns:a16="http://schemas.microsoft.com/office/drawing/2014/main" id="{6F026A5A-9BE0-4851-9FCB-C68FC19AF03E}"/>
              </a:ext>
            </a:extLst>
          </p:cNvPr>
          <p:cNvSpPr/>
          <p:nvPr/>
        </p:nvSpPr>
        <p:spPr>
          <a:xfrm>
            <a:off x="5863203" y="785642"/>
            <a:ext cx="464040" cy="396360"/>
          </a:xfrm>
          <a:prstGeom prst="actionButtonBlank">
            <a:avLst/>
          </a:prstGeom>
          <a:solidFill>
            <a:srgbClr val="29C1FA"/>
          </a:solidFill>
          <a:ln>
            <a:solidFill>
              <a:srgbClr val="002060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B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2" name="CustomShape 23">
            <a:extLst>
              <a:ext uri="{FF2B5EF4-FFF2-40B4-BE49-F238E27FC236}">
                <a16:creationId xmlns:a16="http://schemas.microsoft.com/office/drawing/2014/main" id="{47868512-B580-4557-AC64-9A1CFB3F3E1B}"/>
              </a:ext>
            </a:extLst>
          </p:cNvPr>
          <p:cNvSpPr/>
          <p:nvPr/>
        </p:nvSpPr>
        <p:spPr>
          <a:xfrm>
            <a:off x="9128553" y="782589"/>
            <a:ext cx="464040" cy="396360"/>
          </a:xfrm>
          <a:prstGeom prst="actionButtonBlank">
            <a:avLst/>
          </a:prstGeom>
          <a:solidFill>
            <a:srgbClr val="29C1FA"/>
          </a:solidFill>
          <a:ln>
            <a:solidFill>
              <a:srgbClr val="002060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C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737893" y="1227164"/>
            <a:ext cx="3491207" cy="504538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ounded Rectangle 33"/>
          <p:cNvSpPr/>
          <p:nvPr/>
        </p:nvSpPr>
        <p:spPr>
          <a:xfrm>
            <a:off x="4189862" y="2114206"/>
            <a:ext cx="3491207" cy="504538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ounded Rectangle 34"/>
          <p:cNvSpPr/>
          <p:nvPr/>
        </p:nvSpPr>
        <p:spPr>
          <a:xfrm>
            <a:off x="737893" y="2952560"/>
            <a:ext cx="3491207" cy="504538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ounded Rectangle 35"/>
          <p:cNvSpPr/>
          <p:nvPr/>
        </p:nvSpPr>
        <p:spPr>
          <a:xfrm>
            <a:off x="7623475" y="3857838"/>
            <a:ext cx="3491207" cy="504538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ounded Rectangle 36"/>
          <p:cNvSpPr/>
          <p:nvPr/>
        </p:nvSpPr>
        <p:spPr>
          <a:xfrm>
            <a:off x="4189861" y="4745740"/>
            <a:ext cx="3491207" cy="504538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ounded Rectangle 37"/>
          <p:cNvSpPr/>
          <p:nvPr/>
        </p:nvSpPr>
        <p:spPr>
          <a:xfrm>
            <a:off x="737893" y="5625540"/>
            <a:ext cx="3491207" cy="504538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Title 2">
            <a:extLst>
              <a:ext uri="{FF2B5EF4-FFF2-40B4-BE49-F238E27FC236}">
                <a16:creationId xmlns:a16="http://schemas.microsoft.com/office/drawing/2014/main" id="{07C4B09E-422A-4748-A561-4FBDC60F7EDA}"/>
              </a:ext>
            </a:extLst>
          </p:cNvPr>
          <p:cNvSpPr txBox="1">
            <a:spLocks/>
          </p:cNvSpPr>
          <p:nvPr/>
        </p:nvSpPr>
        <p:spPr>
          <a:xfrm>
            <a:off x="11425878" y="2598446"/>
            <a:ext cx="766122" cy="37497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lesen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39" name="Picture 38" descr="Icon&#10;&#10;Description automatically generated">
            <a:extLst>
              <a:ext uri="{FF2B5EF4-FFF2-40B4-BE49-F238E27FC236}">
                <a16:creationId xmlns:a16="http://schemas.microsoft.com/office/drawing/2014/main" id="{CA9C49A4-4E67-42C0-9EBF-C1E252DAFB8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8238" y="1934778"/>
            <a:ext cx="893761" cy="657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221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6F_6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6F_6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6F_6.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3_W6F_6.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3_W6F_6.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3_W6F_6.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4</a:t>
            </a:r>
            <a:endParaRPr lang="en-GB" sz="3200" dirty="0"/>
          </a:p>
        </p:txBody>
      </p:sp>
      <p:sp>
        <p:nvSpPr>
          <p:cNvPr id="30" name="Google Shape;119;p1">
            <a:extLst>
              <a:ext uri="{FF2B5EF4-FFF2-40B4-BE49-F238E27FC236}">
                <a16:creationId xmlns:a16="http://schemas.microsoft.com/office/drawing/2014/main" id="{32B2FA15-5DA8-4C4C-AE80-A88014C07B0D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BF54BBE6-9901-4675-B711-7113C449F316}"/>
              </a:ext>
            </a:extLst>
          </p:cNvPr>
          <p:cNvSpPr txBox="1">
            <a:spLocks/>
          </p:cNvSpPr>
          <p:nvPr/>
        </p:nvSpPr>
        <p:spPr>
          <a:xfrm>
            <a:off x="11245010" y="899844"/>
            <a:ext cx="766122" cy="37497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lesen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3DEB290D-C7BE-4CFF-AEFC-F66F3EE31C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2E42610-FE93-4B80-830E-A06E023B531F}"/>
              </a:ext>
            </a:extLst>
          </p:cNvPr>
          <p:cNvSpPr/>
          <p:nvPr/>
        </p:nvSpPr>
        <p:spPr>
          <a:xfrm>
            <a:off x="4217198" y="144150"/>
            <a:ext cx="3160633" cy="533693"/>
          </a:xfrm>
          <a:prstGeom prst="wedgeRoundRectCallout">
            <a:avLst>
              <a:gd name="adj1" fmla="val -54882"/>
              <a:gd name="adj2" fmla="val 14010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Graphic 8" descr="Teacher">
            <a:extLst>
              <a:ext uri="{FF2B5EF4-FFF2-40B4-BE49-F238E27FC236}">
                <a16:creationId xmlns:a16="http://schemas.microsoft.com/office/drawing/2014/main" id="{95EB4B8D-8497-4B69-9343-098AACDEAD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73162" y="-26897"/>
            <a:ext cx="914400" cy="914400"/>
          </a:xfrm>
          <a:prstGeom prst="rect">
            <a:avLst/>
          </a:prstGeom>
        </p:spPr>
      </p:pic>
      <p:sp>
        <p:nvSpPr>
          <p:cNvPr id="10" name="Google Shape;108;p3">
            <a:extLst>
              <a:ext uri="{FF2B5EF4-FFF2-40B4-BE49-F238E27FC236}">
                <a16:creationId xmlns:a16="http://schemas.microsoft.com/office/drawing/2014/main" id="{CC45BB5B-9825-4C69-A85B-49A9112436A3}"/>
              </a:ext>
            </a:extLst>
          </p:cNvPr>
          <p:cNvSpPr txBox="1"/>
          <p:nvPr/>
        </p:nvSpPr>
        <p:spPr>
          <a:xfrm>
            <a:off x="4282493" y="128500"/>
            <a:ext cx="309533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Was</a:t>
            </a:r>
            <a:r>
              <a:rPr kumimoji="0" lang="en-GB" sz="2800" b="1" i="0" u="none" strike="noStrike" kern="1200" cap="none" spc="-1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sagt</a:t>
            </a:r>
            <a:r>
              <a:rPr kumimoji="0" lang="en-GB" sz="2800" b="1" i="0" u="none" strike="noStrike" kern="1200" cap="none" spc="-1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Moritz?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026" name="Picture 2" descr="Free Iphone Android vector and pictur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51" r="24715"/>
          <a:stretch/>
        </p:blipFill>
        <p:spPr bwMode="auto">
          <a:xfrm rot="16200000">
            <a:off x="3350699" y="-3139505"/>
            <a:ext cx="4538413" cy="1201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31314" y="1189997"/>
            <a:ext cx="859412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Hallo Oma!</a:t>
            </a:r>
          </a:p>
          <a:p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Lukas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mein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Freund in der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Schule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Ich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kann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Lukas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helfen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</a:p>
          <a:p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Er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toll.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Er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kann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gut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schwimmen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 Aber er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kann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nicht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gut tanzen. Und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er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kann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kein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Spiel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gewinnen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!</a:t>
            </a:r>
          </a:p>
          <a:p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Was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kannst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du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machen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, Oma?</a:t>
            </a:r>
          </a:p>
        </p:txBody>
      </p:sp>
      <p:sp>
        <p:nvSpPr>
          <p:cNvPr id="16" name="Rectangle: Rounded Corners 48">
            <a:extLst>
              <a:ext uri="{FF2B5EF4-FFF2-40B4-BE49-F238E27FC236}">
                <a16:creationId xmlns:a16="http://schemas.microsoft.com/office/drawing/2014/main" id="{84DA8367-6B5E-4EA2-9BB8-1D203695FBFF}"/>
              </a:ext>
            </a:extLst>
          </p:cNvPr>
          <p:cNvSpPr/>
          <p:nvPr/>
        </p:nvSpPr>
        <p:spPr>
          <a:xfrm>
            <a:off x="276594" y="5060759"/>
            <a:ext cx="11351477" cy="1644842"/>
          </a:xfrm>
          <a:prstGeom prst="roundRect">
            <a:avLst/>
          </a:prstGeom>
          <a:solidFill>
            <a:srgbClr val="FFD457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+mj-lt"/>
              <a:buAutoNum type="arabicPeriod"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Who can help Lukas?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Moritz can help Lukas.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What can Lukas do well?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Lukas can swim well.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What can’t Lukas do?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Lukas can’t dance well. He can’t win a game.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What does Moritz ask Oma?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 she can do.</a:t>
            </a:r>
          </a:p>
        </p:txBody>
      </p:sp>
      <p:sp>
        <p:nvSpPr>
          <p:cNvPr id="17" name="Rectangle: Rounded Corners 48">
            <a:extLst>
              <a:ext uri="{FF2B5EF4-FFF2-40B4-BE49-F238E27FC236}">
                <a16:creationId xmlns:a16="http://schemas.microsoft.com/office/drawing/2014/main" id="{84DA8367-6B5E-4EA2-9BB8-1D203695FBFF}"/>
              </a:ext>
            </a:extLst>
          </p:cNvPr>
          <p:cNvSpPr/>
          <p:nvPr/>
        </p:nvSpPr>
        <p:spPr>
          <a:xfrm>
            <a:off x="4118409" y="5184509"/>
            <a:ext cx="3423506" cy="334201"/>
          </a:xfrm>
          <a:prstGeom prst="roundRect">
            <a:avLst>
              <a:gd name="adj" fmla="val 0"/>
            </a:avLst>
          </a:prstGeom>
          <a:solidFill>
            <a:srgbClr val="FFD4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6862916" y="2349910"/>
            <a:ext cx="2163097" cy="0"/>
          </a:xfrm>
          <a:prstGeom prst="line">
            <a:avLst/>
          </a:prstGeom>
          <a:ln w="28575">
            <a:solidFill>
              <a:srgbClr val="FFD4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1214285" y="2743200"/>
            <a:ext cx="997974" cy="4916"/>
          </a:xfrm>
          <a:prstGeom prst="line">
            <a:avLst/>
          </a:prstGeom>
          <a:ln w="28575">
            <a:solidFill>
              <a:srgbClr val="FFD4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: Rounded Corners 48">
            <a:extLst>
              <a:ext uri="{FF2B5EF4-FFF2-40B4-BE49-F238E27FC236}">
                <a16:creationId xmlns:a16="http://schemas.microsoft.com/office/drawing/2014/main" id="{84DA8367-6B5E-4EA2-9BB8-1D203695FBFF}"/>
              </a:ext>
            </a:extLst>
          </p:cNvPr>
          <p:cNvSpPr/>
          <p:nvPr/>
        </p:nvSpPr>
        <p:spPr>
          <a:xfrm>
            <a:off x="4597739" y="5557596"/>
            <a:ext cx="3423506" cy="334201"/>
          </a:xfrm>
          <a:prstGeom prst="roundRect">
            <a:avLst>
              <a:gd name="adj" fmla="val 0"/>
            </a:avLst>
          </a:prstGeom>
          <a:solidFill>
            <a:srgbClr val="FFD4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 flipV="1">
            <a:off x="2510261" y="3411794"/>
            <a:ext cx="3546410" cy="14748"/>
          </a:xfrm>
          <a:prstGeom prst="line">
            <a:avLst/>
          </a:prstGeom>
          <a:ln w="28575">
            <a:solidFill>
              <a:srgbClr val="FFD4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: Rounded Corners 48">
            <a:extLst>
              <a:ext uri="{FF2B5EF4-FFF2-40B4-BE49-F238E27FC236}">
                <a16:creationId xmlns:a16="http://schemas.microsoft.com/office/drawing/2014/main" id="{84DA8367-6B5E-4EA2-9BB8-1D203695FBFF}"/>
              </a:ext>
            </a:extLst>
          </p:cNvPr>
          <p:cNvSpPr/>
          <p:nvPr/>
        </p:nvSpPr>
        <p:spPr>
          <a:xfrm>
            <a:off x="4217198" y="5925022"/>
            <a:ext cx="7205416" cy="334201"/>
          </a:xfrm>
          <a:prstGeom prst="roundRect">
            <a:avLst>
              <a:gd name="adj" fmla="val 0"/>
            </a:avLst>
          </a:prstGeom>
          <a:solidFill>
            <a:srgbClr val="FFD4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7059561" y="3426542"/>
            <a:ext cx="2467897" cy="0"/>
          </a:xfrm>
          <a:prstGeom prst="line">
            <a:avLst/>
          </a:prstGeom>
          <a:ln w="28575">
            <a:solidFill>
              <a:srgbClr val="FFD4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1208271" y="3814916"/>
            <a:ext cx="1003988" cy="9833"/>
          </a:xfrm>
          <a:prstGeom prst="line">
            <a:avLst/>
          </a:prstGeom>
          <a:ln w="28575">
            <a:solidFill>
              <a:srgbClr val="FFD4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3048544" y="3814916"/>
            <a:ext cx="4329287" cy="9833"/>
          </a:xfrm>
          <a:prstGeom prst="line">
            <a:avLst/>
          </a:prstGeom>
          <a:ln w="28575">
            <a:solidFill>
              <a:srgbClr val="FFD4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1275339" y="4493342"/>
            <a:ext cx="4522175" cy="22905"/>
          </a:xfrm>
          <a:prstGeom prst="line">
            <a:avLst/>
          </a:prstGeom>
          <a:ln w="28575">
            <a:solidFill>
              <a:srgbClr val="FFD4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: Rounded Corners 48">
            <a:extLst>
              <a:ext uri="{FF2B5EF4-FFF2-40B4-BE49-F238E27FC236}">
                <a16:creationId xmlns:a16="http://schemas.microsoft.com/office/drawing/2014/main" id="{84DA8367-6B5E-4EA2-9BB8-1D203695FBFF}"/>
              </a:ext>
            </a:extLst>
          </p:cNvPr>
          <p:cNvSpPr/>
          <p:nvPr/>
        </p:nvSpPr>
        <p:spPr>
          <a:xfrm>
            <a:off x="5022916" y="6282567"/>
            <a:ext cx="4085987" cy="334201"/>
          </a:xfrm>
          <a:prstGeom prst="roundRect">
            <a:avLst>
              <a:gd name="adj" fmla="val 0"/>
            </a:avLst>
          </a:prstGeom>
          <a:solidFill>
            <a:srgbClr val="FFD4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0" r="22842" b="21721"/>
          <a:stretch/>
        </p:blipFill>
        <p:spPr>
          <a:xfrm>
            <a:off x="9274894" y="207589"/>
            <a:ext cx="1638133" cy="1706909"/>
          </a:xfrm>
          <a:prstGeom prst="ellipse">
            <a:avLst/>
          </a:prstGeom>
        </p:spPr>
      </p:pic>
      <p:sp>
        <p:nvSpPr>
          <p:cNvPr id="38" name="Rounded Rectangular Callout 37"/>
          <p:cNvSpPr/>
          <p:nvPr/>
        </p:nvSpPr>
        <p:spPr>
          <a:xfrm>
            <a:off x="6862917" y="884675"/>
            <a:ext cx="2245986" cy="996489"/>
          </a:xfrm>
          <a:prstGeom prst="wedgeRoundRectCallout">
            <a:avLst>
              <a:gd name="adj1" fmla="val 75362"/>
              <a:gd name="adj2" fmla="val -12056"/>
              <a:gd name="adj3" fmla="val 16667"/>
            </a:avLst>
          </a:prstGeom>
          <a:solidFill>
            <a:srgbClr val="FFD457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Hallo! Ich bin die Oma.</a:t>
            </a:r>
          </a:p>
        </p:txBody>
      </p:sp>
      <p:pic>
        <p:nvPicPr>
          <p:cNvPr id="28" name="Picture 27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58FC4AC7-3B84-49FD-87BD-4A9AF9AC60D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24" y="677843"/>
            <a:ext cx="1246938" cy="120797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16069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2" grpId="0" animBg="1"/>
      <p:bldP spid="26" grpId="0" animBg="1"/>
      <p:bldP spid="3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5a</a:t>
            </a:r>
            <a:endParaRPr lang="en-GB" sz="3200" dirty="0"/>
          </a:p>
        </p:txBody>
      </p:sp>
      <p:sp>
        <p:nvSpPr>
          <p:cNvPr id="35" name="Google Shape;119;p1">
            <a:extLst>
              <a:ext uri="{FF2B5EF4-FFF2-40B4-BE49-F238E27FC236}">
                <a16:creationId xmlns:a16="http://schemas.microsoft.com/office/drawing/2014/main" id="{FD0A0C4A-B3E8-46F4-BFAE-DAD638CE2CFF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F195E3-B4A8-4B57-84B5-E286C7573A0E}"/>
              </a:ext>
            </a:extLst>
          </p:cNvPr>
          <p:cNvSpPr/>
          <p:nvPr/>
        </p:nvSpPr>
        <p:spPr>
          <a:xfrm>
            <a:off x="3314702" y="32868"/>
            <a:ext cx="77051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Kannst du (ein Instrument spielen…?) 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EADAB38A-6BFC-437B-A4D2-C13463AD3429}"/>
              </a:ext>
            </a:extLst>
          </p:cNvPr>
          <p:cNvSpPr txBox="1">
            <a:spLocks/>
          </p:cNvSpPr>
          <p:nvPr/>
        </p:nvSpPr>
        <p:spPr>
          <a:xfrm>
            <a:off x="10717846" y="1024626"/>
            <a:ext cx="1442000" cy="459765"/>
          </a:xfrm>
          <a:prstGeom prst="rect">
            <a:avLst/>
          </a:prstGeom>
          <a:solidFill>
            <a:srgbClr val="FFD1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44546A">
                    <a:lumMod val="1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sprechen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44546A">
                  <a:lumMod val="10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A22B7C4E-AD73-42BA-9719-8F782430C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846" y="65350"/>
            <a:ext cx="1585097" cy="1066892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59240F57-A22B-4D0E-8019-AC8D258BB600}"/>
              </a:ext>
            </a:extLst>
          </p:cNvPr>
          <p:cNvSpPr/>
          <p:nvPr/>
        </p:nvSpPr>
        <p:spPr>
          <a:xfrm>
            <a:off x="946221" y="677832"/>
            <a:ext cx="2932096" cy="518040"/>
          </a:xfrm>
          <a:prstGeom prst="wedgeRoundRectCallout">
            <a:avLst>
              <a:gd name="adj1" fmla="val -63450"/>
              <a:gd name="adj2" fmla="val -5027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Graphic 8" descr="Teacher">
            <a:extLst>
              <a:ext uri="{FF2B5EF4-FFF2-40B4-BE49-F238E27FC236}">
                <a16:creationId xmlns:a16="http://schemas.microsoft.com/office/drawing/2014/main" id="{A33234D2-0669-40D3-968E-DC8E1F621A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154" y="463138"/>
            <a:ext cx="914400" cy="914400"/>
          </a:xfrm>
          <a:prstGeom prst="rect">
            <a:avLst/>
          </a:prstGeom>
        </p:spPr>
      </p:pic>
      <p:sp>
        <p:nvSpPr>
          <p:cNvPr id="10" name="Google Shape;108;p3">
            <a:extLst>
              <a:ext uri="{FF2B5EF4-FFF2-40B4-BE49-F238E27FC236}">
                <a16:creationId xmlns:a16="http://schemas.microsoft.com/office/drawing/2014/main" id="{58DE2B2C-7CEA-4E91-8562-FCECCF8D4011}"/>
              </a:ext>
            </a:extLst>
          </p:cNvPr>
          <p:cNvSpPr txBox="1"/>
          <p:nvPr/>
        </p:nvSpPr>
        <p:spPr>
          <a:xfrm>
            <a:off x="1089651" y="678232"/>
            <a:ext cx="262104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Partnerbarbeit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*!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503675-978F-4FC5-9EEB-67D96F9F21BC}"/>
              </a:ext>
            </a:extLst>
          </p:cNvPr>
          <p:cNvSpPr txBox="1"/>
          <p:nvPr/>
        </p:nvSpPr>
        <p:spPr>
          <a:xfrm>
            <a:off x="131314" y="1264379"/>
            <a:ext cx="976913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Ask your partner if they can do each of the things below.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If yes, write (✔) and their answer.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If no, write (✘).</a:t>
            </a:r>
          </a:p>
        </p:txBody>
      </p:sp>
      <p:graphicFrame>
        <p:nvGraphicFramePr>
          <p:cNvPr id="14" name="Table 6">
            <a:extLst>
              <a:ext uri="{FF2B5EF4-FFF2-40B4-BE49-F238E27FC236}">
                <a16:creationId xmlns:a16="http://schemas.microsoft.com/office/drawing/2014/main" id="{B7F6EC76-13E6-4432-B90A-E1A5F0C4C5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0837919"/>
              </p:ext>
            </p:extLst>
          </p:nvPr>
        </p:nvGraphicFramePr>
        <p:xfrm>
          <a:off x="319860" y="2825500"/>
          <a:ext cx="6905261" cy="2586339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4636453">
                  <a:extLst>
                    <a:ext uri="{9D8B030D-6E8A-4147-A177-3AD203B41FA5}">
                      <a16:colId xmlns:a16="http://schemas.microsoft.com/office/drawing/2014/main" val="65097138"/>
                    </a:ext>
                  </a:extLst>
                </a:gridCol>
                <a:gridCol w="2268808">
                  <a:extLst>
                    <a:ext uri="{9D8B030D-6E8A-4147-A177-3AD203B41FA5}">
                      <a16:colId xmlns:a16="http://schemas.microsoft.com/office/drawing/2014/main" val="36756881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2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1. </a:t>
                      </a:r>
                      <a:r>
                        <a:rPr lang="en-GB" sz="2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play</a:t>
                      </a:r>
                      <a:r>
                        <a:rPr lang="en-GB" sz="22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an instrument?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1397274"/>
                  </a:ext>
                </a:extLst>
              </a:tr>
              <a:tr h="452739">
                <a:tc>
                  <a:txBody>
                    <a:bodyPr/>
                    <a:lstStyle/>
                    <a:p>
                      <a:r>
                        <a:rPr lang="en-GB" sz="2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2. </a:t>
                      </a:r>
                      <a:r>
                        <a:rPr lang="en-GB" sz="2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dance</a:t>
                      </a:r>
                      <a:r>
                        <a:rPr lang="en-GB" sz="2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31652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3. </a:t>
                      </a:r>
                      <a:r>
                        <a:rPr lang="en-GB" sz="2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swim</a:t>
                      </a:r>
                      <a:r>
                        <a:rPr lang="en-GB" sz="2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94298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4. </a:t>
                      </a:r>
                      <a:r>
                        <a:rPr lang="en-GB" sz="2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sing</a:t>
                      </a:r>
                      <a:r>
                        <a:rPr lang="en-GB" sz="2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a song?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09648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5. </a:t>
                      </a:r>
                      <a:r>
                        <a:rPr lang="en-GB" sz="2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say</a:t>
                      </a:r>
                      <a:r>
                        <a:rPr lang="en-GB" sz="2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‘I don’t know’ in German?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52231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6. </a:t>
                      </a:r>
                      <a:r>
                        <a:rPr lang="en-GB" sz="2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repeat</a:t>
                      </a:r>
                      <a:r>
                        <a:rPr lang="en-GB" sz="2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‘Auf Wiedersehen’?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7090649"/>
                  </a:ext>
                </a:extLst>
              </a:tr>
            </a:tbl>
          </a:graphicData>
        </a:graphic>
      </p:graphicFrame>
      <p:sp>
        <p:nvSpPr>
          <p:cNvPr id="16" name="Google Shape;653;p27">
            <a:extLst>
              <a:ext uri="{FF2B5EF4-FFF2-40B4-BE49-F238E27FC236}">
                <a16:creationId xmlns:a16="http://schemas.microsoft.com/office/drawing/2014/main" id="{5557F9E9-0225-4A79-A5F8-8424BCA43086}"/>
              </a:ext>
            </a:extLst>
          </p:cNvPr>
          <p:cNvSpPr/>
          <p:nvPr/>
        </p:nvSpPr>
        <p:spPr>
          <a:xfrm>
            <a:off x="8426143" y="1314804"/>
            <a:ext cx="2212539" cy="1089325"/>
          </a:xfrm>
          <a:prstGeom prst="wedgeRoundRectCallout">
            <a:avLst>
              <a:gd name="adj1" fmla="val -45594"/>
              <a:gd name="adj2" fmla="val 90283"/>
              <a:gd name="adj3" fmla="val 16667"/>
            </a:avLst>
          </a:prstGeom>
          <a:solidFill>
            <a:srgbClr val="002060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Can you play an instrument?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8" name="Google Shape;653;p27">
            <a:extLst>
              <a:ext uri="{FF2B5EF4-FFF2-40B4-BE49-F238E27FC236}">
                <a16:creationId xmlns:a16="http://schemas.microsoft.com/office/drawing/2014/main" id="{24DDAFD8-CF9D-4AB9-9630-45EF0827C12F}"/>
              </a:ext>
            </a:extLst>
          </p:cNvPr>
          <p:cNvSpPr/>
          <p:nvPr/>
        </p:nvSpPr>
        <p:spPr>
          <a:xfrm>
            <a:off x="8426142" y="1336262"/>
            <a:ext cx="2212539" cy="1059195"/>
          </a:xfrm>
          <a:prstGeom prst="wedgeRoundRectCallout">
            <a:avLst>
              <a:gd name="adj1" fmla="val -45594"/>
              <a:gd name="adj2" fmla="val 90283"/>
              <a:gd name="adj3" fmla="val 16667"/>
            </a:avLst>
          </a:prstGeom>
          <a:solidFill>
            <a:srgbClr val="002060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Kannst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du </a:t>
            </a:r>
            <a:r>
              <a:rPr kumimoji="0" lang="en-GB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ein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Instrument </a:t>
            </a:r>
            <a:r>
              <a:rPr kumimoji="0" lang="en-GB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spielen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0" name="Google Shape;653;p27">
            <a:extLst>
              <a:ext uri="{FF2B5EF4-FFF2-40B4-BE49-F238E27FC236}">
                <a16:creationId xmlns:a16="http://schemas.microsoft.com/office/drawing/2014/main" id="{0189BBEC-E541-4F08-8156-D85357F4C065}"/>
              </a:ext>
            </a:extLst>
          </p:cNvPr>
          <p:cNvSpPr/>
          <p:nvPr/>
        </p:nvSpPr>
        <p:spPr>
          <a:xfrm>
            <a:off x="8556658" y="3444627"/>
            <a:ext cx="1969692" cy="1228282"/>
          </a:xfrm>
          <a:prstGeom prst="wedgeRoundRectCallout">
            <a:avLst>
              <a:gd name="adj1" fmla="val 78190"/>
              <a:gd name="adj2" fmla="val -53949"/>
              <a:gd name="adj3" fmla="val 16667"/>
            </a:avLst>
          </a:prstGeom>
          <a:solidFill>
            <a:srgbClr val="002060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Yes. I can play an instrument.</a:t>
            </a:r>
            <a:endParaRPr kumimoji="0" sz="18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1" name="Google Shape;653;p27">
            <a:extLst>
              <a:ext uri="{FF2B5EF4-FFF2-40B4-BE49-F238E27FC236}">
                <a16:creationId xmlns:a16="http://schemas.microsoft.com/office/drawing/2014/main" id="{31176184-6689-4E02-8622-4079F6CF1014}"/>
              </a:ext>
            </a:extLst>
          </p:cNvPr>
          <p:cNvSpPr/>
          <p:nvPr/>
        </p:nvSpPr>
        <p:spPr>
          <a:xfrm>
            <a:off x="8905976" y="5219233"/>
            <a:ext cx="2663075" cy="1228282"/>
          </a:xfrm>
          <a:prstGeom prst="wedgeRoundRectCallout">
            <a:avLst>
              <a:gd name="adj1" fmla="val 46701"/>
              <a:gd name="adj2" fmla="val -170639"/>
              <a:gd name="adj3" fmla="val 16667"/>
            </a:avLst>
          </a:prstGeom>
          <a:solidFill>
            <a:srgbClr val="002060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No. I can’t play an instrument.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2" name="Google Shape;653;p27">
            <a:extLst>
              <a:ext uri="{FF2B5EF4-FFF2-40B4-BE49-F238E27FC236}">
                <a16:creationId xmlns:a16="http://schemas.microsoft.com/office/drawing/2014/main" id="{77A56935-BA61-4A9C-8890-830B9019EDED}"/>
              </a:ext>
            </a:extLst>
          </p:cNvPr>
          <p:cNvSpPr/>
          <p:nvPr/>
        </p:nvSpPr>
        <p:spPr>
          <a:xfrm>
            <a:off x="8905975" y="5219233"/>
            <a:ext cx="2663075" cy="1228282"/>
          </a:xfrm>
          <a:prstGeom prst="wedgeRoundRectCallout">
            <a:avLst>
              <a:gd name="adj1" fmla="val 46015"/>
              <a:gd name="adj2" fmla="val -167664"/>
              <a:gd name="adj3" fmla="val 16667"/>
            </a:avLst>
          </a:prstGeom>
          <a:solidFill>
            <a:srgbClr val="002060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Nein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 Ich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kann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kein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Instrument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spielen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25" name="Picture 24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F101CE09-325C-467B-8DC1-F4D2E2074C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057" y="1934932"/>
            <a:ext cx="1695972" cy="1642973"/>
          </a:xfrm>
          <a:prstGeom prst="ellipse">
            <a:avLst/>
          </a:prstGeom>
        </p:spPr>
      </p:pic>
      <p:pic>
        <p:nvPicPr>
          <p:cNvPr id="26" name="Picture 25" descr="A picture containing text&#10;&#10;Description automatically generated">
            <a:extLst>
              <a:ext uri="{FF2B5EF4-FFF2-40B4-BE49-F238E27FC236}">
                <a16:creationId xmlns:a16="http://schemas.microsoft.com/office/drawing/2014/main" id="{D1BBA909-4F9F-4CB0-940F-D2902052295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6896" y="2135292"/>
            <a:ext cx="982902" cy="1524347"/>
          </a:xfrm>
          <a:prstGeom prst="ellipse">
            <a:avLst/>
          </a:prstGeom>
        </p:spPr>
      </p:pic>
      <p:sp>
        <p:nvSpPr>
          <p:cNvPr id="19" name="Google Shape;653;p27">
            <a:extLst>
              <a:ext uri="{FF2B5EF4-FFF2-40B4-BE49-F238E27FC236}">
                <a16:creationId xmlns:a16="http://schemas.microsoft.com/office/drawing/2014/main" id="{DE3A277D-7887-4672-9531-2DBF620A690B}"/>
              </a:ext>
            </a:extLst>
          </p:cNvPr>
          <p:cNvSpPr/>
          <p:nvPr/>
        </p:nvSpPr>
        <p:spPr>
          <a:xfrm>
            <a:off x="8556658" y="3444627"/>
            <a:ext cx="1969692" cy="1228282"/>
          </a:xfrm>
          <a:prstGeom prst="wedgeRoundRectCallout">
            <a:avLst>
              <a:gd name="adj1" fmla="val 75499"/>
              <a:gd name="adj2" fmla="val -49633"/>
              <a:gd name="adj3" fmla="val 16667"/>
            </a:avLst>
          </a:prstGeom>
          <a:solidFill>
            <a:srgbClr val="002060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Ja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 Ich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kann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ein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Instrument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spielen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7" name="Google Shape;653;p27">
            <a:extLst>
              <a:ext uri="{FF2B5EF4-FFF2-40B4-BE49-F238E27FC236}">
                <a16:creationId xmlns:a16="http://schemas.microsoft.com/office/drawing/2014/main" id="{637BF226-647B-4F30-A90B-10C7C5AEA210}"/>
              </a:ext>
            </a:extLst>
          </p:cNvPr>
          <p:cNvSpPr/>
          <p:nvPr/>
        </p:nvSpPr>
        <p:spPr>
          <a:xfrm>
            <a:off x="319860" y="5583048"/>
            <a:ext cx="4963340" cy="1059195"/>
          </a:xfrm>
          <a:prstGeom prst="wedgeRoundRectCallout">
            <a:avLst>
              <a:gd name="adj1" fmla="val -27829"/>
              <a:gd name="adj2" fmla="val -77112"/>
              <a:gd name="adj3" fmla="val 16667"/>
            </a:avLst>
          </a:prstGeom>
          <a:solidFill>
            <a:srgbClr val="002060"/>
          </a:solidFill>
          <a:ln w="12700" cap="flat" cmpd="sng">
            <a:solidFill>
              <a:srgbClr val="FFD457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Remember! the 2</a:t>
            </a:r>
            <a:r>
              <a:rPr kumimoji="0" lang="en-GB" sz="20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nd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verb in German goes to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the end. </a:t>
            </a:r>
            <a:r>
              <a:rPr kumimoji="0" lang="en-GB" sz="2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Kannst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is the 1</a:t>
            </a:r>
            <a:r>
              <a:rPr kumimoji="0" lang="en-GB" sz="20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st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verb.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8110928" y="704559"/>
            <a:ext cx="2386496" cy="431557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Century Gothic" panose="020B0502020202020204" pitchFamily="34" charset="0"/>
              </a:rPr>
              <a:t>* Partner work</a:t>
            </a:r>
          </a:p>
        </p:txBody>
      </p:sp>
    </p:spTree>
    <p:extLst>
      <p:ext uri="{BB962C8B-B14F-4D97-AF65-F5344CB8AC3E}">
        <p14:creationId xmlns:p14="http://schemas.microsoft.com/office/powerpoint/2010/main" val="1887964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20" grpId="0" animBg="1"/>
      <p:bldP spid="21" grpId="0" animBg="1"/>
      <p:bldP spid="22" grpId="0" animBg="1"/>
      <p:bldP spid="19" grpId="0" animBg="1"/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5b</a:t>
            </a:r>
            <a:endParaRPr lang="en-GB" sz="3200" dirty="0"/>
          </a:p>
        </p:txBody>
      </p:sp>
      <p:sp>
        <p:nvSpPr>
          <p:cNvPr id="35" name="Google Shape;119;p1">
            <a:extLst>
              <a:ext uri="{FF2B5EF4-FFF2-40B4-BE49-F238E27FC236}">
                <a16:creationId xmlns:a16="http://schemas.microsoft.com/office/drawing/2014/main" id="{FD0A0C4A-B3E8-46F4-BFAE-DAD638CE2CFF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59240F57-A22B-4D0E-8019-AC8D258BB600}"/>
              </a:ext>
            </a:extLst>
          </p:cNvPr>
          <p:cNvSpPr/>
          <p:nvPr/>
        </p:nvSpPr>
        <p:spPr>
          <a:xfrm>
            <a:off x="946221" y="677832"/>
            <a:ext cx="2932096" cy="518040"/>
          </a:xfrm>
          <a:prstGeom prst="wedgeRoundRectCallout">
            <a:avLst>
              <a:gd name="adj1" fmla="val -63450"/>
              <a:gd name="adj2" fmla="val -5027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Graphic 8" descr="Teacher">
            <a:extLst>
              <a:ext uri="{FF2B5EF4-FFF2-40B4-BE49-F238E27FC236}">
                <a16:creationId xmlns:a16="http://schemas.microsoft.com/office/drawing/2014/main" id="{A33234D2-0669-40D3-968E-DC8E1F621A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154" y="463138"/>
            <a:ext cx="914400" cy="914400"/>
          </a:xfrm>
          <a:prstGeom prst="rect">
            <a:avLst/>
          </a:prstGeom>
        </p:spPr>
      </p:pic>
      <p:sp>
        <p:nvSpPr>
          <p:cNvPr id="10" name="Google Shape;108;p3">
            <a:extLst>
              <a:ext uri="{FF2B5EF4-FFF2-40B4-BE49-F238E27FC236}">
                <a16:creationId xmlns:a16="http://schemas.microsoft.com/office/drawing/2014/main" id="{58DE2B2C-7CEA-4E91-8562-FCECCF8D4011}"/>
              </a:ext>
            </a:extLst>
          </p:cNvPr>
          <p:cNvSpPr txBox="1"/>
          <p:nvPr/>
        </p:nvSpPr>
        <p:spPr>
          <a:xfrm>
            <a:off x="1089651" y="678232"/>
            <a:ext cx="262104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Schreib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Sätze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!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4" name="Table 6">
            <a:extLst>
              <a:ext uri="{FF2B5EF4-FFF2-40B4-BE49-F238E27FC236}">
                <a16:creationId xmlns:a16="http://schemas.microsoft.com/office/drawing/2014/main" id="{B7F6EC76-13E6-4432-B90A-E1A5F0C4C5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3532341"/>
              </p:ext>
            </p:extLst>
          </p:nvPr>
        </p:nvGraphicFramePr>
        <p:xfrm>
          <a:off x="223562" y="2337449"/>
          <a:ext cx="7001559" cy="1280160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3355979">
                  <a:extLst>
                    <a:ext uri="{9D8B030D-6E8A-4147-A177-3AD203B41FA5}">
                      <a16:colId xmlns:a16="http://schemas.microsoft.com/office/drawing/2014/main" val="65097138"/>
                    </a:ext>
                  </a:extLst>
                </a:gridCol>
                <a:gridCol w="3645580">
                  <a:extLst>
                    <a:ext uri="{9D8B030D-6E8A-4147-A177-3AD203B41FA5}">
                      <a16:colId xmlns:a16="http://schemas.microsoft.com/office/drawing/2014/main" val="3675688127"/>
                    </a:ext>
                  </a:extLst>
                </a:gridCol>
              </a:tblGrid>
              <a:tr h="361022">
                <a:tc>
                  <a:txBody>
                    <a:bodyPr/>
                    <a:lstStyle/>
                    <a:p>
                      <a:r>
                        <a:rPr lang="en-GB" sz="22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1. play an instrument?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13972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2. dance?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200" b="1" i="1" dirty="0">
                          <a:solidFill>
                            <a:srgbClr val="002060"/>
                          </a:solidFill>
                          <a:latin typeface="Bookshelf Symbol 7" panose="05010101010101010101" pitchFamily="2" charset="2"/>
                        </a:rPr>
                        <a:t>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31652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3. swim?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b="1" i="1" dirty="0">
                          <a:solidFill>
                            <a:srgbClr val="002060"/>
                          </a:solidFill>
                          <a:latin typeface="Bookshelf Symbol 7" panose="05010101010101010101" pitchFamily="2" charset="2"/>
                        </a:rPr>
                        <a:t>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9429850"/>
                  </a:ext>
                </a:extLst>
              </a:tr>
            </a:tbl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B671C5A1-A83D-4001-A882-5BFF252A07BE}"/>
              </a:ext>
            </a:extLst>
          </p:cNvPr>
          <p:cNvSpPr txBox="1"/>
          <p:nvPr/>
        </p:nvSpPr>
        <p:spPr>
          <a:xfrm>
            <a:off x="123171" y="1356194"/>
            <a:ext cx="84790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Write sentences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describe what your partner can and can’t do.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11507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6A2DE2D-391E-48F4-9D22-D8ED8D38BF25}"/>
              </a:ext>
            </a:extLst>
          </p:cNvPr>
          <p:cNvSpPr txBox="1"/>
          <p:nvPr/>
        </p:nvSpPr>
        <p:spPr>
          <a:xfrm>
            <a:off x="375961" y="4265201"/>
            <a:ext cx="72650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Lukas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kann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kein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Instrument </a:t>
            </a:r>
            <a:r>
              <a:rPr kumimoji="0" lang="en-GB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spielen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E31EA2D-463F-464B-BEF6-24F020673FBF}"/>
              </a:ext>
            </a:extLst>
          </p:cNvPr>
          <p:cNvSpPr txBox="1"/>
          <p:nvPr/>
        </p:nvSpPr>
        <p:spPr>
          <a:xfrm>
            <a:off x="375961" y="5080125"/>
            <a:ext cx="72650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Lukas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kann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tanzen (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aber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nicht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sehr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gut)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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11507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D924105-8DAF-4026-817C-51965FF7FE21}"/>
              </a:ext>
            </a:extLst>
          </p:cNvPr>
          <p:cNvSpPr txBox="1"/>
          <p:nvPr/>
        </p:nvSpPr>
        <p:spPr>
          <a:xfrm>
            <a:off x="375961" y="5945849"/>
            <a:ext cx="72650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Lukas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kann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gut </a:t>
            </a:r>
            <a:r>
              <a:rPr kumimoji="0" lang="en-GB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schwimmen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A07B77A2-087B-4C31-8349-A1BF802D89D6}"/>
              </a:ext>
            </a:extLst>
          </p:cNvPr>
          <p:cNvSpPr txBox="1">
            <a:spLocks/>
          </p:cNvSpPr>
          <p:nvPr/>
        </p:nvSpPr>
        <p:spPr>
          <a:xfrm>
            <a:off x="10399039" y="1025445"/>
            <a:ext cx="1552414" cy="40852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schreiben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6" name="Graphic 35" descr="Blackboard">
            <a:extLst>
              <a:ext uri="{FF2B5EF4-FFF2-40B4-BE49-F238E27FC236}">
                <a16:creationId xmlns:a16="http://schemas.microsoft.com/office/drawing/2014/main" id="{E3085AD7-7431-428E-BF5B-88094B1F8B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4321" y="-60803"/>
            <a:ext cx="1256675" cy="1256675"/>
          </a:xfrm>
          <a:prstGeom prst="rect">
            <a:avLst/>
          </a:prstGeom>
        </p:spPr>
      </p:pic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D1BBA909-4F9F-4CB0-940F-D2902052295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258" y="1879574"/>
            <a:ext cx="1241468" cy="1925348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43961C7C-4BDC-457F-B2BD-A363B1522F58}"/>
              </a:ext>
            </a:extLst>
          </p:cNvPr>
          <p:cNvGrpSpPr/>
          <p:nvPr/>
        </p:nvGrpSpPr>
        <p:grpSpPr>
          <a:xfrm>
            <a:off x="5960019" y="3767867"/>
            <a:ext cx="1185083" cy="989037"/>
            <a:chOff x="4585379" y="4393396"/>
            <a:chExt cx="2018224" cy="1566148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1BEE7CC0-5600-45C4-BF42-55C09AE16B77}"/>
                </a:ext>
              </a:extLst>
            </p:cNvPr>
            <p:cNvGrpSpPr/>
            <p:nvPr/>
          </p:nvGrpSpPr>
          <p:grpSpPr>
            <a:xfrm>
              <a:off x="4585379" y="4902729"/>
              <a:ext cx="2018224" cy="1056815"/>
              <a:chOff x="2434064" y="1534805"/>
              <a:chExt cx="2018224" cy="1056815"/>
            </a:xfrm>
            <a:solidFill>
              <a:srgbClr val="002060"/>
            </a:solidFill>
          </p:grpSpPr>
          <p:pic>
            <p:nvPicPr>
              <p:cNvPr id="22" name="Graphic 32" descr="Harp with solid fill">
                <a:extLst>
                  <a:ext uri="{FF2B5EF4-FFF2-40B4-BE49-F238E27FC236}">
                    <a16:creationId xmlns:a16="http://schemas.microsoft.com/office/drawing/2014/main" id="{97D42513-96B8-4813-ADB5-B6266B6F35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3080688" y="1677220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23" name="Graphic 33" descr="Saxophone with solid fill">
                <a:extLst>
                  <a:ext uri="{FF2B5EF4-FFF2-40B4-BE49-F238E27FC236}">
                    <a16:creationId xmlns:a16="http://schemas.microsoft.com/office/drawing/2014/main" id="{76982E1A-7B64-45F8-A706-045207727C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2434064" y="1631641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24" name="Graphic 34" descr="Clarinet with solid fill">
                <a:extLst>
                  <a:ext uri="{FF2B5EF4-FFF2-40B4-BE49-F238E27FC236}">
                    <a16:creationId xmlns:a16="http://schemas.microsoft.com/office/drawing/2014/main" id="{202294B2-7A28-405C-9BE2-680CECDE89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 rot="20528664">
                <a:off x="3537888" y="1534805"/>
                <a:ext cx="914400" cy="914400"/>
              </a:xfrm>
              <a:prstGeom prst="rect">
                <a:avLst/>
              </a:prstGeom>
            </p:spPr>
          </p:pic>
        </p:grpSp>
        <p:pic>
          <p:nvPicPr>
            <p:cNvPr id="20" name="Graphic 31" descr="Trumpet with solid fill">
              <a:extLst>
                <a:ext uri="{FF2B5EF4-FFF2-40B4-BE49-F238E27FC236}">
                  <a16:creationId xmlns:a16="http://schemas.microsoft.com/office/drawing/2014/main" id="{0EBD35DC-9E4A-43D7-A7EA-9207B2A902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5140373" y="4393396"/>
              <a:ext cx="914400" cy="914400"/>
            </a:xfrm>
            <a:prstGeom prst="rect">
              <a:avLst/>
            </a:prstGeom>
          </p:spPr>
        </p:pic>
      </p:grpSp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EEB061C7-B3C4-4C71-94DC-62F5D18EE82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731" y="4910655"/>
            <a:ext cx="998578" cy="991778"/>
          </a:xfrm>
          <a:prstGeom prst="rect">
            <a:avLst/>
          </a:prstGeom>
        </p:spPr>
      </p:pic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05D12C86-2B0C-4822-930B-ABE484EBC51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790" y="5711260"/>
            <a:ext cx="996226" cy="1014674"/>
          </a:xfrm>
          <a:prstGeom prst="rect">
            <a:avLst/>
          </a:prstGeom>
        </p:spPr>
      </p:pic>
      <p:pic>
        <p:nvPicPr>
          <p:cNvPr id="31" name="Picture 30" descr="Icon&#10;&#10;Description automatically generated">
            <a:extLst>
              <a:ext uri="{FF2B5EF4-FFF2-40B4-BE49-F238E27FC236}">
                <a16:creationId xmlns:a16="http://schemas.microsoft.com/office/drawing/2014/main" id="{8A1D2F31-9B56-4C4E-A9E3-9C39608763F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740" y="3827001"/>
            <a:ext cx="1006512" cy="977232"/>
          </a:xfrm>
          <a:prstGeom prst="rect">
            <a:avLst/>
          </a:prstGeom>
        </p:spPr>
      </p:pic>
      <p:pic>
        <p:nvPicPr>
          <p:cNvPr id="32" name="Picture 31" descr="A picture containing light&#10;&#10;Description automatically generated">
            <a:extLst>
              <a:ext uri="{FF2B5EF4-FFF2-40B4-BE49-F238E27FC236}">
                <a16:creationId xmlns:a16="http://schemas.microsoft.com/office/drawing/2014/main" id="{B9EF7992-AFC8-4093-8D46-D26F3E192C45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288" y="4078985"/>
            <a:ext cx="517545" cy="590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300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Custom 2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1973</Words>
  <Application>Microsoft Office PowerPoint</Application>
  <PresentationFormat>Widescreen</PresentationFormat>
  <Paragraphs>365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Arial</vt:lpstr>
      <vt:lpstr>Bookshelf Symbol 7</vt:lpstr>
      <vt:lpstr>Calibri</vt:lpstr>
      <vt:lpstr>Century Gothic</vt:lpstr>
      <vt:lpstr>Modern Love</vt:lpstr>
      <vt:lpstr>Symbol</vt:lpstr>
      <vt:lpstr>Wingdings</vt:lpstr>
      <vt:lpstr>1_Office Theme</vt:lpstr>
      <vt:lpstr>Office Theme</vt:lpstr>
      <vt:lpstr>2_Office Theme</vt:lpstr>
      <vt:lpstr>Talking about activities and events</vt:lpstr>
      <vt:lpstr>Follow up 1 </vt:lpstr>
      <vt:lpstr>Follow up 2: </vt:lpstr>
      <vt:lpstr>Follow up 2: </vt:lpstr>
      <vt:lpstr>Questions</vt:lpstr>
      <vt:lpstr>Follow up 3</vt:lpstr>
      <vt:lpstr>Follow up 4</vt:lpstr>
      <vt:lpstr>Follow up 5a</vt:lpstr>
      <vt:lpstr>Follow up 5b</vt:lpstr>
      <vt:lpstr>Tschüss!</vt:lpstr>
      <vt:lpstr>Follow up 2: </vt:lpstr>
      <vt:lpstr>Follow up 2: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Charlotte Moss</cp:lastModifiedBy>
  <cp:revision>97</cp:revision>
  <dcterms:created xsi:type="dcterms:W3CDTF">2021-06-12T06:20:35Z</dcterms:created>
  <dcterms:modified xsi:type="dcterms:W3CDTF">2023-12-01T12:01:22Z</dcterms:modified>
</cp:coreProperties>
</file>