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6"/>
  </p:notesMasterIdLst>
  <p:sldIdLst>
    <p:sldId id="257" r:id="rId4"/>
    <p:sldId id="299" r:id="rId5"/>
    <p:sldId id="944" r:id="rId6"/>
    <p:sldId id="363" r:id="rId7"/>
    <p:sldId id="972" r:id="rId8"/>
    <p:sldId id="300" r:id="rId9"/>
    <p:sldId id="971" r:id="rId10"/>
    <p:sldId id="973" r:id="rId11"/>
    <p:sldId id="941" r:id="rId12"/>
    <p:sldId id="290" r:id="rId13"/>
    <p:sldId id="974" r:id="rId14"/>
    <p:sldId id="9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4AF"/>
    <a:srgbClr val="FFD457"/>
    <a:srgbClr val="29C1FA"/>
    <a:srgbClr val="FF6600"/>
    <a:srgbClr val="FFEBEB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9B0703-B651-4981-9A11-8D3AA3F51C48}" v="2" dt="2023-12-01T12:00:49.4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1" autoAdjust="0"/>
    <p:restoredTop sz="62470" autoAdjust="0"/>
  </p:normalViewPr>
  <p:slideViewPr>
    <p:cSldViewPr snapToGrid="0">
      <p:cViewPr varScale="1">
        <p:scale>
          <a:sx n="63" d="100"/>
          <a:sy n="63" d="100"/>
        </p:scale>
        <p:origin x="700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BA9B0703-B651-4981-9A11-8D3AA3F51C48}"/>
    <pc:docChg chg="custSel modSld">
      <pc:chgData name="Charlotte Moss" userId="17b589c9-cb67-41ed-a894-f82ca12b573d" providerId="ADAL" clId="{BA9B0703-B651-4981-9A11-8D3AA3F51C48}" dt="2023-12-01T12:00:49.406" v="3"/>
      <pc:docMkLst>
        <pc:docMk/>
      </pc:docMkLst>
      <pc:sldChg chg="addSp delSp modSp mod delAnim modAnim">
        <pc:chgData name="Charlotte Moss" userId="17b589c9-cb67-41ed-a894-f82ca12b573d" providerId="ADAL" clId="{BA9B0703-B651-4981-9A11-8D3AA3F51C48}" dt="2023-12-01T12:00:49.406" v="3"/>
        <pc:sldMkLst>
          <pc:docMk/>
          <pc:sldMk cId="2051093871" sldId="972"/>
        </pc:sldMkLst>
        <pc:picChg chg="add mod">
          <ac:chgData name="Charlotte Moss" userId="17b589c9-cb67-41ed-a894-f82ca12b573d" providerId="ADAL" clId="{BA9B0703-B651-4981-9A11-8D3AA3F51C48}" dt="2023-12-01T12:00:40.111" v="2" actId="1076"/>
          <ac:picMkLst>
            <pc:docMk/>
            <pc:sldMk cId="2051093871" sldId="972"/>
            <ac:picMk id="4" creationId="{C4BF61FB-6602-69C0-F45D-A8252CC85A70}"/>
          </ac:picMkLst>
        </pc:picChg>
        <pc:picChg chg="del">
          <ac:chgData name="Charlotte Moss" userId="17b589c9-cb67-41ed-a894-f82ca12b573d" providerId="ADAL" clId="{BA9B0703-B651-4981-9A11-8D3AA3F51C48}" dt="2023-12-01T12:00:34.681" v="0" actId="478"/>
          <ac:picMkLst>
            <pc:docMk/>
            <pc:sldMk cId="2051093871" sldId="972"/>
            <ac:picMk id="61" creationId="{DF8DEC8A-C991-4BA1-A3D1-B4890857EF9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[-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tion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 Information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[465]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Tradition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[1650]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Position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[944]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international</a:t>
            </a:r>
            <a:r>
              <a:rPr lang="en-GB" sz="1800" b="1" i="0" strike="noStrike" spc="-1" baseline="0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[426]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funktionieren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[677] 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helfen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[338]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er/sie/es kann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schwimmen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[1863]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tanzen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[1497]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2: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gewinnen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[372]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hören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machen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[58] 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zu Hause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</a:t>
            </a: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416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529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54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[-</a:t>
            </a:r>
            <a:r>
              <a:rPr lang="en-GB" b="0" dirty="0" err="1"/>
              <a:t>tion</a:t>
            </a:r>
            <a:r>
              <a:rPr lang="en-GB" b="0" dirty="0"/>
              <a:t>] and [z]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pronouncing the [</a:t>
            </a:r>
            <a:r>
              <a:rPr lang="en-GB" b="0" dirty="0" err="1"/>
              <a:t>tion</a:t>
            </a:r>
            <a:r>
              <a:rPr lang="en-GB" b="0" dirty="0"/>
              <a:t>] and [z] correctly,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makes a slip,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emotional [2388] funktionieren [677] Information [465] international [426] Position [944] spezifisch [1499] Tradition [1650]</a:t>
            </a:r>
            <a:endParaRPr lang="de-DE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4170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212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the formation of yes/no questions by swapping the subject and verb and to teach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the formation of information questions by swapping the subject and verb.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through the animations to recap the formation of yes/no questions and to teach the formation of information questions.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 line by line. 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479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</a:t>
            </a:r>
            <a:r>
              <a:rPr lang="en-GB" b="0" baseline="0" dirty="0"/>
              <a:t> of questions using </a:t>
            </a:r>
            <a:r>
              <a:rPr lang="en-GB" b="0" baseline="0" dirty="0" err="1"/>
              <a:t>kann</a:t>
            </a:r>
            <a:r>
              <a:rPr lang="en-GB" b="0" dirty="0"/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on the first audio button to hear a question. Pupils listen carefully and decide whether option A, B or C contains the correct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Repeat for questions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to reveal the answers.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Wo </a:t>
            </a:r>
            <a:r>
              <a:rPr lang="en-GB" b="0" dirty="0" err="1"/>
              <a:t>kannst</a:t>
            </a:r>
            <a:r>
              <a:rPr lang="en-GB" b="0" dirty="0"/>
              <a:t> du </a:t>
            </a:r>
            <a:r>
              <a:rPr lang="en-GB" b="0" dirty="0" err="1"/>
              <a:t>singen</a:t>
            </a:r>
            <a:r>
              <a:rPr lang="en-GB" b="0" dirty="0"/>
              <a:t>?</a:t>
            </a:r>
            <a:br>
              <a:rPr lang="en-GB" b="0" dirty="0"/>
            </a:br>
            <a:r>
              <a:rPr lang="en-GB" b="0" dirty="0"/>
              <a:t>2. Was </a:t>
            </a:r>
            <a:r>
              <a:rPr lang="en-GB" b="0" dirty="0" err="1"/>
              <a:t>kannst</a:t>
            </a:r>
            <a:r>
              <a:rPr lang="en-GB" b="0" dirty="0"/>
              <a:t> du </a:t>
            </a:r>
            <a:r>
              <a:rPr lang="en-GB" b="0" dirty="0" err="1"/>
              <a:t>lernen</a:t>
            </a:r>
            <a:r>
              <a:rPr lang="en-GB" b="0" dirty="0"/>
              <a:t>?</a:t>
            </a:r>
            <a:br>
              <a:rPr lang="en-GB" b="0" dirty="0"/>
            </a:br>
            <a:r>
              <a:rPr lang="en-GB" b="0" dirty="0"/>
              <a:t>3. </a:t>
            </a:r>
            <a:r>
              <a:rPr lang="en-GB" b="0" dirty="0" err="1"/>
              <a:t>Wann</a:t>
            </a:r>
            <a:r>
              <a:rPr lang="en-GB" b="0" dirty="0"/>
              <a:t> </a:t>
            </a:r>
            <a:r>
              <a:rPr lang="en-GB" b="0" dirty="0" err="1"/>
              <a:t>kann</a:t>
            </a:r>
            <a:r>
              <a:rPr lang="en-GB" b="0" dirty="0"/>
              <a:t> </a:t>
            </a:r>
            <a:r>
              <a:rPr lang="en-GB" b="0" dirty="0" err="1"/>
              <a:t>er</a:t>
            </a:r>
            <a:r>
              <a:rPr lang="en-GB" b="0" dirty="0"/>
              <a:t> </a:t>
            </a:r>
            <a:r>
              <a:rPr lang="en-GB" b="0" dirty="0" err="1"/>
              <a:t>schwimmen</a:t>
            </a:r>
            <a:r>
              <a:rPr lang="en-GB" b="0" dirty="0"/>
              <a:t>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</a:t>
            </a:r>
            <a:r>
              <a:rPr lang="en-GB" b="0" dirty="0" err="1"/>
              <a:t>Wer</a:t>
            </a:r>
            <a:r>
              <a:rPr lang="en-GB" b="0" dirty="0"/>
              <a:t> </a:t>
            </a:r>
            <a:r>
              <a:rPr lang="en-GB" b="0" dirty="0" err="1"/>
              <a:t>kann</a:t>
            </a:r>
            <a:r>
              <a:rPr lang="en-GB" b="0" dirty="0"/>
              <a:t> </a:t>
            </a:r>
            <a:r>
              <a:rPr lang="en-GB" b="0" dirty="0" err="1"/>
              <a:t>helfen</a:t>
            </a:r>
            <a:r>
              <a:rPr lang="en-GB" b="0" dirty="0"/>
              <a:t>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Wo </a:t>
            </a:r>
            <a:r>
              <a:rPr lang="en-GB" b="0" dirty="0" err="1"/>
              <a:t>kann</a:t>
            </a:r>
            <a:r>
              <a:rPr lang="en-GB" b="0" dirty="0"/>
              <a:t> </a:t>
            </a:r>
            <a:r>
              <a:rPr lang="en-GB" b="0" dirty="0" err="1"/>
              <a:t>sie</a:t>
            </a:r>
            <a:r>
              <a:rPr lang="en-GB" b="0" dirty="0"/>
              <a:t> </a:t>
            </a:r>
            <a:r>
              <a:rPr lang="en-GB" b="0" dirty="0" err="1"/>
              <a:t>tanzen</a:t>
            </a:r>
            <a:r>
              <a:rPr lang="en-GB" b="0" dirty="0"/>
              <a:t>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6. Was </a:t>
            </a:r>
            <a:r>
              <a:rPr lang="en-GB" b="0" dirty="0" err="1"/>
              <a:t>kann</a:t>
            </a:r>
            <a:r>
              <a:rPr lang="en-GB" b="0" dirty="0"/>
              <a:t> </a:t>
            </a:r>
            <a:r>
              <a:rPr lang="en-GB" b="0" dirty="0" err="1"/>
              <a:t>ich</a:t>
            </a:r>
            <a:r>
              <a:rPr lang="en-GB" b="0" dirty="0"/>
              <a:t> </a:t>
            </a:r>
            <a:r>
              <a:rPr lang="en-GB" b="0" dirty="0" err="1"/>
              <a:t>hören</a:t>
            </a:r>
            <a:r>
              <a:rPr lang="en-GB" b="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comprehension</a:t>
            </a:r>
            <a:r>
              <a:rPr lang="en-GB" b="0" baseline="0" dirty="0"/>
              <a:t> of </a:t>
            </a:r>
            <a:r>
              <a:rPr lang="en-GB" b="0" baseline="0" dirty="0" err="1"/>
              <a:t>können</a:t>
            </a:r>
            <a:r>
              <a:rPr lang="en-GB" b="0" baseline="0" dirty="0"/>
              <a:t>, </a:t>
            </a:r>
            <a:r>
              <a:rPr lang="en-GB" b="0" baseline="0" dirty="0" err="1"/>
              <a:t>nicht</a:t>
            </a:r>
            <a:r>
              <a:rPr lang="en-GB" b="0" baseline="0" dirty="0"/>
              <a:t>, and </a:t>
            </a:r>
            <a:r>
              <a:rPr lang="en-GB" b="0" baseline="0" dirty="0" err="1"/>
              <a:t>kein</a:t>
            </a:r>
            <a:r>
              <a:rPr lang="en-GB" b="0" baseline="0" dirty="0"/>
              <a:t> in a written text.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Explain the task. Moritz has written to Oma (his Gran) about his new friend at school,</a:t>
            </a:r>
            <a:r>
              <a:rPr lang="en-GB" sz="1200" b="0" baseline="0" dirty="0"/>
              <a:t> Lukas.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baseline="0" dirty="0"/>
              <a:t>Pupils read the text and then answer the comprehension questions below.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baseline="0" dirty="0"/>
              <a:t>Click to reveal answers and underlining under the corresponding part of the German text.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practice (speaking) in asking and answering questions using </a:t>
            </a:r>
            <a:r>
              <a:rPr lang="en-GB" b="0" dirty="0" err="1"/>
              <a:t>können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Demonstrate the conversations pupils will have using Moritz’ and Lukas’ speech bubbles. Try to translate them into German as a class,</a:t>
            </a:r>
            <a:r>
              <a:rPr lang="en-GB" b="0" baseline="0" dirty="0"/>
              <a:t> and then click to reveal the German translations.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Give pupils time in pairs to both ask and answer all questions, noting down their partner’s answers as they go.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If time allows, hear some of the conversations as a class.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Additional task suggestions: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See next slide for follow up writing task. </a:t>
            </a:r>
            <a:br>
              <a:rPr lang="en-GB" b="0" dirty="0"/>
            </a:br>
            <a:r>
              <a:rPr lang="en-GB" b="0" dirty="0"/>
              <a:t>2.  Alternatively, pupils could report back to the teacher/rest of class using the 3</a:t>
            </a:r>
            <a:r>
              <a:rPr lang="en-GB" b="0" baseline="30000" dirty="0"/>
              <a:t>rd</a:t>
            </a:r>
            <a:r>
              <a:rPr lang="en-GB" b="0" dirty="0"/>
              <a:t> person of </a:t>
            </a:r>
            <a:r>
              <a:rPr lang="en-GB" b="0" dirty="0" err="1"/>
              <a:t>können</a:t>
            </a:r>
            <a:r>
              <a:rPr lang="en-GB" b="0" dirty="0"/>
              <a:t> e.g. </a:t>
            </a:r>
            <a:r>
              <a:rPr lang="en-GB" b="0" i="1" dirty="0"/>
              <a:t>Lucy </a:t>
            </a:r>
            <a:r>
              <a:rPr lang="en-GB" b="0" i="1" dirty="0" err="1"/>
              <a:t>kann</a:t>
            </a:r>
            <a:r>
              <a:rPr lang="en-GB" b="0" i="1" dirty="0"/>
              <a:t> </a:t>
            </a:r>
            <a:r>
              <a:rPr lang="en-GB" b="0" i="1" dirty="0" err="1"/>
              <a:t>kein</a:t>
            </a:r>
            <a:r>
              <a:rPr lang="en-GB" b="0" i="1" dirty="0"/>
              <a:t> Instrument </a:t>
            </a:r>
            <a:r>
              <a:rPr lang="en-GB" b="0" i="1" dirty="0" err="1"/>
              <a:t>spielen</a:t>
            </a:r>
            <a:r>
              <a:rPr lang="en-GB" b="0" i="1" dirty="0"/>
              <a:t> </a:t>
            </a:r>
            <a:r>
              <a:rPr lang="en-GB" b="0" i="1" dirty="0" err="1"/>
              <a:t>aber</a:t>
            </a:r>
            <a:r>
              <a:rPr lang="en-GB" b="0" i="1" dirty="0"/>
              <a:t> </a:t>
            </a:r>
            <a:r>
              <a:rPr lang="en-GB" b="0" i="1" dirty="0" err="1"/>
              <a:t>sie</a:t>
            </a:r>
            <a:r>
              <a:rPr lang="en-GB" b="0" i="1" dirty="0"/>
              <a:t> </a:t>
            </a:r>
            <a:r>
              <a:rPr lang="en-GB" b="0" i="1" dirty="0" err="1"/>
              <a:t>kann</a:t>
            </a:r>
            <a:r>
              <a:rPr lang="en-GB" b="0" i="1" dirty="0"/>
              <a:t> tanzen und </a:t>
            </a:r>
            <a:r>
              <a:rPr lang="en-GB" b="0" i="1" dirty="0" err="1"/>
              <a:t>schwimmen</a:t>
            </a:r>
            <a:r>
              <a:rPr lang="en-GB" b="0" i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written practice of </a:t>
            </a:r>
            <a:r>
              <a:rPr lang="en-GB" b="0" dirty="0" err="1"/>
              <a:t>er</a:t>
            </a:r>
            <a:r>
              <a:rPr lang="en-GB" b="0" dirty="0"/>
              <a:t>/</a:t>
            </a:r>
            <a:r>
              <a:rPr lang="en-GB" b="0" dirty="0" err="1"/>
              <a:t>sie</a:t>
            </a:r>
            <a:r>
              <a:rPr lang="en-GB" b="0" dirty="0"/>
              <a:t> </a:t>
            </a:r>
            <a:r>
              <a:rPr lang="en-GB" b="0" dirty="0" err="1"/>
              <a:t>kann</a:t>
            </a:r>
            <a:r>
              <a:rPr lang="en-GB" b="0" dirty="0"/>
              <a:t> in 2-verb structures.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Remind pupils of the conversation between Moritz and Lukas and click to bring up the table showing Lukas’s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Click again for each example sentence to come up. Draw attention to use of </a:t>
            </a:r>
            <a:r>
              <a:rPr lang="en-GB" b="0" i="1" dirty="0" err="1"/>
              <a:t>kein</a:t>
            </a:r>
            <a:r>
              <a:rPr lang="en-GB" b="0" i="0" dirty="0"/>
              <a:t> in first sentence.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sz="1200" b="0" dirty="0"/>
              <a:t>Ask pupils to write a few sentences based on their partner’s answers from</a:t>
            </a:r>
            <a:r>
              <a:rPr lang="en-GB" sz="1200" b="0" baseline="0" dirty="0"/>
              <a:t> the previous speaking exercise</a:t>
            </a:r>
            <a:r>
              <a:rPr lang="en-GB" sz="1200" b="0" dirty="0"/>
              <a:t>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sz="1200" b="0" dirty="0"/>
              <a:t>Hear a few sentences written by pupils and use these as an opportunity to identify errors and correct as a class.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88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7.wav"/><Relationship Id="rId18" Type="http://schemas.openxmlformats.org/officeDocument/2006/relationships/audio" Target="../media/audio12.wav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17" Type="http://schemas.openxmlformats.org/officeDocument/2006/relationships/audio" Target="../media/audio11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0.wav"/><Relationship Id="rId20" Type="http://schemas.openxmlformats.org/officeDocument/2006/relationships/audio" Target="../media/audio14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11" Type="http://schemas.openxmlformats.org/officeDocument/2006/relationships/audio" Target="../media/audio5.wav"/><Relationship Id="rId5" Type="http://schemas.openxmlformats.org/officeDocument/2006/relationships/audio" Target="../media/audio2.wav"/><Relationship Id="rId15" Type="http://schemas.openxmlformats.org/officeDocument/2006/relationships/audio" Target="../media/audio9.wav"/><Relationship Id="rId10" Type="http://schemas.openxmlformats.org/officeDocument/2006/relationships/audio" Target="../media/audio4.wav"/><Relationship Id="rId19" Type="http://schemas.openxmlformats.org/officeDocument/2006/relationships/audio" Target="../media/audio13.wav"/><Relationship Id="rId4" Type="http://schemas.openxmlformats.org/officeDocument/2006/relationships/image" Target="../media/image4.png"/><Relationship Id="rId9" Type="http://schemas.openxmlformats.org/officeDocument/2006/relationships/image" Target="../media/image7.svg"/><Relationship Id="rId1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audio" Target="../media/audio23.wav"/><Relationship Id="rId18" Type="http://schemas.openxmlformats.org/officeDocument/2006/relationships/audio" Target="../media/audio28.wav"/><Relationship Id="rId3" Type="http://schemas.openxmlformats.org/officeDocument/2006/relationships/audio" Target="../media/audio16.wav"/><Relationship Id="rId21" Type="http://schemas.openxmlformats.org/officeDocument/2006/relationships/audio" Target="../media/audio31.wav"/><Relationship Id="rId7" Type="http://schemas.openxmlformats.org/officeDocument/2006/relationships/audio" Target="../media/audio17.wav"/><Relationship Id="rId12" Type="http://schemas.openxmlformats.org/officeDocument/2006/relationships/audio" Target="../media/audio22.wav"/><Relationship Id="rId17" Type="http://schemas.openxmlformats.org/officeDocument/2006/relationships/audio" Target="../media/audio27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26.wav"/><Relationship Id="rId20" Type="http://schemas.openxmlformats.org/officeDocument/2006/relationships/audio" Target="../media/audio3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audio" Target="../media/audio21.wav"/><Relationship Id="rId24" Type="http://schemas.openxmlformats.org/officeDocument/2006/relationships/audio" Target="../media/audio34.wav"/><Relationship Id="rId5" Type="http://schemas.openxmlformats.org/officeDocument/2006/relationships/image" Target="../media/image9.png"/><Relationship Id="rId15" Type="http://schemas.openxmlformats.org/officeDocument/2006/relationships/audio" Target="../media/audio25.wav"/><Relationship Id="rId23" Type="http://schemas.openxmlformats.org/officeDocument/2006/relationships/audio" Target="../media/audio33.wav"/><Relationship Id="rId10" Type="http://schemas.openxmlformats.org/officeDocument/2006/relationships/audio" Target="../media/audio20.wav"/><Relationship Id="rId19" Type="http://schemas.openxmlformats.org/officeDocument/2006/relationships/audio" Target="../media/audio29.wav"/><Relationship Id="rId4" Type="http://schemas.openxmlformats.org/officeDocument/2006/relationships/image" Target="../media/image8.png"/><Relationship Id="rId9" Type="http://schemas.openxmlformats.org/officeDocument/2006/relationships/audio" Target="../media/audio19.wav"/><Relationship Id="rId14" Type="http://schemas.openxmlformats.org/officeDocument/2006/relationships/audio" Target="../media/audio24.wav"/><Relationship Id="rId22" Type="http://schemas.openxmlformats.org/officeDocument/2006/relationships/audio" Target="../media/audio3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15.gif"/><Relationship Id="rId3" Type="http://schemas.openxmlformats.org/officeDocument/2006/relationships/audio" Target="../media/audio35.wav"/><Relationship Id="rId7" Type="http://schemas.openxmlformats.org/officeDocument/2006/relationships/audio" Target="../media/audio39.wav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38.wav"/><Relationship Id="rId11" Type="http://schemas.openxmlformats.org/officeDocument/2006/relationships/image" Target="../media/image13.png"/><Relationship Id="rId5" Type="http://schemas.openxmlformats.org/officeDocument/2006/relationships/audio" Target="../media/audio37.wav"/><Relationship Id="rId15" Type="http://schemas.openxmlformats.org/officeDocument/2006/relationships/image" Target="../media/image17.gif"/><Relationship Id="rId10" Type="http://schemas.openxmlformats.org/officeDocument/2006/relationships/image" Target="../media/image12.png"/><Relationship Id="rId4" Type="http://schemas.openxmlformats.org/officeDocument/2006/relationships/audio" Target="../media/audio36.wav"/><Relationship Id="rId9" Type="http://schemas.openxmlformats.org/officeDocument/2006/relationships/image" Target="../media/image11.png"/><Relationship Id="rId1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audio" Target="../media/audio48.wav"/><Relationship Id="rId18" Type="http://schemas.openxmlformats.org/officeDocument/2006/relationships/audio" Target="../media/audio53.wav"/><Relationship Id="rId3" Type="http://schemas.openxmlformats.org/officeDocument/2006/relationships/audio" Target="../media/audio41.wav"/><Relationship Id="rId7" Type="http://schemas.openxmlformats.org/officeDocument/2006/relationships/audio" Target="../media/audio45.wav"/><Relationship Id="rId12" Type="http://schemas.openxmlformats.org/officeDocument/2006/relationships/audio" Target="../media/audio47.wav"/><Relationship Id="rId17" Type="http://schemas.openxmlformats.org/officeDocument/2006/relationships/audio" Target="../media/audio52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5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4.wav"/><Relationship Id="rId11" Type="http://schemas.openxmlformats.org/officeDocument/2006/relationships/image" Target="../media/image20.png"/><Relationship Id="rId5" Type="http://schemas.openxmlformats.org/officeDocument/2006/relationships/audio" Target="../media/audio43.wav"/><Relationship Id="rId15" Type="http://schemas.openxmlformats.org/officeDocument/2006/relationships/audio" Target="../media/audio50.wav"/><Relationship Id="rId10" Type="http://schemas.openxmlformats.org/officeDocument/2006/relationships/image" Target="../media/image7.svg"/><Relationship Id="rId19" Type="http://schemas.openxmlformats.org/officeDocument/2006/relationships/image" Target="../media/image21.png"/><Relationship Id="rId4" Type="http://schemas.openxmlformats.org/officeDocument/2006/relationships/audio" Target="../media/audio42.wav"/><Relationship Id="rId9" Type="http://schemas.openxmlformats.org/officeDocument/2006/relationships/image" Target="../media/image6.png"/><Relationship Id="rId14" Type="http://schemas.openxmlformats.org/officeDocument/2006/relationships/audio" Target="../media/audio49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audio" Target="../media/audio56.wav"/><Relationship Id="rId4" Type="http://schemas.openxmlformats.org/officeDocument/2006/relationships/audio" Target="../media/audio54.wav"/><Relationship Id="rId9" Type="http://schemas.openxmlformats.org/officeDocument/2006/relationships/audio" Target="../media/audio5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3" Type="http://schemas.openxmlformats.org/officeDocument/2006/relationships/audio" Target="../media/audio57.wav"/><Relationship Id="rId7" Type="http://schemas.openxmlformats.org/officeDocument/2006/relationships/image" Target="../media/image24.png"/><Relationship Id="rId12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0.wav"/><Relationship Id="rId11" Type="http://schemas.openxmlformats.org/officeDocument/2006/relationships/image" Target="../media/image2.png"/><Relationship Id="rId5" Type="http://schemas.openxmlformats.org/officeDocument/2006/relationships/audio" Target="../media/audio59.wav"/><Relationship Id="rId10" Type="http://schemas.openxmlformats.org/officeDocument/2006/relationships/image" Target="../media/image7.svg"/><Relationship Id="rId4" Type="http://schemas.openxmlformats.org/officeDocument/2006/relationships/audio" Target="../media/audio58.wav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3" Type="http://schemas.openxmlformats.org/officeDocument/2006/relationships/audio" Target="../media/audio62.wav"/><Relationship Id="rId21" Type="http://schemas.openxmlformats.org/officeDocument/2006/relationships/image" Target="../media/image36.png"/><Relationship Id="rId7" Type="http://schemas.openxmlformats.org/officeDocument/2006/relationships/image" Target="../media/image6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1.sv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5.wav"/><Relationship Id="rId11" Type="http://schemas.openxmlformats.org/officeDocument/2006/relationships/image" Target="../media/image26.png"/><Relationship Id="rId5" Type="http://schemas.openxmlformats.org/officeDocument/2006/relationships/audio" Target="../media/audio64.wav"/><Relationship Id="rId15" Type="http://schemas.openxmlformats.org/officeDocument/2006/relationships/image" Target="../media/image30.png"/><Relationship Id="rId10" Type="http://schemas.openxmlformats.org/officeDocument/2006/relationships/image" Target="../media/image3.gif"/><Relationship Id="rId19" Type="http://schemas.openxmlformats.org/officeDocument/2006/relationships/image" Target="../media/image34.png"/><Relationship Id="rId4" Type="http://schemas.openxmlformats.org/officeDocument/2006/relationships/audio" Target="../media/audio63.wav"/><Relationship Id="rId9" Type="http://schemas.openxmlformats.org/officeDocument/2006/relationships/image" Target="../media/image25.png"/><Relationship Id="rId14" Type="http://schemas.openxmlformats.org/officeDocument/2006/relationships/image" Target="../media/image29.svg"/><Relationship Id="rId2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Talking about activities and events</a:t>
            </a: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298C653-C30A-46C3-9B5A-28C0CB438E40}"/>
              </a:ext>
            </a:extLst>
          </p:cNvPr>
          <p:cNvSpPr/>
          <p:nvPr/>
        </p:nvSpPr>
        <p:spPr>
          <a:xfrm>
            <a:off x="279918" y="1872343"/>
            <a:ext cx="3670041" cy="2401077"/>
          </a:xfrm>
          <a:prstGeom prst="ellipse">
            <a:avLst/>
          </a:prstGeom>
          <a:solidFill>
            <a:srgbClr val="FFFAE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F39048-CB58-4788-8951-D5DFFE95D70D}"/>
              </a:ext>
            </a:extLst>
          </p:cNvPr>
          <p:cNvSpPr/>
          <p:nvPr/>
        </p:nvSpPr>
        <p:spPr>
          <a:xfrm>
            <a:off x="333632" y="1927654"/>
            <a:ext cx="3571103" cy="2298357"/>
          </a:xfrm>
          <a:prstGeom prst="ellipse">
            <a:avLst/>
          </a:prstGeom>
          <a:solidFill>
            <a:srgbClr val="FFFAE7"/>
          </a:solidFill>
          <a:ln w="5715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7DD1BBD-EDB7-43E3-BFAA-8CB662513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12" y="2255345"/>
            <a:ext cx="1695972" cy="1642973"/>
          </a:xfrm>
          <a:prstGeom prst="ellipse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573A58FB-9C20-4597-A9C4-979EE47AF7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10" y="2361558"/>
            <a:ext cx="982902" cy="1524347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100839"/>
              </p:ext>
            </p:extLst>
          </p:nvPr>
        </p:nvGraphicFramePr>
        <p:xfrm>
          <a:off x="233527" y="906468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2761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459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zehn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wer</a:t>
                      </a:r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zwölf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wann</a:t>
                      </a:r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können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hören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gewinnen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machen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etwas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zu</a:t>
                      </a:r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Hause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kumimoji="0" lang="en-GB" sz="24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helfen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es</a:t>
                      </a:r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kann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sie</a:t>
                      </a:r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kann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er</a:t>
                      </a:r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kann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ich</a:t>
                      </a:r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kann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du </a:t>
                      </a:r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kannst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741613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329859"/>
              </p:ext>
            </p:extLst>
          </p:nvPr>
        </p:nvGraphicFramePr>
        <p:xfrm>
          <a:off x="233527" y="906468"/>
          <a:ext cx="10275212" cy="5495710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46614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5596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what?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when?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who?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twelve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to listen, listening</a:t>
                      </a:r>
                    </a:p>
                    <a:p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at home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to be able to,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something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to win, winning</a:t>
                      </a:r>
                    </a:p>
                    <a:p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to do, make, doing, making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she can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I can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he can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you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it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to help, helping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21834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28834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>
            <a:hlinkClick r:id="" action="ppaction://noaction">
              <a:snd r:embed="rId3" name="T3_W6F_2.2.wav"/>
            </a:hlinkClick>
          </p:cNvPr>
          <p:cNvSpPr txBox="1"/>
          <p:nvPr/>
        </p:nvSpPr>
        <p:spPr>
          <a:xfrm>
            <a:off x="3048977" y="0"/>
            <a:ext cx="180018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tion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0146" y="1083080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03408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69C843A-8F8B-4231-9908-A825735D9B2B}"/>
              </a:ext>
            </a:extLst>
          </p:cNvPr>
          <p:cNvSpPr/>
          <p:nvPr/>
        </p:nvSpPr>
        <p:spPr>
          <a:xfrm>
            <a:off x="380494" y="701980"/>
            <a:ext cx="3224907" cy="1843920"/>
          </a:xfrm>
          <a:prstGeom prst="wedgeRoundRectCallout">
            <a:avLst>
              <a:gd name="adj1" fmla="val 64095"/>
              <a:gd name="adj2" fmla="val 3299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/>
              </a:rPr>
              <a:t>The [</a:t>
            </a:r>
            <a:r>
              <a:rPr lang="en-GB" sz="2000" b="1" dirty="0">
                <a:solidFill>
                  <a:prstClr val="white"/>
                </a:solidFill>
                <a:latin typeface="Century Gothic"/>
              </a:rPr>
              <a:t>t</a:t>
            </a:r>
            <a:r>
              <a:rPr lang="en-GB" sz="2000" dirty="0">
                <a:solidFill>
                  <a:prstClr val="white"/>
                </a:solidFill>
                <a:latin typeface="Century Gothic"/>
              </a:rPr>
              <a:t>] in [-</a:t>
            </a:r>
            <a:r>
              <a:rPr lang="en-GB" sz="2000" b="1" dirty="0" err="1">
                <a:solidFill>
                  <a:prstClr val="white"/>
                </a:solidFill>
                <a:latin typeface="Century Gothic"/>
              </a:rPr>
              <a:t>tion</a:t>
            </a:r>
            <a:r>
              <a:rPr lang="en-GB" sz="2000" dirty="0">
                <a:solidFill>
                  <a:prstClr val="white"/>
                </a:solidFill>
                <a:latin typeface="Century Gothic"/>
              </a:rPr>
              <a:t>] sounds like German [</a:t>
            </a:r>
            <a:r>
              <a:rPr lang="en-GB" sz="2000" b="1" dirty="0">
                <a:solidFill>
                  <a:prstClr val="white"/>
                </a:solidFill>
                <a:latin typeface="Century Gothic"/>
              </a:rPr>
              <a:t>z</a:t>
            </a:r>
            <a:r>
              <a:rPr lang="en-GB" sz="2000" dirty="0">
                <a:solidFill>
                  <a:prstClr val="white"/>
                </a:solidFill>
                <a:latin typeface="Century Gothic"/>
              </a:rPr>
              <a:t>]. It’s like the –</a:t>
            </a:r>
            <a:r>
              <a:rPr lang="en-GB" sz="2000" b="1" dirty="0" err="1">
                <a:solidFill>
                  <a:prstClr val="white"/>
                </a:solidFill>
                <a:latin typeface="Century Gothic"/>
              </a:rPr>
              <a:t>ts</a:t>
            </a:r>
            <a:r>
              <a:rPr lang="en-GB" sz="2000" dirty="0">
                <a:solidFill>
                  <a:prstClr val="white"/>
                </a:solidFill>
                <a:latin typeface="Century Gothic"/>
              </a:rPr>
              <a:t> at the end of the English word boo</a:t>
            </a:r>
            <a:r>
              <a:rPr lang="en-GB" sz="2000" b="1" dirty="0">
                <a:solidFill>
                  <a:prstClr val="white"/>
                </a:solidFill>
                <a:latin typeface="Century Gothic"/>
              </a:rPr>
              <a:t>ts</a:t>
            </a:r>
            <a:r>
              <a:rPr lang="en-GB" sz="2000" dirty="0">
                <a:solidFill>
                  <a:prstClr val="white"/>
                </a:solidFill>
                <a:latin typeface="Century Gothic"/>
              </a:rPr>
              <a:t>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Rectangle: Rounded Corners 48">
            <a:hlinkClick r:id="" action="ppaction://noaction">
              <a:snd r:embed="rId5" name="T3_W6F_2.4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0984291">
            <a:off x="646245" y="2885061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50" name="TextBox 49">
            <a:hlinkClick r:id="" action="ppaction://noaction">
              <a:snd r:embed="rId5" name="T3_W6F_2.4.wav"/>
            </a:hlinkClick>
            <a:extLst>
              <a:ext uri="{FF2B5EF4-FFF2-40B4-BE49-F238E27FC236}">
                <a16:creationId xmlns:a16="http://schemas.microsoft.com/office/drawing/2014/main" id="{6764ED96-FF31-44F7-A58D-59C1C82EBA51}"/>
              </a:ext>
            </a:extLst>
          </p:cNvPr>
          <p:cNvSpPr txBox="1"/>
          <p:nvPr/>
        </p:nvSpPr>
        <p:spPr>
          <a:xfrm rot="20984291">
            <a:off x="560619" y="2885060"/>
            <a:ext cx="2390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Posi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tion</a:t>
            </a:r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00549017-8EB0-455A-B50B-DD5E21E1AA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13" y="1479440"/>
            <a:ext cx="649557" cy="602164"/>
          </a:xfrm>
          <a:prstGeom prst="rect">
            <a:avLst/>
          </a:prstGeom>
        </p:spPr>
      </p:pic>
      <p:sp>
        <p:nvSpPr>
          <p:cNvPr id="34" name="Speech Bubble: Rectangle with Corners Rounded 33">
            <a:hlinkClick r:id="" action="ppaction://noaction">
              <a:snd r:embed="rId7" name="T3_W6F_2.1.wav"/>
            </a:hlinkClick>
            <a:extLst>
              <a:ext uri="{FF2B5EF4-FFF2-40B4-BE49-F238E27FC236}">
                <a16:creationId xmlns:a16="http://schemas.microsoft.com/office/drawing/2014/main" id="{C4B66AEB-5336-4751-9DF3-74AC8C94C769}"/>
              </a:ext>
            </a:extLst>
          </p:cNvPr>
          <p:cNvSpPr/>
          <p:nvPr/>
        </p:nvSpPr>
        <p:spPr>
          <a:xfrm>
            <a:off x="5474176" y="74773"/>
            <a:ext cx="2989113" cy="533693"/>
          </a:xfrm>
          <a:prstGeom prst="wedgeRoundRectCallout">
            <a:avLst>
              <a:gd name="adj1" fmla="val -54882"/>
              <a:gd name="adj2" fmla="val 1401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5B70BFAF-A34F-45D4-BDA2-477CFCB26E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26461" y="-32503"/>
            <a:ext cx="914400" cy="914400"/>
          </a:xfrm>
          <a:prstGeom prst="rect">
            <a:avLst/>
          </a:prstGeom>
        </p:spPr>
      </p:pic>
      <p:sp>
        <p:nvSpPr>
          <p:cNvPr id="53" name="Google Shape;108;p3">
            <a:hlinkClick r:id="" action="ppaction://noaction">
              <a:snd r:embed="rId7" name="T3_W6F_2.1.wav"/>
            </a:hlinkClick>
            <a:extLst>
              <a:ext uri="{FF2B5EF4-FFF2-40B4-BE49-F238E27FC236}">
                <a16:creationId xmlns:a16="http://schemas.microsoft.com/office/drawing/2014/main" id="{388F4CCA-8285-4A5D-BE1A-CA7BECF31D25}"/>
              </a:ext>
            </a:extLst>
          </p:cNvPr>
          <p:cNvSpPr txBox="1"/>
          <p:nvPr/>
        </p:nvSpPr>
        <p:spPr>
          <a:xfrm>
            <a:off x="5539470" y="59123"/>
            <a:ext cx="298911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4" name="Rectangle: Rounded Corners 53">
            <a:hlinkClick r:id="" action="ppaction://noaction">
              <a:snd r:embed="rId10" name="T3_W6F_2.5.wav"/>
            </a:hlinkClick>
            <a:extLst>
              <a:ext uri="{FF2B5EF4-FFF2-40B4-BE49-F238E27FC236}">
                <a16:creationId xmlns:a16="http://schemas.microsoft.com/office/drawing/2014/main" id="{62166017-5C8F-42C5-90B0-80EF64AB95F8}"/>
              </a:ext>
            </a:extLst>
          </p:cNvPr>
          <p:cNvSpPr/>
          <p:nvPr/>
        </p:nvSpPr>
        <p:spPr>
          <a:xfrm rot="682750">
            <a:off x="4450776" y="2320141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55" name="TextBox 54">
            <a:hlinkClick r:id="" action="ppaction://noaction">
              <a:snd r:embed="rId10" name="T3_W6F_2.5.wav"/>
            </a:hlinkClick>
            <a:extLst>
              <a:ext uri="{FF2B5EF4-FFF2-40B4-BE49-F238E27FC236}">
                <a16:creationId xmlns:a16="http://schemas.microsoft.com/office/drawing/2014/main" id="{E8D1E239-AA6A-4196-94C1-5350485240E7}"/>
              </a:ext>
            </a:extLst>
          </p:cNvPr>
          <p:cNvSpPr txBox="1"/>
          <p:nvPr/>
        </p:nvSpPr>
        <p:spPr>
          <a:xfrm rot="682750">
            <a:off x="4425966" y="2307036"/>
            <a:ext cx="2390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vier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ehn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Google Shape;410;p19">
            <a:extLst>
              <a:ext uri="{FF2B5EF4-FFF2-40B4-BE49-F238E27FC236}">
                <a16:creationId xmlns:a16="http://schemas.microsoft.com/office/drawing/2014/main" id="{EC610754-658A-40C1-9035-33A21DA17B14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Google Shape;387;p19">
            <a:extLst>
              <a:ext uri="{FF2B5EF4-FFF2-40B4-BE49-F238E27FC236}">
                <a16:creationId xmlns:a16="http://schemas.microsoft.com/office/drawing/2014/main" id="{292EF950-2756-4506-BE2D-2DEC0E78C323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388;p19">
            <a:extLst>
              <a:ext uri="{FF2B5EF4-FFF2-40B4-BE49-F238E27FC236}">
                <a16:creationId xmlns:a16="http://schemas.microsoft.com/office/drawing/2014/main" id="{F1EF2713-57A6-4236-B674-6A48C521EBD6}"/>
              </a:ext>
            </a:extLst>
          </p:cNvPr>
          <p:cNvSpPr/>
          <p:nvPr/>
        </p:nvSpPr>
        <p:spPr>
          <a:xfrm>
            <a:off x="11002037" y="188161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0" name="Google Shape;389;p19">
            <a:extLst>
              <a:ext uri="{FF2B5EF4-FFF2-40B4-BE49-F238E27FC236}">
                <a16:creationId xmlns:a16="http://schemas.microsoft.com/office/drawing/2014/main" id="{109693BD-BE2C-49F2-BACE-8DCC6AA5A40D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390;p19">
            <a:extLst>
              <a:ext uri="{FF2B5EF4-FFF2-40B4-BE49-F238E27FC236}">
                <a16:creationId xmlns:a16="http://schemas.microsoft.com/office/drawing/2014/main" id="{02F1CAD4-E8FB-4E48-8430-9E652DAA3B6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391;p19">
            <a:extLst>
              <a:ext uri="{FF2B5EF4-FFF2-40B4-BE49-F238E27FC236}">
                <a16:creationId xmlns:a16="http://schemas.microsoft.com/office/drawing/2014/main" id="{1F6125B4-C88F-443E-9738-D9CF9F6C4DE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393;p19">
            <a:extLst>
              <a:ext uri="{FF2B5EF4-FFF2-40B4-BE49-F238E27FC236}">
                <a16:creationId xmlns:a16="http://schemas.microsoft.com/office/drawing/2014/main" id="{5328DEE0-2AFA-4888-AD14-A564A1CE7739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394;p19">
            <a:extLst>
              <a:ext uri="{FF2B5EF4-FFF2-40B4-BE49-F238E27FC236}">
                <a16:creationId xmlns:a16="http://schemas.microsoft.com/office/drawing/2014/main" id="{4D7343CE-0B3B-44AD-99A3-3CCB00845994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95;p19">
            <a:extLst>
              <a:ext uri="{FF2B5EF4-FFF2-40B4-BE49-F238E27FC236}">
                <a16:creationId xmlns:a16="http://schemas.microsoft.com/office/drawing/2014/main" id="{C43B5652-6CD9-4ADF-9CA2-E639A0BD259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Rectangle: Rounded Corners 48">
            <a:hlinkClick r:id="" action="ppaction://noaction">
              <a:snd r:embed="rId11" name="T3_W6F_2.11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186789">
            <a:off x="7676759" y="3893900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Tradi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tion</a:t>
            </a:r>
          </a:p>
        </p:txBody>
      </p:sp>
      <p:sp>
        <p:nvSpPr>
          <p:cNvPr id="28" name="Rectangle: Rounded Corners 48">
            <a:hlinkClick r:id="" action="ppaction://noaction">
              <a:snd r:embed="rId12" name="T3_W6F_2.6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436052">
            <a:off x="7675632" y="1858526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interna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tion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48">
            <a:hlinkClick r:id="" action="ppaction://noaction">
              <a:snd r:embed="rId13" name="T3_W6F_2.9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644515">
            <a:off x="1027978" y="4666618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Informa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tion</a:t>
            </a:r>
          </a:p>
        </p:txBody>
      </p:sp>
      <p:sp>
        <p:nvSpPr>
          <p:cNvPr id="31" name="Rectangle: Rounded Corners 48">
            <a:hlinkClick r:id="" action="ppaction://noaction">
              <a:snd r:embed="rId14" name="T3_W6F_2.14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66362">
            <a:off x="3700993" y="5915376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funk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tion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ieren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ectangle: Rounded Corners 48">
            <a:hlinkClick r:id="" action="ppaction://noaction">
              <a:snd r:embed="rId15" name="T3_W6F_2.15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362578">
            <a:off x="7358659" y="5713446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emo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tion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: Rounded Corners 48">
            <a:hlinkClick r:id="" action="ppaction://noaction">
              <a:snd r:embed="rId16" name="T3_W6F_2.13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370204">
            <a:off x="536689" y="5855085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sit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: Rounded Corners 48">
            <a:hlinkClick r:id="" action="ppaction://noaction">
              <a:snd r:embed="rId17" name="T3_W6F_2.7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358533">
            <a:off x="2076467" y="3631414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ug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8">
            <a:hlinkClick r:id="" action="ppaction://noaction">
              <a:snd r:embed="rId18" name="T3_W6F_2.10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4281480" y="4238347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immer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: Rounded Corners 48">
            <a:hlinkClick r:id="" action="ppaction://noaction">
              <a:snd r:embed="rId19" name="T3_W6F_2.8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261617">
            <a:off x="7266480" y="2871399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Plat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: Rounded Corners 48">
            <a:hlinkClick r:id="" action="ppaction://noaction">
              <a:snd r:embed="rId20" name="T3_W6F_2.12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0984291">
            <a:off x="5841330" y="5008677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spe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ifisch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888335"/>
              </p:ext>
            </p:extLst>
          </p:nvPr>
        </p:nvGraphicFramePr>
        <p:xfrm>
          <a:off x="233527" y="906468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2761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459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zehn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wer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zwölf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können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hören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gewinnen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machen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etwas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2400" b="1" baseline="0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helfen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kannst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6F_3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059281" y="61866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 can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870144" y="61986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can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185246" y="62461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042435" y="5375499"/>
            <a:ext cx="282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 help, helping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888667" y="537549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it can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176610" y="53890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can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202021" y="4532782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 home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999857" y="4228775"/>
            <a:ext cx="3015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 do, make, doing, making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214547" y="3050215"/>
            <a:ext cx="189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 win, winning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1999857" y="3054433"/>
            <a:ext cx="2870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 be able to, can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888667" y="3021102"/>
            <a:ext cx="189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 listen, listening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214547" y="216551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what?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099700" y="2175022"/>
            <a:ext cx="2877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when?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874564" y="2165518"/>
            <a:ext cx="230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here?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059280" y="12533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ten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834822" y="1276146"/>
            <a:ext cx="222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185246" y="129264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twelve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D5F9D9-40C9-476C-B0E9-B9486B89125F}"/>
              </a:ext>
            </a:extLst>
          </p:cNvPr>
          <p:cNvSpPr txBox="1"/>
          <p:nvPr/>
        </p:nvSpPr>
        <p:spPr>
          <a:xfrm>
            <a:off x="4834822" y="4565228"/>
            <a:ext cx="248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something</a:t>
            </a:r>
          </a:p>
        </p:txBody>
      </p:sp>
    </p:spTree>
    <p:extLst>
      <p:ext uri="{BB962C8B-B14F-4D97-AF65-F5344CB8AC3E}">
        <p14:creationId xmlns:p14="http://schemas.microsoft.com/office/powerpoint/2010/main" val="236593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249826"/>
              </p:ext>
            </p:extLst>
          </p:nvPr>
        </p:nvGraphicFramePr>
        <p:xfrm>
          <a:off x="233527" y="906468"/>
          <a:ext cx="10275212" cy="5495710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46614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5596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listen, listening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at</a:t>
                      </a:r>
                      <a:r>
                        <a:rPr lang="en-GB" sz="2400" b="1" baseline="0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home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be able to,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something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win, winning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do, make,</a:t>
                      </a:r>
                      <a:r>
                        <a:rPr lang="en-GB" sz="2400" b="1" baseline="0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doing, making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r>
                        <a:rPr lang="en-GB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can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can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 can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it</a:t>
                      </a:r>
                      <a:r>
                        <a:rPr lang="en-GB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can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help, helping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6F_3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56674" y="84499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27" y="521834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3_W6F_3.18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059279" y="592007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kannst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8" name="T3_W6F_3.19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873135" y="592353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kann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9" name="T3_W6F_3.20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389911" y="59405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helfen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10" name="T3_W6F_3.15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059279" y="515818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kann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3_W6F_3.16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888666" y="508524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kann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2" name="T3_W6F_3.17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359844" y="510710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kann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3" name="T3_W6F_3.14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305397" y="4234206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machen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4" name="T3_W6F_3.12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037115" y="41872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etwas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5" name="T3_W6F_3.13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888666" y="42118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gewinnen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6" name="T3_W6F_3.11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318769" y="306149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können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7" name="T3_W6F_3.9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059279" y="300619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hören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8" name="T3_W6F_3.10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888666" y="30481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Hause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9" name="T3_W6F_3.8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389911" y="216551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zwölf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20" name="T3_W6F_3.6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099700" y="21750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wann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71" name="TextBox 70">
            <a:hlinkClick r:id="" action="ppaction://noaction">
              <a:snd r:embed="rId21" name="T3_W6F_3.7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874564" y="216551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73" name="TextBox 72">
            <a:hlinkClick r:id="" action="ppaction://noaction">
              <a:snd r:embed="rId22" name="T3_W6F_3.3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059280" y="12533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as?</a:t>
            </a:r>
          </a:p>
        </p:txBody>
      </p:sp>
      <p:sp>
        <p:nvSpPr>
          <p:cNvPr id="74" name="TextBox 73">
            <a:hlinkClick r:id="" action="ppaction://noaction">
              <a:snd r:embed="rId23" name="T3_W6F_3.4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834822" y="127614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4" name="T3_W6F_3.5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360610" y="129264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o?</a:t>
            </a: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D1690CDA-C5EF-432B-8750-FAACE3D9BE54}"/>
              </a:ext>
            </a:extLst>
          </p:cNvPr>
          <p:cNvSpPr/>
          <p:nvPr/>
        </p:nvSpPr>
        <p:spPr>
          <a:xfrm>
            <a:off x="7576054" y="133068"/>
            <a:ext cx="3121132" cy="1045455"/>
          </a:xfrm>
          <a:prstGeom prst="wedgeRoundRectCallout">
            <a:avLst>
              <a:gd name="adj1" fmla="val -36461"/>
              <a:gd name="adj2" fmla="val 12682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Note that the verb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kann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swaps with the subject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du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7267988" cy="1144800"/>
          </a:xfrm>
        </p:spPr>
        <p:txBody>
          <a:bodyPr/>
          <a:lstStyle/>
          <a:p>
            <a:r>
              <a:rPr lang="en-US" sz="3600" b="1" spc="-1" dirty="0">
                <a:latin typeface="Century Gothic" panose="020B0502020202020204" pitchFamily="34" charset="0"/>
              </a:rPr>
              <a:t>Questions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308066" y="1140876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how to ask</a:t>
            </a:r>
            <a:r>
              <a:rPr kumimoji="0" lang="en-US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sng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</a:t>
            </a:r>
            <a:r>
              <a:rPr kumimoji="0" lang="en-US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  <a:r>
              <a:rPr kumimoji="0" lang="en-US" sz="2800" b="0" i="0" u="sng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</a:t>
            </a:r>
            <a:r>
              <a:rPr kumimoji="0" lang="en-US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questions with </a:t>
            </a:r>
            <a:r>
              <a:rPr kumimoji="0" lang="en-US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r>
              <a:rPr kumimoji="0" lang="en-US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134564-6136-4535-98BB-CCA1E96EB1FC}"/>
              </a:ext>
            </a:extLst>
          </p:cNvPr>
          <p:cNvSpPr/>
          <p:nvPr/>
        </p:nvSpPr>
        <p:spPr>
          <a:xfrm>
            <a:off x="308066" y="1829917"/>
            <a:ext cx="3401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kannst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17965B2-69AB-4256-B332-3624397C55C0}"/>
              </a:ext>
            </a:extLst>
          </p:cNvPr>
          <p:cNvSpPr/>
          <p:nvPr/>
        </p:nvSpPr>
        <p:spPr>
          <a:xfrm>
            <a:off x="5449650" y="1914331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BBCF52-F783-4EA0-A7FE-879EE0654790}"/>
              </a:ext>
            </a:extLst>
          </p:cNvPr>
          <p:cNvSpPr/>
          <p:nvPr/>
        </p:nvSpPr>
        <p:spPr>
          <a:xfrm>
            <a:off x="6345566" y="1770847"/>
            <a:ext cx="4086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Kannst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53F2757-4EB4-4D72-B87C-65E300DCEF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94" y="1770847"/>
            <a:ext cx="844113" cy="593291"/>
          </a:xfrm>
          <a:prstGeom prst="rect">
            <a:avLst/>
          </a:prstGeom>
        </p:spPr>
      </p:pic>
      <p:pic>
        <p:nvPicPr>
          <p:cNvPr id="58" name="Picture 57" descr="Logo, icon&#10;&#10;Description automatically generated">
            <a:extLst>
              <a:ext uri="{FF2B5EF4-FFF2-40B4-BE49-F238E27FC236}">
                <a16:creationId xmlns:a16="http://schemas.microsoft.com/office/drawing/2014/main" id="{2516B0D1-FC2C-494F-8952-87DC1DC62A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80" y="1850229"/>
            <a:ext cx="502153" cy="499886"/>
          </a:xfrm>
          <a:prstGeom prst="rect">
            <a:avLst/>
          </a:prstGeom>
        </p:spPr>
      </p:pic>
      <p:pic>
        <p:nvPicPr>
          <p:cNvPr id="59" name="Picture 58" descr="Logo&#10;&#10;Description automatically generated">
            <a:extLst>
              <a:ext uri="{FF2B5EF4-FFF2-40B4-BE49-F238E27FC236}">
                <a16:creationId xmlns:a16="http://schemas.microsoft.com/office/drawing/2014/main" id="{2687F6CD-6158-4389-92EE-58108EFD40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925" y="1837487"/>
            <a:ext cx="669459" cy="49501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D2E1D33-FB70-4604-A3BE-11048B7DF5DD}"/>
              </a:ext>
            </a:extLst>
          </p:cNvPr>
          <p:cNvSpPr txBox="1"/>
          <p:nvPr/>
        </p:nvSpPr>
        <p:spPr>
          <a:xfrm>
            <a:off x="11166784" y="1618451"/>
            <a:ext cx="4676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lang="en-GB" sz="2800" b="1" dirty="0"/>
          </a:p>
        </p:txBody>
      </p:sp>
      <p:pic>
        <p:nvPicPr>
          <p:cNvPr id="62" name="Picture 61" descr="Logo, icon&#10;&#10;Description automatically generated">
            <a:extLst>
              <a:ext uri="{FF2B5EF4-FFF2-40B4-BE49-F238E27FC236}">
                <a16:creationId xmlns:a16="http://schemas.microsoft.com/office/drawing/2014/main" id="{AAAC1D6B-73AD-4A20-BFA6-B9175C4CFF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104" y="1722451"/>
            <a:ext cx="502153" cy="499886"/>
          </a:xfrm>
          <a:prstGeom prst="rect">
            <a:avLst/>
          </a:prstGeom>
        </p:spPr>
      </p:pic>
      <p:pic>
        <p:nvPicPr>
          <p:cNvPr id="63" name="Picture 62" descr="Logo&#10;&#10;Description automatically generated">
            <a:extLst>
              <a:ext uri="{FF2B5EF4-FFF2-40B4-BE49-F238E27FC236}">
                <a16:creationId xmlns:a16="http://schemas.microsoft.com/office/drawing/2014/main" id="{8CA11D77-04F4-4AB0-8D4D-7415FFA0C0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646" y="1752991"/>
            <a:ext cx="669459" cy="495014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D8ED6D46-E6D4-463B-BD92-E132B324CDE5}"/>
              </a:ext>
            </a:extLst>
          </p:cNvPr>
          <p:cNvSpPr/>
          <p:nvPr/>
        </p:nvSpPr>
        <p:spPr>
          <a:xfrm>
            <a:off x="308066" y="2718445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the same swap with </a:t>
            </a:r>
            <a:r>
              <a:rPr kumimoji="0" lang="en-US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information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questions, too: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3EE33B-E5FB-42F1-B519-F4DC6F7FF41E}"/>
              </a:ext>
            </a:extLst>
          </p:cNvPr>
          <p:cNvSpPr/>
          <p:nvPr/>
        </p:nvSpPr>
        <p:spPr>
          <a:xfrm>
            <a:off x="325487" y="3439756"/>
            <a:ext cx="4206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Wo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kannst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39F5DB4-A5F8-4686-9E7C-61C38906C76A}"/>
              </a:ext>
            </a:extLst>
          </p:cNvPr>
          <p:cNvSpPr/>
          <p:nvPr/>
        </p:nvSpPr>
        <p:spPr>
          <a:xfrm>
            <a:off x="7650211" y="3404433"/>
            <a:ext cx="4086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Where can you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0" name="Picture 69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4B735B-4808-4876-9423-90B77F9B2A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82" y="3324551"/>
            <a:ext cx="844113" cy="593291"/>
          </a:xfrm>
          <a:prstGeom prst="rect">
            <a:avLst/>
          </a:prstGeom>
        </p:spPr>
      </p:pic>
      <p:pic>
        <p:nvPicPr>
          <p:cNvPr id="71" name="Picture 70" descr="Logo, icon&#10;&#10;Description automatically generated">
            <a:extLst>
              <a:ext uri="{FF2B5EF4-FFF2-40B4-BE49-F238E27FC236}">
                <a16:creationId xmlns:a16="http://schemas.microsoft.com/office/drawing/2014/main" id="{94EF89B7-38A7-41CA-9AED-434476F721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18244"/>
            <a:ext cx="502153" cy="499886"/>
          </a:xfrm>
          <a:prstGeom prst="rect">
            <a:avLst/>
          </a:prstGeom>
        </p:spPr>
      </p:pic>
      <p:pic>
        <p:nvPicPr>
          <p:cNvPr id="72" name="Picture 71" descr="Logo&#10;&#10;Description automatically generated">
            <a:extLst>
              <a:ext uri="{FF2B5EF4-FFF2-40B4-BE49-F238E27FC236}">
                <a16:creationId xmlns:a16="http://schemas.microsoft.com/office/drawing/2014/main" id="{D63D017A-3411-4D2C-9ADA-FD7D80E8AC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51" y="3418244"/>
            <a:ext cx="669459" cy="495014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1A41555-3ECE-4545-BB81-923249E3D9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079" y="3293144"/>
            <a:ext cx="681483" cy="579237"/>
          </a:xfrm>
          <a:prstGeom prst="rect">
            <a:avLst/>
          </a:prstGeom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7A26EA-492A-4265-9A46-9BC1E981536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53" y="4339574"/>
            <a:ext cx="488900" cy="504925"/>
          </a:xfrm>
          <a:prstGeom prst="rect">
            <a:avLst/>
          </a:prstGeom>
        </p:spPr>
      </p:pic>
      <p:pic>
        <p:nvPicPr>
          <p:cNvPr id="10" name="Picture 9" descr="A picture containing qr code&#10;&#10;Description automatically generated">
            <a:extLst>
              <a:ext uri="{FF2B5EF4-FFF2-40B4-BE49-F238E27FC236}">
                <a16:creationId xmlns:a16="http://schemas.microsoft.com/office/drawing/2014/main" id="{BF1518EC-D317-4E99-8F10-5FD5E554B27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642" y="5296475"/>
            <a:ext cx="619849" cy="44357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C402D21-1BD8-4B62-A0C3-935C3E4F83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29309" y="6023083"/>
            <a:ext cx="542557" cy="670661"/>
          </a:xfrm>
          <a:prstGeom prst="rect">
            <a:avLst/>
          </a:prstGeom>
        </p:spPr>
      </p:pic>
      <p:pic>
        <p:nvPicPr>
          <p:cNvPr id="78" name="Picture 77" descr="A picture containing clipart&#10;&#10;Description automatically generated">
            <a:extLst>
              <a:ext uri="{FF2B5EF4-FFF2-40B4-BE49-F238E27FC236}">
                <a16:creationId xmlns:a16="http://schemas.microsoft.com/office/drawing/2014/main" id="{81C5CD60-0CAD-40E8-BACD-7D442D164D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80" y="4273607"/>
            <a:ext cx="844113" cy="593291"/>
          </a:xfrm>
          <a:prstGeom prst="rect">
            <a:avLst/>
          </a:prstGeom>
        </p:spPr>
      </p:pic>
      <p:pic>
        <p:nvPicPr>
          <p:cNvPr id="79" name="Picture 78" descr="Logo, icon&#10;&#10;Description automatically generated">
            <a:extLst>
              <a:ext uri="{FF2B5EF4-FFF2-40B4-BE49-F238E27FC236}">
                <a16:creationId xmlns:a16="http://schemas.microsoft.com/office/drawing/2014/main" id="{154E34A3-6B85-4733-B2F9-1868C17FAF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88" y="4344613"/>
            <a:ext cx="502153" cy="499886"/>
          </a:xfrm>
          <a:prstGeom prst="rect">
            <a:avLst/>
          </a:prstGeom>
        </p:spPr>
      </p:pic>
      <p:pic>
        <p:nvPicPr>
          <p:cNvPr id="80" name="Picture 79" descr="Logo&#10;&#10;Description automatically generated">
            <a:extLst>
              <a:ext uri="{FF2B5EF4-FFF2-40B4-BE49-F238E27FC236}">
                <a16:creationId xmlns:a16="http://schemas.microsoft.com/office/drawing/2014/main" id="{1BF056A2-1F1B-458D-8568-CF280F8F9E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39" y="4317831"/>
            <a:ext cx="669459" cy="495014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48274BC1-05C0-4E52-B2BD-F13F41A3F58E}"/>
              </a:ext>
            </a:extLst>
          </p:cNvPr>
          <p:cNvSpPr/>
          <p:nvPr/>
        </p:nvSpPr>
        <p:spPr>
          <a:xfrm>
            <a:off x="308064" y="4324923"/>
            <a:ext cx="4206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kannst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8C6D352-4AA9-42B8-937C-F05476A589FD}"/>
              </a:ext>
            </a:extLst>
          </p:cNvPr>
          <p:cNvSpPr/>
          <p:nvPr/>
        </p:nvSpPr>
        <p:spPr>
          <a:xfrm>
            <a:off x="325487" y="5264821"/>
            <a:ext cx="47638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Wann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kannst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2399E8-3965-4EFB-B51E-54DC902D0ABC}"/>
              </a:ext>
            </a:extLst>
          </p:cNvPr>
          <p:cNvSpPr/>
          <p:nvPr/>
        </p:nvSpPr>
        <p:spPr>
          <a:xfrm>
            <a:off x="308066" y="6141529"/>
            <a:ext cx="47638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kann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4" name="Google Shape;183;p8">
            <a:extLst>
              <a:ext uri="{FF2B5EF4-FFF2-40B4-BE49-F238E27FC236}">
                <a16:creationId xmlns:a16="http://schemas.microsoft.com/office/drawing/2014/main" id="{464841AF-73BC-42DC-B899-C9695DAD2F4F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7121773" y="3463503"/>
            <a:ext cx="522720" cy="488972"/>
          </a:xfrm>
          <a:prstGeom prst="rect">
            <a:avLst/>
          </a:prstGeom>
          <a:ln>
            <a:noFill/>
          </a:ln>
        </p:spPr>
      </p:pic>
      <p:pic>
        <p:nvPicPr>
          <p:cNvPr id="85" name="Google Shape;183;p8">
            <a:extLst>
              <a:ext uri="{FF2B5EF4-FFF2-40B4-BE49-F238E27FC236}">
                <a16:creationId xmlns:a16="http://schemas.microsoft.com/office/drawing/2014/main" id="{B4FE4E5C-5D4F-4A3B-A34A-1D673623118F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7075764" y="4356716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CD64BB3D-A394-4577-8E7E-8863E6FFE92A}"/>
              </a:ext>
            </a:extLst>
          </p:cNvPr>
          <p:cNvSpPr/>
          <p:nvPr/>
        </p:nvSpPr>
        <p:spPr>
          <a:xfrm>
            <a:off x="7598484" y="4299866"/>
            <a:ext cx="4086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What can you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7" name="Picture 86" descr="A picture containing clipart&#10;&#10;Description automatically generated">
            <a:extLst>
              <a:ext uri="{FF2B5EF4-FFF2-40B4-BE49-F238E27FC236}">
                <a16:creationId xmlns:a16="http://schemas.microsoft.com/office/drawing/2014/main" id="{31CF0699-A1B2-4ABE-A07C-534667A2DD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94" y="5207344"/>
            <a:ext cx="844113" cy="593291"/>
          </a:xfrm>
          <a:prstGeom prst="rect">
            <a:avLst/>
          </a:prstGeom>
        </p:spPr>
      </p:pic>
      <p:pic>
        <p:nvPicPr>
          <p:cNvPr id="88" name="Picture 87" descr="Logo, icon&#10;&#10;Description automatically generated">
            <a:extLst>
              <a:ext uri="{FF2B5EF4-FFF2-40B4-BE49-F238E27FC236}">
                <a16:creationId xmlns:a16="http://schemas.microsoft.com/office/drawing/2014/main" id="{B931B777-95A3-4A09-BB28-988AA290C3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08" y="5300749"/>
            <a:ext cx="502153" cy="499886"/>
          </a:xfrm>
          <a:prstGeom prst="rect">
            <a:avLst/>
          </a:prstGeom>
        </p:spPr>
      </p:pic>
      <p:pic>
        <p:nvPicPr>
          <p:cNvPr id="90" name="Picture 89" descr="Logo&#10;&#10;Description automatically generated">
            <a:extLst>
              <a:ext uri="{FF2B5EF4-FFF2-40B4-BE49-F238E27FC236}">
                <a16:creationId xmlns:a16="http://schemas.microsoft.com/office/drawing/2014/main" id="{2F81A62F-A66B-4B95-8427-F81D1D4D0E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053" y="5251568"/>
            <a:ext cx="669459" cy="495014"/>
          </a:xfrm>
          <a:prstGeom prst="rect">
            <a:avLst/>
          </a:prstGeom>
        </p:spPr>
      </p:pic>
      <p:pic>
        <p:nvPicPr>
          <p:cNvPr id="91" name="Google Shape;183;p8">
            <a:extLst>
              <a:ext uri="{FF2B5EF4-FFF2-40B4-BE49-F238E27FC236}">
                <a16:creationId xmlns:a16="http://schemas.microsoft.com/office/drawing/2014/main" id="{B27ECD71-ECF9-4FC0-B599-0D3151875E83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7093187" y="5316638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FE9FEFE1-0447-41CE-95ED-5C742F7A6BC6}"/>
              </a:ext>
            </a:extLst>
          </p:cNvPr>
          <p:cNvSpPr/>
          <p:nvPr/>
        </p:nvSpPr>
        <p:spPr>
          <a:xfrm>
            <a:off x="7659422" y="5299514"/>
            <a:ext cx="4086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When can you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3" name="Picture 92" descr="Logo, icon&#10;&#10;Description automatically generated">
            <a:extLst>
              <a:ext uri="{FF2B5EF4-FFF2-40B4-BE49-F238E27FC236}">
                <a16:creationId xmlns:a16="http://schemas.microsoft.com/office/drawing/2014/main" id="{3FBF1BF9-58C2-4CE4-9CDC-563A1EAAD3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090" y="6193858"/>
            <a:ext cx="502153" cy="499886"/>
          </a:xfrm>
          <a:prstGeom prst="rect">
            <a:avLst/>
          </a:prstGeom>
        </p:spPr>
      </p:pic>
      <p:pic>
        <p:nvPicPr>
          <p:cNvPr id="94" name="Picture 93" descr="Logo&#10;&#10;Description automatically generated">
            <a:extLst>
              <a:ext uri="{FF2B5EF4-FFF2-40B4-BE49-F238E27FC236}">
                <a16:creationId xmlns:a16="http://schemas.microsoft.com/office/drawing/2014/main" id="{7811BB26-A312-4F50-9FCB-211529AA03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86" y="6177860"/>
            <a:ext cx="669459" cy="495014"/>
          </a:xfrm>
          <a:prstGeom prst="rect">
            <a:avLst/>
          </a:prstGeom>
        </p:spPr>
      </p:pic>
      <p:pic>
        <p:nvPicPr>
          <p:cNvPr id="95" name="Google Shape;183;p8">
            <a:extLst>
              <a:ext uri="{FF2B5EF4-FFF2-40B4-BE49-F238E27FC236}">
                <a16:creationId xmlns:a16="http://schemas.microsoft.com/office/drawing/2014/main" id="{3CA6B37A-6159-4FF8-BC88-401F71D19530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7021936" y="6204772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7E7C306B-021A-4551-A112-B4BFED2D073B}"/>
              </a:ext>
            </a:extLst>
          </p:cNvPr>
          <p:cNvSpPr/>
          <p:nvPr/>
        </p:nvSpPr>
        <p:spPr>
          <a:xfrm>
            <a:off x="7598484" y="6141529"/>
            <a:ext cx="4086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Who can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C4BF61FB-6602-69C0-F45D-A8252CC85A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680" y="1669111"/>
            <a:ext cx="844113" cy="59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9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F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F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F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6F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6" grpId="0"/>
      <p:bldP spid="34" grpId="0" animBg="1"/>
      <p:bldP spid="37" grpId="0"/>
      <p:bldP spid="60" grpId="0"/>
      <p:bldP spid="66" grpId="0"/>
      <p:bldP spid="67" grpId="0"/>
      <p:bldP spid="69" grpId="0"/>
      <p:bldP spid="81" grpId="0"/>
      <p:bldP spid="82" grpId="0"/>
      <p:bldP spid="83" grpId="0"/>
      <p:bldP spid="86" grpId="0"/>
      <p:bldP spid="92" grpId="0"/>
      <p:bldP spid="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12" name="T3_W6F_6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6415734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12" name="T3_W6F_6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7020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richtig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23">
            <a:hlinkClick r:id="" action="ppaction://noaction">
              <a:snd r:embed="rId13" name="T3_W6F_6.2.wav"/>
            </a:hlinkClick>
            <a:extLst>
              <a:ext uri="{FF2B5EF4-FFF2-40B4-BE49-F238E27FC236}">
                <a16:creationId xmlns:a16="http://schemas.microsoft.com/office/drawing/2014/main" id="{541E3B30-66C2-4D0A-B650-DD2A0F24ECC9}"/>
              </a:ext>
            </a:extLst>
          </p:cNvPr>
          <p:cNvSpPr/>
          <p:nvPr/>
        </p:nvSpPr>
        <p:spPr>
          <a:xfrm>
            <a:off x="180868" y="131387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50275131-4665-4ADF-A8B9-322DFEBCBF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121557"/>
              </p:ext>
            </p:extLst>
          </p:nvPr>
        </p:nvGraphicFramePr>
        <p:xfrm>
          <a:off x="775236" y="1281313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montags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5" name="CustomShape 23">
            <a:hlinkClick r:id="" action="ppaction://noaction">
              <a:snd r:embed="rId14" name="T3_W6F_6.3.wav"/>
            </a:hlinkClick>
            <a:extLst>
              <a:ext uri="{FF2B5EF4-FFF2-40B4-BE49-F238E27FC236}">
                <a16:creationId xmlns:a16="http://schemas.microsoft.com/office/drawing/2014/main" id="{C434D8E5-CBEA-4432-8097-62A72E3DF36D}"/>
              </a:ext>
            </a:extLst>
          </p:cNvPr>
          <p:cNvSpPr/>
          <p:nvPr/>
        </p:nvSpPr>
        <p:spPr>
          <a:xfrm>
            <a:off x="180868" y="214499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BB337338-6275-41A2-B16A-974F47F75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639562"/>
              </p:ext>
            </p:extLst>
          </p:nvPr>
        </p:nvGraphicFramePr>
        <p:xfrm>
          <a:off x="775236" y="2170622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Lied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Lied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lernen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lernen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7" name="CustomShape 23">
            <a:hlinkClick r:id="" action="ppaction://noaction">
              <a:snd r:embed="rId15" name="T3_W6F_6.4.wav"/>
            </a:hlinkClick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180868" y="297995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B1CB1739-ECA0-4792-9197-113139B0F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356381"/>
              </p:ext>
            </p:extLst>
          </p:nvPr>
        </p:nvGraphicFramePr>
        <p:xfrm>
          <a:off x="775236" y="3005590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oft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schwimmen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tanzen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schwimmen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9" name="CustomShape 23">
            <a:hlinkClick r:id="" action="ppaction://noaction">
              <a:snd r:embed="rId16" name="T3_W6F_6.5.wav"/>
            </a:hlinkClick>
            <a:extLst>
              <a:ext uri="{FF2B5EF4-FFF2-40B4-BE49-F238E27FC236}">
                <a16:creationId xmlns:a16="http://schemas.microsoft.com/office/drawing/2014/main" id="{093674CB-991B-48FB-885D-BD9C1F2A97F1}"/>
              </a:ext>
            </a:extLst>
          </p:cNvPr>
          <p:cNvSpPr/>
          <p:nvPr/>
        </p:nvSpPr>
        <p:spPr>
          <a:xfrm>
            <a:off x="180868" y="3869268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3A0A5BA1-6D89-493F-AE84-830BDB949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867471"/>
              </p:ext>
            </p:extLst>
          </p:nvPr>
        </p:nvGraphicFramePr>
        <p:xfrm>
          <a:off x="775236" y="3920299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helfen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gewinnen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Johanna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helfen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5" name="CustomShape 23">
            <a:hlinkClick r:id="" action="ppaction://noaction">
              <a:snd r:embed="rId17" name="T3_W6F_6.6.wav"/>
            </a:hlinkClick>
            <a:extLst>
              <a:ext uri="{FF2B5EF4-FFF2-40B4-BE49-F238E27FC236}">
                <a16:creationId xmlns:a16="http://schemas.microsoft.com/office/drawing/2014/main" id="{2826DEC1-3D75-4686-85F6-05B84383D3FF}"/>
              </a:ext>
            </a:extLst>
          </p:cNvPr>
          <p:cNvSpPr/>
          <p:nvPr/>
        </p:nvSpPr>
        <p:spPr>
          <a:xfrm>
            <a:off x="180868" y="477696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id="{46A70032-BFAB-4281-A71E-48075622F3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259300"/>
              </p:ext>
            </p:extLst>
          </p:nvPr>
        </p:nvGraphicFramePr>
        <p:xfrm>
          <a:off x="775236" y="4802600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Lukas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tanzen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tanzen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tanzen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7" name="CustomShape 23">
            <a:hlinkClick r:id="" action="ppaction://noaction">
              <a:snd r:embed="rId18" name="T3_W6F_6.7.wav"/>
            </a:hlinkClick>
            <a:extLst>
              <a:ext uri="{FF2B5EF4-FFF2-40B4-BE49-F238E27FC236}">
                <a16:creationId xmlns:a16="http://schemas.microsoft.com/office/drawing/2014/main" id="{0F170121-1BA1-4316-9DB1-0041951EB34A}"/>
              </a:ext>
            </a:extLst>
          </p:cNvPr>
          <p:cNvSpPr/>
          <p:nvPr/>
        </p:nvSpPr>
        <p:spPr>
          <a:xfrm>
            <a:off x="180868" y="5666278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61360CE8-92D5-4AE2-B9FC-D9D8C208FE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045276"/>
              </p:ext>
            </p:extLst>
          </p:nvPr>
        </p:nvGraphicFramePr>
        <p:xfrm>
          <a:off x="775236" y="5691909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Lied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hören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hören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oft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helfen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2293668" y="78564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5863203" y="78564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9128553" y="78258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37893" y="1227164"/>
            <a:ext cx="3491207" cy="50453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/>
          <p:cNvSpPr/>
          <p:nvPr/>
        </p:nvSpPr>
        <p:spPr>
          <a:xfrm>
            <a:off x="4189862" y="2114206"/>
            <a:ext cx="3491207" cy="50453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le 34"/>
          <p:cNvSpPr/>
          <p:nvPr/>
        </p:nvSpPr>
        <p:spPr>
          <a:xfrm>
            <a:off x="737893" y="2952560"/>
            <a:ext cx="3491207" cy="50453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ounded Rectangle 35"/>
          <p:cNvSpPr/>
          <p:nvPr/>
        </p:nvSpPr>
        <p:spPr>
          <a:xfrm>
            <a:off x="7623475" y="3857838"/>
            <a:ext cx="3491207" cy="50453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/>
          <p:cNvSpPr/>
          <p:nvPr/>
        </p:nvSpPr>
        <p:spPr>
          <a:xfrm>
            <a:off x="4189861" y="4745740"/>
            <a:ext cx="3491207" cy="50453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37"/>
          <p:cNvSpPr/>
          <p:nvPr/>
        </p:nvSpPr>
        <p:spPr>
          <a:xfrm>
            <a:off x="737893" y="5625540"/>
            <a:ext cx="3491207" cy="50453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07C4B09E-422A-4748-A561-4FBDC60F7EDA}"/>
              </a:ext>
            </a:extLst>
          </p:cNvPr>
          <p:cNvSpPr txBox="1">
            <a:spLocks/>
          </p:cNvSpPr>
          <p:nvPr/>
        </p:nvSpPr>
        <p:spPr>
          <a:xfrm>
            <a:off x="11425878" y="2598446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CA9C49A4-4E67-42C0-9EBF-C1E252DAFB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238" y="1934778"/>
            <a:ext cx="893761" cy="65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F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F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F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F_6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6F_6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4" name="T3_W6F_7.1.wav"/>
            </a:hlinkClick>
            <a:extLst>
              <a:ext uri="{FF2B5EF4-FFF2-40B4-BE49-F238E27FC236}">
                <a16:creationId xmlns:a16="http://schemas.microsoft.com/office/drawing/2014/main" id="{02E42610-FE93-4B80-830E-A06E023B531F}"/>
              </a:ext>
            </a:extLst>
          </p:cNvPr>
          <p:cNvSpPr/>
          <p:nvPr/>
        </p:nvSpPr>
        <p:spPr>
          <a:xfrm>
            <a:off x="4217198" y="144150"/>
            <a:ext cx="3160633" cy="533693"/>
          </a:xfrm>
          <a:prstGeom prst="wedgeRoundRectCallout">
            <a:avLst>
              <a:gd name="adj1" fmla="val -54882"/>
              <a:gd name="adj2" fmla="val 1401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73162" y="-26897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4" name="T3_W6F_7.1.wav"/>
            </a:hlinkClick>
            <a:extLst>
              <a:ext uri="{FF2B5EF4-FFF2-40B4-BE49-F238E27FC236}">
                <a16:creationId xmlns:a16="http://schemas.microsoft.com/office/drawing/2014/main" id="{CC45BB5B-9825-4C69-A85B-49A9112436A3}"/>
              </a:ext>
            </a:extLst>
          </p:cNvPr>
          <p:cNvSpPr txBox="1"/>
          <p:nvPr/>
        </p:nvSpPr>
        <p:spPr>
          <a:xfrm>
            <a:off x="4282493" y="128500"/>
            <a:ext cx="30953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sagt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Moritz?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Free Iphone Android vector and pictur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16200000">
            <a:off x="3350699" y="-3139505"/>
            <a:ext cx="4538413" cy="1201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1314" y="1189997"/>
            <a:ext cx="85941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Hallo Oma!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Lukas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Freund in der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Schule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Lukas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helfen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toll.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gut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schwimmen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Aber er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gut tanzen. Und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Spiel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gewinnen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du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Oma?</a:t>
            </a:r>
          </a:p>
        </p:txBody>
      </p:sp>
      <p:sp>
        <p:nvSpPr>
          <p:cNvPr id="16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276594" y="5060759"/>
            <a:ext cx="11351477" cy="1644842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Who can help Lukas?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Moritz can help Lukas.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What can Lukas do well?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Lukas can swim well.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What can’t Lukas do?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Lukas can’t dance well. He can’t win a game.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What does Moritz ask Oma?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she can do.</a:t>
            </a:r>
          </a:p>
        </p:txBody>
      </p:sp>
      <p:sp>
        <p:nvSpPr>
          <p:cNvPr id="17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4118409" y="5184509"/>
            <a:ext cx="3423506" cy="334201"/>
          </a:xfrm>
          <a:prstGeom prst="roundRect">
            <a:avLst>
              <a:gd name="adj" fmla="val 0"/>
            </a:avLst>
          </a:prstGeom>
          <a:solidFill>
            <a:srgbClr val="FFD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862916" y="2349910"/>
            <a:ext cx="2163097" cy="0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214285" y="2743200"/>
            <a:ext cx="997974" cy="4916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4597739" y="5557596"/>
            <a:ext cx="3423506" cy="334201"/>
          </a:xfrm>
          <a:prstGeom prst="roundRect">
            <a:avLst>
              <a:gd name="adj" fmla="val 0"/>
            </a:avLst>
          </a:prstGeom>
          <a:solidFill>
            <a:srgbClr val="FFD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2510261" y="3411794"/>
            <a:ext cx="3546410" cy="14748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4217198" y="5925022"/>
            <a:ext cx="7205416" cy="334201"/>
          </a:xfrm>
          <a:prstGeom prst="roundRect">
            <a:avLst>
              <a:gd name="adj" fmla="val 0"/>
            </a:avLst>
          </a:prstGeom>
          <a:solidFill>
            <a:srgbClr val="FFD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059561" y="3426542"/>
            <a:ext cx="2467897" cy="0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208271" y="3814916"/>
            <a:ext cx="1003988" cy="9833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48544" y="3814916"/>
            <a:ext cx="4329287" cy="9833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275339" y="4493342"/>
            <a:ext cx="4522175" cy="22905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5022916" y="6282567"/>
            <a:ext cx="4085987" cy="334201"/>
          </a:xfrm>
          <a:prstGeom prst="roundRect">
            <a:avLst>
              <a:gd name="adj" fmla="val 0"/>
            </a:avLst>
          </a:prstGeom>
          <a:solidFill>
            <a:srgbClr val="FFD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0" r="22842" b="21721"/>
          <a:stretch/>
        </p:blipFill>
        <p:spPr>
          <a:xfrm>
            <a:off x="9274894" y="207589"/>
            <a:ext cx="1638133" cy="1706909"/>
          </a:xfrm>
          <a:prstGeom prst="ellipse">
            <a:avLst/>
          </a:prstGeom>
        </p:spPr>
      </p:pic>
      <p:sp>
        <p:nvSpPr>
          <p:cNvPr id="38" name="Rounded Rectangular Callout 37">
            <a:hlinkClick r:id="" action="ppaction://noaction">
              <a:snd r:embed="rId9" name="T3_W6F_7.2.wav"/>
            </a:hlinkClick>
          </p:cNvPr>
          <p:cNvSpPr/>
          <p:nvPr/>
        </p:nvSpPr>
        <p:spPr>
          <a:xfrm>
            <a:off x="6862917" y="884675"/>
            <a:ext cx="2245986" cy="996489"/>
          </a:xfrm>
          <a:prstGeom prst="wedgeRoundRectCallout">
            <a:avLst>
              <a:gd name="adj1" fmla="val 75362"/>
              <a:gd name="adj2" fmla="val -12056"/>
              <a:gd name="adj3" fmla="val 16667"/>
            </a:avLst>
          </a:prstGeom>
          <a:solidFill>
            <a:srgbClr val="FFD45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Hallo! Ich bin  Oma.</a:t>
            </a:r>
          </a:p>
        </p:txBody>
      </p:sp>
      <p:sp>
        <p:nvSpPr>
          <p:cNvPr id="3" name="Action Button: Sound 2">
            <a:hlinkClick r:id="" action="ppaction://noaction" highlightClick="1">
              <a:snd r:embed="rId10" name="T3_W6F_7.3.wav"/>
            </a:hlinkClick>
            <a:extLst>
              <a:ext uri="{FF2B5EF4-FFF2-40B4-BE49-F238E27FC236}">
                <a16:creationId xmlns:a16="http://schemas.microsoft.com/office/drawing/2014/main" id="{947E7400-3634-4EBF-B9E8-99CBFD5B7D17}"/>
              </a:ext>
            </a:extLst>
          </p:cNvPr>
          <p:cNvSpPr/>
          <p:nvPr/>
        </p:nvSpPr>
        <p:spPr>
          <a:xfrm>
            <a:off x="9808406" y="2452816"/>
            <a:ext cx="986594" cy="958978"/>
          </a:xfrm>
          <a:prstGeom prst="actionButtonSound">
            <a:avLst/>
          </a:prstGeom>
          <a:solidFill>
            <a:srgbClr val="2E94AF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8FC4AC7-3B84-49FD-87BD-4A9AF9AC60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4" y="677843"/>
            <a:ext cx="1246938" cy="120797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60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6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5a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6" name="T3_W6F_8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314702" y="32868"/>
            <a:ext cx="7705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Kannst du (ein Instrument spielen…?)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8" name="T3_W6F_8.2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9320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8" name="T3_W6F_8.2.wav"/>
            </a:hlinkClick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Partnerarbeit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*!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03675-978F-4FC5-9EEB-67D96F9F21BC}"/>
              </a:ext>
            </a:extLst>
          </p:cNvPr>
          <p:cNvSpPr txBox="1"/>
          <p:nvPr/>
        </p:nvSpPr>
        <p:spPr>
          <a:xfrm>
            <a:off x="131314" y="1264379"/>
            <a:ext cx="9769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your partner if they can do each of the things below.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yes, write (✔) and their answer.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no, write (✘).</a:t>
            </a: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837919"/>
              </p:ext>
            </p:extLst>
          </p:nvPr>
        </p:nvGraphicFramePr>
        <p:xfrm>
          <a:off x="319860" y="2825500"/>
          <a:ext cx="6905261" cy="258633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636453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2268808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an instrument?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452739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dance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swim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 song?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964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say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‘I don’t know’ in German?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223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repeat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‘Auf Wiedersehen’?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090649"/>
                  </a:ext>
                </a:extLst>
              </a:tr>
            </a:tbl>
          </a:graphicData>
        </a:graphic>
      </p:graphicFrame>
      <p:sp>
        <p:nvSpPr>
          <p:cNvPr id="16" name="Google Shape;653;p27">
            <a:extLst>
              <a:ext uri="{FF2B5EF4-FFF2-40B4-BE49-F238E27FC236}">
                <a16:creationId xmlns:a16="http://schemas.microsoft.com/office/drawing/2014/main" id="{5557F9E9-0225-4A79-A5F8-8424BCA43086}"/>
              </a:ext>
            </a:extLst>
          </p:cNvPr>
          <p:cNvSpPr/>
          <p:nvPr/>
        </p:nvSpPr>
        <p:spPr>
          <a:xfrm>
            <a:off x="8426143" y="1314804"/>
            <a:ext cx="2212539" cy="1089325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Can you play an instrument?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Google Shape;653;p27">
            <a:extLst>
              <a:ext uri="{FF2B5EF4-FFF2-40B4-BE49-F238E27FC236}">
                <a16:creationId xmlns:a16="http://schemas.microsoft.com/office/drawing/2014/main" id="{24DDAFD8-CF9D-4AB9-9630-45EF0827C12F}"/>
              </a:ext>
            </a:extLst>
          </p:cNvPr>
          <p:cNvSpPr/>
          <p:nvPr/>
        </p:nvSpPr>
        <p:spPr>
          <a:xfrm>
            <a:off x="8426142" y="1336262"/>
            <a:ext cx="2212539" cy="1059195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Kannst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du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Instrument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spielen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Google Shape;653;p27">
            <a:extLst>
              <a:ext uri="{FF2B5EF4-FFF2-40B4-BE49-F238E27FC236}">
                <a16:creationId xmlns:a16="http://schemas.microsoft.com/office/drawing/2014/main" id="{0189BBEC-E541-4F08-8156-D85357F4C065}"/>
              </a:ext>
            </a:extLst>
          </p:cNvPr>
          <p:cNvSpPr/>
          <p:nvPr/>
        </p:nvSpPr>
        <p:spPr>
          <a:xfrm>
            <a:off x="8556658" y="3444627"/>
            <a:ext cx="1969692" cy="1228282"/>
          </a:xfrm>
          <a:prstGeom prst="wedgeRoundRectCallout">
            <a:avLst>
              <a:gd name="adj1" fmla="val 78190"/>
              <a:gd name="adj2" fmla="val -53949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Yes. I can play an instrument.</a:t>
            </a:r>
            <a:endParaRPr kumimoji="0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Google Shape;653;p27">
            <a:extLst>
              <a:ext uri="{FF2B5EF4-FFF2-40B4-BE49-F238E27FC236}">
                <a16:creationId xmlns:a16="http://schemas.microsoft.com/office/drawing/2014/main" id="{31176184-6689-4E02-8622-4079F6CF1014}"/>
              </a:ext>
            </a:extLst>
          </p:cNvPr>
          <p:cNvSpPr/>
          <p:nvPr/>
        </p:nvSpPr>
        <p:spPr>
          <a:xfrm>
            <a:off x="8905976" y="5219233"/>
            <a:ext cx="2663075" cy="1228282"/>
          </a:xfrm>
          <a:prstGeom prst="wedgeRoundRectCallout">
            <a:avLst>
              <a:gd name="adj1" fmla="val 46701"/>
              <a:gd name="adj2" fmla="val -170639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No. I can’t play an instrument.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Google Shape;653;p27">
            <a:extLst>
              <a:ext uri="{FF2B5EF4-FFF2-40B4-BE49-F238E27FC236}">
                <a16:creationId xmlns:a16="http://schemas.microsoft.com/office/drawing/2014/main" id="{77A56935-BA61-4A9C-8890-830B9019EDED}"/>
              </a:ext>
            </a:extLst>
          </p:cNvPr>
          <p:cNvSpPr/>
          <p:nvPr/>
        </p:nvSpPr>
        <p:spPr>
          <a:xfrm>
            <a:off x="8905975" y="5219233"/>
            <a:ext cx="2663075" cy="1228282"/>
          </a:xfrm>
          <a:prstGeom prst="wedgeRoundRectCallout">
            <a:avLst>
              <a:gd name="adj1" fmla="val 46015"/>
              <a:gd name="adj2" fmla="val -167664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Ich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kann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Instrument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spielen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5" name="Picture 2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101CE09-325C-467B-8DC1-F4D2E2074C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057" y="1934932"/>
            <a:ext cx="1695972" cy="1642973"/>
          </a:xfrm>
          <a:prstGeom prst="ellipse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1BBA909-4F9F-4CB0-940F-D29020522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896" y="2135292"/>
            <a:ext cx="982902" cy="1524347"/>
          </a:xfrm>
          <a:prstGeom prst="ellipse">
            <a:avLst/>
          </a:prstGeom>
        </p:spPr>
      </p:pic>
      <p:sp>
        <p:nvSpPr>
          <p:cNvPr id="19" name="Google Shape;653;p27">
            <a:extLst>
              <a:ext uri="{FF2B5EF4-FFF2-40B4-BE49-F238E27FC236}">
                <a16:creationId xmlns:a16="http://schemas.microsoft.com/office/drawing/2014/main" id="{DE3A277D-7887-4672-9531-2DBF620A690B}"/>
              </a:ext>
            </a:extLst>
          </p:cNvPr>
          <p:cNvSpPr/>
          <p:nvPr/>
        </p:nvSpPr>
        <p:spPr>
          <a:xfrm>
            <a:off x="8556658" y="3444627"/>
            <a:ext cx="1969692" cy="1228282"/>
          </a:xfrm>
          <a:prstGeom prst="wedgeRoundRectCallout">
            <a:avLst>
              <a:gd name="adj1" fmla="val 75499"/>
              <a:gd name="adj2" fmla="val -4963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Ich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kann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Instrument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spielen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Google Shape;653;p27">
            <a:extLst>
              <a:ext uri="{FF2B5EF4-FFF2-40B4-BE49-F238E27FC236}">
                <a16:creationId xmlns:a16="http://schemas.microsoft.com/office/drawing/2014/main" id="{637BF226-647B-4F30-A90B-10C7C5AEA210}"/>
              </a:ext>
            </a:extLst>
          </p:cNvPr>
          <p:cNvSpPr/>
          <p:nvPr/>
        </p:nvSpPr>
        <p:spPr>
          <a:xfrm>
            <a:off x="319860" y="5583048"/>
            <a:ext cx="4963340" cy="1059195"/>
          </a:xfrm>
          <a:prstGeom prst="wedgeRoundRectCallout">
            <a:avLst>
              <a:gd name="adj1" fmla="val -27829"/>
              <a:gd name="adj2" fmla="val -77112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FFD457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Remember! the 2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verb in German goes to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the end.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Kannst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the 1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verb.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110928" y="704559"/>
            <a:ext cx="2386496" cy="43155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* Partner work</a:t>
            </a:r>
          </a:p>
        </p:txBody>
      </p:sp>
    </p:spTree>
    <p:extLst>
      <p:ext uri="{BB962C8B-B14F-4D97-AF65-F5344CB8AC3E}">
        <p14:creationId xmlns:p14="http://schemas.microsoft.com/office/powerpoint/2010/main" val="188796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F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F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1" grpId="0" animBg="1"/>
      <p:bldP spid="22" grpId="0" animBg="1"/>
      <p:bldP spid="19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5b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peech Bubble: Rectangle with Corners Rounded 7">
            <a:hlinkClick r:id="" action="ppaction://noaction">
              <a:snd r:embed="rId6" name="T3_W6F_9.1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9320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6" name="T3_W6F_9.1.wav"/>
            </a:hlinkClick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Sätze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532341"/>
              </p:ext>
            </p:extLst>
          </p:nvPr>
        </p:nvGraphicFramePr>
        <p:xfrm>
          <a:off x="223562" y="2337449"/>
          <a:ext cx="7001559" cy="12801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355979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3645580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361022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play an instrument?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dance?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i="1" dirty="0">
                          <a:solidFill>
                            <a:srgbClr val="002060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swim?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i="1" dirty="0">
                          <a:solidFill>
                            <a:srgbClr val="002060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671C5A1-A83D-4001-A882-5BFF252A07BE}"/>
              </a:ext>
            </a:extLst>
          </p:cNvPr>
          <p:cNvSpPr txBox="1"/>
          <p:nvPr/>
        </p:nvSpPr>
        <p:spPr>
          <a:xfrm>
            <a:off x="123171" y="1356194"/>
            <a:ext cx="8479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sentences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describe what your partner can and can’t do.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A2DE2D-391E-48F4-9D22-D8ED8D38BF25}"/>
              </a:ext>
            </a:extLst>
          </p:cNvPr>
          <p:cNvSpPr txBox="1"/>
          <p:nvPr/>
        </p:nvSpPr>
        <p:spPr>
          <a:xfrm>
            <a:off x="375961" y="4265201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Lukas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kann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Instrument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31EA2D-463F-464B-BEF6-24F020673FBF}"/>
              </a:ext>
            </a:extLst>
          </p:cNvPr>
          <p:cNvSpPr txBox="1"/>
          <p:nvPr/>
        </p:nvSpPr>
        <p:spPr>
          <a:xfrm>
            <a:off x="375961" y="5080125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kann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tanzen (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sehr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gut)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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924105-8DAF-4026-817C-51965FF7FE21}"/>
              </a:ext>
            </a:extLst>
          </p:cNvPr>
          <p:cNvSpPr txBox="1"/>
          <p:nvPr/>
        </p:nvSpPr>
        <p:spPr>
          <a:xfrm>
            <a:off x="375961" y="5945849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Lukas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kann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gut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schwimmen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399039" y="1025445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schreiben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321" y="-60803"/>
            <a:ext cx="1256675" cy="125667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D1BBA909-4F9F-4CB0-940F-D290205229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58" y="1879574"/>
            <a:ext cx="1241468" cy="192534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3961C7C-4BDC-457F-B2BD-A363B1522F58}"/>
              </a:ext>
            </a:extLst>
          </p:cNvPr>
          <p:cNvGrpSpPr/>
          <p:nvPr/>
        </p:nvGrpSpPr>
        <p:grpSpPr>
          <a:xfrm>
            <a:off x="5960019" y="3767867"/>
            <a:ext cx="1185083" cy="989037"/>
            <a:chOff x="4585379" y="4393396"/>
            <a:chExt cx="2018224" cy="156614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BEE7CC0-5600-45C4-BF42-55C09AE16B77}"/>
                </a:ext>
              </a:extLst>
            </p:cNvPr>
            <p:cNvGrpSpPr/>
            <p:nvPr/>
          </p:nvGrpSpPr>
          <p:grpSpPr>
            <a:xfrm>
              <a:off x="4585379" y="4902729"/>
              <a:ext cx="2018224" cy="1056815"/>
              <a:chOff x="2434064" y="1534805"/>
              <a:chExt cx="2018224" cy="1056815"/>
            </a:xfrm>
            <a:solidFill>
              <a:srgbClr val="002060"/>
            </a:solidFill>
          </p:grpSpPr>
          <p:pic>
            <p:nvPicPr>
              <p:cNvPr id="22" name="Graphic 32" descr="Harp with solid fill">
                <a:extLst>
                  <a:ext uri="{FF2B5EF4-FFF2-40B4-BE49-F238E27FC236}">
                    <a16:creationId xmlns:a16="http://schemas.microsoft.com/office/drawing/2014/main" id="{97D42513-96B8-4813-ADB5-B6266B6F3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080688" y="167722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3" name="Graphic 33" descr="Saxophone with solid fill">
                <a:extLst>
                  <a:ext uri="{FF2B5EF4-FFF2-40B4-BE49-F238E27FC236}">
                    <a16:creationId xmlns:a16="http://schemas.microsoft.com/office/drawing/2014/main" id="{76982E1A-7B64-45F8-A706-045207727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434064" y="163164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4" name="Graphic 34" descr="Clarinet with solid fill">
                <a:extLst>
                  <a:ext uri="{FF2B5EF4-FFF2-40B4-BE49-F238E27FC236}">
                    <a16:creationId xmlns:a16="http://schemas.microsoft.com/office/drawing/2014/main" id="{202294B2-7A28-405C-9BE2-680CECDE8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 rot="20528664">
                <a:off x="3537888" y="1534805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20" name="Graphic 31" descr="Trumpet with solid fill">
              <a:extLst>
                <a:ext uri="{FF2B5EF4-FFF2-40B4-BE49-F238E27FC236}">
                  <a16:creationId xmlns:a16="http://schemas.microsoft.com/office/drawing/2014/main" id="{0EBD35DC-9E4A-43D7-A7EA-9207B2A90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140373" y="4393396"/>
              <a:ext cx="914400" cy="914400"/>
            </a:xfrm>
            <a:prstGeom prst="rect">
              <a:avLst/>
            </a:prstGeom>
          </p:spPr>
        </p:pic>
      </p:grp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EEB061C7-B3C4-4C71-94DC-62F5D18EE82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731" y="4910655"/>
            <a:ext cx="998578" cy="991778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5D12C86-2B0C-4822-930B-ABE484EBC51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790" y="5711260"/>
            <a:ext cx="996226" cy="101467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8A1D2F31-9B56-4C4E-A9E3-9C39608763F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740" y="3827001"/>
            <a:ext cx="1006512" cy="977232"/>
          </a:xfrm>
          <a:prstGeom prst="rect">
            <a:avLst/>
          </a:prstGeom>
        </p:spPr>
      </p:pic>
      <p:pic>
        <p:nvPicPr>
          <p:cNvPr id="32" name="Picture 31" descr="A picture containing light&#10;&#10;Description automatically generated">
            <a:extLst>
              <a:ext uri="{FF2B5EF4-FFF2-40B4-BE49-F238E27FC236}">
                <a16:creationId xmlns:a16="http://schemas.microsoft.com/office/drawing/2014/main" id="{B9EF7992-AFC8-4093-8D46-D26F3E192C4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88" y="4078985"/>
            <a:ext cx="517545" cy="59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F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F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2030</Words>
  <Application>Microsoft Office PowerPoint</Application>
  <PresentationFormat>Widescreen</PresentationFormat>
  <Paragraphs>370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Bookshelf Symbol 7</vt:lpstr>
      <vt:lpstr>Calibri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Talking about activities and events</vt:lpstr>
      <vt:lpstr>Follow up 1 </vt:lpstr>
      <vt:lpstr>Follow up 2: </vt:lpstr>
      <vt:lpstr>Follow up 2: </vt:lpstr>
      <vt:lpstr>Questions</vt:lpstr>
      <vt:lpstr>Follow up 3</vt:lpstr>
      <vt:lpstr>Follow up 4</vt:lpstr>
      <vt:lpstr>Follow up 5a</vt:lpstr>
      <vt:lpstr>Follow up 5b</vt:lpstr>
      <vt:lpstr>Tschüss!</vt:lpstr>
      <vt:lpstr>Follow up 2: </vt:lpstr>
      <vt:lpstr>Follow up 2: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99</cp:revision>
  <dcterms:created xsi:type="dcterms:W3CDTF">2021-06-12T06:20:35Z</dcterms:created>
  <dcterms:modified xsi:type="dcterms:W3CDTF">2023-12-01T12:00:53Z</dcterms:modified>
</cp:coreProperties>
</file>