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77" r:id="rId3"/>
    <p:sldId id="299" r:id="rId4"/>
    <p:sldId id="298" r:id="rId5"/>
    <p:sldId id="934" r:id="rId6"/>
    <p:sldId id="937" r:id="rId7"/>
    <p:sldId id="939" r:id="rId8"/>
    <p:sldId id="938" r:id="rId9"/>
    <p:sldId id="281" r:id="rId10"/>
    <p:sldId id="940" r:id="rId11"/>
    <p:sldId id="9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E67D"/>
    <a:srgbClr val="FFD10D"/>
    <a:srgbClr val="FFFAE7"/>
    <a:srgbClr val="FF0066"/>
    <a:srgbClr val="FFFFCC"/>
    <a:srgbClr val="2E94AF"/>
    <a:srgbClr val="EFF9FB"/>
    <a:srgbClr val="29C1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9072" autoAdjust="0"/>
  </p:normalViewPr>
  <p:slideViewPr>
    <p:cSldViewPr snapToGrid="0">
      <p:cViewPr varScale="1">
        <p:scale>
          <a:sx n="60" d="100"/>
          <a:sy n="60" d="100"/>
        </p:scale>
        <p:origin x="854"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‹N›</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1" i="0" strike="noStrike" spc="-1" dirty="0">
                <a:solidFill>
                  <a:srgbClr val="002060"/>
                </a:solidFill>
                <a:latin typeface="Century Gothic"/>
                <a:ea typeface="Century Gothic"/>
              </a:rPr>
              <a:t>[-</a:t>
            </a:r>
            <a:r>
              <a:rPr lang="en-GB" sz="1200" b="1" i="0" strike="noStrike" spc="-1" dirty="0" err="1">
                <a:solidFill>
                  <a:srgbClr val="002060"/>
                </a:solidFill>
                <a:latin typeface="Century Gothic"/>
                <a:ea typeface="Century Gothic"/>
              </a:rPr>
              <a:t>tion</a:t>
            </a:r>
            <a:r>
              <a:rPr lang="en-GB" sz="1200" b="1" i="0" strike="noStrike" spc="-1" dirty="0">
                <a:solidFill>
                  <a:srgbClr val="002060"/>
                </a:solidFill>
                <a:latin typeface="Century Gothic"/>
                <a:ea typeface="Century Gothic"/>
              </a:rPr>
              <a:t>]  Information </a:t>
            </a:r>
            <a:r>
              <a:rPr lang="en-GB" sz="1200" b="0" i="0" strike="noStrike" spc="-1" dirty="0">
                <a:solidFill>
                  <a:srgbClr val="002060"/>
                </a:solidFill>
                <a:latin typeface="Century Gothic"/>
                <a:ea typeface="Century Gothic"/>
              </a:rPr>
              <a:t>[465] </a:t>
            </a:r>
            <a:r>
              <a:rPr lang="en-GB" sz="1200" b="1" i="0" strike="noStrike" spc="-1" dirty="0">
                <a:solidFill>
                  <a:srgbClr val="002060"/>
                </a:solidFill>
                <a:latin typeface="Century Gothic"/>
                <a:ea typeface="Century Gothic"/>
              </a:rPr>
              <a:t>Tradition </a:t>
            </a:r>
            <a:r>
              <a:rPr lang="en-GB" sz="1200" b="0" i="0" strike="noStrike" spc="-1" dirty="0">
                <a:solidFill>
                  <a:srgbClr val="002060"/>
                </a:solidFill>
                <a:latin typeface="Century Gothic"/>
                <a:ea typeface="Century Gothic"/>
              </a:rPr>
              <a:t>[1650] </a:t>
            </a:r>
            <a:r>
              <a:rPr lang="en-GB" sz="1200" b="1" i="0" strike="noStrike" spc="-1" dirty="0">
                <a:solidFill>
                  <a:srgbClr val="002060"/>
                </a:solidFill>
                <a:latin typeface="Century Gothic"/>
                <a:ea typeface="Century Gothic"/>
              </a:rPr>
              <a:t>Position </a:t>
            </a:r>
            <a:r>
              <a:rPr lang="en-GB" sz="1200" b="0" i="0" strike="noStrike" spc="-1" dirty="0">
                <a:solidFill>
                  <a:srgbClr val="002060"/>
                </a:solidFill>
                <a:latin typeface="Century Gothic"/>
                <a:ea typeface="Century Gothic"/>
              </a:rPr>
              <a:t>[944] </a:t>
            </a:r>
            <a:r>
              <a:rPr lang="en-GB" sz="1200" b="1" i="0" strike="noStrike" spc="-1" dirty="0">
                <a:solidFill>
                  <a:srgbClr val="002060"/>
                </a:solidFill>
                <a:latin typeface="Century Gothic"/>
                <a:ea typeface="Century Gothic"/>
              </a:rPr>
              <a:t>international</a:t>
            </a:r>
            <a:r>
              <a:rPr lang="en-GB" sz="1200" b="1" i="0" strike="noStrike" spc="-1" baseline="0" dirty="0">
                <a:solidFill>
                  <a:srgbClr val="002060"/>
                </a:solidFill>
                <a:latin typeface="Century Gothic"/>
                <a:ea typeface="Century Gothic"/>
              </a:rPr>
              <a:t> </a:t>
            </a:r>
            <a:r>
              <a:rPr lang="en-GB" sz="1200" b="0" i="0" strike="noStrike" spc="-1" dirty="0">
                <a:solidFill>
                  <a:srgbClr val="002060"/>
                </a:solidFill>
                <a:latin typeface="Century Gothic"/>
                <a:ea typeface="Century Gothic"/>
              </a:rPr>
              <a:t>[426] </a:t>
            </a:r>
            <a:r>
              <a:rPr lang="en-GB" sz="1200" b="1" i="0" strike="noStrike" spc="-1" dirty="0" err="1">
                <a:solidFill>
                  <a:srgbClr val="002060"/>
                </a:solidFill>
                <a:latin typeface="Century Gothic"/>
                <a:ea typeface="Century Gothic"/>
              </a:rPr>
              <a:t>funktionieren</a:t>
            </a:r>
            <a:r>
              <a:rPr lang="en-GB" sz="1200" b="1" i="0" strike="noStrike" spc="-1" dirty="0">
                <a:solidFill>
                  <a:srgbClr val="002060"/>
                </a:solidFill>
                <a:latin typeface="Century Gothic"/>
                <a:ea typeface="Century Gothic"/>
              </a:rPr>
              <a:t> </a:t>
            </a:r>
            <a:r>
              <a:rPr lang="en-GB" sz="1200" b="0" i="0" strike="noStrike" spc="-1" dirty="0">
                <a:solidFill>
                  <a:srgbClr val="002060"/>
                </a:solidFill>
                <a:latin typeface="Century Gothic"/>
                <a:ea typeface="Century Gothic"/>
              </a:rPr>
              <a:t>[677] </a:t>
            </a: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de-DE" sz="1200" b="1" strike="noStrike" spc="-1" dirty="0">
                <a:solidFill>
                  <a:srgbClr val="002060"/>
                </a:solidFill>
                <a:latin typeface="Century Gothic"/>
                <a:ea typeface="Century Gothic"/>
              </a:rPr>
              <a:t>helfen </a:t>
            </a:r>
            <a:r>
              <a:rPr lang="de-DE" sz="1200" b="0" strike="noStrike" spc="-1" dirty="0">
                <a:solidFill>
                  <a:srgbClr val="002060"/>
                </a:solidFill>
                <a:latin typeface="Century Gothic"/>
                <a:ea typeface="Century Gothic"/>
              </a:rPr>
              <a:t>[338] </a:t>
            </a:r>
            <a:r>
              <a:rPr lang="de-DE" sz="1200" b="1" strike="noStrike" spc="-1" dirty="0">
                <a:solidFill>
                  <a:srgbClr val="002060"/>
                </a:solidFill>
                <a:latin typeface="Century Gothic"/>
                <a:ea typeface="Century Gothic"/>
              </a:rPr>
              <a:t>er/sie/es kann </a:t>
            </a:r>
            <a:r>
              <a:rPr lang="de-DE" sz="1200" b="0" strike="noStrike" spc="-1" dirty="0">
                <a:solidFill>
                  <a:srgbClr val="002060"/>
                </a:solidFill>
                <a:latin typeface="Century Gothic"/>
                <a:ea typeface="Century Gothic"/>
              </a:rPr>
              <a:t>[23] </a:t>
            </a:r>
          </a:p>
          <a:p>
            <a:pPr marL="216000" indent="-216000">
              <a:lnSpc>
                <a:spcPct val="100000"/>
              </a:lnSpc>
            </a:pPr>
            <a:r>
              <a:rPr lang="it-IT" sz="1200" b="0" i="0" strike="noStrike" spc="-1" dirty="0" err="1">
                <a:solidFill>
                  <a:srgbClr val="002060"/>
                </a:solidFill>
                <a:latin typeface="Century Gothic"/>
                <a:ea typeface="Century Gothic"/>
              </a:rPr>
              <a:t>Revisit</a:t>
            </a:r>
            <a:r>
              <a:rPr lang="it-IT" sz="1200" b="0" i="0" strike="noStrike" spc="-1" dirty="0">
                <a:solidFill>
                  <a:srgbClr val="002060"/>
                </a:solidFill>
                <a:latin typeface="Century Gothic"/>
                <a:ea typeface="Century Gothic"/>
              </a:rPr>
              <a:t> 1: </a:t>
            </a:r>
            <a:r>
              <a:rPr lang="de-DE" sz="1200" b="1" i="0" strike="noStrike" spc="-1" dirty="0">
                <a:solidFill>
                  <a:srgbClr val="002060"/>
                </a:solidFill>
                <a:latin typeface="Century Gothic"/>
                <a:ea typeface="Century Gothic"/>
              </a:rPr>
              <a:t>schwimmen </a:t>
            </a:r>
            <a:r>
              <a:rPr lang="de-DE" sz="1200" b="0" i="0" strike="noStrike" spc="-1" dirty="0">
                <a:solidFill>
                  <a:srgbClr val="002060"/>
                </a:solidFill>
                <a:latin typeface="Century Gothic"/>
                <a:ea typeface="Century Gothic"/>
              </a:rPr>
              <a:t>[1863] </a:t>
            </a:r>
            <a:r>
              <a:rPr lang="de-DE" sz="1200" b="1" i="0" strike="noStrike" spc="-1" dirty="0">
                <a:solidFill>
                  <a:srgbClr val="002060"/>
                </a:solidFill>
                <a:latin typeface="Century Gothic"/>
                <a:ea typeface="Century Gothic"/>
              </a:rPr>
              <a:t>tanzen </a:t>
            </a:r>
            <a:r>
              <a:rPr lang="de-DE" sz="1200" b="0" i="0" strike="noStrike" spc="-1" dirty="0">
                <a:solidFill>
                  <a:srgbClr val="002060"/>
                </a:solidFill>
                <a:latin typeface="Century Gothic"/>
                <a:ea typeface="Century Gothic"/>
              </a:rPr>
              <a:t>[1497]</a:t>
            </a:r>
          </a:p>
          <a:p>
            <a:pPr marL="216000" indent="-216000">
              <a:lnSpc>
                <a:spcPct val="100000"/>
              </a:lnSpc>
            </a:pPr>
            <a:r>
              <a:rPr lang="de-DE" sz="1200" b="0" i="0" strike="noStrike" spc="-1" dirty="0" err="1">
                <a:solidFill>
                  <a:srgbClr val="002060"/>
                </a:solidFill>
                <a:latin typeface="Century Gothic"/>
                <a:ea typeface="Century Gothic"/>
              </a:rPr>
              <a:t>Revisit</a:t>
            </a:r>
            <a:r>
              <a:rPr lang="de-DE" sz="1200" b="0" i="0" strike="noStrike" spc="-1" dirty="0">
                <a:solidFill>
                  <a:srgbClr val="002060"/>
                </a:solidFill>
                <a:latin typeface="Century Gothic"/>
                <a:ea typeface="Century Gothic"/>
              </a:rPr>
              <a:t> 2:</a:t>
            </a:r>
            <a:r>
              <a:rPr lang="de-DE" sz="1200" b="1" i="0" strike="noStrike" spc="-1" dirty="0">
                <a:solidFill>
                  <a:srgbClr val="002060"/>
                </a:solidFill>
                <a:latin typeface="Century Gothic"/>
                <a:ea typeface="Century Gothic"/>
              </a:rPr>
              <a:t> gewinnen </a:t>
            </a:r>
            <a:r>
              <a:rPr lang="de-DE" sz="1200" b="0" i="0" strike="noStrike" spc="-1" dirty="0">
                <a:solidFill>
                  <a:srgbClr val="002060"/>
                </a:solidFill>
                <a:latin typeface="Century Gothic"/>
                <a:ea typeface="Century Gothic"/>
              </a:rPr>
              <a:t>[372] </a:t>
            </a:r>
            <a:r>
              <a:rPr lang="de-DE" sz="1200" b="1" i="0" strike="noStrike" spc="-1" dirty="0">
                <a:solidFill>
                  <a:srgbClr val="002060"/>
                </a:solidFill>
                <a:latin typeface="Century Gothic"/>
                <a:ea typeface="Century Gothic"/>
              </a:rPr>
              <a:t>hören </a:t>
            </a:r>
            <a:r>
              <a:rPr lang="de-DE" sz="1200" b="0" i="0" strike="noStrike" spc="-1" dirty="0">
                <a:solidFill>
                  <a:srgbClr val="002060"/>
                </a:solidFill>
                <a:latin typeface="Century Gothic"/>
                <a:ea typeface="Century Gothic"/>
              </a:rPr>
              <a:t>[146] </a:t>
            </a:r>
            <a:r>
              <a:rPr lang="de-DE" sz="1200" b="1" i="0" strike="noStrike" spc="-1" dirty="0">
                <a:solidFill>
                  <a:srgbClr val="002060"/>
                </a:solidFill>
                <a:latin typeface="Century Gothic"/>
                <a:ea typeface="Century Gothic"/>
              </a:rPr>
              <a:t>machen </a:t>
            </a:r>
            <a:r>
              <a:rPr lang="de-DE" sz="1200" b="0" i="0" strike="noStrike" spc="-1" dirty="0">
                <a:solidFill>
                  <a:srgbClr val="002060"/>
                </a:solidFill>
                <a:latin typeface="Century Gothic"/>
                <a:ea typeface="Century Gothic"/>
              </a:rPr>
              <a:t>[58]  </a:t>
            </a:r>
            <a:r>
              <a:rPr lang="de-DE" sz="1200" b="1" i="0" strike="noStrike" spc="-1" dirty="0">
                <a:solidFill>
                  <a:srgbClr val="002060"/>
                </a:solidFill>
                <a:latin typeface="Century Gothic"/>
                <a:ea typeface="Century Gothic"/>
              </a:rPr>
              <a:t>zu Hause</a:t>
            </a:r>
            <a:r>
              <a:rPr lang="de-DE" sz="1200" b="0" i="0" strike="noStrike" spc="-1" dirty="0">
                <a:solidFill>
                  <a:srgbClr val="002060"/>
                </a:solidFill>
                <a:latin typeface="Century Gothic"/>
                <a:ea typeface="Century Gothic"/>
              </a:rPr>
              <a:t> [n/a]</a:t>
            </a:r>
            <a:endParaRPr lang="fr-FR" sz="1200" b="0" i="0" strike="noStrike" spc="-1" dirty="0">
              <a:solidFill>
                <a:srgbClr val="002060"/>
              </a:solidFill>
              <a:latin typeface="Century Gothic"/>
              <a:ea typeface="Century Gothic"/>
            </a:endParaRPr>
          </a:p>
          <a:p>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100" b="0" strike="noStrike" spc="-1" dirty="0">
                <a:solidFill>
                  <a:srgbClr val="000000"/>
                </a:solidFill>
                <a:latin typeface="Calibri"/>
                <a:ea typeface="Calibri"/>
              </a:rPr>
              <a:t>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2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74632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5 minutes</a:t>
            </a:r>
          </a:p>
          <a:p>
            <a:pPr marL="216000" indent="-216000">
              <a:lnSpc>
                <a:spcPct val="100000"/>
              </a:lnSpc>
            </a:pPr>
            <a:endParaRPr lang="en-GB" sz="1200" b="0" strike="noStrike" spc="-1" dirty="0">
              <a:latin typeface="Arial"/>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a:t>
            </a:r>
            <a:r>
              <a:rPr lang="en-GB" sz="1200" b="0" strike="noStrike" spc="-1" baseline="0" dirty="0">
                <a:solidFill>
                  <a:srgbClr val="000000"/>
                </a:solidFill>
                <a:latin typeface="+mn-lt"/>
                <a:ea typeface="Calibri"/>
              </a:rPr>
              <a:t> </a:t>
            </a:r>
            <a:r>
              <a:rPr lang="en-GB" sz="1200" b="0" strike="noStrike" spc="-1" baseline="0" dirty="0" err="1">
                <a:solidFill>
                  <a:srgbClr val="000000"/>
                </a:solidFill>
                <a:latin typeface="+mn-lt"/>
                <a:ea typeface="Calibri"/>
              </a:rPr>
              <a:t>kann</a:t>
            </a:r>
            <a:r>
              <a:rPr lang="en-GB" sz="1200" b="0" strike="noStrike" spc="-1" baseline="0" dirty="0">
                <a:solidFill>
                  <a:srgbClr val="000000"/>
                </a:solidFill>
                <a:latin typeface="+mn-lt"/>
                <a:ea typeface="Calibri"/>
              </a:rPr>
              <a:t> in the first and third persons and in positive and negative sentences, contrasting </a:t>
            </a:r>
            <a:r>
              <a:rPr lang="en-GB" sz="1200" b="0" strike="noStrike" spc="-1" baseline="0" dirty="0" err="1">
                <a:solidFill>
                  <a:srgbClr val="000000"/>
                </a:solidFill>
                <a:latin typeface="+mn-lt"/>
                <a:ea typeface="Calibri"/>
              </a:rPr>
              <a:t>kann</a:t>
            </a:r>
            <a:r>
              <a:rPr lang="en-GB" sz="1200" b="0" strike="noStrike" spc="-1" baseline="0" dirty="0">
                <a:solidFill>
                  <a:srgbClr val="000000"/>
                </a:solidFill>
                <a:latin typeface="+mn-lt"/>
                <a:ea typeface="Calibri"/>
              </a:rPr>
              <a:t>… and  </a:t>
            </a:r>
            <a:r>
              <a:rPr lang="en-GB" sz="1200" b="0" strike="noStrike" spc="-1" baseline="0" dirty="0" err="1">
                <a:solidFill>
                  <a:srgbClr val="000000"/>
                </a:solidFill>
                <a:latin typeface="+mn-lt"/>
                <a:ea typeface="Calibri"/>
              </a:rPr>
              <a:t>kann</a:t>
            </a:r>
            <a:r>
              <a:rPr lang="en-GB" sz="1200" b="0" strike="noStrike" spc="-1" baseline="0" dirty="0">
                <a:solidFill>
                  <a:srgbClr val="000000"/>
                </a:solidFill>
                <a:latin typeface="+mn-lt"/>
                <a:ea typeface="Calibri"/>
              </a:rPr>
              <a:t> </a:t>
            </a:r>
            <a:r>
              <a:rPr lang="en-GB" sz="1200" b="0" strike="noStrike" spc="-1" baseline="0" dirty="0" err="1">
                <a:solidFill>
                  <a:srgbClr val="000000"/>
                </a:solidFill>
                <a:latin typeface="+mn-lt"/>
                <a:ea typeface="Calibri"/>
              </a:rPr>
              <a:t>ein</a:t>
            </a:r>
            <a:r>
              <a:rPr lang="en-GB" sz="1200" b="0" strike="noStrike" spc="-1" baseline="0" dirty="0">
                <a:solidFill>
                  <a:srgbClr val="000000"/>
                </a:solidFill>
                <a:latin typeface="+mn-lt"/>
                <a:ea typeface="Calibri"/>
              </a:rPr>
              <a:t>… with </a:t>
            </a:r>
            <a:r>
              <a:rPr lang="en-GB" sz="1200" b="0" strike="noStrike" spc="-1" baseline="0" dirty="0" err="1">
                <a:solidFill>
                  <a:srgbClr val="000000"/>
                </a:solidFill>
                <a:latin typeface="+mn-lt"/>
                <a:ea typeface="Calibri"/>
              </a:rPr>
              <a:t>kann</a:t>
            </a:r>
            <a:r>
              <a:rPr lang="en-GB" sz="1200" b="0" strike="noStrike" spc="-1" baseline="0" dirty="0">
                <a:solidFill>
                  <a:srgbClr val="000000"/>
                </a:solidFill>
                <a:latin typeface="+mn-lt"/>
                <a:ea typeface="Calibri"/>
              </a:rPr>
              <a:t> </a:t>
            </a:r>
            <a:r>
              <a:rPr lang="en-GB" sz="1200" b="0" strike="noStrike" spc="-1" baseline="0" dirty="0" err="1">
                <a:solidFill>
                  <a:srgbClr val="000000"/>
                </a:solidFill>
                <a:latin typeface="+mn-lt"/>
                <a:ea typeface="Calibri"/>
              </a:rPr>
              <a:t>nicht</a:t>
            </a:r>
            <a:r>
              <a:rPr lang="en-GB" sz="1200" b="0" strike="noStrike" spc="-1" baseline="0" dirty="0">
                <a:solidFill>
                  <a:srgbClr val="000000"/>
                </a:solidFill>
                <a:latin typeface="+mn-lt"/>
                <a:ea typeface="Calibri"/>
              </a:rPr>
              <a:t>… and </a:t>
            </a:r>
            <a:r>
              <a:rPr lang="en-GB" sz="1200" b="0" strike="noStrike" spc="-1" baseline="0" dirty="0" err="1">
                <a:solidFill>
                  <a:srgbClr val="000000"/>
                </a:solidFill>
                <a:latin typeface="+mn-lt"/>
                <a:ea typeface="Calibri"/>
              </a:rPr>
              <a:t>kann</a:t>
            </a:r>
            <a:r>
              <a:rPr lang="en-GB" sz="1200" b="0" strike="noStrike" spc="-1" baseline="0" dirty="0">
                <a:solidFill>
                  <a:srgbClr val="000000"/>
                </a:solidFill>
                <a:latin typeface="+mn-lt"/>
                <a:ea typeface="Calibri"/>
              </a:rPr>
              <a:t> </a:t>
            </a:r>
            <a:r>
              <a:rPr lang="en-GB" sz="1200" b="0" strike="noStrike" spc="-1" baseline="0" dirty="0" err="1">
                <a:solidFill>
                  <a:srgbClr val="000000"/>
                </a:solidFill>
                <a:latin typeface="+mn-lt"/>
                <a:ea typeface="Calibri"/>
              </a:rPr>
              <a:t>kein</a:t>
            </a:r>
            <a:r>
              <a:rPr lang="en-GB" sz="1200" b="0" strike="noStrike" spc="-1" baseline="0" dirty="0">
                <a:solidFill>
                  <a:srgbClr val="000000"/>
                </a:solidFill>
                <a:latin typeface="+mn-lt"/>
                <a:ea typeface="Calibri"/>
              </a:rPr>
              <a:t>…</a:t>
            </a:r>
            <a:endParaRPr lang="en-GB" sz="1200" b="0" strike="noStrike" spc="-1" dirty="0">
              <a:solidFill>
                <a:srgbClr val="000000"/>
              </a:solidFill>
              <a:latin typeface="+mn-lt"/>
              <a:ea typeface="Calibri"/>
            </a:endParaRPr>
          </a:p>
          <a:p>
            <a:pPr marL="216000" indent="-216000">
              <a:lnSpc>
                <a:spcPct val="100000"/>
              </a:lnSpc>
            </a:pP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strike="noStrike" spc="-1" dirty="0">
                <a:solidFill>
                  <a:srgbClr val="000000"/>
                </a:solidFill>
                <a:latin typeface="Calibri"/>
              </a:rPr>
              <a:t>Use the first sentence</a:t>
            </a:r>
            <a:r>
              <a:rPr lang="en-GB" sz="1200" b="0" strike="noStrike" spc="-1" baseline="0" dirty="0">
                <a:solidFill>
                  <a:srgbClr val="000000"/>
                </a:solidFill>
                <a:latin typeface="Calibri"/>
              </a:rPr>
              <a:t> as an example. Click on the audio button to hear what Moritz is saying to his Gran. Pupils decide who Moritz is talking about and whether the sentence is positive or negative (can or can’t). Click to play the sentence again and pupils try to understand the rest of the sentence. </a:t>
            </a:r>
            <a:r>
              <a:rPr lang="en-GB" b="0" baseline="0" dirty="0"/>
              <a:t>At the same time, by translating into English, students are reinforcing their knowledge of the two-verb rule and the difference in syntax between German and English.</a:t>
            </a:r>
            <a:endParaRPr lang="en-GB" b="0" dirty="0"/>
          </a:p>
          <a:p>
            <a:pPr marL="228600" indent="-228600">
              <a:lnSpc>
                <a:spcPct val="100000"/>
              </a:lnSpc>
              <a:buAutoNum type="arabicPeriod"/>
            </a:pPr>
            <a:r>
              <a:rPr lang="en-GB" sz="1200" b="0" strike="noStrike" spc="-1" baseline="0" dirty="0">
                <a:solidFill>
                  <a:srgbClr val="000000"/>
                </a:solidFill>
                <a:latin typeface="Calibri"/>
              </a:rPr>
              <a:t>Click to reveal the answers.</a:t>
            </a:r>
          </a:p>
          <a:p>
            <a:pPr marL="228600" indent="-228600">
              <a:lnSpc>
                <a:spcPct val="100000"/>
              </a:lnSpc>
              <a:buAutoNum type="arabicPeriod"/>
            </a:pPr>
            <a:r>
              <a:rPr lang="en-GB" sz="1200" b="0" strike="noStrike" spc="-1" dirty="0">
                <a:solidFill>
                  <a:srgbClr val="000000"/>
                </a:solidFill>
                <a:latin typeface="Calibri"/>
              </a:rPr>
              <a:t>Repeat</a:t>
            </a:r>
            <a:r>
              <a:rPr lang="en-GB" sz="1200" b="0" strike="noStrike" spc="-1" baseline="0" dirty="0">
                <a:solidFill>
                  <a:srgbClr val="000000"/>
                </a:solidFill>
                <a:latin typeface="Calibri"/>
              </a:rPr>
              <a:t> for the rest of the sentences.</a:t>
            </a:r>
            <a:endParaRPr lang="en-GB" sz="1200" b="0" strike="noStrike" spc="-1" dirty="0">
              <a:solidFill>
                <a:srgbClr val="000000"/>
              </a:solidFill>
              <a:latin typeface="Calibri"/>
            </a:endParaRPr>
          </a:p>
          <a:p>
            <a:pPr marL="216000" indent="-216000">
              <a:lnSpc>
                <a:spcPct val="100000"/>
              </a:lnSpc>
            </a:pPr>
            <a:endParaRPr lang="en-GB" sz="1200" b="0" strike="noStrike" spc="-1" dirty="0">
              <a:solidFill>
                <a:srgbClr val="000000"/>
              </a:solidFill>
              <a:latin typeface="Calibri"/>
            </a:endParaRPr>
          </a:p>
          <a:p>
            <a:pPr marL="216000" indent="-216000">
              <a:lnSpc>
                <a:spcPct val="100000"/>
              </a:lnSpc>
            </a:pPr>
            <a:r>
              <a:rPr lang="en-GB" b="1" baseline="0" dirty="0"/>
              <a:t>Note: </a:t>
            </a:r>
            <a:r>
              <a:rPr lang="en-GB" b="0" baseline="0" dirty="0"/>
              <a:t>This is broken down into three columns to support understanding, and also so that less proficient students will still have a sense of achievement, even if they are not able to understand the full meaning of every sentence.</a:t>
            </a:r>
            <a:endParaRPr lang="en-GB" sz="1200" b="0" strike="noStrike" spc="-1" dirty="0">
              <a:solidFill>
                <a:srgbClr val="000000"/>
              </a:solidFill>
              <a:latin typeface="Calibri"/>
            </a:endParaRPr>
          </a:p>
          <a:p>
            <a:pPr marL="216000" indent="-216000">
              <a:lnSpc>
                <a:spcPct val="100000"/>
              </a:lnSpc>
            </a:pPr>
            <a:endParaRPr lang="en-GB" sz="1200" b="0"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216000" indent="-216000">
              <a:lnSpc>
                <a:spcPct val="100000"/>
              </a:lnSpc>
            </a:pPr>
            <a:r>
              <a:rPr lang="en-GB" sz="1200" b="0" strike="noStrike" spc="-1" dirty="0">
                <a:solidFill>
                  <a:srgbClr val="000000"/>
                </a:solidFill>
                <a:latin typeface="Calibri"/>
              </a:rPr>
              <a:t>E.g. Sie </a:t>
            </a:r>
            <a:r>
              <a:rPr lang="en-GB" sz="1200" b="0" strike="noStrike" spc="-1" dirty="0" err="1">
                <a:solidFill>
                  <a:srgbClr val="000000"/>
                </a:solidFill>
                <a:latin typeface="Calibri"/>
              </a:rPr>
              <a:t>kann</a:t>
            </a:r>
            <a:r>
              <a:rPr lang="en-GB" sz="1200" b="0" strike="noStrike" spc="-1" dirty="0">
                <a:solidFill>
                  <a:srgbClr val="000000"/>
                </a:solidFill>
                <a:latin typeface="Calibri"/>
              </a:rPr>
              <a:t> </a:t>
            </a:r>
            <a:r>
              <a:rPr lang="en-GB" sz="1200" b="0" strike="noStrike" spc="-1" dirty="0" err="1">
                <a:solidFill>
                  <a:srgbClr val="000000"/>
                </a:solidFill>
                <a:latin typeface="Calibri"/>
              </a:rPr>
              <a:t>hier</a:t>
            </a:r>
            <a:r>
              <a:rPr lang="en-GB" sz="1200" b="0" strike="noStrike" spc="-1" dirty="0">
                <a:solidFill>
                  <a:srgbClr val="000000"/>
                </a:solidFill>
                <a:latin typeface="Calibri"/>
              </a:rPr>
              <a:t> </a:t>
            </a:r>
            <a:r>
              <a:rPr lang="en-GB" sz="1200" b="0" strike="noStrike" spc="-1" dirty="0" err="1">
                <a:solidFill>
                  <a:srgbClr val="000000"/>
                </a:solidFill>
                <a:latin typeface="Calibri"/>
              </a:rPr>
              <a:t>nicht</a:t>
            </a:r>
            <a:r>
              <a:rPr lang="en-GB" sz="1200" b="0" strike="noStrike" spc="-1" dirty="0">
                <a:solidFill>
                  <a:srgbClr val="000000"/>
                </a:solidFill>
                <a:latin typeface="Calibri"/>
              </a:rPr>
              <a:t> </a:t>
            </a:r>
            <a:r>
              <a:rPr lang="en-GB" sz="1200" b="0" strike="noStrike" spc="-1" dirty="0" err="1">
                <a:solidFill>
                  <a:srgbClr val="000000"/>
                </a:solidFill>
                <a:latin typeface="Calibri"/>
              </a:rPr>
              <a:t>schwimmen</a:t>
            </a:r>
            <a:r>
              <a:rPr lang="en-GB" sz="1200" b="0" strike="noStrike" spc="-1" dirty="0">
                <a:solidFill>
                  <a:srgbClr val="000000"/>
                </a:solidFill>
                <a:latin typeface="Calibri"/>
              </a:rPr>
              <a:t>.</a:t>
            </a:r>
          </a:p>
          <a:p>
            <a:pPr marL="216000" indent="-216000">
              <a:lnSpc>
                <a:spcPct val="100000"/>
              </a:lnSpc>
            </a:pPr>
            <a:r>
              <a:rPr lang="en-GB" sz="1200" b="0" strike="noStrike" spc="-1" dirty="0">
                <a:solidFill>
                  <a:srgbClr val="000000"/>
                </a:solidFill>
                <a:latin typeface="Calibri"/>
              </a:rPr>
              <a:t>1. </a:t>
            </a:r>
            <a:r>
              <a:rPr lang="en-GB" sz="1200" b="0" strike="noStrike" spc="-1" dirty="0" err="1">
                <a:solidFill>
                  <a:srgbClr val="000000"/>
                </a:solidFill>
                <a:latin typeface="Calibri"/>
              </a:rPr>
              <a:t>Er</a:t>
            </a:r>
            <a:r>
              <a:rPr lang="en-GB" sz="1200" b="0" strike="noStrike" spc="-1" dirty="0">
                <a:solidFill>
                  <a:srgbClr val="000000"/>
                </a:solidFill>
                <a:latin typeface="Calibri"/>
              </a:rPr>
              <a:t> </a:t>
            </a:r>
            <a:r>
              <a:rPr lang="en-GB" sz="1200" b="0" strike="noStrike" spc="-1" dirty="0" err="1">
                <a:solidFill>
                  <a:srgbClr val="000000"/>
                </a:solidFill>
                <a:latin typeface="Calibri"/>
              </a:rPr>
              <a:t>kann</a:t>
            </a:r>
            <a:r>
              <a:rPr lang="en-GB" sz="1200" b="0" strike="noStrike" spc="-1" dirty="0">
                <a:solidFill>
                  <a:srgbClr val="000000"/>
                </a:solidFill>
                <a:latin typeface="Calibri"/>
              </a:rPr>
              <a:t> </a:t>
            </a:r>
            <a:r>
              <a:rPr lang="en-GB" sz="1200" b="0" strike="noStrike" spc="-1" dirty="0" err="1">
                <a:solidFill>
                  <a:srgbClr val="000000"/>
                </a:solidFill>
                <a:latin typeface="Calibri"/>
              </a:rPr>
              <a:t>kein</a:t>
            </a:r>
            <a:r>
              <a:rPr lang="en-GB" sz="1200" b="0" strike="noStrike" spc="-1" dirty="0">
                <a:solidFill>
                  <a:srgbClr val="000000"/>
                </a:solidFill>
                <a:latin typeface="Calibri"/>
              </a:rPr>
              <a:t> Spiel</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spielen</a:t>
            </a:r>
            <a:endParaRPr lang="en-GB" sz="1200" b="0"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2.</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Ich</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kann</a:t>
            </a:r>
            <a:r>
              <a:rPr lang="en-GB" sz="1200" b="0" strike="noStrike" spc="-1" baseline="0" dirty="0">
                <a:solidFill>
                  <a:srgbClr val="000000"/>
                </a:solidFill>
                <a:latin typeface="Calibri"/>
              </a:rPr>
              <a:t> Lukas </a:t>
            </a:r>
            <a:r>
              <a:rPr lang="en-GB" sz="1200" b="0" strike="noStrike" spc="-1" baseline="0" dirty="0" err="1">
                <a:solidFill>
                  <a:srgbClr val="000000"/>
                </a:solidFill>
                <a:latin typeface="Calibri"/>
              </a:rPr>
              <a:t>helfen</a:t>
            </a:r>
            <a:r>
              <a:rPr lang="en-GB" sz="1200" b="0" strike="noStrike" spc="-1" baseline="0" dirty="0">
                <a:solidFill>
                  <a:srgbClr val="000000"/>
                </a:solidFill>
                <a:latin typeface="Calibri"/>
              </a:rPr>
              <a:t>.</a:t>
            </a:r>
          </a:p>
          <a:p>
            <a:pPr marL="216000" indent="-216000">
              <a:lnSpc>
                <a:spcPct val="100000"/>
              </a:lnSpc>
            </a:pPr>
            <a:r>
              <a:rPr lang="en-GB" sz="1200" b="0" strike="noStrike" spc="-1" baseline="0" dirty="0">
                <a:solidFill>
                  <a:srgbClr val="000000"/>
                </a:solidFill>
                <a:latin typeface="Calibri"/>
              </a:rPr>
              <a:t>3. </a:t>
            </a:r>
            <a:r>
              <a:rPr lang="en-GB" sz="1200" b="0" strike="noStrike" spc="-1" baseline="0" dirty="0" err="1">
                <a:solidFill>
                  <a:srgbClr val="000000"/>
                </a:solidFill>
                <a:latin typeface="Calibri"/>
              </a:rPr>
              <a:t>Ich</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kann</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ein</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Buch</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gewinnen</a:t>
            </a:r>
            <a:r>
              <a:rPr lang="en-GB" sz="1200" b="0" strike="noStrike" spc="-1" baseline="0" dirty="0">
                <a:solidFill>
                  <a:srgbClr val="000000"/>
                </a:solidFill>
                <a:latin typeface="Calibri"/>
              </a:rPr>
              <a:t>.</a:t>
            </a:r>
          </a:p>
          <a:p>
            <a:pPr marL="216000" indent="-216000">
              <a:lnSpc>
                <a:spcPct val="100000"/>
              </a:lnSpc>
            </a:pPr>
            <a:r>
              <a:rPr lang="en-GB" sz="1200" b="0" strike="noStrike" spc="-1" baseline="0" dirty="0">
                <a:solidFill>
                  <a:srgbClr val="000000"/>
                </a:solidFill>
                <a:latin typeface="Calibri"/>
              </a:rPr>
              <a:t>4. </a:t>
            </a:r>
            <a:r>
              <a:rPr lang="en-GB" sz="1200" b="0" strike="noStrike" spc="-1" baseline="0" dirty="0" err="1">
                <a:solidFill>
                  <a:srgbClr val="000000"/>
                </a:solidFill>
                <a:latin typeface="Calibri"/>
              </a:rPr>
              <a:t>Sie</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kann</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nicht</a:t>
            </a:r>
            <a:r>
              <a:rPr lang="en-GB" sz="1200" b="0" strike="noStrike" spc="-1" baseline="0" dirty="0">
                <a:solidFill>
                  <a:srgbClr val="000000"/>
                </a:solidFill>
                <a:latin typeface="Calibri"/>
              </a:rPr>
              <a:t> gut </a:t>
            </a:r>
            <a:r>
              <a:rPr lang="en-GB" sz="1200" b="0" strike="noStrike" spc="-1" baseline="0" dirty="0" err="1">
                <a:solidFill>
                  <a:srgbClr val="000000"/>
                </a:solidFill>
                <a:latin typeface="Calibri"/>
              </a:rPr>
              <a:t>tanzen</a:t>
            </a:r>
            <a:r>
              <a:rPr lang="en-GB" sz="1200" b="0" strike="noStrike" spc="-1" baseline="0" dirty="0">
                <a:solidFill>
                  <a:srgbClr val="000000"/>
                </a:solidFill>
                <a:latin typeface="Calibri"/>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0" strike="noStrike" spc="-1" baseline="0" dirty="0">
                <a:solidFill>
                  <a:srgbClr val="000000"/>
                </a:solidFill>
                <a:latin typeface="Calibri"/>
              </a:rPr>
              <a:t>5. </a:t>
            </a:r>
            <a:r>
              <a:rPr lang="en-GB" sz="1200" b="0" strike="noStrike" spc="-1" baseline="0" dirty="0" err="1">
                <a:solidFill>
                  <a:srgbClr val="000000"/>
                </a:solidFill>
                <a:latin typeface="Calibri"/>
              </a:rPr>
              <a:t>Er</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kann</a:t>
            </a:r>
            <a:r>
              <a:rPr lang="en-GB" sz="1200" b="0" strike="noStrike" spc="-1" baseline="0" dirty="0">
                <a:solidFill>
                  <a:srgbClr val="000000"/>
                </a:solidFill>
                <a:latin typeface="+mn-lt"/>
              </a:rPr>
              <a:t> </a:t>
            </a:r>
            <a:r>
              <a:rPr lang="en-GB" sz="1200" b="0" strike="noStrike" spc="-1" baseline="0" dirty="0" err="1">
                <a:solidFill>
                  <a:srgbClr val="000000"/>
                </a:solidFill>
                <a:latin typeface="+mn-lt"/>
              </a:rPr>
              <a:t>kein</a:t>
            </a:r>
            <a:r>
              <a:rPr lang="en-GB" sz="1200" b="0" strike="noStrike" spc="-1" baseline="0" dirty="0">
                <a:solidFill>
                  <a:srgbClr val="000000"/>
                </a:solidFill>
                <a:latin typeface="+mn-lt"/>
              </a:rPr>
              <a:t> Lied </a:t>
            </a:r>
            <a:r>
              <a:rPr lang="en-GB" sz="1200" b="0" strike="noStrike" spc="-1" baseline="0" dirty="0" err="1">
                <a:solidFill>
                  <a:srgbClr val="000000"/>
                </a:solidFill>
                <a:latin typeface="+mn-lt"/>
              </a:rPr>
              <a:t>hören</a:t>
            </a:r>
            <a:r>
              <a:rPr lang="en-GB" sz="1200" b="0" strike="noStrike" spc="-1" baseline="0" dirty="0">
                <a:solidFill>
                  <a:srgbClr val="000000"/>
                </a:solidFill>
                <a:latin typeface="+mn-lt"/>
              </a:rPr>
              <a:t>.</a:t>
            </a: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b="0" strike="noStrike" spc="-1" baseline="0" dirty="0">
                <a:solidFill>
                  <a:srgbClr val="000000"/>
                </a:solidFill>
                <a:latin typeface="Calibri"/>
              </a:rPr>
              <a:t>6. </a:t>
            </a:r>
            <a:r>
              <a:rPr lang="en-GB" sz="1200" b="0" strike="noStrike" spc="-1" baseline="0" dirty="0" err="1">
                <a:solidFill>
                  <a:srgbClr val="000000"/>
                </a:solidFill>
                <a:latin typeface="Calibri"/>
              </a:rPr>
              <a:t>Sie</a:t>
            </a:r>
            <a:r>
              <a:rPr lang="en-GB" sz="1200" b="0" strike="noStrike" spc="-1" baseline="0" dirty="0">
                <a:solidFill>
                  <a:srgbClr val="000000"/>
                </a:solidFill>
                <a:latin typeface="Calibri"/>
              </a:rPr>
              <a:t> </a:t>
            </a:r>
            <a:r>
              <a:rPr lang="en-GB" sz="1200" b="0" strike="noStrike" spc="-1" baseline="0" dirty="0" err="1">
                <a:solidFill>
                  <a:srgbClr val="000000"/>
                </a:solidFill>
                <a:latin typeface="Calibri"/>
              </a:rPr>
              <a:t>kann</a:t>
            </a:r>
            <a:r>
              <a:rPr lang="en-GB" sz="1200" b="0" strike="noStrike" spc="-1" baseline="0" dirty="0">
                <a:solidFill>
                  <a:srgbClr val="000000"/>
                </a:solidFill>
                <a:latin typeface="+mn-lt"/>
              </a:rPr>
              <a:t> </a:t>
            </a:r>
            <a:r>
              <a:rPr lang="en-GB" sz="1200" b="0" strike="noStrike" spc="-1" baseline="0" dirty="0" err="1">
                <a:solidFill>
                  <a:srgbClr val="000000"/>
                </a:solidFill>
                <a:latin typeface="+mn-lt"/>
              </a:rPr>
              <a:t>ein</a:t>
            </a:r>
            <a:r>
              <a:rPr lang="en-GB" sz="1200" b="0" strike="noStrike" spc="-1" baseline="0" dirty="0">
                <a:solidFill>
                  <a:srgbClr val="000000"/>
                </a:solidFill>
                <a:latin typeface="+mn-lt"/>
              </a:rPr>
              <a:t> </a:t>
            </a:r>
            <a:r>
              <a:rPr lang="en-GB" sz="1200" b="0" strike="noStrike" spc="-1" baseline="0" dirty="0" err="1">
                <a:solidFill>
                  <a:srgbClr val="000000"/>
                </a:solidFill>
                <a:latin typeface="+mn-lt"/>
              </a:rPr>
              <a:t>Foto</a:t>
            </a:r>
            <a:r>
              <a:rPr lang="en-GB" sz="1200" b="0" strike="noStrike" spc="-1" baseline="0" dirty="0">
                <a:solidFill>
                  <a:srgbClr val="000000"/>
                </a:solidFill>
                <a:latin typeface="+mn-lt"/>
              </a:rPr>
              <a:t> </a:t>
            </a:r>
            <a:r>
              <a:rPr lang="en-GB" sz="1200" b="0" strike="noStrike" spc="-1" baseline="0" dirty="0" err="1">
                <a:solidFill>
                  <a:srgbClr val="000000"/>
                </a:solidFill>
                <a:latin typeface="+mn-lt"/>
              </a:rPr>
              <a:t>machen</a:t>
            </a:r>
            <a:r>
              <a:rPr lang="en-GB" sz="1200" b="0" strike="noStrike" spc="-1" baseline="0" dirty="0">
                <a:solidFill>
                  <a:srgbClr val="000000"/>
                </a:solidFill>
                <a:latin typeface="+mn-lt"/>
              </a:rPr>
              <a:t>.</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4054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tion</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720" indent="0">
              <a:lnSpc>
                <a:spcPct val="100000"/>
              </a:lnSpc>
              <a:buClr>
                <a:srgbClr val="000000"/>
              </a:buClr>
              <a:buFont typeface="Calibri"/>
              <a:buNone/>
            </a:pPr>
            <a:r>
              <a:rPr lang="en-GB" b="0" dirty="0"/>
              <a:t>1. Present the SSC and say the </a:t>
            </a:r>
            <a:r>
              <a:rPr lang="en-GB" b="1" dirty="0"/>
              <a:t>[-</a:t>
            </a:r>
            <a:r>
              <a:rPr lang="en-GB" b="1" dirty="0" err="1"/>
              <a:t>tion</a:t>
            </a:r>
            <a:r>
              <a:rPr lang="en-GB" b="1" dirty="0"/>
              <a:t>] </a:t>
            </a:r>
            <a:r>
              <a:rPr lang="en-GB" b="0" dirty="0"/>
              <a:t>sound first, on its own. Pupils repeat it with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strike="noStrike" spc="-1" dirty="0">
                <a:solidFill>
                  <a:srgbClr val="000000"/>
                </a:solidFill>
                <a:latin typeface="Calibri"/>
                <a:ea typeface="Calibri"/>
              </a:rPr>
              <a:t>2.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Information</a:t>
            </a:r>
            <a:r>
              <a:rPr lang="en-GB" sz="1200" b="0" strike="noStrike" spc="-1" dirty="0">
                <a:solidFill>
                  <a:srgbClr val="000000"/>
                </a:solidFill>
                <a:latin typeface="Calibri"/>
                <a:ea typeface="Calibri"/>
              </a:rPr>
              <a:t>’ </a:t>
            </a:r>
            <a:r>
              <a:rPr lang="en-GB" b="0" dirty="0"/>
              <a:t>on its own, say</a:t>
            </a:r>
            <a:r>
              <a:rPr lang="en-GB"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use the British Sign Language (BSL) sign for information, as here: </a:t>
            </a:r>
            <a:r>
              <a:rPr lang="fr-FR" baseline="0" dirty="0"/>
              <a:t>https://www.signbsl.com/sign/information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4. Click to bring up the image and say the word “Information” again with pupils.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1" baseline="0" dirty="0"/>
              <a:t>Word frequency (1 is the most frequent word in German): </a:t>
            </a:r>
            <a:br>
              <a:rPr lang="en-GB" b="1" baseline="0" dirty="0"/>
            </a:br>
            <a:r>
              <a:rPr lang="en-GB" b="0" baseline="0" dirty="0"/>
              <a:t>Information [465]</a:t>
            </a:r>
            <a:br>
              <a:rPr lang="en-GB" baseline="0" dirty="0"/>
            </a:br>
            <a:r>
              <a:rPr lang="en-GB" i="1" dirty="0"/>
              <a:t>Source:  Jones, R.L. &amp; </a:t>
            </a:r>
            <a:r>
              <a:rPr lang="en-GB" i="1" dirty="0" err="1"/>
              <a:t>Tschirner</a:t>
            </a:r>
            <a:r>
              <a:rPr lang="en-GB" i="1" dirty="0"/>
              <a:t>, E. (2019). A frequency dictionary of German: core vocabulary for learners. Routledge</a:t>
            </a:r>
          </a:p>
          <a:p>
            <a:pPr marL="285750" indent="-285750">
              <a:lnSpc>
                <a:spcPct val="100000"/>
              </a:lnSpc>
              <a:buAutoNum type="romanLcParenR"/>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474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tion</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a:solidFill>
                  <a:srgbClr val="000000"/>
                </a:solidFill>
                <a:latin typeface="+mn-lt"/>
                <a:ea typeface="Calibri"/>
              </a:rPr>
              <a:t>Information’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‘Information’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0" baseline="0" dirty="0"/>
              <a:t>Information [465] </a:t>
            </a:r>
            <a:r>
              <a:rPr lang="en-GB" baseline="0" dirty="0"/>
              <a:t>Tradition [1650] Position [944] international [426] </a:t>
            </a:r>
            <a:r>
              <a:rPr lang="en-GB" baseline="0" dirty="0" err="1"/>
              <a:t>funktionieren</a:t>
            </a:r>
            <a:r>
              <a:rPr lang="en-GB" baseline="0" dirty="0"/>
              <a:t> [677]</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3</a:t>
            </a:fld>
            <a:endParaRPr lang="en-GB"/>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5 minutes</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tion</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in</a:t>
            </a:r>
            <a:r>
              <a:rPr lang="en-GB" sz="1200" b="0" strike="noStrike" spc="-1" baseline="0" dirty="0">
                <a:solidFill>
                  <a:srgbClr val="000000"/>
                </a:solidFill>
                <a:latin typeface="+mn-lt"/>
                <a:ea typeface="Calibri"/>
              </a:rPr>
              <a:t> a speaking exercise. </a:t>
            </a:r>
          </a:p>
          <a:p>
            <a:pPr marL="216000" indent="-216000">
              <a:lnSpc>
                <a:spcPct val="100000"/>
              </a:lnSpc>
            </a:pPr>
            <a:endParaRPr lang="en-GB" sz="1200" b="0" strike="noStrike" spc="-1" baseline="0" dirty="0">
              <a:solidFill>
                <a:srgbClr val="000000"/>
              </a:solidFill>
              <a:latin typeface="+mn-lt"/>
              <a:ea typeface="Calibri"/>
            </a:endParaRPr>
          </a:p>
          <a:p>
            <a:pPr marL="216000" indent="-216000">
              <a:lnSpc>
                <a:spcPct val="100000"/>
              </a:lnSpc>
            </a:pPr>
            <a:r>
              <a:rPr lang="en-GB" sz="1200" b="1" strike="noStrike" spc="-1" baseline="0" dirty="0">
                <a:solidFill>
                  <a:srgbClr val="000000"/>
                </a:solidFill>
                <a:latin typeface="+mn-lt"/>
                <a:ea typeface="Calibri"/>
              </a:rPr>
              <a:t>Note: </a:t>
            </a:r>
            <a:r>
              <a:rPr lang="en-GB" sz="1200" b="0" strike="noStrike" spc="-1" baseline="0" dirty="0">
                <a:solidFill>
                  <a:srgbClr val="000000"/>
                </a:solidFill>
                <a:latin typeface="+mn-lt"/>
                <a:ea typeface="Calibri"/>
              </a:rPr>
              <a:t>All chosen words are high-frequency cognates, so their meanings should be clear to pupils.</a:t>
            </a:r>
            <a:endParaRPr lang="en-GB" sz="1200" b="1" strike="noStrike" spc="-1" dirty="0">
              <a:solidFill>
                <a:srgbClr val="000000"/>
              </a:solidFill>
              <a:latin typeface="+mn-lt"/>
              <a:ea typeface="Calibri"/>
            </a:endParaRP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r>
              <a:rPr lang="en-GB" dirty="0"/>
              <a:t>1. </a:t>
            </a:r>
            <a:r>
              <a:rPr lang="en-GB" baseline="0" dirty="0"/>
              <a:t>The teacher clicks ‘start’ to time 60 seconds. In pairs, pupils take it in turns to say a word of their choice from the board, paying close attention to the SSC [-</a:t>
            </a:r>
            <a:r>
              <a:rPr lang="en-GB" baseline="0" dirty="0" err="1"/>
              <a:t>tion</a:t>
            </a:r>
            <a:r>
              <a:rPr lang="en-GB" baseline="0" dirty="0"/>
              <a:t>]</a:t>
            </a:r>
            <a:endParaRPr lang="en-GB" dirty="0"/>
          </a:p>
          <a:p>
            <a:r>
              <a:rPr lang="en-GB" dirty="0"/>
              <a:t>2. Click to reveal</a:t>
            </a:r>
            <a:r>
              <a:rPr lang="en-GB" baseline="0" dirty="0"/>
              <a:t> a callout explaining that ‘c; in English is often ‘k’ in German.</a:t>
            </a:r>
          </a:p>
          <a:p>
            <a:r>
              <a:rPr lang="en-GB" baseline="0" dirty="0"/>
              <a:t>3. Ask pupils to chorally suggest which words on the board fit this rule.</a:t>
            </a:r>
          </a:p>
          <a:p>
            <a:r>
              <a:rPr lang="en-GB" baseline="0" dirty="0"/>
              <a:t>4. Click to reveal answers.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0" baseline="0" dirty="0" err="1"/>
              <a:t>Aktion</a:t>
            </a:r>
            <a:r>
              <a:rPr lang="en-GB" b="0" baseline="0" dirty="0"/>
              <a:t> [1838] </a:t>
            </a:r>
            <a:r>
              <a:rPr lang="en-GB" baseline="0" dirty="0" err="1"/>
              <a:t>Reaktion</a:t>
            </a:r>
            <a:r>
              <a:rPr lang="en-GB" baseline="0" dirty="0"/>
              <a:t> [400] Definition [1057] </a:t>
            </a:r>
            <a:r>
              <a:rPr lang="en-GB" baseline="0" dirty="0" err="1"/>
              <a:t>Kommunikation</a:t>
            </a:r>
            <a:r>
              <a:rPr lang="en-GB" baseline="0" dirty="0"/>
              <a:t> [1523] Nation [1734] </a:t>
            </a:r>
            <a:r>
              <a:rPr lang="en-GB" b="0" baseline="0" dirty="0" err="1"/>
              <a:t>Konzentration</a:t>
            </a:r>
            <a:r>
              <a:rPr lang="en-GB" b="0" baseline="0" dirty="0"/>
              <a:t> [1319] </a:t>
            </a:r>
            <a:r>
              <a:rPr lang="en-GB" baseline="0" dirty="0" err="1"/>
              <a:t>Funktion</a:t>
            </a:r>
            <a:r>
              <a:rPr lang="en-GB" baseline="0" dirty="0"/>
              <a:t> [406] Situation [423] </a:t>
            </a:r>
            <a:r>
              <a:rPr lang="en-GB" baseline="0" dirty="0" err="1"/>
              <a:t>Produktion</a:t>
            </a:r>
            <a:r>
              <a:rPr lang="en-GB" baseline="0" dirty="0"/>
              <a:t> [923] </a:t>
            </a:r>
            <a:r>
              <a:rPr lang="en-GB" baseline="0" dirty="0" err="1"/>
              <a:t>traditionell</a:t>
            </a:r>
            <a:r>
              <a:rPr lang="en-GB" baseline="0" dirty="0"/>
              <a:t> [1555] </a:t>
            </a:r>
            <a:r>
              <a:rPr lang="en-GB" b="0" baseline="0" dirty="0"/>
              <a:t>Organisation [1113] </a:t>
            </a:r>
            <a:r>
              <a:rPr lang="en-GB" baseline="0" dirty="0"/>
              <a:t>Generation [1153]</a:t>
            </a:r>
            <a:br>
              <a:rPr lang="en-GB" baseline="0" dirty="0"/>
            </a:br>
            <a:r>
              <a:rPr lang="en-GB" i="1" dirty="0"/>
              <a:t>Source:  Jones, R.L. &amp; </a:t>
            </a:r>
            <a:r>
              <a:rPr lang="en-GB" i="1" dirty="0" err="1"/>
              <a:t>Tschirner</a:t>
            </a:r>
            <a:r>
              <a:rPr lang="en-GB" i="1" dirty="0"/>
              <a:t>, E. (2019). A frequency dictionary of German: core vocabulary for learners. Routledge</a:t>
            </a:r>
          </a:p>
          <a:p>
            <a:endParaRPr lang="en-GB" dirty="0"/>
          </a:p>
          <a:p>
            <a:endParaRPr lang="en-GB" dirty="0"/>
          </a:p>
        </p:txBody>
      </p:sp>
      <p:sp>
        <p:nvSpPr>
          <p:cNvPr id="4" name="Slide Number Placeholder 3"/>
          <p:cNvSpPr>
            <a:spLocks noGrp="1"/>
          </p:cNvSpPr>
          <p:nvPr>
            <p:ph type="sldNum" sz="quarter" idx="5"/>
          </p:nvPr>
        </p:nvSpPr>
        <p:spPr/>
        <p:txBody>
          <a:bodyPr/>
          <a:lstStyle/>
          <a:p>
            <a:fld id="{6F88A7DB-3951-47CF-8E53-B42241E86674}" type="slidenum">
              <a:rPr lang="en-GB" smtClean="0"/>
              <a:t>4</a:t>
            </a:fld>
            <a:endParaRPr lang="en-GB"/>
          </a:p>
        </p:txBody>
      </p:sp>
    </p:spTree>
    <p:extLst>
      <p:ext uri="{BB962C8B-B14F-4D97-AF65-F5344CB8AC3E}">
        <p14:creationId xmlns:p14="http://schemas.microsoft.com/office/powerpoint/2010/main" val="78024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r>
              <a:rPr lang="en-GB" sz="1200" b="1" strike="noStrike" spc="-1" dirty="0">
                <a:solidFill>
                  <a:srgbClr val="000000"/>
                </a:solidFill>
                <a:latin typeface="Calibri"/>
                <a:ea typeface="Calibri"/>
              </a:rPr>
              <a:t>Slide 1/2</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new and revisited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Click to make the words disappear one by one. Pupils write down the number and the English translation. They have 4 seconds before the word disappears completely. </a:t>
            </a:r>
          </a:p>
          <a:p>
            <a:pPr marL="229320" indent="-228600">
              <a:lnSpc>
                <a:spcPct val="100000"/>
              </a:lnSpc>
              <a:buAutoNum type="arabicPeriod"/>
            </a:pPr>
            <a:r>
              <a:rPr lang="en-GB" sz="1200" b="0" strike="noStrike" spc="-1" dirty="0">
                <a:solidFill>
                  <a:srgbClr val="000000"/>
                </a:solidFill>
                <a:latin typeface="Calibri"/>
              </a:rPr>
              <a:t>Verb</a:t>
            </a:r>
            <a:r>
              <a:rPr lang="en-GB" sz="1200" b="0" strike="noStrike" spc="-1" baseline="0" dirty="0">
                <a:solidFill>
                  <a:srgbClr val="000000"/>
                </a:solidFill>
                <a:latin typeface="Calibri"/>
              </a:rPr>
              <a:t> 14, ‘</a:t>
            </a:r>
            <a:r>
              <a:rPr lang="en-GB" sz="1200" b="0" strike="noStrike" spc="-1" baseline="0" dirty="0" err="1">
                <a:solidFill>
                  <a:srgbClr val="000000"/>
                </a:solidFill>
                <a:latin typeface="Calibri"/>
              </a:rPr>
              <a:t>helfen</a:t>
            </a:r>
            <a:r>
              <a:rPr lang="en-GB" sz="1200" b="0" strike="noStrike" spc="-1" baseline="0" dirty="0">
                <a:solidFill>
                  <a:srgbClr val="000000"/>
                </a:solidFill>
                <a:latin typeface="Calibri"/>
              </a:rPr>
              <a:t>’ is new this week. See if pupils can work out its meaning, but if not, quickly give them the English.</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a:latin typeface="Arial"/>
              </a:rPr>
              <a:t>3.   Use the next slide to elicit and then display the English translations. </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696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2/2</a:t>
            </a:r>
          </a:p>
          <a:p>
            <a:pPr marL="216000" indent="-215280">
              <a:lnSpc>
                <a:spcPct val="100000"/>
              </a:lnSpc>
            </a:pPr>
            <a:endParaRPr lang="en-GB" sz="1200" b="1" strike="noStrike" spc="-1" dirty="0">
              <a:solidFill>
                <a:srgbClr val="000000"/>
              </a:solidFill>
              <a:latin typeface="Calibri"/>
              <a:ea typeface="Calibri"/>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Procedure</a:t>
            </a:r>
          </a:p>
          <a:p>
            <a:pPr marL="228600" indent="-228600">
              <a:lnSpc>
                <a:spcPct val="100000"/>
              </a:lnSpc>
              <a:buAutoNum type="arabicPeriod"/>
            </a:pPr>
            <a:r>
              <a:rPr lang="en-GB" sz="1200" b="0" strike="noStrike" spc="-1" dirty="0">
                <a:latin typeface="Arial"/>
              </a:rPr>
              <a:t>Elicit and display the English translations one by one. </a:t>
            </a:r>
          </a:p>
          <a:p>
            <a:pPr marL="228600" indent="-228600">
              <a:lnSpc>
                <a:spcPct val="100000"/>
              </a:lnSpc>
              <a:buAutoNum type="arabicPeriod"/>
            </a:pPr>
            <a:r>
              <a:rPr lang="en-GB" sz="1200" b="0" strike="noStrike" spc="-1" dirty="0">
                <a:latin typeface="Arial"/>
              </a:rPr>
              <a:t>Ask pupils to think about which words here are cognates. Click to reveal</a:t>
            </a:r>
            <a:r>
              <a:rPr lang="en-GB" sz="1200" b="0" strike="noStrike" spc="-1" baseline="0" dirty="0">
                <a:latin typeface="Arial"/>
              </a:rPr>
              <a:t> the answers.</a:t>
            </a:r>
            <a:endParaRPr lang="en-GB" sz="1200" b="0" strike="noStrike" spc="-1" dirty="0">
              <a:latin typeface="Arial"/>
            </a:endParaRPr>
          </a:p>
          <a:p>
            <a:pPr marL="228600" indent="-228600">
              <a:lnSpc>
                <a:spcPct val="100000"/>
              </a:lnSpc>
              <a:buAutoNum type="arabicPeriod"/>
            </a:pPr>
            <a:r>
              <a:rPr lang="en-GB" sz="1200" b="0" strike="noStrike" spc="-1" dirty="0">
                <a:latin typeface="Arial"/>
              </a:rPr>
              <a:t>Click for all the German words to disappear. </a:t>
            </a:r>
          </a:p>
          <a:p>
            <a:pPr marL="228600" indent="-228600">
              <a:lnSpc>
                <a:spcPct val="100000"/>
              </a:lnSpc>
              <a:buAutoNum type="arabicPeriod"/>
            </a:pPr>
            <a:r>
              <a:rPr lang="en-GB" sz="1200" b="0" strike="noStrike" spc="-1" dirty="0">
                <a:latin typeface="Arial"/>
              </a:rPr>
              <a:t>Ask pupils to work in pairs to recall the words in German. </a:t>
            </a:r>
          </a:p>
          <a:p>
            <a:pPr marL="228600" indent="-228600">
              <a:lnSpc>
                <a:spcPct val="100000"/>
              </a:lnSpc>
              <a:buAutoNum type="arabicPeriod"/>
            </a:pPr>
            <a:r>
              <a:rPr lang="en-GB" sz="1200" b="0" strike="noStrike" spc="-1" dirty="0">
                <a:latin typeface="Arial"/>
              </a:rPr>
              <a:t>Click again for all words to reappear for pupils to check.  </a:t>
            </a:r>
          </a:p>
          <a:p>
            <a:pPr marL="228600" indent="-228600">
              <a:lnSpc>
                <a:spcPct val="100000"/>
              </a:lnSpc>
              <a:buAutoNum type="arabicPeriod"/>
            </a:pPr>
            <a:r>
              <a:rPr lang="en-GB" sz="1200" b="0" strike="noStrike" spc="-1" dirty="0">
                <a:latin typeface="Arial"/>
              </a:rPr>
              <a:t>Click on each word to hear the audio, if required.</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665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953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685800" y="1143000"/>
            <a:ext cx="5486400" cy="3086100"/>
          </a:xfrm>
          <a:prstGeom prst="rect">
            <a:avLst/>
          </a:prstGeom>
        </p:spPr>
      </p:sp>
      <p:sp>
        <p:nvSpPr>
          <p:cNvPr id="303"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through the animations to present the new information.</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 for the German</a:t>
            </a:r>
            <a:r>
              <a:rPr lang="en-GB" sz="1200" b="0" strike="noStrike" spc="-1" baseline="0" dirty="0">
                <a:solidFill>
                  <a:srgbClr val="000000"/>
                </a:solidFill>
                <a:latin typeface="Calibri"/>
                <a:ea typeface="Calibri"/>
              </a:rPr>
              <a:t> </a:t>
            </a:r>
            <a:r>
              <a:rPr lang="en-GB" sz="1200" b="0" strike="noStrike" spc="-1" dirty="0">
                <a:solidFill>
                  <a:srgbClr val="000000"/>
                </a:solidFill>
                <a:latin typeface="Calibri"/>
                <a:ea typeface="Calibri"/>
              </a:rPr>
              <a:t>examples provided.  </a:t>
            </a:r>
            <a:endParaRPr lang="en-GB" sz="1200" b="0" strike="noStrike" spc="-1" dirty="0">
              <a:latin typeface="Arial"/>
            </a:endParaRPr>
          </a:p>
        </p:txBody>
      </p:sp>
      <p:sp>
        <p:nvSpPr>
          <p:cNvPr id="304"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6BF5E4-B3AA-482D-8DF1-4A8A1D53B555}"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4652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a:t>
            </a:r>
            <a:r>
              <a:rPr lang="en-GB" sz="1200" b="0" strike="noStrike" spc="-1" baseline="0" dirty="0">
                <a:solidFill>
                  <a:srgbClr val="000000"/>
                </a:solidFill>
                <a:latin typeface="Calibri"/>
                <a:ea typeface="Calibri"/>
              </a:rPr>
              <a:t> of </a:t>
            </a:r>
            <a:r>
              <a:rPr lang="en-GB" sz="1200" b="0" strike="noStrike" spc="-1" baseline="0" dirty="0" err="1">
                <a:solidFill>
                  <a:srgbClr val="000000"/>
                </a:solidFill>
                <a:latin typeface="Calibri"/>
                <a:ea typeface="Calibri"/>
              </a:rPr>
              <a:t>kann</a:t>
            </a:r>
            <a:r>
              <a:rPr lang="en-GB" sz="1200" b="0" strike="noStrike" spc="-1" baseline="0" dirty="0">
                <a:solidFill>
                  <a:srgbClr val="000000"/>
                </a:solidFill>
                <a:latin typeface="Calibri"/>
                <a:ea typeface="Calibri"/>
              </a:rPr>
              <a:t> in the first and third persons and in positive and negative sentences, contrasting </a:t>
            </a:r>
            <a:r>
              <a:rPr lang="en-GB" sz="1200" b="0" strike="noStrike" spc="-1" baseline="0" dirty="0" err="1">
                <a:solidFill>
                  <a:srgbClr val="000000"/>
                </a:solidFill>
                <a:latin typeface="Calibri"/>
                <a:ea typeface="Calibri"/>
              </a:rPr>
              <a:t>kann</a:t>
            </a:r>
            <a:r>
              <a:rPr lang="en-GB" sz="1200" b="0" strike="noStrike" spc="-1" baseline="0" dirty="0">
                <a:solidFill>
                  <a:srgbClr val="000000"/>
                </a:solidFill>
                <a:latin typeface="Calibri"/>
                <a:ea typeface="Calibri"/>
              </a:rPr>
              <a:t>… and  </a:t>
            </a:r>
            <a:r>
              <a:rPr lang="en-GB" sz="1200" b="0" strike="noStrike" spc="-1" baseline="0" dirty="0" err="1">
                <a:solidFill>
                  <a:srgbClr val="000000"/>
                </a:solidFill>
                <a:latin typeface="Calibri"/>
                <a:ea typeface="Calibri"/>
              </a:rPr>
              <a:t>kann</a:t>
            </a:r>
            <a:r>
              <a:rPr lang="en-GB" sz="1200" b="0" strike="noStrike" spc="-1" baseline="0" dirty="0">
                <a:solidFill>
                  <a:srgbClr val="000000"/>
                </a:solidFill>
                <a:latin typeface="Calibri"/>
                <a:ea typeface="Calibri"/>
              </a:rPr>
              <a:t> </a:t>
            </a:r>
            <a:r>
              <a:rPr lang="en-GB" sz="1200" b="0" strike="noStrike" spc="-1" baseline="0" dirty="0" err="1">
                <a:solidFill>
                  <a:srgbClr val="000000"/>
                </a:solidFill>
                <a:latin typeface="Calibri"/>
                <a:ea typeface="Calibri"/>
              </a:rPr>
              <a:t>ein</a:t>
            </a:r>
            <a:r>
              <a:rPr lang="en-GB" sz="1200" b="0" strike="noStrike" spc="-1" baseline="0" dirty="0">
                <a:solidFill>
                  <a:srgbClr val="000000"/>
                </a:solidFill>
                <a:latin typeface="Calibri"/>
                <a:ea typeface="Calibri"/>
              </a:rPr>
              <a:t>… with </a:t>
            </a:r>
            <a:r>
              <a:rPr lang="en-GB" sz="1200" b="0" strike="noStrike" spc="-1" baseline="0" dirty="0" err="1">
                <a:solidFill>
                  <a:srgbClr val="000000"/>
                </a:solidFill>
                <a:latin typeface="Calibri"/>
                <a:ea typeface="Calibri"/>
              </a:rPr>
              <a:t>kann</a:t>
            </a:r>
            <a:r>
              <a:rPr lang="en-GB" sz="1200" b="0" strike="noStrike" spc="-1" baseline="0" dirty="0">
                <a:solidFill>
                  <a:srgbClr val="000000"/>
                </a:solidFill>
                <a:latin typeface="Calibri"/>
                <a:ea typeface="Calibri"/>
              </a:rPr>
              <a:t> </a:t>
            </a:r>
            <a:r>
              <a:rPr lang="en-GB" sz="1200" b="0" strike="noStrike" spc="-1" baseline="0" dirty="0" err="1">
                <a:solidFill>
                  <a:srgbClr val="000000"/>
                </a:solidFill>
                <a:latin typeface="Calibri"/>
                <a:ea typeface="Calibri"/>
              </a:rPr>
              <a:t>nicht</a:t>
            </a:r>
            <a:r>
              <a:rPr lang="en-GB" sz="1200" b="0" strike="noStrike" spc="-1" baseline="0" dirty="0">
                <a:solidFill>
                  <a:srgbClr val="000000"/>
                </a:solidFill>
                <a:latin typeface="Calibri"/>
                <a:ea typeface="Calibri"/>
              </a:rPr>
              <a:t>… and </a:t>
            </a:r>
            <a:r>
              <a:rPr lang="en-GB" sz="1200" b="0" strike="noStrike" spc="-1" baseline="0" dirty="0" err="1">
                <a:solidFill>
                  <a:srgbClr val="000000"/>
                </a:solidFill>
                <a:latin typeface="Calibri"/>
                <a:ea typeface="Calibri"/>
              </a:rPr>
              <a:t>kann</a:t>
            </a:r>
            <a:r>
              <a:rPr lang="en-GB" sz="1200" b="0" strike="noStrike" spc="-1" baseline="0" dirty="0">
                <a:solidFill>
                  <a:srgbClr val="000000"/>
                </a:solidFill>
                <a:latin typeface="Calibri"/>
                <a:ea typeface="Calibri"/>
              </a:rPr>
              <a:t> </a:t>
            </a:r>
            <a:r>
              <a:rPr lang="en-GB" sz="1200" b="0" strike="noStrike" spc="-1" baseline="0" dirty="0" err="1">
                <a:solidFill>
                  <a:srgbClr val="000000"/>
                </a:solidFill>
                <a:latin typeface="Calibri"/>
                <a:ea typeface="Calibri"/>
              </a:rPr>
              <a:t>kein</a:t>
            </a:r>
            <a:r>
              <a:rPr lang="en-GB" sz="1200" b="0" strike="noStrike" spc="-1" baseline="0" dirty="0">
                <a:solidFill>
                  <a:srgbClr val="000000"/>
                </a:solidFill>
                <a:latin typeface="Calibri"/>
                <a:ea typeface="Calibri"/>
              </a:rPr>
              <a:t>…</a:t>
            </a:r>
            <a:endParaRPr lang="en-GB" sz="1200" b="0" strike="noStrike" spc="-1" dirty="0">
              <a:solidFill>
                <a:srgbClr val="000000"/>
              </a:solidFill>
              <a:latin typeface="Calibri"/>
              <a:ea typeface="Calibri"/>
            </a:endParaRP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each sentence and decid</a:t>
            </a:r>
            <a:r>
              <a:rPr lang="en-GB" sz="1200" b="0" strike="noStrike" spc="-1" baseline="0" dirty="0">
                <a:latin typeface="Arial"/>
              </a:rPr>
              <a:t>e who Lukas is referring to. As the verb </a:t>
            </a:r>
            <a:r>
              <a:rPr lang="en-GB" sz="1200" b="0" strike="noStrike" spc="-1" baseline="0" dirty="0" err="1">
                <a:latin typeface="Arial"/>
              </a:rPr>
              <a:t>kann</a:t>
            </a:r>
            <a:r>
              <a:rPr lang="en-GB" sz="1200" b="0" strike="noStrike" spc="-1" baseline="0" dirty="0">
                <a:latin typeface="Arial"/>
              </a:rPr>
              <a:t> is the same in the first and third persons, pupils will need to look at the pronoun </a:t>
            </a:r>
            <a:r>
              <a:rPr lang="en-GB" sz="1200" b="0" strike="noStrike" spc="-1" baseline="0" dirty="0" err="1">
                <a:latin typeface="Arial"/>
              </a:rPr>
              <a:t>ich</a:t>
            </a:r>
            <a:r>
              <a:rPr lang="en-GB" sz="1200" b="0" strike="noStrike" spc="-1" baseline="0" dirty="0">
                <a:latin typeface="Arial"/>
              </a:rPr>
              <a:t> or </a:t>
            </a:r>
            <a:r>
              <a:rPr lang="en-GB" sz="1200" b="0" strike="noStrike" spc="-1" baseline="0" dirty="0" err="1">
                <a:latin typeface="Arial"/>
              </a:rPr>
              <a:t>er</a:t>
            </a:r>
            <a:r>
              <a:rPr lang="en-GB" sz="1200" b="0" strike="noStrike" spc="-1" baseline="0" dirty="0">
                <a:latin typeface="Arial"/>
              </a:rPr>
              <a:t> to decide.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baseline="0" dirty="0">
                <a:latin typeface="Arial"/>
              </a:rPr>
              <a:t>Pupils read the sentence again and decide whether it refers to something Lukas or Moritz can or can’t do.</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baseline="0" dirty="0">
                <a:latin typeface="Arial"/>
              </a:rPr>
              <a:t>Click to reveal answers.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baseline="0" dirty="0">
                <a:latin typeface="Arial"/>
              </a:rPr>
              <a:t>In </a:t>
            </a:r>
            <a:r>
              <a:rPr lang="en-GB" sz="1200" b="0" strike="noStrike" spc="-1" dirty="0">
                <a:latin typeface="Arial"/>
              </a:rPr>
              <a:t>the audio version, click on the audio buttons to hear each sentence pronounced.</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24120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3.svg"/><Relationship Id="rId18" Type="http://schemas.openxmlformats.org/officeDocument/2006/relationships/image" Target="../media/image45.png"/><Relationship Id="rId26" Type="http://schemas.openxmlformats.org/officeDocument/2006/relationships/image" Target="../media/image51.png"/><Relationship Id="rId3" Type="http://schemas.openxmlformats.org/officeDocument/2006/relationships/audio" Target="../media/audio1.wav"/><Relationship Id="rId21" Type="http://schemas.openxmlformats.org/officeDocument/2006/relationships/image" Target="../media/image38.png"/><Relationship Id="rId7" Type="http://schemas.openxmlformats.org/officeDocument/2006/relationships/audio" Target="../media/audio5.wav"/><Relationship Id="rId12" Type="http://schemas.openxmlformats.org/officeDocument/2006/relationships/image" Target="../media/image12.png"/><Relationship Id="rId17" Type="http://schemas.openxmlformats.org/officeDocument/2006/relationships/image" Target="../media/image44.png"/><Relationship Id="rId25"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35.gif"/><Relationship Id="rId1" Type="http://schemas.openxmlformats.org/officeDocument/2006/relationships/slideLayout" Target="../slideLayouts/slideLayout5.xml"/><Relationship Id="rId6" Type="http://schemas.openxmlformats.org/officeDocument/2006/relationships/audio" Target="../media/audio4.wav"/><Relationship Id="rId11" Type="http://schemas.openxmlformats.org/officeDocument/2006/relationships/audio" Target="../media/audio8.wav"/><Relationship Id="rId24" Type="http://schemas.openxmlformats.org/officeDocument/2006/relationships/image" Target="../media/image50.png"/><Relationship Id="rId5" Type="http://schemas.openxmlformats.org/officeDocument/2006/relationships/audio" Target="../media/audio3.wav"/><Relationship Id="rId15" Type="http://schemas.openxmlformats.org/officeDocument/2006/relationships/image" Target="../media/image42.png"/><Relationship Id="rId23" Type="http://schemas.openxmlformats.org/officeDocument/2006/relationships/image" Target="../media/image49.png"/><Relationship Id="rId28" Type="http://schemas.openxmlformats.org/officeDocument/2006/relationships/image" Target="../media/image29.png"/><Relationship Id="rId10" Type="http://schemas.openxmlformats.org/officeDocument/2006/relationships/image" Target="../media/image40.png"/><Relationship Id="rId19" Type="http://schemas.openxmlformats.org/officeDocument/2006/relationships/image" Target="../media/image46.png"/><Relationship Id="rId31" Type="http://schemas.openxmlformats.org/officeDocument/2006/relationships/image" Target="../media/image53.gif"/><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41.png"/><Relationship Id="rId22" Type="http://schemas.openxmlformats.org/officeDocument/2006/relationships/image" Target="../media/image48.png"/><Relationship Id="rId27" Type="http://schemas.openxmlformats.org/officeDocument/2006/relationships/image" Target="../media/image52.png"/><Relationship Id="rId30"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236"/>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sp>
        <p:nvSpPr>
          <p:cNvPr id="47" name="CustomShape 3"/>
          <p:cNvSpPr/>
          <p:nvPr/>
        </p:nvSpPr>
        <p:spPr>
          <a:xfrm>
            <a:off x="76198" y="4917688"/>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können: er/sie/es kann</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nicht vs kein</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[-tion]</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4" y="184975"/>
            <a:ext cx="4571279" cy="1144800"/>
          </a:xfrm>
        </p:spPr>
        <p:txBody>
          <a:bodyPr/>
          <a:lstStyle/>
          <a:p>
            <a:pPr algn="ctr"/>
            <a:r>
              <a:rPr lang="en-GB" sz="3400" b="1" spc="-1" dirty="0">
                <a:solidFill>
                  <a:schemeClr val="bg1"/>
                </a:solidFill>
                <a:latin typeface="Century Gothic" panose="020B0502020202020204" pitchFamily="34" charset="0"/>
                <a:ea typeface="Century Gothic"/>
              </a:rPr>
              <a:t>Talking about activities and events</a:t>
            </a:r>
            <a:endParaRPr lang="en-GB" sz="34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6</a:t>
            </a:r>
          </a:p>
        </p:txBody>
      </p:sp>
      <p:sp>
        <p:nvSpPr>
          <p:cNvPr id="12" name="Oval 11">
            <a:extLst>
              <a:ext uri="{FF2B5EF4-FFF2-40B4-BE49-F238E27FC236}">
                <a16:creationId xmlns:a16="http://schemas.microsoft.com/office/drawing/2014/main" id="{08D072DF-602A-4BC0-895B-8E5D6CAFB709}"/>
              </a:ext>
            </a:extLst>
          </p:cNvPr>
          <p:cNvSpPr/>
          <p:nvPr/>
        </p:nvSpPr>
        <p:spPr>
          <a:xfrm>
            <a:off x="279918" y="1872343"/>
            <a:ext cx="3670041" cy="2401077"/>
          </a:xfrm>
          <a:prstGeom prst="ellipse">
            <a:avLst/>
          </a:prstGeom>
          <a:solidFill>
            <a:srgbClr val="FFFAE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19FAF2D5-28E1-49B0-B7EC-F8A6B6C1A9C3}"/>
              </a:ext>
            </a:extLst>
          </p:cNvPr>
          <p:cNvSpPr/>
          <p:nvPr/>
        </p:nvSpPr>
        <p:spPr>
          <a:xfrm>
            <a:off x="333632" y="1927654"/>
            <a:ext cx="3571103" cy="2298357"/>
          </a:xfrm>
          <a:prstGeom prst="ellipse">
            <a:avLst/>
          </a:prstGeom>
          <a:solidFill>
            <a:srgbClr val="FFFAE7"/>
          </a:solidFill>
          <a:ln w="57150">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 toy, doll, vector graphics&#10;&#10;Description automatically generated">
            <a:extLst>
              <a:ext uri="{FF2B5EF4-FFF2-40B4-BE49-F238E27FC236}">
                <a16:creationId xmlns:a16="http://schemas.microsoft.com/office/drawing/2014/main" id="{188FA9A2-EB9B-4638-ACD5-97F5AB02E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212" y="2255345"/>
            <a:ext cx="1695972" cy="1642973"/>
          </a:xfrm>
          <a:prstGeom prst="ellipse">
            <a:avLst/>
          </a:prstGeom>
        </p:spPr>
      </p:pic>
      <p:pic>
        <p:nvPicPr>
          <p:cNvPr id="10" name="Picture 9" descr="A picture containing text&#10;&#10;Description automatically generated">
            <a:extLst>
              <a:ext uri="{FF2B5EF4-FFF2-40B4-BE49-F238E27FC236}">
                <a16:creationId xmlns:a16="http://schemas.microsoft.com/office/drawing/2014/main" id="{D5E54338-B81B-41BC-9106-84D2609C85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010" y="2361558"/>
            <a:ext cx="982902" cy="1524347"/>
          </a:xfrm>
          <a:prstGeom prst="ellipse">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54458669-5D9D-4D2D-8CD9-BF98FB203F05}"/>
              </a:ext>
            </a:extLst>
          </p:cNvPr>
          <p:cNvGraphicFramePr/>
          <p:nvPr/>
        </p:nvGraphicFramePr>
        <p:xfrm>
          <a:off x="513095" y="1256034"/>
          <a:ext cx="10581530" cy="5439056"/>
        </p:xfrm>
        <a:graphic>
          <a:graphicData uri="http://schemas.openxmlformats.org/drawingml/2006/table">
            <a:tbl>
              <a:tblPr/>
              <a:tblGrid>
                <a:gridCol w="607781">
                  <a:extLst>
                    <a:ext uri="{9D8B030D-6E8A-4147-A177-3AD203B41FA5}">
                      <a16:colId xmlns:a16="http://schemas.microsoft.com/office/drawing/2014/main" val="20000"/>
                    </a:ext>
                  </a:extLst>
                </a:gridCol>
                <a:gridCol w="3051073">
                  <a:extLst>
                    <a:ext uri="{9D8B030D-6E8A-4147-A177-3AD203B41FA5}">
                      <a16:colId xmlns:a16="http://schemas.microsoft.com/office/drawing/2014/main" val="20001"/>
                    </a:ext>
                  </a:extLst>
                </a:gridCol>
                <a:gridCol w="1900238">
                  <a:extLst>
                    <a:ext uri="{9D8B030D-6E8A-4147-A177-3AD203B41FA5}">
                      <a16:colId xmlns:a16="http://schemas.microsoft.com/office/drawing/2014/main" val="20002"/>
                    </a:ext>
                  </a:extLst>
                </a:gridCol>
                <a:gridCol w="5022438">
                  <a:extLst>
                    <a:ext uri="{9D8B030D-6E8A-4147-A177-3AD203B41FA5}">
                      <a16:colId xmlns:a16="http://schemas.microsoft.com/office/drawing/2014/main" val="20003"/>
                    </a:ext>
                  </a:extLst>
                </a:gridCol>
              </a:tblGrid>
              <a:tr h="730100">
                <a:tc>
                  <a:txBody>
                    <a:bodyPr/>
                    <a:lstStyle/>
                    <a:p>
                      <a:endParaRPr lang="en-US" dirty="0"/>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r>
                        <a:rPr lang="en-US" sz="2000" b="1" strike="noStrike" kern="1200" spc="-1" dirty="0">
                          <a:solidFill>
                            <a:srgbClr val="002060"/>
                          </a:solidFill>
                          <a:latin typeface="Century gothic"/>
                          <a:ea typeface="Century Gothic"/>
                          <a:cs typeface="+mn-cs"/>
                        </a:rPr>
                        <a:t>Moritz (</a:t>
                      </a:r>
                      <a:r>
                        <a:rPr lang="en-US" sz="2000" b="1" strike="noStrike" kern="1200" spc="-1" dirty="0" err="1">
                          <a:solidFill>
                            <a:srgbClr val="002060"/>
                          </a:solidFill>
                          <a:latin typeface="Century gothic"/>
                          <a:ea typeface="Century Gothic"/>
                          <a:cs typeface="+mn-cs"/>
                        </a:rPr>
                        <a:t>ich</a:t>
                      </a:r>
                      <a:r>
                        <a:rPr lang="en-US" sz="2000" b="1" strike="noStrike" kern="1200" spc="-1" dirty="0">
                          <a:solidFill>
                            <a:srgbClr val="002060"/>
                          </a:solidFill>
                          <a:latin typeface="Century gothic"/>
                          <a:ea typeface="Century Gothic"/>
                          <a:cs typeface="+mn-cs"/>
                        </a:rPr>
                        <a:t>), Lukas (</a:t>
                      </a:r>
                      <a:r>
                        <a:rPr lang="en-US" sz="2000" b="1" strike="noStrike" kern="1200" spc="-1" dirty="0" err="1">
                          <a:solidFill>
                            <a:srgbClr val="002060"/>
                          </a:solidFill>
                          <a:latin typeface="Century gothic"/>
                          <a:ea typeface="Century Gothic"/>
                          <a:cs typeface="+mn-cs"/>
                        </a:rPr>
                        <a:t>er</a:t>
                      </a:r>
                      <a:r>
                        <a:rPr lang="en-US" sz="2000" b="1" strike="noStrike" kern="1200" spc="-1" dirty="0">
                          <a:solidFill>
                            <a:srgbClr val="002060"/>
                          </a:solidFill>
                          <a:latin typeface="Century gothic"/>
                          <a:ea typeface="Century Gothic"/>
                          <a:cs typeface="+mn-cs"/>
                        </a:rPr>
                        <a:t>),</a:t>
                      </a:r>
                    </a:p>
                    <a:p>
                      <a:r>
                        <a:rPr lang="en-US" sz="2000" b="1" strike="noStrike" kern="1200" spc="-1" dirty="0">
                          <a:solidFill>
                            <a:srgbClr val="002060"/>
                          </a:solidFill>
                          <a:latin typeface="Century gothic"/>
                          <a:ea typeface="Century Gothic"/>
                          <a:cs typeface="+mn-cs"/>
                        </a:rPr>
                        <a:t>Johanna (</a:t>
                      </a:r>
                      <a:r>
                        <a:rPr lang="en-US" sz="2000" b="1" strike="noStrike" kern="1200" spc="-1" dirty="0" err="1">
                          <a:solidFill>
                            <a:srgbClr val="002060"/>
                          </a:solidFill>
                          <a:latin typeface="Century gothic"/>
                          <a:ea typeface="Century Gothic"/>
                          <a:cs typeface="+mn-cs"/>
                        </a:rPr>
                        <a:t>sie</a:t>
                      </a:r>
                      <a:r>
                        <a:rPr lang="en-US" sz="2000" b="1" strike="noStrike" kern="1200" spc="-1" dirty="0">
                          <a:solidFill>
                            <a:srgbClr val="002060"/>
                          </a:solidFill>
                          <a:latin typeface="Century gothic"/>
                          <a:ea typeface="Century Gothic"/>
                          <a:cs typeface="+mn-cs"/>
                        </a:rPr>
                        <a:t>)</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strike="noStrike" spc="-1" dirty="0">
                          <a:solidFill>
                            <a:srgbClr val="002060"/>
                          </a:solidFill>
                          <a:latin typeface="Century gothic"/>
                          <a:ea typeface="Century Gothic"/>
                        </a:rPr>
                        <a:t>can |</a:t>
                      </a:r>
                      <a:r>
                        <a:rPr lang="en-GB" sz="2000" b="1" strike="noStrike" spc="-1" baseline="0" dirty="0">
                          <a:solidFill>
                            <a:srgbClr val="002060"/>
                          </a:solidFill>
                          <a:latin typeface="Century gothic"/>
                          <a:ea typeface="Century Gothic"/>
                        </a:rPr>
                        <a:t> </a:t>
                      </a:r>
                      <a:r>
                        <a:rPr lang="en-GB" sz="2000" b="1" strike="noStrike" spc="-1" dirty="0">
                          <a:solidFill>
                            <a:srgbClr val="002060"/>
                          </a:solidFill>
                          <a:latin typeface="Century gothic"/>
                          <a:ea typeface="Century Gothic"/>
                        </a:rPr>
                        <a:t>can’t</a:t>
                      </a:r>
                      <a:endParaRPr lang="en-US" sz="2000" b="1" strike="noStrike" kern="1200" spc="-1" dirty="0">
                        <a:solidFill>
                          <a:srgbClr val="002060"/>
                        </a:solidFill>
                        <a:latin typeface="Century gothic"/>
                        <a:ea typeface="Century Gothic"/>
                        <a:cs typeface="+mn-cs"/>
                      </a:endParaRP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strike="noStrike" spc="-1" dirty="0">
                          <a:solidFill>
                            <a:srgbClr val="002060"/>
                          </a:solidFill>
                          <a:latin typeface="Century gothic"/>
                          <a:ea typeface="Century Gothic"/>
                        </a:rPr>
                        <a:t>do what?</a:t>
                      </a:r>
                      <a:endParaRPr lang="en-US" sz="2000" b="1" strike="noStrike" kern="1200" spc="-1" dirty="0">
                        <a:solidFill>
                          <a:srgbClr val="002060"/>
                        </a:solidFill>
                        <a:latin typeface="Century gothic"/>
                        <a:ea typeface="Century Gothic"/>
                        <a:cs typeface="+mn-cs"/>
                      </a:endParaRP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0"/>
                  </a:ext>
                </a:extLst>
              </a:tr>
              <a:tr h="702138">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Johanna</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can’t</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swim here.</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1"/>
                  </a:ext>
                </a:extLst>
              </a:tr>
              <a:tr h="676449">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Lukas</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can’t</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play a game.</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2"/>
                  </a:ext>
                </a:extLst>
              </a:tr>
              <a:tr h="637666">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Moritz</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help Lukas.</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3"/>
                  </a:ext>
                </a:extLst>
              </a:tr>
              <a:tr h="676449">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Moritz</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win a book.</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4"/>
                  </a:ext>
                </a:extLst>
              </a:tr>
              <a:tr h="707175">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Johanna</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can’t</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dance well.</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5"/>
                  </a:ext>
                </a:extLst>
              </a:tr>
              <a:tr h="664865">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Lukas</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can’t</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hear a song.</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6"/>
                  </a:ext>
                </a:extLst>
              </a:tr>
              <a:tr h="644214">
                <a:tc>
                  <a:txBody>
                    <a:bodyPr/>
                    <a:lstStyle/>
                    <a:p>
                      <a:endParaRPr lang="en-US"/>
                    </a:p>
                  </a:txBody>
                  <a:tcP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Johanna</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a:lnSpc>
                          <a:spcPct val="100000"/>
                        </a:lnSpc>
                      </a:pPr>
                      <a:r>
                        <a:rPr lang="en-GB" sz="2000" b="0" strike="noStrike" kern="1200" spc="-1" dirty="0">
                          <a:solidFill>
                            <a:srgbClr val="002060"/>
                          </a:solidFill>
                          <a:latin typeface="Century gothic"/>
                          <a:ea typeface="Century Gothic"/>
                          <a:cs typeface="+mn-cs"/>
                        </a:rPr>
                        <a:t>can</a:t>
                      </a: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strike="noStrike" kern="1200" spc="-1" dirty="0">
                          <a:solidFill>
                            <a:srgbClr val="002060"/>
                          </a:solidFill>
                          <a:latin typeface="Century gothic"/>
                          <a:ea typeface="Century Gothic"/>
                          <a:cs typeface="+mn-cs"/>
                        </a:rPr>
                        <a:t>do (take)</a:t>
                      </a:r>
                      <a:r>
                        <a:rPr lang="en-GB" sz="2000" b="0" strike="noStrike" kern="1200" spc="-1" baseline="0" dirty="0">
                          <a:solidFill>
                            <a:srgbClr val="002060"/>
                          </a:solidFill>
                          <a:latin typeface="Century gothic"/>
                          <a:ea typeface="Century Gothic"/>
                          <a:cs typeface="+mn-cs"/>
                        </a:rPr>
                        <a:t> a photo.</a:t>
                      </a:r>
                      <a:endParaRPr lang="en-GB" sz="2000" b="0" strike="noStrike" kern="1200" spc="-1" dirty="0">
                        <a:solidFill>
                          <a:srgbClr val="002060"/>
                        </a:solidFill>
                        <a:latin typeface="Century gothic"/>
                        <a:ea typeface="Century Gothic"/>
                        <a:cs typeface="+mn-cs"/>
                      </a:endParaRPr>
                    </a:p>
                  </a:txBody>
                  <a:tcPr anchor="ctr">
                    <a:lnL w="12700" cap="flat" cmpd="sng" algn="ctr">
                      <a:solidFill>
                        <a:srgbClr val="29C1FA"/>
                      </a:solidFill>
                      <a:prstDash val="solid"/>
                      <a:round/>
                      <a:headEnd type="none" w="med" len="med"/>
                      <a:tailEnd type="none" w="med" len="med"/>
                    </a:lnL>
                    <a:lnR w="12700" cap="flat" cmpd="sng" algn="ctr">
                      <a:solidFill>
                        <a:srgbClr val="29C1FA"/>
                      </a:solidFill>
                      <a:prstDash val="solid"/>
                      <a:round/>
                      <a:headEnd type="none" w="med" len="med"/>
                      <a:tailEnd type="none" w="med" len="med"/>
                    </a:lnR>
                    <a:lnT w="12700" cap="flat" cmpd="sng" algn="ctr">
                      <a:solidFill>
                        <a:srgbClr val="29C1FA"/>
                      </a:solidFill>
                      <a:prstDash val="solid"/>
                      <a:round/>
                      <a:headEnd type="none" w="med" len="med"/>
                      <a:tailEnd type="none" w="med" len="med"/>
                    </a:lnT>
                    <a:lnB w="12700" cap="flat" cmpd="sng" algn="ctr">
                      <a:solidFill>
                        <a:srgbClr val="29C1FA"/>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5" name="CustomShape 22">
            <a:hlinkClick r:id="" action="ppaction://noaction">
              <a:snd r:embed="rId3" name="T3_W6_10.2.wav"/>
            </a:hlinkClick>
            <a:extLst>
              <a:ext uri="{FF2B5EF4-FFF2-40B4-BE49-F238E27FC236}">
                <a16:creationId xmlns:a16="http://schemas.microsoft.com/office/drawing/2014/main" id="{4247252A-FC32-4F16-8616-A5FE2859FCB7}"/>
              </a:ext>
            </a:extLst>
          </p:cNvPr>
          <p:cNvSpPr/>
          <p:nvPr/>
        </p:nvSpPr>
        <p:spPr>
          <a:xfrm>
            <a:off x="585133" y="214298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Ex</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16" name="CustomShape 23">
            <a:hlinkClick r:id="" action="ppaction://noaction">
              <a:snd r:embed="rId4" name="T3_W6_10.3.wav"/>
            </a:hlinkClick>
            <a:extLst>
              <a:ext uri="{FF2B5EF4-FFF2-40B4-BE49-F238E27FC236}">
                <a16:creationId xmlns:a16="http://schemas.microsoft.com/office/drawing/2014/main" id="{3AD5864B-E328-4811-82EC-A3D77BDC6BF2}"/>
              </a:ext>
            </a:extLst>
          </p:cNvPr>
          <p:cNvSpPr/>
          <p:nvPr/>
        </p:nvSpPr>
        <p:spPr>
          <a:xfrm>
            <a:off x="585133" y="2814973"/>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7" name="CustomShape 24">
            <a:hlinkClick r:id="" action="ppaction://noaction">
              <a:snd r:embed="rId5" name="T3_W6_10.4.wav"/>
            </a:hlinkClick>
            <a:extLst>
              <a:ext uri="{FF2B5EF4-FFF2-40B4-BE49-F238E27FC236}">
                <a16:creationId xmlns:a16="http://schemas.microsoft.com/office/drawing/2014/main" id="{F2DAD2AC-ADD2-4480-845B-008BBA9A5F70}"/>
              </a:ext>
            </a:extLst>
          </p:cNvPr>
          <p:cNvSpPr/>
          <p:nvPr/>
        </p:nvSpPr>
        <p:spPr>
          <a:xfrm>
            <a:off x="585133" y="348695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8" name="CustomShape 25">
            <a:hlinkClick r:id="" action="ppaction://noaction">
              <a:snd r:embed="rId6" name="T3_W6_10.5.wav"/>
            </a:hlinkClick>
            <a:extLst>
              <a:ext uri="{FF2B5EF4-FFF2-40B4-BE49-F238E27FC236}">
                <a16:creationId xmlns:a16="http://schemas.microsoft.com/office/drawing/2014/main" id="{E47FAB46-1A11-4EF4-B700-EF919D0338F8}"/>
              </a:ext>
            </a:extLst>
          </p:cNvPr>
          <p:cNvSpPr/>
          <p:nvPr/>
        </p:nvSpPr>
        <p:spPr>
          <a:xfrm>
            <a:off x="585133" y="415894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9" name="CustomShape 26">
            <a:hlinkClick r:id="" action="ppaction://noaction">
              <a:snd r:embed="rId7" name="T3_W6_10.6.wav"/>
            </a:hlinkClick>
            <a:extLst>
              <a:ext uri="{FF2B5EF4-FFF2-40B4-BE49-F238E27FC236}">
                <a16:creationId xmlns:a16="http://schemas.microsoft.com/office/drawing/2014/main" id="{1ECA2C39-8E1B-46F9-B4CE-5D69DA706F12}"/>
              </a:ext>
            </a:extLst>
          </p:cNvPr>
          <p:cNvSpPr/>
          <p:nvPr/>
        </p:nvSpPr>
        <p:spPr>
          <a:xfrm>
            <a:off x="585133" y="4830931"/>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1" name="CustomShape 27">
            <a:hlinkClick r:id="" action="ppaction://noaction">
              <a:snd r:embed="rId8" name="T3_W6_10.7.wav"/>
            </a:hlinkClick>
            <a:extLst>
              <a:ext uri="{FF2B5EF4-FFF2-40B4-BE49-F238E27FC236}">
                <a16:creationId xmlns:a16="http://schemas.microsoft.com/office/drawing/2014/main" id="{B06E6BFD-FB69-40F9-9653-301D379E5A17}"/>
              </a:ext>
            </a:extLst>
          </p:cNvPr>
          <p:cNvSpPr/>
          <p:nvPr/>
        </p:nvSpPr>
        <p:spPr>
          <a:xfrm>
            <a:off x="589453" y="5502917"/>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22" name="CustomShape 28">
            <a:hlinkClick r:id="" action="ppaction://noaction">
              <a:snd r:embed="rId9" name="T3_W6_10.8.wav"/>
            </a:hlinkClick>
            <a:extLst>
              <a:ext uri="{FF2B5EF4-FFF2-40B4-BE49-F238E27FC236}">
                <a16:creationId xmlns:a16="http://schemas.microsoft.com/office/drawing/2014/main" id="{34261C61-C209-49EF-A2E1-6B62F7BA1FCB}"/>
              </a:ext>
            </a:extLst>
          </p:cNvPr>
          <p:cNvSpPr/>
          <p:nvPr/>
        </p:nvSpPr>
        <p:spPr>
          <a:xfrm>
            <a:off x="585133" y="6174902"/>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5" name="CustomShape 6">
            <a:extLst>
              <a:ext uri="{FF2B5EF4-FFF2-40B4-BE49-F238E27FC236}">
                <a16:creationId xmlns:a16="http://schemas.microsoft.com/office/drawing/2014/main" id="{85BDA598-D8FC-421B-AEDB-34FBDED665F3}"/>
              </a:ext>
            </a:extLst>
          </p:cNvPr>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Moritz is talking on the phone with his</a:t>
            </a:r>
            <a:r>
              <a:rPr kumimoji="0" lang="en-GB" sz="2800" b="1" i="0" u="none" strike="noStrike" kern="1200" cap="none" spc="-1" normalizeH="0" noProof="0" dirty="0">
                <a:ln>
                  <a:noFill/>
                </a:ln>
                <a:solidFill>
                  <a:srgbClr val="002060"/>
                </a:solidFill>
                <a:effectLst/>
                <a:uLnTx/>
                <a:uFillTx/>
                <a:latin typeface="Century Gothic" panose="020B0502020202020204" pitchFamily="34" charset="0"/>
                <a:ea typeface="Century Gothic"/>
              </a:rPr>
              <a:t> Gran.</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27" name="Picture 26" descr="A picture containing text, clipart&#10;&#10;Description automatically generated">
            <a:extLst>
              <a:ext uri="{FF2B5EF4-FFF2-40B4-BE49-F238E27FC236}">
                <a16:creationId xmlns:a16="http://schemas.microsoft.com/office/drawing/2014/main" id="{AC19905F-818E-4788-94EC-FA69D89EB988}"/>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20" name="Speech Bubble: Rectangle with Corners Rounded 19">
            <a:hlinkClick r:id="" action="ppaction://noaction">
              <a:snd r:embed="rId11" name="T3_W6_10.1.wav"/>
            </a:hlinkClick>
            <a:extLst>
              <a:ext uri="{FF2B5EF4-FFF2-40B4-BE49-F238E27FC236}">
                <a16:creationId xmlns:a16="http://schemas.microsoft.com/office/drawing/2014/main" id="{61558AC7-FD68-4E3F-8517-700B31B40F08}"/>
              </a:ext>
            </a:extLst>
          </p:cNvPr>
          <p:cNvSpPr/>
          <p:nvPr/>
        </p:nvSpPr>
        <p:spPr>
          <a:xfrm>
            <a:off x="914067" y="540014"/>
            <a:ext cx="8701421"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mj-lt"/>
              </a:rPr>
              <a:t>Hör</a:t>
            </a:r>
            <a:r>
              <a:rPr kumimoji="0" lang="en-GB" sz="2400" b="0" i="0" u="none" strike="noStrike" kern="1200" cap="none" spc="0" normalizeH="0" baseline="0" noProof="0" dirty="0">
                <a:ln>
                  <a:noFill/>
                </a:ln>
                <a:solidFill>
                  <a:prstClr val="white"/>
                </a:solidFill>
                <a:effectLst/>
                <a:uLnTx/>
                <a:uFillTx/>
                <a:latin typeface="+mj-lt"/>
              </a:rPr>
              <a:t> </a:t>
            </a:r>
            <a:r>
              <a:rPr kumimoji="0" lang="en-GB" sz="2400" b="0" i="0" u="none" strike="noStrike" kern="1200" cap="none" spc="0" normalizeH="0" baseline="0" noProof="0" dirty="0" err="1">
                <a:ln>
                  <a:noFill/>
                </a:ln>
                <a:solidFill>
                  <a:prstClr val="white"/>
                </a:solidFill>
                <a:effectLst/>
                <a:uLnTx/>
                <a:uFillTx/>
                <a:latin typeface="+mj-lt"/>
              </a:rPr>
              <a:t>zu</a:t>
            </a:r>
            <a:r>
              <a:rPr kumimoji="0" lang="en-GB" sz="2400" b="0" i="0" u="none" strike="noStrike" kern="1200" cap="none" spc="0" normalizeH="0" baseline="0" noProof="0" dirty="0">
                <a:ln>
                  <a:noFill/>
                </a:ln>
                <a:solidFill>
                  <a:prstClr val="white"/>
                </a:solidFill>
                <a:effectLst/>
                <a:uLnTx/>
                <a:uFillTx/>
                <a:latin typeface="+mj-lt"/>
              </a:rPr>
              <a:t>. </a:t>
            </a:r>
            <a:r>
              <a:rPr kumimoji="0" lang="en-GB" sz="2400" b="0" i="0" u="none" strike="noStrike" kern="1200" cap="none" spc="0" normalizeH="0" baseline="0" noProof="0" dirty="0" err="1">
                <a:ln>
                  <a:noFill/>
                </a:ln>
                <a:solidFill>
                  <a:prstClr val="white"/>
                </a:solidFill>
                <a:effectLst/>
                <a:uLnTx/>
                <a:uFillTx/>
                <a:latin typeface="+mj-lt"/>
              </a:rPr>
              <a:t>Ist</a:t>
            </a:r>
            <a:r>
              <a:rPr kumimoji="0" lang="en-GB" sz="2400" b="0" i="0" u="none" strike="noStrike" kern="1200" cap="none" spc="0" normalizeH="0" baseline="0" noProof="0" dirty="0">
                <a:ln>
                  <a:noFill/>
                </a:ln>
                <a:solidFill>
                  <a:prstClr val="white"/>
                </a:solidFill>
                <a:effectLst/>
                <a:uLnTx/>
                <a:uFillTx/>
                <a:latin typeface="+mj-lt"/>
              </a:rPr>
              <a:t> das Moritz (</a:t>
            </a:r>
            <a:r>
              <a:rPr kumimoji="0" lang="en-GB" sz="2400" b="0" i="0" u="none" strike="noStrike" kern="1200" cap="none" spc="0" normalizeH="0" baseline="0" noProof="0" dirty="0" err="1">
                <a:ln>
                  <a:noFill/>
                </a:ln>
                <a:solidFill>
                  <a:prstClr val="white"/>
                </a:solidFill>
                <a:effectLst/>
                <a:uLnTx/>
                <a:uFillTx/>
                <a:latin typeface="+mj-lt"/>
              </a:rPr>
              <a:t>ich</a:t>
            </a:r>
            <a:r>
              <a:rPr kumimoji="0" lang="en-GB" sz="2400" b="0" i="0" u="none" strike="noStrike" kern="1200" cap="none" spc="0" normalizeH="0" baseline="0" noProof="0" dirty="0">
                <a:ln>
                  <a:noFill/>
                </a:ln>
                <a:solidFill>
                  <a:prstClr val="white"/>
                </a:solidFill>
                <a:effectLst/>
                <a:uLnTx/>
                <a:uFillTx/>
                <a:latin typeface="+mj-lt"/>
              </a:rPr>
              <a:t>), Lukas (</a:t>
            </a:r>
            <a:r>
              <a:rPr kumimoji="0" lang="en-GB" sz="2400" b="0" i="0" u="none" strike="noStrike" kern="1200" cap="none" spc="0" normalizeH="0" baseline="0" noProof="0" dirty="0" err="1">
                <a:ln>
                  <a:noFill/>
                </a:ln>
                <a:solidFill>
                  <a:prstClr val="white"/>
                </a:solidFill>
                <a:effectLst/>
                <a:uLnTx/>
                <a:uFillTx/>
                <a:latin typeface="+mj-lt"/>
              </a:rPr>
              <a:t>er</a:t>
            </a:r>
            <a:r>
              <a:rPr kumimoji="0" lang="en-GB" sz="2400" b="0" i="0" u="none" strike="noStrike" kern="1200" cap="none" spc="0" normalizeH="0" baseline="0" noProof="0" dirty="0">
                <a:ln>
                  <a:noFill/>
                </a:ln>
                <a:solidFill>
                  <a:prstClr val="white"/>
                </a:solidFill>
                <a:effectLst/>
                <a:uLnTx/>
                <a:uFillTx/>
                <a:latin typeface="+mj-lt"/>
              </a:rPr>
              <a:t>) </a:t>
            </a:r>
            <a:r>
              <a:rPr kumimoji="0" lang="en-GB" sz="2400" b="0" i="0" u="none" strike="noStrike" kern="1200" cap="none" spc="0" normalizeH="0" baseline="0" noProof="0" dirty="0" err="1">
                <a:ln>
                  <a:noFill/>
                </a:ln>
                <a:solidFill>
                  <a:prstClr val="white"/>
                </a:solidFill>
                <a:effectLst/>
                <a:uLnTx/>
                <a:uFillTx/>
                <a:latin typeface="+mj-lt"/>
              </a:rPr>
              <a:t>oder</a:t>
            </a:r>
            <a:r>
              <a:rPr kumimoji="0" lang="en-GB" sz="2400" b="0" i="0" u="none" strike="noStrike" kern="1200" cap="none" spc="0" normalizeH="0" baseline="0" noProof="0" dirty="0">
                <a:ln>
                  <a:noFill/>
                </a:ln>
                <a:solidFill>
                  <a:prstClr val="white"/>
                </a:solidFill>
                <a:effectLst/>
                <a:uLnTx/>
                <a:uFillTx/>
                <a:latin typeface="+mj-lt"/>
              </a:rPr>
              <a:t> Johanna (</a:t>
            </a:r>
            <a:r>
              <a:rPr kumimoji="0" lang="en-GB" sz="2400" b="0" i="0" u="none" strike="noStrike" kern="1200" cap="none" spc="0" normalizeH="0" baseline="0" noProof="0" dirty="0" err="1">
                <a:ln>
                  <a:noFill/>
                </a:ln>
                <a:solidFill>
                  <a:prstClr val="white"/>
                </a:solidFill>
                <a:effectLst/>
                <a:uLnTx/>
                <a:uFillTx/>
                <a:latin typeface="+mj-lt"/>
              </a:rPr>
              <a:t>sie</a:t>
            </a:r>
            <a:r>
              <a:rPr kumimoji="0" lang="en-GB" sz="2400" b="0" i="0" u="none" strike="noStrike" kern="1200" cap="none" spc="0" normalizeH="0" baseline="0" noProof="0" dirty="0">
                <a:ln>
                  <a:noFill/>
                </a:ln>
                <a:solidFill>
                  <a:prstClr val="white"/>
                </a:solidFill>
                <a:effectLst/>
                <a:uLnTx/>
                <a:uFillTx/>
                <a:latin typeface="+mj-lt"/>
              </a:rPr>
              <a:t>)?</a:t>
            </a:r>
          </a:p>
        </p:txBody>
      </p:sp>
      <p:pic>
        <p:nvPicPr>
          <p:cNvPr id="23" name="Graphic 22" descr="Teacher">
            <a:extLst>
              <a:ext uri="{FF2B5EF4-FFF2-40B4-BE49-F238E27FC236}">
                <a16:creationId xmlns:a16="http://schemas.microsoft.com/office/drawing/2014/main" id="{03F257CD-6AE7-4B38-B6EF-745F95AA86F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325320"/>
            <a:ext cx="914400" cy="914400"/>
          </a:xfrm>
          <a:prstGeom prst="rect">
            <a:avLst/>
          </a:prstGeom>
        </p:spPr>
      </p:pic>
      <p:pic>
        <p:nvPicPr>
          <p:cNvPr id="29" name="Picture 28" descr="Logo, company name&#10;&#10;Description automatically generated">
            <a:extLst>
              <a:ext uri="{FF2B5EF4-FFF2-40B4-BE49-F238E27FC236}">
                <a16:creationId xmlns:a16="http://schemas.microsoft.com/office/drawing/2014/main" id="{3E6026A0-4D9F-4208-9EB1-A23883BF618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71420" y="6122436"/>
            <a:ext cx="490550" cy="485741"/>
          </a:xfrm>
          <a:prstGeom prst="rect">
            <a:avLst/>
          </a:prstGeom>
        </p:spPr>
      </p:pic>
      <p:pic>
        <p:nvPicPr>
          <p:cNvPr id="31" name="Picture 30" descr="A picture containing text, vector graphics&#10;&#10;Description automatically generated">
            <a:extLst>
              <a:ext uri="{FF2B5EF4-FFF2-40B4-BE49-F238E27FC236}">
                <a16:creationId xmlns:a16="http://schemas.microsoft.com/office/drawing/2014/main" id="{0DB8C051-CE46-4EAB-B2E0-1C795CC79C4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24833" y="4101279"/>
            <a:ext cx="526697" cy="510540"/>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0CB03943-739B-42EB-BDF6-6480CBAD501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39301" y="5444690"/>
            <a:ext cx="512229" cy="506978"/>
          </a:xfrm>
          <a:prstGeom prst="rect">
            <a:avLst/>
          </a:prstGeom>
        </p:spPr>
      </p:pic>
      <p:pic>
        <p:nvPicPr>
          <p:cNvPr id="34" name="Picture 33" descr="Icon&#10;&#10;Description automatically generated">
            <a:extLst>
              <a:ext uri="{FF2B5EF4-FFF2-40B4-BE49-F238E27FC236}">
                <a16:creationId xmlns:a16="http://schemas.microsoft.com/office/drawing/2014/main" id="{8A1D2F31-9B56-4C4E-A9E3-9C39608763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89562" y="2783554"/>
            <a:ext cx="508832" cy="494029"/>
          </a:xfrm>
          <a:prstGeom prst="rect">
            <a:avLst/>
          </a:prstGeom>
        </p:spPr>
      </p:pic>
      <p:pic>
        <p:nvPicPr>
          <p:cNvPr id="36" name="Picture 35" descr="Icon&#10;&#10;Description automatically generated">
            <a:extLst>
              <a:ext uri="{FF2B5EF4-FFF2-40B4-BE49-F238E27FC236}">
                <a16:creationId xmlns:a16="http://schemas.microsoft.com/office/drawing/2014/main" id="{EEB061C7-B3C4-4C71-94DC-62F5D18EE82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88942" y="4753742"/>
            <a:ext cx="514795" cy="511290"/>
          </a:xfrm>
          <a:prstGeom prst="rect">
            <a:avLst/>
          </a:prstGeom>
        </p:spPr>
      </p:pic>
      <p:pic>
        <p:nvPicPr>
          <p:cNvPr id="38" name="Picture 37" descr="Icon&#10;&#10;Description automatically generated">
            <a:extLst>
              <a:ext uri="{FF2B5EF4-FFF2-40B4-BE49-F238E27FC236}">
                <a16:creationId xmlns:a16="http://schemas.microsoft.com/office/drawing/2014/main" id="{05D12C86-2B0C-4822-930B-ABE484EBC51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66601" y="1970500"/>
            <a:ext cx="689232" cy="701996"/>
          </a:xfrm>
          <a:prstGeom prst="rect">
            <a:avLst/>
          </a:prstGeom>
        </p:spPr>
      </p:pic>
      <p:pic>
        <p:nvPicPr>
          <p:cNvPr id="41" name="Picture 40" descr="Icon&#10;&#10;Description automatically generated">
            <a:extLst>
              <a:ext uri="{FF2B5EF4-FFF2-40B4-BE49-F238E27FC236}">
                <a16:creationId xmlns:a16="http://schemas.microsoft.com/office/drawing/2014/main" id="{F4225BD7-0D88-49F3-B060-EEB9E7E8034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01136" y="3394713"/>
            <a:ext cx="489266" cy="514469"/>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347772"/>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43" name="Picture 42">
            <a:extLst>
              <a:ext uri="{FF2B5EF4-FFF2-40B4-BE49-F238E27FC236}">
                <a16:creationId xmlns:a16="http://schemas.microsoft.com/office/drawing/2014/main" id="{9177278E-A967-4F62-B3F0-B1708E7A9EA1}"/>
              </a:ext>
            </a:extLst>
          </p:cNvPr>
          <p:cNvPicPr>
            <a:picLocks noChangeAspect="1"/>
          </p:cNvPicPr>
          <p:nvPr/>
        </p:nvPicPr>
        <p:blipFill rotWithShape="1">
          <a:blip r:embed="rId21"/>
          <a:srcRect r="-4402" b="15511"/>
          <a:stretch/>
        </p:blipFill>
        <p:spPr>
          <a:xfrm>
            <a:off x="8355749" y="3437075"/>
            <a:ext cx="383457" cy="494836"/>
          </a:xfrm>
          <a:prstGeom prst="rect">
            <a:avLst/>
          </a:prstGeom>
        </p:spPr>
      </p:pic>
      <p:pic>
        <p:nvPicPr>
          <p:cNvPr id="1026" name="Picture 2" descr="Free Location Position vector and pictur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453239" y="2085035"/>
            <a:ext cx="515214" cy="51521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F1BE08A2-63DA-FB69-CD63-FDA2E13C71A9}"/>
              </a:ext>
            </a:extLst>
          </p:cNvPr>
          <p:cNvPicPr>
            <a:picLocks noChangeAspect="1"/>
          </p:cNvPicPr>
          <p:nvPr/>
        </p:nvPicPr>
        <p:blipFill>
          <a:blip r:embed="rId23"/>
          <a:stretch>
            <a:fillRect/>
          </a:stretch>
        </p:blipFill>
        <p:spPr>
          <a:xfrm>
            <a:off x="8286407" y="5510844"/>
            <a:ext cx="971314" cy="549400"/>
          </a:xfrm>
          <a:prstGeom prst="rect">
            <a:avLst/>
          </a:prstGeom>
        </p:spPr>
      </p:pic>
      <p:pic>
        <p:nvPicPr>
          <p:cNvPr id="45" name="Picture 2" descr="Free Joystick Icon vector and picture"/>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3526" t="11989" r="12415" b="16129"/>
          <a:stretch/>
        </p:blipFill>
        <p:spPr bwMode="auto">
          <a:xfrm>
            <a:off x="8841039" y="2782200"/>
            <a:ext cx="528198" cy="5126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r="50000"/>
          <a:stretch/>
        </p:blipFill>
        <p:spPr>
          <a:xfrm>
            <a:off x="8598394" y="4798312"/>
            <a:ext cx="514795" cy="514794"/>
          </a:xfrm>
          <a:prstGeom prst="rect">
            <a:avLst/>
          </a:prstGeom>
        </p:spPr>
      </p:pic>
      <p:pic>
        <p:nvPicPr>
          <p:cNvPr id="1028" name="Picture 4" descr="Free Book Open vector and picture"/>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432176" y="4111294"/>
            <a:ext cx="646134" cy="46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Camera Lens vector and pictur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384016" y="6140054"/>
            <a:ext cx="616687" cy="4713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95397" y="2140790"/>
            <a:ext cx="593058" cy="438522"/>
          </a:xfrm>
          <a:prstGeom prst="rect">
            <a:avLst/>
          </a:prstGeom>
        </p:spPr>
      </p:pic>
      <p:pic>
        <p:nvPicPr>
          <p:cNvPr id="48" name="Picture 47"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87842" y="6168520"/>
            <a:ext cx="593058" cy="438522"/>
          </a:xfrm>
          <a:prstGeom prst="rect">
            <a:avLst/>
          </a:prstGeom>
        </p:spPr>
      </p:pic>
      <p:pic>
        <p:nvPicPr>
          <p:cNvPr id="49" name="Picture 48"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87841" y="5513146"/>
            <a:ext cx="593058" cy="438522"/>
          </a:xfrm>
          <a:prstGeom prst="rect">
            <a:avLst/>
          </a:prstGeom>
        </p:spPr>
      </p:pic>
      <p:pic>
        <p:nvPicPr>
          <p:cNvPr id="50" name="Picture 49"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75037" y="4814328"/>
            <a:ext cx="593058" cy="438522"/>
          </a:xfrm>
          <a:prstGeom prst="rect">
            <a:avLst/>
          </a:prstGeom>
        </p:spPr>
      </p:pic>
      <p:pic>
        <p:nvPicPr>
          <p:cNvPr id="51" name="Picture 50"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75036" y="4156748"/>
            <a:ext cx="593058" cy="438522"/>
          </a:xfrm>
          <a:prstGeom prst="rect">
            <a:avLst/>
          </a:prstGeom>
        </p:spPr>
      </p:pic>
      <p:pic>
        <p:nvPicPr>
          <p:cNvPr id="52" name="Picture 51"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83866" y="3484190"/>
            <a:ext cx="593058" cy="438522"/>
          </a:xfrm>
          <a:prstGeom prst="rect">
            <a:avLst/>
          </a:prstGeom>
        </p:spPr>
      </p:pic>
      <p:pic>
        <p:nvPicPr>
          <p:cNvPr id="53" name="Picture 52"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175035" y="2826610"/>
            <a:ext cx="593058" cy="438522"/>
          </a:xfrm>
          <a:prstGeom prst="rect">
            <a:avLst/>
          </a:prstGeom>
        </p:spPr>
      </p:pic>
      <p:pic>
        <p:nvPicPr>
          <p:cNvPr id="54" name="Picture 53" descr="Icon&#10;&#10;Description automatically generated with medium confidence">
            <a:extLst>
              <a:ext uri="{FF2B5EF4-FFF2-40B4-BE49-F238E27FC236}">
                <a16:creationId xmlns:a16="http://schemas.microsoft.com/office/drawing/2014/main" id="{39B7CB83-D087-4D9C-95BD-CBD10811964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82287" y="2101930"/>
            <a:ext cx="419278" cy="527785"/>
          </a:xfrm>
          <a:prstGeom prst="rect">
            <a:avLst/>
          </a:prstGeom>
        </p:spPr>
      </p:pic>
      <p:pic>
        <p:nvPicPr>
          <p:cNvPr id="55" name="Picture 54" descr="Icon&#10;&#10;Description automatically generated with medium confidence">
            <a:extLst>
              <a:ext uri="{FF2B5EF4-FFF2-40B4-BE49-F238E27FC236}">
                <a16:creationId xmlns:a16="http://schemas.microsoft.com/office/drawing/2014/main" id="{39B7CB83-D087-4D9C-95BD-CBD10811964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47772" y="2773377"/>
            <a:ext cx="419278" cy="527785"/>
          </a:xfrm>
          <a:prstGeom prst="rect">
            <a:avLst/>
          </a:prstGeom>
        </p:spPr>
      </p:pic>
      <p:pic>
        <p:nvPicPr>
          <p:cNvPr id="56" name="Picture 55" descr="Icon&#10;&#10;Description automatically generated with medium confidence">
            <a:extLst>
              <a:ext uri="{FF2B5EF4-FFF2-40B4-BE49-F238E27FC236}">
                <a16:creationId xmlns:a16="http://schemas.microsoft.com/office/drawing/2014/main" id="{39B7CB83-D087-4D9C-95BD-CBD10811964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87083" y="4782619"/>
            <a:ext cx="419278" cy="527785"/>
          </a:xfrm>
          <a:prstGeom prst="rect">
            <a:avLst/>
          </a:prstGeom>
        </p:spPr>
      </p:pic>
      <p:pic>
        <p:nvPicPr>
          <p:cNvPr id="57" name="Picture 56" descr="Icon&#10;&#10;Description automatically generated with medium confidence">
            <a:extLst>
              <a:ext uri="{FF2B5EF4-FFF2-40B4-BE49-F238E27FC236}">
                <a16:creationId xmlns:a16="http://schemas.microsoft.com/office/drawing/2014/main" id="{39B7CB83-D087-4D9C-95BD-CBD10811964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295914" y="5489704"/>
            <a:ext cx="419278" cy="527785"/>
          </a:xfrm>
          <a:prstGeom prst="rect">
            <a:avLst/>
          </a:prstGeom>
        </p:spPr>
      </p:pic>
      <p:pic>
        <p:nvPicPr>
          <p:cNvPr id="58" name="Picture 57">
            <a:extLst>
              <a:ext uri="{FF2B5EF4-FFF2-40B4-BE49-F238E27FC236}">
                <a16:creationId xmlns:a16="http://schemas.microsoft.com/office/drawing/2014/main" id="{9177278E-A967-4F62-B3F0-B1708E7A9EA1}"/>
              </a:ext>
            </a:extLst>
          </p:cNvPr>
          <p:cNvPicPr>
            <a:picLocks noChangeAspect="1"/>
          </p:cNvPicPr>
          <p:nvPr/>
        </p:nvPicPr>
        <p:blipFill rotWithShape="1">
          <a:blip r:embed="rId21"/>
          <a:srcRect r="-4402" b="15511"/>
          <a:stretch/>
        </p:blipFill>
        <p:spPr>
          <a:xfrm>
            <a:off x="3167113" y="2729609"/>
            <a:ext cx="414986" cy="535523"/>
          </a:xfrm>
          <a:prstGeom prst="rect">
            <a:avLst/>
          </a:prstGeom>
        </p:spPr>
      </p:pic>
      <p:pic>
        <p:nvPicPr>
          <p:cNvPr id="59" name="Picture 58">
            <a:extLst>
              <a:ext uri="{FF2B5EF4-FFF2-40B4-BE49-F238E27FC236}">
                <a16:creationId xmlns:a16="http://schemas.microsoft.com/office/drawing/2014/main" id="{9177278E-A967-4F62-B3F0-B1708E7A9EA1}"/>
              </a:ext>
            </a:extLst>
          </p:cNvPr>
          <p:cNvPicPr>
            <a:picLocks noChangeAspect="1"/>
          </p:cNvPicPr>
          <p:nvPr/>
        </p:nvPicPr>
        <p:blipFill rotWithShape="1">
          <a:blip r:embed="rId21"/>
          <a:srcRect r="-4402" b="15511"/>
          <a:stretch/>
        </p:blipFill>
        <p:spPr>
          <a:xfrm>
            <a:off x="3098909" y="5458619"/>
            <a:ext cx="407871" cy="526342"/>
          </a:xfrm>
          <a:prstGeom prst="rect">
            <a:avLst/>
          </a:prstGeom>
        </p:spPr>
      </p:pic>
      <p:pic>
        <p:nvPicPr>
          <p:cNvPr id="60" name="Picture 59">
            <a:extLst>
              <a:ext uri="{FF2B5EF4-FFF2-40B4-BE49-F238E27FC236}">
                <a16:creationId xmlns:a16="http://schemas.microsoft.com/office/drawing/2014/main" id="{7AD97DCC-D851-4F20-A143-FD3AEDDA2FF1}"/>
              </a:ext>
            </a:extLst>
          </p:cNvPr>
          <p:cNvPicPr>
            <a:picLocks noChangeAspect="1"/>
          </p:cNvPicPr>
          <p:nvPr/>
        </p:nvPicPr>
        <p:blipFill>
          <a:blip r:embed="rId30"/>
          <a:stretch>
            <a:fillRect/>
          </a:stretch>
        </p:blipFill>
        <p:spPr>
          <a:xfrm>
            <a:off x="2936305" y="3378489"/>
            <a:ext cx="504250" cy="520174"/>
          </a:xfrm>
          <a:prstGeom prst="rect">
            <a:avLst/>
          </a:prstGeom>
        </p:spPr>
      </p:pic>
      <p:pic>
        <p:nvPicPr>
          <p:cNvPr id="61" name="Picture 60">
            <a:extLst>
              <a:ext uri="{FF2B5EF4-FFF2-40B4-BE49-F238E27FC236}">
                <a16:creationId xmlns:a16="http://schemas.microsoft.com/office/drawing/2014/main" id="{7AD97DCC-D851-4F20-A143-FD3AEDDA2FF1}"/>
              </a:ext>
            </a:extLst>
          </p:cNvPr>
          <p:cNvPicPr>
            <a:picLocks noChangeAspect="1"/>
          </p:cNvPicPr>
          <p:nvPr/>
        </p:nvPicPr>
        <p:blipFill>
          <a:blip r:embed="rId30"/>
          <a:stretch>
            <a:fillRect/>
          </a:stretch>
        </p:blipFill>
        <p:spPr>
          <a:xfrm>
            <a:off x="2908705" y="4046693"/>
            <a:ext cx="566212" cy="584092"/>
          </a:xfrm>
          <a:prstGeom prst="rect">
            <a:avLst/>
          </a:prstGeom>
        </p:spPr>
      </p:pic>
      <p:pic>
        <p:nvPicPr>
          <p:cNvPr id="62" name="Picture 61" descr="A picture containing text&#10;&#10;Description automatically generated">
            <a:extLst>
              <a:ext uri="{FF2B5EF4-FFF2-40B4-BE49-F238E27FC236}">
                <a16:creationId xmlns:a16="http://schemas.microsoft.com/office/drawing/2014/main" id="{26298D06-0E19-497B-B274-57779907B8B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71660"/>
          <a:stretch/>
        </p:blipFill>
        <p:spPr>
          <a:xfrm>
            <a:off x="2959480" y="2018157"/>
            <a:ext cx="736725" cy="594958"/>
          </a:xfrm>
          <a:prstGeom prst="rect">
            <a:avLst/>
          </a:prstGeom>
        </p:spPr>
      </p:pic>
      <p:pic>
        <p:nvPicPr>
          <p:cNvPr id="63" name="Picture 62" descr="A picture containing text&#10;&#10;Description automatically generated">
            <a:extLst>
              <a:ext uri="{FF2B5EF4-FFF2-40B4-BE49-F238E27FC236}">
                <a16:creationId xmlns:a16="http://schemas.microsoft.com/office/drawing/2014/main" id="{26298D06-0E19-497B-B274-57779907B8B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71660"/>
          <a:stretch/>
        </p:blipFill>
        <p:spPr>
          <a:xfrm>
            <a:off x="2859075" y="4692253"/>
            <a:ext cx="753991" cy="608902"/>
          </a:xfrm>
          <a:prstGeom prst="rect">
            <a:avLst/>
          </a:prstGeom>
        </p:spPr>
      </p:pic>
      <p:pic>
        <p:nvPicPr>
          <p:cNvPr id="64" name="Picture 63" descr="A picture containing text&#10;&#10;Description automatically generated">
            <a:extLst>
              <a:ext uri="{FF2B5EF4-FFF2-40B4-BE49-F238E27FC236}">
                <a16:creationId xmlns:a16="http://schemas.microsoft.com/office/drawing/2014/main" id="{26298D06-0E19-497B-B274-57779907B8BB}"/>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b="71660"/>
          <a:stretch/>
        </p:blipFill>
        <p:spPr>
          <a:xfrm>
            <a:off x="2974895" y="6086148"/>
            <a:ext cx="678488" cy="547928"/>
          </a:xfrm>
          <a:prstGeom prst="rect">
            <a:avLst/>
          </a:prstGeom>
        </p:spPr>
      </p:pic>
      <p:sp>
        <p:nvSpPr>
          <p:cNvPr id="4" name="Rectangle 3"/>
          <p:cNvSpPr/>
          <p:nvPr/>
        </p:nvSpPr>
        <p:spPr>
          <a:xfrm>
            <a:off x="1174793" y="2040060"/>
            <a:ext cx="2841171" cy="57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238228" y="2018241"/>
            <a:ext cx="1703510" cy="608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6128810" y="2018251"/>
            <a:ext cx="3128911" cy="652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1149932" y="2717080"/>
            <a:ext cx="2841171" cy="554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264488" y="2737937"/>
            <a:ext cx="1703510" cy="571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158326" y="2773377"/>
            <a:ext cx="4256161" cy="501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1161415" y="3400945"/>
            <a:ext cx="2841171" cy="520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4285805" y="3390885"/>
            <a:ext cx="1703510" cy="571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6158326" y="3400785"/>
            <a:ext cx="4256161" cy="545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1183868" y="4058536"/>
            <a:ext cx="2841171" cy="570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4264488" y="4039349"/>
            <a:ext cx="1703510" cy="58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6158326" y="4072509"/>
            <a:ext cx="4256161" cy="581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1216591" y="4717354"/>
            <a:ext cx="2841171" cy="62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4255535" y="4728765"/>
            <a:ext cx="1703510" cy="587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6135644" y="4701400"/>
            <a:ext cx="4256161" cy="652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1149932" y="5444690"/>
            <a:ext cx="2841171" cy="545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4261293" y="5489102"/>
            <a:ext cx="1703510" cy="507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6128810" y="5413519"/>
            <a:ext cx="4256161" cy="616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1175767" y="6082545"/>
            <a:ext cx="2841171" cy="574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4294004" y="6094280"/>
            <a:ext cx="1703510" cy="55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6128810" y="6115621"/>
            <a:ext cx="4256161" cy="481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103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7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82"/>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a:solidFill>
                  <a:srgbClr val="FF0000"/>
                </a:solidFill>
                <a:latin typeface="Modern Love" panose="04090805081005020601" pitchFamily="82" charset="0"/>
                <a:cs typeface="Arial"/>
                <a:sym typeface="Arial"/>
              </a:rPr>
              <a:t>rot</a:t>
            </a:r>
            <a:endParaRPr lang="en-GB" sz="1400" kern="0" dirty="0">
              <a:solidFill>
                <a:srgbClr val="FF000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41539727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4167981"/>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Informa</a:t>
            </a:r>
            <a:r>
              <a:rPr kumimoji="0" lang="en-GB" sz="66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tion</a:t>
            </a:r>
            <a:endParaRPr kumimoji="0" lang="en-GB" sz="6600" b="1" i="0" u="none" strike="noStrike" kern="1200" cap="none" spc="-1" normalizeH="0" baseline="0" noProof="0" dirty="0">
              <a:ln>
                <a:noFill/>
              </a:ln>
              <a:solidFill>
                <a:srgbClr val="FF0066"/>
              </a:solidFill>
              <a:effectLst/>
              <a:uLnTx/>
              <a:uFillTx/>
              <a:latin typeface="Century Gothic" panose="020B0502020202020204" pitchFamily="34" charset="0"/>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4423719" cy="1862048"/>
          </a:xfrm>
          <a:prstGeom prst="rect">
            <a:avLst/>
          </a:prstGeom>
          <a:noFill/>
        </p:spPr>
        <p:txBody>
          <a:bodyPr wrap="square" rtlCol="0">
            <a:spAutoFit/>
          </a:bodyPr>
          <a:lstStyle/>
          <a:p>
            <a:r>
              <a:rPr lang="en-GB" sz="11500" dirty="0">
                <a:solidFill>
                  <a:srgbClr val="002060"/>
                </a:solidFill>
              </a:rPr>
              <a:t>[-</a:t>
            </a:r>
            <a:r>
              <a:rPr lang="en-GB" sz="11500" dirty="0" err="1">
                <a:solidFill>
                  <a:srgbClr val="002060"/>
                </a:solidFill>
              </a:rPr>
              <a:t>tion</a:t>
            </a:r>
            <a:r>
              <a:rPr lang="en-GB" sz="115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grpSp>
      <p:pic>
        <p:nvPicPr>
          <p:cNvPr id="4" name="Picture 3" descr="Icon&#10;&#10;Description automatically generated">
            <a:extLst>
              <a:ext uri="{FF2B5EF4-FFF2-40B4-BE49-F238E27FC236}">
                <a16:creationId xmlns:a16="http://schemas.microsoft.com/office/drawing/2014/main" id="{24D74F08-79E4-4994-AA88-AD0741909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969" y="865610"/>
            <a:ext cx="3206078" cy="3231323"/>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267906"/>
            <a:ext cx="5279923" cy="1862048"/>
          </a:xfrm>
          <a:prstGeom prst="rect">
            <a:avLst/>
          </a:prstGeom>
          <a:noFill/>
        </p:spPr>
        <p:txBody>
          <a:bodyPr wrap="square" rtlCol="0">
            <a:spAutoFit/>
          </a:bodyPr>
          <a:lstStyle/>
          <a:p>
            <a:r>
              <a:rPr lang="en-GB" sz="11500" dirty="0">
                <a:solidFill>
                  <a:srgbClr val="002060"/>
                </a:solidFill>
              </a:rPr>
              <a:t>[-</a:t>
            </a:r>
            <a:r>
              <a:rPr lang="en-GB" sz="11500" dirty="0" err="1">
                <a:solidFill>
                  <a:srgbClr val="002060"/>
                </a:solidFill>
              </a:rPr>
              <a:t>tion</a:t>
            </a:r>
            <a:r>
              <a:rPr lang="en-GB" sz="11500"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t>
            </a:r>
          </a:p>
        </p:txBody>
      </p:sp>
      <p:sp>
        <p:nvSpPr>
          <p:cNvPr id="9" name="CustomShape 2"/>
          <p:cNvSpPr/>
          <p:nvPr/>
        </p:nvSpPr>
        <p:spPr>
          <a:xfrm>
            <a:off x="3899425" y="4365066"/>
            <a:ext cx="4030904" cy="9993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Informa</a:t>
            </a:r>
            <a:r>
              <a:rPr kumimoji="0" lang="en-GB" sz="44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tion</a:t>
            </a:r>
            <a:endParaRPr kumimoji="0" lang="en-GB" sz="4400" b="1" i="0" u="none" strike="noStrike" kern="1200" cap="none" spc="-1" normalizeH="0" baseline="0" noProof="0" dirty="0">
              <a:ln>
                <a:noFill/>
              </a:ln>
              <a:solidFill>
                <a:srgbClr val="FF0066"/>
              </a:solidFill>
              <a:effectLst/>
              <a:uLnTx/>
              <a:uFillTx/>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24D74F08-79E4-4994-AA88-AD0741909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150" y="2268987"/>
            <a:ext cx="2031455" cy="2047451"/>
          </a:xfrm>
          <a:prstGeom prst="rect">
            <a:avLst/>
          </a:prstGeom>
        </p:spPr>
      </p:pic>
      <p:sp>
        <p:nvSpPr>
          <p:cNvPr id="11" name="Rounded Rectangle 3">
            <a:extLst>
              <a:ext uri="{FF2B5EF4-FFF2-40B4-BE49-F238E27FC236}">
                <a16:creationId xmlns:a16="http://schemas.microsoft.com/office/drawing/2014/main" id="{7235FC93-BCE6-4A82-9919-D14BD80B537B}"/>
              </a:ext>
            </a:extLst>
          </p:cNvPr>
          <p:cNvSpPr/>
          <p:nvPr/>
        </p:nvSpPr>
        <p:spPr>
          <a:xfrm>
            <a:off x="4155980" y="2088458"/>
            <a:ext cx="3517797" cy="3275917"/>
          </a:xfrm>
          <a:prstGeom prst="roundRect">
            <a:avLst/>
          </a:prstGeom>
          <a:noFill/>
          <a:ln w="57150" cap="flat" cmpd="sng" algn="ctr">
            <a:solidFill>
              <a:srgbClr val="002060"/>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12" name="CustomShape 2"/>
          <p:cNvSpPr/>
          <p:nvPr/>
        </p:nvSpPr>
        <p:spPr>
          <a:xfrm>
            <a:off x="0" y="3240437"/>
            <a:ext cx="4030904" cy="9993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Tradi</a:t>
            </a:r>
            <a:r>
              <a:rPr kumimoji="0" lang="en-GB" sz="44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tion</a:t>
            </a:r>
            <a:endParaRPr kumimoji="0" lang="en-GB" sz="4400" b="1" i="0" u="none" strike="noStrike" kern="1200" cap="none" spc="-1" normalizeH="0" baseline="0" noProof="0" dirty="0">
              <a:ln>
                <a:noFill/>
              </a:ln>
              <a:solidFill>
                <a:srgbClr val="FF0066"/>
              </a:solidFill>
              <a:effectLst/>
              <a:uLnTx/>
              <a:uFillTx/>
              <a:latin typeface="Century Gothic" panose="020B0502020202020204" pitchFamily="34" charset="0"/>
            </a:endParaRPr>
          </a:p>
        </p:txBody>
      </p:sp>
      <p:sp>
        <p:nvSpPr>
          <p:cNvPr id="13" name="CustomShape 2"/>
          <p:cNvSpPr/>
          <p:nvPr/>
        </p:nvSpPr>
        <p:spPr>
          <a:xfrm>
            <a:off x="7844476" y="3241563"/>
            <a:ext cx="4030904" cy="9993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Posi</a:t>
            </a:r>
            <a:r>
              <a:rPr kumimoji="0" lang="en-GB" sz="44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tion</a:t>
            </a:r>
            <a:endParaRPr kumimoji="0" lang="en-GB" sz="4400" b="1" i="0" u="none" strike="noStrike" kern="1200" cap="none" spc="-1" normalizeH="0" baseline="0" noProof="0" dirty="0">
              <a:ln>
                <a:noFill/>
              </a:ln>
              <a:solidFill>
                <a:srgbClr val="FF0066"/>
              </a:solidFill>
              <a:effectLst/>
              <a:uLnTx/>
              <a:uFillTx/>
              <a:latin typeface="Century Gothic" panose="020B0502020202020204" pitchFamily="34" charset="0"/>
            </a:endParaRPr>
          </a:p>
        </p:txBody>
      </p:sp>
      <p:sp>
        <p:nvSpPr>
          <p:cNvPr id="15" name="CustomShape 2"/>
          <p:cNvSpPr/>
          <p:nvPr/>
        </p:nvSpPr>
        <p:spPr>
          <a:xfrm>
            <a:off x="-175818" y="5858691"/>
            <a:ext cx="4706551" cy="9993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interna</a:t>
            </a:r>
            <a:r>
              <a:rPr kumimoji="0" lang="en-GB" sz="4400" b="0" i="0" u="none" strike="noStrike" kern="1200" cap="none" spc="-1" normalizeH="0" baseline="0" noProof="0" dirty="0">
                <a:ln>
                  <a:noFill/>
                </a:ln>
                <a:solidFill>
                  <a:srgbClr val="FF0066"/>
                </a:solidFill>
                <a:effectLst/>
                <a:uLnTx/>
                <a:uFillTx/>
                <a:latin typeface="Century Gothic" panose="020B0502020202020204" pitchFamily="34" charset="0"/>
                <a:ea typeface="Century Gothic"/>
              </a:rPr>
              <a:t>tion</a:t>
            </a:r>
            <a:r>
              <a:rPr lang="en-GB" sz="4400" spc="-1" dirty="0">
                <a:solidFill>
                  <a:srgbClr val="002060"/>
                </a:solidFill>
                <a:latin typeface="Century Gothic" panose="020B0502020202020204" pitchFamily="34" charset="0"/>
                <a:ea typeface="Century Gothic"/>
              </a:rPr>
              <a:t>al</a:t>
            </a:r>
          </a:p>
        </p:txBody>
      </p:sp>
      <p:sp>
        <p:nvSpPr>
          <p:cNvPr id="16" name="CustomShape 2"/>
          <p:cNvSpPr/>
          <p:nvPr/>
        </p:nvSpPr>
        <p:spPr>
          <a:xfrm>
            <a:off x="7614178" y="5860865"/>
            <a:ext cx="4706551" cy="9993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funk</a:t>
            </a:r>
            <a:r>
              <a:rPr kumimoji="0" lang="en-GB" sz="4400" b="0" i="0" u="none" strike="noStrike" kern="1200" cap="none" spc="-1" normalizeH="0" baseline="0" noProof="0" dirty="0" err="1">
                <a:ln>
                  <a:noFill/>
                </a:ln>
                <a:solidFill>
                  <a:srgbClr val="FF0066"/>
                </a:solidFill>
                <a:effectLst/>
                <a:uLnTx/>
                <a:uFillTx/>
                <a:latin typeface="Century Gothic" panose="020B0502020202020204" pitchFamily="34" charset="0"/>
                <a:ea typeface="Century Gothic"/>
              </a:rPr>
              <a:t>tion</a:t>
            </a:r>
            <a:r>
              <a:rPr lang="en-GB" sz="4400" spc="-1" dirty="0" err="1">
                <a:solidFill>
                  <a:srgbClr val="002060"/>
                </a:solidFill>
                <a:latin typeface="Century Gothic" panose="020B0502020202020204" pitchFamily="34" charset="0"/>
                <a:ea typeface="Century Gothic"/>
              </a:rPr>
              <a:t>ieren</a:t>
            </a:r>
            <a:endParaRPr lang="en-GB" sz="4400" spc="-1" dirty="0">
              <a:solidFill>
                <a:srgbClr val="002060"/>
              </a:solidFill>
              <a:latin typeface="Century Gothic" panose="020B0502020202020204" pitchFamily="34" charset="0"/>
              <a:ea typeface="Century Gothic"/>
            </a:endParaRPr>
          </a:p>
        </p:txBody>
      </p:sp>
      <p:pic>
        <p:nvPicPr>
          <p:cNvPr id="1026" name="Picture 2" descr="Free Nutcracker Christmas Decoration vector and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2636" y="1584293"/>
            <a:ext cx="862064" cy="1724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nternational World vector and pic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4929" y="4260916"/>
            <a:ext cx="1677479" cy="1698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Tag Locations vector and pictu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482" t="23019" r="29447" b="22762"/>
          <a:stretch/>
        </p:blipFill>
        <p:spPr bwMode="auto">
          <a:xfrm>
            <a:off x="9179913" y="1591974"/>
            <a:ext cx="1152399" cy="14851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Gear Gears illustration and pictur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63" t="2928" r="35074" b="3635"/>
          <a:stretch/>
        </p:blipFill>
        <p:spPr bwMode="auto">
          <a:xfrm>
            <a:off x="8783930" y="4192612"/>
            <a:ext cx="1973292" cy="169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0"/>
            <a:ext cx="2642158" cy="1015663"/>
          </a:xfrm>
          <a:prstGeom prst="rect">
            <a:avLst/>
          </a:prstGeom>
          <a:noFill/>
        </p:spPr>
        <p:txBody>
          <a:bodyPr wrap="square" rtlCol="0">
            <a:spAutoFit/>
          </a:bodyPr>
          <a:lstStyle/>
          <a:p>
            <a:r>
              <a:rPr lang="en-GB" sz="6000" b="1" dirty="0">
                <a:solidFill>
                  <a:srgbClr val="002060"/>
                </a:solidFill>
              </a:rPr>
              <a:t>[-</a:t>
            </a:r>
            <a:r>
              <a:rPr lang="en-GB" sz="6000" b="1" dirty="0" err="1">
                <a:solidFill>
                  <a:srgbClr val="002060"/>
                </a:solidFill>
              </a:rPr>
              <a:t>tion</a:t>
            </a:r>
            <a:r>
              <a:rPr lang="en-GB" sz="6000" b="1" dirty="0">
                <a:solidFill>
                  <a:srgbClr val="002060"/>
                </a:solidFill>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12" name="Picture 11" descr="Icon&#10;&#10;Description automatically generated">
            <a:extLst>
              <a:ext uri="{FF2B5EF4-FFF2-40B4-BE49-F238E27FC236}">
                <a16:creationId xmlns:a16="http://schemas.microsoft.com/office/drawing/2014/main" id="{957C4FD2-6F61-444C-A1BA-3D28A91C2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
        <p:nvSpPr>
          <p:cNvPr id="23" name="Speech Bubble: Rectangle with Corners Rounded 22">
            <a:extLst>
              <a:ext uri="{FF2B5EF4-FFF2-40B4-BE49-F238E27FC236}">
                <a16:creationId xmlns:a16="http://schemas.microsoft.com/office/drawing/2014/main" id="{AFDF170C-7D23-4A5A-8572-E261A4C73C1C}"/>
              </a:ext>
            </a:extLst>
          </p:cNvPr>
          <p:cNvSpPr/>
          <p:nvPr/>
        </p:nvSpPr>
        <p:spPr>
          <a:xfrm>
            <a:off x="3684475" y="227648"/>
            <a:ext cx="2599917"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spc="-1" dirty="0">
                <a:solidFill>
                  <a:schemeClr val="bg1"/>
                </a:solidFill>
                <a:latin typeface="Century Gothic" panose="020B0502020202020204" pitchFamily="34" charset="0"/>
                <a:ea typeface="Century Gothic"/>
              </a:rPr>
              <a:t>Sag die </a:t>
            </a:r>
            <a:r>
              <a:rPr lang="en-GB" sz="2400" spc="-1" dirty="0" err="1">
                <a:solidFill>
                  <a:schemeClr val="bg1"/>
                </a:solidFill>
                <a:latin typeface="Century Gothic" panose="020B0502020202020204" pitchFamily="34" charset="0"/>
                <a:ea typeface="Century Gothic"/>
              </a:rPr>
              <a:t>Wörter</a:t>
            </a:r>
            <a:r>
              <a:rPr lang="en-GB" sz="2400" spc="-1" dirty="0">
                <a:solidFill>
                  <a:schemeClr val="bg1"/>
                </a:solidFill>
                <a:latin typeface="Century Gothic" panose="020B0502020202020204" pitchFamily="34" charset="0"/>
                <a:ea typeface="Century Gothic"/>
              </a:rPr>
              <a:t>.</a:t>
            </a:r>
            <a:endParaRPr lang="en-GB" sz="2400" b="1" dirty="0">
              <a:solidFill>
                <a:schemeClr val="bg1"/>
              </a:solidFill>
              <a:latin typeface="Century Gothic" panose="020B0502020202020204" pitchFamily="34" charset="0"/>
              <a:ea typeface="Calibri"/>
              <a:cs typeface="Calibri"/>
              <a:sym typeface="Calibri"/>
            </a:endParaRPr>
          </a:p>
        </p:txBody>
      </p:sp>
      <p:pic>
        <p:nvPicPr>
          <p:cNvPr id="24" name="Graphic 23" descr="Teacher">
            <a:extLst>
              <a:ext uri="{FF2B5EF4-FFF2-40B4-BE49-F238E27FC236}">
                <a16:creationId xmlns:a16="http://schemas.microsoft.com/office/drawing/2014/main" id="{B9720ADF-668C-4218-ADFD-7C4932039D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0408" y="12954"/>
            <a:ext cx="914400" cy="914400"/>
          </a:xfrm>
          <a:prstGeom prst="rect">
            <a:avLst/>
          </a:prstGeom>
        </p:spPr>
      </p:pic>
      <p:sp>
        <p:nvSpPr>
          <p:cNvPr id="13" name="Google Shape;388;p19">
            <a:extLst>
              <a:ext uri="{FF2B5EF4-FFF2-40B4-BE49-F238E27FC236}">
                <a16:creationId xmlns:a16="http://schemas.microsoft.com/office/drawing/2014/main" id="{AEDB6BEE-D8AA-9416-28C3-8B5B587284BB}"/>
              </a:ext>
            </a:extLst>
          </p:cNvPr>
          <p:cNvSpPr/>
          <p:nvPr/>
        </p:nvSpPr>
        <p:spPr>
          <a:xfrm>
            <a:off x="11002037" y="1850435"/>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14" name="Google Shape;389;p19">
            <a:extLst>
              <a:ext uri="{FF2B5EF4-FFF2-40B4-BE49-F238E27FC236}">
                <a16:creationId xmlns:a16="http://schemas.microsoft.com/office/drawing/2014/main" id="{6B570F6F-9A09-F77A-A958-1FCE7033E5D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sp>
        <p:nvSpPr>
          <p:cNvPr id="17" name="Google Shape;395;p19">
            <a:extLst>
              <a:ext uri="{FF2B5EF4-FFF2-40B4-BE49-F238E27FC236}">
                <a16:creationId xmlns:a16="http://schemas.microsoft.com/office/drawing/2014/main" id="{5CA57BA5-7660-1F48-5191-2F159755C943}"/>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TextBox 3"/>
          <p:cNvSpPr txBox="1"/>
          <p:nvPr/>
        </p:nvSpPr>
        <p:spPr>
          <a:xfrm flipH="1">
            <a:off x="11691374" y="1745106"/>
            <a:ext cx="675131" cy="400110"/>
          </a:xfrm>
          <a:prstGeom prst="rect">
            <a:avLst/>
          </a:prstGeom>
          <a:noFill/>
        </p:spPr>
        <p:txBody>
          <a:bodyPr wrap="square" rtlCol="0">
            <a:spAutoFit/>
          </a:bodyPr>
          <a:lstStyle/>
          <a:p>
            <a:r>
              <a:rPr lang="en-GB" sz="2000" dirty="0">
                <a:solidFill>
                  <a:srgbClr val="002060"/>
                </a:solidFill>
              </a:rPr>
              <a:t>60</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4207" y="3217831"/>
            <a:ext cx="2764399" cy="79742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481" y="1210172"/>
            <a:ext cx="2359467" cy="78057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1739" y="5092671"/>
            <a:ext cx="3873752" cy="573889"/>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6644" y="4248623"/>
            <a:ext cx="2785323" cy="687046"/>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2979" y="3515861"/>
            <a:ext cx="3550727" cy="823583"/>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3718" y="2653686"/>
            <a:ext cx="4802719" cy="939942"/>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1346" y="5838487"/>
            <a:ext cx="4524346" cy="836760"/>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3440" y="5788455"/>
            <a:ext cx="3210272" cy="723558"/>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4115" y="1600531"/>
            <a:ext cx="2777126" cy="675767"/>
          </a:xfrm>
          <a:prstGeom prst="rect">
            <a:avLst/>
          </a:prstGeom>
        </p:spPr>
      </p:pic>
      <p:pic>
        <p:nvPicPr>
          <p:cNvPr id="32" name="Picture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481" y="4140333"/>
            <a:ext cx="3237016" cy="791930"/>
          </a:xfrm>
          <a:prstGeom prst="rect">
            <a:avLst/>
          </a:prstGeom>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4711" y="4907233"/>
            <a:ext cx="2971428" cy="838095"/>
          </a:xfrm>
          <a:prstGeom prst="rect">
            <a:avLst/>
          </a:prstGeom>
        </p:spPr>
      </p:pic>
      <p:sp>
        <p:nvSpPr>
          <p:cNvPr id="35" name="Speech Bubble: Rectangle with Corners Rounded 22">
            <a:extLst>
              <a:ext uri="{FF2B5EF4-FFF2-40B4-BE49-F238E27FC236}">
                <a16:creationId xmlns:a16="http://schemas.microsoft.com/office/drawing/2014/main" id="{AFDF170C-7D23-4A5A-8572-E261A4C73C1C}"/>
              </a:ext>
            </a:extLst>
          </p:cNvPr>
          <p:cNvSpPr/>
          <p:nvPr/>
        </p:nvSpPr>
        <p:spPr>
          <a:xfrm>
            <a:off x="6627968" y="902132"/>
            <a:ext cx="3460758" cy="1417529"/>
          </a:xfrm>
          <a:prstGeom prst="wedgeRoundRectCallout">
            <a:avLst>
              <a:gd name="adj1" fmla="val 6975"/>
              <a:gd name="adj2" fmla="val 73048"/>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spc="-1" dirty="0">
                <a:solidFill>
                  <a:schemeClr val="bg1"/>
                </a:solidFill>
                <a:latin typeface="Century Gothic" panose="020B0502020202020204" pitchFamily="34" charset="0"/>
                <a:ea typeface="Century Gothic"/>
              </a:rPr>
              <a:t>‘c’ in English is often ‘k’ in German. How many examples can you find?</a:t>
            </a:r>
            <a:endParaRPr lang="en-GB" sz="2400" b="1" dirty="0">
              <a:solidFill>
                <a:schemeClr val="bg1"/>
              </a:solidFill>
              <a:latin typeface="Century Gothic" panose="020B0502020202020204" pitchFamily="34" charset="0"/>
              <a:ea typeface="Calibri"/>
              <a:cs typeface="Calibri"/>
              <a:sym typeface="Calibri"/>
            </a:endParaRPr>
          </a:p>
        </p:txBody>
      </p:sp>
      <p:pic>
        <p:nvPicPr>
          <p:cNvPr id="34" name="Picture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9354" y="2359634"/>
            <a:ext cx="2806349" cy="1028571"/>
          </a:xfrm>
          <a:prstGeom prst="rect">
            <a:avLst/>
          </a:prstGeom>
        </p:spPr>
      </p:pic>
      <p:cxnSp>
        <p:nvCxnSpPr>
          <p:cNvPr id="37" name="Google Shape;389;p19">
            <a:extLst>
              <a:ext uri="{FF2B5EF4-FFF2-40B4-BE49-F238E27FC236}">
                <a16:creationId xmlns:a16="http://schemas.microsoft.com/office/drawing/2014/main" id="{6B570F6F-9A09-F77A-A958-1FCE7033E5D5}"/>
              </a:ext>
            </a:extLst>
          </p:cNvPr>
          <p:cNvCxnSpPr/>
          <p:nvPr/>
        </p:nvCxnSpPr>
        <p:spPr>
          <a:xfrm>
            <a:off x="774776" y="1945161"/>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0" name="Google Shape;389;p19">
            <a:extLst>
              <a:ext uri="{FF2B5EF4-FFF2-40B4-BE49-F238E27FC236}">
                <a16:creationId xmlns:a16="http://schemas.microsoft.com/office/drawing/2014/main" id="{6B570F6F-9A09-F77A-A958-1FCE7033E5D5}"/>
              </a:ext>
            </a:extLst>
          </p:cNvPr>
          <p:cNvCxnSpPr/>
          <p:nvPr/>
        </p:nvCxnSpPr>
        <p:spPr>
          <a:xfrm>
            <a:off x="4349526" y="2276298"/>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1" name="Google Shape;389;p19">
            <a:extLst>
              <a:ext uri="{FF2B5EF4-FFF2-40B4-BE49-F238E27FC236}">
                <a16:creationId xmlns:a16="http://schemas.microsoft.com/office/drawing/2014/main" id="{6B570F6F-9A09-F77A-A958-1FCE7033E5D5}"/>
              </a:ext>
            </a:extLst>
          </p:cNvPr>
          <p:cNvCxnSpPr/>
          <p:nvPr/>
        </p:nvCxnSpPr>
        <p:spPr>
          <a:xfrm>
            <a:off x="5738089" y="3593628"/>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2" name="Google Shape;389;p19">
            <a:extLst>
              <a:ext uri="{FF2B5EF4-FFF2-40B4-BE49-F238E27FC236}">
                <a16:creationId xmlns:a16="http://schemas.microsoft.com/office/drawing/2014/main" id="{6B570F6F-9A09-F77A-A958-1FCE7033E5D5}"/>
              </a:ext>
            </a:extLst>
          </p:cNvPr>
          <p:cNvCxnSpPr/>
          <p:nvPr/>
        </p:nvCxnSpPr>
        <p:spPr>
          <a:xfrm>
            <a:off x="8365491" y="3388205"/>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3" name="Google Shape;389;p19">
            <a:extLst>
              <a:ext uri="{FF2B5EF4-FFF2-40B4-BE49-F238E27FC236}">
                <a16:creationId xmlns:a16="http://schemas.microsoft.com/office/drawing/2014/main" id="{6B570F6F-9A09-F77A-A958-1FCE7033E5D5}"/>
              </a:ext>
            </a:extLst>
          </p:cNvPr>
          <p:cNvCxnSpPr/>
          <p:nvPr/>
        </p:nvCxnSpPr>
        <p:spPr>
          <a:xfrm>
            <a:off x="5191786" y="4248623"/>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4" name="Google Shape;389;p19">
            <a:extLst>
              <a:ext uri="{FF2B5EF4-FFF2-40B4-BE49-F238E27FC236}">
                <a16:creationId xmlns:a16="http://schemas.microsoft.com/office/drawing/2014/main" id="{6B570F6F-9A09-F77A-A958-1FCE7033E5D5}"/>
              </a:ext>
            </a:extLst>
          </p:cNvPr>
          <p:cNvCxnSpPr/>
          <p:nvPr/>
        </p:nvCxnSpPr>
        <p:spPr>
          <a:xfrm>
            <a:off x="1711055" y="4905009"/>
            <a:ext cx="546303" cy="0"/>
          </a:xfrm>
          <a:prstGeom prst="straightConnector1">
            <a:avLst/>
          </a:prstGeom>
          <a:noFill/>
          <a:ln w="57150" cap="flat" cmpd="sng">
            <a:solidFill>
              <a:srgbClr val="1E4E79"/>
            </a:solidFill>
            <a:prstDash val="solid"/>
            <a:round/>
            <a:headEnd type="none" w="med" len="med"/>
            <a:tailEnd type="none" w="med" len="med"/>
          </a:ln>
        </p:spPr>
      </p:cxnSp>
      <p:cxnSp>
        <p:nvCxnSpPr>
          <p:cNvPr id="45" name="Google Shape;389;p19">
            <a:extLst>
              <a:ext uri="{FF2B5EF4-FFF2-40B4-BE49-F238E27FC236}">
                <a16:creationId xmlns:a16="http://schemas.microsoft.com/office/drawing/2014/main" id="{6B570F6F-9A09-F77A-A958-1FCE7033E5D5}"/>
              </a:ext>
            </a:extLst>
          </p:cNvPr>
          <p:cNvCxnSpPr/>
          <p:nvPr/>
        </p:nvCxnSpPr>
        <p:spPr>
          <a:xfrm>
            <a:off x="2497256" y="5664336"/>
            <a:ext cx="546303" cy="0"/>
          </a:xfrm>
          <a:prstGeom prst="straightConnector1">
            <a:avLst/>
          </a:prstGeom>
          <a:noFill/>
          <a:ln w="57150" cap="flat" cmpd="sng">
            <a:solidFill>
              <a:srgbClr val="1E4E79"/>
            </a:solidFill>
            <a:prstDash val="solid"/>
            <a:round/>
            <a:headEnd type="none" w="med" len="med"/>
            <a:tailEnd type="none" w="med" len="med"/>
          </a:ln>
        </p:spPr>
      </p:cxnSp>
    </p:spTree>
    <p:extLst>
      <p:ext uri="{BB962C8B-B14F-4D97-AF65-F5344CB8AC3E}">
        <p14:creationId xmlns:p14="http://schemas.microsoft.com/office/powerpoint/2010/main" val="38858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remove" grpId="0" nodeType="clickEffect">
                                  <p:stCondLst>
                                    <p:cond delay="0"/>
                                  </p:stCondLst>
                                  <p:childTnLst>
                                    <p:anim calcmode="lin" valueType="num">
                                      <p:cBhvr additive="base">
                                        <p:cTn id="39" dur="59000"/>
                                        <p:tgtEl>
                                          <p:spTgt spid="13"/>
                                        </p:tgtEl>
                                        <p:attrNameLst>
                                          <p:attrName>ppt_y</p:attrName>
                                        </p:attrNameLst>
                                      </p:cBhvr>
                                      <p:tavLst>
                                        <p:tav tm="0">
                                          <p:val>
                                            <p:strVal val="#ppt_y"/>
                                          </p:val>
                                        </p:tav>
                                        <p:tav tm="100000">
                                          <p:val>
                                            <p:strVal val="#ppt_y+#ppt_h*1.125000"/>
                                          </p:val>
                                        </p:tav>
                                      </p:tavLst>
                                    </p:anim>
                                    <p:animEffect transition="out" filter="wipe(down)">
                                      <p:cBhvr>
                                        <p:cTn id="40" dur="59000"/>
                                        <p:tgtEl>
                                          <p:spTgt spid="13"/>
                                        </p:tgtEl>
                                      </p:cBhvr>
                                    </p:animEffect>
                                    <p:set>
                                      <p:cBhvr>
                                        <p:cTn id="41" dur="1" fill="hold">
                                          <p:stCondLst>
                                            <p:cond delay="58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Vokabeln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lernen</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028456" y="657343"/>
            <a:ext cx="3928809"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060900" y="669013"/>
            <a:ext cx="451847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Was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ist</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das auf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Englisch</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0976DF8D-A93C-4AF5-8A3D-A564F9A1F6A1}"/>
              </a:ext>
            </a:extLst>
          </p:cNvPr>
          <p:cNvSpPr txBox="1"/>
          <p:nvPr/>
        </p:nvSpPr>
        <p:spPr>
          <a:xfrm>
            <a:off x="2726381" y="4850096"/>
            <a:ext cx="1529933"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haben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327F3337-94E6-4534-8020-C15DF2BAB316}"/>
              </a:ext>
            </a:extLst>
          </p:cNvPr>
          <p:cNvSpPr txBox="1"/>
          <p:nvPr/>
        </p:nvSpPr>
        <p:spPr>
          <a:xfrm>
            <a:off x="782291" y="3795126"/>
            <a:ext cx="2155567"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2. </a:t>
            </a:r>
            <a:r>
              <a:rPr lang="en-GB" sz="2400" dirty="0" err="1">
                <a:solidFill>
                  <a:prstClr val="black"/>
                </a:solidFill>
                <a:latin typeface="Century Gothic"/>
              </a:rPr>
              <a:t>gewinnen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836E77D4-8B9A-434F-9E5C-79662BF9DFEC}"/>
              </a:ext>
            </a:extLst>
          </p:cNvPr>
          <p:cNvSpPr txBox="1"/>
          <p:nvPr/>
        </p:nvSpPr>
        <p:spPr>
          <a:xfrm>
            <a:off x="3521199" y="2254422"/>
            <a:ext cx="166040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3.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denken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2B55EFD9-7CA3-4356-8AB9-2748A245EF8E}"/>
              </a:ext>
            </a:extLst>
          </p:cNvPr>
          <p:cNvSpPr txBox="1"/>
          <p:nvPr/>
        </p:nvSpPr>
        <p:spPr>
          <a:xfrm>
            <a:off x="6674614" y="3799692"/>
            <a:ext cx="1488008"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4.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hören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49A085E3-1E41-48BD-B06C-445DD97FAD0D}"/>
              </a:ext>
            </a:extLst>
          </p:cNvPr>
          <p:cNvSpPr txBox="1"/>
          <p:nvPr/>
        </p:nvSpPr>
        <p:spPr>
          <a:xfrm>
            <a:off x="6525957" y="5118401"/>
            <a:ext cx="1636666"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5.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spielen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07719545-3E05-4189-B801-0E5814AF480E}"/>
              </a:ext>
            </a:extLst>
          </p:cNvPr>
          <p:cNvSpPr txBox="1"/>
          <p:nvPr/>
        </p:nvSpPr>
        <p:spPr>
          <a:xfrm>
            <a:off x="633441" y="1768688"/>
            <a:ext cx="1576359"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6. </a:t>
            </a:r>
            <a:r>
              <a:rPr lang="en-GB" sz="2400" dirty="0" err="1">
                <a:solidFill>
                  <a:prstClr val="black"/>
                </a:solidFill>
                <a:latin typeface="Century Gothic"/>
              </a:rPr>
              <a:t>tanzen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F14D4B53-6F0A-4FE9-ACB2-CC4FDBE9C607}"/>
              </a:ext>
            </a:extLst>
          </p:cNvPr>
          <p:cNvSpPr txBox="1"/>
          <p:nvPr/>
        </p:nvSpPr>
        <p:spPr>
          <a:xfrm>
            <a:off x="7236991" y="2228038"/>
            <a:ext cx="2407752"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7.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schwimmen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3A78D49E-317F-44E5-B183-7E369D462F67}"/>
              </a:ext>
            </a:extLst>
          </p:cNvPr>
          <p:cNvSpPr txBox="1"/>
          <p:nvPr/>
        </p:nvSpPr>
        <p:spPr>
          <a:xfrm>
            <a:off x="3951581" y="3508875"/>
            <a:ext cx="138242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8.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sitzen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6DBD0E36-BADA-45F5-BD94-4A5072AA668E}"/>
              </a:ext>
            </a:extLst>
          </p:cNvPr>
          <p:cNvSpPr txBox="1"/>
          <p:nvPr/>
        </p:nvSpPr>
        <p:spPr>
          <a:xfrm>
            <a:off x="1118419" y="5969824"/>
            <a:ext cx="251741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9. </a:t>
            </a:r>
            <a:r>
              <a:rPr lang="en-GB" sz="2400" dirty="0" err="1">
                <a:solidFill>
                  <a:prstClr val="black"/>
                </a:solidFill>
                <a:latin typeface="Century Gothic"/>
              </a:rPr>
              <a:t>wiederholen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2" name="TextBox 31">
            <a:extLst>
              <a:ext uri="{FF2B5EF4-FFF2-40B4-BE49-F238E27FC236}">
                <a16:creationId xmlns:a16="http://schemas.microsoft.com/office/drawing/2014/main" id="{F18088CA-7315-4874-B550-ED29B356E776}"/>
              </a:ext>
            </a:extLst>
          </p:cNvPr>
          <p:cNvSpPr txBox="1"/>
          <p:nvPr/>
        </p:nvSpPr>
        <p:spPr>
          <a:xfrm>
            <a:off x="5579377" y="6117945"/>
            <a:ext cx="1746709"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10.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singen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3" name="TextBox 32">
            <a:extLst>
              <a:ext uri="{FF2B5EF4-FFF2-40B4-BE49-F238E27FC236}">
                <a16:creationId xmlns:a16="http://schemas.microsoft.com/office/drawing/2014/main" id="{EED8D2B6-090B-47D2-B085-52D40AB70699}"/>
              </a:ext>
            </a:extLst>
          </p:cNvPr>
          <p:cNvSpPr txBox="1"/>
          <p:nvPr/>
        </p:nvSpPr>
        <p:spPr>
          <a:xfrm>
            <a:off x="9054181" y="4604422"/>
            <a:ext cx="2005706"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11.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machen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9EE441E1-056F-4473-8277-57F95F38ABCC}"/>
              </a:ext>
            </a:extLst>
          </p:cNvPr>
          <p:cNvSpPr txBox="1"/>
          <p:nvPr/>
        </p:nvSpPr>
        <p:spPr>
          <a:xfrm>
            <a:off x="9352867" y="6164866"/>
            <a:ext cx="2155567"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12. verstehen</a:t>
            </a:r>
          </a:p>
        </p:txBody>
      </p:sp>
      <p:sp>
        <p:nvSpPr>
          <p:cNvPr id="35" name="TextBox 34">
            <a:extLst>
              <a:ext uri="{FF2B5EF4-FFF2-40B4-BE49-F238E27FC236}">
                <a16:creationId xmlns:a16="http://schemas.microsoft.com/office/drawing/2014/main" id="{1B2F5EF3-0B1E-446A-8F0D-8CA7523C2144}"/>
              </a:ext>
            </a:extLst>
          </p:cNvPr>
          <p:cNvSpPr txBox="1"/>
          <p:nvPr/>
        </p:nvSpPr>
        <p:spPr>
          <a:xfrm>
            <a:off x="6007054" y="1114565"/>
            <a:ext cx="1656489"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13.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lernen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C427E566-557D-463C-B7C6-DC54B80D46DE}"/>
              </a:ext>
            </a:extLst>
          </p:cNvPr>
          <p:cNvSpPr txBox="1"/>
          <p:nvPr/>
        </p:nvSpPr>
        <p:spPr>
          <a:xfrm>
            <a:off x="8944560" y="2938043"/>
            <a:ext cx="16899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14.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helfen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596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4000"/>
                                        <p:tgtEl>
                                          <p:spTgt spid="4"/>
                                        </p:tgtEl>
                                      </p:cBhvr>
                                    </p:animEffect>
                                    <p:set>
                                      <p:cBhvr>
                                        <p:cTn id="7" dur="1" fill="hold">
                                          <p:stCondLst>
                                            <p:cond delay="3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4000"/>
                                        <p:tgtEl>
                                          <p:spTgt spid="20"/>
                                        </p:tgtEl>
                                      </p:cBhvr>
                                    </p:animEffect>
                                    <p:set>
                                      <p:cBhvr>
                                        <p:cTn id="12" dur="1" fill="hold">
                                          <p:stCondLst>
                                            <p:cond delay="3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4000"/>
                                        <p:tgtEl>
                                          <p:spTgt spid="21"/>
                                        </p:tgtEl>
                                      </p:cBhvr>
                                    </p:animEffect>
                                    <p:set>
                                      <p:cBhvr>
                                        <p:cTn id="17" dur="1" fill="hold">
                                          <p:stCondLst>
                                            <p:cond delay="39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4000"/>
                                        <p:tgtEl>
                                          <p:spTgt spid="22"/>
                                        </p:tgtEl>
                                      </p:cBhvr>
                                    </p:animEffect>
                                    <p:set>
                                      <p:cBhvr>
                                        <p:cTn id="22" dur="1" fill="hold">
                                          <p:stCondLst>
                                            <p:cond delay="39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4000"/>
                                        <p:tgtEl>
                                          <p:spTgt spid="27"/>
                                        </p:tgtEl>
                                      </p:cBhvr>
                                    </p:animEffect>
                                    <p:set>
                                      <p:cBhvr>
                                        <p:cTn id="27" dur="1" fill="hold">
                                          <p:stCondLst>
                                            <p:cond delay="39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4000"/>
                                        <p:tgtEl>
                                          <p:spTgt spid="28"/>
                                        </p:tgtEl>
                                      </p:cBhvr>
                                    </p:animEffect>
                                    <p:set>
                                      <p:cBhvr>
                                        <p:cTn id="32" dur="1" fill="hold">
                                          <p:stCondLst>
                                            <p:cond delay="39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4000"/>
                                        <p:tgtEl>
                                          <p:spTgt spid="29"/>
                                        </p:tgtEl>
                                      </p:cBhvr>
                                    </p:animEffect>
                                    <p:set>
                                      <p:cBhvr>
                                        <p:cTn id="37" dur="1" fill="hold">
                                          <p:stCondLst>
                                            <p:cond delay="3999"/>
                                          </p:stCondLst>
                                        </p:cTn>
                                        <p:tgtEl>
                                          <p:spTgt spid="2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4000"/>
                                        <p:tgtEl>
                                          <p:spTgt spid="30"/>
                                        </p:tgtEl>
                                      </p:cBhvr>
                                    </p:animEffect>
                                    <p:set>
                                      <p:cBhvr>
                                        <p:cTn id="42" dur="1" fill="hold">
                                          <p:stCondLst>
                                            <p:cond delay="3999"/>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4000"/>
                                        <p:tgtEl>
                                          <p:spTgt spid="31"/>
                                        </p:tgtEl>
                                      </p:cBhvr>
                                    </p:animEffect>
                                    <p:set>
                                      <p:cBhvr>
                                        <p:cTn id="47" dur="1" fill="hold">
                                          <p:stCondLst>
                                            <p:cond delay="3999"/>
                                          </p:stCondLst>
                                        </p:cTn>
                                        <p:tgtEl>
                                          <p:spTgt spid="3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0" nodeType="clickEffect">
                                  <p:stCondLst>
                                    <p:cond delay="0"/>
                                  </p:stCondLst>
                                  <p:childTnLst>
                                    <p:animEffect transition="out" filter="dissolve">
                                      <p:cBhvr>
                                        <p:cTn id="51" dur="4000"/>
                                        <p:tgtEl>
                                          <p:spTgt spid="32"/>
                                        </p:tgtEl>
                                      </p:cBhvr>
                                    </p:animEffect>
                                    <p:set>
                                      <p:cBhvr>
                                        <p:cTn id="52" dur="1" fill="hold">
                                          <p:stCondLst>
                                            <p:cond delay="3999"/>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0" nodeType="clickEffect">
                                  <p:stCondLst>
                                    <p:cond delay="0"/>
                                  </p:stCondLst>
                                  <p:childTnLst>
                                    <p:animEffect transition="out" filter="dissolve">
                                      <p:cBhvr>
                                        <p:cTn id="56" dur="4000"/>
                                        <p:tgtEl>
                                          <p:spTgt spid="33"/>
                                        </p:tgtEl>
                                      </p:cBhvr>
                                    </p:animEffect>
                                    <p:set>
                                      <p:cBhvr>
                                        <p:cTn id="57" dur="1" fill="hold">
                                          <p:stCondLst>
                                            <p:cond delay="39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4000"/>
                                        <p:tgtEl>
                                          <p:spTgt spid="34"/>
                                        </p:tgtEl>
                                      </p:cBhvr>
                                    </p:animEffect>
                                    <p:set>
                                      <p:cBhvr>
                                        <p:cTn id="62" dur="1" fill="hold">
                                          <p:stCondLst>
                                            <p:cond delay="39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grpId="0" nodeType="clickEffect">
                                  <p:stCondLst>
                                    <p:cond delay="0"/>
                                  </p:stCondLst>
                                  <p:childTnLst>
                                    <p:animEffect transition="out" filter="dissolve">
                                      <p:cBhvr>
                                        <p:cTn id="66" dur="4000"/>
                                        <p:tgtEl>
                                          <p:spTgt spid="35"/>
                                        </p:tgtEl>
                                      </p:cBhvr>
                                    </p:animEffect>
                                    <p:set>
                                      <p:cBhvr>
                                        <p:cTn id="67" dur="1" fill="hold">
                                          <p:stCondLst>
                                            <p:cond delay="3999"/>
                                          </p:stCondLst>
                                        </p:cTn>
                                        <p:tgtEl>
                                          <p:spTgt spid="3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9" presetClass="exit" presetSubtype="0" fill="hold" grpId="0" nodeType="clickEffect">
                                  <p:stCondLst>
                                    <p:cond delay="0"/>
                                  </p:stCondLst>
                                  <p:childTnLst>
                                    <p:animEffect transition="out" filter="dissolve">
                                      <p:cBhvr>
                                        <p:cTn id="71" dur="4000"/>
                                        <p:tgtEl>
                                          <p:spTgt spid="36"/>
                                        </p:tgtEl>
                                      </p:cBhvr>
                                    </p:animEffect>
                                    <p:set>
                                      <p:cBhvr>
                                        <p:cTn id="72" dur="1" fill="hold">
                                          <p:stCondLst>
                                            <p:cond delay="3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Vokabeln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lernen</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028456" y="657343"/>
            <a:ext cx="3928809"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060900" y="669013"/>
            <a:ext cx="451847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Was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ist</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das auf </a:t>
            </a:r>
            <a:r>
              <a:rPr kumimoji="0" lang="en-GB" sz="24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Englisch</a:t>
            </a:r>
            <a:r>
              <a:rPr kumimoji="0" lang="en-GB" sz="24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0976DF8D-A93C-4AF5-8A3D-A564F9A1F6A1}"/>
              </a:ext>
            </a:extLst>
          </p:cNvPr>
          <p:cNvSpPr txBox="1"/>
          <p:nvPr/>
        </p:nvSpPr>
        <p:spPr>
          <a:xfrm>
            <a:off x="396758" y="1610981"/>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 </a:t>
            </a:r>
            <a:r>
              <a:rPr lang="en-GB" sz="2400" dirty="0" err="1">
                <a:solidFill>
                  <a:prstClr val="black"/>
                </a:solidFill>
                <a:latin typeface="Century Gothic"/>
              </a:rPr>
              <a:t>singen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327F3337-94E6-4534-8020-C15DF2BAB316}"/>
              </a:ext>
            </a:extLst>
          </p:cNvPr>
          <p:cNvSpPr txBox="1"/>
          <p:nvPr/>
        </p:nvSpPr>
        <p:spPr>
          <a:xfrm>
            <a:off x="390988" y="2392939"/>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2. </a:t>
            </a:r>
            <a:r>
              <a:rPr lang="en-GB" sz="2400" dirty="0" err="1">
                <a:solidFill>
                  <a:prstClr val="black"/>
                </a:solidFill>
                <a:latin typeface="Century Gothic"/>
              </a:rPr>
              <a:t>haben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836E77D4-8B9A-434F-9E5C-79662BF9DFEC}"/>
              </a:ext>
            </a:extLst>
          </p:cNvPr>
          <p:cNvSpPr txBox="1"/>
          <p:nvPr/>
        </p:nvSpPr>
        <p:spPr>
          <a:xfrm>
            <a:off x="390988" y="3174897"/>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3. </a:t>
            </a:r>
            <a:r>
              <a:rPr lang="en-GB" sz="2400" dirty="0" err="1">
                <a:solidFill>
                  <a:prstClr val="black"/>
                </a:solidFill>
                <a:latin typeface="Century Gothic"/>
              </a:rPr>
              <a:t>lernen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2" name="TextBox 21">
            <a:extLst>
              <a:ext uri="{FF2B5EF4-FFF2-40B4-BE49-F238E27FC236}">
                <a16:creationId xmlns:a16="http://schemas.microsoft.com/office/drawing/2014/main" id="{2B55EFD9-7CA3-4356-8AB9-2748A245EF8E}"/>
              </a:ext>
            </a:extLst>
          </p:cNvPr>
          <p:cNvSpPr txBox="1"/>
          <p:nvPr/>
        </p:nvSpPr>
        <p:spPr>
          <a:xfrm>
            <a:off x="379375" y="3956855"/>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4. </a:t>
            </a:r>
            <a:r>
              <a:rPr lang="en-GB" sz="2400" dirty="0">
                <a:solidFill>
                  <a:prstClr val="black"/>
                </a:solidFill>
                <a:latin typeface="Century Gothic"/>
              </a:rPr>
              <a:t>verstehen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7" name="TextBox 26">
            <a:extLst>
              <a:ext uri="{FF2B5EF4-FFF2-40B4-BE49-F238E27FC236}">
                <a16:creationId xmlns:a16="http://schemas.microsoft.com/office/drawing/2014/main" id="{49A085E3-1E41-48BD-B06C-445DD97FAD0D}"/>
              </a:ext>
            </a:extLst>
          </p:cNvPr>
          <p:cNvSpPr txBox="1"/>
          <p:nvPr/>
        </p:nvSpPr>
        <p:spPr>
          <a:xfrm>
            <a:off x="390986" y="4738813"/>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5. </a:t>
            </a:r>
            <a:r>
              <a:rPr lang="en-GB" sz="2400" dirty="0" err="1">
                <a:solidFill>
                  <a:prstClr val="black"/>
                </a:solidFill>
                <a:latin typeface="Century Gothic"/>
              </a:rPr>
              <a:t>spielen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07719545-3E05-4189-B801-0E5814AF480E}"/>
              </a:ext>
            </a:extLst>
          </p:cNvPr>
          <p:cNvSpPr txBox="1"/>
          <p:nvPr/>
        </p:nvSpPr>
        <p:spPr>
          <a:xfrm>
            <a:off x="390986" y="5520771"/>
            <a:ext cx="2004971"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6.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denken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9" name="TextBox 28">
            <a:extLst>
              <a:ext uri="{FF2B5EF4-FFF2-40B4-BE49-F238E27FC236}">
                <a16:creationId xmlns:a16="http://schemas.microsoft.com/office/drawing/2014/main" id="{F14D4B53-6F0A-4FE9-ACB2-CC4FDBE9C607}"/>
              </a:ext>
            </a:extLst>
          </p:cNvPr>
          <p:cNvSpPr txBox="1"/>
          <p:nvPr/>
        </p:nvSpPr>
        <p:spPr>
          <a:xfrm>
            <a:off x="381135" y="6302729"/>
            <a:ext cx="2014133"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7</a:t>
            </a:r>
            <a:r>
              <a:rPr lang="en-GB" sz="2400" dirty="0">
                <a:solidFill>
                  <a:prstClr val="black"/>
                </a:solidFill>
                <a:latin typeface="Century Gothic"/>
              </a:rPr>
              <a:t>. </a:t>
            </a:r>
            <a:r>
              <a:rPr lang="en-GB" sz="2400" dirty="0" err="1">
                <a:solidFill>
                  <a:prstClr val="black"/>
                </a:solidFill>
                <a:latin typeface="Century Gothic"/>
              </a:rPr>
              <a:t>hören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3A78D49E-317F-44E5-B183-7E369D462F67}"/>
              </a:ext>
            </a:extLst>
          </p:cNvPr>
          <p:cNvSpPr txBox="1"/>
          <p:nvPr/>
        </p:nvSpPr>
        <p:spPr>
          <a:xfrm>
            <a:off x="5843821" y="1606782"/>
            <a:ext cx="2486527"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8. </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helfen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6DBD0E36-BADA-45F5-BD94-4A5072AA668E}"/>
              </a:ext>
            </a:extLst>
          </p:cNvPr>
          <p:cNvSpPr txBox="1"/>
          <p:nvPr/>
        </p:nvSpPr>
        <p:spPr>
          <a:xfrm>
            <a:off x="5843822" y="2389072"/>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9. </a:t>
            </a:r>
            <a:r>
              <a:rPr lang="en-GB" sz="2400" dirty="0" err="1">
                <a:solidFill>
                  <a:prstClr val="black"/>
                </a:solidFill>
                <a:latin typeface="Century Gothic"/>
              </a:rPr>
              <a:t>wiederholen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2" name="TextBox 31">
            <a:extLst>
              <a:ext uri="{FF2B5EF4-FFF2-40B4-BE49-F238E27FC236}">
                <a16:creationId xmlns:a16="http://schemas.microsoft.com/office/drawing/2014/main" id="{F18088CA-7315-4874-B550-ED29B356E776}"/>
              </a:ext>
            </a:extLst>
          </p:cNvPr>
          <p:cNvSpPr txBox="1"/>
          <p:nvPr/>
        </p:nvSpPr>
        <p:spPr>
          <a:xfrm>
            <a:off x="5843822" y="3171362"/>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10. </a:t>
            </a:r>
            <a:r>
              <a:rPr lang="en-GB" sz="2400" dirty="0" err="1">
                <a:solidFill>
                  <a:prstClr val="black"/>
                </a:solidFill>
                <a:latin typeface="Century Gothic"/>
              </a:rPr>
              <a:t>schwimmen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3" name="TextBox 32">
            <a:extLst>
              <a:ext uri="{FF2B5EF4-FFF2-40B4-BE49-F238E27FC236}">
                <a16:creationId xmlns:a16="http://schemas.microsoft.com/office/drawing/2014/main" id="{EED8D2B6-090B-47D2-B085-52D40AB70699}"/>
              </a:ext>
            </a:extLst>
          </p:cNvPr>
          <p:cNvSpPr txBox="1"/>
          <p:nvPr/>
        </p:nvSpPr>
        <p:spPr>
          <a:xfrm>
            <a:off x="5843822" y="3953652"/>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11. </a:t>
            </a:r>
            <a:r>
              <a:rPr lang="en-GB" sz="2400" dirty="0">
                <a:solidFill>
                  <a:prstClr val="black"/>
                </a:solidFill>
                <a:latin typeface="Century Gothic"/>
              </a:rPr>
              <a:t>t</a:t>
            </a:r>
            <a:r>
              <a:rPr kumimoji="0" lang="en-GB" sz="2400" b="0" i="0" u="none" strike="noStrike" kern="1200" cap="none" spc="0" normalizeH="0" baseline="0" noProof="0" dirty="0" err="1">
                <a:ln>
                  <a:noFill/>
                </a:ln>
                <a:solidFill>
                  <a:prstClr val="black"/>
                </a:solidFill>
                <a:effectLst/>
                <a:uLnTx/>
                <a:uFillTx/>
                <a:latin typeface="Century Gothic"/>
                <a:ea typeface="+mn-ea"/>
                <a:cs typeface="+mn-cs"/>
              </a:rPr>
              <a:t>anzen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9EE441E1-056F-4473-8277-57F95F38ABCC}"/>
              </a:ext>
            </a:extLst>
          </p:cNvPr>
          <p:cNvSpPr txBox="1"/>
          <p:nvPr/>
        </p:nvSpPr>
        <p:spPr>
          <a:xfrm>
            <a:off x="5843822" y="4735942"/>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12. </a:t>
            </a:r>
            <a:r>
              <a:rPr lang="en-GB" sz="2400" dirty="0" err="1">
                <a:solidFill>
                  <a:prstClr val="black"/>
                </a:solidFill>
                <a:latin typeface="Century Gothic"/>
              </a:rPr>
              <a:t>sitzen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5" name="TextBox 34">
            <a:extLst>
              <a:ext uri="{FF2B5EF4-FFF2-40B4-BE49-F238E27FC236}">
                <a16:creationId xmlns:a16="http://schemas.microsoft.com/office/drawing/2014/main" id="{1B2F5EF3-0B1E-446A-8F0D-8CA7523C2144}"/>
              </a:ext>
            </a:extLst>
          </p:cNvPr>
          <p:cNvSpPr txBox="1"/>
          <p:nvPr/>
        </p:nvSpPr>
        <p:spPr>
          <a:xfrm>
            <a:off x="5843822" y="5518232"/>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13. </a:t>
            </a:r>
            <a:r>
              <a:rPr lang="en-GB" sz="2400" dirty="0" err="1">
                <a:solidFill>
                  <a:prstClr val="black"/>
                </a:solidFill>
                <a:latin typeface="Century Gothic"/>
              </a:rPr>
              <a:t>gewinnen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C427E566-557D-463C-B7C6-DC54B80D46DE}"/>
              </a:ext>
            </a:extLst>
          </p:cNvPr>
          <p:cNvSpPr txBox="1"/>
          <p:nvPr/>
        </p:nvSpPr>
        <p:spPr>
          <a:xfrm>
            <a:off x="5843822" y="6300523"/>
            <a:ext cx="2531690" cy="461665"/>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14. </a:t>
            </a:r>
            <a:r>
              <a:rPr lang="en-GB" sz="2400" dirty="0" err="1">
                <a:solidFill>
                  <a:prstClr val="black"/>
                </a:solidFill>
                <a:latin typeface="Century Gothic"/>
              </a:rPr>
              <a:t>machen</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D9DC03A5-D9E2-41CC-97A4-6F96E444445D}"/>
              </a:ext>
            </a:extLst>
          </p:cNvPr>
          <p:cNvSpPr txBox="1"/>
          <p:nvPr/>
        </p:nvSpPr>
        <p:spPr>
          <a:xfrm>
            <a:off x="2401729" y="1610981"/>
            <a:ext cx="2817677"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 </a:t>
            </a:r>
            <a:r>
              <a:rPr lang="en-GB" sz="2400" dirty="0">
                <a:solidFill>
                  <a:prstClr val="white"/>
                </a:solidFill>
                <a:latin typeface="Century Gothic"/>
              </a:rPr>
              <a:t>t</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o sing, singing</a:t>
            </a:r>
          </a:p>
        </p:txBody>
      </p:sp>
      <p:sp>
        <p:nvSpPr>
          <p:cNvPr id="38" name="TextBox 37">
            <a:extLst>
              <a:ext uri="{FF2B5EF4-FFF2-40B4-BE49-F238E27FC236}">
                <a16:creationId xmlns:a16="http://schemas.microsoft.com/office/drawing/2014/main" id="{85E169F7-B3B0-4498-969B-EBD429D2B846}"/>
              </a:ext>
            </a:extLst>
          </p:cNvPr>
          <p:cNvSpPr txBox="1"/>
          <p:nvPr/>
        </p:nvSpPr>
        <p:spPr>
          <a:xfrm>
            <a:off x="2401729" y="2397349"/>
            <a:ext cx="2962501"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2. </a:t>
            </a:r>
            <a:r>
              <a:rPr lang="en-GB" sz="2400" noProof="0" dirty="0">
                <a:solidFill>
                  <a:prstClr val="white"/>
                </a:solidFill>
                <a:latin typeface="Century Gothic"/>
              </a:rPr>
              <a:t>t</a:t>
            </a:r>
            <a:r>
              <a:rPr lang="en-GB" sz="2400" dirty="0">
                <a:solidFill>
                  <a:prstClr val="white"/>
                </a:solidFill>
                <a:latin typeface="Century Gothic"/>
              </a:rPr>
              <a:t>o have, having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B3F9B3C7-ABD3-42D9-8C57-189CBC81A1D7}"/>
              </a:ext>
            </a:extLst>
          </p:cNvPr>
          <p:cNvSpPr txBox="1"/>
          <p:nvPr/>
        </p:nvSpPr>
        <p:spPr>
          <a:xfrm>
            <a:off x="2401729" y="3165680"/>
            <a:ext cx="3060884"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3. </a:t>
            </a:r>
            <a:r>
              <a:rPr lang="en-GB" sz="2400" dirty="0">
                <a:solidFill>
                  <a:prstClr val="white"/>
                </a:solidFill>
                <a:latin typeface="Century Gothic"/>
              </a:rPr>
              <a:t>t</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o learn, learning</a:t>
            </a:r>
          </a:p>
        </p:txBody>
      </p:sp>
      <p:sp>
        <p:nvSpPr>
          <p:cNvPr id="40" name="TextBox 39">
            <a:extLst>
              <a:ext uri="{FF2B5EF4-FFF2-40B4-BE49-F238E27FC236}">
                <a16:creationId xmlns:a16="http://schemas.microsoft.com/office/drawing/2014/main" id="{5232E685-7D1B-48E7-801A-F69A3E265475}"/>
              </a:ext>
            </a:extLst>
          </p:cNvPr>
          <p:cNvSpPr txBox="1"/>
          <p:nvPr/>
        </p:nvSpPr>
        <p:spPr>
          <a:xfrm>
            <a:off x="2384346" y="3959060"/>
            <a:ext cx="2750737"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4. </a:t>
            </a:r>
            <a:r>
              <a:rPr lang="en-GB" sz="2400" noProof="0" dirty="0">
                <a:solidFill>
                  <a:prstClr val="white"/>
                </a:solidFill>
                <a:latin typeface="Century Gothic"/>
              </a:rPr>
              <a:t>t</a:t>
            </a:r>
            <a:r>
              <a:rPr lang="en-GB" sz="2400" dirty="0">
                <a:solidFill>
                  <a:prstClr val="white"/>
                </a:solidFill>
                <a:latin typeface="Century Gothic"/>
              </a:rPr>
              <a:t>o understand</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1" name="TextBox 40">
            <a:extLst>
              <a:ext uri="{FF2B5EF4-FFF2-40B4-BE49-F238E27FC236}">
                <a16:creationId xmlns:a16="http://schemas.microsoft.com/office/drawing/2014/main" id="{64E989D2-959D-49A6-B51B-EB9179667235}"/>
              </a:ext>
            </a:extLst>
          </p:cNvPr>
          <p:cNvSpPr txBox="1"/>
          <p:nvPr/>
        </p:nvSpPr>
        <p:spPr>
          <a:xfrm>
            <a:off x="2401729" y="4731073"/>
            <a:ext cx="2829290"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5. </a:t>
            </a:r>
            <a:r>
              <a:rPr lang="en-GB" sz="2400" dirty="0">
                <a:solidFill>
                  <a:prstClr val="white"/>
                </a:solidFill>
                <a:latin typeface="Century Gothic"/>
              </a:rPr>
              <a:t>t</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o play,</a:t>
            </a:r>
            <a:r>
              <a:rPr kumimoji="0" lang="en-GB" sz="2400" b="0" i="0" u="none" strike="noStrike" kern="1200" cap="none" spc="0" normalizeH="0" noProof="0" dirty="0">
                <a:ln>
                  <a:noFill/>
                </a:ln>
                <a:solidFill>
                  <a:prstClr val="white"/>
                </a:solidFill>
                <a:effectLst/>
                <a:uLnTx/>
                <a:uFillTx/>
                <a:latin typeface="Century Gothic"/>
                <a:ea typeface="+mn-ea"/>
                <a:cs typeface="+mn-cs"/>
              </a:rPr>
              <a:t> playing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2" name="TextBox 41">
            <a:extLst>
              <a:ext uri="{FF2B5EF4-FFF2-40B4-BE49-F238E27FC236}">
                <a16:creationId xmlns:a16="http://schemas.microsoft.com/office/drawing/2014/main" id="{E88BB54C-A86B-4E5C-A51E-A7AD4F799CE9}"/>
              </a:ext>
            </a:extLst>
          </p:cNvPr>
          <p:cNvSpPr txBox="1"/>
          <p:nvPr/>
        </p:nvSpPr>
        <p:spPr>
          <a:xfrm>
            <a:off x="2401729" y="5513573"/>
            <a:ext cx="3055598"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6. </a:t>
            </a:r>
            <a:r>
              <a:rPr lang="en-GB" sz="2400" noProof="0" dirty="0">
                <a:solidFill>
                  <a:prstClr val="white"/>
                </a:solidFill>
                <a:latin typeface="Century Gothic"/>
              </a:rPr>
              <a:t>t</a:t>
            </a:r>
            <a:r>
              <a:rPr lang="en-GB" sz="2400" dirty="0">
                <a:solidFill>
                  <a:prstClr val="white"/>
                </a:solidFill>
                <a:latin typeface="Century Gothic"/>
              </a:rPr>
              <a:t>o think, thinking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3" name="TextBox 42">
            <a:extLst>
              <a:ext uri="{FF2B5EF4-FFF2-40B4-BE49-F238E27FC236}">
                <a16:creationId xmlns:a16="http://schemas.microsoft.com/office/drawing/2014/main" id="{D1C288E7-FF1A-4006-A5B3-7275B6A89C8B}"/>
              </a:ext>
            </a:extLst>
          </p:cNvPr>
          <p:cNvSpPr txBox="1"/>
          <p:nvPr/>
        </p:nvSpPr>
        <p:spPr>
          <a:xfrm>
            <a:off x="2384346" y="6300524"/>
            <a:ext cx="3072981"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7. </a:t>
            </a:r>
            <a:r>
              <a:rPr lang="en-GB" sz="2400" noProof="0" dirty="0">
                <a:solidFill>
                  <a:prstClr val="white"/>
                </a:solidFill>
                <a:latin typeface="Century Gothic"/>
              </a:rPr>
              <a:t>t</a:t>
            </a:r>
            <a:r>
              <a:rPr lang="en-GB" sz="2400" dirty="0">
                <a:solidFill>
                  <a:prstClr val="white"/>
                </a:solidFill>
                <a:latin typeface="Century Gothic"/>
              </a:rPr>
              <a:t>o listen, listening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4" name="TextBox 43">
            <a:extLst>
              <a:ext uri="{FF2B5EF4-FFF2-40B4-BE49-F238E27FC236}">
                <a16:creationId xmlns:a16="http://schemas.microsoft.com/office/drawing/2014/main" id="{DDAD391D-958D-463B-A826-BF3D2ECC5316}"/>
              </a:ext>
            </a:extLst>
          </p:cNvPr>
          <p:cNvSpPr txBox="1"/>
          <p:nvPr/>
        </p:nvSpPr>
        <p:spPr>
          <a:xfrm>
            <a:off x="8339167" y="1606781"/>
            <a:ext cx="3098107"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8. to help,</a:t>
            </a:r>
            <a:r>
              <a:rPr kumimoji="0" lang="en-GB" sz="2400" b="0" i="0" u="none" strike="noStrike" kern="1200" cap="none" spc="0" normalizeH="0" noProof="0" dirty="0">
                <a:ln>
                  <a:noFill/>
                </a:ln>
                <a:solidFill>
                  <a:prstClr val="white"/>
                </a:solidFill>
                <a:effectLst/>
                <a:uLnTx/>
                <a:uFillTx/>
                <a:latin typeface="Century Gothic"/>
                <a:ea typeface="+mn-ea"/>
                <a:cs typeface="+mn-cs"/>
              </a:rPr>
              <a:t> helping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5" name="TextBox 44">
            <a:extLst>
              <a:ext uri="{FF2B5EF4-FFF2-40B4-BE49-F238E27FC236}">
                <a16:creationId xmlns:a16="http://schemas.microsoft.com/office/drawing/2014/main" id="{D139C126-A2C7-4EAE-A20B-43AF061F4712}"/>
              </a:ext>
            </a:extLst>
          </p:cNvPr>
          <p:cNvSpPr txBox="1"/>
          <p:nvPr/>
        </p:nvSpPr>
        <p:spPr>
          <a:xfrm>
            <a:off x="8384510" y="2385697"/>
            <a:ext cx="3586799"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9.</a:t>
            </a:r>
            <a:r>
              <a:rPr kumimoji="0" lang="en-GB" sz="2400" b="0" i="0" u="none" strike="noStrike" kern="1200" cap="none" spc="0" normalizeH="0" noProof="0" dirty="0">
                <a:ln>
                  <a:noFill/>
                </a:ln>
                <a:solidFill>
                  <a:prstClr val="white"/>
                </a:solidFill>
                <a:effectLst/>
                <a:uLnTx/>
                <a:uFillTx/>
                <a:latin typeface="Century Gothic"/>
                <a:ea typeface="+mn-ea"/>
                <a:cs typeface="+mn-cs"/>
              </a:rPr>
              <a:t> to repeat, repeating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6" name="TextBox 45">
            <a:extLst>
              <a:ext uri="{FF2B5EF4-FFF2-40B4-BE49-F238E27FC236}">
                <a16:creationId xmlns:a16="http://schemas.microsoft.com/office/drawing/2014/main" id="{D936FA8D-66FC-4435-8DC2-28E9674EA8E4}"/>
              </a:ext>
            </a:extLst>
          </p:cNvPr>
          <p:cNvSpPr txBox="1"/>
          <p:nvPr/>
        </p:nvSpPr>
        <p:spPr>
          <a:xfrm>
            <a:off x="8387486" y="3163205"/>
            <a:ext cx="3447502"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10. </a:t>
            </a:r>
            <a:r>
              <a:rPr lang="en-GB" sz="2400" noProof="0" dirty="0">
                <a:solidFill>
                  <a:prstClr val="white"/>
                </a:solidFill>
                <a:latin typeface="Century Gothic"/>
              </a:rPr>
              <a:t>t</a:t>
            </a:r>
            <a:r>
              <a:rPr lang="en-GB" sz="2400" dirty="0">
                <a:solidFill>
                  <a:prstClr val="white"/>
                </a:solidFill>
                <a:latin typeface="Century Gothic"/>
              </a:rPr>
              <a:t>o swim, swimming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7" name="TextBox 46">
            <a:extLst>
              <a:ext uri="{FF2B5EF4-FFF2-40B4-BE49-F238E27FC236}">
                <a16:creationId xmlns:a16="http://schemas.microsoft.com/office/drawing/2014/main" id="{E2E3A5D9-9782-4076-9401-8BC0491E5D03}"/>
              </a:ext>
            </a:extLst>
          </p:cNvPr>
          <p:cNvSpPr txBox="1"/>
          <p:nvPr/>
        </p:nvSpPr>
        <p:spPr>
          <a:xfrm>
            <a:off x="8387670" y="3940713"/>
            <a:ext cx="3559361"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11. </a:t>
            </a:r>
            <a:r>
              <a:rPr lang="en-GB" sz="2400" dirty="0">
                <a:solidFill>
                  <a:prstClr val="white"/>
                </a:solidFill>
                <a:latin typeface="Century Gothic"/>
              </a:rPr>
              <a:t>t</a:t>
            </a:r>
            <a:r>
              <a:rPr lang="en-GB" sz="2400" noProof="0" dirty="0">
                <a:solidFill>
                  <a:prstClr val="white"/>
                </a:solidFill>
                <a:latin typeface="Century Gothic"/>
              </a:rPr>
              <a:t>o dance, dancing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2346A558-6664-4F01-BB11-E0AFD262CB09}"/>
              </a:ext>
            </a:extLst>
          </p:cNvPr>
          <p:cNvSpPr txBox="1"/>
          <p:nvPr/>
        </p:nvSpPr>
        <p:spPr>
          <a:xfrm>
            <a:off x="8386098" y="4738813"/>
            <a:ext cx="2483446"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12. </a:t>
            </a:r>
            <a:r>
              <a:rPr lang="en-GB" sz="2400" noProof="0" dirty="0">
                <a:solidFill>
                  <a:prstClr val="white"/>
                </a:solidFill>
                <a:latin typeface="Century Gothic"/>
              </a:rPr>
              <a:t>t</a:t>
            </a:r>
            <a:r>
              <a:rPr lang="en-GB" sz="2400" dirty="0">
                <a:solidFill>
                  <a:prstClr val="white"/>
                </a:solidFill>
                <a:latin typeface="Century Gothic"/>
              </a:rPr>
              <a:t>o sit, sitting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A5D071B8-5FDE-4E4A-8B95-51B6E7DEB181}"/>
              </a:ext>
            </a:extLst>
          </p:cNvPr>
          <p:cNvSpPr txBox="1"/>
          <p:nvPr/>
        </p:nvSpPr>
        <p:spPr>
          <a:xfrm>
            <a:off x="8390686" y="5520770"/>
            <a:ext cx="3056984" cy="461665"/>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13. </a:t>
            </a:r>
            <a:r>
              <a:rPr lang="en-GB" sz="2400" dirty="0">
                <a:solidFill>
                  <a:prstClr val="white"/>
                </a:solidFill>
                <a:latin typeface="Century Gothic"/>
              </a:rPr>
              <a:t>t</a:t>
            </a:r>
            <a:r>
              <a:rPr kumimoji="0" lang="en-GB" sz="2400" b="0" i="0" u="none" strike="noStrike" kern="1200" cap="none" spc="0" normalizeH="0" baseline="0" noProof="0" dirty="0">
                <a:ln>
                  <a:noFill/>
                </a:ln>
                <a:solidFill>
                  <a:prstClr val="white"/>
                </a:solidFill>
                <a:effectLst/>
                <a:uLnTx/>
                <a:uFillTx/>
                <a:latin typeface="Century Gothic"/>
                <a:ea typeface="+mn-ea"/>
                <a:cs typeface="+mn-cs"/>
              </a:rPr>
              <a:t>o win, winning</a:t>
            </a:r>
          </a:p>
        </p:txBody>
      </p:sp>
      <p:sp>
        <p:nvSpPr>
          <p:cNvPr id="50" name="TextBox 49">
            <a:extLst>
              <a:ext uri="{FF2B5EF4-FFF2-40B4-BE49-F238E27FC236}">
                <a16:creationId xmlns:a16="http://schemas.microsoft.com/office/drawing/2014/main" id="{0928E100-23F6-4224-9ADC-EDA4C8772F30}"/>
              </a:ext>
            </a:extLst>
          </p:cNvPr>
          <p:cNvSpPr txBox="1"/>
          <p:nvPr/>
        </p:nvSpPr>
        <p:spPr>
          <a:xfrm>
            <a:off x="8384510" y="6027003"/>
            <a:ext cx="2745606" cy="830997"/>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a:ea typeface="+mn-ea"/>
                <a:cs typeface="+mn-cs"/>
              </a:rPr>
              <a:t>14. </a:t>
            </a:r>
            <a:r>
              <a:rPr lang="en-GB" sz="2400" noProof="0" dirty="0">
                <a:solidFill>
                  <a:prstClr val="white"/>
                </a:solidFill>
                <a:latin typeface="Century Gothic"/>
              </a:rPr>
              <a:t>t</a:t>
            </a:r>
            <a:r>
              <a:rPr lang="en-GB" sz="2400" dirty="0">
                <a:solidFill>
                  <a:prstClr val="white"/>
                </a:solidFill>
                <a:latin typeface="Century Gothic"/>
              </a:rPr>
              <a:t>o do, make, doing, making</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51" name="Oval Callout 19">
            <a:extLst>
              <a:ext uri="{FF2B5EF4-FFF2-40B4-BE49-F238E27FC236}">
                <a16:creationId xmlns:a16="http://schemas.microsoft.com/office/drawing/2014/main" id="{F7C7088D-E94A-4F88-92FA-4E79BEBF3CB9}"/>
              </a:ext>
            </a:extLst>
          </p:cNvPr>
          <p:cNvSpPr/>
          <p:nvPr/>
        </p:nvSpPr>
        <p:spPr>
          <a:xfrm>
            <a:off x="5364230" y="173421"/>
            <a:ext cx="5546231" cy="1345006"/>
          </a:xfrm>
          <a:prstGeom prst="wedgeEllipseCallout">
            <a:avLst>
              <a:gd name="adj1" fmla="val 7710"/>
              <a:gd name="adj2" fmla="val -48495"/>
            </a:avLst>
          </a:prstGeom>
          <a:solidFill>
            <a:srgbClr val="002060"/>
          </a:solidFill>
          <a:ln w="12700" cap="flat" cmpd="sng" algn="ctr">
            <a:solidFill>
              <a:srgbClr val="FFD10D"/>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F0302020204030204"/>
                <a:ea typeface="+mn-ea"/>
                <a:cs typeface="+mn-cs"/>
              </a:rPr>
              <a:t>Which of these words are cognates?</a:t>
            </a:r>
          </a:p>
        </p:txBody>
      </p:sp>
      <p:sp>
        <p:nvSpPr>
          <p:cNvPr id="52" name="Rectangle: Rounded Corners 51">
            <a:extLst>
              <a:ext uri="{FF2B5EF4-FFF2-40B4-BE49-F238E27FC236}">
                <a16:creationId xmlns:a16="http://schemas.microsoft.com/office/drawing/2014/main" id="{4F5A88CB-17D9-457C-9015-50A47FDA1934}"/>
              </a:ext>
            </a:extLst>
          </p:cNvPr>
          <p:cNvSpPr/>
          <p:nvPr/>
        </p:nvSpPr>
        <p:spPr>
          <a:xfrm>
            <a:off x="735539" y="1458670"/>
            <a:ext cx="1292641" cy="789879"/>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Rectangle: Rounded Corners 52">
            <a:extLst>
              <a:ext uri="{FF2B5EF4-FFF2-40B4-BE49-F238E27FC236}">
                <a16:creationId xmlns:a16="http://schemas.microsoft.com/office/drawing/2014/main" id="{11702A46-DCE3-49E3-9E98-A93DB8ED7500}"/>
              </a:ext>
            </a:extLst>
          </p:cNvPr>
          <p:cNvSpPr/>
          <p:nvPr/>
        </p:nvSpPr>
        <p:spPr>
          <a:xfrm>
            <a:off x="735539" y="2953655"/>
            <a:ext cx="1292641" cy="789879"/>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41928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 presetClass="entr" presetSubtype="0" fill="hold" nodeType="withEffect">
                                  <p:stCondLst>
                                    <p:cond delay="0"/>
                                  </p:stCondLst>
                                  <p:childTnLst>
                                    <p:set>
                                      <p:cBhvr>
                                        <p:cTn id="65"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3"/>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4"/>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36"/>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1" nodeType="clickEffect">
                                  <p:stCondLst>
                                    <p:cond delay="0"/>
                                  </p:stCondLst>
                                  <p:childTnLst>
                                    <p:set>
                                      <p:cBhvr>
                                        <p:cTn id="113" dur="1" fill="hold">
                                          <p:stCondLst>
                                            <p:cond delay="0"/>
                                          </p:stCondLst>
                                        </p:cTn>
                                        <p:tgtEl>
                                          <p:spTgt spid="4"/>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20"/>
                                        </p:tgtEl>
                                        <p:attrNameLst>
                                          <p:attrName>style.visibility</p:attrName>
                                        </p:attrNameLst>
                                      </p:cBhvr>
                                      <p:to>
                                        <p:strVal val="visible"/>
                                      </p:to>
                                    </p:set>
                                  </p:childTnLst>
                                </p:cTn>
                              </p:par>
                              <p:par>
                                <p:cTn id="116" presetID="1" presetClass="entr" presetSubtype="0" fill="hold" grpId="1" nodeType="withEffect">
                                  <p:stCondLst>
                                    <p:cond delay="0"/>
                                  </p:stCondLst>
                                  <p:childTnLst>
                                    <p:set>
                                      <p:cBhvr>
                                        <p:cTn id="117" dur="1" fill="hold">
                                          <p:stCondLst>
                                            <p:cond delay="0"/>
                                          </p:stCondLst>
                                        </p:cTn>
                                        <p:tgtEl>
                                          <p:spTgt spid="21"/>
                                        </p:tgtEl>
                                        <p:attrNameLst>
                                          <p:attrName>style.visibility</p:attrName>
                                        </p:attrNameLst>
                                      </p:cBhvr>
                                      <p:to>
                                        <p:strVal val="visible"/>
                                      </p:to>
                                    </p:set>
                                  </p:childTnLst>
                                </p:cTn>
                              </p:par>
                              <p:par>
                                <p:cTn id="118" presetID="1" presetClass="entr" presetSubtype="0" fill="hold" grpId="1" nodeType="withEffect">
                                  <p:stCondLst>
                                    <p:cond delay="0"/>
                                  </p:stCondLst>
                                  <p:childTnLst>
                                    <p:set>
                                      <p:cBhvr>
                                        <p:cTn id="119" dur="1" fill="hold">
                                          <p:stCondLst>
                                            <p:cond delay="0"/>
                                          </p:stCondLst>
                                        </p:cTn>
                                        <p:tgtEl>
                                          <p:spTgt spid="22"/>
                                        </p:tgtEl>
                                        <p:attrNameLst>
                                          <p:attrName>style.visibility</p:attrName>
                                        </p:attrNameLst>
                                      </p:cBhvr>
                                      <p:to>
                                        <p:strVal val="visible"/>
                                      </p:to>
                                    </p:set>
                                  </p:childTnLst>
                                </p:cTn>
                              </p:par>
                              <p:par>
                                <p:cTn id="120" presetID="1" presetClass="entr" presetSubtype="0" fill="hold" grpId="1" nodeType="with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28"/>
                                        </p:tgtEl>
                                        <p:attrNameLst>
                                          <p:attrName>style.visibility</p:attrName>
                                        </p:attrNameLst>
                                      </p:cBhvr>
                                      <p:to>
                                        <p:strVal val="visible"/>
                                      </p:to>
                                    </p:set>
                                  </p:childTnLst>
                                </p:cTn>
                              </p:par>
                              <p:par>
                                <p:cTn id="124" presetID="1" presetClass="entr" presetSubtype="0" fill="hold" grpId="1" nodeType="withEffect">
                                  <p:stCondLst>
                                    <p:cond delay="0"/>
                                  </p:stCondLst>
                                  <p:childTnLst>
                                    <p:set>
                                      <p:cBhvr>
                                        <p:cTn id="125" dur="1" fill="hold">
                                          <p:stCondLst>
                                            <p:cond delay="0"/>
                                          </p:stCondLst>
                                        </p:cTn>
                                        <p:tgtEl>
                                          <p:spTgt spid="29"/>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30"/>
                                        </p:tgtEl>
                                        <p:attrNameLst>
                                          <p:attrName>style.visibility</p:attrName>
                                        </p:attrNameLst>
                                      </p:cBhvr>
                                      <p:to>
                                        <p:strVal val="visible"/>
                                      </p:to>
                                    </p:set>
                                  </p:childTnLst>
                                </p:cTn>
                              </p:par>
                              <p:par>
                                <p:cTn id="128" presetID="1" presetClass="entr" presetSubtype="0" fill="hold" grpId="1" nodeType="withEffect">
                                  <p:stCondLst>
                                    <p:cond delay="0"/>
                                  </p:stCondLst>
                                  <p:childTnLst>
                                    <p:set>
                                      <p:cBhvr>
                                        <p:cTn id="129" dur="1" fill="hold">
                                          <p:stCondLst>
                                            <p:cond delay="0"/>
                                          </p:stCondLst>
                                        </p:cTn>
                                        <p:tgtEl>
                                          <p:spTgt spid="31"/>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32"/>
                                        </p:tgtEl>
                                        <p:attrNameLst>
                                          <p:attrName>style.visibility</p:attrName>
                                        </p:attrNameLst>
                                      </p:cBhvr>
                                      <p:to>
                                        <p:strVal val="visible"/>
                                      </p:to>
                                    </p:set>
                                  </p:childTnLst>
                                </p:cTn>
                              </p:par>
                              <p:par>
                                <p:cTn id="132" presetID="1" presetClass="entr" presetSubtype="0" fill="hold" grpId="1" nodeType="withEffect">
                                  <p:stCondLst>
                                    <p:cond delay="0"/>
                                  </p:stCondLst>
                                  <p:childTnLst>
                                    <p:set>
                                      <p:cBhvr>
                                        <p:cTn id="133" dur="1" fill="hold">
                                          <p:stCondLst>
                                            <p:cond delay="0"/>
                                          </p:stCondLst>
                                        </p:cTn>
                                        <p:tgtEl>
                                          <p:spTgt spid="33"/>
                                        </p:tgtEl>
                                        <p:attrNameLst>
                                          <p:attrName>style.visibility</p:attrName>
                                        </p:attrNameLst>
                                      </p:cBhvr>
                                      <p:to>
                                        <p:strVal val="visible"/>
                                      </p:to>
                                    </p:set>
                                  </p:childTnLst>
                                </p:cTn>
                              </p:par>
                              <p:par>
                                <p:cTn id="134" presetID="1" presetClass="entr" presetSubtype="0" fill="hold" grpId="1" nodeType="with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par>
                                <p:cTn id="136" presetID="1" presetClass="entr" presetSubtype="0" fill="hold" grpId="1" nodeType="withEffect">
                                  <p:stCondLst>
                                    <p:cond delay="0"/>
                                  </p:stCondLst>
                                  <p:childTnLst>
                                    <p:set>
                                      <p:cBhvr>
                                        <p:cTn id="137" dur="1" fill="hold">
                                          <p:stCondLst>
                                            <p:cond delay="0"/>
                                          </p:stCondLst>
                                        </p:cTn>
                                        <p:tgtEl>
                                          <p:spTgt spid="35"/>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0" grpId="0" animBg="1"/>
      <p:bldP spid="20" grpId="1" animBg="1"/>
      <p:bldP spid="21" grpId="0" animBg="1"/>
      <p:bldP spid="21" grpId="1" animBg="1"/>
      <p:bldP spid="22" grpId="0" animBg="1"/>
      <p:bldP spid="22"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1" grpId="1" animBg="1"/>
      <p:bldP spid="52" grpId="0" animBg="1"/>
      <p:bldP spid="52" grpId="1" animBg="1"/>
      <p:bldP spid="53" grpId="0" animBg="1"/>
      <p:bldP spid="5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96970" y="26419"/>
            <a:ext cx="1190434" cy="1088269"/>
          </a:xfrm>
          <a:prstGeom prst="rect">
            <a:avLst/>
          </a:prstGeom>
          <a:ln>
            <a:noFill/>
          </a:ln>
        </p:spPr>
      </p:pic>
      <p:sp>
        <p:nvSpPr>
          <p:cNvPr id="90" name="CustomShape 3"/>
          <p:cNvSpPr/>
          <p:nvPr/>
        </p:nvSpPr>
        <p:spPr>
          <a:xfrm>
            <a:off x="92296" y="954900"/>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Remember how to say what you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can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with the verb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können</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CustomShape 4"/>
          <p:cNvSpPr/>
          <p:nvPr/>
        </p:nvSpPr>
        <p:spPr>
          <a:xfrm>
            <a:off x="266644" y="1656414"/>
            <a:ext cx="406330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ch</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6" name="CustomShape 9"/>
          <p:cNvSpPr/>
          <p:nvPr/>
        </p:nvSpPr>
        <p:spPr>
          <a:xfrm>
            <a:off x="5693138" y="1631089"/>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 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9" name="Google Shape;180;p8"/>
          <p:cNvPicPr/>
          <p:nvPr/>
        </p:nvPicPr>
        <p:blipFill>
          <a:blip r:embed="rId4"/>
          <a:stretch/>
        </p:blipFill>
        <p:spPr>
          <a:xfrm>
            <a:off x="8415396" y="1430708"/>
            <a:ext cx="357819" cy="837868"/>
          </a:xfrm>
          <a:prstGeom prst="rect">
            <a:avLst/>
          </a:prstGeom>
          <a:ln>
            <a:noFill/>
          </a:ln>
        </p:spPr>
      </p:pic>
      <p:pic>
        <p:nvPicPr>
          <p:cNvPr id="102" name="Google Shape;183;p8"/>
          <p:cNvPicPr/>
          <p:nvPr/>
        </p:nvPicPr>
        <p:blipFill>
          <a:blip r:embed="rId5"/>
          <a:stretch/>
        </p:blipFill>
        <p:spPr>
          <a:xfrm>
            <a:off x="5021664" y="1666946"/>
            <a:ext cx="522720" cy="488972"/>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55885" y="-10173"/>
            <a:ext cx="7267988" cy="1144800"/>
          </a:xfrm>
        </p:spPr>
        <p:txBody>
          <a:bodyPr/>
          <a:lstStyle/>
          <a:p>
            <a:r>
              <a:rPr lang="en-GB" sz="3600" b="1" spc="-1" dirty="0" err="1">
                <a:latin typeface="Century Gothic" panose="020B0502020202020204" pitchFamily="34" charset="0"/>
                <a:ea typeface="Century Gothic"/>
              </a:rPr>
              <a:t>können</a:t>
            </a:r>
            <a:r>
              <a:rPr lang="en-GB" sz="3600" b="1" spc="-1" dirty="0">
                <a:latin typeface="Century Gothic" panose="020B0502020202020204" pitchFamily="34" charset="0"/>
                <a:ea typeface="Century Gothic"/>
              </a:rPr>
              <a:t> – to be able to, can</a:t>
            </a:r>
            <a:endParaRPr lang="en-GB" sz="3600" dirty="0"/>
          </a:p>
        </p:txBody>
      </p:sp>
      <p:pic>
        <p:nvPicPr>
          <p:cNvPr id="26" name="Picture 25" descr="Logo&#10;&#10;Description automatically generated">
            <a:extLst>
              <a:ext uri="{FF2B5EF4-FFF2-40B4-BE49-F238E27FC236}">
                <a16:creationId xmlns:a16="http://schemas.microsoft.com/office/drawing/2014/main" id="{B8A6B5A4-640A-4345-8C29-0E7EC968D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1969" y="1508766"/>
            <a:ext cx="934743" cy="691172"/>
          </a:xfrm>
          <a:prstGeom prst="rect">
            <a:avLst/>
          </a:prstGeom>
        </p:spPr>
      </p:pic>
      <p:pic>
        <p:nvPicPr>
          <p:cNvPr id="27" name="Picture 26" descr="Logo, icon&#10;&#10;Description automatically generated">
            <a:extLst>
              <a:ext uri="{FF2B5EF4-FFF2-40B4-BE49-F238E27FC236}">
                <a16:creationId xmlns:a16="http://schemas.microsoft.com/office/drawing/2014/main" id="{41D204D9-2DF6-45ED-839D-6A8FCDA72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8673" y="1502009"/>
            <a:ext cx="746871" cy="690982"/>
          </a:xfrm>
          <a:prstGeom prst="rect">
            <a:avLst/>
          </a:prstGeom>
        </p:spPr>
      </p:pic>
      <p:sp>
        <p:nvSpPr>
          <p:cNvPr id="34" name="CustomShape 4">
            <a:extLst>
              <a:ext uri="{FF2B5EF4-FFF2-40B4-BE49-F238E27FC236}">
                <a16:creationId xmlns:a16="http://schemas.microsoft.com/office/drawing/2014/main" id="{69D85AD0-0013-4771-8946-BA524D31C720}"/>
              </a:ext>
            </a:extLst>
          </p:cNvPr>
          <p:cNvSpPr/>
          <p:nvPr/>
        </p:nvSpPr>
        <p:spPr>
          <a:xfrm>
            <a:off x="266644" y="2757033"/>
            <a:ext cx="414460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Du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kannst</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5" name="CustomShape 9">
            <a:extLst>
              <a:ext uri="{FF2B5EF4-FFF2-40B4-BE49-F238E27FC236}">
                <a16:creationId xmlns:a16="http://schemas.microsoft.com/office/drawing/2014/main" id="{79E85521-4BCD-4424-8F9E-2EAFB363AEB9}"/>
              </a:ext>
            </a:extLst>
          </p:cNvPr>
          <p:cNvSpPr/>
          <p:nvPr/>
        </p:nvSpPr>
        <p:spPr>
          <a:xfrm>
            <a:off x="5610713" y="2731363"/>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You 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7" name="Google Shape;183;p8">
            <a:extLst>
              <a:ext uri="{FF2B5EF4-FFF2-40B4-BE49-F238E27FC236}">
                <a16:creationId xmlns:a16="http://schemas.microsoft.com/office/drawing/2014/main" id="{2888F035-7CAB-4432-9315-E90062A92CA5}"/>
              </a:ext>
            </a:extLst>
          </p:cNvPr>
          <p:cNvPicPr/>
          <p:nvPr/>
        </p:nvPicPr>
        <p:blipFill>
          <a:blip r:embed="rId5"/>
          <a:stretch/>
        </p:blipFill>
        <p:spPr>
          <a:xfrm>
            <a:off x="5021664" y="2748871"/>
            <a:ext cx="522720" cy="488972"/>
          </a:xfrm>
          <a:prstGeom prst="rect">
            <a:avLst/>
          </a:prstGeom>
          <a:ln>
            <a:noFill/>
          </a:ln>
        </p:spPr>
      </p:pic>
      <p:pic>
        <p:nvPicPr>
          <p:cNvPr id="38" name="Picture 37" descr="Logo&#10;&#10;Description automatically generated">
            <a:extLst>
              <a:ext uri="{FF2B5EF4-FFF2-40B4-BE49-F238E27FC236}">
                <a16:creationId xmlns:a16="http://schemas.microsoft.com/office/drawing/2014/main" id="{EE172053-7B8C-40C4-B890-DA83A3F9FD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6036" y="2644208"/>
            <a:ext cx="934743" cy="691172"/>
          </a:xfrm>
          <a:prstGeom prst="rect">
            <a:avLst/>
          </a:prstGeom>
        </p:spPr>
      </p:pic>
      <p:sp>
        <p:nvSpPr>
          <p:cNvPr id="43" name="CustomShape 3">
            <a:extLst>
              <a:ext uri="{FF2B5EF4-FFF2-40B4-BE49-F238E27FC236}">
                <a16:creationId xmlns:a16="http://schemas.microsoft.com/office/drawing/2014/main" id="{792E92A5-70FA-478F-832E-F29F01E0DEB9}"/>
              </a:ext>
            </a:extLst>
          </p:cNvPr>
          <p:cNvSpPr/>
          <p:nvPr/>
        </p:nvSpPr>
        <p:spPr>
          <a:xfrm>
            <a:off x="135067" y="3737693"/>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To say he/she/it</a:t>
            </a:r>
            <a:r>
              <a:rPr kumimoji="0" lang="en-GB" sz="2800" b="0"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can, use</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CustomShape 4">
            <a:extLst>
              <a:ext uri="{FF2B5EF4-FFF2-40B4-BE49-F238E27FC236}">
                <a16:creationId xmlns:a16="http://schemas.microsoft.com/office/drawing/2014/main" id="{713F81B9-EB88-4377-919B-1A8604477245}"/>
              </a:ext>
            </a:extLst>
          </p:cNvPr>
          <p:cNvSpPr/>
          <p:nvPr/>
        </p:nvSpPr>
        <p:spPr>
          <a:xfrm>
            <a:off x="289503" y="4626176"/>
            <a:ext cx="447610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Er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5" name="CustomShape 9">
            <a:extLst>
              <a:ext uri="{FF2B5EF4-FFF2-40B4-BE49-F238E27FC236}">
                <a16:creationId xmlns:a16="http://schemas.microsoft.com/office/drawing/2014/main" id="{09DF509D-FE30-4F2E-A0E3-F15555D5E590}"/>
              </a:ext>
            </a:extLst>
          </p:cNvPr>
          <p:cNvSpPr/>
          <p:nvPr/>
        </p:nvSpPr>
        <p:spPr>
          <a:xfrm>
            <a:off x="5696746" y="4687676"/>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He</a:t>
            </a:r>
            <a:r>
              <a:rPr kumimoji="0" lang="en-GB" sz="2800" b="1" i="0" u="none" strike="noStrike" kern="1200" cap="none" spc="-1" normalizeH="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7" name="Google Shape;183;p8">
            <a:extLst>
              <a:ext uri="{FF2B5EF4-FFF2-40B4-BE49-F238E27FC236}">
                <a16:creationId xmlns:a16="http://schemas.microsoft.com/office/drawing/2014/main" id="{A35EE90A-44FD-4B12-BE3D-1110B2240538}"/>
              </a:ext>
            </a:extLst>
          </p:cNvPr>
          <p:cNvPicPr/>
          <p:nvPr/>
        </p:nvPicPr>
        <p:blipFill>
          <a:blip r:embed="rId5"/>
          <a:stretch/>
        </p:blipFill>
        <p:spPr>
          <a:xfrm>
            <a:off x="5025272" y="4723533"/>
            <a:ext cx="522720" cy="488972"/>
          </a:xfrm>
          <a:prstGeom prst="rect">
            <a:avLst/>
          </a:prstGeom>
          <a:ln>
            <a:noFill/>
          </a:ln>
        </p:spPr>
      </p:pic>
      <p:pic>
        <p:nvPicPr>
          <p:cNvPr id="48" name="Picture 47" descr="Logo&#10;&#10;Description automatically generated">
            <a:extLst>
              <a:ext uri="{FF2B5EF4-FFF2-40B4-BE49-F238E27FC236}">
                <a16:creationId xmlns:a16="http://schemas.microsoft.com/office/drawing/2014/main" id="{2FB62371-E9D7-4668-B8E3-755E1EE910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8489" y="4619460"/>
            <a:ext cx="934743" cy="691172"/>
          </a:xfrm>
          <a:prstGeom prst="rect">
            <a:avLst/>
          </a:prstGeom>
        </p:spPr>
      </p:pic>
      <p:pic>
        <p:nvPicPr>
          <p:cNvPr id="49" name="Picture 48" descr="Logo, icon&#10;&#10;Description automatically generated">
            <a:extLst>
              <a:ext uri="{FF2B5EF4-FFF2-40B4-BE49-F238E27FC236}">
                <a16:creationId xmlns:a16="http://schemas.microsoft.com/office/drawing/2014/main" id="{F6ABADF4-719B-4CA0-9E59-EFB47A2086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4691" y="4612283"/>
            <a:ext cx="746871" cy="690982"/>
          </a:xfrm>
          <a:prstGeom prst="rect">
            <a:avLst/>
          </a:prstGeom>
        </p:spPr>
      </p:pic>
      <p:pic>
        <p:nvPicPr>
          <p:cNvPr id="61" name="Picture 60" descr="Logo, icon&#10;&#10;Description automatically generated">
            <a:extLst>
              <a:ext uri="{FF2B5EF4-FFF2-40B4-BE49-F238E27FC236}">
                <a16:creationId xmlns:a16="http://schemas.microsoft.com/office/drawing/2014/main" id="{23B8086C-06D3-4292-AED1-DB33A27D04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8674" y="2649607"/>
            <a:ext cx="746871" cy="690982"/>
          </a:xfrm>
          <a:prstGeom prst="rect">
            <a:avLst/>
          </a:prstGeom>
        </p:spPr>
      </p:pic>
      <p:sp>
        <p:nvSpPr>
          <p:cNvPr id="56" name="CustomShape 4">
            <a:extLst>
              <a:ext uri="{FF2B5EF4-FFF2-40B4-BE49-F238E27FC236}">
                <a16:creationId xmlns:a16="http://schemas.microsoft.com/office/drawing/2014/main" id="{44FB48C2-3D56-4D94-B4A7-530AD8E1AF0F}"/>
              </a:ext>
            </a:extLst>
          </p:cNvPr>
          <p:cNvSpPr/>
          <p:nvPr/>
        </p:nvSpPr>
        <p:spPr>
          <a:xfrm>
            <a:off x="289503" y="5295002"/>
            <a:ext cx="447610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Sie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7" name="CustomShape 9">
            <a:extLst>
              <a:ext uri="{FF2B5EF4-FFF2-40B4-BE49-F238E27FC236}">
                <a16:creationId xmlns:a16="http://schemas.microsoft.com/office/drawing/2014/main" id="{272622C0-92AD-4AD8-BCB3-10D7D64E366C}"/>
              </a:ext>
            </a:extLst>
          </p:cNvPr>
          <p:cNvSpPr/>
          <p:nvPr/>
        </p:nvSpPr>
        <p:spPr>
          <a:xfrm>
            <a:off x="5696746" y="5356502"/>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She</a:t>
            </a:r>
            <a:r>
              <a:rPr kumimoji="0" lang="en-GB" sz="2800" b="1" i="0" u="none" strike="noStrike" kern="1200" cap="none" spc="-1" normalizeH="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2" name="Google Shape;183;p8">
            <a:extLst>
              <a:ext uri="{FF2B5EF4-FFF2-40B4-BE49-F238E27FC236}">
                <a16:creationId xmlns:a16="http://schemas.microsoft.com/office/drawing/2014/main" id="{FDD665B3-5820-4D18-A20C-E7ACB5C33664}"/>
              </a:ext>
            </a:extLst>
          </p:cNvPr>
          <p:cNvPicPr/>
          <p:nvPr/>
        </p:nvPicPr>
        <p:blipFill>
          <a:blip r:embed="rId5"/>
          <a:stretch/>
        </p:blipFill>
        <p:spPr>
          <a:xfrm>
            <a:off x="5025272" y="5392359"/>
            <a:ext cx="522720" cy="488972"/>
          </a:xfrm>
          <a:prstGeom prst="rect">
            <a:avLst/>
          </a:prstGeom>
          <a:ln>
            <a:noFill/>
          </a:ln>
        </p:spPr>
      </p:pic>
      <p:pic>
        <p:nvPicPr>
          <p:cNvPr id="63" name="Picture 62" descr="Logo&#10;&#10;Description automatically generated">
            <a:extLst>
              <a:ext uri="{FF2B5EF4-FFF2-40B4-BE49-F238E27FC236}">
                <a16:creationId xmlns:a16="http://schemas.microsoft.com/office/drawing/2014/main" id="{39508321-764B-4E4A-B3E8-DD156CCD30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1559" y="5333948"/>
            <a:ext cx="934743" cy="691172"/>
          </a:xfrm>
          <a:prstGeom prst="rect">
            <a:avLst/>
          </a:prstGeom>
        </p:spPr>
      </p:pic>
      <p:pic>
        <p:nvPicPr>
          <p:cNvPr id="66" name="Picture 65" descr="Logo, icon&#10;&#10;Description automatically generated">
            <a:extLst>
              <a:ext uri="{FF2B5EF4-FFF2-40B4-BE49-F238E27FC236}">
                <a16:creationId xmlns:a16="http://schemas.microsoft.com/office/drawing/2014/main" id="{20C547DC-01E1-4DA6-89FA-74B11D74D2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4691" y="5318180"/>
            <a:ext cx="746871" cy="690982"/>
          </a:xfrm>
          <a:prstGeom prst="rect">
            <a:avLst/>
          </a:prstGeom>
        </p:spPr>
      </p:pic>
      <p:sp>
        <p:nvSpPr>
          <p:cNvPr id="69" name="CustomShape 4">
            <a:extLst>
              <a:ext uri="{FF2B5EF4-FFF2-40B4-BE49-F238E27FC236}">
                <a16:creationId xmlns:a16="http://schemas.microsoft.com/office/drawing/2014/main" id="{08251A4D-FC2D-49AC-BEBE-EE75696783DF}"/>
              </a:ext>
            </a:extLst>
          </p:cNvPr>
          <p:cNvSpPr/>
          <p:nvPr/>
        </p:nvSpPr>
        <p:spPr>
          <a:xfrm>
            <a:off x="266644" y="6056585"/>
            <a:ext cx="447610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92D050"/>
                </a:solidFill>
                <a:latin typeface="Century Gothic" panose="020B0502020202020204" pitchFamily="34" charset="0"/>
                <a:ea typeface="Century Gothic"/>
              </a:rPr>
              <a:t>Es</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7" name="CustomShape 9">
            <a:extLst>
              <a:ext uri="{FF2B5EF4-FFF2-40B4-BE49-F238E27FC236}">
                <a16:creationId xmlns:a16="http://schemas.microsoft.com/office/drawing/2014/main" id="{54D571B0-3F23-4697-BC9D-4CC2BDEE22E9}"/>
              </a:ext>
            </a:extLst>
          </p:cNvPr>
          <p:cNvSpPr/>
          <p:nvPr/>
        </p:nvSpPr>
        <p:spPr>
          <a:xfrm>
            <a:off x="5673887" y="6118085"/>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It</a:t>
            </a:r>
            <a:r>
              <a:rPr kumimoji="0" lang="en-GB" sz="2800" b="1" i="0" u="none" strike="noStrike" kern="1200" cap="none" spc="-1" normalizeH="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8" name="Google Shape;183;p8">
            <a:extLst>
              <a:ext uri="{FF2B5EF4-FFF2-40B4-BE49-F238E27FC236}">
                <a16:creationId xmlns:a16="http://schemas.microsoft.com/office/drawing/2014/main" id="{6133D127-7C7B-49E2-9630-E60CBC08F672}"/>
              </a:ext>
            </a:extLst>
          </p:cNvPr>
          <p:cNvPicPr/>
          <p:nvPr/>
        </p:nvPicPr>
        <p:blipFill>
          <a:blip r:embed="rId5"/>
          <a:stretch/>
        </p:blipFill>
        <p:spPr>
          <a:xfrm>
            <a:off x="5002413" y="6153942"/>
            <a:ext cx="522720" cy="488972"/>
          </a:xfrm>
          <a:prstGeom prst="rect">
            <a:avLst/>
          </a:prstGeom>
          <a:ln>
            <a:noFill/>
          </a:ln>
        </p:spPr>
      </p:pic>
      <p:pic>
        <p:nvPicPr>
          <p:cNvPr id="79" name="Picture 78" descr="Logo&#10;&#10;Description automatically generated">
            <a:extLst>
              <a:ext uri="{FF2B5EF4-FFF2-40B4-BE49-F238E27FC236}">
                <a16:creationId xmlns:a16="http://schemas.microsoft.com/office/drawing/2014/main" id="{EB542363-B01A-4FF5-9EA8-0C0DA404B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5800" y="6071753"/>
            <a:ext cx="934743" cy="691172"/>
          </a:xfrm>
          <a:prstGeom prst="rect">
            <a:avLst/>
          </a:prstGeom>
        </p:spPr>
      </p:pic>
      <p:pic>
        <p:nvPicPr>
          <p:cNvPr id="80" name="Picture 79" descr="Logo, icon&#10;&#10;Description automatically generated">
            <a:extLst>
              <a:ext uri="{FF2B5EF4-FFF2-40B4-BE49-F238E27FC236}">
                <a16:creationId xmlns:a16="http://schemas.microsoft.com/office/drawing/2014/main" id="{79F1C2AF-9393-4DBA-9A1C-3B17203E6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4690" y="6073664"/>
            <a:ext cx="746871" cy="690982"/>
          </a:xfrm>
          <a:prstGeom prst="rect">
            <a:avLst/>
          </a:prstGeom>
        </p:spPr>
      </p:pic>
      <p:sp>
        <p:nvSpPr>
          <p:cNvPr id="81" name="Speech Bubble: Rectangle with Corners Rounded 80">
            <a:extLst>
              <a:ext uri="{FF2B5EF4-FFF2-40B4-BE49-F238E27FC236}">
                <a16:creationId xmlns:a16="http://schemas.microsoft.com/office/drawing/2014/main" id="{827DBC90-01D2-44D5-8FAA-BF0FC6528D49}"/>
              </a:ext>
            </a:extLst>
          </p:cNvPr>
          <p:cNvSpPr/>
          <p:nvPr/>
        </p:nvSpPr>
        <p:spPr>
          <a:xfrm>
            <a:off x="4639287" y="3363133"/>
            <a:ext cx="4574599" cy="1249150"/>
          </a:xfrm>
          <a:prstGeom prst="wedgeRoundRectCallout">
            <a:avLst>
              <a:gd name="adj1" fmla="val -64516"/>
              <a:gd name="adj2" fmla="val 42633"/>
              <a:gd name="adj3" fmla="val 16667"/>
            </a:avLst>
          </a:prstGeom>
          <a:solidFill>
            <a:srgbClr val="002060"/>
          </a:solidFill>
          <a:ln w="19050">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2" name="TextBox 81">
            <a:extLst>
              <a:ext uri="{FF2B5EF4-FFF2-40B4-BE49-F238E27FC236}">
                <a16:creationId xmlns:a16="http://schemas.microsoft.com/office/drawing/2014/main" id="{EDA8ECEA-ED04-4B6D-B6A0-E693CCBE3B5F}"/>
              </a:ext>
            </a:extLst>
          </p:cNvPr>
          <p:cNvSpPr txBox="1"/>
          <p:nvPr/>
        </p:nvSpPr>
        <p:spPr>
          <a:xfrm>
            <a:off x="4639287" y="3462201"/>
            <a:ext cx="447610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a:ea typeface="+mn-ea"/>
                <a:cs typeface="+mn-cs"/>
              </a:rPr>
              <a:t>Note! </a:t>
            </a:r>
            <a:r>
              <a:rPr lang="en-GB" sz="2200" b="1" dirty="0" err="1">
                <a:solidFill>
                  <a:prstClr val="white"/>
                </a:solidFill>
                <a:latin typeface="Century Gothic"/>
              </a:rPr>
              <a:t>kann</a:t>
            </a:r>
            <a:r>
              <a:rPr lang="en-GB" sz="2200" dirty="0">
                <a:solidFill>
                  <a:prstClr val="white"/>
                </a:solidFill>
                <a:latin typeface="Century Gothic"/>
              </a:rPr>
              <a:t> = can for ich, er, </a:t>
            </a:r>
            <a:r>
              <a:rPr lang="en-GB" sz="2200" dirty="0" err="1">
                <a:solidFill>
                  <a:prstClr val="white"/>
                </a:solidFill>
                <a:latin typeface="Century Gothic"/>
              </a:rPr>
              <a:t>sie</a:t>
            </a:r>
            <a:r>
              <a:rPr lang="en-GB" sz="2200" dirty="0">
                <a:solidFill>
                  <a:prstClr val="white"/>
                </a:solidFill>
                <a:latin typeface="Century Gothic"/>
              </a:rPr>
              <a:t> and es. This is different from most German verbs you know. </a:t>
            </a:r>
            <a:endParaRPr kumimoji="0" lang="en-GB" sz="22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A7232BF0-EBC3-45B8-9D53-449E7BCF4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2021" y="4752581"/>
            <a:ext cx="705842" cy="52323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951B9E1-6B91-432D-8115-87E1FDE5EA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52021" y="5378698"/>
            <a:ext cx="774324" cy="578016"/>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2D9B7F93-20FE-4459-B31D-8A43C59F024B}"/>
              </a:ext>
            </a:extLst>
          </p:cNvPr>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975720" y="2462484"/>
            <a:ext cx="1192769" cy="838346"/>
          </a:xfrm>
          <a:prstGeom prst="rect">
            <a:avLst/>
          </a:prstGeom>
        </p:spPr>
      </p:pic>
    </p:spTree>
    <p:extLst>
      <p:ext uri="{BB962C8B-B14F-4D97-AF65-F5344CB8AC3E}">
        <p14:creationId xmlns:p14="http://schemas.microsoft.com/office/powerpoint/2010/main" val="42940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6" grpId="0"/>
      <p:bldP spid="34" grpId="0"/>
      <p:bldP spid="35" grpId="0"/>
      <p:bldP spid="43" grpId="0"/>
      <p:bldP spid="44" grpId="0"/>
      <p:bldP spid="45" grpId="0"/>
      <p:bldP spid="56" grpId="0"/>
      <p:bldP spid="57" grpId="0"/>
      <p:bldP spid="69" grpId="0"/>
      <p:bldP spid="77" grpId="0"/>
      <p:bldP spid="81" grpId="0" animBg="1"/>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oogle Shape;170;p8"/>
          <p:cNvPicPr/>
          <p:nvPr/>
        </p:nvPicPr>
        <p:blipFill>
          <a:blip r:embed="rId3"/>
          <a:stretch/>
        </p:blipFill>
        <p:spPr>
          <a:xfrm>
            <a:off x="10996970" y="26419"/>
            <a:ext cx="1190434" cy="1088269"/>
          </a:xfrm>
          <a:prstGeom prst="rect">
            <a:avLst/>
          </a:prstGeom>
          <a:ln>
            <a:noFill/>
          </a:ln>
        </p:spPr>
      </p:pic>
      <p:sp>
        <p:nvSpPr>
          <p:cNvPr id="90" name="CustomShape 3"/>
          <p:cNvSpPr/>
          <p:nvPr/>
        </p:nvSpPr>
        <p:spPr>
          <a:xfrm>
            <a:off x="92296" y="954900"/>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Remember how to say what you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can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with the verb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können</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1" name="CustomShape 4"/>
          <p:cNvSpPr/>
          <p:nvPr/>
        </p:nvSpPr>
        <p:spPr>
          <a:xfrm>
            <a:off x="266644" y="1656414"/>
            <a:ext cx="4063309"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ch</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6" name="CustomShape 9"/>
          <p:cNvSpPr/>
          <p:nvPr/>
        </p:nvSpPr>
        <p:spPr>
          <a:xfrm>
            <a:off x="5693138" y="1631089"/>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 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9" name="Google Shape;180;p8"/>
          <p:cNvPicPr/>
          <p:nvPr/>
        </p:nvPicPr>
        <p:blipFill>
          <a:blip r:embed="rId4"/>
          <a:stretch/>
        </p:blipFill>
        <p:spPr>
          <a:xfrm>
            <a:off x="8553092" y="1387078"/>
            <a:ext cx="357819" cy="837868"/>
          </a:xfrm>
          <a:prstGeom prst="rect">
            <a:avLst/>
          </a:prstGeom>
          <a:ln>
            <a:noFill/>
          </a:ln>
        </p:spPr>
      </p:pic>
      <p:pic>
        <p:nvPicPr>
          <p:cNvPr id="102" name="Google Shape;183;p8"/>
          <p:cNvPicPr/>
          <p:nvPr/>
        </p:nvPicPr>
        <p:blipFill>
          <a:blip r:embed="rId5"/>
          <a:stretch/>
        </p:blipFill>
        <p:spPr>
          <a:xfrm>
            <a:off x="5021664" y="1666946"/>
            <a:ext cx="522720" cy="488972"/>
          </a:xfrm>
          <a:prstGeom prst="rect">
            <a:avLst/>
          </a:prstGeom>
          <a:ln>
            <a:noFill/>
          </a:ln>
        </p:spPr>
      </p:pic>
      <p:sp>
        <p:nvSpPr>
          <p:cNvPr id="2" name="Title 1">
            <a:extLst>
              <a:ext uri="{FF2B5EF4-FFF2-40B4-BE49-F238E27FC236}">
                <a16:creationId xmlns:a16="http://schemas.microsoft.com/office/drawing/2014/main" id="{695DE2CF-C479-4832-BEE8-6FF1D832AF36}"/>
              </a:ext>
            </a:extLst>
          </p:cNvPr>
          <p:cNvSpPr>
            <a:spLocks noGrp="1"/>
          </p:cNvSpPr>
          <p:nvPr>
            <p:ph type="title"/>
          </p:nvPr>
        </p:nvSpPr>
        <p:spPr>
          <a:xfrm>
            <a:off x="55885" y="-10173"/>
            <a:ext cx="7267988" cy="1144800"/>
          </a:xfrm>
        </p:spPr>
        <p:txBody>
          <a:bodyPr/>
          <a:lstStyle/>
          <a:p>
            <a:r>
              <a:rPr lang="en-GB" sz="3600" b="1" spc="-1" dirty="0" err="1">
                <a:latin typeface="Century Gothic" panose="020B0502020202020204" pitchFamily="34" charset="0"/>
                <a:ea typeface="Century Gothic"/>
              </a:rPr>
              <a:t>können</a:t>
            </a:r>
            <a:r>
              <a:rPr lang="en-GB" sz="3600" b="1" spc="-1" dirty="0">
                <a:latin typeface="Century Gothic" panose="020B0502020202020204" pitchFamily="34" charset="0"/>
                <a:ea typeface="Century Gothic"/>
              </a:rPr>
              <a:t> – to be able to, can</a:t>
            </a:r>
            <a:endParaRPr lang="en-GB" sz="3600" dirty="0"/>
          </a:p>
        </p:txBody>
      </p:sp>
      <p:pic>
        <p:nvPicPr>
          <p:cNvPr id="26" name="Picture 25" descr="Logo&#10;&#10;Description automatically generated">
            <a:extLst>
              <a:ext uri="{FF2B5EF4-FFF2-40B4-BE49-F238E27FC236}">
                <a16:creationId xmlns:a16="http://schemas.microsoft.com/office/drawing/2014/main" id="{B8A6B5A4-640A-4345-8C29-0E7EC968D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6846" y="1527376"/>
            <a:ext cx="934743" cy="691172"/>
          </a:xfrm>
          <a:prstGeom prst="rect">
            <a:avLst/>
          </a:prstGeom>
        </p:spPr>
      </p:pic>
      <p:pic>
        <p:nvPicPr>
          <p:cNvPr id="27" name="Picture 26" descr="Logo, icon&#10;&#10;Description automatically generated">
            <a:extLst>
              <a:ext uri="{FF2B5EF4-FFF2-40B4-BE49-F238E27FC236}">
                <a16:creationId xmlns:a16="http://schemas.microsoft.com/office/drawing/2014/main" id="{41D204D9-2DF6-45ED-839D-6A8FCDA72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51589" y="1540316"/>
            <a:ext cx="746871" cy="690982"/>
          </a:xfrm>
          <a:prstGeom prst="rect">
            <a:avLst/>
          </a:prstGeom>
        </p:spPr>
      </p:pic>
      <p:sp>
        <p:nvSpPr>
          <p:cNvPr id="34" name="CustomShape 4">
            <a:extLst>
              <a:ext uri="{FF2B5EF4-FFF2-40B4-BE49-F238E27FC236}">
                <a16:creationId xmlns:a16="http://schemas.microsoft.com/office/drawing/2014/main" id="{69D85AD0-0013-4771-8946-BA524D31C720}"/>
              </a:ext>
            </a:extLst>
          </p:cNvPr>
          <p:cNvSpPr/>
          <p:nvPr/>
        </p:nvSpPr>
        <p:spPr>
          <a:xfrm>
            <a:off x="266645" y="2963236"/>
            <a:ext cx="4144606"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Er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strike="noStrike" kern="1200" cap="none" spc="-1" normalizeH="0" baseline="0" noProof="0" dirty="0" err="1">
                <a:ln>
                  <a:noFill/>
                </a:ln>
                <a:solidFill>
                  <a:srgbClr val="FF0000"/>
                </a:solidFill>
                <a:effectLst/>
                <a:uLnTx/>
                <a:uFillTx/>
                <a:latin typeface="Century Gothic" panose="020B0502020202020204" pitchFamily="34" charset="0"/>
                <a:ea typeface="Century Gothic"/>
                <a:cs typeface="+mn-cs"/>
              </a:rPr>
              <a:t>nicht</a:t>
            </a:r>
            <a:r>
              <a:rPr kumimoji="0" lang="en-GB" sz="2800" b="1" i="0" u="none" strike="noStrike" kern="1200" cap="none" spc="-1" normalizeH="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5" name="CustomShape 9">
            <a:extLst>
              <a:ext uri="{FF2B5EF4-FFF2-40B4-BE49-F238E27FC236}">
                <a16:creationId xmlns:a16="http://schemas.microsoft.com/office/drawing/2014/main" id="{79E85521-4BCD-4424-8F9E-2EAFB363AEB9}"/>
              </a:ext>
            </a:extLst>
          </p:cNvPr>
          <p:cNvSpPr/>
          <p:nvPr/>
        </p:nvSpPr>
        <p:spPr>
          <a:xfrm>
            <a:off x="5693138" y="2938658"/>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He can’</a:t>
            </a:r>
            <a:r>
              <a:rPr kumimoji="0" lang="en-GB" sz="2800" b="1" i="0" u="none" strike="noStrike" kern="1200" cap="none" spc="-1" normalizeH="0" baseline="0" noProof="0" dirty="0">
                <a:ln>
                  <a:noFill/>
                </a:ln>
                <a:solidFill>
                  <a:srgbClr val="FF0000"/>
                </a:solidFill>
                <a:effectLst/>
                <a:uLnTx/>
                <a:uFillTx/>
                <a:latin typeface="Century Gothic" panose="020B0502020202020204" pitchFamily="34" charset="0"/>
                <a:ea typeface="Century Gothic"/>
                <a:cs typeface="+mn-cs"/>
              </a:rPr>
              <a:t>t</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7" name="Google Shape;183;p8">
            <a:extLst>
              <a:ext uri="{FF2B5EF4-FFF2-40B4-BE49-F238E27FC236}">
                <a16:creationId xmlns:a16="http://schemas.microsoft.com/office/drawing/2014/main" id="{2888F035-7CAB-4432-9315-E90062A92CA5}"/>
              </a:ext>
            </a:extLst>
          </p:cNvPr>
          <p:cNvPicPr/>
          <p:nvPr/>
        </p:nvPicPr>
        <p:blipFill>
          <a:blip r:embed="rId5"/>
          <a:stretch/>
        </p:blipFill>
        <p:spPr>
          <a:xfrm>
            <a:off x="5021664" y="2974515"/>
            <a:ext cx="522720" cy="488972"/>
          </a:xfrm>
          <a:prstGeom prst="rect">
            <a:avLst/>
          </a:prstGeom>
          <a:ln>
            <a:noFill/>
          </a:ln>
        </p:spPr>
      </p:pic>
      <p:pic>
        <p:nvPicPr>
          <p:cNvPr id="38" name="Picture 37" descr="Logo&#10;&#10;Description automatically generated">
            <a:extLst>
              <a:ext uri="{FF2B5EF4-FFF2-40B4-BE49-F238E27FC236}">
                <a16:creationId xmlns:a16="http://schemas.microsoft.com/office/drawing/2014/main" id="{EE172053-7B8C-40C4-B890-DA83A3F9FD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0848" y="2870918"/>
            <a:ext cx="934743" cy="691172"/>
          </a:xfrm>
          <a:prstGeom prst="rect">
            <a:avLst/>
          </a:prstGeom>
        </p:spPr>
      </p:pic>
      <p:sp>
        <p:nvSpPr>
          <p:cNvPr id="43" name="CustomShape 3">
            <a:extLst>
              <a:ext uri="{FF2B5EF4-FFF2-40B4-BE49-F238E27FC236}">
                <a16:creationId xmlns:a16="http://schemas.microsoft.com/office/drawing/2014/main" id="{792E92A5-70FA-478F-832E-F29F01E0DEB9}"/>
              </a:ext>
            </a:extLst>
          </p:cNvPr>
          <p:cNvSpPr/>
          <p:nvPr/>
        </p:nvSpPr>
        <p:spPr>
          <a:xfrm>
            <a:off x="135067" y="3841947"/>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But remember that to negate </a:t>
            </a:r>
            <a:r>
              <a:rPr kumimoji="0" lang="en-GB" sz="2800" b="0" i="0"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nouns</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you need</a:t>
            </a:r>
            <a:r>
              <a:rPr kumimoji="0" lang="en-GB" sz="2800" b="0"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1" normalizeH="0" noProof="0" dirty="0" err="1">
                <a:ln>
                  <a:noFill/>
                </a:ln>
                <a:solidFill>
                  <a:srgbClr val="002060"/>
                </a:solidFill>
                <a:effectLst/>
                <a:uLnTx/>
                <a:uFillTx/>
                <a:latin typeface="Century Gothic" panose="020B0502020202020204" pitchFamily="34" charset="0"/>
                <a:ea typeface="+mn-ea"/>
                <a:cs typeface="+mn-cs"/>
              </a:rPr>
              <a:t>kein</a:t>
            </a:r>
            <a:r>
              <a:rPr kumimoji="0" lang="en-GB" sz="2800" b="0" i="0" u="none" strike="noStrike" kern="1200" cap="none" spc="-1" normalizeH="0" noProof="0" dirty="0">
                <a:ln>
                  <a:noFill/>
                </a:ln>
                <a:solidFill>
                  <a:srgbClr val="002060"/>
                </a:solidFill>
                <a:effectLst/>
                <a:uLnTx/>
                <a:uFillTx/>
                <a:latin typeface="Century Gothic" panose="020B0502020202020204" pitchFamily="34" charset="0"/>
                <a:ea typeface="+mn-ea"/>
                <a:cs typeface="+mn-cs"/>
              </a:rPr>
              <a:t> instead</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CustomShape 4">
            <a:extLst>
              <a:ext uri="{FF2B5EF4-FFF2-40B4-BE49-F238E27FC236}">
                <a16:creationId xmlns:a16="http://schemas.microsoft.com/office/drawing/2014/main" id="{713F81B9-EB88-4377-919B-1A8604477245}"/>
              </a:ext>
            </a:extLst>
          </p:cNvPr>
          <p:cNvSpPr/>
          <p:nvPr/>
        </p:nvSpPr>
        <p:spPr>
          <a:xfrm>
            <a:off x="289503" y="4626176"/>
            <a:ext cx="4476108"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ch</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a:t>
            </a: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ein</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Lied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5" name="CustomShape 9">
            <a:extLst>
              <a:ext uri="{FF2B5EF4-FFF2-40B4-BE49-F238E27FC236}">
                <a16:creationId xmlns:a16="http://schemas.microsoft.com/office/drawing/2014/main" id="{09DF509D-FE30-4F2E-A0E3-F15555D5E590}"/>
              </a:ext>
            </a:extLst>
          </p:cNvPr>
          <p:cNvSpPr/>
          <p:nvPr/>
        </p:nvSpPr>
        <p:spPr>
          <a:xfrm>
            <a:off x="5696746" y="4687676"/>
            <a:ext cx="36910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I can </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sing </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 song</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6" name="Google Shape;180;p8">
            <a:extLst>
              <a:ext uri="{FF2B5EF4-FFF2-40B4-BE49-F238E27FC236}">
                <a16:creationId xmlns:a16="http://schemas.microsoft.com/office/drawing/2014/main" id="{113B589A-BDC6-4808-B99C-4A8584EB1782}"/>
              </a:ext>
            </a:extLst>
          </p:cNvPr>
          <p:cNvPicPr/>
          <p:nvPr/>
        </p:nvPicPr>
        <p:blipFill>
          <a:blip r:embed="rId4"/>
          <a:stretch/>
        </p:blipFill>
        <p:spPr>
          <a:xfrm>
            <a:off x="9026399" y="4410912"/>
            <a:ext cx="357819" cy="837868"/>
          </a:xfrm>
          <a:prstGeom prst="rect">
            <a:avLst/>
          </a:prstGeom>
          <a:ln>
            <a:noFill/>
          </a:ln>
        </p:spPr>
      </p:pic>
      <p:pic>
        <p:nvPicPr>
          <p:cNvPr id="47" name="Google Shape;183;p8">
            <a:extLst>
              <a:ext uri="{FF2B5EF4-FFF2-40B4-BE49-F238E27FC236}">
                <a16:creationId xmlns:a16="http://schemas.microsoft.com/office/drawing/2014/main" id="{A35EE90A-44FD-4B12-BE3D-1110B2240538}"/>
              </a:ext>
            </a:extLst>
          </p:cNvPr>
          <p:cNvPicPr/>
          <p:nvPr/>
        </p:nvPicPr>
        <p:blipFill>
          <a:blip r:embed="rId5"/>
          <a:stretch/>
        </p:blipFill>
        <p:spPr>
          <a:xfrm>
            <a:off x="5025272" y="4723533"/>
            <a:ext cx="522720" cy="488972"/>
          </a:xfrm>
          <a:prstGeom prst="rect">
            <a:avLst/>
          </a:prstGeom>
          <a:ln>
            <a:noFill/>
          </a:ln>
        </p:spPr>
      </p:pic>
      <p:pic>
        <p:nvPicPr>
          <p:cNvPr id="48" name="Picture 47" descr="Logo&#10;&#10;Description automatically generated">
            <a:extLst>
              <a:ext uri="{FF2B5EF4-FFF2-40B4-BE49-F238E27FC236}">
                <a16:creationId xmlns:a16="http://schemas.microsoft.com/office/drawing/2014/main" id="{2FB62371-E9D7-4668-B8E3-755E1EE910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218" y="4560318"/>
            <a:ext cx="934743" cy="691172"/>
          </a:xfrm>
          <a:prstGeom prst="rect">
            <a:avLst/>
          </a:prstGeom>
        </p:spPr>
      </p:pic>
      <p:pic>
        <p:nvPicPr>
          <p:cNvPr id="49" name="Picture 48" descr="Logo, icon&#10;&#10;Description automatically generated">
            <a:extLst>
              <a:ext uri="{FF2B5EF4-FFF2-40B4-BE49-F238E27FC236}">
                <a16:creationId xmlns:a16="http://schemas.microsoft.com/office/drawing/2014/main" id="{F6ABADF4-719B-4CA0-9E59-EFB47A2086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2627" y="4546104"/>
            <a:ext cx="746871" cy="690982"/>
          </a:xfrm>
          <a:prstGeom prst="rect">
            <a:avLst/>
          </a:prstGeom>
        </p:spPr>
      </p:pic>
      <p:sp>
        <p:nvSpPr>
          <p:cNvPr id="50" name="CustomShape 4">
            <a:extLst>
              <a:ext uri="{FF2B5EF4-FFF2-40B4-BE49-F238E27FC236}">
                <a16:creationId xmlns:a16="http://schemas.microsoft.com/office/drawing/2014/main" id="{77E399FD-A200-41D1-9BC4-58FB7366C94D}"/>
              </a:ext>
            </a:extLst>
          </p:cNvPr>
          <p:cNvSpPr/>
          <p:nvPr/>
        </p:nvSpPr>
        <p:spPr>
          <a:xfrm>
            <a:off x="289502" y="5412836"/>
            <a:ext cx="4983711"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Er </a:t>
            </a:r>
            <a:r>
              <a:rPr kumimoji="0" lang="en-GB" sz="2800" b="1" i="0" u="none" strike="noStrike" kern="1200" cap="none" spc="-1" normalizeH="0" baseline="0" noProof="0" dirty="0" err="1">
                <a:ln>
                  <a:noFill/>
                </a:ln>
                <a:solidFill>
                  <a:srgbClr val="92D050"/>
                </a:solidFill>
                <a:effectLst/>
                <a:uLnTx/>
                <a:uFillTx/>
                <a:latin typeface="Century Gothic" panose="020B0502020202020204" pitchFamily="34" charset="0"/>
                <a:ea typeface="Century Gothic"/>
                <a:cs typeface="+mn-cs"/>
              </a:rPr>
              <a:t>kann</a:t>
            </a:r>
            <a:r>
              <a:rPr kumimoji="0" lang="en-GB" sz="2800" b="1" i="0" u="none" strike="noStrike" kern="1200" cap="none" spc="-1" normalizeH="0" noProof="0" dirty="0">
                <a:ln>
                  <a:noFill/>
                </a:ln>
                <a:solidFill>
                  <a:srgbClr val="92D050"/>
                </a:solidFill>
                <a:effectLst/>
                <a:uLnTx/>
                <a:uFillTx/>
                <a:latin typeface="Century Gothic" panose="020B0502020202020204" pitchFamily="34" charset="0"/>
                <a:ea typeface="Century Gothic"/>
                <a:cs typeface="+mn-cs"/>
              </a:rPr>
              <a:t> </a:t>
            </a:r>
            <a:r>
              <a:rPr kumimoji="0" lang="en-GB" sz="2800" b="1" i="0" u="none" strike="noStrike" kern="1200" cap="none" spc="-1" normalizeH="0" noProof="0" dirty="0">
                <a:ln>
                  <a:noFill/>
                </a:ln>
                <a:solidFill>
                  <a:srgbClr val="FF0000"/>
                </a:solidFill>
                <a:effectLst/>
                <a:uLnTx/>
                <a:uFillTx/>
                <a:latin typeface="Century Gothic" panose="020B0502020202020204" pitchFamily="34" charset="0"/>
                <a:ea typeface="Century Gothic"/>
                <a:cs typeface="+mn-cs"/>
              </a:rPr>
              <a:t>k</a:t>
            </a:r>
            <a:r>
              <a:rPr lang="en-GB" sz="2800" spc="-1" dirty="0" err="1">
                <a:solidFill>
                  <a:srgbClr val="002060"/>
                </a:solidFill>
                <a:latin typeface="Century Gothic" panose="020B0502020202020204" pitchFamily="34" charset="0"/>
                <a:ea typeface="Century Gothic"/>
              </a:rPr>
              <a:t>ein</a:t>
            </a:r>
            <a:r>
              <a:rPr lang="en-GB" sz="2800" spc="-1" dirty="0">
                <a:solidFill>
                  <a:srgbClr val="002060"/>
                </a:solidFill>
                <a:latin typeface="Century Gothic" panose="020B0502020202020204" pitchFamily="34" charset="0"/>
                <a:ea typeface="Century Gothic"/>
              </a:rPr>
              <a:t> Lied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singen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1" name="CustomShape 9">
            <a:extLst>
              <a:ext uri="{FF2B5EF4-FFF2-40B4-BE49-F238E27FC236}">
                <a16:creationId xmlns:a16="http://schemas.microsoft.com/office/drawing/2014/main" id="{DD34A0D4-9173-4A96-8B2D-DF80E5D36966}"/>
              </a:ext>
            </a:extLst>
          </p:cNvPr>
          <p:cNvSpPr/>
          <p:nvPr/>
        </p:nvSpPr>
        <p:spPr>
          <a:xfrm>
            <a:off x="5696745" y="5474336"/>
            <a:ext cx="4455783"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a:solidFill>
                  <a:srgbClr val="92D050"/>
                </a:solidFill>
                <a:latin typeface="Century Gothic" panose="020B0502020202020204" pitchFamily="34" charset="0"/>
                <a:ea typeface="Century Gothic"/>
              </a:rPr>
              <a:t>He</a:t>
            </a:r>
            <a:r>
              <a:rPr kumimoji="0" lang="en-GB" sz="2800" b="1" i="0" u="none" strike="noStrike" kern="1200" cap="none" spc="-1" normalizeH="0" baseline="0" noProof="0" dirty="0">
                <a:ln>
                  <a:noFill/>
                </a:ln>
                <a:solidFill>
                  <a:srgbClr val="92D050"/>
                </a:solidFill>
                <a:effectLst/>
                <a:uLnTx/>
                <a:uFillTx/>
                <a:latin typeface="Century Gothic" panose="020B0502020202020204" pitchFamily="34" charset="0"/>
                <a:ea typeface="Century Gothic"/>
                <a:cs typeface="+mn-cs"/>
              </a:rPr>
              <a:t> can’</a:t>
            </a:r>
            <a:r>
              <a:rPr kumimoji="0" lang="en-GB" sz="2800" b="1" i="0" u="none" strike="noStrike" kern="1200" cap="none" spc="-1" normalizeH="0" baseline="0" noProof="0" dirty="0">
                <a:ln>
                  <a:noFill/>
                </a:ln>
                <a:solidFill>
                  <a:srgbClr val="FF0000"/>
                </a:solidFill>
                <a:effectLst/>
                <a:uLnTx/>
                <a:uFillTx/>
                <a:latin typeface="Century Gothic" panose="020B0502020202020204" pitchFamily="34" charset="0"/>
                <a:ea typeface="Century Gothic"/>
                <a:cs typeface="+mn-cs"/>
              </a:rPr>
              <a:t>t</a:t>
            </a:r>
            <a:r>
              <a:rPr kumimoji="0" lang="en-GB" sz="2800" b="1"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 sing </a:t>
            </a:r>
            <a:r>
              <a:rPr kumimoji="0" lang="en-GB" sz="2800" b="0" i="0" u="none" strike="noStrike" kern="1200" cap="none" spc="-1" normalizeH="0" baseline="0" noProof="0" dirty="0">
                <a:ln>
                  <a:noFill/>
                </a:ln>
                <a:solidFill>
                  <a:srgbClr val="1F3864"/>
                </a:solidFill>
                <a:effectLst/>
                <a:uLnTx/>
                <a:uFillTx/>
                <a:latin typeface="Century Gothic" panose="020B0502020202020204" pitchFamily="34" charset="0"/>
                <a:ea typeface="Century Gothic"/>
                <a:cs typeface="+mn-cs"/>
              </a:rPr>
              <a:t>a song.</a:t>
            </a:r>
            <a:endParaRPr kumimoji="0" lang="en-GB" sz="2800" b="1"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53" name="Google Shape;183;p8">
            <a:extLst>
              <a:ext uri="{FF2B5EF4-FFF2-40B4-BE49-F238E27FC236}">
                <a16:creationId xmlns:a16="http://schemas.microsoft.com/office/drawing/2014/main" id="{E377668A-78B5-4859-B8CC-3DE3E56BDA8B}"/>
              </a:ext>
            </a:extLst>
          </p:cNvPr>
          <p:cNvPicPr/>
          <p:nvPr/>
        </p:nvPicPr>
        <p:blipFill>
          <a:blip r:embed="rId5"/>
          <a:stretch/>
        </p:blipFill>
        <p:spPr>
          <a:xfrm>
            <a:off x="5025272" y="5510193"/>
            <a:ext cx="522720" cy="488972"/>
          </a:xfrm>
          <a:prstGeom prst="rect">
            <a:avLst/>
          </a:prstGeom>
          <a:ln>
            <a:noFill/>
          </a:ln>
        </p:spPr>
      </p:pic>
      <p:pic>
        <p:nvPicPr>
          <p:cNvPr id="54" name="Picture 53" descr="Logo&#10;&#10;Description automatically generated">
            <a:extLst>
              <a:ext uri="{FF2B5EF4-FFF2-40B4-BE49-F238E27FC236}">
                <a16:creationId xmlns:a16="http://schemas.microsoft.com/office/drawing/2014/main" id="{30A8B20B-967B-4B55-8096-5A13E6D09B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634" y="6004224"/>
            <a:ext cx="934743" cy="691172"/>
          </a:xfrm>
          <a:prstGeom prst="rect">
            <a:avLst/>
          </a:prstGeom>
        </p:spPr>
      </p:pic>
      <p:pic>
        <p:nvPicPr>
          <p:cNvPr id="58" name="Picture 2" descr="Free vector graphics of Vector file">
            <a:extLst>
              <a:ext uri="{FF2B5EF4-FFF2-40B4-BE49-F238E27FC236}">
                <a16:creationId xmlns:a16="http://schemas.microsoft.com/office/drawing/2014/main" id="{871E113B-0D6D-451C-9509-7A95352B84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03435" y="4410911"/>
            <a:ext cx="746689" cy="837869"/>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914A5A21-BD65-4462-BA9B-7113D3B9A8A1}"/>
              </a:ext>
            </a:extLst>
          </p:cNvPr>
          <p:cNvSpPr/>
          <p:nvPr/>
        </p:nvSpPr>
        <p:spPr>
          <a:xfrm>
            <a:off x="9707361" y="5506579"/>
            <a:ext cx="2480292" cy="1249150"/>
          </a:xfrm>
          <a:prstGeom prst="wedgeRoundRectCallout">
            <a:avLst>
              <a:gd name="adj1" fmla="val -60564"/>
              <a:gd name="adj2" fmla="val -27242"/>
              <a:gd name="adj3" fmla="val 16667"/>
            </a:avLst>
          </a:prstGeom>
          <a:solidFill>
            <a:srgbClr val="002060"/>
          </a:solidFill>
          <a:ln w="19050">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5" name="TextBox 64">
            <a:extLst>
              <a:ext uri="{FF2B5EF4-FFF2-40B4-BE49-F238E27FC236}">
                <a16:creationId xmlns:a16="http://schemas.microsoft.com/office/drawing/2014/main" id="{70B9927F-FFA6-47EF-BA2A-E2893163F948}"/>
              </a:ext>
            </a:extLst>
          </p:cNvPr>
          <p:cNvSpPr txBox="1"/>
          <p:nvPr/>
        </p:nvSpPr>
        <p:spPr>
          <a:xfrm>
            <a:off x="9500249" y="5568922"/>
            <a:ext cx="289451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a:ea typeface="+mn-ea"/>
                <a:cs typeface="+mn-cs"/>
              </a:rPr>
              <a:t>Note that word order is different from English.</a:t>
            </a:r>
          </a:p>
        </p:txBody>
      </p:sp>
      <p:pic>
        <p:nvPicPr>
          <p:cNvPr id="55" name="Picture 54" descr="Logo, icon&#10;&#10;Description automatically generated">
            <a:extLst>
              <a:ext uri="{FF2B5EF4-FFF2-40B4-BE49-F238E27FC236}">
                <a16:creationId xmlns:a16="http://schemas.microsoft.com/office/drawing/2014/main" id="{D6BDEAFA-8F8A-42B5-979D-0E35381B29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3851" y="6004414"/>
            <a:ext cx="746871" cy="690982"/>
          </a:xfrm>
          <a:prstGeom prst="rect">
            <a:avLst/>
          </a:prstGeom>
        </p:spPr>
      </p:pic>
      <p:pic>
        <p:nvPicPr>
          <p:cNvPr id="59" name="Picture 2" descr="Free vector graphics of Vector file">
            <a:extLst>
              <a:ext uri="{FF2B5EF4-FFF2-40B4-BE49-F238E27FC236}">
                <a16:creationId xmlns:a16="http://schemas.microsoft.com/office/drawing/2014/main" id="{C8D8DC85-280C-41F6-B8E6-D381D996B9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5412" y="5869126"/>
            <a:ext cx="746689" cy="8378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Logo, icon&#10;&#10;Description automatically generated">
            <a:extLst>
              <a:ext uri="{FF2B5EF4-FFF2-40B4-BE49-F238E27FC236}">
                <a16:creationId xmlns:a16="http://schemas.microsoft.com/office/drawing/2014/main" id="{23B8086C-06D3-4292-AED1-DB33A27D04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3486" y="2876317"/>
            <a:ext cx="746871" cy="690982"/>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061BB84F-43CA-4392-AB19-44C5396C4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8700" y="2803035"/>
            <a:ext cx="665611" cy="837868"/>
          </a:xfrm>
          <a:prstGeom prst="rect">
            <a:avLst/>
          </a:prstGeom>
        </p:spPr>
      </p:pic>
      <p:pic>
        <p:nvPicPr>
          <p:cNvPr id="64" name="Picture 63" descr="Icon&#10;&#10;Description automatically generated with medium confidence">
            <a:extLst>
              <a:ext uri="{FF2B5EF4-FFF2-40B4-BE49-F238E27FC236}">
                <a16:creationId xmlns:a16="http://schemas.microsoft.com/office/drawing/2014/main" id="{F3D58881-26F3-44E2-A2C0-C5171F4BBA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8551" y="5930876"/>
            <a:ext cx="665611" cy="837868"/>
          </a:xfrm>
          <a:prstGeom prst="rect">
            <a:avLst/>
          </a:prstGeom>
        </p:spPr>
      </p:pic>
      <p:pic>
        <p:nvPicPr>
          <p:cNvPr id="68" name="Picture 67" descr="Logo&#10;&#10;Description automatically generated">
            <a:extLst>
              <a:ext uri="{FF2B5EF4-FFF2-40B4-BE49-F238E27FC236}">
                <a16:creationId xmlns:a16="http://schemas.microsoft.com/office/drawing/2014/main" id="{CDC7D4CC-9507-44C3-AA0A-CB61699F4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9951" y="6063963"/>
            <a:ext cx="934743" cy="691172"/>
          </a:xfrm>
          <a:prstGeom prst="rect">
            <a:avLst/>
          </a:prstGeom>
        </p:spPr>
      </p:pic>
      <p:pic>
        <p:nvPicPr>
          <p:cNvPr id="70" name="Picture 69" descr="Logo, icon&#10;&#10;Description automatically generated">
            <a:extLst>
              <a:ext uri="{FF2B5EF4-FFF2-40B4-BE49-F238E27FC236}">
                <a16:creationId xmlns:a16="http://schemas.microsoft.com/office/drawing/2014/main" id="{C2973327-A51A-47AF-9210-6542CD66D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7002" y="6058631"/>
            <a:ext cx="746871" cy="690982"/>
          </a:xfrm>
          <a:prstGeom prst="rect">
            <a:avLst/>
          </a:prstGeom>
        </p:spPr>
      </p:pic>
      <p:pic>
        <p:nvPicPr>
          <p:cNvPr id="71" name="Picture 2" descr="Free vector graphics of Vector file">
            <a:extLst>
              <a:ext uri="{FF2B5EF4-FFF2-40B4-BE49-F238E27FC236}">
                <a16:creationId xmlns:a16="http://schemas.microsoft.com/office/drawing/2014/main" id="{A4050ECF-02D1-4936-AA6E-25BA1F5C799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6689" y="5942230"/>
            <a:ext cx="746689" cy="83786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Icon&#10;&#10;Description automatically generated with medium confidence">
            <a:extLst>
              <a:ext uri="{FF2B5EF4-FFF2-40B4-BE49-F238E27FC236}">
                <a16:creationId xmlns:a16="http://schemas.microsoft.com/office/drawing/2014/main" id="{39B7CB83-D087-4D9C-95BD-CBD1081196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6754" y="5942231"/>
            <a:ext cx="665611" cy="837868"/>
          </a:xfrm>
          <a:prstGeom prst="rect">
            <a:avLst/>
          </a:prstGeom>
        </p:spPr>
      </p:pic>
      <p:sp>
        <p:nvSpPr>
          <p:cNvPr id="76" name="CustomShape 3">
            <a:extLst>
              <a:ext uri="{FF2B5EF4-FFF2-40B4-BE49-F238E27FC236}">
                <a16:creationId xmlns:a16="http://schemas.microsoft.com/office/drawing/2014/main" id="{5FE1BBDB-912E-4F20-8888-A2E5D9919F3F}"/>
              </a:ext>
            </a:extLst>
          </p:cNvPr>
          <p:cNvSpPr/>
          <p:nvPr/>
        </p:nvSpPr>
        <p:spPr>
          <a:xfrm>
            <a:off x="55885" y="2288621"/>
            <a:ext cx="11463480"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To say what you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cannot/can’t</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1" u="sng"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do</a:t>
            </a:r>
            <a:r>
              <a:rPr kumimoji="0" lang="en-GB" sz="28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use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mn-ea"/>
                <a:cs typeface="+mn-cs"/>
              </a:rPr>
              <a:t>nicht</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before the 2</a:t>
            </a:r>
            <a:r>
              <a:rPr kumimoji="0" lang="en-GB" sz="2800" i="0" u="none" strike="noStrike" kern="1200" cap="none" spc="-1" normalizeH="0" baseline="30000" noProof="0" dirty="0">
                <a:ln>
                  <a:noFill/>
                </a:ln>
                <a:solidFill>
                  <a:srgbClr val="002060"/>
                </a:solidFill>
                <a:effectLst/>
                <a:uLnTx/>
                <a:uFillTx/>
                <a:latin typeface="Century Gothic" panose="020B0502020202020204" pitchFamily="34" charset="0"/>
                <a:ea typeface="+mn-ea"/>
                <a:cs typeface="+mn-cs"/>
              </a:rPr>
              <a:t>nd</a:t>
            </a:r>
            <a:r>
              <a:rPr kumimoji="0" lang="en-GB" sz="280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rPr>
              <a:t> verb:</a:t>
            </a:r>
            <a:endParaRPr kumimoji="0" lang="en-GB" sz="280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77" name="Picture 76" descr="A picture containing text&#10;&#10;Description automatically generated">
            <a:extLst>
              <a:ext uri="{FF2B5EF4-FFF2-40B4-BE49-F238E27FC236}">
                <a16:creationId xmlns:a16="http://schemas.microsoft.com/office/drawing/2014/main" id="{80095418-55EE-47E2-B5E4-9498075184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1578" y="2905764"/>
            <a:ext cx="705842" cy="523236"/>
          </a:xfrm>
          <a:prstGeom prst="rect">
            <a:avLst/>
          </a:prstGeom>
        </p:spPr>
      </p:pic>
      <p:pic>
        <p:nvPicPr>
          <p:cNvPr id="78" name="Picture 77" descr="A picture containing text&#10;&#10;Description automatically generated">
            <a:extLst>
              <a:ext uri="{FF2B5EF4-FFF2-40B4-BE49-F238E27FC236}">
                <a16:creationId xmlns:a16="http://schemas.microsoft.com/office/drawing/2014/main" id="{014012EF-4750-439A-AC1A-CDFF619793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0708" y="6153682"/>
            <a:ext cx="705842" cy="523236"/>
          </a:xfrm>
          <a:prstGeom prst="rect">
            <a:avLst/>
          </a:prstGeom>
        </p:spPr>
      </p:pic>
      <p:pic>
        <p:nvPicPr>
          <p:cNvPr id="79" name="Picture 78" descr="A picture containing text&#10;&#10;Description automatically generated">
            <a:extLst>
              <a:ext uri="{FF2B5EF4-FFF2-40B4-BE49-F238E27FC236}">
                <a16:creationId xmlns:a16="http://schemas.microsoft.com/office/drawing/2014/main" id="{8E2E550D-966C-4471-9DBA-F9CD175712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933" y="6131154"/>
            <a:ext cx="705842" cy="523236"/>
          </a:xfrm>
          <a:prstGeom prst="rect">
            <a:avLst/>
          </a:prstGeom>
        </p:spPr>
      </p:pic>
    </p:spTree>
    <p:extLst>
      <p:ext uri="{BB962C8B-B14F-4D97-AF65-F5344CB8AC3E}">
        <p14:creationId xmlns:p14="http://schemas.microsoft.com/office/powerpoint/2010/main" val="11201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6" grpId="0"/>
      <p:bldP spid="34" grpId="0"/>
      <p:bldP spid="35" grpId="0"/>
      <p:bldP spid="43" grpId="0"/>
      <p:bldP spid="44" grpId="0"/>
      <p:bldP spid="45" grpId="0"/>
      <p:bldP spid="50" grpId="0"/>
      <p:bldP spid="51" grpId="0"/>
      <p:bldP spid="6" grpId="0" animBg="1"/>
      <p:bldP spid="6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5"/>
          <p:cNvGraphicFramePr/>
          <p:nvPr>
            <p:extLst>
              <p:ext uri="{D42A27DB-BD31-4B8C-83A1-F6EECF244321}">
                <p14:modId xmlns:p14="http://schemas.microsoft.com/office/powerpoint/2010/main" val="3146972570"/>
              </p:ext>
            </p:extLst>
          </p:nvPr>
        </p:nvGraphicFramePr>
        <p:xfrm>
          <a:off x="238766" y="1194344"/>
          <a:ext cx="11772366" cy="5570864"/>
        </p:xfrm>
        <a:graphic>
          <a:graphicData uri="http://schemas.openxmlformats.org/drawingml/2006/table">
            <a:tbl>
              <a:tblPr/>
              <a:tblGrid>
                <a:gridCol w="657528">
                  <a:extLst>
                    <a:ext uri="{9D8B030D-6E8A-4147-A177-3AD203B41FA5}">
                      <a16:colId xmlns:a16="http://schemas.microsoft.com/office/drawing/2014/main" val="20000"/>
                    </a:ext>
                  </a:extLst>
                </a:gridCol>
                <a:gridCol w="5670761">
                  <a:extLst>
                    <a:ext uri="{9D8B030D-6E8A-4147-A177-3AD203B41FA5}">
                      <a16:colId xmlns:a16="http://schemas.microsoft.com/office/drawing/2014/main" val="20001"/>
                    </a:ext>
                  </a:extLst>
                </a:gridCol>
                <a:gridCol w="1691120">
                  <a:extLst>
                    <a:ext uri="{9D8B030D-6E8A-4147-A177-3AD203B41FA5}">
                      <a16:colId xmlns:a16="http://schemas.microsoft.com/office/drawing/2014/main" val="20002"/>
                    </a:ext>
                  </a:extLst>
                </a:gridCol>
                <a:gridCol w="1696316">
                  <a:extLst>
                    <a:ext uri="{9D8B030D-6E8A-4147-A177-3AD203B41FA5}">
                      <a16:colId xmlns:a16="http://schemas.microsoft.com/office/drawing/2014/main" val="20003"/>
                    </a:ext>
                  </a:extLst>
                </a:gridCol>
                <a:gridCol w="2056641">
                  <a:extLst>
                    <a:ext uri="{9D8B030D-6E8A-4147-A177-3AD203B41FA5}">
                      <a16:colId xmlns:a16="http://schemas.microsoft.com/office/drawing/2014/main" val="1775311333"/>
                    </a:ext>
                  </a:extLst>
                </a:gridCol>
              </a:tblGrid>
              <a:tr h="1034112">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800" b="0" strike="noStrike" spc="-1" dirty="0">
                          <a:solidFill>
                            <a:srgbClr val="2E94AF"/>
                          </a:solidFill>
                          <a:latin typeface="Century gothic"/>
                        </a:rPr>
                        <a:t>Lukas </a:t>
                      </a:r>
                      <a:br>
                        <a:rPr lang="en-GB" sz="2800" b="0" strike="noStrike" spc="-1" dirty="0">
                          <a:solidFill>
                            <a:srgbClr val="2E94AF"/>
                          </a:solidFill>
                          <a:latin typeface="Century gothic"/>
                        </a:rPr>
                      </a:br>
                      <a:r>
                        <a:rPr lang="en-GB" sz="2800" b="0" strike="noStrike" spc="-1" dirty="0">
                          <a:solidFill>
                            <a:srgbClr val="2E94AF"/>
                          </a:solidFill>
                          <a:latin typeface="Century gothic"/>
                        </a:rPr>
                        <a:t>(I)</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800" b="0" strike="noStrike" spc="-1" dirty="0">
                          <a:solidFill>
                            <a:srgbClr val="2E94AF"/>
                          </a:solidFill>
                          <a:latin typeface="Century gothic"/>
                        </a:rPr>
                        <a:t>Moritz (he)</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800" b="0" strike="noStrike" spc="-1" dirty="0">
                          <a:solidFill>
                            <a:srgbClr val="2E94AF"/>
                          </a:solidFill>
                          <a:latin typeface="Century gothic"/>
                        </a:rPr>
                        <a:t>can | can’t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0"/>
                  </a:ext>
                </a:extLst>
              </a:tr>
              <a:tr h="567094">
                <a:tc>
                  <a:txBody>
                    <a:bodyPr/>
                    <a:lstStyle/>
                    <a:p>
                      <a:pPr algn="ctr">
                        <a:lnSpc>
                          <a:spcPct val="100000"/>
                        </a:lnSpc>
                      </a:pPr>
                      <a:r>
                        <a:rPr lang="en-GB" sz="2800" b="1" strike="noStrike" spc="-1">
                          <a:solidFill>
                            <a:srgbClr val="2E94AF"/>
                          </a:solidFill>
                          <a:latin typeface="Century gothic"/>
                          <a:ea typeface="Century Gothic"/>
                        </a:rPr>
                        <a:t>1</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l">
                        <a:lnSpc>
                          <a:spcPct val="100000"/>
                        </a:lnSpc>
                      </a:pPr>
                      <a:r>
                        <a:rPr lang="en-GB" sz="2600" b="0" strike="noStrike" spc="-1" dirty="0">
                          <a:solidFill>
                            <a:srgbClr val="2E94AF"/>
                          </a:solidFill>
                          <a:latin typeface="Century gothic"/>
                        </a:rPr>
                        <a:t>Ich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nicht</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viel</a:t>
                      </a:r>
                      <a:r>
                        <a:rPr lang="en-GB" sz="2600" b="0" strike="noStrike" spc="-1" dirty="0">
                          <a:solidFill>
                            <a:srgbClr val="2E94AF"/>
                          </a:solidFill>
                          <a:latin typeface="Century gothic"/>
                        </a:rPr>
                        <a:t> verstehen.</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1"/>
                  </a:ext>
                </a:extLst>
              </a:tr>
              <a:tr h="567094">
                <a:tc>
                  <a:txBody>
                    <a:bodyPr/>
                    <a:lstStyle/>
                    <a:p>
                      <a:pPr algn="ctr">
                        <a:lnSpc>
                          <a:spcPct val="100000"/>
                        </a:lnSpc>
                      </a:pPr>
                      <a:r>
                        <a:rPr lang="en-GB" sz="2800" b="1" strike="noStrike" spc="-1">
                          <a:solidFill>
                            <a:srgbClr val="2E94AF"/>
                          </a:solidFill>
                          <a:latin typeface="Century gothic"/>
                          <a:ea typeface="Century Gothic"/>
                        </a:rPr>
                        <a:t>2</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err="1">
                          <a:solidFill>
                            <a:srgbClr val="2E94AF"/>
                          </a:solidFill>
                          <a:latin typeface="Century gothic"/>
                        </a:rPr>
                        <a:t>Er</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oft </a:t>
                      </a:r>
                      <a:r>
                        <a:rPr lang="en-GB" sz="2600" b="0" strike="noStrike" spc="-1" dirty="0" err="1">
                          <a:solidFill>
                            <a:srgbClr val="2E94AF"/>
                          </a:solidFill>
                          <a:latin typeface="Century gothic"/>
                        </a:rPr>
                        <a:t>helfen</a:t>
                      </a:r>
                      <a:r>
                        <a:rPr lang="en-GB" sz="26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2"/>
                  </a:ext>
                </a:extLst>
              </a:tr>
              <a:tr h="567094">
                <a:tc>
                  <a:txBody>
                    <a:bodyPr/>
                    <a:lstStyle/>
                    <a:p>
                      <a:pPr algn="ctr">
                        <a:lnSpc>
                          <a:spcPct val="100000"/>
                        </a:lnSpc>
                      </a:pPr>
                      <a:r>
                        <a:rPr lang="en-GB" sz="2800" b="1" strike="noStrike" spc="-1">
                          <a:solidFill>
                            <a:srgbClr val="2E94AF"/>
                          </a:solidFill>
                          <a:latin typeface="Century gothic"/>
                          <a:ea typeface="Century Gothic"/>
                        </a:rPr>
                        <a:t>3</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err="1">
                          <a:solidFill>
                            <a:srgbClr val="2E94AF"/>
                          </a:solidFill>
                          <a:latin typeface="Century gothic"/>
                        </a:rPr>
                        <a:t>Er</a:t>
                      </a:r>
                      <a:r>
                        <a:rPr lang="en-GB" sz="2600" b="0" strike="noStrike" spc="-1" baseline="0" dirty="0">
                          <a:solidFill>
                            <a:srgbClr val="2E94AF"/>
                          </a:solidFill>
                          <a:latin typeface="Century gothic"/>
                        </a:rPr>
                        <a:t> </a:t>
                      </a:r>
                      <a:r>
                        <a:rPr lang="en-GB" sz="2600" b="0" strike="noStrike" spc="-1" baseline="0" dirty="0" err="1">
                          <a:solidFill>
                            <a:srgbClr val="2E94AF"/>
                          </a:solidFill>
                          <a:latin typeface="Century gothic"/>
                        </a:rPr>
                        <a:t>kann</a:t>
                      </a:r>
                      <a:r>
                        <a:rPr lang="en-GB" sz="2600" b="0" strike="noStrike" spc="-1" baseline="0" dirty="0">
                          <a:solidFill>
                            <a:srgbClr val="2E94AF"/>
                          </a:solidFill>
                          <a:latin typeface="Century gothic"/>
                        </a:rPr>
                        <a:t> </a:t>
                      </a:r>
                      <a:r>
                        <a:rPr lang="en-GB" sz="2600" b="0" strike="noStrike" spc="-1" baseline="0" dirty="0" err="1">
                          <a:solidFill>
                            <a:srgbClr val="2E94AF"/>
                          </a:solidFill>
                          <a:latin typeface="Century gothic"/>
                        </a:rPr>
                        <a:t>kein</a:t>
                      </a:r>
                      <a:r>
                        <a:rPr lang="en-GB" sz="2600" b="0" strike="noStrike" spc="-1" baseline="0" dirty="0">
                          <a:solidFill>
                            <a:srgbClr val="2E94AF"/>
                          </a:solidFill>
                          <a:latin typeface="Century gothic"/>
                        </a:rPr>
                        <a:t> Spiel </a:t>
                      </a:r>
                      <a:r>
                        <a:rPr lang="en-GB" sz="2600" b="0" strike="noStrike" spc="-1" baseline="0" dirty="0" err="1">
                          <a:solidFill>
                            <a:srgbClr val="2E94AF"/>
                          </a:solidFill>
                          <a:latin typeface="Century gothic"/>
                        </a:rPr>
                        <a:t>gewinnen</a:t>
                      </a:r>
                      <a:r>
                        <a:rPr lang="en-GB" sz="2600" b="0" strike="noStrike" spc="-1" baseline="0" dirty="0">
                          <a:solidFill>
                            <a:srgbClr val="2E94AF"/>
                          </a:solidFill>
                          <a:latin typeface="Century gothic"/>
                        </a:rPr>
                        <a:t>.</a:t>
                      </a:r>
                      <a:endParaRPr lang="en-GB" sz="26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3"/>
                  </a:ext>
                </a:extLst>
              </a:tr>
              <a:tr h="567094">
                <a:tc>
                  <a:txBody>
                    <a:bodyPr/>
                    <a:lstStyle/>
                    <a:p>
                      <a:pPr algn="ctr">
                        <a:lnSpc>
                          <a:spcPct val="100000"/>
                        </a:lnSpc>
                      </a:pPr>
                      <a:r>
                        <a:rPr lang="en-GB" sz="2800" b="1" strike="noStrike" spc="-1">
                          <a:solidFill>
                            <a:srgbClr val="2E94AF"/>
                          </a:solidFill>
                          <a:latin typeface="Century gothic"/>
                          <a:ea typeface="Century Gothic"/>
                        </a:rPr>
                        <a:t>4</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err="1">
                          <a:solidFill>
                            <a:srgbClr val="2E94AF"/>
                          </a:solidFill>
                          <a:latin typeface="Century gothic"/>
                        </a:rPr>
                        <a:t>Ich</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nicht</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hören</a:t>
                      </a:r>
                      <a:r>
                        <a:rPr lang="en-GB" sz="26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4"/>
                  </a:ext>
                </a:extLst>
              </a:tr>
              <a:tr h="567094">
                <a:tc>
                  <a:txBody>
                    <a:bodyPr/>
                    <a:lstStyle/>
                    <a:p>
                      <a:pPr algn="ctr">
                        <a:lnSpc>
                          <a:spcPct val="100000"/>
                        </a:lnSpc>
                      </a:pPr>
                      <a:r>
                        <a:rPr lang="en-GB" sz="2800" b="1" strike="noStrike" spc="-1">
                          <a:solidFill>
                            <a:srgbClr val="2E94AF"/>
                          </a:solidFill>
                          <a:latin typeface="Century gothic"/>
                          <a:ea typeface="Century Gothic"/>
                        </a:rPr>
                        <a:t>5</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err="1">
                          <a:solidFill>
                            <a:srgbClr val="2E94AF"/>
                          </a:solidFill>
                          <a:latin typeface="Century gothic"/>
                        </a:rPr>
                        <a:t>Er</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ein</a:t>
                      </a:r>
                      <a:r>
                        <a:rPr lang="en-GB" sz="2600" b="0" strike="noStrike" spc="-1" baseline="0" dirty="0">
                          <a:solidFill>
                            <a:srgbClr val="2E94AF"/>
                          </a:solidFill>
                          <a:latin typeface="Century gothic"/>
                        </a:rPr>
                        <a:t> </a:t>
                      </a:r>
                      <a:r>
                        <a:rPr lang="en-GB" sz="2600" b="0" strike="noStrike" spc="-1" baseline="0" dirty="0" err="1">
                          <a:solidFill>
                            <a:srgbClr val="2E94AF"/>
                          </a:solidFill>
                          <a:latin typeface="Century gothic"/>
                        </a:rPr>
                        <a:t>Bild</a:t>
                      </a:r>
                      <a:r>
                        <a:rPr lang="en-GB" sz="2600" b="0" strike="noStrike" spc="-1" baseline="0" dirty="0">
                          <a:solidFill>
                            <a:srgbClr val="2E94AF"/>
                          </a:solidFill>
                          <a:latin typeface="Century gothic"/>
                        </a:rPr>
                        <a:t> </a:t>
                      </a:r>
                      <a:r>
                        <a:rPr lang="en-GB" sz="2600" b="0" strike="noStrike" spc="-1" baseline="0" dirty="0" err="1">
                          <a:solidFill>
                            <a:srgbClr val="2E94AF"/>
                          </a:solidFill>
                          <a:latin typeface="Century gothic"/>
                        </a:rPr>
                        <a:t>machen</a:t>
                      </a:r>
                      <a:r>
                        <a:rPr lang="en-GB" sz="2600" b="0" strike="noStrike" spc="-1" baseline="0" dirty="0">
                          <a:solidFill>
                            <a:srgbClr val="2E94AF"/>
                          </a:solidFill>
                          <a:latin typeface="Century gothic"/>
                        </a:rPr>
                        <a:t>.</a:t>
                      </a:r>
                      <a:endParaRPr lang="en-GB" sz="26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5"/>
                  </a:ext>
                </a:extLst>
              </a:tr>
              <a:tr h="567094">
                <a:tc>
                  <a:txBody>
                    <a:bodyPr/>
                    <a:lstStyle/>
                    <a:p>
                      <a:pPr algn="ctr">
                        <a:lnSpc>
                          <a:spcPct val="100000"/>
                        </a:lnSpc>
                      </a:pPr>
                      <a:r>
                        <a:rPr lang="en-GB" sz="2800" b="1" strike="noStrike" spc="-1">
                          <a:solidFill>
                            <a:srgbClr val="2E94AF"/>
                          </a:solidFill>
                          <a:latin typeface="Century gothic"/>
                          <a:ea typeface="Century Gothic"/>
                        </a:rPr>
                        <a:t>6</a:t>
                      </a: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a:solidFill>
                            <a:srgbClr val="2E94AF"/>
                          </a:solidFill>
                          <a:latin typeface="Century gothic"/>
                        </a:rPr>
                        <a:t>Er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gut </a:t>
                      </a:r>
                      <a:r>
                        <a:rPr lang="en-GB" sz="2600" b="0" strike="noStrike" spc="-1" dirty="0" err="1">
                          <a:solidFill>
                            <a:srgbClr val="2E94AF"/>
                          </a:solidFill>
                          <a:latin typeface="Century gothic"/>
                        </a:rPr>
                        <a:t>schwimmen</a:t>
                      </a:r>
                      <a:r>
                        <a:rPr lang="en-GB" sz="26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0006"/>
                  </a:ext>
                </a:extLst>
              </a:tr>
              <a:tr h="567094">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err="1">
                          <a:solidFill>
                            <a:srgbClr val="2E94AF"/>
                          </a:solidFill>
                          <a:latin typeface="Century gothic"/>
                        </a:rPr>
                        <a:t>Ich</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eine</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Antwort</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lernen</a:t>
                      </a:r>
                      <a:r>
                        <a:rPr lang="en-GB" sz="26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2312094899"/>
                  </a:ext>
                </a:extLst>
              </a:tr>
              <a:tr h="567094">
                <a:tc>
                  <a:txBody>
                    <a:bodyPr/>
                    <a:lstStyle/>
                    <a:p>
                      <a:pPr algn="ctr">
                        <a:lnSpc>
                          <a:spcPct val="100000"/>
                        </a:lnSpc>
                      </a:pPr>
                      <a:endParaRPr lang="en-GB" sz="2800" b="0" strike="noStrike" spc="-1">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r>
                        <a:rPr lang="en-GB" sz="2600" b="0" strike="noStrike" spc="-1" dirty="0">
                          <a:solidFill>
                            <a:srgbClr val="2E94AF"/>
                          </a:solidFill>
                          <a:latin typeface="Century gothic"/>
                        </a:rPr>
                        <a:t>Ich </a:t>
                      </a:r>
                      <a:r>
                        <a:rPr lang="en-GB" sz="2600" b="0" strike="noStrike" spc="-1" dirty="0" err="1">
                          <a:solidFill>
                            <a:srgbClr val="2E94AF"/>
                          </a:solidFill>
                          <a:latin typeface="Century gothic"/>
                        </a:rPr>
                        <a:t>kann</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nicht</a:t>
                      </a:r>
                      <a:r>
                        <a:rPr lang="en-GB" sz="2600" b="0" strike="noStrike" spc="-1" dirty="0">
                          <a:solidFill>
                            <a:srgbClr val="2E94AF"/>
                          </a:solidFill>
                          <a:latin typeface="Century gothic"/>
                        </a:rPr>
                        <a:t> </a:t>
                      </a:r>
                      <a:r>
                        <a:rPr lang="en-GB" sz="2600" b="0" strike="noStrike" spc="-1" dirty="0" err="1">
                          <a:solidFill>
                            <a:srgbClr val="2E94AF"/>
                          </a:solidFill>
                          <a:latin typeface="Century gothic"/>
                        </a:rPr>
                        <a:t>neben</a:t>
                      </a:r>
                      <a:r>
                        <a:rPr lang="en-GB" sz="2600" b="0" strike="noStrike" spc="-1" dirty="0">
                          <a:solidFill>
                            <a:srgbClr val="2E94AF"/>
                          </a:solidFill>
                          <a:latin typeface="Century gothic"/>
                        </a:rPr>
                        <a:t> Moritz </a:t>
                      </a:r>
                      <a:r>
                        <a:rPr lang="en-GB" sz="2600" b="0" strike="noStrike" spc="-1" dirty="0" err="1">
                          <a:solidFill>
                            <a:srgbClr val="2E94AF"/>
                          </a:solidFill>
                          <a:latin typeface="Century gothic"/>
                        </a:rPr>
                        <a:t>sitzen</a:t>
                      </a:r>
                      <a:r>
                        <a:rPr lang="en-GB" sz="2600" b="0" strike="noStrike" spc="-1" dirty="0">
                          <a:solidFill>
                            <a:srgbClr val="2E94AF"/>
                          </a:solidFill>
                          <a:latin typeface="Century gothic"/>
                        </a:rPr>
                        <a:t>.</a:t>
                      </a: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tc>
                  <a:txBody>
                    <a:bodyPr/>
                    <a:lstStyle/>
                    <a:p>
                      <a:pPr algn="ctr">
                        <a:lnSpc>
                          <a:spcPct val="100000"/>
                        </a:lnSpc>
                      </a:pPr>
                      <a:endParaRPr lang="en-GB" sz="2800" b="0" strike="noStrike" spc="-1" dirty="0">
                        <a:solidFill>
                          <a:srgbClr val="2E94AF"/>
                        </a:solidFill>
                        <a:latin typeface="Century gothic"/>
                      </a:endParaRPr>
                    </a:p>
                  </a:txBody>
                  <a:tcPr anchor="ctr">
                    <a:lnL w="12700" cap="flat" cmpd="sng" algn="ctr">
                      <a:solidFill>
                        <a:srgbClr val="2E94AF"/>
                      </a:solidFill>
                      <a:prstDash val="sysDot"/>
                      <a:round/>
                      <a:headEnd type="none" w="med" len="med"/>
                      <a:tailEnd type="none" w="med" len="med"/>
                    </a:lnL>
                    <a:lnR w="12700" cap="flat" cmpd="sng" algn="ctr">
                      <a:solidFill>
                        <a:srgbClr val="2E94AF"/>
                      </a:solidFill>
                      <a:prstDash val="sysDot"/>
                      <a:round/>
                      <a:headEnd type="none" w="med" len="med"/>
                      <a:tailEnd type="none" w="med" len="med"/>
                    </a:lnR>
                    <a:lnT w="12700" cap="flat" cmpd="sng" algn="ctr">
                      <a:solidFill>
                        <a:srgbClr val="2E94AF"/>
                      </a:solidFill>
                      <a:prstDash val="sysDot"/>
                      <a:round/>
                      <a:headEnd type="none" w="med" len="med"/>
                      <a:tailEnd type="none" w="med" len="med"/>
                    </a:lnT>
                    <a:lnB w="12700" cap="flat" cmpd="sng" algn="ctr">
                      <a:solidFill>
                        <a:srgbClr val="2E94AF"/>
                      </a:solidFill>
                      <a:prstDash val="sysDot"/>
                      <a:round/>
                      <a:headEnd type="none" w="med" len="med"/>
                      <a:tailEnd type="none" w="med" len="med"/>
                    </a:lnB>
                    <a:noFill/>
                  </a:tcPr>
                </a:tc>
                <a:extLst>
                  <a:ext uri="{0D108BD9-81ED-4DB2-BD59-A6C34878D82A}">
                    <a16:rowId xmlns:a16="http://schemas.microsoft.com/office/drawing/2014/main" val="1989408353"/>
                  </a:ext>
                </a:extLst>
              </a:tr>
            </a:tbl>
          </a:graphicData>
        </a:graphic>
      </p:graphicFrame>
      <p:sp>
        <p:nvSpPr>
          <p:cNvPr id="112" name="CustomShape 6"/>
          <p:cNvSpPr/>
          <p:nvPr/>
        </p:nvSpPr>
        <p:spPr>
          <a:xfrm>
            <a:off x="101160" y="-3204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a:ea typeface="Century Gothic"/>
              </a:rPr>
              <a:t>Lukas</a:t>
            </a:r>
            <a:r>
              <a:rPr kumimoji="0" lang="en-GB" sz="2800" b="1" i="0" u="none" strike="noStrike" kern="1200" cap="none" spc="-1" normalizeH="0" noProof="0" dirty="0">
                <a:ln>
                  <a:noFill/>
                </a:ln>
                <a:solidFill>
                  <a:srgbClr val="002060"/>
                </a:solidFill>
                <a:effectLst/>
                <a:uLnTx/>
                <a:uFillTx/>
                <a:latin typeface="Century gothic"/>
                <a:ea typeface="Century Gothic"/>
              </a:rPr>
              <a:t> is messaging his mum about his day</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53850" y="858053"/>
            <a:ext cx="766122" cy="374973"/>
          </a:xfrm>
          <a:solidFill>
            <a:srgbClr val="2E94AF"/>
          </a:solidFill>
        </p:spPr>
        <p:txBody>
          <a:bodyPr/>
          <a:lstStyle/>
          <a:p>
            <a:pPr algn="ctr"/>
            <a:r>
              <a:rPr lang="en-GB" sz="2000" b="1" dirty="0" err="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8" name="Picture 7" descr="Icon&#10;&#10;Description automatically generated">
            <a:extLst>
              <a:ext uri="{FF2B5EF4-FFF2-40B4-BE49-F238E27FC236}">
                <a16:creationId xmlns:a16="http://schemas.microsoft.com/office/drawing/2014/main" id="{DEB9BE4F-6D3E-469F-AE7A-46561C5D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9" name="Rectangle 8">
            <a:extLst>
              <a:ext uri="{FF2B5EF4-FFF2-40B4-BE49-F238E27FC236}">
                <a16:creationId xmlns:a16="http://schemas.microsoft.com/office/drawing/2014/main" id="{FA8CB7F0-F8CF-4B81-B158-8063FEDA7D6B}"/>
              </a:ext>
            </a:extLst>
          </p:cNvPr>
          <p:cNvSpPr/>
          <p:nvPr/>
        </p:nvSpPr>
        <p:spPr>
          <a:xfrm>
            <a:off x="300036" y="2255619"/>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1</a:t>
            </a:r>
          </a:p>
        </p:txBody>
      </p:sp>
      <p:sp>
        <p:nvSpPr>
          <p:cNvPr id="15" name="Rectangle 14">
            <a:extLst>
              <a:ext uri="{FF2B5EF4-FFF2-40B4-BE49-F238E27FC236}">
                <a16:creationId xmlns:a16="http://schemas.microsoft.com/office/drawing/2014/main" id="{E094FD90-0D83-47F8-89A4-772DF44F575F}"/>
              </a:ext>
            </a:extLst>
          </p:cNvPr>
          <p:cNvSpPr/>
          <p:nvPr/>
        </p:nvSpPr>
        <p:spPr>
          <a:xfrm>
            <a:off x="300036" y="2828788"/>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2</a:t>
            </a:r>
          </a:p>
        </p:txBody>
      </p:sp>
      <p:sp>
        <p:nvSpPr>
          <p:cNvPr id="16" name="Rectangle 15">
            <a:extLst>
              <a:ext uri="{FF2B5EF4-FFF2-40B4-BE49-F238E27FC236}">
                <a16:creationId xmlns:a16="http://schemas.microsoft.com/office/drawing/2014/main" id="{CFD2B835-F5BF-47D4-B4C7-88AAE0F15E80}"/>
              </a:ext>
            </a:extLst>
          </p:cNvPr>
          <p:cNvSpPr/>
          <p:nvPr/>
        </p:nvSpPr>
        <p:spPr>
          <a:xfrm>
            <a:off x="300036" y="3401957"/>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3</a:t>
            </a:r>
          </a:p>
        </p:txBody>
      </p:sp>
      <p:sp>
        <p:nvSpPr>
          <p:cNvPr id="17" name="Rectangle 16">
            <a:extLst>
              <a:ext uri="{FF2B5EF4-FFF2-40B4-BE49-F238E27FC236}">
                <a16:creationId xmlns:a16="http://schemas.microsoft.com/office/drawing/2014/main" id="{257623FD-7C94-435C-A16D-BE56DC83EBF2}"/>
              </a:ext>
            </a:extLst>
          </p:cNvPr>
          <p:cNvSpPr/>
          <p:nvPr/>
        </p:nvSpPr>
        <p:spPr>
          <a:xfrm>
            <a:off x="300036" y="3975126"/>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4</a:t>
            </a:r>
          </a:p>
        </p:txBody>
      </p:sp>
      <p:sp>
        <p:nvSpPr>
          <p:cNvPr id="20" name="Rectangle 19">
            <a:extLst>
              <a:ext uri="{FF2B5EF4-FFF2-40B4-BE49-F238E27FC236}">
                <a16:creationId xmlns:a16="http://schemas.microsoft.com/office/drawing/2014/main" id="{741D7855-51C4-49F5-B43C-C9C8805C6DE6}"/>
              </a:ext>
            </a:extLst>
          </p:cNvPr>
          <p:cNvSpPr/>
          <p:nvPr/>
        </p:nvSpPr>
        <p:spPr>
          <a:xfrm>
            <a:off x="300036" y="4548295"/>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5</a:t>
            </a:r>
          </a:p>
        </p:txBody>
      </p:sp>
      <p:sp>
        <p:nvSpPr>
          <p:cNvPr id="21" name="Rectangle 20">
            <a:extLst>
              <a:ext uri="{FF2B5EF4-FFF2-40B4-BE49-F238E27FC236}">
                <a16:creationId xmlns:a16="http://schemas.microsoft.com/office/drawing/2014/main" id="{61E23715-4B11-4DD2-A77F-9E251DE49F2A}"/>
              </a:ext>
            </a:extLst>
          </p:cNvPr>
          <p:cNvSpPr/>
          <p:nvPr/>
        </p:nvSpPr>
        <p:spPr>
          <a:xfrm>
            <a:off x="300036" y="5121464"/>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6</a:t>
            </a:r>
          </a:p>
        </p:txBody>
      </p:sp>
      <p:sp>
        <p:nvSpPr>
          <p:cNvPr id="13" name="Speech Bubble: Rectangle with Corners Rounded 12">
            <a:extLst>
              <a:ext uri="{FF2B5EF4-FFF2-40B4-BE49-F238E27FC236}">
                <a16:creationId xmlns:a16="http://schemas.microsoft.com/office/drawing/2014/main" id="{D61BF50F-5CB7-4021-9F5B-9A2BB38F70D9}"/>
              </a:ext>
            </a:extLst>
          </p:cNvPr>
          <p:cNvSpPr/>
          <p:nvPr/>
        </p:nvSpPr>
        <p:spPr>
          <a:xfrm>
            <a:off x="2600392" y="454077"/>
            <a:ext cx="6225255" cy="71699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mj-lt"/>
              </a:rPr>
              <a:t>Ist</a:t>
            </a:r>
            <a:r>
              <a:rPr kumimoji="0" lang="en-GB" sz="2400" b="0" i="0" u="none" strike="noStrike" kern="1200" cap="none" spc="0" normalizeH="0" baseline="0" noProof="0" dirty="0">
                <a:ln>
                  <a:noFill/>
                </a:ln>
                <a:solidFill>
                  <a:prstClr val="white"/>
                </a:solidFill>
                <a:effectLst/>
                <a:uLnTx/>
                <a:uFillTx/>
                <a:latin typeface="+mj-lt"/>
              </a:rPr>
              <a:t> das Lukas (</a:t>
            </a:r>
            <a:r>
              <a:rPr kumimoji="0" lang="en-GB" sz="2400" b="0" i="0" u="none" strike="noStrike" kern="1200" cap="none" spc="0" normalizeH="0" baseline="0" noProof="0" dirty="0" err="1">
                <a:ln>
                  <a:noFill/>
                </a:ln>
                <a:solidFill>
                  <a:prstClr val="white"/>
                </a:solidFill>
                <a:effectLst/>
                <a:uLnTx/>
                <a:uFillTx/>
                <a:latin typeface="+mj-lt"/>
              </a:rPr>
              <a:t>ich</a:t>
            </a:r>
            <a:r>
              <a:rPr kumimoji="0" lang="en-GB" sz="2400" b="0" i="0" u="none" strike="noStrike" kern="1200" cap="none" spc="0" normalizeH="0" baseline="0" noProof="0" dirty="0">
                <a:ln>
                  <a:noFill/>
                </a:ln>
                <a:solidFill>
                  <a:prstClr val="white"/>
                </a:solidFill>
                <a:effectLst/>
                <a:uLnTx/>
                <a:uFillTx/>
                <a:latin typeface="+mj-lt"/>
              </a:rPr>
              <a:t>) </a:t>
            </a:r>
            <a:r>
              <a:rPr kumimoji="0" lang="en-GB" sz="2400" b="0" i="0" u="none" strike="noStrike" kern="1200" cap="none" spc="0" normalizeH="0" baseline="0" noProof="0" dirty="0" err="1">
                <a:ln>
                  <a:noFill/>
                </a:ln>
                <a:solidFill>
                  <a:prstClr val="white"/>
                </a:solidFill>
                <a:effectLst/>
                <a:uLnTx/>
                <a:uFillTx/>
                <a:latin typeface="+mj-lt"/>
              </a:rPr>
              <a:t>oder</a:t>
            </a:r>
            <a:r>
              <a:rPr kumimoji="0" lang="en-GB" sz="2400" b="0" i="0" u="none" strike="noStrike" kern="1200" cap="none" spc="0" normalizeH="0" baseline="0" noProof="0" dirty="0">
                <a:ln>
                  <a:noFill/>
                </a:ln>
                <a:solidFill>
                  <a:prstClr val="white"/>
                </a:solidFill>
                <a:effectLst/>
                <a:uLnTx/>
                <a:uFillTx/>
                <a:latin typeface="+mj-lt"/>
              </a:rPr>
              <a:t> Moritz</a:t>
            </a:r>
            <a:r>
              <a:rPr kumimoji="0" lang="en-GB" sz="2400" b="0" i="0" u="none" strike="noStrike" kern="1200" cap="none" spc="0" normalizeH="0" noProof="0" dirty="0">
                <a:ln>
                  <a:noFill/>
                </a:ln>
                <a:solidFill>
                  <a:prstClr val="white"/>
                </a:solidFill>
                <a:effectLst/>
                <a:uLnTx/>
                <a:uFillTx/>
                <a:latin typeface="+mj-lt"/>
              </a:rPr>
              <a:t> (</a:t>
            </a:r>
            <a:r>
              <a:rPr kumimoji="0" lang="en-GB" sz="2400" b="0" i="0" u="none" strike="noStrike" kern="1200" cap="none" spc="0" normalizeH="0" noProof="0" dirty="0" err="1">
                <a:ln>
                  <a:noFill/>
                </a:ln>
                <a:solidFill>
                  <a:prstClr val="white"/>
                </a:solidFill>
                <a:effectLst/>
                <a:uLnTx/>
                <a:uFillTx/>
                <a:latin typeface="+mj-lt"/>
              </a:rPr>
              <a:t>er</a:t>
            </a:r>
            <a:r>
              <a:rPr kumimoji="0" lang="en-GB" sz="2400" b="0" i="0" u="none" strike="noStrike" kern="1200" cap="none" spc="0" normalizeH="0" noProof="0" dirty="0">
                <a:ln>
                  <a:noFill/>
                </a:ln>
                <a:solidFill>
                  <a:prstClr val="white"/>
                </a:solidFill>
                <a:effectLst/>
                <a:uLnTx/>
                <a:uFillTx/>
                <a:latin typeface="+mj-lt"/>
              </a:rPr>
              <a:t>)? </a:t>
            </a:r>
            <a:br>
              <a:rPr kumimoji="0" lang="en-GB" sz="2400" b="0" i="0" u="none" strike="noStrike" kern="1200" cap="none" spc="0" normalizeH="0" noProof="0" dirty="0">
                <a:ln>
                  <a:noFill/>
                </a:ln>
                <a:solidFill>
                  <a:prstClr val="white"/>
                </a:solidFill>
                <a:effectLst/>
                <a:uLnTx/>
                <a:uFillTx/>
                <a:latin typeface="+mj-lt"/>
              </a:rPr>
            </a:br>
            <a:r>
              <a:rPr kumimoji="0" lang="en-GB" sz="2400" b="0" i="0" u="none" strike="noStrike" kern="1200" cap="none" spc="0" normalizeH="0" noProof="0" dirty="0" err="1">
                <a:ln>
                  <a:noFill/>
                </a:ln>
                <a:solidFill>
                  <a:prstClr val="white"/>
                </a:solidFill>
                <a:effectLst/>
                <a:uLnTx/>
                <a:uFillTx/>
                <a:latin typeface="+mj-lt"/>
              </a:rPr>
              <a:t>Kann</a:t>
            </a:r>
            <a:r>
              <a:rPr kumimoji="0" lang="en-GB" sz="2400" b="0" i="0" u="none" strike="noStrike" kern="1200" cap="none" spc="0" normalizeH="0" noProof="0" dirty="0">
                <a:ln>
                  <a:noFill/>
                </a:ln>
                <a:solidFill>
                  <a:prstClr val="white"/>
                </a:solidFill>
                <a:effectLst/>
                <a:uLnTx/>
                <a:uFillTx/>
                <a:latin typeface="+mj-lt"/>
              </a:rPr>
              <a:t> </a:t>
            </a:r>
            <a:r>
              <a:rPr kumimoji="0" lang="en-GB" sz="2400" b="0" i="0" u="none" strike="noStrike" kern="1200" cap="none" spc="0" normalizeH="0" noProof="0" dirty="0" err="1">
                <a:ln>
                  <a:noFill/>
                </a:ln>
                <a:solidFill>
                  <a:prstClr val="white"/>
                </a:solidFill>
                <a:effectLst/>
                <a:uLnTx/>
                <a:uFillTx/>
                <a:latin typeface="+mj-lt"/>
              </a:rPr>
              <a:t>er</a:t>
            </a:r>
            <a:r>
              <a:rPr kumimoji="0" lang="en-GB" sz="2400" b="0" i="0" u="none" strike="noStrike" kern="1200" cap="none" spc="0" normalizeH="0" noProof="0" dirty="0">
                <a:ln>
                  <a:noFill/>
                </a:ln>
                <a:solidFill>
                  <a:prstClr val="white"/>
                </a:solidFill>
                <a:effectLst/>
                <a:uLnTx/>
                <a:uFillTx/>
                <a:latin typeface="+mj-lt"/>
              </a:rPr>
              <a:t> das </a:t>
            </a:r>
            <a:r>
              <a:rPr kumimoji="0" lang="en-GB" sz="2400" b="0" i="0" u="none" strike="noStrike" kern="1200" cap="none" spc="0" normalizeH="0" noProof="0" dirty="0" err="1">
                <a:ln>
                  <a:noFill/>
                </a:ln>
                <a:solidFill>
                  <a:prstClr val="white"/>
                </a:solidFill>
                <a:effectLst/>
                <a:uLnTx/>
                <a:uFillTx/>
                <a:latin typeface="+mj-lt"/>
              </a:rPr>
              <a:t>machen</a:t>
            </a:r>
            <a:r>
              <a:rPr kumimoji="0" lang="en-GB" sz="2400" b="0" i="0" u="none" strike="noStrike" kern="1200" cap="none" spc="0" normalizeH="0" noProof="0" dirty="0">
                <a:ln>
                  <a:noFill/>
                </a:ln>
                <a:solidFill>
                  <a:prstClr val="white"/>
                </a:solidFill>
                <a:effectLst/>
                <a:uLnTx/>
                <a:uFillTx/>
                <a:latin typeface="+mj-lt"/>
              </a:rPr>
              <a:t> </a:t>
            </a:r>
            <a:r>
              <a:rPr kumimoji="0" lang="en-GB" sz="2400" b="0" i="0" u="none" strike="noStrike" kern="1200" cap="none" spc="0" normalizeH="0" noProof="0" dirty="0" err="1">
                <a:ln>
                  <a:noFill/>
                </a:ln>
                <a:solidFill>
                  <a:prstClr val="white"/>
                </a:solidFill>
                <a:effectLst/>
                <a:uLnTx/>
                <a:uFillTx/>
                <a:latin typeface="+mj-lt"/>
              </a:rPr>
              <a:t>oder</a:t>
            </a:r>
            <a:r>
              <a:rPr kumimoji="0" lang="en-GB" sz="2400" b="0" i="0" u="none" strike="noStrike" kern="1200" cap="none" spc="0" normalizeH="0" noProof="0" dirty="0">
                <a:ln>
                  <a:noFill/>
                </a:ln>
                <a:solidFill>
                  <a:prstClr val="white"/>
                </a:solidFill>
                <a:effectLst/>
                <a:uLnTx/>
                <a:uFillTx/>
                <a:latin typeface="+mj-lt"/>
              </a:rPr>
              <a:t> </a:t>
            </a:r>
            <a:r>
              <a:rPr kumimoji="0" lang="en-GB" sz="2400" b="0" i="0" u="none" strike="noStrike" kern="1200" cap="none" spc="0" normalizeH="0" noProof="0" dirty="0" err="1">
                <a:ln>
                  <a:noFill/>
                </a:ln>
                <a:solidFill>
                  <a:prstClr val="white"/>
                </a:solidFill>
                <a:effectLst/>
                <a:uLnTx/>
                <a:uFillTx/>
                <a:latin typeface="+mj-lt"/>
              </a:rPr>
              <a:t>nicht</a:t>
            </a:r>
            <a:r>
              <a:rPr kumimoji="0" lang="en-GB" sz="2400" b="0" i="0" u="none" strike="noStrike" kern="1200" cap="none" spc="0" normalizeH="0" noProof="0" dirty="0">
                <a:ln>
                  <a:noFill/>
                </a:ln>
                <a:solidFill>
                  <a:prstClr val="white"/>
                </a:solidFill>
                <a:effectLst/>
                <a:uLnTx/>
                <a:uFillTx/>
                <a:latin typeface="+mj-lt"/>
              </a:rPr>
              <a:t>?</a:t>
            </a:r>
            <a:endParaRPr kumimoji="0" lang="en-GB" sz="2400" b="0" i="0" u="none" strike="noStrike" kern="1200" cap="none" spc="0" normalizeH="0" baseline="0" noProof="0" dirty="0">
              <a:ln>
                <a:noFill/>
              </a:ln>
              <a:solidFill>
                <a:prstClr val="white"/>
              </a:solidFill>
              <a:effectLst/>
              <a:uLnTx/>
              <a:uFillTx/>
              <a:latin typeface="+mj-lt"/>
            </a:endParaRPr>
          </a:p>
        </p:txBody>
      </p:sp>
      <p:pic>
        <p:nvPicPr>
          <p:cNvPr id="14" name="Graphic 13" descr="Teacher">
            <a:extLst>
              <a:ext uri="{FF2B5EF4-FFF2-40B4-BE49-F238E27FC236}">
                <a16:creationId xmlns:a16="http://schemas.microsoft.com/office/drawing/2014/main" id="{9673C7A2-D812-470F-9A9F-67800F4941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0729" y="296389"/>
            <a:ext cx="914400" cy="914400"/>
          </a:xfrm>
          <a:prstGeom prst="rect">
            <a:avLst/>
          </a:prstGeom>
        </p:spPr>
      </p:pic>
      <p:sp>
        <p:nvSpPr>
          <p:cNvPr id="22" name="Rectangle 21">
            <a:extLst>
              <a:ext uri="{FF2B5EF4-FFF2-40B4-BE49-F238E27FC236}">
                <a16:creationId xmlns:a16="http://schemas.microsoft.com/office/drawing/2014/main" id="{9F5B01CA-D19C-432B-8796-F0BDE93C27B5}"/>
              </a:ext>
            </a:extLst>
          </p:cNvPr>
          <p:cNvSpPr/>
          <p:nvPr/>
        </p:nvSpPr>
        <p:spPr>
          <a:xfrm>
            <a:off x="300036" y="5694633"/>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7</a:t>
            </a:r>
          </a:p>
        </p:txBody>
      </p:sp>
      <p:sp>
        <p:nvSpPr>
          <p:cNvPr id="23" name="Rectangle 22">
            <a:extLst>
              <a:ext uri="{FF2B5EF4-FFF2-40B4-BE49-F238E27FC236}">
                <a16:creationId xmlns:a16="http://schemas.microsoft.com/office/drawing/2014/main" id="{66AC97CF-80CE-4543-85D2-D9BE6A283F93}"/>
              </a:ext>
            </a:extLst>
          </p:cNvPr>
          <p:cNvSpPr/>
          <p:nvPr/>
        </p:nvSpPr>
        <p:spPr>
          <a:xfrm>
            <a:off x="300036" y="6267800"/>
            <a:ext cx="508384" cy="447196"/>
          </a:xfrm>
          <a:prstGeom prst="rect">
            <a:avLst/>
          </a:prstGeom>
          <a:solidFill>
            <a:srgbClr val="2E94AF"/>
          </a:solidFill>
          <a:ln>
            <a:solidFill>
              <a:srgbClr val="2E9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8</a:t>
            </a:r>
          </a:p>
        </p:txBody>
      </p:sp>
      <p:pic>
        <p:nvPicPr>
          <p:cNvPr id="24" name="Picture 23"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7101623" y="2260476"/>
            <a:ext cx="517321" cy="517320"/>
          </a:xfrm>
          <a:prstGeom prst="rect">
            <a:avLst/>
          </a:prstGeom>
        </p:spPr>
      </p:pic>
      <p:sp>
        <p:nvSpPr>
          <p:cNvPr id="2" name="TextBox 1"/>
          <p:cNvSpPr txBox="1"/>
          <p:nvPr/>
        </p:nvSpPr>
        <p:spPr>
          <a:xfrm>
            <a:off x="9929814" y="2260476"/>
            <a:ext cx="2081318" cy="523220"/>
          </a:xfrm>
          <a:prstGeom prst="rect">
            <a:avLst/>
          </a:prstGeom>
          <a:noFill/>
        </p:spPr>
        <p:txBody>
          <a:bodyPr wrap="square" rtlCol="0">
            <a:spAutoFit/>
          </a:bodyPr>
          <a:lstStyle/>
          <a:p>
            <a:pPr algn="ctr"/>
            <a:r>
              <a:rPr lang="en-GB" sz="2800" spc="-1" dirty="0">
                <a:solidFill>
                  <a:srgbClr val="2E94AF"/>
                </a:solidFill>
                <a:latin typeface="Century gothic"/>
              </a:rPr>
              <a:t>can’t</a:t>
            </a:r>
          </a:p>
        </p:txBody>
      </p:sp>
      <p:pic>
        <p:nvPicPr>
          <p:cNvPr id="26" name="Picture 25"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8825648" y="2777796"/>
            <a:ext cx="517321" cy="517320"/>
          </a:xfrm>
          <a:prstGeom prst="rect">
            <a:avLst/>
          </a:prstGeom>
        </p:spPr>
      </p:pic>
      <p:sp>
        <p:nvSpPr>
          <p:cNvPr id="27" name="TextBox 26"/>
          <p:cNvSpPr txBox="1"/>
          <p:nvPr/>
        </p:nvSpPr>
        <p:spPr>
          <a:xfrm>
            <a:off x="9929814" y="2817535"/>
            <a:ext cx="2081318" cy="523220"/>
          </a:xfrm>
          <a:prstGeom prst="rect">
            <a:avLst/>
          </a:prstGeom>
          <a:noFill/>
        </p:spPr>
        <p:txBody>
          <a:bodyPr wrap="square" rtlCol="0">
            <a:spAutoFit/>
          </a:bodyPr>
          <a:lstStyle/>
          <a:p>
            <a:pPr algn="ctr"/>
            <a:r>
              <a:rPr lang="en-GB" sz="2800" spc="-1" dirty="0">
                <a:solidFill>
                  <a:srgbClr val="2E94AF"/>
                </a:solidFill>
                <a:latin typeface="Century gothic"/>
              </a:rPr>
              <a:t>can</a:t>
            </a:r>
          </a:p>
        </p:txBody>
      </p:sp>
      <p:pic>
        <p:nvPicPr>
          <p:cNvPr id="28" name="Picture 27"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8825648" y="3346963"/>
            <a:ext cx="517321" cy="517320"/>
          </a:xfrm>
          <a:prstGeom prst="rect">
            <a:avLst/>
          </a:prstGeom>
        </p:spPr>
      </p:pic>
      <p:sp>
        <p:nvSpPr>
          <p:cNvPr id="29" name="TextBox 28"/>
          <p:cNvSpPr txBox="1"/>
          <p:nvPr/>
        </p:nvSpPr>
        <p:spPr>
          <a:xfrm>
            <a:off x="9929814" y="3341981"/>
            <a:ext cx="2081318" cy="523220"/>
          </a:xfrm>
          <a:prstGeom prst="rect">
            <a:avLst/>
          </a:prstGeom>
          <a:noFill/>
        </p:spPr>
        <p:txBody>
          <a:bodyPr wrap="square" rtlCol="0">
            <a:spAutoFit/>
          </a:bodyPr>
          <a:lstStyle/>
          <a:p>
            <a:pPr algn="ctr"/>
            <a:r>
              <a:rPr lang="en-GB" sz="2800" spc="-1" dirty="0">
                <a:solidFill>
                  <a:srgbClr val="2E94AF"/>
                </a:solidFill>
                <a:latin typeface="Century gothic"/>
              </a:rPr>
              <a:t>can’t</a:t>
            </a:r>
          </a:p>
        </p:txBody>
      </p:sp>
      <p:pic>
        <p:nvPicPr>
          <p:cNvPr id="30" name="Picture 29"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7101622" y="3914054"/>
            <a:ext cx="517321" cy="517320"/>
          </a:xfrm>
          <a:prstGeom prst="rect">
            <a:avLst/>
          </a:prstGeom>
        </p:spPr>
      </p:pic>
      <p:sp>
        <p:nvSpPr>
          <p:cNvPr id="31" name="TextBox 30"/>
          <p:cNvSpPr txBox="1"/>
          <p:nvPr/>
        </p:nvSpPr>
        <p:spPr>
          <a:xfrm>
            <a:off x="9929814" y="3955120"/>
            <a:ext cx="2081318" cy="523220"/>
          </a:xfrm>
          <a:prstGeom prst="rect">
            <a:avLst/>
          </a:prstGeom>
          <a:noFill/>
        </p:spPr>
        <p:txBody>
          <a:bodyPr wrap="square" rtlCol="0">
            <a:spAutoFit/>
          </a:bodyPr>
          <a:lstStyle/>
          <a:p>
            <a:pPr algn="ctr"/>
            <a:r>
              <a:rPr lang="en-GB" sz="2800" spc="-1" dirty="0">
                <a:solidFill>
                  <a:srgbClr val="2E94AF"/>
                </a:solidFill>
                <a:latin typeface="Century gothic"/>
              </a:rPr>
              <a:t>can’t</a:t>
            </a:r>
          </a:p>
        </p:txBody>
      </p:sp>
      <p:pic>
        <p:nvPicPr>
          <p:cNvPr id="32" name="Picture 31"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8825647" y="4553071"/>
            <a:ext cx="517321" cy="517320"/>
          </a:xfrm>
          <a:prstGeom prst="rect">
            <a:avLst/>
          </a:prstGeom>
        </p:spPr>
      </p:pic>
      <p:sp>
        <p:nvSpPr>
          <p:cNvPr id="33" name="TextBox 32"/>
          <p:cNvSpPr txBox="1"/>
          <p:nvPr/>
        </p:nvSpPr>
        <p:spPr>
          <a:xfrm>
            <a:off x="9929814" y="4526148"/>
            <a:ext cx="2081318" cy="523220"/>
          </a:xfrm>
          <a:prstGeom prst="rect">
            <a:avLst/>
          </a:prstGeom>
          <a:noFill/>
        </p:spPr>
        <p:txBody>
          <a:bodyPr wrap="square" rtlCol="0">
            <a:spAutoFit/>
          </a:bodyPr>
          <a:lstStyle/>
          <a:p>
            <a:pPr algn="ctr"/>
            <a:r>
              <a:rPr lang="en-GB" sz="2800" spc="-1" dirty="0">
                <a:solidFill>
                  <a:srgbClr val="2E94AF"/>
                </a:solidFill>
                <a:latin typeface="Century gothic"/>
              </a:rPr>
              <a:t>can</a:t>
            </a:r>
          </a:p>
        </p:txBody>
      </p:sp>
      <p:pic>
        <p:nvPicPr>
          <p:cNvPr id="34" name="Picture 33"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8839195" y="5010840"/>
            <a:ext cx="517321" cy="517320"/>
          </a:xfrm>
          <a:prstGeom prst="rect">
            <a:avLst/>
          </a:prstGeom>
        </p:spPr>
      </p:pic>
      <p:sp>
        <p:nvSpPr>
          <p:cNvPr id="35" name="TextBox 34"/>
          <p:cNvSpPr txBox="1"/>
          <p:nvPr/>
        </p:nvSpPr>
        <p:spPr>
          <a:xfrm>
            <a:off x="9902717" y="5078274"/>
            <a:ext cx="2081318" cy="523220"/>
          </a:xfrm>
          <a:prstGeom prst="rect">
            <a:avLst/>
          </a:prstGeom>
          <a:noFill/>
        </p:spPr>
        <p:txBody>
          <a:bodyPr wrap="square" rtlCol="0">
            <a:spAutoFit/>
          </a:bodyPr>
          <a:lstStyle/>
          <a:p>
            <a:pPr algn="ctr"/>
            <a:r>
              <a:rPr lang="en-GB" sz="2800" spc="-1" dirty="0">
                <a:solidFill>
                  <a:srgbClr val="2E94AF"/>
                </a:solidFill>
                <a:latin typeface="Century gothic"/>
              </a:rPr>
              <a:t>can</a:t>
            </a:r>
          </a:p>
        </p:txBody>
      </p:sp>
      <p:pic>
        <p:nvPicPr>
          <p:cNvPr id="36" name="Picture 35"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7129139" y="5690765"/>
            <a:ext cx="517321" cy="517320"/>
          </a:xfrm>
          <a:prstGeom prst="rect">
            <a:avLst/>
          </a:prstGeom>
        </p:spPr>
      </p:pic>
      <p:sp>
        <p:nvSpPr>
          <p:cNvPr id="37" name="TextBox 36"/>
          <p:cNvSpPr txBox="1"/>
          <p:nvPr/>
        </p:nvSpPr>
        <p:spPr>
          <a:xfrm>
            <a:off x="9931292" y="5630400"/>
            <a:ext cx="2081318" cy="523220"/>
          </a:xfrm>
          <a:prstGeom prst="rect">
            <a:avLst/>
          </a:prstGeom>
          <a:noFill/>
        </p:spPr>
        <p:txBody>
          <a:bodyPr wrap="square" rtlCol="0">
            <a:spAutoFit/>
          </a:bodyPr>
          <a:lstStyle/>
          <a:p>
            <a:pPr algn="ctr"/>
            <a:r>
              <a:rPr lang="en-GB" sz="2800" spc="-1" dirty="0">
                <a:solidFill>
                  <a:srgbClr val="2E94AF"/>
                </a:solidFill>
                <a:latin typeface="Century gothic"/>
              </a:rPr>
              <a:t>can</a:t>
            </a:r>
          </a:p>
        </p:txBody>
      </p:sp>
      <p:pic>
        <p:nvPicPr>
          <p:cNvPr id="38" name="Picture 37" descr="Icon&#10;&#10;Description automatically generated">
            <a:extLst>
              <a:ext uri="{FF2B5EF4-FFF2-40B4-BE49-F238E27FC236}">
                <a16:creationId xmlns:a16="http://schemas.microsoft.com/office/drawing/2014/main" id="{38D73F0C-2FDA-4386-9298-50EF1D5409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7129139" y="6264001"/>
            <a:ext cx="517321" cy="517320"/>
          </a:xfrm>
          <a:prstGeom prst="rect">
            <a:avLst/>
          </a:prstGeom>
        </p:spPr>
      </p:pic>
      <p:sp>
        <p:nvSpPr>
          <p:cNvPr id="39" name="TextBox 38"/>
          <p:cNvSpPr txBox="1"/>
          <p:nvPr/>
        </p:nvSpPr>
        <p:spPr>
          <a:xfrm>
            <a:off x="9929814" y="6168008"/>
            <a:ext cx="2081318" cy="523220"/>
          </a:xfrm>
          <a:prstGeom prst="rect">
            <a:avLst/>
          </a:prstGeom>
          <a:noFill/>
        </p:spPr>
        <p:txBody>
          <a:bodyPr wrap="square" rtlCol="0">
            <a:spAutoFit/>
          </a:bodyPr>
          <a:lstStyle/>
          <a:p>
            <a:pPr algn="ctr"/>
            <a:r>
              <a:rPr lang="en-GB" sz="2800" spc="-1" dirty="0">
                <a:solidFill>
                  <a:srgbClr val="2E94AF"/>
                </a:solidFill>
                <a:latin typeface="Century gothic"/>
              </a:rPr>
              <a:t>can’t</a:t>
            </a:r>
          </a:p>
        </p:txBody>
      </p:sp>
      <p:pic>
        <p:nvPicPr>
          <p:cNvPr id="41" name="Picture 40">
            <a:extLst>
              <a:ext uri="{FF2B5EF4-FFF2-40B4-BE49-F238E27FC236}">
                <a16:creationId xmlns:a16="http://schemas.microsoft.com/office/drawing/2014/main" id="{9177278E-A967-4F62-B3F0-B1708E7A9EA1}"/>
              </a:ext>
            </a:extLst>
          </p:cNvPr>
          <p:cNvPicPr>
            <a:picLocks noChangeAspect="1"/>
          </p:cNvPicPr>
          <p:nvPr/>
        </p:nvPicPr>
        <p:blipFill>
          <a:blip r:embed="rId7"/>
          <a:stretch>
            <a:fillRect/>
          </a:stretch>
        </p:blipFill>
        <p:spPr>
          <a:xfrm>
            <a:off x="7618943" y="1281820"/>
            <a:ext cx="543859" cy="867229"/>
          </a:xfrm>
          <a:prstGeom prst="rect">
            <a:avLst/>
          </a:prstGeom>
        </p:spPr>
      </p:pic>
      <p:pic>
        <p:nvPicPr>
          <p:cNvPr id="42" name="Picture 41">
            <a:extLst>
              <a:ext uri="{FF2B5EF4-FFF2-40B4-BE49-F238E27FC236}">
                <a16:creationId xmlns:a16="http://schemas.microsoft.com/office/drawing/2014/main" id="{7AD97DCC-D851-4F20-A143-FD3AEDDA2FF1}"/>
              </a:ext>
            </a:extLst>
          </p:cNvPr>
          <p:cNvPicPr>
            <a:picLocks noChangeAspect="1"/>
          </p:cNvPicPr>
          <p:nvPr/>
        </p:nvPicPr>
        <p:blipFill>
          <a:blip r:embed="rId8"/>
          <a:stretch>
            <a:fillRect/>
          </a:stretch>
        </p:blipFill>
        <p:spPr>
          <a:xfrm>
            <a:off x="9051372" y="1266483"/>
            <a:ext cx="878442" cy="906182"/>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9" grpId="0"/>
      <p:bldP spid="31" grpId="0"/>
      <p:bldP spid="33" grpId="0"/>
      <p:bldP spid="35" grpId="0"/>
      <p:bldP spid="37" grpId="0"/>
      <p:bldP spid="3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7893</TotalTime>
  <Words>2053</Words>
  <Application>Microsoft Office PowerPoint</Application>
  <PresentationFormat>Widescreen</PresentationFormat>
  <Paragraphs>293</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Calibri</vt:lpstr>
      <vt:lpstr>Century gothic</vt:lpstr>
      <vt:lpstr>Century gothic</vt:lpstr>
      <vt:lpstr>Modern Love</vt:lpstr>
      <vt:lpstr>Symbol</vt:lpstr>
      <vt:lpstr>Wingdings</vt:lpstr>
      <vt:lpstr>1_Office Theme</vt:lpstr>
      <vt:lpstr>Talking about activities and events</vt:lpstr>
      <vt:lpstr>aussprechen</vt:lpstr>
      <vt:lpstr>aussprechen</vt:lpstr>
      <vt:lpstr>aussprechen</vt:lpstr>
      <vt:lpstr>Vokabeln</vt:lpstr>
      <vt:lpstr>Vokabeln</vt:lpstr>
      <vt:lpstr>können – to be able to, can</vt:lpstr>
      <vt:lpstr>können – to be able to, can</vt:lpstr>
      <vt:lpstr>lesen</vt:lpstr>
      <vt:lpstr>hören</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Ginevra Festanti</cp:lastModifiedBy>
  <cp:revision>112</cp:revision>
  <dcterms:created xsi:type="dcterms:W3CDTF">2021-07-02T19:27:01Z</dcterms:created>
  <dcterms:modified xsi:type="dcterms:W3CDTF">2023-04-28T11:50:33Z</dcterms:modified>
</cp:coreProperties>
</file>