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926" r:id="rId5"/>
    <p:sldId id="299" r:id="rId6"/>
    <p:sldId id="927" r:id="rId7"/>
    <p:sldId id="928" r:id="rId8"/>
    <p:sldId id="296" r:id="rId9"/>
    <p:sldId id="364" r:id="rId10"/>
    <p:sldId id="295" r:id="rId11"/>
    <p:sldId id="362" r:id="rId12"/>
    <p:sldId id="363" r:id="rId13"/>
    <p:sldId id="941" r:id="rId14"/>
    <p:sldId id="929" r:id="rId15"/>
    <p:sldId id="9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19"/>
    <a:srgbClr val="F9D8A3"/>
    <a:srgbClr val="5FAD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43478" autoAdjust="0"/>
  </p:normalViewPr>
  <p:slideViewPr>
    <p:cSldViewPr snapToGrid="0">
      <p:cViewPr varScale="1">
        <p:scale>
          <a:sx n="24" d="100"/>
          <a:sy n="24" d="100"/>
        </p:scale>
        <p:origin x="78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[</a:t>
            </a:r>
            <a:r>
              <a:rPr lang="en-GB" sz="18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ie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[</a:t>
            </a:r>
            <a:r>
              <a:rPr lang="en-GB" sz="18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ei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Liebe [844] sie [7] Brief [838] frei [318] ein [5] klein [114] sein [3] allein [258]</a:t>
            </a:r>
            <a:endParaRPr lang="en-GB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Bruder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[730]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Mutter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Schwester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[974]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Vater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[232]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freundlich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[1566]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nett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[1565]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1: Januar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[1052]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Februar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[1093]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März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[987]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April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[1004]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Mai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[1048]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Juni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[1148]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Juli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[1544]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August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[1929]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September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[1035]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Oktober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[1223]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November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[1273]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Dezember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[1527]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Geburtstag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[1779]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Monat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[316]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wann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[657]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2: Nummer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[806]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null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[1680]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eins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[774]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zwei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[70]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drei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[106]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vier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[200]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fünf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[274]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sechs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[428]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sieben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[611]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acht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[645]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neun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[1053]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zehn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[333]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elf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[1507]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zwölf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[1080] </a:t>
            </a: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es gibt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[n/a]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94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79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HANDOUT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9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revisit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Re-present the SSC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frei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frei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</a:t>
            </a:r>
            <a:r>
              <a:rPr lang="fr-FR" baseline="0" dirty="0" err="1"/>
              <a:t>frei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fr-FR" baseline="0" dirty="0" err="1"/>
              <a:t>throw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hands up in the air and </a:t>
            </a:r>
            <a:r>
              <a:rPr lang="fr-FR" baseline="0" dirty="0" err="1"/>
              <a:t>pretend</a:t>
            </a:r>
            <a:r>
              <a:rPr lang="fr-FR" baseline="0" dirty="0"/>
              <a:t> to run </a:t>
            </a:r>
            <a:r>
              <a:rPr lang="fr-FR" baseline="0" dirty="0" err="1"/>
              <a:t>away</a:t>
            </a:r>
            <a:r>
              <a:rPr lang="fr-FR" baseline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200" b="0" strike="noStrike" spc="-1" baseline="0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Re-present the SSC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Liebe’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‘Liebe’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aseline="0" dirty="0"/>
              <a:t>A gesture for ‘Liebe’ might be to make a ‘heart’ shape with both hands approximately where your heart is in your body. </a:t>
            </a:r>
            <a:br>
              <a:rPr lang="fr-FR" baseline="0" dirty="0"/>
            </a:br>
            <a:endParaRPr lang="fr-FR" sz="1200" b="0" strike="noStrike" spc="-1" baseline="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Vocabulary: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frei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[318]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Liebe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[844]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0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5 minutes (for three slides)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apply SSC knowledge of [</a:t>
            </a:r>
            <a:r>
              <a:rPr lang="en-GB" b="0" dirty="0" err="1"/>
              <a:t>ie</a:t>
            </a:r>
            <a:r>
              <a:rPr lang="en-GB" b="0" dirty="0"/>
              <a:t>] and</a:t>
            </a:r>
            <a:r>
              <a:rPr lang="en-GB" b="0" baseline="0" dirty="0"/>
              <a:t> [</a:t>
            </a:r>
            <a:r>
              <a:rPr lang="en-GB" b="0" baseline="0" dirty="0" err="1"/>
              <a:t>ei</a:t>
            </a:r>
            <a:r>
              <a:rPr lang="en-GB" b="0" baseline="0" dirty="0"/>
              <a:t>]</a:t>
            </a:r>
            <a:r>
              <a:rPr lang="en-GB" b="0" dirty="0"/>
              <a:t> in the oral production of longer sentences.</a:t>
            </a:r>
            <a:br>
              <a:rPr lang="en-GB" b="0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Pupils</a:t>
            </a:r>
            <a:r>
              <a:rPr lang="en-GB" baseline="0" dirty="0"/>
              <a:t> </a:t>
            </a:r>
            <a:r>
              <a:rPr lang="en-GB" dirty="0"/>
              <a:t>read the tongue twister aloud. They</a:t>
            </a:r>
            <a:r>
              <a:rPr lang="en-GB" baseline="0" dirty="0"/>
              <a:t> try to say it as quickly as possible.</a:t>
            </a:r>
            <a:br>
              <a:rPr lang="en-GB" dirty="0"/>
            </a:br>
            <a:r>
              <a:rPr lang="en-GB" dirty="0"/>
              <a:t>2. Listen and check (three different speeds).</a:t>
            </a:r>
            <a:br>
              <a:rPr lang="en-GB" dirty="0"/>
            </a:br>
            <a:r>
              <a:rPr lang="en-GB" dirty="0"/>
              <a:t>3. Clarify meaning,</a:t>
            </a:r>
            <a:r>
              <a:rPr lang="en-GB" baseline="0" dirty="0"/>
              <a:t> using the English translation and pictures.</a:t>
            </a:r>
            <a:br>
              <a:rPr lang="en-GB" dirty="0"/>
            </a:br>
            <a:r>
              <a:rPr lang="en-GB" dirty="0"/>
              <a:t>4. Repeat the steps for the next two slides.</a:t>
            </a:r>
          </a:p>
          <a:p>
            <a:endParaRPr lang="en-GB" dirty="0"/>
          </a:p>
          <a:p>
            <a:r>
              <a:rPr lang="en-GB" b="1" baseline="0" dirty="0"/>
              <a:t>Word frequency of unknown or cognate words (1 is the most frequent word in German):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/>
              <a:t>Sieb</a:t>
            </a:r>
            <a:r>
              <a:rPr lang="en-GB" baseline="0" dirty="0"/>
              <a:t> [&gt;5000] </a:t>
            </a:r>
            <a:r>
              <a:rPr lang="en-GB" baseline="0" dirty="0" err="1"/>
              <a:t>Preis</a:t>
            </a:r>
            <a:r>
              <a:rPr lang="en-GB" baseline="0" dirty="0"/>
              <a:t> [334] </a:t>
            </a:r>
            <a:r>
              <a:rPr lang="en-GB" baseline="0" dirty="0" err="1"/>
              <a:t>Bein</a:t>
            </a:r>
            <a:r>
              <a:rPr lang="en-GB" baseline="0" dirty="0"/>
              <a:t> [884] </a:t>
            </a:r>
            <a:r>
              <a:rPr lang="en-GB" baseline="0" dirty="0" err="1"/>
              <a:t>schreien</a:t>
            </a:r>
            <a:r>
              <a:rPr lang="en-GB" baseline="0" dirty="0"/>
              <a:t> [1104] </a:t>
            </a:r>
            <a:r>
              <a:rPr lang="en-GB" baseline="0" dirty="0" err="1"/>
              <a:t>Eis</a:t>
            </a:r>
            <a:r>
              <a:rPr lang="en-GB" baseline="0" dirty="0"/>
              <a:t> [1874]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08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[2/3]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66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[3/3]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67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comprehension</a:t>
            </a:r>
            <a:r>
              <a:rPr lang="en-GB" b="0" baseline="0" dirty="0"/>
              <a:t> of possessive adjectives, present tense weak verbs, </a:t>
            </a:r>
            <a:r>
              <a:rPr lang="en-GB" b="0" baseline="0" dirty="0" err="1"/>
              <a:t>können</a:t>
            </a:r>
            <a:r>
              <a:rPr lang="en-GB" b="0" baseline="0" dirty="0"/>
              <a:t>, and some of this week’s new and revisited vocabulary.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baseline="0" dirty="0"/>
              <a:t>Explain the task. </a:t>
            </a:r>
            <a:r>
              <a:rPr lang="en-GB" b="0" baseline="0" dirty="0" err="1"/>
              <a:t>Maike</a:t>
            </a:r>
            <a:r>
              <a:rPr lang="en-GB" b="0" baseline="0" dirty="0"/>
              <a:t> and Steffen are talking about themselves. Pupils fill in the table below using what they hear and read.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baseline="0" dirty="0"/>
              <a:t>Click on the audio buttons to hear what </a:t>
            </a:r>
            <a:r>
              <a:rPr lang="en-GB" b="0" baseline="0" dirty="0" err="1"/>
              <a:t>Maike</a:t>
            </a:r>
            <a:r>
              <a:rPr lang="en-GB" b="0" baseline="0" dirty="0"/>
              <a:t> says. Students fill in the table in English with the relevant information elicited in the first column. Note, the audio presents information in the same order as the table.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baseline="0" dirty="0"/>
              <a:t>Students read the text next to Steffen, and fill in the table accordingly.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baseline="0" dirty="0"/>
              <a:t>Click to reveal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</a:t>
            </a:r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Maike</a:t>
            </a:r>
            <a:r>
              <a:rPr lang="en-GB" dirty="0"/>
              <a:t>. Und das </a:t>
            </a:r>
            <a:r>
              <a:rPr lang="en-GB" dirty="0" err="1"/>
              <a:t>ist</a:t>
            </a:r>
            <a:r>
              <a:rPr lang="en-GB" dirty="0"/>
              <a:t> Moritz. </a:t>
            </a:r>
            <a:r>
              <a:rPr lang="en-GB" dirty="0" err="1"/>
              <a:t>Ich</a:t>
            </a:r>
            <a:r>
              <a:rPr lang="en-GB" dirty="0"/>
              <a:t> bin seine Mutter.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Ich </a:t>
            </a:r>
            <a:r>
              <a:rPr lang="en-GB" dirty="0" err="1"/>
              <a:t>kann</a:t>
            </a:r>
            <a:r>
              <a:rPr lang="en-GB" dirty="0"/>
              <a:t> oft Moritz und Johanna </a:t>
            </a:r>
            <a:r>
              <a:rPr lang="en-GB" dirty="0" err="1"/>
              <a:t>helfen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</a:t>
            </a:r>
            <a:r>
              <a:rPr lang="en-GB" dirty="0" err="1"/>
              <a:t>Meine</a:t>
            </a:r>
            <a:r>
              <a:rPr lang="en-GB" baseline="0" dirty="0"/>
              <a:t> </a:t>
            </a:r>
            <a:r>
              <a:rPr lang="en-GB" baseline="0" dirty="0" err="1"/>
              <a:t>Lieblingsnummer</a:t>
            </a:r>
            <a:r>
              <a:rPr lang="en-GB" baseline="0" dirty="0"/>
              <a:t> </a:t>
            </a:r>
            <a:r>
              <a:rPr lang="en-GB" baseline="0" dirty="0" err="1"/>
              <a:t>ist</a:t>
            </a:r>
            <a:r>
              <a:rPr lang="en-GB" baseline="0" dirty="0"/>
              <a:t> </a:t>
            </a:r>
            <a:r>
              <a:rPr lang="en-GB" baseline="0" dirty="0" err="1"/>
              <a:t>fünf</a:t>
            </a:r>
            <a:r>
              <a:rPr lang="en-GB" baseline="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4. Ich </a:t>
            </a:r>
            <a:r>
              <a:rPr lang="en-GB" baseline="0" dirty="0" err="1"/>
              <a:t>habe</a:t>
            </a:r>
            <a:r>
              <a:rPr lang="en-GB" baseline="0" dirty="0"/>
              <a:t> </a:t>
            </a:r>
            <a:r>
              <a:rPr lang="en-GB" baseline="0" dirty="0" err="1"/>
              <a:t>im</a:t>
            </a:r>
            <a:r>
              <a:rPr lang="en-GB" baseline="0" dirty="0"/>
              <a:t> </a:t>
            </a:r>
            <a:r>
              <a:rPr lang="en-GB" baseline="0" dirty="0" err="1"/>
              <a:t>Juli</a:t>
            </a:r>
            <a:r>
              <a:rPr lang="en-GB" baseline="0" dirty="0"/>
              <a:t> </a:t>
            </a:r>
            <a:r>
              <a:rPr lang="en-GB" baseline="0" dirty="0" err="1"/>
              <a:t>Geburtstag</a:t>
            </a:r>
            <a:r>
              <a:rPr lang="en-GB" baseline="0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5. </a:t>
            </a:r>
            <a:r>
              <a:rPr lang="en-GB" baseline="0" dirty="0" err="1"/>
              <a:t>Ich</a:t>
            </a:r>
            <a:r>
              <a:rPr lang="en-GB" baseline="0" dirty="0"/>
              <a:t> </a:t>
            </a:r>
            <a:r>
              <a:rPr lang="en-GB" baseline="0" dirty="0" err="1"/>
              <a:t>schwimme</a:t>
            </a:r>
            <a:r>
              <a:rPr lang="en-GB" baseline="0" dirty="0"/>
              <a:t> </a:t>
            </a:r>
            <a:r>
              <a:rPr lang="en-GB" baseline="0" dirty="0" err="1"/>
              <a:t>viel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5-10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and comprehension of </a:t>
            </a:r>
            <a:r>
              <a:rPr lang="en-GB" b="0" dirty="0" err="1"/>
              <a:t>ihr</a:t>
            </a:r>
            <a:r>
              <a:rPr lang="en-GB" b="0" dirty="0"/>
              <a:t> and sein, and this week’s new and revisited vocabulary.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This is a jigsaw translation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Students write the missing words in both German and English to complete the sentences.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Teacher clicks to provide the written answers and/or clicks the audio buttons to hear the full German sentences.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Differentiation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1. For a different challenge (i.e. to practise spelling rather than full written recall of the missing German words), the task could be completed as a transcription task initially, by listening to the full sentences and writing the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Then pupils could complete the English part of the jigsaw.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using </a:t>
            </a:r>
            <a:r>
              <a:rPr lang="en-GB" b="0" dirty="0" err="1"/>
              <a:t>mein</a:t>
            </a:r>
            <a:r>
              <a:rPr lang="en-GB" b="0" dirty="0"/>
              <a:t>, </a:t>
            </a:r>
            <a:r>
              <a:rPr lang="en-GB" b="0" dirty="0" err="1"/>
              <a:t>meine</a:t>
            </a:r>
            <a:r>
              <a:rPr lang="en-GB" b="0" dirty="0"/>
              <a:t>, some of this week’s revisited vocabulary, and present tense weak singular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work in pairs.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Partner A chooses a bullet point from either Moritz or Johanna and says it in German in the first person. Partner B tries to work out who Partner A is. If they cannot, Partner A chooses a second bullet point from the same person. When Partner B works it out, they then choose a bullet point from either Moritz or Johanna and Partner A listens and identifies the correct person.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Partners continue choosing a person, speaking, listening and working out until they have read all the bullet points.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reveal German translations of the bullet points for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0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2.gi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664"/>
            <a:ext cx="4350984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Talking about activities and events</a:t>
            </a:r>
            <a:br>
              <a:rPr lang="en-GB" sz="3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2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7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B46109-8652-4777-878C-E5C2CF0732DD}"/>
              </a:ext>
            </a:extLst>
          </p:cNvPr>
          <p:cNvGrpSpPr/>
          <p:nvPr/>
        </p:nvGrpSpPr>
        <p:grpSpPr>
          <a:xfrm>
            <a:off x="293586" y="1392041"/>
            <a:ext cx="3559712" cy="4205609"/>
            <a:chOff x="318021" y="916341"/>
            <a:chExt cx="4049282" cy="5025318"/>
          </a:xfrm>
        </p:grpSpPr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E5ACAF2-5CDE-438A-83EB-174ED81A7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21" y="1680701"/>
              <a:ext cx="1463304" cy="4169823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3AEE34A-C059-4710-A297-2EEC0C83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827">
              <a:off x="2663990" y="1152616"/>
              <a:ext cx="1449830" cy="3317504"/>
            </a:xfrm>
            <a:prstGeom prst="rect">
              <a:avLst/>
            </a:prstGeom>
          </p:spPr>
        </p:pic>
        <p:pic>
          <p:nvPicPr>
            <p:cNvPr id="10" name="Picture 9" descr="A person wearing a yellow shirt&#10;&#10;Description automatically generated with low confidence">
              <a:extLst>
                <a:ext uri="{FF2B5EF4-FFF2-40B4-BE49-F238E27FC236}">
                  <a16:creationId xmlns:a16="http://schemas.microsoft.com/office/drawing/2014/main" id="{AD400C47-8E28-483F-9D93-5D6F0231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412" y="2300792"/>
              <a:ext cx="1492891" cy="3640867"/>
            </a:xfrm>
            <a:prstGeom prst="rect">
              <a:avLst/>
            </a:prstGeom>
          </p:spPr>
        </p:pic>
        <p:pic>
          <p:nvPicPr>
            <p:cNvPr id="14" name="Picture 13" descr="A person holding a piece of paper&#10;&#10;Description automatically generated with low confidence">
              <a:extLst>
                <a:ext uri="{FF2B5EF4-FFF2-40B4-BE49-F238E27FC236}">
                  <a16:creationId xmlns:a16="http://schemas.microsoft.com/office/drawing/2014/main" id="{140EC7FA-A870-4ABD-A928-14C73344D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194" y="916341"/>
              <a:ext cx="1746646" cy="2571407"/>
            </a:xfrm>
            <a:prstGeom prst="rect">
              <a:avLst/>
            </a:prstGeom>
          </p:spPr>
        </p:pic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29C472C4-619D-4E2D-89B4-0C220A33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27" y="2276929"/>
              <a:ext cx="2950341" cy="3603932"/>
            </a:xfrm>
            <a:prstGeom prst="ellipse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B0C796D-FB4D-4BC7-AEA2-8A00292AFC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40" y="4150435"/>
            <a:ext cx="1138034" cy="1299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76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67705"/>
              </p:ext>
            </p:extLst>
          </p:nvPr>
        </p:nvGraphicFramePr>
        <p:xfrm>
          <a:off x="557161" y="596480"/>
          <a:ext cx="9810698" cy="577149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one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 is, there are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eleven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number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eight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nine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1" baseline="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month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February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May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December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when?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1" baseline="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birthday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nice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1" baseline="0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mother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brother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1" baseline="0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sister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friendly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father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7" name="Picture 76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313281" y="5887850"/>
            <a:ext cx="238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Schwester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95313" y="592112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freundlich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5930182"/>
            <a:ext cx="234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Vater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13280" y="498753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nett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4987538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Mutter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498753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Bruder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404328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Dezember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403150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wann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4029371"/>
            <a:ext cx="248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Geburtstag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306479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Monat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303780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Februar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3075468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Mai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2050908"/>
            <a:ext cx="234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Nummer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203808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acht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40472" y="2064160"/>
            <a:ext cx="302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neun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116271"/>
            <a:ext cx="23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eins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11627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es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gibt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11627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elf</a:t>
            </a: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2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13275"/>
              </p:ext>
            </p:extLst>
          </p:nvPr>
        </p:nvGraphicFramePr>
        <p:xfrm>
          <a:off x="557161" y="596480"/>
          <a:ext cx="9810698" cy="577149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Nummer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fünf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zwölf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drei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gibt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Januar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Geburtstag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März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Juni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Monat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freundlich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Bruder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Schwester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Vater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nett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Mutter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16432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76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68484"/>
              </p:ext>
            </p:extLst>
          </p:nvPr>
        </p:nvGraphicFramePr>
        <p:xfrm>
          <a:off x="557161" y="596480"/>
          <a:ext cx="9810698" cy="577149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 is, there are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eleven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number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eight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nine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month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February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December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when?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birthday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mother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brother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</a:t>
                      </a:r>
                      <a:r>
                        <a:rPr lang="en-GB" sz="24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sister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friendly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father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7" name="Picture 76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90266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1618627" y="0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596076-C468-46AA-BCB5-4607E09FFDA4}"/>
              </a:ext>
            </a:extLst>
          </p:cNvPr>
          <p:cNvSpPr/>
          <p:nvPr/>
        </p:nvSpPr>
        <p:spPr>
          <a:xfrm>
            <a:off x="1486951" y="4993641"/>
            <a:ext cx="2101857" cy="16312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</a:t>
            </a: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B313C-7BED-43ED-872F-2822F93B6648}"/>
              </a:ext>
            </a:extLst>
          </p:cNvPr>
          <p:cNvGrpSpPr/>
          <p:nvPr/>
        </p:nvGrpSpPr>
        <p:grpSpPr>
          <a:xfrm>
            <a:off x="1194553" y="1660099"/>
            <a:ext cx="3109710" cy="3083623"/>
            <a:chOff x="4430122" y="20340"/>
            <a:chExt cx="3109710" cy="3083623"/>
          </a:xfrm>
        </p:grpSpPr>
        <p:pic>
          <p:nvPicPr>
            <p:cNvPr id="9" name="Picture 8" descr="man escaping from jail">
              <a:extLst>
                <a:ext uri="{FF2B5EF4-FFF2-40B4-BE49-F238E27FC236}">
                  <a16:creationId xmlns:a16="http://schemas.microsoft.com/office/drawing/2014/main" id="{B99C5550-DF5D-4CE5-A17A-7F5B66309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122" y="20340"/>
              <a:ext cx="3109710" cy="278454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96B7AD-872B-4902-B647-6D312AB19FF0}"/>
                </a:ext>
              </a:extLst>
            </p:cNvPr>
            <p:cNvSpPr txBox="1"/>
            <p:nvPr/>
          </p:nvSpPr>
          <p:spPr>
            <a:xfrm>
              <a:off x="4641086" y="2396077"/>
              <a:ext cx="2177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free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15ED6F-B127-4826-88EF-145F44C19FFB}"/>
              </a:ext>
            </a:extLst>
          </p:cNvPr>
          <p:cNvSpPr txBox="1"/>
          <p:nvPr/>
        </p:nvSpPr>
        <p:spPr>
          <a:xfrm>
            <a:off x="6962368" y="1272"/>
            <a:ext cx="5465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ie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11186-34E4-46D3-9B63-A5DAF4088685}"/>
              </a:ext>
            </a:extLst>
          </p:cNvPr>
          <p:cNvSpPr/>
          <p:nvPr/>
        </p:nvSpPr>
        <p:spPr>
          <a:xfrm>
            <a:off x="6716494" y="4993641"/>
            <a:ext cx="3477234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</a:t>
            </a:r>
          </a:p>
        </p:txBody>
      </p:sp>
      <p:pic>
        <p:nvPicPr>
          <p:cNvPr id="16" name="Picture 15" descr="man with hearts">
            <a:extLst>
              <a:ext uri="{FF2B5EF4-FFF2-40B4-BE49-F238E27FC236}">
                <a16:creationId xmlns:a16="http://schemas.microsoft.com/office/drawing/2014/main" id="{586CB146-3FE1-45B8-8E75-E7F6565A8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40" y="2294121"/>
            <a:ext cx="2115341" cy="191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/>
        </p:nvSpPr>
        <p:spPr>
          <a:xfrm>
            <a:off x="266840" y="1522919"/>
            <a:ext cx="73119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quickly can you say the sentence?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89" y="43400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9FB4895-9CE3-4724-A615-F6B29A8A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36" y="70831"/>
            <a:ext cx="1579001" cy="963251"/>
          </a:xfrm>
          <a:prstGeom prst="rect">
            <a:avLst/>
          </a:prstGeom>
        </p:spPr>
      </p:pic>
      <p:sp>
        <p:nvSpPr>
          <p:cNvPr id="38" name="CustomShape 3">
            <a:extLst>
              <a:ext uri="{FF2B5EF4-FFF2-40B4-BE49-F238E27FC236}">
                <a16:creationId xmlns:a16="http://schemas.microsoft.com/office/drawing/2014/main" id="{19D5FCAD-0914-4381-BED5-9658EC2C5B54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17908F93-AFA4-441F-A7C3-E0017C9E594F}"/>
              </a:ext>
            </a:extLst>
          </p:cNvPr>
          <p:cNvSpPr txBox="1">
            <a:spLocks/>
          </p:cNvSpPr>
          <p:nvPr/>
        </p:nvSpPr>
        <p:spPr>
          <a:xfrm>
            <a:off x="10391820" y="1144439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5BF01-42F8-4A7C-A0FD-5746DA497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37" y="43400"/>
            <a:ext cx="1803717" cy="1686325"/>
          </a:xfrm>
          <a:prstGeom prst="rect">
            <a:avLst/>
          </a:prstGeom>
        </p:spPr>
      </p:pic>
      <p:sp>
        <p:nvSpPr>
          <p:cNvPr id="30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868904"/>
            <a:ext cx="2349847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Sag den </a:t>
            </a:r>
            <a:r>
              <a:rPr lang="en-GB" sz="2400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Satz</a:t>
            </a: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31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4" y="654210"/>
            <a:ext cx="914400" cy="914400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 txBox="1">
            <a:spLocks/>
          </p:cNvSpPr>
          <p:nvPr/>
        </p:nvSpPr>
        <p:spPr>
          <a:xfrm>
            <a:off x="3714394" y="70831"/>
            <a:ext cx="4056887" cy="6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Tongue Twisters!</a:t>
            </a:r>
            <a:endParaRPr lang="en-GB" sz="3200" kern="0" dirty="0"/>
          </a:p>
        </p:txBody>
      </p:sp>
      <p:sp>
        <p:nvSpPr>
          <p:cNvPr id="37" name="CustomShape 23">
            <a:extLst>
              <a:ext uri="{FF2B5EF4-FFF2-40B4-BE49-F238E27FC236}">
                <a16:creationId xmlns:a16="http://schemas.microsoft.com/office/drawing/2014/main" id="{541E3B30-66C2-4D0A-B650-DD2A0F24ECC9}"/>
              </a:ext>
            </a:extLst>
          </p:cNvPr>
          <p:cNvSpPr/>
          <p:nvPr/>
        </p:nvSpPr>
        <p:spPr>
          <a:xfrm>
            <a:off x="615280" y="2760869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23">
            <a:extLst>
              <a:ext uri="{FF2B5EF4-FFF2-40B4-BE49-F238E27FC236}">
                <a16:creationId xmlns:a16="http://schemas.microsoft.com/office/drawing/2014/main" id="{C434D8E5-CBEA-4432-8097-62A72E3DF36D}"/>
              </a:ext>
            </a:extLst>
          </p:cNvPr>
          <p:cNvSpPr/>
          <p:nvPr/>
        </p:nvSpPr>
        <p:spPr>
          <a:xfrm>
            <a:off x="615280" y="3650178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CustomShape 23">
            <a:extLst>
              <a:ext uri="{FF2B5EF4-FFF2-40B4-BE49-F238E27FC236}">
                <a16:creationId xmlns:a16="http://schemas.microsoft.com/office/drawing/2014/main" id="{E7E0F268-987D-47D8-9332-F9E6AF02553F}"/>
              </a:ext>
            </a:extLst>
          </p:cNvPr>
          <p:cNvSpPr/>
          <p:nvPr/>
        </p:nvSpPr>
        <p:spPr>
          <a:xfrm>
            <a:off x="615280" y="4485146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354" y="3292485"/>
            <a:ext cx="926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Sie hat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Lieblingslied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hat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Lieblingssieb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14586" y="3932836"/>
            <a:ext cx="926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She has a favourite song, she doesn’t have a favourite sieve.</a:t>
            </a:r>
          </a:p>
        </p:txBody>
      </p:sp>
      <p:pic>
        <p:nvPicPr>
          <p:cNvPr id="1026" name="Picture 2" descr="Free Silhouette Musical vector and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12" y="4774233"/>
            <a:ext cx="1643552" cy="1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ook Cooking vector and 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51" y="4592497"/>
            <a:ext cx="2743720" cy="13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Red Heart vector and 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56" y="4690648"/>
            <a:ext cx="1268624" cy="11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Free Red Heart vector and 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2" y="4691895"/>
            <a:ext cx="1268624" cy="11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picture containing light&#10;&#10;Description automatically generated">
            <a:extLst>
              <a:ext uri="{FF2B5EF4-FFF2-40B4-BE49-F238E27FC236}">
                <a16:creationId xmlns:a16="http://schemas.microsoft.com/office/drawing/2014/main" id="{4D270E66-42F8-4472-8C66-59287775C0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1" y="4723663"/>
            <a:ext cx="972888" cy="1109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/>
        </p:nvSpPr>
        <p:spPr>
          <a:xfrm>
            <a:off x="266840" y="1522919"/>
            <a:ext cx="73119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quickly can you say the sentence?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9FB4895-9CE3-4724-A615-F6B29A8A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36" y="70831"/>
            <a:ext cx="1579001" cy="963251"/>
          </a:xfrm>
          <a:prstGeom prst="rect">
            <a:avLst/>
          </a:prstGeom>
        </p:spPr>
      </p:pic>
      <p:sp>
        <p:nvSpPr>
          <p:cNvPr id="38" name="CustomShape 3">
            <a:extLst>
              <a:ext uri="{FF2B5EF4-FFF2-40B4-BE49-F238E27FC236}">
                <a16:creationId xmlns:a16="http://schemas.microsoft.com/office/drawing/2014/main" id="{19D5FCAD-0914-4381-BED5-9658EC2C5B54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17908F93-AFA4-441F-A7C3-E0017C9E594F}"/>
              </a:ext>
            </a:extLst>
          </p:cNvPr>
          <p:cNvSpPr txBox="1">
            <a:spLocks/>
          </p:cNvSpPr>
          <p:nvPr/>
        </p:nvSpPr>
        <p:spPr>
          <a:xfrm>
            <a:off x="10391820" y="1144439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5BF01-42F8-4A7C-A0FD-5746DA497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37" y="43400"/>
            <a:ext cx="1803717" cy="1686325"/>
          </a:xfrm>
          <a:prstGeom prst="rect">
            <a:avLst/>
          </a:prstGeom>
        </p:spPr>
      </p:pic>
      <p:sp>
        <p:nvSpPr>
          <p:cNvPr id="30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868904"/>
            <a:ext cx="2349847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Sag den </a:t>
            </a:r>
            <a:r>
              <a:rPr lang="en-GB" sz="2400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Satz</a:t>
            </a: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31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4" y="654210"/>
            <a:ext cx="914400" cy="914400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 txBox="1">
            <a:spLocks/>
          </p:cNvSpPr>
          <p:nvPr/>
        </p:nvSpPr>
        <p:spPr>
          <a:xfrm>
            <a:off x="150789" y="83736"/>
            <a:ext cx="4056887" cy="6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Tongue Twisters!</a:t>
            </a:r>
            <a:endParaRPr lang="en-GB" sz="3200" kern="0" dirty="0"/>
          </a:p>
        </p:txBody>
      </p:sp>
      <p:sp>
        <p:nvSpPr>
          <p:cNvPr id="37" name="CustomShape 23">
            <a:extLst>
              <a:ext uri="{FF2B5EF4-FFF2-40B4-BE49-F238E27FC236}">
                <a16:creationId xmlns:a16="http://schemas.microsoft.com/office/drawing/2014/main" id="{541E3B30-66C2-4D0A-B650-DD2A0F24ECC9}"/>
              </a:ext>
            </a:extLst>
          </p:cNvPr>
          <p:cNvSpPr/>
          <p:nvPr/>
        </p:nvSpPr>
        <p:spPr>
          <a:xfrm>
            <a:off x="615280" y="2760869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23">
            <a:extLst>
              <a:ext uri="{FF2B5EF4-FFF2-40B4-BE49-F238E27FC236}">
                <a16:creationId xmlns:a16="http://schemas.microsoft.com/office/drawing/2014/main" id="{C434D8E5-CBEA-4432-8097-62A72E3DF36D}"/>
              </a:ext>
            </a:extLst>
          </p:cNvPr>
          <p:cNvSpPr/>
          <p:nvPr/>
        </p:nvSpPr>
        <p:spPr>
          <a:xfrm>
            <a:off x="615280" y="3650178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CustomShape 23">
            <a:extLst>
              <a:ext uri="{FF2B5EF4-FFF2-40B4-BE49-F238E27FC236}">
                <a16:creationId xmlns:a16="http://schemas.microsoft.com/office/drawing/2014/main" id="{E7E0F268-987D-47D8-9332-F9E6AF02553F}"/>
              </a:ext>
            </a:extLst>
          </p:cNvPr>
          <p:cNvSpPr/>
          <p:nvPr/>
        </p:nvSpPr>
        <p:spPr>
          <a:xfrm>
            <a:off x="615280" y="4485146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354" y="2801158"/>
            <a:ext cx="926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Zwei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Tiere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drei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Preise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sieben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Beine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2383" y="3299561"/>
            <a:ext cx="926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Two animals, three games, four prizes, seven legs.</a:t>
            </a:r>
          </a:p>
        </p:txBody>
      </p:sp>
      <p:pic>
        <p:nvPicPr>
          <p:cNvPr id="2050" name="Picture 2" descr="Free Joystick Icon vector and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4" y="3765586"/>
            <a:ext cx="1311460" cy="13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ontando, Matemáticas, Números">
            <a:extLst>
              <a:ext uri="{FF2B5EF4-FFF2-40B4-BE49-F238E27FC236}">
                <a16:creationId xmlns:a16="http://schemas.microsoft.com/office/drawing/2014/main" id="{D68FD092-346E-4D44-A31D-DCB4E209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20" y="3993819"/>
            <a:ext cx="804704" cy="8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ontando, Matemáticas, Números">
            <a:extLst>
              <a:ext uri="{FF2B5EF4-FFF2-40B4-BE49-F238E27FC236}">
                <a16:creationId xmlns:a16="http://schemas.microsoft.com/office/drawing/2014/main" id="{BCBEFB4C-2797-48C0-BCD7-045E7DEE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61" y="3996740"/>
            <a:ext cx="689976" cy="9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ntando, Cuatro, Matemáticas, Números">
            <a:extLst>
              <a:ext uri="{FF2B5EF4-FFF2-40B4-BE49-F238E27FC236}">
                <a16:creationId xmlns:a16="http://schemas.microsoft.com/office/drawing/2014/main" id="{91829A6B-1152-49C7-9DAD-1F3B8021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954">
            <a:off x="6505277" y="3947353"/>
            <a:ext cx="641825" cy="9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ontando, Matemáticas, Números">
            <a:extLst>
              <a:ext uri="{FF2B5EF4-FFF2-40B4-BE49-F238E27FC236}">
                <a16:creationId xmlns:a16="http://schemas.microsoft.com/office/drawing/2014/main" id="{D0BBF9CC-8874-4CCE-B158-678DEFF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379">
            <a:off x="8582974" y="3947939"/>
            <a:ext cx="702313" cy="9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Giraffe Africa vector and pictu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15" y="3809626"/>
            <a:ext cx="934635" cy="11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Award Prize vector and pic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49" y="3845075"/>
            <a:ext cx="1070851" cy="11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ee Leg Foot vector and pictu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476" y="3907657"/>
            <a:ext cx="495679" cy="9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/>
        </p:nvSpPr>
        <p:spPr>
          <a:xfrm>
            <a:off x="266840" y="1522919"/>
            <a:ext cx="73119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quickly can you say the sentence?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9FB4895-9CE3-4724-A615-F6B29A8A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36" y="70831"/>
            <a:ext cx="1579001" cy="963251"/>
          </a:xfrm>
          <a:prstGeom prst="rect">
            <a:avLst/>
          </a:prstGeom>
        </p:spPr>
      </p:pic>
      <p:sp>
        <p:nvSpPr>
          <p:cNvPr id="38" name="CustomShape 3">
            <a:extLst>
              <a:ext uri="{FF2B5EF4-FFF2-40B4-BE49-F238E27FC236}">
                <a16:creationId xmlns:a16="http://schemas.microsoft.com/office/drawing/2014/main" id="{19D5FCAD-0914-4381-BED5-9658EC2C5B54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17908F93-AFA4-441F-A7C3-E0017C9E594F}"/>
              </a:ext>
            </a:extLst>
          </p:cNvPr>
          <p:cNvSpPr txBox="1">
            <a:spLocks/>
          </p:cNvSpPr>
          <p:nvPr/>
        </p:nvSpPr>
        <p:spPr>
          <a:xfrm>
            <a:off x="10391820" y="1144439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5BF01-42F8-4A7C-A0FD-5746DA497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37" y="43400"/>
            <a:ext cx="1803717" cy="1686325"/>
          </a:xfrm>
          <a:prstGeom prst="rect">
            <a:avLst/>
          </a:prstGeom>
        </p:spPr>
      </p:pic>
      <p:sp>
        <p:nvSpPr>
          <p:cNvPr id="30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868904"/>
            <a:ext cx="2349847" cy="518040"/>
          </a:xfrm>
          <a:prstGeom prst="wedgeRoundRectCallout">
            <a:avLst>
              <a:gd name="adj1" fmla="val -63450"/>
              <a:gd name="adj2" fmla="val -502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Sag den </a:t>
            </a:r>
            <a:r>
              <a:rPr lang="en-GB" sz="2400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Satz</a:t>
            </a:r>
            <a:r>
              <a:rPr lang="en-GB" sz="24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31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4" y="654210"/>
            <a:ext cx="914400" cy="914400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 txBox="1">
            <a:spLocks/>
          </p:cNvSpPr>
          <p:nvPr/>
        </p:nvSpPr>
        <p:spPr>
          <a:xfrm>
            <a:off x="139176" y="109301"/>
            <a:ext cx="4056887" cy="6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Tongue Twisters!</a:t>
            </a:r>
            <a:endParaRPr lang="en-GB" sz="3200" kern="0" dirty="0"/>
          </a:p>
        </p:txBody>
      </p:sp>
      <p:sp>
        <p:nvSpPr>
          <p:cNvPr id="37" name="CustomShape 23">
            <a:extLst>
              <a:ext uri="{FF2B5EF4-FFF2-40B4-BE49-F238E27FC236}">
                <a16:creationId xmlns:a16="http://schemas.microsoft.com/office/drawing/2014/main" id="{541E3B30-66C2-4D0A-B650-DD2A0F24ECC9}"/>
              </a:ext>
            </a:extLst>
          </p:cNvPr>
          <p:cNvSpPr/>
          <p:nvPr/>
        </p:nvSpPr>
        <p:spPr>
          <a:xfrm>
            <a:off x="615280" y="2760869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23">
            <a:extLst>
              <a:ext uri="{FF2B5EF4-FFF2-40B4-BE49-F238E27FC236}">
                <a16:creationId xmlns:a16="http://schemas.microsoft.com/office/drawing/2014/main" id="{C434D8E5-CBEA-4432-8097-62A72E3DF36D}"/>
              </a:ext>
            </a:extLst>
          </p:cNvPr>
          <p:cNvSpPr/>
          <p:nvPr/>
        </p:nvSpPr>
        <p:spPr>
          <a:xfrm>
            <a:off x="615280" y="3650178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CustomShape 23">
            <a:extLst>
              <a:ext uri="{FF2B5EF4-FFF2-40B4-BE49-F238E27FC236}">
                <a16:creationId xmlns:a16="http://schemas.microsoft.com/office/drawing/2014/main" id="{E7E0F268-987D-47D8-9332-F9E6AF02553F}"/>
              </a:ext>
            </a:extLst>
          </p:cNvPr>
          <p:cNvSpPr/>
          <p:nvPr/>
        </p:nvSpPr>
        <p:spPr>
          <a:xfrm>
            <a:off x="615280" y="4485146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550" y="3214351"/>
            <a:ext cx="930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Schrei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sein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37550" y="3737571"/>
            <a:ext cx="894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Shout ice cream! Here ice cream, lots of ice cream, my ice cream, your ice cream, his ice cream!</a:t>
            </a:r>
          </a:p>
        </p:txBody>
      </p:sp>
      <p:pic>
        <p:nvPicPr>
          <p:cNvPr id="3074" name="Picture 2" descr="Free Ice Cream Sundae Cone vector and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58" y="4683326"/>
            <a:ext cx="3351900" cy="16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E42610-FE93-4B80-830E-A06E023B531F}"/>
              </a:ext>
            </a:extLst>
          </p:cNvPr>
          <p:cNvSpPr/>
          <p:nvPr/>
        </p:nvSpPr>
        <p:spPr>
          <a:xfrm>
            <a:off x="3959742" y="133677"/>
            <a:ext cx="5510829" cy="518040"/>
          </a:xfrm>
          <a:prstGeom prst="wedgeRoundRectCallout">
            <a:avLst>
              <a:gd name="adj1" fmla="val -54917"/>
              <a:gd name="adj2" fmla="val -12592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Was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sagt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Maike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? Was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sagt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Steffen?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95EB4B8D-8497-4B69-9343-098AACDEA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5675" y="-81017"/>
            <a:ext cx="914400" cy="914400"/>
          </a:xfrm>
          <a:prstGeom prst="rect">
            <a:avLst/>
          </a:prstGeom>
        </p:spPr>
      </p:pic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ACB7D602-17DB-4C16-B6C5-9D04175C6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950473"/>
              </p:ext>
            </p:extLst>
          </p:nvPr>
        </p:nvGraphicFramePr>
        <p:xfrm>
          <a:off x="234252" y="2679856"/>
          <a:ext cx="11737691" cy="3946416"/>
        </p:xfrm>
        <a:graphic>
          <a:graphicData uri="http://schemas.openxmlformats.org/drawingml/2006/table">
            <a:tbl>
              <a:tblPr/>
              <a:tblGrid>
                <a:gridCol w="28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124">
                <a:tc>
                  <a:txBody>
                    <a:bodyPr/>
                    <a:lstStyle/>
                    <a:p>
                      <a:pPr algn="ctr"/>
                      <a:endParaRPr lang="en-US" sz="2400" b="0" i="0" u="none" strike="noStrike" cap="none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i="0" u="none" strike="noStrike" cap="none" spc="-1" dirty="0" err="1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Maike</a:t>
                      </a:r>
                      <a:endParaRPr lang="en-GB" sz="2400" b="1" i="0" u="none" strike="noStrike" cap="none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Steffen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r>
                        <a:rPr lang="en-GB" sz="2400" b="1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Who are they?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She is Moritz’s mother.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He</a:t>
                      </a:r>
                      <a:r>
                        <a:rPr lang="en-GB" sz="2400" b="0" i="0" u="none" strike="noStrike" cap="none" spc="-1" baseline="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 is Johanna’s father.</a:t>
                      </a:r>
                      <a:endParaRPr lang="en-GB" sz="2400" b="0" i="0" u="none" strike="noStrike" cap="none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r>
                        <a:rPr lang="en-GB" sz="2400" b="1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What can she or he do?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She can help</a:t>
                      </a:r>
                      <a:r>
                        <a:rPr lang="en-GB" sz="2400" b="0" i="0" u="none" strike="noStrike" cap="none" spc="-1" baseline="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 Moritz and Johanna.</a:t>
                      </a:r>
                      <a:endParaRPr lang="en-GB" sz="2400" b="0" i="0" u="none" strike="noStrike" cap="none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He can take photos.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r>
                        <a:rPr lang="en-GB" sz="2400" b="1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Favourite 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Her favourite</a:t>
                      </a:r>
                      <a:r>
                        <a:rPr lang="en-GB" sz="2400" b="0" i="0" u="none" strike="noStrike" cap="none" spc="-1" baseline="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 number is 5.</a:t>
                      </a:r>
                      <a:endParaRPr lang="en-GB" sz="2400" b="0" i="0" u="none" strike="noStrike" cap="none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His favourite colour is yellow.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r>
                        <a:rPr lang="en-GB" sz="2400" b="1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Birthday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Her birthday is in July.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His birthday is in March (his favourite month).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r>
                        <a:rPr lang="en-GB" sz="2400" b="1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Hobby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She swims a lot.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400" b="0" i="0" u="none" strike="noStrike" cap="none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He often listens</a:t>
                      </a:r>
                      <a:r>
                        <a:rPr lang="en-GB" sz="2400" b="0" i="0" u="none" strike="noStrike" cap="none" spc="-1" baseline="0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  <a:sym typeface="Arial"/>
                        </a:rPr>
                        <a:t> to music.</a:t>
                      </a:r>
                      <a:endParaRPr lang="en-GB" sz="2400" b="0" i="0" u="none" strike="noStrike" cap="none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06789" y="758994"/>
            <a:ext cx="60083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bin Steffen. Und das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Johanna.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bin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Vater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Fotos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machen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Meine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Lieblingsfarbe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gelb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 Ich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März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Geburtstag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März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Lieblingsmonat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oft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Musik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6" y="876754"/>
            <a:ext cx="1054750" cy="14918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56" y="833383"/>
            <a:ext cx="1611031" cy="1449927"/>
          </a:xfrm>
          <a:prstGeom prst="rect">
            <a:avLst/>
          </a:prstGeom>
        </p:spPr>
      </p:pic>
      <p:sp>
        <p:nvSpPr>
          <p:cNvPr id="22" name="CustomShape 23">
            <a:extLst>
              <a:ext uri="{FF2B5EF4-FFF2-40B4-BE49-F238E27FC236}">
                <a16:creationId xmlns:a16="http://schemas.microsoft.com/office/drawing/2014/main" id="{541E3B30-66C2-4D0A-B650-DD2A0F24ECC9}"/>
              </a:ext>
            </a:extLst>
          </p:cNvPr>
          <p:cNvSpPr/>
          <p:nvPr/>
        </p:nvSpPr>
        <p:spPr>
          <a:xfrm>
            <a:off x="1477784" y="1248044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CustomShape 23">
            <a:extLst>
              <a:ext uri="{FF2B5EF4-FFF2-40B4-BE49-F238E27FC236}">
                <a16:creationId xmlns:a16="http://schemas.microsoft.com/office/drawing/2014/main" id="{C434D8E5-CBEA-4432-8097-62A72E3DF36D}"/>
              </a:ext>
            </a:extLst>
          </p:cNvPr>
          <p:cNvSpPr/>
          <p:nvPr/>
        </p:nvSpPr>
        <p:spPr>
          <a:xfrm>
            <a:off x="2103193" y="1255186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CustomShape 23">
            <a:extLst>
              <a:ext uri="{FF2B5EF4-FFF2-40B4-BE49-F238E27FC236}">
                <a16:creationId xmlns:a16="http://schemas.microsoft.com/office/drawing/2014/main" id="{E7E0F268-987D-47D8-9332-F9E6AF02553F}"/>
              </a:ext>
            </a:extLst>
          </p:cNvPr>
          <p:cNvSpPr/>
          <p:nvPr/>
        </p:nvSpPr>
        <p:spPr>
          <a:xfrm>
            <a:off x="2734157" y="1248044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CustomShape 23">
            <a:extLst>
              <a:ext uri="{FF2B5EF4-FFF2-40B4-BE49-F238E27FC236}">
                <a16:creationId xmlns:a16="http://schemas.microsoft.com/office/drawing/2014/main" id="{E7E0F268-987D-47D8-9332-F9E6AF02553F}"/>
              </a:ext>
            </a:extLst>
          </p:cNvPr>
          <p:cNvSpPr/>
          <p:nvPr/>
        </p:nvSpPr>
        <p:spPr>
          <a:xfrm>
            <a:off x="1825658" y="1874229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CustomShape 23">
            <a:extLst>
              <a:ext uri="{FF2B5EF4-FFF2-40B4-BE49-F238E27FC236}">
                <a16:creationId xmlns:a16="http://schemas.microsoft.com/office/drawing/2014/main" id="{E7E0F268-987D-47D8-9332-F9E6AF02553F}"/>
              </a:ext>
            </a:extLst>
          </p:cNvPr>
          <p:cNvSpPr/>
          <p:nvPr/>
        </p:nvSpPr>
        <p:spPr>
          <a:xfrm>
            <a:off x="2436373" y="1887043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2928" y="3334215"/>
            <a:ext cx="3352488" cy="390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198197" y="3934637"/>
            <a:ext cx="3782466" cy="63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198197" y="4756950"/>
            <a:ext cx="3782466" cy="37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182928" y="5526092"/>
            <a:ext cx="3782466" cy="37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182928" y="6157856"/>
            <a:ext cx="3782466" cy="37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558041" y="3386110"/>
            <a:ext cx="3782466" cy="37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555108" y="4069913"/>
            <a:ext cx="3782466" cy="37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555108" y="4776167"/>
            <a:ext cx="4332092" cy="37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37728" y="5328623"/>
            <a:ext cx="4332092" cy="681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555108" y="6078202"/>
            <a:ext cx="4332092" cy="460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644539" y="592216"/>
            <a:ext cx="755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Schreib</a:t>
            </a:r>
            <a:r>
              <a:rPr lang="en-GB" sz="2400" b="1" spc="-1" dirty="0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 die 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Wörter</a:t>
            </a:r>
            <a:r>
              <a:rPr lang="en-GB" sz="2400" b="1" spc="-1" dirty="0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 auf Deutsch und auf 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Englisch</a:t>
            </a:r>
            <a:r>
              <a:rPr lang="en-GB" sz="2400" b="1" spc="-1" dirty="0">
                <a:solidFill>
                  <a:srgbClr val="002060"/>
                </a:solidFill>
                <a:latin typeface="Century Gothic" panose="020B0502020202020204" pitchFamily="34" charset="0"/>
                <a:sym typeface="Arial"/>
              </a:rPr>
              <a:t>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0" y="87041"/>
            <a:ext cx="2303175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3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Google Shape;167;p2">
            <a:extLst>
              <a:ext uri="{FF2B5EF4-FFF2-40B4-BE49-F238E27FC236}">
                <a16:creationId xmlns:a16="http://schemas.microsoft.com/office/drawing/2014/main" id="{417AD6AF-DC6B-4897-A0D1-741C8E6F512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B8F71B6-F175-4A25-8515-97E5740AE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90217"/>
              </p:ext>
            </p:extLst>
          </p:nvPr>
        </p:nvGraphicFramePr>
        <p:xfrm>
          <a:off x="629519" y="1063801"/>
          <a:ext cx="5437944" cy="5352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7944">
                  <a:extLst>
                    <a:ext uri="{9D8B030D-6E8A-4147-A177-3AD203B41FA5}">
                      <a16:colId xmlns:a16="http://schemas.microsoft.com/office/drawing/2014/main" val="904959870"/>
                    </a:ext>
                  </a:extLst>
                </a:gridCol>
              </a:tblGrid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Steffen,</a:t>
                      </a:r>
                      <a:r>
                        <a:rPr lang="en-GB" sz="24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 ______,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freundlich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09940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Lieblingsfarbe</a:t>
                      </a:r>
                      <a:r>
                        <a:rPr lang="en-GB" sz="24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4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gelb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77084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hat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Geburtstag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61987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Maike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die Mutter,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98160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Lieblingsnummer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fünf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821478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1A154EFE-F915-41CB-822F-11E2A117E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75551"/>
              </p:ext>
            </p:extLst>
          </p:nvPr>
        </p:nvGraphicFramePr>
        <p:xfrm>
          <a:off x="6198273" y="1062594"/>
          <a:ext cx="4874647" cy="5352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4647">
                  <a:extLst>
                    <a:ext uri="{9D8B030D-6E8A-4147-A177-3AD203B41FA5}">
                      <a16:colId xmlns:a16="http://schemas.microsoft.com/office/drawing/2014/main" val="904959870"/>
                    </a:ext>
                  </a:extLst>
                </a:gridCol>
              </a:tblGrid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Steffen, the father, is ________.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09940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His</a:t>
                      </a:r>
                      <a:r>
                        <a:rPr lang="en-GB" sz="24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_________</a:t>
                      </a:r>
                      <a:r>
                        <a:rPr lang="en-GB" sz="24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_______ is yellow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77084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His _________ is in March.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61987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Maike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___ ________, is nice.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98160"/>
                  </a:ext>
                </a:extLst>
              </a:tr>
              <a:tr h="107045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Her _________ ________ is ______.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821478"/>
                  </a:ext>
                </a:extLst>
              </a:tr>
            </a:tbl>
          </a:graphicData>
        </a:graphic>
      </p:graphicFrame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8E1FD55-E5DA-4902-9872-B04573E2B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8402" y="35773"/>
            <a:ext cx="934094" cy="934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D0365-53F8-4ACA-9B62-F28EDE880429}"/>
              </a:ext>
            </a:extLst>
          </p:cNvPr>
          <p:cNvSpPr txBox="1"/>
          <p:nvPr/>
        </p:nvSpPr>
        <p:spPr>
          <a:xfrm>
            <a:off x="1803492" y="1328223"/>
            <a:ext cx="211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Vater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FAC20A-6512-49B8-A73A-52D66C3E428C}"/>
              </a:ext>
            </a:extLst>
          </p:cNvPr>
          <p:cNvSpPr txBox="1"/>
          <p:nvPr/>
        </p:nvSpPr>
        <p:spPr>
          <a:xfrm>
            <a:off x="9327986" y="1351838"/>
            <a:ext cx="19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friendly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E7CB1B-02FE-4E63-8854-4E43A202870E}"/>
              </a:ext>
            </a:extLst>
          </p:cNvPr>
          <p:cNvSpPr txBox="1"/>
          <p:nvPr/>
        </p:nvSpPr>
        <p:spPr>
          <a:xfrm>
            <a:off x="689843" y="2390215"/>
            <a:ext cx="197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31501D-2141-46C1-B8AC-AAC51F8CA384}"/>
              </a:ext>
            </a:extLst>
          </p:cNvPr>
          <p:cNvSpPr txBox="1"/>
          <p:nvPr/>
        </p:nvSpPr>
        <p:spPr>
          <a:xfrm>
            <a:off x="6859354" y="2387245"/>
            <a:ext cx="292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avourite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colour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6D372E-7610-4831-90BE-D51E643AA992}"/>
              </a:ext>
            </a:extLst>
          </p:cNvPr>
          <p:cNvSpPr txBox="1"/>
          <p:nvPr/>
        </p:nvSpPr>
        <p:spPr>
          <a:xfrm>
            <a:off x="2035379" y="3458001"/>
            <a:ext cx="110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März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F370C-0BF4-4F56-B3FC-F96ABDC60B11}"/>
              </a:ext>
            </a:extLst>
          </p:cNvPr>
          <p:cNvSpPr txBox="1"/>
          <p:nvPr/>
        </p:nvSpPr>
        <p:spPr>
          <a:xfrm>
            <a:off x="6691351" y="3472269"/>
            <a:ext cx="146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birthday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B09676-EC42-4171-8FB9-B5746FF4C8B2}"/>
              </a:ext>
            </a:extLst>
          </p:cNvPr>
          <p:cNvSpPr txBox="1"/>
          <p:nvPr/>
        </p:nvSpPr>
        <p:spPr>
          <a:xfrm>
            <a:off x="3747856" y="4559369"/>
            <a:ext cx="103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nett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8AFDB3-A821-40ED-8A44-53BB32F6C494}"/>
              </a:ext>
            </a:extLst>
          </p:cNvPr>
          <p:cNvSpPr txBox="1"/>
          <p:nvPr/>
        </p:nvSpPr>
        <p:spPr>
          <a:xfrm>
            <a:off x="7294600" y="4557293"/>
            <a:ext cx="210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mother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C7E0B1-ECD5-4503-8935-E45D7EAA8064}"/>
              </a:ext>
            </a:extLst>
          </p:cNvPr>
          <p:cNvSpPr txBox="1"/>
          <p:nvPr/>
        </p:nvSpPr>
        <p:spPr>
          <a:xfrm>
            <a:off x="808136" y="5587779"/>
            <a:ext cx="197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Ihre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82327E-F95F-4F42-809A-9935B801EA4D}"/>
              </a:ext>
            </a:extLst>
          </p:cNvPr>
          <p:cNvSpPr txBox="1"/>
          <p:nvPr/>
        </p:nvSpPr>
        <p:spPr>
          <a:xfrm>
            <a:off x="6870024" y="5639248"/>
            <a:ext cx="291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avourite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number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ADDBD3-93BE-434C-965F-84C367E16F89}"/>
              </a:ext>
            </a:extLst>
          </p:cNvPr>
          <p:cNvSpPr txBox="1"/>
          <p:nvPr/>
        </p:nvSpPr>
        <p:spPr>
          <a:xfrm>
            <a:off x="9952245" y="5637638"/>
            <a:ext cx="123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five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C74BD455-DFF4-4DAC-9AAE-B797AD719538}"/>
              </a:ext>
            </a:extLst>
          </p:cNvPr>
          <p:cNvSpPr txBox="1">
            <a:spLocks/>
          </p:cNvSpPr>
          <p:nvPr/>
        </p:nvSpPr>
        <p:spPr>
          <a:xfrm>
            <a:off x="10623839" y="975542"/>
            <a:ext cx="1552414" cy="4085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schreiben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Graphic 35" descr="Blackboard">
            <a:extLst>
              <a:ext uri="{FF2B5EF4-FFF2-40B4-BE49-F238E27FC236}">
                <a16:creationId xmlns:a16="http://schemas.microsoft.com/office/drawing/2014/main" id="{0D5644D5-B692-47C1-8975-B05460A66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9121" y="-110706"/>
            <a:ext cx="1256675" cy="1256675"/>
          </a:xfrm>
          <a:prstGeom prst="rect">
            <a:avLst/>
          </a:prstGeom>
        </p:spPr>
      </p:pic>
      <p:sp>
        <p:nvSpPr>
          <p:cNvPr id="5" name="CustomShape 23">
            <a:extLst>
              <a:ext uri="{FF2B5EF4-FFF2-40B4-BE49-F238E27FC236}">
                <a16:creationId xmlns:a16="http://schemas.microsoft.com/office/drawing/2014/main" id="{441185BC-90BE-E491-3DE5-4716D9C3221E}"/>
              </a:ext>
            </a:extLst>
          </p:cNvPr>
          <p:cNvSpPr/>
          <p:nvPr/>
        </p:nvSpPr>
        <p:spPr>
          <a:xfrm>
            <a:off x="73061" y="1417143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ustomShape 23">
            <a:extLst>
              <a:ext uri="{FF2B5EF4-FFF2-40B4-BE49-F238E27FC236}">
                <a16:creationId xmlns:a16="http://schemas.microsoft.com/office/drawing/2014/main" id="{BCACD9B7-5A9B-9830-BE05-CC962963008F}"/>
              </a:ext>
            </a:extLst>
          </p:cNvPr>
          <p:cNvSpPr/>
          <p:nvPr/>
        </p:nvSpPr>
        <p:spPr>
          <a:xfrm>
            <a:off x="73061" y="2455060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CustomShape 23">
            <a:extLst>
              <a:ext uri="{FF2B5EF4-FFF2-40B4-BE49-F238E27FC236}">
                <a16:creationId xmlns:a16="http://schemas.microsoft.com/office/drawing/2014/main" id="{E3311D5D-0E89-0051-09E0-C75C3A14F64B}"/>
              </a:ext>
            </a:extLst>
          </p:cNvPr>
          <p:cNvSpPr/>
          <p:nvPr/>
        </p:nvSpPr>
        <p:spPr>
          <a:xfrm>
            <a:off x="73061" y="3540539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CustomShape 23">
            <a:extLst>
              <a:ext uri="{FF2B5EF4-FFF2-40B4-BE49-F238E27FC236}">
                <a16:creationId xmlns:a16="http://schemas.microsoft.com/office/drawing/2014/main" id="{C114DBEF-3229-F096-D7D8-9A33D159EF88}"/>
              </a:ext>
            </a:extLst>
          </p:cNvPr>
          <p:cNvSpPr/>
          <p:nvPr/>
        </p:nvSpPr>
        <p:spPr>
          <a:xfrm>
            <a:off x="73061" y="4648138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ustomShape 23">
            <a:extLst>
              <a:ext uri="{FF2B5EF4-FFF2-40B4-BE49-F238E27FC236}">
                <a16:creationId xmlns:a16="http://schemas.microsoft.com/office/drawing/2014/main" id="{2E3E758C-8FD1-86F6-434C-D005141DF94E}"/>
              </a:ext>
            </a:extLst>
          </p:cNvPr>
          <p:cNvSpPr/>
          <p:nvPr/>
        </p:nvSpPr>
        <p:spPr>
          <a:xfrm>
            <a:off x="73061" y="5685944"/>
            <a:ext cx="464040" cy="396360"/>
          </a:xfrm>
          <a:prstGeom prst="actionButtonBlank">
            <a:avLst/>
          </a:prstGeom>
          <a:solidFill>
            <a:srgbClr val="29C1FA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8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  <p:bldP spid="54" grpId="0"/>
      <p:bldP spid="55" grpId="0"/>
      <p:bldP spid="56" grpId="0"/>
      <p:bldP spid="57" grpId="0"/>
      <p:bldP spid="58" grpId="0"/>
      <p:bldP spid="60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9592" y="48311"/>
            <a:ext cx="3531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Wer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bin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  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677832"/>
            <a:ext cx="7476419" cy="518040"/>
          </a:xfrm>
          <a:prstGeom prst="wedgeRoundRectCallout">
            <a:avLst>
              <a:gd name="adj1" fmla="val -54617"/>
              <a:gd name="adj2" fmla="val -1875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/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Partner/in Moritz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oder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Johanna?</a:t>
            </a: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463138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ECCA4-BB46-8CC5-DFA2-A24DA17361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2"/>
          <a:stretch/>
        </p:blipFill>
        <p:spPr>
          <a:xfrm>
            <a:off x="6492242" y="1481377"/>
            <a:ext cx="1930398" cy="1861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10E8B-AD0E-A228-0006-06EB74906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31" y="1560197"/>
            <a:ext cx="1662829" cy="1610866"/>
          </a:xfrm>
          <a:prstGeom prst="rect">
            <a:avLst/>
          </a:prstGeom>
        </p:spPr>
      </p:pic>
      <p:sp>
        <p:nvSpPr>
          <p:cNvPr id="11" name="Speech Bubble: Oval 7">
            <a:extLst>
              <a:ext uri="{FF2B5EF4-FFF2-40B4-BE49-F238E27FC236}">
                <a16:creationId xmlns:a16="http://schemas.microsoft.com/office/drawing/2014/main" id="{8B582265-E804-4D97-4EF8-90D1E370B04E}"/>
              </a:ext>
            </a:extLst>
          </p:cNvPr>
          <p:cNvSpPr/>
          <p:nvPr/>
        </p:nvSpPr>
        <p:spPr>
          <a:xfrm>
            <a:off x="183702" y="3188918"/>
            <a:ext cx="5912298" cy="2871717"/>
          </a:xfrm>
          <a:prstGeom prst="wedgeEllipseCallout">
            <a:avLst>
              <a:gd name="adj1" fmla="val 29713"/>
              <a:gd name="adj2" fmla="val -54534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May birthday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Favourite colour red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 favourite book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learn an instrument, the trumpet*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Favourite animal, my dog Tasso.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25E246-21A9-FE60-1FBC-FE71099FF06A}"/>
              </a:ext>
            </a:extLst>
          </p:cNvPr>
          <p:cNvSpPr txBox="1"/>
          <p:nvPr/>
        </p:nvSpPr>
        <p:spPr>
          <a:xfrm>
            <a:off x="0" y="6027003"/>
            <a:ext cx="2451574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*the trumpet – die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Trompete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Oval 7">
            <a:extLst>
              <a:ext uri="{FF2B5EF4-FFF2-40B4-BE49-F238E27FC236}">
                <a16:creationId xmlns:a16="http://schemas.microsoft.com/office/drawing/2014/main" id="{1E44F98D-C756-5F20-3C6D-5840F719BC3F}"/>
              </a:ext>
            </a:extLst>
          </p:cNvPr>
          <p:cNvSpPr/>
          <p:nvPr/>
        </p:nvSpPr>
        <p:spPr>
          <a:xfrm>
            <a:off x="6273900" y="3342640"/>
            <a:ext cx="5734397" cy="3054849"/>
          </a:xfrm>
          <a:prstGeom prst="wedgeEllipseCallout">
            <a:avLst>
              <a:gd name="adj1" fmla="val -25743"/>
              <a:gd name="adj2" fmla="val -56346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September birthday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play football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listen to music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Favourite film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Oben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Favourite month August</a:t>
            </a:r>
          </a:p>
        </p:txBody>
      </p:sp>
      <p:sp>
        <p:nvSpPr>
          <p:cNvPr id="17" name="Speech Bubble: Oval 7">
            <a:extLst>
              <a:ext uri="{FF2B5EF4-FFF2-40B4-BE49-F238E27FC236}">
                <a16:creationId xmlns:a16="http://schemas.microsoft.com/office/drawing/2014/main" id="{2E452EBC-1E5B-D9B3-669F-0FC7C549ABDC}"/>
              </a:ext>
            </a:extLst>
          </p:cNvPr>
          <p:cNvSpPr/>
          <p:nvPr/>
        </p:nvSpPr>
        <p:spPr>
          <a:xfrm>
            <a:off x="183702" y="3188917"/>
            <a:ext cx="5912298" cy="2871717"/>
          </a:xfrm>
          <a:prstGeom prst="wedgeEllipseCallout">
            <a:avLst>
              <a:gd name="adj1" fmla="val 29713"/>
              <a:gd name="adj2" fmla="val -54534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Mai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Geburtstag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Lieblingsfarbe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rot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Lieblingsbuch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Instrument, die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Trompete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Mein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Lieblingstier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Hund, Tasso.</a:t>
            </a:r>
          </a:p>
        </p:txBody>
      </p:sp>
      <p:sp>
        <p:nvSpPr>
          <p:cNvPr id="18" name="Speech Bubble: Oval 7">
            <a:extLst>
              <a:ext uri="{FF2B5EF4-FFF2-40B4-BE49-F238E27FC236}">
                <a16:creationId xmlns:a16="http://schemas.microsoft.com/office/drawing/2014/main" id="{7E9BDC0F-B3C9-7AAA-2540-67857A99C537}"/>
              </a:ext>
            </a:extLst>
          </p:cNvPr>
          <p:cNvSpPr/>
          <p:nvPr/>
        </p:nvSpPr>
        <p:spPr>
          <a:xfrm>
            <a:off x="6273899" y="3341844"/>
            <a:ext cx="5734397" cy="3054849"/>
          </a:xfrm>
          <a:prstGeom prst="wedgeEllipseCallout">
            <a:avLst>
              <a:gd name="adj1" fmla="val -25743"/>
              <a:gd name="adj2" fmla="val -56346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September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Geburtstag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Fußball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Musik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Mein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Lieblingsfilm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Oben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Mein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Lieblingsmonat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August.</a:t>
            </a:r>
          </a:p>
        </p:txBody>
      </p:sp>
    </p:spTree>
    <p:extLst>
      <p:ext uri="{BB962C8B-B14F-4D97-AF65-F5344CB8AC3E}">
        <p14:creationId xmlns:p14="http://schemas.microsoft.com/office/powerpoint/2010/main" val="3217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08162"/>
              </p:ext>
            </p:extLst>
          </p:nvPr>
        </p:nvGraphicFramePr>
        <p:xfrm>
          <a:off x="557161" y="596480"/>
          <a:ext cx="9810698" cy="577149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Nummer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fünf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null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zwölf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drei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gibt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Januar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  <a:r>
                        <a:rPr lang="en-GB" sz="2400" b="1" baseline="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Geburtstag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März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Juni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Monat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freundlich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Bruder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Schwester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Vater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nett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Mutter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313281" y="588785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father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95313" y="592112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5930182"/>
            <a:ext cx="234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mother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13280" y="498753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friendly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4987538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brother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498753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sister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404328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March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403150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June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4029371"/>
            <a:ext cx="248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month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306479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when?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303780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January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3075468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birthday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00027" y="205090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twelve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203808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three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40472" y="2064160"/>
            <a:ext cx="302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there is, there are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116271"/>
            <a:ext cx="23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number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11627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five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11627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2758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2299</Words>
  <Application>Microsoft Office PowerPoint</Application>
  <PresentationFormat>Widescreen</PresentationFormat>
  <Paragraphs>371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Century Gothic</vt:lpstr>
      <vt:lpstr>Modern Love</vt:lpstr>
      <vt:lpstr>Symbol</vt:lpstr>
      <vt:lpstr>Wingdings</vt:lpstr>
      <vt:lpstr>1_Office Theme</vt:lpstr>
      <vt:lpstr>Office Theme</vt:lpstr>
      <vt:lpstr>2_Office Theme</vt:lpstr>
      <vt:lpstr>Talking about activities and events </vt:lpstr>
      <vt:lpstr>aussprechen</vt:lpstr>
      <vt:lpstr>Follow up 1 </vt:lpstr>
      <vt:lpstr>Presentazione standard di PowerPoint</vt:lpstr>
      <vt:lpstr>Presentazione standard di PowerPoint</vt:lpstr>
      <vt:lpstr>Follow up 2</vt:lpstr>
      <vt:lpstr>Follow up 3 </vt:lpstr>
      <vt:lpstr>Follow up 4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Ginevra Festanti</cp:lastModifiedBy>
  <cp:revision>110</cp:revision>
  <dcterms:created xsi:type="dcterms:W3CDTF">2021-06-12T06:20:35Z</dcterms:created>
  <dcterms:modified xsi:type="dcterms:W3CDTF">2023-05-20T10:16:07Z</dcterms:modified>
</cp:coreProperties>
</file>