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926" r:id="rId5"/>
    <p:sldId id="299" r:id="rId6"/>
    <p:sldId id="927" r:id="rId7"/>
    <p:sldId id="928" r:id="rId8"/>
    <p:sldId id="296" r:id="rId9"/>
    <p:sldId id="364" r:id="rId10"/>
    <p:sldId id="295" r:id="rId11"/>
    <p:sldId id="362" r:id="rId12"/>
    <p:sldId id="363" r:id="rId13"/>
    <p:sldId id="941" r:id="rId14"/>
    <p:sldId id="929" r:id="rId15"/>
    <p:sldId id="9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68385" autoAdjust="0"/>
  </p:normalViewPr>
  <p:slideViewPr>
    <p:cSldViewPr snapToGrid="0">
      <p:cViewPr varScale="1">
        <p:scale>
          <a:sx n="43" d="100"/>
          <a:sy n="43" d="100"/>
        </p:scale>
        <p:origin x="60" y="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[844] sie [7] Brief [838] frei [318] ein [5] klein [114] sein [3] allein [258]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Bruder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[730]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Mutter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Schwester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Vater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freundlich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[1566]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nett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[1565]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Januar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[1052]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Februar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[1093]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März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[987]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April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[1004]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[1048]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Juni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[1148]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Juli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[1544]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August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[1929]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September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[1035]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Oktober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[1223]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November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[1273]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Dezember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[1527]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Geburtstag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[1779]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Monat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[316]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wann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[657]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Nummer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[806]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null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[1680]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eins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[774]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zwei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drei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vier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[200]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fünf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sechs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[428]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sieben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[611]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acht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[645]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neun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[1053]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zehn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[333]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elf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[1507]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zwölf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[1080]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gibt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941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799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HANDOUT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9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b="0" strike="noStrike" spc="-1" baseline="0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‘Liebe’ might be to make a ‘heart’ shape with both hands approximately where your heart is in your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03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 (for three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apply SSC knowledge of [</a:t>
            </a:r>
            <a:r>
              <a:rPr lang="en-GB" b="0" dirty="0" err="1"/>
              <a:t>ie</a:t>
            </a:r>
            <a:r>
              <a:rPr lang="en-GB" b="0" dirty="0"/>
              <a:t>] and</a:t>
            </a:r>
            <a:r>
              <a:rPr lang="en-GB" b="0" baseline="0" dirty="0"/>
              <a:t> [</a:t>
            </a:r>
            <a:r>
              <a:rPr lang="en-GB" b="0" baseline="0" dirty="0" err="1"/>
              <a:t>ei</a:t>
            </a:r>
            <a:r>
              <a:rPr lang="en-GB" b="0" baseline="0" dirty="0"/>
              <a:t>]</a:t>
            </a:r>
            <a:r>
              <a:rPr lang="en-GB" b="0" dirty="0"/>
              <a:t> in the oral production of longer sentences.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</a:t>
            </a:r>
            <a:r>
              <a:rPr lang="en-GB" baseline="0" dirty="0"/>
              <a:t> </a:t>
            </a:r>
            <a:r>
              <a:rPr lang="en-GB" dirty="0"/>
              <a:t>read the tongue twister aloud. They</a:t>
            </a:r>
            <a:r>
              <a:rPr lang="en-GB" baseline="0" dirty="0"/>
              <a:t> try to say it as quickly as possible.</a:t>
            </a:r>
            <a:br>
              <a:rPr lang="en-GB" dirty="0"/>
            </a:br>
            <a:r>
              <a:rPr lang="en-GB" dirty="0"/>
              <a:t>2. Listen and check (three different speeds).</a:t>
            </a:r>
            <a:br>
              <a:rPr lang="en-GB" dirty="0"/>
            </a:br>
            <a:r>
              <a:rPr lang="en-GB" dirty="0"/>
              <a:t>3. Clarify meaning,</a:t>
            </a:r>
            <a:r>
              <a:rPr lang="en-GB" baseline="0" dirty="0"/>
              <a:t> using the English translation and pictures.</a:t>
            </a:r>
            <a:br>
              <a:rPr lang="en-GB" dirty="0"/>
            </a:br>
            <a:r>
              <a:rPr lang="en-GB" dirty="0"/>
              <a:t>4. Repeat the steps for the next two slides.</a:t>
            </a:r>
          </a:p>
          <a:p>
            <a:endParaRPr lang="en-GB" dirty="0"/>
          </a:p>
          <a:p>
            <a:r>
              <a:rPr lang="en-GB" b="1" baseline="0" dirty="0"/>
              <a:t>Word frequency of unknown or cognate words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Sieb</a:t>
            </a:r>
            <a:r>
              <a:rPr lang="en-GB" baseline="0" dirty="0"/>
              <a:t> [&gt;5000] </a:t>
            </a:r>
            <a:r>
              <a:rPr lang="en-GB" baseline="0" dirty="0" err="1"/>
              <a:t>Preis</a:t>
            </a:r>
            <a:r>
              <a:rPr lang="en-GB" baseline="0" dirty="0"/>
              <a:t> [334] </a:t>
            </a:r>
            <a:r>
              <a:rPr lang="en-GB" baseline="0" dirty="0" err="1"/>
              <a:t>Bein</a:t>
            </a:r>
            <a:r>
              <a:rPr lang="en-GB" baseline="0" dirty="0"/>
              <a:t> [884] </a:t>
            </a:r>
            <a:r>
              <a:rPr lang="en-GB" baseline="0" dirty="0" err="1"/>
              <a:t>schreien</a:t>
            </a:r>
            <a:r>
              <a:rPr lang="en-GB" baseline="0" dirty="0"/>
              <a:t> [1104] </a:t>
            </a:r>
            <a:r>
              <a:rPr lang="en-GB" baseline="0" dirty="0" err="1"/>
              <a:t>Eis</a:t>
            </a:r>
            <a:r>
              <a:rPr lang="en-GB" baseline="0" dirty="0"/>
              <a:t> [1874]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8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[2/3]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6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[3/3]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67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</a:t>
            </a:r>
            <a:r>
              <a:rPr lang="en-GB" b="0" baseline="0" dirty="0"/>
              <a:t> of possessive adjectives, present tense weak verbs, </a:t>
            </a:r>
            <a:r>
              <a:rPr lang="en-GB" b="0" baseline="0" dirty="0" err="1"/>
              <a:t>können</a:t>
            </a:r>
            <a:r>
              <a:rPr lang="en-GB" b="0" baseline="0" dirty="0"/>
              <a:t>, and some of this week’s new and revisited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Explain the task. </a:t>
            </a:r>
            <a:r>
              <a:rPr lang="en-GB" b="0" baseline="0" dirty="0" err="1"/>
              <a:t>Maike</a:t>
            </a:r>
            <a:r>
              <a:rPr lang="en-GB" b="0" baseline="0" dirty="0"/>
              <a:t> and Steffen are talking about themselves. Pupils fill in the table below using what they hear and read.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audio buttons to hear what </a:t>
            </a:r>
            <a:r>
              <a:rPr lang="en-GB" b="0" baseline="0" dirty="0" err="1"/>
              <a:t>Maike</a:t>
            </a:r>
            <a:r>
              <a:rPr lang="en-GB" b="0" baseline="0" dirty="0"/>
              <a:t> says. Students fill in the table in English with the relevant information elicited in the first column. Note, the audio presents information in the same order as the table.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Students read the text next to Steffen, and fill in the table accordingly.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</a:t>
            </a:r>
            <a:r>
              <a:rPr lang="en-GB" dirty="0" err="1"/>
              <a:t>Ich</a:t>
            </a:r>
            <a:r>
              <a:rPr lang="en-GB" dirty="0"/>
              <a:t> bin </a:t>
            </a:r>
            <a:r>
              <a:rPr lang="en-GB" dirty="0" err="1"/>
              <a:t>Maike</a:t>
            </a:r>
            <a:r>
              <a:rPr lang="en-GB" dirty="0"/>
              <a:t>. Und das </a:t>
            </a:r>
            <a:r>
              <a:rPr lang="en-GB" dirty="0" err="1"/>
              <a:t>ist</a:t>
            </a:r>
            <a:r>
              <a:rPr lang="en-GB" dirty="0"/>
              <a:t> Moritz. </a:t>
            </a:r>
            <a:r>
              <a:rPr lang="en-GB" dirty="0" err="1"/>
              <a:t>Ich</a:t>
            </a:r>
            <a:r>
              <a:rPr lang="en-GB" dirty="0"/>
              <a:t> bin seine Mutter.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Ich </a:t>
            </a:r>
            <a:r>
              <a:rPr lang="en-GB" dirty="0" err="1"/>
              <a:t>kann</a:t>
            </a:r>
            <a:r>
              <a:rPr lang="en-GB" dirty="0"/>
              <a:t> oft Moritz und Johanna </a:t>
            </a:r>
            <a:r>
              <a:rPr lang="en-GB" dirty="0" err="1"/>
              <a:t>helfen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dirty="0" err="1"/>
              <a:t>Meine</a:t>
            </a:r>
            <a:r>
              <a:rPr lang="en-GB" baseline="0" dirty="0"/>
              <a:t> </a:t>
            </a:r>
            <a:r>
              <a:rPr lang="en-GB" baseline="0" dirty="0" err="1"/>
              <a:t>Lieblingsnummer</a:t>
            </a:r>
            <a:r>
              <a:rPr lang="en-GB" baseline="0" dirty="0"/>
              <a:t> </a:t>
            </a:r>
            <a:r>
              <a:rPr lang="en-GB" baseline="0" dirty="0" err="1"/>
              <a:t>ist</a:t>
            </a:r>
            <a:r>
              <a:rPr lang="en-GB" baseline="0" dirty="0"/>
              <a:t> </a:t>
            </a:r>
            <a:r>
              <a:rPr lang="en-GB" baseline="0" dirty="0" err="1"/>
              <a:t>fünf</a:t>
            </a:r>
            <a:r>
              <a:rPr lang="en-GB" baseline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4. Ich </a:t>
            </a:r>
            <a:r>
              <a:rPr lang="en-GB" baseline="0" dirty="0" err="1"/>
              <a:t>habe</a:t>
            </a:r>
            <a:r>
              <a:rPr lang="en-GB" baseline="0" dirty="0"/>
              <a:t> </a:t>
            </a:r>
            <a:r>
              <a:rPr lang="en-GB" baseline="0" dirty="0" err="1"/>
              <a:t>im</a:t>
            </a:r>
            <a:r>
              <a:rPr lang="en-GB" baseline="0" dirty="0"/>
              <a:t> </a:t>
            </a:r>
            <a:r>
              <a:rPr lang="en-GB" baseline="0" dirty="0" err="1"/>
              <a:t>Juli</a:t>
            </a:r>
            <a:r>
              <a:rPr lang="en-GB" baseline="0" dirty="0"/>
              <a:t> </a:t>
            </a:r>
            <a:r>
              <a:rPr lang="en-GB" baseline="0" dirty="0" err="1"/>
              <a:t>Geburtstag</a:t>
            </a:r>
            <a:r>
              <a:rPr lang="en-GB" baseline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5. </a:t>
            </a:r>
            <a:r>
              <a:rPr lang="en-GB" baseline="0" dirty="0" err="1"/>
              <a:t>Ich</a:t>
            </a:r>
            <a:r>
              <a:rPr lang="en-GB" baseline="0" dirty="0"/>
              <a:t> </a:t>
            </a:r>
            <a:r>
              <a:rPr lang="en-GB" baseline="0" dirty="0" err="1"/>
              <a:t>schwimme</a:t>
            </a:r>
            <a:r>
              <a:rPr lang="en-GB" baseline="0" dirty="0"/>
              <a:t> </a:t>
            </a:r>
            <a:r>
              <a:rPr lang="en-GB" baseline="0" dirty="0" err="1"/>
              <a:t>viel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</a:t>
            </a:r>
            <a:r>
              <a:rPr lang="en-GB" b="0" dirty="0" err="1"/>
              <a:t>ihr</a:t>
            </a:r>
            <a:r>
              <a:rPr lang="en-GB" b="0" dirty="0"/>
              <a:t> and sein, and this week’s new and revisited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</a:t>
            </a:r>
            <a:r>
              <a:rPr lang="en-GB" b="0" dirty="0" err="1"/>
              <a:t>mein</a:t>
            </a:r>
            <a:r>
              <a:rPr lang="en-GB" b="0" dirty="0"/>
              <a:t>, </a:t>
            </a:r>
            <a:r>
              <a:rPr lang="en-GB" b="0" dirty="0" err="1"/>
              <a:t>meine</a:t>
            </a:r>
            <a:r>
              <a:rPr lang="en-GB" b="0" dirty="0"/>
              <a:t>, some of this week’s revisited vocabulary, and present tense weak singular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Partner A chooses a bullet point from either Moritz or Johanna and says it in German in the first person. Partner B tries to work out who Partner A is. If they cannot, Partner A chooses a second bullet point from the same person. When Partner B works it out, they then choose a bullet point from either Moritz or Johanna and Partner A listens and identifies the correct person.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Partners continue choosing a person, speaking, listening and working out until they have read all the bullet points.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German translations of the bullet points for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9.wav"/><Relationship Id="rId18" Type="http://schemas.openxmlformats.org/officeDocument/2006/relationships/audio" Target="../media/audio44.wav"/><Relationship Id="rId3" Type="http://schemas.openxmlformats.org/officeDocument/2006/relationships/audio" Target="../media/audio32.wav"/><Relationship Id="rId21" Type="http://schemas.openxmlformats.org/officeDocument/2006/relationships/audio" Target="../media/audio47.wav"/><Relationship Id="rId7" Type="http://schemas.openxmlformats.org/officeDocument/2006/relationships/audio" Target="../media/audio33.wav"/><Relationship Id="rId12" Type="http://schemas.openxmlformats.org/officeDocument/2006/relationships/audio" Target="../media/audio38.wav"/><Relationship Id="rId17" Type="http://schemas.openxmlformats.org/officeDocument/2006/relationships/audio" Target="../media/audio43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42.wav"/><Relationship Id="rId20" Type="http://schemas.openxmlformats.org/officeDocument/2006/relationships/audio" Target="../media/audio4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audio" Target="../media/audio37.wav"/><Relationship Id="rId24" Type="http://schemas.openxmlformats.org/officeDocument/2006/relationships/audio" Target="../media/audio50.wav"/><Relationship Id="rId5" Type="http://schemas.openxmlformats.org/officeDocument/2006/relationships/image" Target="../media/image37.png"/><Relationship Id="rId15" Type="http://schemas.openxmlformats.org/officeDocument/2006/relationships/audio" Target="../media/audio41.wav"/><Relationship Id="rId23" Type="http://schemas.openxmlformats.org/officeDocument/2006/relationships/audio" Target="../media/audio49.wav"/><Relationship Id="rId10" Type="http://schemas.openxmlformats.org/officeDocument/2006/relationships/audio" Target="../media/audio36.wav"/><Relationship Id="rId19" Type="http://schemas.openxmlformats.org/officeDocument/2006/relationships/audio" Target="../media/audio45.wav"/><Relationship Id="rId4" Type="http://schemas.openxmlformats.org/officeDocument/2006/relationships/image" Target="../media/image36.png"/><Relationship Id="rId9" Type="http://schemas.openxmlformats.org/officeDocument/2006/relationships/audio" Target="../media/audio35.wav"/><Relationship Id="rId14" Type="http://schemas.openxmlformats.org/officeDocument/2006/relationships/audio" Target="../media/audio40.wav"/><Relationship Id="rId22" Type="http://schemas.openxmlformats.org/officeDocument/2006/relationships/audio" Target="../media/audio4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gif"/><Relationship Id="rId9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audio" Target="../media/audio8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sv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2.gif"/><Relationship Id="rId9" Type="http://schemas.openxmlformats.org/officeDocument/2006/relationships/audio" Target="../media/audio10.wav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1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gif"/><Relationship Id="rId9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audio" Target="../media/audio19.wav"/><Relationship Id="rId3" Type="http://schemas.openxmlformats.org/officeDocument/2006/relationships/image" Target="../media/image28.png"/><Relationship Id="rId7" Type="http://schemas.openxmlformats.org/officeDocument/2006/relationships/audio" Target="../media/audio15.wav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audio" Target="../media/audio17.wav"/><Relationship Id="rId5" Type="http://schemas.openxmlformats.org/officeDocument/2006/relationships/image" Target="../media/image13.png"/><Relationship Id="rId10" Type="http://schemas.openxmlformats.org/officeDocument/2006/relationships/audio" Target="../media/audio16.wav"/><Relationship Id="rId4" Type="http://schemas.openxmlformats.org/officeDocument/2006/relationships/audio" Target="../media/audio14.wav"/><Relationship Id="rId9" Type="http://schemas.openxmlformats.org/officeDocument/2006/relationships/image" Target="../media/image30.png"/><Relationship Id="rId14" Type="http://schemas.openxmlformats.org/officeDocument/2006/relationships/audio" Target="../media/audio2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21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11" Type="http://schemas.openxmlformats.org/officeDocument/2006/relationships/audio" Target="../media/audio26.wav"/><Relationship Id="rId5" Type="http://schemas.openxmlformats.org/officeDocument/2006/relationships/image" Target="../media/image32.png"/><Relationship Id="rId10" Type="http://schemas.openxmlformats.org/officeDocument/2006/relationships/audio" Target="../media/audio25.wav"/><Relationship Id="rId4" Type="http://schemas.openxmlformats.org/officeDocument/2006/relationships/image" Target="../media/image31.png"/><Relationship Id="rId9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7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audio" Target="../media/audio30.wav"/><Relationship Id="rId5" Type="http://schemas.openxmlformats.org/officeDocument/2006/relationships/audio" Target="../media/audio28.wav"/><Relationship Id="rId10" Type="http://schemas.openxmlformats.org/officeDocument/2006/relationships/audio" Target="../media/audio29.wav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664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 about activities and events</a:t>
            </a:r>
            <a:br>
              <a:rPr lang="en-GB" sz="32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2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B46109-8652-4777-878C-E5C2CF0732DD}"/>
              </a:ext>
            </a:extLst>
          </p:cNvPr>
          <p:cNvGrpSpPr/>
          <p:nvPr/>
        </p:nvGrpSpPr>
        <p:grpSpPr>
          <a:xfrm>
            <a:off x="293586" y="1392041"/>
            <a:ext cx="3559712" cy="4205609"/>
            <a:chOff x="318021" y="916341"/>
            <a:chExt cx="4049282" cy="5025318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5ACAF2-5CDE-438A-83EB-174ED81A7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21" y="1680701"/>
              <a:ext cx="1463304" cy="4169823"/>
            </a:xfrm>
            <a:prstGeom prst="rect">
              <a:avLst/>
            </a:prstGeom>
          </p:spPr>
        </p:pic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AEE34A-C059-4710-A297-2EEC0C83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827">
              <a:off x="2663990" y="1152616"/>
              <a:ext cx="1449830" cy="3317504"/>
            </a:xfrm>
            <a:prstGeom prst="rect">
              <a:avLst/>
            </a:prstGeom>
          </p:spPr>
        </p:pic>
        <p:pic>
          <p:nvPicPr>
            <p:cNvPr id="10" name="Picture 9" descr="A person wearing a yellow shirt&#10;&#10;Description automatically generated with low confidence">
              <a:extLst>
                <a:ext uri="{FF2B5EF4-FFF2-40B4-BE49-F238E27FC236}">
                  <a16:creationId xmlns:a16="http://schemas.microsoft.com/office/drawing/2014/main" id="{AD400C47-8E28-483F-9D93-5D6F0231E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412" y="2300792"/>
              <a:ext cx="1492891" cy="3640867"/>
            </a:xfrm>
            <a:prstGeom prst="rect">
              <a:avLst/>
            </a:prstGeom>
          </p:spPr>
        </p:pic>
        <p:pic>
          <p:nvPicPr>
            <p:cNvPr id="14" name="Picture 13" descr="A person holding a piece of paper&#10;&#10;Description automatically generated with low confidence">
              <a:extLst>
                <a:ext uri="{FF2B5EF4-FFF2-40B4-BE49-F238E27FC236}">
                  <a16:creationId xmlns:a16="http://schemas.microsoft.com/office/drawing/2014/main" id="{140EC7FA-A870-4ABD-A928-14C73344D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194" y="916341"/>
              <a:ext cx="1746646" cy="2571407"/>
            </a:xfrm>
            <a:prstGeom prst="rect">
              <a:avLst/>
            </a:prstGeom>
          </p:spPr>
        </p:pic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29C472C4-619D-4E2D-89B4-0C220A336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" y="2276929"/>
              <a:ext cx="2950341" cy="3603932"/>
            </a:xfrm>
            <a:prstGeom prst="ellipse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B0C796D-FB4D-4BC7-AEA2-8A00292AFC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40" y="4150435"/>
            <a:ext cx="1138034" cy="1299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3_W3F_8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567705"/>
              </p:ext>
            </p:extLst>
          </p:nvPr>
        </p:nvGraphicFramePr>
        <p:xfrm>
          <a:off x="557161" y="596480"/>
          <a:ext cx="9810698" cy="577149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number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month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birthday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mother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sister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friendly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83" name="TextBox 82">
            <a:hlinkClick r:id="" action="ppaction://noaction">
              <a:snd r:embed="rId7" name="T3_W7F_9.1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5887850"/>
            <a:ext cx="238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Schwester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4" name="TextBox 83">
            <a:hlinkClick r:id="" action="ppaction://noaction">
              <a:snd r:embed="rId8" name="T3_W7F_9.2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59211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freundlich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5" name="TextBox 84">
            <a:hlinkClick r:id="" action="ppaction://noaction">
              <a:snd r:embed="rId9" name="T3_W7F_9.3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57009" y="5921126"/>
            <a:ext cx="234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Vater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0" name="T3_W7F_9.4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49875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nett</a:t>
            </a:r>
          </a:p>
        </p:txBody>
      </p:sp>
      <p:sp>
        <p:nvSpPr>
          <p:cNvPr id="87" name="TextBox 86">
            <a:hlinkClick r:id="" action="ppaction://noaction">
              <a:snd r:embed="rId11" name="T3_W7F_9.5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498753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Mutter</a:t>
            </a:r>
          </a:p>
        </p:txBody>
      </p:sp>
      <p:sp>
        <p:nvSpPr>
          <p:cNvPr id="88" name="TextBox 87">
            <a:hlinkClick r:id="" action="ppaction://noaction">
              <a:snd r:embed="rId12" name="T3_W7F_9.6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49875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Bruder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9" name="TextBox 88">
            <a:hlinkClick r:id="" action="ppaction://noaction">
              <a:snd r:embed="rId13" name="T3_W7F_9.7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40432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4" name="T3_W7F_9.8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40315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wann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91" name="TextBox 90">
            <a:hlinkClick r:id="" action="ppaction://noaction">
              <a:snd r:embed="rId15" name="T3_W7F_9.9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4029371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2" name="TextBox 91">
            <a:hlinkClick r:id="" action="ppaction://noaction">
              <a:snd r:embed="rId16" name="T3_W7F_9.10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3064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Monat</a:t>
            </a:r>
          </a:p>
        </p:txBody>
      </p:sp>
      <p:sp>
        <p:nvSpPr>
          <p:cNvPr id="93" name="TextBox 92">
            <a:hlinkClick r:id="" action="ppaction://noaction">
              <a:snd r:embed="rId17" name="T3_W7F_9.11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30378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4" name="TextBox 93">
            <a:hlinkClick r:id="" action="ppaction://noaction">
              <a:snd r:embed="rId18" name="T3_W7F_9.12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307546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</a:t>
            </a:r>
          </a:p>
        </p:txBody>
      </p:sp>
      <p:sp>
        <p:nvSpPr>
          <p:cNvPr id="95" name="TextBox 94">
            <a:hlinkClick r:id="" action="ppaction://noaction">
              <a:snd r:embed="rId19" name="T3_W7F_9.13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2050908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Nummer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6" name="TextBox 95">
            <a:hlinkClick r:id="" action="ppaction://noaction">
              <a:snd r:embed="rId20" name="T3_W7F_9.14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20380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acht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7" name="TextBox 96">
            <a:hlinkClick r:id="" action="ppaction://noaction">
              <a:snd r:embed="rId21" name="T3_W7F_9.15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40472" y="2064160"/>
            <a:ext cx="302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neun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8" name="TextBox 97">
            <a:hlinkClick r:id="" action="ppaction://noaction">
              <a:snd r:embed="rId22" name="T3_W7F_9.16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116271"/>
            <a:ext cx="23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9" name="TextBox 98">
            <a:hlinkClick r:id="" action="ppaction://noaction">
              <a:snd r:embed="rId23" name="T3_W7F_9.17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1162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gibt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0" name="TextBox 99">
            <a:hlinkClick r:id="" action="ppaction://noaction">
              <a:snd r:embed="rId24" name="T3_W7F_9.18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11627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elf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13275"/>
              </p:ext>
            </p:extLst>
          </p:nvPr>
        </p:nvGraphicFramePr>
        <p:xfrm>
          <a:off x="557161" y="596480"/>
          <a:ext cx="9810698" cy="577149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Nummer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fünf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drei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Bruder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Vater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Mutter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16432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268484"/>
              </p:ext>
            </p:extLst>
          </p:nvPr>
        </p:nvGraphicFramePr>
        <p:xfrm>
          <a:off x="557161" y="596480"/>
          <a:ext cx="9810698" cy="577149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number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month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birthday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mother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sister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friendly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90266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5" name="T3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618627" y="0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1486951" y="4993641"/>
            <a:ext cx="2101857" cy="16312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1194553" y="1660099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  <p:sp>
        <p:nvSpPr>
          <p:cNvPr id="12" name="TextBox 11">
            <a:hlinkClick r:id="" action="ppaction://noaction">
              <a:snd r:embed="rId8" name="T3_W7_2.8.wav"/>
            </a:hlinkClick>
            <a:extLst>
              <a:ext uri="{FF2B5EF4-FFF2-40B4-BE49-F238E27FC236}">
                <a16:creationId xmlns:a16="http://schemas.microsoft.com/office/drawing/2014/main" id="{9F15ED6F-B127-4826-88EF-145F44C19FFB}"/>
              </a:ext>
            </a:extLst>
          </p:cNvPr>
          <p:cNvSpPr txBox="1"/>
          <p:nvPr/>
        </p:nvSpPr>
        <p:spPr>
          <a:xfrm>
            <a:off x="6962368" y="1272"/>
            <a:ext cx="5465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511186-34E4-46D3-9B63-A5DAF4088685}"/>
              </a:ext>
            </a:extLst>
          </p:cNvPr>
          <p:cNvSpPr/>
          <p:nvPr/>
        </p:nvSpPr>
        <p:spPr>
          <a:xfrm>
            <a:off x="6716494" y="4993641"/>
            <a:ext cx="3477234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16" name="Picture 15" descr="man with hearts">
            <a:extLst>
              <a:ext uri="{FF2B5EF4-FFF2-40B4-BE49-F238E27FC236}">
                <a16:creationId xmlns:a16="http://schemas.microsoft.com/office/drawing/2014/main" id="{586CB146-3FE1-45B8-8E75-E7F6565A8B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40" y="2294121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3714394" y="70831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lang="en-GB" sz="3200" kern="0" dirty="0"/>
          </a:p>
        </p:txBody>
      </p:sp>
      <p:sp>
        <p:nvSpPr>
          <p:cNvPr id="37" name="CustomShape 23">
            <a:hlinkClick r:id="" action="ppaction://noaction">
              <a:snd r:embed="rId7" name="T3_W7F_3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hlinkClick r:id="" action="ppaction://noaction">
              <a:snd r:embed="rId8" name="T3_W7F_3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16220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hlinkClick r:id="" action="ppaction://noaction">
              <a:snd r:embed="rId9" name="T3_W7F_3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9246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1354" y="3292485"/>
            <a:ext cx="926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Sie hat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Lieblingslied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hat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Lieblingssieb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14586" y="3932836"/>
            <a:ext cx="926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She has a favourite song, she doesn’t have a favourite sieve.</a:t>
            </a:r>
          </a:p>
        </p:txBody>
      </p:sp>
      <p:pic>
        <p:nvPicPr>
          <p:cNvPr id="1026" name="Picture 2" descr="Free Silhouette Musical vector and pic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12" y="4774233"/>
            <a:ext cx="1643552" cy="10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Cook Cooking vector and pic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1" y="4592497"/>
            <a:ext cx="2743720" cy="13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Red Heart vector and pic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56" y="4690648"/>
            <a:ext cx="1268624" cy="11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Free Red Heart vector and pic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22" y="4691895"/>
            <a:ext cx="1268624" cy="11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light&#10;&#10;Description automatically generated">
            <a:extLst>
              <a:ext uri="{FF2B5EF4-FFF2-40B4-BE49-F238E27FC236}">
                <a16:creationId xmlns:a16="http://schemas.microsoft.com/office/drawing/2014/main" id="{4D270E66-42F8-4472-8C66-59287775C0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1" y="4723663"/>
            <a:ext cx="972888" cy="1109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150789" y="83736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lang="en-GB" sz="3200" kern="0" dirty="0"/>
          </a:p>
        </p:txBody>
      </p:sp>
      <p:sp>
        <p:nvSpPr>
          <p:cNvPr id="37" name="CustomShape 23">
            <a:hlinkClick r:id="" action="ppaction://noaction">
              <a:snd r:embed="rId7" name="T3_W7F_3.5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hlinkClick r:id="" action="ppaction://noaction">
              <a:snd r:embed="rId8" name="T3_W7F_3.6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501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hlinkClick r:id="" action="ppaction://noaction">
              <a:snd r:embed="rId9" name="T3_W7F_3.7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8514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1354" y="2801158"/>
            <a:ext cx="926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Zwei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drei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Preise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sieben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42383" y="3299561"/>
            <a:ext cx="926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Two animals, three games, four prizes, seven legs.</a:t>
            </a:r>
          </a:p>
        </p:txBody>
      </p:sp>
      <p:pic>
        <p:nvPicPr>
          <p:cNvPr id="2050" name="Picture 2" descr="Free Joystick Icon vector and pic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4" y="3765586"/>
            <a:ext cx="1311460" cy="131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ntando, Matemáticas, Números">
            <a:extLst>
              <a:ext uri="{FF2B5EF4-FFF2-40B4-BE49-F238E27FC236}">
                <a16:creationId xmlns:a16="http://schemas.microsoft.com/office/drawing/2014/main" id="{D68FD092-346E-4D44-A31D-DCB4E209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20" y="3993819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ontando, Matemáticas, Números">
            <a:extLst>
              <a:ext uri="{FF2B5EF4-FFF2-40B4-BE49-F238E27FC236}">
                <a16:creationId xmlns:a16="http://schemas.microsoft.com/office/drawing/2014/main" id="{BCBEFB4C-2797-48C0-BCD7-045E7DEE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61" y="3996740"/>
            <a:ext cx="689976" cy="9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ntando, Cuatro, Matemáticas, Números">
            <a:extLst>
              <a:ext uri="{FF2B5EF4-FFF2-40B4-BE49-F238E27FC236}">
                <a16:creationId xmlns:a16="http://schemas.microsoft.com/office/drawing/2014/main" id="{91829A6B-1152-49C7-9DAD-1F3B8021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954">
            <a:off x="6505277" y="3947353"/>
            <a:ext cx="641825" cy="9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ontando, Matemáticas, Números">
            <a:extLst>
              <a:ext uri="{FF2B5EF4-FFF2-40B4-BE49-F238E27FC236}">
                <a16:creationId xmlns:a16="http://schemas.microsoft.com/office/drawing/2014/main" id="{D0BBF9CC-8874-4CCE-B158-678DEFF0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379">
            <a:off x="8582974" y="3947939"/>
            <a:ext cx="702313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Giraffe Africa vector and pic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15" y="3809626"/>
            <a:ext cx="934635" cy="11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Award Prize vector and pictur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49" y="3845075"/>
            <a:ext cx="1070851" cy="11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Leg Foot vector and pictur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76" y="3907657"/>
            <a:ext cx="495679" cy="99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139176" y="109301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lang="en-GB" sz="3200" kern="0" dirty="0"/>
          </a:p>
        </p:txBody>
      </p:sp>
      <p:sp>
        <p:nvSpPr>
          <p:cNvPr id="37" name="CustomShape 23">
            <a:hlinkClick r:id="" action="ppaction://noaction">
              <a:snd r:embed="rId7" name="T3_W7F_3.8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hlinkClick r:id="" action="ppaction://noaction">
              <a:snd r:embed="rId8" name="T3_W7F_3.9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501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hlinkClick r:id="" action="ppaction://noaction">
              <a:snd r:embed="rId9" name="T3_W7F_3.10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8514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7550" y="3214351"/>
            <a:ext cx="9304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sein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37550" y="3737571"/>
            <a:ext cx="8946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Shout ice cream! Here ice cream, lots of ice cream, my ice cream, your ice cream, his ice cream!</a:t>
            </a:r>
          </a:p>
        </p:txBody>
      </p:sp>
      <p:pic>
        <p:nvPicPr>
          <p:cNvPr id="3074" name="Picture 2" descr="Free Ice Cream Sundae Cone vector and pic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58" y="4683326"/>
            <a:ext cx="3351900" cy="167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1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4" name="T3_W7F_6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3959742" y="133677"/>
            <a:ext cx="5510829" cy="518040"/>
          </a:xfrm>
          <a:prstGeom prst="wedgeRoundRectCallout">
            <a:avLst>
              <a:gd name="adj1" fmla="val -54917"/>
              <a:gd name="adj2" fmla="val -1259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Maike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 Was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Steffen?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950473"/>
              </p:ext>
            </p:extLst>
          </p:nvPr>
        </p:nvGraphicFramePr>
        <p:xfrm>
          <a:off x="234252" y="2679856"/>
          <a:ext cx="11737691" cy="3946416"/>
        </p:xfrm>
        <a:graphic>
          <a:graphicData uri="http://schemas.openxmlformats.org/drawingml/2006/table">
            <a:tbl>
              <a:tblPr/>
              <a:tblGrid>
                <a:gridCol w="2859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3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b="0" i="0" u="none" strike="noStrike" cap="none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i="0" u="none" strike="noStrike" cap="none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Maike</a:t>
                      </a:r>
                      <a:endParaRPr lang="en-GB" sz="2400" b="1" i="0" u="none" strike="noStrike" cap="none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Steffen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Who are they?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She is Moritz’s mother.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He</a:t>
                      </a:r>
                      <a:r>
                        <a:rPr lang="en-GB" sz="2400" b="0" i="0" u="none" strike="noStrike" cap="none" spc="-1" baseline="0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 is Johanna’s father.</a:t>
                      </a:r>
                      <a:endParaRPr lang="en-GB" sz="2400" b="0" i="0" u="none" strike="noStrike" cap="none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What can she or he do?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She can help</a:t>
                      </a:r>
                      <a:r>
                        <a:rPr lang="en-GB" sz="2400" b="0" i="0" u="none" strike="noStrike" cap="none" spc="-1" baseline="0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 Moritz and Johanna.</a:t>
                      </a:r>
                      <a:endParaRPr lang="en-GB" sz="2400" b="0" i="0" u="none" strike="noStrike" cap="none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He can take photos.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Favourite thing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Her favourite</a:t>
                      </a:r>
                      <a:r>
                        <a:rPr lang="en-GB" sz="2400" b="0" i="0" u="none" strike="noStrike" cap="none" spc="-1" baseline="0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 number is 5.</a:t>
                      </a:r>
                      <a:endParaRPr lang="en-GB" sz="2400" b="0" i="0" u="none" strike="noStrike" cap="none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His favourite colour is yellow.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Birthday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Her birthday is in July.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His birthday is in March (his favourite month).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Hobby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She swims a lot.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i="0" u="none" strike="noStrike" cap="none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He often listens</a:t>
                      </a:r>
                      <a:r>
                        <a:rPr lang="en-GB" sz="2400" b="0" i="0" u="none" strike="noStrike" cap="none" spc="-1" baseline="0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  <a:sym typeface="Arial"/>
                        </a:rPr>
                        <a:t> to music.</a:t>
                      </a:r>
                      <a:endParaRPr lang="en-GB" sz="2400" b="0" i="0" u="none" strike="noStrike" cap="none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7" name="T3_W7F_6.7.wav"/>
            </a:hlinkClick>
          </p:cNvPr>
          <p:cNvSpPr txBox="1"/>
          <p:nvPr/>
        </p:nvSpPr>
        <p:spPr>
          <a:xfrm>
            <a:off x="5406789" y="758994"/>
            <a:ext cx="600839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bin Steffen. Und das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Johanna.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bin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Vater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Lieblingsfarbe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gelb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März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Geburtstag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März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Lieblingsmonat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oft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Musik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6" y="876754"/>
            <a:ext cx="1054750" cy="14918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56" y="833383"/>
            <a:ext cx="1611031" cy="1449927"/>
          </a:xfrm>
          <a:prstGeom prst="rect">
            <a:avLst/>
          </a:prstGeom>
        </p:spPr>
      </p:pic>
      <p:sp>
        <p:nvSpPr>
          <p:cNvPr id="22" name="CustomShape 23">
            <a:hlinkClick r:id="" action="ppaction://noaction">
              <a:snd r:embed="rId10" name="T3_W7F_6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477784" y="124804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3">
            <a:hlinkClick r:id="" action="ppaction://noaction">
              <a:snd r:embed="rId11" name="T3_W7F_6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2103193" y="125518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3">
            <a:hlinkClick r:id="" action="ppaction://noaction">
              <a:snd r:embed="rId12" name="T3_W7F_6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2734157" y="124804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3">
            <a:hlinkClick r:id="" action="ppaction://noaction">
              <a:snd r:embed="rId13" name="T3_W7F_6.5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25658" y="187422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3">
            <a:hlinkClick r:id="" action="ppaction://noaction">
              <a:snd r:embed="rId14" name="T3_W7F_6.6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2436373" y="18870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2928" y="3334215"/>
            <a:ext cx="3352488" cy="39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3198197" y="3934637"/>
            <a:ext cx="3782466" cy="63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198197" y="4756950"/>
            <a:ext cx="3782466" cy="37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182928" y="5526092"/>
            <a:ext cx="3782466" cy="37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182928" y="6157856"/>
            <a:ext cx="3782466" cy="37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7558041" y="3386110"/>
            <a:ext cx="3782466" cy="37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7555108" y="4069913"/>
            <a:ext cx="3782466" cy="37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7555108" y="4776167"/>
            <a:ext cx="4332092" cy="37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537728" y="5328623"/>
            <a:ext cx="4332092" cy="681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7555108" y="6078202"/>
            <a:ext cx="4332092" cy="46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3_W7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40" y="584355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67;p2">
            <a:extLst>
              <a:ext uri="{FF2B5EF4-FFF2-40B4-BE49-F238E27FC236}">
                <a16:creationId xmlns:a16="http://schemas.microsoft.com/office/drawing/2014/main" id="{417AD6AF-DC6B-4897-A0D1-741C8E6F512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690217"/>
              </p:ext>
            </p:extLst>
          </p:nvPr>
        </p:nvGraphicFramePr>
        <p:xfrm>
          <a:off x="629519" y="1063801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Steffen,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______,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Lieblingsfarbe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hat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Maike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die Mutter,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Lieblingsnummer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fünf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75551"/>
              </p:ext>
            </p:extLst>
          </p:nvPr>
        </p:nvGraphicFramePr>
        <p:xfrm>
          <a:off x="6198273" y="1062594"/>
          <a:ext cx="4874647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Steffen, the father, is 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is yellow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 _________ is in March.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Maike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___ ________, is nice.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 _________ ________ is 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803492" y="1328223"/>
            <a:ext cx="211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327986" y="1351838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friendly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689843" y="2390215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6859354" y="2387245"/>
            <a:ext cx="292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avourite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colour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2035379" y="3458001"/>
            <a:ext cx="110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März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691351" y="3472269"/>
            <a:ext cx="146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birthday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3747856" y="4559369"/>
            <a:ext cx="103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nett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AFDB3-A821-40ED-8A44-53BB32F6C494}"/>
              </a:ext>
            </a:extLst>
          </p:cNvPr>
          <p:cNvSpPr txBox="1"/>
          <p:nvPr/>
        </p:nvSpPr>
        <p:spPr>
          <a:xfrm>
            <a:off x="7294600" y="4557293"/>
            <a:ext cx="210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mother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808136" y="558777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Ihre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6870024" y="5639248"/>
            <a:ext cx="291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avourite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number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9952245" y="5637638"/>
            <a:ext cx="123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five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5" name="CustomShape 23">
            <a:hlinkClick r:id="" action="ppaction://noaction">
              <a:snd r:embed="rId7" name="T3_W7F_7.2.wav"/>
            </a:hlinkClick>
            <a:extLst>
              <a:ext uri="{FF2B5EF4-FFF2-40B4-BE49-F238E27FC236}">
                <a16:creationId xmlns:a16="http://schemas.microsoft.com/office/drawing/2014/main" id="{441185BC-90BE-E491-3DE5-4716D9C3221E}"/>
              </a:ext>
            </a:extLst>
          </p:cNvPr>
          <p:cNvSpPr/>
          <p:nvPr/>
        </p:nvSpPr>
        <p:spPr>
          <a:xfrm>
            <a:off x="73061" y="14171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ustomShape 23">
            <a:hlinkClick r:id="" action="ppaction://noaction">
              <a:snd r:embed="rId8" name="T3_W7F_7.3.wav"/>
            </a:hlinkClick>
            <a:extLst>
              <a:ext uri="{FF2B5EF4-FFF2-40B4-BE49-F238E27FC236}">
                <a16:creationId xmlns:a16="http://schemas.microsoft.com/office/drawing/2014/main" id="{BCACD9B7-5A9B-9830-BE05-CC962963008F}"/>
              </a:ext>
            </a:extLst>
          </p:cNvPr>
          <p:cNvSpPr/>
          <p:nvPr/>
        </p:nvSpPr>
        <p:spPr>
          <a:xfrm>
            <a:off x="73061" y="2455060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ustomShape 23">
            <a:hlinkClick r:id="" action="ppaction://noaction">
              <a:snd r:embed="rId9" name="T3_W7F_7.4.wav"/>
            </a:hlinkClick>
            <a:extLst>
              <a:ext uri="{FF2B5EF4-FFF2-40B4-BE49-F238E27FC236}">
                <a16:creationId xmlns:a16="http://schemas.microsoft.com/office/drawing/2014/main" id="{E3311D5D-0E89-0051-09E0-C75C3A14F64B}"/>
              </a:ext>
            </a:extLst>
          </p:cNvPr>
          <p:cNvSpPr/>
          <p:nvPr/>
        </p:nvSpPr>
        <p:spPr>
          <a:xfrm>
            <a:off x="73061" y="354053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3">
            <a:hlinkClick r:id="" action="ppaction://noaction">
              <a:snd r:embed="rId10" name="T3_W7F_7.5.wav"/>
            </a:hlinkClick>
            <a:extLst>
              <a:ext uri="{FF2B5EF4-FFF2-40B4-BE49-F238E27FC236}">
                <a16:creationId xmlns:a16="http://schemas.microsoft.com/office/drawing/2014/main" id="{C114DBEF-3229-F096-D7D8-9A33D159EF88}"/>
              </a:ext>
            </a:extLst>
          </p:cNvPr>
          <p:cNvSpPr/>
          <p:nvPr/>
        </p:nvSpPr>
        <p:spPr>
          <a:xfrm>
            <a:off x="73061" y="464813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23">
            <a:hlinkClick r:id="" action="ppaction://noaction">
              <a:snd r:embed="rId11" name="T3_W7F_7.6.wav"/>
            </a:hlinkClick>
            <a:extLst>
              <a:ext uri="{FF2B5EF4-FFF2-40B4-BE49-F238E27FC236}">
                <a16:creationId xmlns:a16="http://schemas.microsoft.com/office/drawing/2014/main" id="{2E3E758C-8FD1-86F6-434C-D005141DF94E}"/>
              </a:ext>
            </a:extLst>
          </p:cNvPr>
          <p:cNvSpPr/>
          <p:nvPr/>
        </p:nvSpPr>
        <p:spPr>
          <a:xfrm>
            <a:off x="73061" y="568594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4" grpId="0"/>
      <p:bldP spid="55" grpId="0"/>
      <p:bldP spid="56" grpId="0"/>
      <p:bldP spid="57" grpId="0"/>
      <p:bldP spid="58" grpId="0"/>
      <p:bldP spid="60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3" name="T3_W7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1034" y="53248"/>
            <a:ext cx="3531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 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5" name="T3_W7F_8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7476419" cy="518040"/>
          </a:xfrm>
          <a:prstGeom prst="wedgeRoundRectCallout">
            <a:avLst>
              <a:gd name="adj1" fmla="val -54617"/>
              <a:gd name="adj2" fmla="val -1875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Partner/in Moritz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Johanna?</a:t>
            </a: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ECCA4-BB46-8CC5-DFA2-A24DA17361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2"/>
          <a:stretch/>
        </p:blipFill>
        <p:spPr>
          <a:xfrm>
            <a:off x="6492242" y="1481377"/>
            <a:ext cx="1930398" cy="1861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10E8B-AD0E-A228-0006-06EB74906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31" y="1560197"/>
            <a:ext cx="1662829" cy="1610866"/>
          </a:xfrm>
          <a:prstGeom prst="rect">
            <a:avLst/>
          </a:prstGeom>
        </p:spPr>
      </p:pic>
      <p:sp>
        <p:nvSpPr>
          <p:cNvPr id="11" name="Speech Bubble: Oval 7">
            <a:extLst>
              <a:ext uri="{FF2B5EF4-FFF2-40B4-BE49-F238E27FC236}">
                <a16:creationId xmlns:a16="http://schemas.microsoft.com/office/drawing/2014/main" id="{8B582265-E804-4D97-4EF8-90D1E370B04E}"/>
              </a:ext>
            </a:extLst>
          </p:cNvPr>
          <p:cNvSpPr/>
          <p:nvPr/>
        </p:nvSpPr>
        <p:spPr>
          <a:xfrm>
            <a:off x="183702" y="3188918"/>
            <a:ext cx="5912298" cy="2871717"/>
          </a:xfrm>
          <a:prstGeom prst="wedgeEllipseCallout">
            <a:avLst>
              <a:gd name="adj1" fmla="val 29713"/>
              <a:gd name="adj2" fmla="val -5453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May birthday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Favourite colour red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 favourite book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learn an instrument, the trumpet*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Favourite animal, my dog Tasso.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25E246-21A9-FE60-1FBC-FE71099FF06A}"/>
              </a:ext>
            </a:extLst>
          </p:cNvPr>
          <p:cNvSpPr txBox="1"/>
          <p:nvPr/>
        </p:nvSpPr>
        <p:spPr>
          <a:xfrm>
            <a:off x="0" y="6027003"/>
            <a:ext cx="2451574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*the trumpet – die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Trompete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peech Bubble: Oval 7">
            <a:extLst>
              <a:ext uri="{FF2B5EF4-FFF2-40B4-BE49-F238E27FC236}">
                <a16:creationId xmlns:a16="http://schemas.microsoft.com/office/drawing/2014/main" id="{1E44F98D-C756-5F20-3C6D-5840F719BC3F}"/>
              </a:ext>
            </a:extLst>
          </p:cNvPr>
          <p:cNvSpPr/>
          <p:nvPr/>
        </p:nvSpPr>
        <p:spPr>
          <a:xfrm>
            <a:off x="6273900" y="3342640"/>
            <a:ext cx="5734397" cy="3054849"/>
          </a:xfrm>
          <a:prstGeom prst="wedgeEllipseCallout">
            <a:avLst>
              <a:gd name="adj1" fmla="val -25743"/>
              <a:gd name="adj2" fmla="val -5634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September birthday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play football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listen to music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Favourite film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Favourite month August</a:t>
            </a:r>
          </a:p>
        </p:txBody>
      </p:sp>
      <p:sp>
        <p:nvSpPr>
          <p:cNvPr id="17" name="Speech Bubble: Oval 7">
            <a:hlinkClick r:id="" action="ppaction://noaction">
              <a:snd r:embed="rId10" name="T3_W7F_8.3.wav"/>
            </a:hlinkClick>
            <a:extLst>
              <a:ext uri="{FF2B5EF4-FFF2-40B4-BE49-F238E27FC236}">
                <a16:creationId xmlns:a16="http://schemas.microsoft.com/office/drawing/2014/main" id="{2E452EBC-1E5B-D9B3-669F-0FC7C549ABDC}"/>
              </a:ext>
            </a:extLst>
          </p:cNvPr>
          <p:cNvSpPr/>
          <p:nvPr/>
        </p:nvSpPr>
        <p:spPr>
          <a:xfrm>
            <a:off x="183702" y="3171063"/>
            <a:ext cx="5912298" cy="2871717"/>
          </a:xfrm>
          <a:prstGeom prst="wedgeEllipseCallout">
            <a:avLst>
              <a:gd name="adj1" fmla="val 29713"/>
              <a:gd name="adj2" fmla="val -5453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Mai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Geburtstag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Lieblingsfarbe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rot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Lieblingsbuch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Instrument, die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Trompete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Mein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Lieblingstier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Hund, Tasso.</a:t>
            </a:r>
          </a:p>
        </p:txBody>
      </p:sp>
      <p:sp>
        <p:nvSpPr>
          <p:cNvPr id="18" name="Speech Bubble: Oval 7">
            <a:hlinkClick r:id="" action="ppaction://noaction">
              <a:snd r:embed="rId11" name="T3_W7F_8.4.wav"/>
            </a:hlinkClick>
            <a:extLst>
              <a:ext uri="{FF2B5EF4-FFF2-40B4-BE49-F238E27FC236}">
                <a16:creationId xmlns:a16="http://schemas.microsoft.com/office/drawing/2014/main" id="{7E9BDC0F-B3C9-7AAA-2540-67857A99C537}"/>
              </a:ext>
            </a:extLst>
          </p:cNvPr>
          <p:cNvSpPr/>
          <p:nvPr/>
        </p:nvSpPr>
        <p:spPr>
          <a:xfrm>
            <a:off x="6273899" y="3341844"/>
            <a:ext cx="5734397" cy="3054849"/>
          </a:xfrm>
          <a:prstGeom prst="wedgeEllipseCallout">
            <a:avLst>
              <a:gd name="adj1" fmla="val -25743"/>
              <a:gd name="adj2" fmla="val -5634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September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Geburtstag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Musik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Mein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Lieblingsfilm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Mein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Lieblingsmonat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 August.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308162"/>
              </p:ext>
            </p:extLst>
          </p:nvPr>
        </p:nvGraphicFramePr>
        <p:xfrm>
          <a:off x="557161" y="596480"/>
          <a:ext cx="9810698" cy="577149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Nummer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fünf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null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drei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Bruder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Vater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Mutter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3F_8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58878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father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59211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5930182"/>
            <a:ext cx="234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mother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49875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friendly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498753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brother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49875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sister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40432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40315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4029371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3064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when?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30378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307546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birthday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00027" y="20509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20380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three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40472" y="2064160"/>
            <a:ext cx="302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 is, there are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116271"/>
            <a:ext cx="23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number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1162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five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11627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2299</Words>
  <Application>Microsoft Office PowerPoint</Application>
  <PresentationFormat>Widescreen</PresentationFormat>
  <Paragraphs>371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Talking about activities and events </vt:lpstr>
      <vt:lpstr>aussprechen</vt:lpstr>
      <vt:lpstr>Follow up 1 </vt:lpstr>
      <vt:lpstr>Presentazione standard di PowerPoint</vt:lpstr>
      <vt:lpstr>Presentazione standard di PowerPoint</vt:lpstr>
      <vt:lpstr>Follow up 2</vt:lpstr>
      <vt:lpstr>Follow up 3 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110</cp:revision>
  <dcterms:created xsi:type="dcterms:W3CDTF">2021-06-12T06:20:35Z</dcterms:created>
  <dcterms:modified xsi:type="dcterms:W3CDTF">2023-05-20T10:15:15Z</dcterms:modified>
</cp:coreProperties>
</file>