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5" r:id="rId2"/>
    <p:sldId id="926" r:id="rId3"/>
    <p:sldId id="927" r:id="rId4"/>
    <p:sldId id="403" r:id="rId5"/>
    <p:sldId id="925" r:id="rId6"/>
    <p:sldId id="934" r:id="rId7"/>
    <p:sldId id="294" r:id="rId8"/>
    <p:sldId id="928" r:id="rId9"/>
    <p:sldId id="931" r:id="rId10"/>
    <p:sldId id="932" r:id="rId11"/>
    <p:sldId id="935" r:id="rId12"/>
    <p:sldId id="930" r:id="rId13"/>
    <p:sldId id="933" r:id="rId14"/>
    <p:sldId id="9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4AF"/>
    <a:srgbClr val="FFFFCC"/>
    <a:srgbClr val="FFD10D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8" autoAdjust="0"/>
    <p:restoredTop sz="55464" autoAdjust="0"/>
  </p:normalViewPr>
  <p:slideViewPr>
    <p:cSldViewPr snapToGrid="0">
      <p:cViewPr varScale="1">
        <p:scale>
          <a:sx n="30" d="100"/>
          <a:sy n="30" d="100"/>
        </p:scale>
        <p:origin x="576" y="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20/05/2023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ei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[844] sie [7] Brief [838] frei [318] ein [5] klein [114] sein [3] allein [258]</a:t>
            </a: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Bruder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[730]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Mutter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Schwester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[974]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Vater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freundlich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[1566]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nett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[1565]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Januar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[1052]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Februar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[1093]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März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[987]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April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[1004]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Mai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[1048]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Juni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[1148]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Juli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[1544]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August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[1929]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September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[1035]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Oktober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[1223]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November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[1273]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Dezember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[1527]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Geburtstag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[1779]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Monat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[316]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wann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[657]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Nummer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[806]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null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[1680]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eins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[774]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zwei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drei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[106]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vier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[200]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fünf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[274]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sechs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[428]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sieben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[611]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acht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[645]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neun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[1053]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zehn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[333]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elf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[1507]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zwölf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[1080] 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 gibt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923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possessive adjectives ‘sein’ and ‘</a:t>
            </a:r>
            <a:r>
              <a:rPr lang="en-GB" sz="1200" b="0" strike="noStrike" spc="-1" dirty="0" err="1">
                <a:latin typeface="Arial"/>
              </a:rPr>
              <a:t>ihr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038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‘sein’ and ‘seine’ and relate them to the gender of previously taught nouns and nouns taught this lesson.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pupils need to listen out for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/sein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/seine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and decide which thing Johanna is talking about,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based on gender.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Click on the example audio button to hear an example sentence. Click to reveal the answer.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Complete the exercise and then click to reveal the answers.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[Mutter].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Und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Vater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seine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Schwester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Und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Bruder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sein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Geburtstag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Foto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]?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seine [Mutter].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the forms ‘sein(e)’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(e)’.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 Johanna is describing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her mother and father.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each sentence and translate it to English. For each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sentence they decide which of the words in bold to use. If they see sein or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, then they need to choose the masculine/ neuter noun. If they see seine or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, then they need to choose the feminine noun.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the answers.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 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Full sentences are attached to the blue buttons.  Click to hear them, if desired.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Sein Handy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blau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Seine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Lieblingsperson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hier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Sein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Hause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Freundin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sitzt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neben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Mortiz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Lieblingsbuch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rot.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Flasche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75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develop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cultural knowledge of and interest in German-speaking countries.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Explain the task. German versions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of English-language films often have German names and these are sometimes not word-for word translations of the English titles. They can be a bit different.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Students read each German-language film title and decide which film it corresponds to.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Click again to reveal the German film titles and click one by one to reveal the word-for-word English translations.  Ask pupils to tell you what they notice about the differences.</a:t>
            </a: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>
                <a:solidFill>
                  <a:srgbClr val="000000"/>
                </a:solidFill>
                <a:latin typeface="+mn-lt"/>
              </a:rPr>
              <a:t>Image attribution:</a:t>
            </a: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dirty="0"/>
              <a:t>Monsters</a:t>
            </a:r>
            <a:r>
              <a:rPr lang="en-GB" baseline="0" dirty="0"/>
              <a:t> Inc. poster By http://eu.movieposter.com/poster/MPW-48844/Monsters_Inc_.html, Fair use, https://en.wikipedia.org/w/index.php?curid=982187</a:t>
            </a:r>
          </a:p>
          <a:p>
            <a:r>
              <a:rPr lang="en-GB" baseline="0" dirty="0"/>
              <a:t>Finding Nemo poster By © 2003 Disney/Pixar. All Rights Reserved., Fair use, https://en.wikipedia.org/w/index.php?curid=34252717</a:t>
            </a:r>
          </a:p>
          <a:p>
            <a:r>
              <a:rPr lang="en-GB" baseline="0" dirty="0"/>
              <a:t>Inside out poster By The cover art can or could be obtained from http://www.impawards.com/2015/inside_out_ver13.html, Fair use, https://en.wikipedia.org/w/index.php?curid=45669660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117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</a:t>
            </a:r>
            <a:r>
              <a:rPr lang="fr-FR" baseline="0" dirty="0" err="1"/>
              <a:t>frei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fr-FR" baseline="0" dirty="0" err="1"/>
              <a:t>throw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hands up in the air and </a:t>
            </a:r>
            <a:r>
              <a:rPr lang="fr-FR" baseline="0" dirty="0" err="1"/>
              <a:t>pretend</a:t>
            </a:r>
            <a:r>
              <a:rPr lang="fr-FR" baseline="0" dirty="0"/>
              <a:t> to run </a:t>
            </a:r>
            <a:r>
              <a:rPr lang="fr-FR" baseline="0" dirty="0" err="1"/>
              <a:t>away</a:t>
            </a:r>
            <a:r>
              <a:rPr lang="fr-FR" baseline="0" dirty="0"/>
              <a:t>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frei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frei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[318]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ein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[5]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[114]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allein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[258]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</a:t>
            </a:r>
            <a:r>
              <a:rPr lang="fr-FR" baseline="0" dirty="0" err="1"/>
              <a:t>Liebe</a:t>
            </a:r>
            <a:r>
              <a:rPr lang="fr-FR" baseline="0" dirty="0"/>
              <a:t>’ might be to </a:t>
            </a:r>
            <a:r>
              <a:rPr lang="fr-FR" baseline="0" dirty="0" err="1"/>
              <a:t>make</a:t>
            </a:r>
            <a:r>
              <a:rPr lang="fr-FR" baseline="0" dirty="0"/>
              <a:t> a ‘heart’ shape with </a:t>
            </a:r>
            <a:r>
              <a:rPr lang="fr-FR" baseline="0" dirty="0" err="1"/>
              <a:t>both</a:t>
            </a:r>
            <a:r>
              <a:rPr lang="fr-FR" baseline="0" dirty="0"/>
              <a:t> hands </a:t>
            </a:r>
            <a:r>
              <a:rPr lang="fr-FR" baseline="0" dirty="0" err="1"/>
              <a:t>approximately</a:t>
            </a:r>
            <a:r>
              <a:rPr lang="fr-FR" baseline="0" dirty="0"/>
              <a:t>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heart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in </a:t>
            </a:r>
            <a:r>
              <a:rPr lang="fr-FR" baseline="0" dirty="0" err="1"/>
              <a:t>your</a:t>
            </a:r>
            <a:r>
              <a:rPr lang="fr-FR" baseline="0" dirty="0"/>
              <a:t> body. 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97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baseline="0" dirty="0" err="1">
                <a:solidFill>
                  <a:srgbClr val="000000"/>
                </a:solidFill>
                <a:latin typeface="+mn-lt"/>
                <a:ea typeface="Calibri"/>
              </a:rPr>
              <a:t>ie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in a listening activity.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Explain the task. Pupils</a:t>
            </a:r>
            <a:r>
              <a:rPr lang="en-GB" baseline="0" dirty="0"/>
              <a:t> </a:t>
            </a:r>
            <a:r>
              <a:rPr lang="en-GB" dirty="0"/>
              <a:t>are going to hear six sentences which contain a mixture</a:t>
            </a:r>
            <a:r>
              <a:rPr lang="en-GB" baseline="0" dirty="0"/>
              <a:t> of [</a:t>
            </a:r>
            <a:r>
              <a:rPr lang="en-GB" baseline="0" dirty="0" err="1"/>
              <a:t>ei</a:t>
            </a:r>
            <a:r>
              <a:rPr lang="en-GB" baseline="0" dirty="0"/>
              <a:t>] and [</a:t>
            </a:r>
            <a:r>
              <a:rPr lang="en-GB" baseline="0" dirty="0" err="1"/>
              <a:t>ie</a:t>
            </a:r>
            <a:r>
              <a:rPr lang="en-GB" baseline="0" dirty="0"/>
              <a:t>] sounds.</a:t>
            </a:r>
          </a:p>
          <a:p>
            <a:pPr marL="228600" indent="-228600">
              <a:buAutoNum type="arabicPeriod"/>
            </a:pPr>
            <a:r>
              <a:rPr lang="en-GB" baseline="0" dirty="0"/>
              <a:t>For each sentence they hear, pupils count the number of times they hear each SSC, noting down their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To aid comprehension, click to reveal a gloss box for the two unknown words.</a:t>
            </a:r>
          </a:p>
          <a:p>
            <a:pPr marL="228600" indent="-228600">
              <a:buAutoNum type="arabicPeriod"/>
            </a:pPr>
            <a:endParaRPr lang="en-GB" baseline="0" dirty="0"/>
          </a:p>
          <a:p>
            <a:pPr marL="0" indent="0">
              <a:buNone/>
            </a:pPr>
            <a:r>
              <a:rPr lang="en-GB" b="1" baseline="0" dirty="0"/>
              <a:t>Transcript: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1. Mein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Bleistift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schreibt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einen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Satz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2. Sie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wiederholt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das Lied.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3.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Nein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das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ist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kein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Lieblingsbeispiel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4.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Drei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Tiere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baseline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spielen</a:t>
            </a:r>
            <a:r>
              <a:rPr lang="en-GB" sz="1800" b="0" i="0" u="none" strike="noStrike" kern="1200" spc="-1" baseline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in der Schweiz.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5. Die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Spielerin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gewinnt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vier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Preise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*.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6. Heinrich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spielt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viele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einfache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* </a:t>
            </a:r>
            <a:r>
              <a:rPr lang="en-GB" sz="1800" b="0" i="0" u="none" strike="noStrike" kern="1200" spc="-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Spiele</a:t>
            </a: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on each text box to hear a native</a:t>
            </a:r>
            <a:r>
              <a:rPr lang="en-GB" sz="1200" b="0" strike="noStrike" spc="-1" baseline="0" dirty="0">
                <a:latin typeface="Arial"/>
              </a:rPr>
              <a:t> speaker say each word. 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Click to hide the English translations, students chorally suggest the English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Click to reveal the English and hide the German, students chorally suggest the German.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the possessive adjectives ‘</a:t>
            </a:r>
            <a:r>
              <a:rPr lang="en-GB" sz="1200" b="0" strike="noStrike" spc="-1" dirty="0" err="1">
                <a:latin typeface="Arial"/>
              </a:rPr>
              <a:t>mein</a:t>
            </a:r>
            <a:r>
              <a:rPr lang="en-GB" sz="1200" b="0" strike="noStrike" spc="-1" dirty="0">
                <a:latin typeface="Arial"/>
              </a:rPr>
              <a:t>’ and ‘</a:t>
            </a:r>
            <a:r>
              <a:rPr lang="en-GB" sz="1200" b="0" strike="noStrike" spc="-1" dirty="0" err="1">
                <a:latin typeface="Arial"/>
              </a:rPr>
              <a:t>dein</a:t>
            </a:r>
            <a:r>
              <a:rPr lang="en-GB" sz="1200" b="0" strike="noStrike" spc="-1" dirty="0">
                <a:latin typeface="Arial"/>
              </a:rPr>
              <a:t>’.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recap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provide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further practice of this week’s vocabulary and to recap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  <a:ea typeface="Calibri"/>
              </a:rPr>
              <a:t>mein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Calibri"/>
                <a:ea typeface="Calibri"/>
              </a:rPr>
              <a:t>dein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 Johanna is talking about her family.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first speech bubble. Click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 to hear what Johanna says while students read along.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</a:rPr>
              <a:t>Repeat for a further 3 speech bubbles.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18" Type="http://schemas.openxmlformats.org/officeDocument/2006/relationships/image" Target="../media/image33.png"/><Relationship Id="rId26" Type="http://schemas.openxmlformats.org/officeDocument/2006/relationships/image" Target="../media/image38.png"/><Relationship Id="rId3" Type="http://schemas.openxmlformats.org/officeDocument/2006/relationships/audio" Target="../media/audio11.wav"/><Relationship Id="rId21" Type="http://schemas.openxmlformats.org/officeDocument/2006/relationships/image" Target="../media/image21.svg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17" Type="http://schemas.openxmlformats.org/officeDocument/2006/relationships/image" Target="../media/image22.png"/><Relationship Id="rId25" Type="http://schemas.openxmlformats.org/officeDocument/2006/relationships/image" Target="../media/image37.gif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24.wav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24" Type="http://schemas.openxmlformats.org/officeDocument/2006/relationships/image" Target="../media/image36.gif"/><Relationship Id="rId5" Type="http://schemas.openxmlformats.org/officeDocument/2006/relationships/audio" Target="../media/audio13.wav"/><Relationship Id="rId15" Type="http://schemas.openxmlformats.org/officeDocument/2006/relationships/audio" Target="../media/audio23.wav"/><Relationship Id="rId23" Type="http://schemas.openxmlformats.org/officeDocument/2006/relationships/image" Target="../media/image35.gif"/><Relationship Id="rId28" Type="http://schemas.openxmlformats.org/officeDocument/2006/relationships/image" Target="../media/image39.gif"/><Relationship Id="rId10" Type="http://schemas.openxmlformats.org/officeDocument/2006/relationships/audio" Target="../media/audio18.wav"/><Relationship Id="rId19" Type="http://schemas.openxmlformats.org/officeDocument/2006/relationships/audio" Target="../media/audio25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audio" Target="../media/audio22.wav"/><Relationship Id="rId22" Type="http://schemas.openxmlformats.org/officeDocument/2006/relationships/image" Target="../media/image34.gif"/><Relationship Id="rId27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gif"/><Relationship Id="rId5" Type="http://schemas.openxmlformats.org/officeDocument/2006/relationships/image" Target="../media/image23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41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.gif"/><Relationship Id="rId10" Type="http://schemas.openxmlformats.org/officeDocument/2006/relationships/image" Target="../media/image45.jpg"/><Relationship Id="rId4" Type="http://schemas.openxmlformats.org/officeDocument/2006/relationships/image" Target="../media/image42.png"/><Relationship Id="rId9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1.svg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image" Target="../media/image19.png"/><Relationship Id="rId10" Type="http://schemas.openxmlformats.org/officeDocument/2006/relationships/audio" Target="../media/audio9.wav"/><Relationship Id="rId4" Type="http://schemas.openxmlformats.org/officeDocument/2006/relationships/audio" Target="../media/audio4.wav"/><Relationship Id="rId9" Type="http://schemas.openxmlformats.org/officeDocument/2006/relationships/audio" Target="../media/audio8.wav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image" Target="../media/image2.gif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5.gif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-3464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11500" y="5329800"/>
            <a:ext cx="4434374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Possessive adjectives mein, dein, sein, ihr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[ei] [ie]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4" y="184975"/>
            <a:ext cx="4571279" cy="1144800"/>
          </a:xfrm>
        </p:spPr>
        <p:txBody>
          <a:bodyPr/>
          <a:lstStyle/>
          <a:p>
            <a:pPr algn="ctr"/>
            <a:r>
              <a:rPr lang="en-GB" sz="34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Talking about activities and events</a:t>
            </a:r>
            <a:endParaRPr lang="en-GB" sz="34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212037-3F08-4A0C-A7C6-996510E9ABB0}"/>
              </a:ext>
            </a:extLst>
          </p:cNvPr>
          <p:cNvGrpSpPr/>
          <p:nvPr/>
        </p:nvGrpSpPr>
        <p:grpSpPr>
          <a:xfrm>
            <a:off x="475188" y="1228059"/>
            <a:ext cx="3293577" cy="4087459"/>
            <a:chOff x="318021" y="916341"/>
            <a:chExt cx="4049282" cy="5025318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B0A756-3744-4BCD-B802-49AC9DCC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021" y="1680701"/>
              <a:ext cx="1463304" cy="4169823"/>
            </a:xfrm>
            <a:prstGeom prst="rect">
              <a:avLst/>
            </a:prstGeom>
          </p:spPr>
        </p:pic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91B78ED-BCA1-424F-A1DE-D7EDC9A0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827">
              <a:off x="2663990" y="1152616"/>
              <a:ext cx="1449830" cy="3317504"/>
            </a:xfrm>
            <a:prstGeom prst="rect">
              <a:avLst/>
            </a:prstGeom>
          </p:spPr>
        </p:pic>
        <p:pic>
          <p:nvPicPr>
            <p:cNvPr id="12" name="Picture 11" descr="A person wearing a yellow shirt&#10;&#10;Description automatically generated with low confidence">
              <a:extLst>
                <a:ext uri="{FF2B5EF4-FFF2-40B4-BE49-F238E27FC236}">
                  <a16:creationId xmlns:a16="http://schemas.microsoft.com/office/drawing/2014/main" id="{9D0CB033-8299-49B1-9F7C-54435D0EE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412" y="2300792"/>
              <a:ext cx="1492891" cy="3640867"/>
            </a:xfrm>
            <a:prstGeom prst="rect">
              <a:avLst/>
            </a:prstGeom>
          </p:spPr>
        </p:pic>
        <p:pic>
          <p:nvPicPr>
            <p:cNvPr id="13" name="Picture 12" descr="A person holding a piece of paper&#10;&#10;Description automatically generated with low confidence">
              <a:extLst>
                <a:ext uri="{FF2B5EF4-FFF2-40B4-BE49-F238E27FC236}">
                  <a16:creationId xmlns:a16="http://schemas.microsoft.com/office/drawing/2014/main" id="{96F5BD0A-6B40-42C8-8FE5-336A9746A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194" y="916341"/>
              <a:ext cx="1746646" cy="2571407"/>
            </a:xfrm>
            <a:prstGeom prst="rect">
              <a:avLst/>
            </a:prstGeom>
          </p:spPr>
        </p:pic>
        <p:pic>
          <p:nvPicPr>
            <p:cNvPr id="14" name="Picture 13" descr="Map&#10;&#10;Description automatically generated">
              <a:extLst>
                <a:ext uri="{FF2B5EF4-FFF2-40B4-BE49-F238E27FC236}">
                  <a16:creationId xmlns:a16="http://schemas.microsoft.com/office/drawing/2014/main" id="{85086972-76B9-4F25-B8AD-A74FC4CF2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527" y="2276929"/>
              <a:ext cx="2950341" cy="3603932"/>
            </a:xfrm>
            <a:prstGeom prst="ellipse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6F7B6B-9E9F-417F-8B87-2606CBC5AE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40" y="4150435"/>
            <a:ext cx="1138034" cy="1299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‘his’ use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693392" y="233067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Vater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666708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60773"/>
            <a:ext cx="8799066" cy="668717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sein|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1693392" y="1566210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5292377" y="1591441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8891362" y="157145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1769167" y="287492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5117096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Mutter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83136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5292377" y="289670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8724551" y="233067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Haustier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430371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133639" y="2896703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‘her’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79431"/>
            <a:ext cx="4749036" cy="1088269"/>
          </a:xfrm>
          <a:prstGeom prst="wedgeRoundRectCallout">
            <a:avLst>
              <a:gd name="adj1" fmla="val -69311"/>
              <a:gd name="adj2" fmla="val -123294"/>
              <a:gd name="adj3" fmla="val 16667"/>
            </a:avLst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‘sein’ must agree with the gender of the noun that follows. The feminine form is ‘</a:t>
            </a:r>
            <a:r>
              <a:rPr lang="en-GB" sz="2000" kern="0" dirty="0" err="1">
                <a:solidFill>
                  <a:prstClr val="white"/>
                </a:solidFill>
                <a:latin typeface="Century Gothic"/>
              </a:rPr>
              <a:t>s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5799913" y="2334498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1427185" y="5064836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Vater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66708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1300668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noProof="0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5117096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Mutter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83136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5117096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mother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064331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hr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Haustier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430371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276427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5539063" y="5059656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8365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37" grpId="0" animBg="1"/>
      <p:bldP spid="39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8463" y="1175799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1032385" y="2107929"/>
          <a:ext cx="5696661" cy="4344480"/>
        </p:xfrm>
        <a:graphic>
          <a:graphicData uri="http://schemas.openxmlformats.org/drawingml/2006/table">
            <a:tbl>
              <a:tblPr/>
              <a:tblGrid>
                <a:gridCol w="2747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Masculine/</a:t>
                      </a:r>
                      <a:r>
                        <a:rPr lang="en-GB" sz="28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Neuter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Feminine</a:t>
                      </a:r>
                      <a:endParaRPr lang="en-GB" sz="2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Vater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Mutter 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Vater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Mutter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Bruder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Schwester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Bruder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Schwester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Geburtstag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Nummer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Foto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Tasche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Bild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Mutter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220585" y="2122879"/>
          <a:ext cx="695520" cy="4329531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5022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209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547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555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248"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456"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10" name="T3_W7_11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336865" y="30995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11" name="T3_W7_11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36865" y="36049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12" name="T3_W7_11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36865" y="4084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13" name="T3_W7_11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36865" y="45507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14" name="T3_W7_11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36865" y="50561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15" name="T3_W7_11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41185" y="55482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16" name="T3_W7_11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336865" y="59914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275581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Ronja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97913" y="771284"/>
            <a:ext cx="905978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Johanna is talking with Aisha about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Lias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and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Ronja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33576" y="3047032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104629" y="3577020"/>
            <a:ext cx="517321" cy="517320"/>
          </a:xfrm>
          <a:prstGeom prst="rect">
            <a:avLst/>
          </a:prstGeom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id="{199D1369-82F9-411F-8FF0-08308C97990C}"/>
              </a:ext>
            </a:extLst>
          </p:cNvPr>
          <p:cNvSpPr/>
          <p:nvPr/>
        </p:nvSpPr>
        <p:spPr>
          <a:xfrm>
            <a:off x="114389" y="1199974"/>
            <a:ext cx="905978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shows her a photo of the family.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C4091622-CEDE-4FD1-A2B1-528D8314E8D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43886" y="3999723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162C8841-36C2-469E-9148-5DAF52DB3B0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55490" y="4461781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1619A7D9-4206-4556-9FDF-0829B9F0883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73298" y="4947079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54B0EBDA-D46E-452C-A902-6F0134A259A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073298" y="5487799"/>
            <a:ext cx="517321" cy="51732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E659ACCA-F812-4AAD-B1C7-74EC974877E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33026" y="5870479"/>
            <a:ext cx="517321" cy="517320"/>
          </a:xfrm>
          <a:prstGeom prst="rect">
            <a:avLst/>
          </a:prstGeom>
        </p:spPr>
      </p:pic>
      <p:sp>
        <p:nvSpPr>
          <p:cNvPr id="40" name="Speech Bubble: Rectangle with Corners Rounded 12">
            <a:hlinkClick r:id="" action="ppaction://noaction">
              <a:snd r:embed="rId19" name="T3_W7_11.1.wav"/>
            </a:hlinkClick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3784600" y="95091"/>
            <a:ext cx="3500506" cy="518040"/>
          </a:xfrm>
          <a:prstGeom prst="wedgeRoundRectCallout">
            <a:avLst>
              <a:gd name="adj1" fmla="val -56695"/>
              <a:gd name="adj2" fmla="val -23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zu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. Was </a:t>
            </a:r>
            <a:r>
              <a:rPr lang="en-GB" sz="2400" dirty="0" err="1">
                <a:solidFill>
                  <a:prstClr val="white"/>
                </a:solidFill>
                <a:latin typeface="+mj-lt"/>
              </a:rPr>
              <a:t>ist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 das?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870200" y="-67145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1"/>
          <a:stretch/>
        </p:blipFill>
        <p:spPr>
          <a:xfrm>
            <a:off x="7120764" y="2921000"/>
            <a:ext cx="1897876" cy="19453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7" b="58889"/>
          <a:stretch/>
        </p:blipFill>
        <p:spPr>
          <a:xfrm>
            <a:off x="9757847" y="2799393"/>
            <a:ext cx="2154753" cy="2066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22"/>
          <a:stretch/>
        </p:blipFill>
        <p:spPr>
          <a:xfrm>
            <a:off x="8130654" y="3405026"/>
            <a:ext cx="1751784" cy="1459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0"/>
          <a:stretch/>
        </p:blipFill>
        <p:spPr>
          <a:xfrm>
            <a:off x="9233550" y="3544577"/>
            <a:ext cx="1477221" cy="1319523"/>
          </a:xfrm>
          <a:prstGeom prst="rect">
            <a:avLst/>
          </a:prstGeom>
        </p:spPr>
      </p:pic>
      <p:pic>
        <p:nvPicPr>
          <p:cNvPr id="1026" name="Picture 2" descr="Free Frame Photo Frame photo and pictur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764" y="2595441"/>
            <a:ext cx="4952859" cy="242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22E69F23-A27F-497C-A9BA-74908E127E93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21"/>
          <a:stretch/>
        </p:blipFill>
        <p:spPr>
          <a:xfrm>
            <a:off x="7428677" y="562732"/>
            <a:ext cx="1996775" cy="145023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96" y="442558"/>
            <a:ext cx="1401417" cy="15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9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7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7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7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7_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7_1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7_11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7_11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695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Johanna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beschreibt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Mutti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und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Vati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…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60" y="526734"/>
            <a:ext cx="10285486" cy="4651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Was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Johanna?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Schreib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die Details auf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Englisch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auf.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02998" y="158986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9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0325174"/>
              </p:ext>
            </p:extLst>
          </p:nvPr>
        </p:nvGraphicFramePr>
        <p:xfrm>
          <a:off x="1676400" y="1577164"/>
          <a:ext cx="10185400" cy="2221044"/>
        </p:xfrm>
        <a:graphic>
          <a:graphicData uri="http://schemas.openxmlformats.org/drawingml/2006/table">
            <a:tbl>
              <a:tblPr/>
              <a:tblGrid>
                <a:gridCol w="59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Sein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Handy 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Tasche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blau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His phone is blue.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Seine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Lieblingsperson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Lieblingsfoto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hier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His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favourite person is here.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Sein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Lieblingsperson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Lieblingsort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zu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Hause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His favourite place is at home.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8" name="Picture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658"/>
            <a:ext cx="1611031" cy="1449927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02997" y="226062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02997" y="309864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29593" y="445218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102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468582"/>
              </p:ext>
            </p:extLst>
          </p:nvPr>
        </p:nvGraphicFramePr>
        <p:xfrm>
          <a:off x="1702997" y="4312484"/>
          <a:ext cx="10185400" cy="2221044"/>
        </p:xfrm>
        <a:graphic>
          <a:graphicData uri="http://schemas.openxmlformats.org/drawingml/2006/table">
            <a:tbl>
              <a:tblPr/>
              <a:tblGrid>
                <a:gridCol w="59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Ihre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Freund 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Freundin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sitzt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neben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Moritz.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Her (female) friend is sitting next to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Moritz.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Ihr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Lieblingsbuch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|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Lieblingsfarbe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rot.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Her favourite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book is red.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Ihre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</a:rPr>
                        <a:t>Flasche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 | Film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</a:rPr>
                        <a:t>oben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Her bottle is above.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3" name="Rectangle 102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29594" y="524994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729594" y="597366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8" y="4408340"/>
            <a:ext cx="1033447" cy="14617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322" y="3175752"/>
            <a:ext cx="137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Steffen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286876" y="5911945"/>
            <a:ext cx="137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Maike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13600" y="1678764"/>
            <a:ext cx="2908300" cy="40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213600" y="2365664"/>
            <a:ext cx="4178300" cy="434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7213600" y="3154164"/>
            <a:ext cx="4546600" cy="434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7219110" y="4415707"/>
            <a:ext cx="4452190" cy="692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7229856" y="5284117"/>
            <a:ext cx="4452190" cy="549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7260805" y="6058537"/>
            <a:ext cx="4452190" cy="315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2"/>
          <a:stretch/>
        </p:blipFill>
        <p:spPr>
          <a:xfrm>
            <a:off x="8667750" y="128342"/>
            <a:ext cx="1380107" cy="129328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ADB6606-5DF4-4AC7-9812-6479AF35B797}"/>
              </a:ext>
            </a:extLst>
          </p:cNvPr>
          <p:cNvSpPr/>
          <p:nvPr/>
        </p:nvSpPr>
        <p:spPr>
          <a:xfrm>
            <a:off x="4082295" y="1678764"/>
            <a:ext cx="1309760" cy="404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90C9E0-6C85-46F7-ADAD-22BA3ED2E038}"/>
              </a:ext>
            </a:extLst>
          </p:cNvPr>
          <p:cNvSpPr/>
          <p:nvPr/>
        </p:nvSpPr>
        <p:spPr>
          <a:xfrm>
            <a:off x="2367562" y="2533978"/>
            <a:ext cx="1861538" cy="40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C6C65C-9BA8-40C1-AF80-D8FDA0FE8DB8}"/>
              </a:ext>
            </a:extLst>
          </p:cNvPr>
          <p:cNvSpPr/>
          <p:nvPr/>
        </p:nvSpPr>
        <p:spPr>
          <a:xfrm>
            <a:off x="2875637" y="3013770"/>
            <a:ext cx="2757720" cy="40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6EAF87-28A1-4A82-8DEE-23DCEC0D9938}"/>
              </a:ext>
            </a:extLst>
          </p:cNvPr>
          <p:cNvSpPr/>
          <p:nvPr/>
        </p:nvSpPr>
        <p:spPr>
          <a:xfrm>
            <a:off x="2966116" y="4319388"/>
            <a:ext cx="1262984" cy="40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8F18E1-2AED-4BE7-A758-E0D3E09390F3}"/>
              </a:ext>
            </a:extLst>
          </p:cNvPr>
          <p:cNvSpPr/>
          <p:nvPr/>
        </p:nvSpPr>
        <p:spPr>
          <a:xfrm>
            <a:off x="2392958" y="5513925"/>
            <a:ext cx="2130055" cy="40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7C0603-FE86-41DB-BCBF-7B0709777EF7}"/>
              </a:ext>
            </a:extLst>
          </p:cNvPr>
          <p:cNvSpPr/>
          <p:nvPr/>
        </p:nvSpPr>
        <p:spPr>
          <a:xfrm>
            <a:off x="4229100" y="6045375"/>
            <a:ext cx="865414" cy="40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7">
            <a:extLst>
              <a:ext uri="{FF2B5EF4-FFF2-40B4-BE49-F238E27FC236}">
                <a16:creationId xmlns:a16="http://schemas.microsoft.com/office/drawing/2014/main" id="{6CD6DB46-DE62-4993-B131-6D4E8C517538}"/>
              </a:ext>
            </a:extLst>
          </p:cNvPr>
          <p:cNvSpPr/>
          <p:nvPr/>
        </p:nvSpPr>
        <p:spPr>
          <a:xfrm>
            <a:off x="6008087" y="1461680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Die Monster-AG</a:t>
            </a: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E34AB068-A089-4C17-9049-BF857247860C}"/>
              </a:ext>
            </a:extLst>
          </p:cNvPr>
          <p:cNvSpPr/>
          <p:nvPr/>
        </p:nvSpPr>
        <p:spPr>
          <a:xfrm>
            <a:off x="6008087" y="2738481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Alles</a:t>
            </a:r>
            <a:r>
              <a:rPr lang="en-GB" sz="2400" dirty="0"/>
              <a:t> </a:t>
            </a:r>
            <a:r>
              <a:rPr lang="en-GB" sz="2400" dirty="0" err="1"/>
              <a:t>steht</a:t>
            </a:r>
            <a:r>
              <a:rPr lang="en-GB" sz="2400" dirty="0"/>
              <a:t> Kopf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3FDF1C59-10D1-4A6E-9429-7D75A9A821E4}"/>
              </a:ext>
            </a:extLst>
          </p:cNvPr>
          <p:cNvSpPr/>
          <p:nvPr/>
        </p:nvSpPr>
        <p:spPr>
          <a:xfrm>
            <a:off x="6008087" y="4373273"/>
            <a:ext cx="2752484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Oben</a:t>
            </a:r>
            <a:endParaRPr lang="en-GB" sz="2400" dirty="0"/>
          </a:p>
        </p:txBody>
      </p:sp>
      <p:sp>
        <p:nvSpPr>
          <p:cNvPr id="30" name="Rounded Rectangle 19">
            <a:extLst>
              <a:ext uri="{FF2B5EF4-FFF2-40B4-BE49-F238E27FC236}">
                <a16:creationId xmlns:a16="http://schemas.microsoft.com/office/drawing/2014/main" id="{0C3CA228-71F7-4009-AFB1-981ADD439E48}"/>
              </a:ext>
            </a:extLst>
          </p:cNvPr>
          <p:cNvSpPr/>
          <p:nvPr/>
        </p:nvSpPr>
        <p:spPr>
          <a:xfrm>
            <a:off x="6008087" y="5632147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Findet</a:t>
            </a:r>
            <a:r>
              <a:rPr lang="en-GB" sz="2400" dirty="0"/>
              <a:t> Nemo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4AAE3-D207-459F-9A4A-0205ECA424A9}"/>
              </a:ext>
            </a:extLst>
          </p:cNvPr>
          <p:cNvSpPr txBox="1"/>
          <p:nvPr/>
        </p:nvSpPr>
        <p:spPr>
          <a:xfrm>
            <a:off x="148624" y="64281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Pixar, Public domain, via Wikimedia Commons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AA990-6690-4E47-A5BD-F378F7742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43" y="2019650"/>
            <a:ext cx="2438400" cy="9525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77283"/>
            <a:ext cx="8799066" cy="668717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Was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der Film?</a:t>
            </a:r>
            <a:endParaRPr lang="en-GB" sz="3600" dirty="0"/>
          </a:p>
        </p:txBody>
      </p:sp>
      <p:sp>
        <p:nvSpPr>
          <p:cNvPr id="11" name="CustomShape 3"/>
          <p:cNvSpPr/>
          <p:nvPr/>
        </p:nvSpPr>
        <p:spPr>
          <a:xfrm>
            <a:off x="94926" y="888460"/>
            <a:ext cx="105520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German versions of English-language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films often have German names.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2E69F23-A27F-497C-A9BA-74908E127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075" y="2941668"/>
            <a:ext cx="1527808" cy="3855855"/>
          </a:xfrm>
          <a:prstGeom prst="rect">
            <a:avLst/>
          </a:prstGeom>
        </p:spPr>
      </p:pic>
      <p:sp>
        <p:nvSpPr>
          <p:cNvPr id="13" name="Speech Bubble: Oval 7">
            <a:extLst>
              <a:ext uri="{FF2B5EF4-FFF2-40B4-BE49-F238E27FC236}">
                <a16:creationId xmlns:a16="http://schemas.microsoft.com/office/drawing/2014/main" id="{361AABE0-9D95-4F35-A0EE-C01710D58A38}"/>
              </a:ext>
            </a:extLst>
          </p:cNvPr>
          <p:cNvSpPr/>
          <p:nvPr/>
        </p:nvSpPr>
        <p:spPr>
          <a:xfrm>
            <a:off x="9177645" y="1402092"/>
            <a:ext cx="2586495" cy="1560725"/>
          </a:xfrm>
          <a:prstGeom prst="wedgeEllipseCallout">
            <a:avLst>
              <a:gd name="adj1" fmla="val 12601"/>
              <a:gd name="adj2" fmla="val 62926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Some titles aren’t exact translations.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4" name="Speech Bubble: Rectangle with Corners Rounded 12"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5080089" y="219010"/>
            <a:ext cx="4470644" cy="518040"/>
          </a:xfrm>
          <a:prstGeom prst="wedgeRoundRectCallout">
            <a:avLst>
              <a:gd name="adj1" fmla="val -56695"/>
              <a:gd name="adj2" fmla="val -23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Match the title to the film.</a:t>
            </a:r>
          </a:p>
        </p:txBody>
      </p:sp>
      <p:pic>
        <p:nvPicPr>
          <p:cNvPr id="15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5689" y="56774"/>
            <a:ext cx="9144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91" y="3821529"/>
            <a:ext cx="1489102" cy="21795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81" y="1578396"/>
            <a:ext cx="1452658" cy="21149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81" y="3884492"/>
            <a:ext cx="1452658" cy="21525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19741" y="2124805"/>
            <a:ext cx="2999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 Monsters Inc.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9741" y="3391315"/>
            <a:ext cx="276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Everything is upside down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08087" y="5027361"/>
            <a:ext cx="276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Above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19741" y="6303285"/>
            <a:ext cx="276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Find Nemo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008087" y="1461680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Die Monster-AG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08087" y="2738481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Alles</a:t>
            </a:r>
            <a:r>
              <a:rPr lang="en-GB" sz="2400" dirty="0"/>
              <a:t> </a:t>
            </a:r>
            <a:r>
              <a:rPr lang="en-GB" sz="2400" dirty="0" err="1"/>
              <a:t>steht</a:t>
            </a:r>
            <a:r>
              <a:rPr lang="en-GB" sz="2400" dirty="0"/>
              <a:t> Kopf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08087" y="4373273"/>
            <a:ext cx="2752484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Oben</a:t>
            </a:r>
            <a:endParaRPr lang="en-GB" sz="2400" dirty="0"/>
          </a:p>
        </p:txBody>
      </p:sp>
      <p:sp>
        <p:nvSpPr>
          <p:cNvPr id="20" name="Rounded Rectangle 19"/>
          <p:cNvSpPr/>
          <p:nvPr/>
        </p:nvSpPr>
        <p:spPr>
          <a:xfrm>
            <a:off x="6008087" y="5632147"/>
            <a:ext cx="2775792" cy="666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/>
              <a:t>Findet</a:t>
            </a:r>
            <a:r>
              <a:rPr lang="en-GB" sz="2400" dirty="0"/>
              <a:t> Nemo</a:t>
            </a:r>
          </a:p>
        </p:txBody>
      </p:sp>
    </p:spTree>
    <p:extLst>
      <p:ext uri="{BB962C8B-B14F-4D97-AF65-F5344CB8AC3E}">
        <p14:creationId xmlns:p14="http://schemas.microsoft.com/office/powerpoint/2010/main" val="399876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47734 0.6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67" y="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24909 0.4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4763 -0.446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-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-0.24609 -0.629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5" y="-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28" grpId="1" animBg="1"/>
      <p:bldP spid="29" grpId="1" animBg="1"/>
      <p:bldP spid="30" grpId="1" animBg="1"/>
      <p:bldP spid="23" grpId="0"/>
      <p:bldP spid="24" grpId="0"/>
      <p:bldP spid="25" grpId="0"/>
      <p:bldP spid="26" grpId="0"/>
      <p:bldP spid="18" grpId="0" animBg="1"/>
      <p:bldP spid="18" grpId="2" animBg="1"/>
      <p:bldP spid="22" grpId="0" animBg="1"/>
      <p:bldP spid="22" grpId="2" animBg="1"/>
      <p:bldP spid="6" grpId="0" animBg="1"/>
      <p:bldP spid="6" grpId="2" animBg="1"/>
      <p:bldP spid="20" grpId="0" animBg="1"/>
      <p:bldP spid="2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2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87484" y="3743933"/>
            <a:ext cx="2484976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8B313C-7BED-43ED-872F-2822F93B6648}"/>
              </a:ext>
            </a:extLst>
          </p:cNvPr>
          <p:cNvGrpSpPr/>
          <p:nvPr/>
        </p:nvGrpSpPr>
        <p:grpSpPr>
          <a:xfrm>
            <a:off x="4430122" y="672687"/>
            <a:ext cx="3109710" cy="3083623"/>
            <a:chOff x="4430122" y="20340"/>
            <a:chExt cx="3109710" cy="3083623"/>
          </a:xfrm>
        </p:grpSpPr>
        <p:pic>
          <p:nvPicPr>
            <p:cNvPr id="9" name="Picture 8" descr="man escaping from jail">
              <a:extLst>
                <a:ext uri="{FF2B5EF4-FFF2-40B4-BE49-F238E27FC236}">
                  <a16:creationId xmlns:a16="http://schemas.microsoft.com/office/drawing/2014/main" id="{B99C5550-DF5D-4CE5-A17A-7F5B6630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122" y="20340"/>
              <a:ext cx="3109710" cy="27845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96B7AD-872B-4902-B647-6D312AB19FF0}"/>
                </a:ext>
              </a:extLst>
            </p:cNvPr>
            <p:cNvSpPr txBox="1"/>
            <p:nvPr/>
          </p:nvSpPr>
          <p:spPr>
            <a:xfrm>
              <a:off x="4641086" y="2396077"/>
              <a:ext cx="2177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free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048027" y="1537988"/>
            <a:ext cx="3802879" cy="28805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</a:t>
            </a:r>
            <a:r>
              <a:rPr kumimoji="0" lang="en-GB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man escaping from jail">
            <a:extLst>
              <a:ext uri="{FF2B5EF4-FFF2-40B4-BE49-F238E27FC236}">
                <a16:creationId xmlns:a16="http://schemas.microsoft.com/office/drawing/2014/main" id="{FC5BC6E3-6B8A-4B5F-B56B-33693289F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38" y="1594142"/>
            <a:ext cx="1988858" cy="1780892"/>
          </a:xfrm>
          <a:prstGeom prst="rect">
            <a:avLst/>
          </a:prstGeom>
        </p:spPr>
      </p:pic>
      <p:grpSp>
        <p:nvGrpSpPr>
          <p:cNvPr id="11" name="Group 10" descr="the number one and the letter 'a'">
            <a:extLst>
              <a:ext uri="{FF2B5EF4-FFF2-40B4-BE49-F238E27FC236}">
                <a16:creationId xmlns:a16="http://schemas.microsoft.com/office/drawing/2014/main" id="{4DCD44E4-2363-4649-B41F-82035FBD5F0D}"/>
              </a:ext>
            </a:extLst>
          </p:cNvPr>
          <p:cNvGrpSpPr/>
          <p:nvPr/>
        </p:nvGrpSpPr>
        <p:grpSpPr>
          <a:xfrm>
            <a:off x="8879787" y="1510392"/>
            <a:ext cx="2488889" cy="946558"/>
            <a:chOff x="9018496" y="1514730"/>
            <a:chExt cx="3331252" cy="14501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E58FCC-3EF7-41B3-BB0C-F8EA52375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496" y="1514730"/>
              <a:ext cx="608794" cy="1346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85D774-8A91-4011-A596-EC81ADA5222B}"/>
                </a:ext>
              </a:extLst>
            </p:cNvPr>
            <p:cNvSpPr txBox="1"/>
            <p:nvPr/>
          </p:nvSpPr>
          <p:spPr>
            <a:xfrm>
              <a:off x="9650825" y="1691775"/>
              <a:ext cx="2698923" cy="127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AF5A03F-1C6E-4911-8426-6635DC0B6CF2}"/>
              </a:ext>
            </a:extLst>
          </p:cNvPr>
          <p:cNvSpPr/>
          <p:nvPr/>
        </p:nvSpPr>
        <p:spPr>
          <a:xfrm>
            <a:off x="8958984" y="2339756"/>
            <a:ext cx="1330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DD1047-DB37-48AF-811E-EE26FA6F8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86" y="1412611"/>
            <a:ext cx="2488889" cy="9269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1244271" y="2407013"/>
            <a:ext cx="16289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12EE4-FFC0-4CC6-998E-F8501828F145}"/>
              </a:ext>
            </a:extLst>
          </p:cNvPr>
          <p:cNvSpPr/>
          <p:nvPr/>
        </p:nvSpPr>
        <p:spPr>
          <a:xfrm>
            <a:off x="1160936" y="5287898"/>
            <a:ext cx="19527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E701FF-23FF-4ED7-88E4-D2C4C274F9D3}"/>
              </a:ext>
            </a:extLst>
          </p:cNvPr>
          <p:cNvGrpSpPr/>
          <p:nvPr/>
        </p:nvGrpSpPr>
        <p:grpSpPr>
          <a:xfrm>
            <a:off x="864586" y="4433802"/>
            <a:ext cx="2419678" cy="913806"/>
            <a:chOff x="819761" y="2813629"/>
            <a:chExt cx="2419678" cy="913806"/>
          </a:xfrm>
        </p:grpSpPr>
        <p:pic>
          <p:nvPicPr>
            <p:cNvPr id="18" name="Picture 2" descr="Baby, Boy, Girl, Neutral, Child, Cute, Kid, Infant">
              <a:extLst>
                <a:ext uri="{FF2B5EF4-FFF2-40B4-BE49-F238E27FC236}">
                  <a16:creationId xmlns:a16="http://schemas.microsoft.com/office/drawing/2014/main" id="{41EC740C-5351-4CBF-A6AF-7307FAD7C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61" y="2813629"/>
              <a:ext cx="781812" cy="91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Yellow letter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8B4E321-19FD-4640-BB5F-251D1F005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923" y="3185147"/>
              <a:ext cx="1521516" cy="3506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FAD4A-F605-4B3E-90AA-AE6C79446D48}"/>
              </a:ext>
            </a:extLst>
          </p:cNvPr>
          <p:cNvGrpSpPr/>
          <p:nvPr/>
        </p:nvGrpSpPr>
        <p:grpSpPr>
          <a:xfrm>
            <a:off x="8724124" y="3700005"/>
            <a:ext cx="2490601" cy="1647603"/>
            <a:chOff x="8409218" y="4234242"/>
            <a:chExt cx="3254188" cy="1998473"/>
          </a:xfrm>
        </p:grpSpPr>
        <p:pic>
          <p:nvPicPr>
            <p:cNvPr id="22" name="Picture 21" descr="stick figure by itself">
              <a:extLst>
                <a:ext uri="{FF2B5EF4-FFF2-40B4-BE49-F238E27FC236}">
                  <a16:creationId xmlns:a16="http://schemas.microsoft.com/office/drawing/2014/main" id="{50B112B5-BC69-4344-BA89-CE4F96B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42" y="4234242"/>
              <a:ext cx="984173" cy="19984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228046-CD2A-4F33-B510-554569B52CC7}"/>
                </a:ext>
              </a:extLst>
            </p:cNvPr>
            <p:cNvSpPr txBox="1"/>
            <p:nvPr/>
          </p:nvSpPr>
          <p:spPr>
            <a:xfrm>
              <a:off x="8409218" y="5345614"/>
              <a:ext cx="3254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967789" y="5288589"/>
            <a:ext cx="21643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2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20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08345" y="3682169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29" y="1766559"/>
            <a:ext cx="2115341" cy="191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3982728" y="144050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631496" y="3756308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11" y="1931042"/>
            <a:ext cx="2115341" cy="1915610"/>
          </a:xfrm>
          <a:prstGeom prst="rect">
            <a:avLst/>
          </a:prstGeom>
        </p:spPr>
      </p:pic>
      <p:pic>
        <p:nvPicPr>
          <p:cNvPr id="25" name="Picture 24" descr="envelope">
            <a:extLst>
              <a:ext uri="{FF2B5EF4-FFF2-40B4-BE49-F238E27FC236}">
                <a16:creationId xmlns:a16="http://schemas.microsoft.com/office/drawing/2014/main" id="{4019D0B7-0BE9-4AA2-A338-2BDE89A58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38" y="2458900"/>
            <a:ext cx="1934105" cy="1297410"/>
          </a:xfrm>
          <a:prstGeom prst="rect">
            <a:avLst/>
          </a:prstGeom>
        </p:spPr>
      </p:pic>
      <p:pic>
        <p:nvPicPr>
          <p:cNvPr id="21" name="Picture 2" descr="girl between two other children">
            <a:extLst>
              <a:ext uri="{FF2B5EF4-FFF2-40B4-BE49-F238E27FC236}">
                <a16:creationId xmlns:a16="http://schemas.microsoft.com/office/drawing/2014/main" id="{C766FA1C-5E94-0936-4394-0EC68DC4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8" y="1931042"/>
            <a:ext cx="2317231" cy="176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1355892" y="3756309"/>
            <a:ext cx="1484701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17FFE1-6D14-7763-9E38-0035D319E87D}"/>
              </a:ext>
            </a:extLst>
          </p:cNvPr>
          <p:cNvSpPr/>
          <p:nvPr/>
        </p:nvSpPr>
        <p:spPr>
          <a:xfrm>
            <a:off x="8508157" y="3893391"/>
            <a:ext cx="229742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007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e 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ef 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389745" y="1793064"/>
          <a:ext cx="10351827" cy="4025868"/>
        </p:xfrm>
        <a:graphic>
          <a:graphicData uri="http://schemas.openxmlformats.org/drawingml/2006/table">
            <a:tbl>
              <a:tblPr/>
              <a:tblGrid>
                <a:gridCol w="118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6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124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Mein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Bleistift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schreibt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einen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Satz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Sie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wiederholt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das Lied.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Nein, das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kein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Lieblingsbeispiel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Drei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Tiere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spielen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 in der </a:t>
                      </a:r>
                      <a:r>
                        <a:rPr lang="en-GB" sz="2400" b="0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Schweiz</a:t>
                      </a:r>
                      <a:r>
                        <a:rPr lang="en-GB" sz="2400" b="0" strike="noStrike" spc="-1" baseline="0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Die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Spielerin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gewinnt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vier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Preise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*.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Heinrich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spielt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viele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einfache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*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Spiele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baseline="0" dirty="0">
                          <a:solidFill>
                            <a:schemeClr val="tx1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baseline="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>
            <a:hlinkClick r:id="" action="ppaction://noaction">
              <a:snd r:embed="rId3" name="T3_W7F_6.8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186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</a:t>
            </a:r>
            <a:r>
              <a:rPr lang="en-GB" sz="2800" b="1" dirty="0" err="1">
                <a:solidFill>
                  <a:srgbClr val="002060"/>
                </a:solidFill>
              </a:rPr>
              <a:t>ie</a:t>
            </a:r>
            <a:r>
              <a:rPr lang="en-GB" sz="2800" b="1" dirty="0">
                <a:solidFill>
                  <a:srgbClr val="002060"/>
                </a:solidFill>
              </a:rPr>
              <a:t>] [</a:t>
            </a:r>
            <a:r>
              <a:rPr lang="en-GB" sz="2800" b="1" dirty="0" err="1">
                <a:solidFill>
                  <a:srgbClr val="002060"/>
                </a:solidFill>
              </a:rPr>
              <a:t>ei</a:t>
            </a:r>
            <a:r>
              <a:rPr lang="en-GB" sz="2800" b="1" dirty="0">
                <a:solidFill>
                  <a:srgbClr val="002060"/>
                </a:solidFill>
              </a:rPr>
              <a:t>]</a:t>
            </a: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4" name="T3_W7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6" name="T3_W7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3_W7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1188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3_W7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3_W7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3_W7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9" y="5231343"/>
            <a:ext cx="609653" cy="627942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1" name="T3_W7_6.1.wav"/>
            </a:hlinkClick>
            <a:extLst>
              <a:ext uri="{FF2B5EF4-FFF2-40B4-BE49-F238E27FC236}">
                <a16:creationId xmlns:a16="http://schemas.microsoft.com/office/drawing/2014/main" id="{AFDF170C-7D23-4A5A-8572-E261A4C73C1C}"/>
              </a:ext>
            </a:extLst>
          </p:cNvPr>
          <p:cNvSpPr/>
          <p:nvPr/>
        </p:nvSpPr>
        <p:spPr>
          <a:xfrm>
            <a:off x="2317198" y="224296"/>
            <a:ext cx="59439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Wie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viele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] und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ie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] </a:t>
            </a:r>
            <a:r>
              <a:rPr lang="en-GB" sz="2400" dirty="0" err="1">
                <a:solidFill>
                  <a:prstClr val="white"/>
                </a:solidFill>
                <a:latin typeface="+mj-lt"/>
              </a:rPr>
              <a:t>hörst</a:t>
            </a:r>
            <a:r>
              <a:rPr lang="en-GB" sz="2400" dirty="0">
                <a:solidFill>
                  <a:prstClr val="white"/>
                </a:solidFill>
                <a:latin typeface="+mj-lt"/>
              </a:rPr>
              <a:t> du?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9720ADF-668C-4218-ADFD-7C4932039D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5827" y="-4743"/>
            <a:ext cx="914400" cy="9144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9745" y="5944801"/>
            <a:ext cx="2606565" cy="73967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*</a:t>
            </a:r>
            <a:r>
              <a:rPr lang="en-GB" sz="2400" dirty="0" err="1"/>
              <a:t>Preise</a:t>
            </a:r>
            <a:r>
              <a:rPr lang="en-GB" sz="2400" dirty="0"/>
              <a:t> – prizes</a:t>
            </a:r>
          </a:p>
          <a:p>
            <a:pPr algn="ctr"/>
            <a:r>
              <a:rPr lang="en-GB" sz="2400" dirty="0" err="1"/>
              <a:t>einfache</a:t>
            </a:r>
            <a:r>
              <a:rPr lang="en-GB" sz="2400" dirty="0"/>
              <a:t> - easy</a:t>
            </a:r>
          </a:p>
        </p:txBody>
      </p:sp>
      <p:sp>
        <p:nvSpPr>
          <p:cNvPr id="6" name="Rectangle 5"/>
          <p:cNvSpPr/>
          <p:nvPr/>
        </p:nvSpPr>
        <p:spPr>
          <a:xfrm>
            <a:off x="7672552" y="2427890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9294977" y="2980731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7672552" y="3533572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9390993" y="356712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7538786" y="413766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9257227" y="4171224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7700021" y="4689658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9418462" y="4723214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7538786" y="5290353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9257227" y="5281869"/>
            <a:ext cx="1229710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1639613" y="2414822"/>
            <a:ext cx="481287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1639613" y="2985783"/>
            <a:ext cx="481287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1693027" y="3548850"/>
            <a:ext cx="53016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1639613" y="4137668"/>
            <a:ext cx="53016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1632403" y="4708440"/>
            <a:ext cx="5301606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617018" y="5271507"/>
            <a:ext cx="5425344" cy="47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 txBox="1">
            <a:spLocks/>
          </p:cNvSpPr>
          <p:nvPr/>
        </p:nvSpPr>
        <p:spPr>
          <a:xfrm>
            <a:off x="10898463" y="1175799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Vokabeln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0" y="66901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Hör</a:t>
            </a: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und </a:t>
            </a:r>
            <a:r>
              <a:rPr lang="en-GB" sz="2400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wiederhole</a:t>
            </a: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1124513" y="3289200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die Mutter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4957265" y="3289199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der </a:t>
            </a:r>
            <a:r>
              <a:rPr lang="en-GB" sz="2400" dirty="0" err="1">
                <a:solidFill>
                  <a:schemeClr val="bg1"/>
                </a:solidFill>
              </a:rPr>
              <a:t>Vater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8548396" y="3289198"/>
            <a:ext cx="2321148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die </a:t>
            </a:r>
            <a:r>
              <a:rPr lang="en-GB" sz="2400" dirty="0" err="1">
                <a:solidFill>
                  <a:schemeClr val="bg1"/>
                </a:solidFill>
              </a:rPr>
              <a:t>Schwester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8914789" y="6128156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der </a:t>
            </a:r>
            <a:r>
              <a:rPr lang="en-GB" sz="2400" dirty="0" err="1">
                <a:solidFill>
                  <a:schemeClr val="bg1"/>
                </a:solidFill>
              </a:rPr>
              <a:t>Bruder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1028456" y="6128156"/>
            <a:ext cx="17449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bg1"/>
                </a:solidFill>
              </a:rPr>
              <a:t>freundlich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6BD243-B1B7-484E-B3F0-AAC608FFA41C}"/>
              </a:ext>
            </a:extLst>
          </p:cNvPr>
          <p:cNvSpPr txBox="1"/>
          <p:nvPr/>
        </p:nvSpPr>
        <p:spPr>
          <a:xfrm>
            <a:off x="5381149" y="6128155"/>
            <a:ext cx="1028565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nett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2"/>
          <a:stretch/>
        </p:blipFill>
        <p:spPr>
          <a:xfrm>
            <a:off x="8907579" y="1607034"/>
            <a:ext cx="1341322" cy="1293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36" y="1276379"/>
            <a:ext cx="1054750" cy="1491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831" y="4188564"/>
            <a:ext cx="1376277" cy="1333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54" y="1380317"/>
            <a:ext cx="1611031" cy="1449927"/>
          </a:xfrm>
          <a:prstGeom prst="rect">
            <a:avLst/>
          </a:prstGeom>
        </p:spPr>
      </p:pic>
      <p:pic>
        <p:nvPicPr>
          <p:cNvPr id="1026" name="Picture 2" descr="Free Friend Friendship vector and pictu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6" y="3965175"/>
            <a:ext cx="1939494" cy="169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Smiley Happy vector and pictur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94" y="4048461"/>
            <a:ext cx="1613477" cy="161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0900" y="2816530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 mother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4840" y="2837533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 father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84390" y="2860979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 sister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34163" y="5686103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friendly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38717" y="5667036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nice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59769" y="5699937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 brother</a:t>
            </a:r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9" grpId="0"/>
      <p:bldP spid="9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5327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‘my’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300668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Film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666708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60773"/>
            <a:ext cx="8799066" cy="668717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mein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dein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(possessive adjectives)</a:t>
            </a:r>
            <a:endParaRPr lang="en-GB" sz="3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D1300A-FC1A-4389-BC12-D89809096E0A}"/>
              </a:ext>
            </a:extLst>
          </p:cNvPr>
          <p:cNvSpPr/>
          <p:nvPr/>
        </p:nvSpPr>
        <p:spPr>
          <a:xfrm>
            <a:off x="1693392" y="1566210"/>
            <a:ext cx="1870421" cy="51804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F79FDB-D32A-4BB3-B5EB-6846D0EA6ED8}"/>
              </a:ext>
            </a:extLst>
          </p:cNvPr>
          <p:cNvSpPr/>
          <p:nvPr/>
        </p:nvSpPr>
        <p:spPr>
          <a:xfrm>
            <a:off x="5292377" y="1591441"/>
            <a:ext cx="1870421" cy="518040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83DB97-D66C-485B-B516-1713BA2FB831}"/>
              </a:ext>
            </a:extLst>
          </p:cNvPr>
          <p:cNvSpPr/>
          <p:nvPr/>
        </p:nvSpPr>
        <p:spPr>
          <a:xfrm>
            <a:off x="8891362" y="1571450"/>
            <a:ext cx="1870421" cy="5180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1A304562-FFAE-47C1-AAB3-E0DD291ADD70}"/>
              </a:ext>
            </a:extLst>
          </p:cNvPr>
          <p:cNvSpPr/>
          <p:nvPr/>
        </p:nvSpPr>
        <p:spPr>
          <a:xfrm>
            <a:off x="1300668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film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C4E5B442-BFA6-4470-A33B-FD5C08584EA3}"/>
              </a:ext>
            </a:extLst>
          </p:cNvPr>
          <p:cNvSpPr/>
          <p:nvPr/>
        </p:nvSpPr>
        <p:spPr>
          <a:xfrm>
            <a:off x="5117096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FD085A7-AD18-4AB8-897A-4A91178F22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83136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1" name="CustomShape 5">
            <a:extLst>
              <a:ext uri="{FF2B5EF4-FFF2-40B4-BE49-F238E27FC236}">
                <a16:creationId xmlns:a16="http://schemas.microsoft.com/office/drawing/2014/main" id="{55726535-1206-471F-85C0-066EA0CC3E5C}"/>
              </a:ext>
            </a:extLst>
          </p:cNvPr>
          <p:cNvSpPr/>
          <p:nvPr/>
        </p:nvSpPr>
        <p:spPr>
          <a:xfrm>
            <a:off x="5117096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music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6500C995-2DD7-4311-8319-AD39B8868035}"/>
              </a:ext>
            </a:extLst>
          </p:cNvPr>
          <p:cNvSpPr/>
          <p:nvPr/>
        </p:nvSpPr>
        <p:spPr>
          <a:xfrm>
            <a:off x="9064331" y="2330678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A372CA1-F8AA-4B5F-B911-EA48AD64DE3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430371" y="28202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4" name="CustomShape 5">
            <a:extLst>
              <a:ext uri="{FF2B5EF4-FFF2-40B4-BE49-F238E27FC236}">
                <a16:creationId xmlns:a16="http://schemas.microsoft.com/office/drawing/2014/main" id="{C409A808-A0DA-4028-972D-84ABF9B44477}"/>
              </a:ext>
            </a:extLst>
          </p:cNvPr>
          <p:cNvSpPr/>
          <p:nvPr/>
        </p:nvSpPr>
        <p:spPr>
          <a:xfrm>
            <a:off x="9064331" y="2910960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my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song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19FD4E1A-4443-4CAB-9E56-ABF0C60ADABB}"/>
              </a:ext>
            </a:extLst>
          </p:cNvPr>
          <p:cNvSpPr/>
          <p:nvPr/>
        </p:nvSpPr>
        <p:spPr>
          <a:xfrm>
            <a:off x="280166" y="4038587"/>
            <a:ext cx="60931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‘your’ use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ular Callout 24">
            <a:extLst>
              <a:ext uri="{FF2B5EF4-FFF2-40B4-BE49-F238E27FC236}">
                <a16:creationId xmlns:a16="http://schemas.microsoft.com/office/drawing/2014/main" id="{9E78B14F-BF50-4E51-B2C1-7DF18A61EC40}"/>
              </a:ext>
            </a:extLst>
          </p:cNvPr>
          <p:cNvSpPr/>
          <p:nvPr/>
        </p:nvSpPr>
        <p:spPr>
          <a:xfrm>
            <a:off x="7162798" y="3579431"/>
            <a:ext cx="4749036" cy="1088269"/>
          </a:xfrm>
          <a:prstGeom prst="wedgeRoundRectCallout">
            <a:avLst>
              <a:gd name="adj1" fmla="val -69311"/>
              <a:gd name="adj2" fmla="val -123294"/>
              <a:gd name="adj3" fmla="val 16667"/>
            </a:avLst>
          </a:prstGeom>
          <a:solidFill>
            <a:srgbClr val="5B9BD5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must agree with the gender of the noun that follows. The feminine form is ‘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E6D245-6706-480A-BFBA-751708B87B33}"/>
              </a:ext>
            </a:extLst>
          </p:cNvPr>
          <p:cNvSpPr txBox="1"/>
          <p:nvPr/>
        </p:nvSpPr>
        <p:spPr>
          <a:xfrm>
            <a:off x="5974708" y="2333500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5">
            <a:extLst>
              <a:ext uri="{FF2B5EF4-FFF2-40B4-BE49-F238E27FC236}">
                <a16:creationId xmlns:a16="http://schemas.microsoft.com/office/drawing/2014/main" id="{F1B464FB-30A3-4F2E-95DA-0A80F273A7E8}"/>
              </a:ext>
            </a:extLst>
          </p:cNvPr>
          <p:cNvSpPr/>
          <p:nvPr/>
        </p:nvSpPr>
        <p:spPr>
          <a:xfrm>
            <a:off x="1300668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Film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5F53CF60-16D5-44FB-AD29-AB68560DAD8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66708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2" name="CustomShape 5">
            <a:extLst>
              <a:ext uri="{FF2B5EF4-FFF2-40B4-BE49-F238E27FC236}">
                <a16:creationId xmlns:a16="http://schemas.microsoft.com/office/drawing/2014/main" id="{C8A1B176-619C-4B01-8369-7256A48995B4}"/>
              </a:ext>
            </a:extLst>
          </p:cNvPr>
          <p:cNvSpPr/>
          <p:nvPr/>
        </p:nvSpPr>
        <p:spPr>
          <a:xfrm>
            <a:off x="1300668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film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ustomShape 5">
            <a:extLst>
              <a:ext uri="{FF2B5EF4-FFF2-40B4-BE49-F238E27FC236}">
                <a16:creationId xmlns:a16="http://schemas.microsoft.com/office/drawing/2014/main" id="{4BFE6055-BADF-432E-AEC2-30E7485E2ABF}"/>
              </a:ext>
            </a:extLst>
          </p:cNvPr>
          <p:cNvSpPr/>
          <p:nvPr/>
        </p:nvSpPr>
        <p:spPr>
          <a:xfrm>
            <a:off x="5117096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Musik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39CBE7B-EC94-42FB-AD46-A35AFC0D457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483136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52991B35-1762-40DA-A663-511381565999}"/>
              </a:ext>
            </a:extLst>
          </p:cNvPr>
          <p:cNvSpPr/>
          <p:nvPr/>
        </p:nvSpPr>
        <p:spPr>
          <a:xfrm>
            <a:off x="5117096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music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CustomShape 5">
            <a:extLst>
              <a:ext uri="{FF2B5EF4-FFF2-40B4-BE49-F238E27FC236}">
                <a16:creationId xmlns:a16="http://schemas.microsoft.com/office/drawing/2014/main" id="{29779BCB-4F48-422E-B63A-208A9AB007E9}"/>
              </a:ext>
            </a:extLst>
          </p:cNvPr>
          <p:cNvSpPr/>
          <p:nvPr/>
        </p:nvSpPr>
        <p:spPr>
          <a:xfrm>
            <a:off x="9064331" y="5064837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Lied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F005E1F7-FFED-4CF5-90C5-29689490913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430371" y="555436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8" name="CustomShape 5">
            <a:extLst>
              <a:ext uri="{FF2B5EF4-FFF2-40B4-BE49-F238E27FC236}">
                <a16:creationId xmlns:a16="http://schemas.microsoft.com/office/drawing/2014/main" id="{392764EB-36C3-4EB1-A6DF-D996994B17CB}"/>
              </a:ext>
            </a:extLst>
          </p:cNvPr>
          <p:cNvSpPr/>
          <p:nvPr/>
        </p:nvSpPr>
        <p:spPr>
          <a:xfrm>
            <a:off x="9064331" y="5645119"/>
            <a:ext cx="267931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song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C6EE23-16C1-42B9-88AF-17D39358BA29}"/>
              </a:ext>
            </a:extLst>
          </p:cNvPr>
          <p:cNvSpPr txBox="1"/>
          <p:nvPr/>
        </p:nvSpPr>
        <p:spPr>
          <a:xfrm>
            <a:off x="5875009" y="5067716"/>
            <a:ext cx="39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532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37" grpId="0" animBg="1"/>
      <p:bldP spid="39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630" y="1069266"/>
            <a:ext cx="1316286" cy="374973"/>
          </a:xfrm>
          <a:solidFill>
            <a:srgbClr val="FFD10D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124329" y="219797"/>
            <a:ext cx="92362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251A90-18B5-430E-B929-CBEE1A1E3E16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1D6AF343-18E9-478B-A1B1-941B33E9197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07D6D15-1A42-4F2E-B548-DE03A3015412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" name="Picture 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6419DE1B-5A5D-407B-A6C4-0ED17C0B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76B61-A203-4A33-9445-5F06870487C8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F88FC-4788-4174-9A7B-E4635AC0B7EE}"/>
              </a:ext>
            </a:extLst>
          </p:cNvPr>
          <p:cNvGrpSpPr/>
          <p:nvPr/>
        </p:nvGrpSpPr>
        <p:grpSpPr>
          <a:xfrm>
            <a:off x="6403511" y="3021939"/>
            <a:ext cx="2796779" cy="1050802"/>
            <a:chOff x="1895184" y="3069745"/>
            <a:chExt cx="2796779" cy="105080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FF4C8A-9983-4E61-8B0A-77044F327EF1}"/>
                </a:ext>
              </a:extLst>
            </p:cNvPr>
            <p:cNvCxnSpPr>
              <a:cxnSpLocks/>
            </p:cNvCxnSpPr>
            <p:nvPr/>
          </p:nvCxnSpPr>
          <p:spPr>
            <a:xfrm>
              <a:off x="4672862" y="3580547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834B7FC-F98F-4A50-A374-1DF65980AE1C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571494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3AFAA1-169D-4C1D-AAB6-0841A033B32D}"/>
                </a:ext>
              </a:extLst>
            </p:cNvPr>
            <p:cNvCxnSpPr>
              <a:cxnSpLocks/>
            </p:cNvCxnSpPr>
            <p:nvPr/>
          </p:nvCxnSpPr>
          <p:spPr>
            <a:xfrm>
              <a:off x="3306625" y="3069745"/>
              <a:ext cx="0" cy="540000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2ADC6CA-193F-489C-84EF-62E61B144945}"/>
                </a:ext>
              </a:extLst>
            </p:cNvPr>
            <p:cNvCxnSpPr>
              <a:cxnSpLocks/>
            </p:cNvCxnSpPr>
            <p:nvPr/>
          </p:nvCxnSpPr>
          <p:spPr>
            <a:xfrm>
              <a:off x="1895184" y="3607706"/>
              <a:ext cx="2796779" cy="15209"/>
            </a:xfrm>
            <a:prstGeom prst="line">
              <a:avLst/>
            </a:prstGeom>
            <a:ln w="76200">
              <a:solidFill>
                <a:srgbClr val="1150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6D61B1-CBC7-4A2D-94C7-69EA58A9A2A3}"/>
                </a:ext>
              </a:extLst>
            </p:cNvPr>
            <p:cNvSpPr txBox="1"/>
            <p:nvPr/>
          </p:nvSpPr>
          <p:spPr>
            <a:xfrm>
              <a:off x="2049074" y="3110074"/>
              <a:ext cx="958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Maike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4E4A950-3E2A-441C-9106-6DD0461F98C6}"/>
              </a:ext>
            </a:extLst>
          </p:cNvPr>
          <p:cNvSpPr txBox="1"/>
          <p:nvPr/>
        </p:nvSpPr>
        <p:spPr>
          <a:xfrm>
            <a:off x="8212173" y="3062268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Steffen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7E02F4-E88A-4E6A-8236-8FB6BE9AFF26}"/>
              </a:ext>
            </a:extLst>
          </p:cNvPr>
          <p:cNvSpPr txBox="1"/>
          <p:nvPr/>
        </p:nvSpPr>
        <p:spPr>
          <a:xfrm>
            <a:off x="8741670" y="5129543"/>
            <a:ext cx="917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Moritz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350D2B-D4C4-43D3-A974-B290562063AE}"/>
              </a:ext>
            </a:extLst>
          </p:cNvPr>
          <p:cNvSpPr txBox="1"/>
          <p:nvPr/>
        </p:nvSpPr>
        <p:spPr>
          <a:xfrm>
            <a:off x="5746028" y="5202764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ohanna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533400" y="2257779"/>
            <a:ext cx="3263559" cy="2568221"/>
          </a:xfrm>
          <a:prstGeom prst="wedgeEllipseCallout">
            <a:avLst>
              <a:gd name="adj1" fmla="val 111805"/>
              <a:gd name="adj2" fmla="val 4445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Mutter,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Maike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Sie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freundlich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4BC8A46-4E3C-4AF9-A15B-240F8CD9C0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52" y="1902826"/>
            <a:ext cx="913202" cy="1089264"/>
          </a:xfrm>
          <a:prstGeom prst="rect">
            <a:avLst/>
          </a:prstGeom>
        </p:spPr>
      </p:pic>
      <p:pic>
        <p:nvPicPr>
          <p:cNvPr id="24" name="Picture 23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0F6CA2E4-FFE0-4515-9B89-AEE5A4AD0D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848457" y="1786819"/>
            <a:ext cx="1684921" cy="1240268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2FBACFBC-D905-4172-9558-378388E0A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35" y="4071914"/>
            <a:ext cx="1348603" cy="10500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2F2D15C-2408-4210-A13E-B28419F256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b="65497"/>
          <a:stretch/>
        </p:blipFill>
        <p:spPr>
          <a:xfrm>
            <a:off x="8596621" y="4114658"/>
            <a:ext cx="1011430" cy="98179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809392" y="1790300"/>
            <a:ext cx="1879600" cy="1834588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550152" y="2257778"/>
            <a:ext cx="3263559" cy="2568221"/>
          </a:xfrm>
          <a:prstGeom prst="wedgeEllipseCallout">
            <a:avLst>
              <a:gd name="adj1" fmla="val 111805"/>
              <a:gd name="adj2" fmla="val 4445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Steffen.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sehr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nett.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185338" y="1823394"/>
            <a:ext cx="1879600" cy="1834588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548985" y="2257778"/>
            <a:ext cx="3263559" cy="2568221"/>
          </a:xfrm>
          <a:prstGeom prst="wedgeEllipseCallout">
            <a:avLst>
              <a:gd name="adj1" fmla="val 111805"/>
              <a:gd name="adj2" fmla="val 4445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bist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mein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Bruder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Moritz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Du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bist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auch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nett!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212173" y="3974659"/>
            <a:ext cx="1879600" cy="1834588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Speech Bubble: Oval 22">
            <a:extLst>
              <a:ext uri="{FF2B5EF4-FFF2-40B4-BE49-F238E27FC236}">
                <a16:creationId xmlns:a16="http://schemas.microsoft.com/office/drawing/2014/main" id="{6051DD1A-5C13-4105-8DEC-C05C13B99AF1}"/>
              </a:ext>
            </a:extLst>
          </p:cNvPr>
          <p:cNvSpPr/>
          <p:nvPr/>
        </p:nvSpPr>
        <p:spPr>
          <a:xfrm>
            <a:off x="548739" y="2257777"/>
            <a:ext cx="3263559" cy="2568221"/>
          </a:xfrm>
          <a:prstGeom prst="wedgeEllipseCallout">
            <a:avLst>
              <a:gd name="adj1" fmla="val 111805"/>
              <a:gd name="adj2" fmla="val 44451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Und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bin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Schwester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52" name="Oval 51"/>
          <p:cNvSpPr/>
          <p:nvPr/>
        </p:nvSpPr>
        <p:spPr>
          <a:xfrm>
            <a:off x="5400581" y="3965606"/>
            <a:ext cx="1879600" cy="1834588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91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 animBg="1"/>
      <p:bldP spid="2" grpId="1" animBg="1"/>
      <p:bldP spid="40" grpId="0" animBg="1"/>
      <p:bldP spid="41" grpId="0" animBg="1"/>
      <p:bldP spid="41" grpId="1" animBg="1"/>
      <p:bldP spid="42" grpId="0" animBg="1"/>
      <p:bldP spid="47" grpId="0" animBg="1"/>
      <p:bldP spid="47" grpId="1" animBg="1"/>
      <p:bldP spid="49" grpId="0" animBg="1"/>
      <p:bldP spid="5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2400</Words>
  <Application>Microsoft Office PowerPoint</Application>
  <PresentationFormat>Widescreen</PresentationFormat>
  <Paragraphs>370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Talking about activities and events</vt:lpstr>
      <vt:lpstr>aussprechen</vt:lpstr>
      <vt:lpstr>aussprechen</vt:lpstr>
      <vt:lpstr>aussprechen</vt:lpstr>
      <vt:lpstr>aussprechen</vt:lpstr>
      <vt:lpstr>Presentazione standard di PowerPoint</vt:lpstr>
      <vt:lpstr>Vokabeln</vt:lpstr>
      <vt:lpstr>mein | dein (possessive adjectives)</vt:lpstr>
      <vt:lpstr>sprechen</vt:lpstr>
      <vt:lpstr>sein| ihr (possessive adjectives)</vt:lpstr>
      <vt:lpstr>hören</vt:lpstr>
      <vt:lpstr>lesen</vt:lpstr>
      <vt:lpstr>Was ist der Film?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122</cp:revision>
  <dcterms:created xsi:type="dcterms:W3CDTF">2021-07-02T19:27:01Z</dcterms:created>
  <dcterms:modified xsi:type="dcterms:W3CDTF">2023-05-20T09:37:59Z</dcterms:modified>
</cp:coreProperties>
</file>