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926" r:id="rId3"/>
    <p:sldId id="927" r:id="rId4"/>
    <p:sldId id="403" r:id="rId5"/>
    <p:sldId id="925" r:id="rId6"/>
    <p:sldId id="298" r:id="rId7"/>
    <p:sldId id="294" r:id="rId8"/>
    <p:sldId id="928" r:id="rId9"/>
    <p:sldId id="931" r:id="rId10"/>
    <p:sldId id="932" r:id="rId11"/>
    <p:sldId id="929" r:id="rId12"/>
    <p:sldId id="930" r:id="rId13"/>
    <p:sldId id="933" r:id="rId14"/>
    <p:sldId id="9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FFFFCC"/>
    <a:srgbClr val="FFD10D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8" autoAdjust="0"/>
    <p:restoredTop sz="77409" autoAdjust="0"/>
  </p:normalViewPr>
  <p:slideViewPr>
    <p:cSldViewPr snapToGrid="0">
      <p:cViewPr varScale="1">
        <p:scale>
          <a:sx n="44" d="100"/>
          <a:sy n="44" d="100"/>
        </p:scale>
        <p:origin x="40" y="1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20/05/2023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[844] sie [7] Brief [838] frei [318] ein [5] klein [114] sein [3] allein [258]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Bruder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[730]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Mutter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Schwester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Vater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freundlich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[1566]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nett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[1565]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Januar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[1052]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Februar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[1093]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März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[987]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April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[1004]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[1048]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Juni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[1148]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Juli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[1544]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August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[1929]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September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[1035]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Oktober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[1223]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November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[1273]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Dezember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[1527]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Geburtstag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[1779]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Monat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[316]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wann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[657]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Nummer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[806]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null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[1680]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eins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[774]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zwei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drei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vier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[200]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fünf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sechs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[428]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sieben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[611]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acht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[645]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neun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[1053]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zehn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[333]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elf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[1507]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zwölf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[1080]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gibt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923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possessive adjectives ‘sein’ and ‘</a:t>
            </a:r>
            <a:r>
              <a:rPr lang="en-GB" sz="1200" b="0" strike="noStrike" spc="-1" dirty="0" err="1">
                <a:latin typeface="Arial"/>
              </a:rPr>
              <a:t>ihr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38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‘sein’ and ‘seine’ and relate them to the gender of previously taught nouns and nouns taught this lesson.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pupils need to listen out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and decide which thing Johanna is talking about,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based on gender.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Click on the example audio button to hear an example sentence. Click to reveal the answer.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Complete the exercise and then click to reveal the 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[Mutter].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Vater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seine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Schwester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Bruder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sein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Geburtstag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Foto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seine [Mutter].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forms ‘sein(e)’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(e)’.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Johanna is describing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her mother and father.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each sentence and translate it to English. For each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sentence they decide which of the words in bold to use. If they see sein or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, then they need to choose the masculine/ neuter noun. If they see seine or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, then they need to choose the feminine noun.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the 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Full sentences are attached to the blue buttons.  Click to hear them, if desired.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Sein Handy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blau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Seine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Lieblingsperson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hier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Sein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Freundin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sitzt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Mortiz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Lieblingsbuch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rot.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Flasche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5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develop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cultural knowledge of and interest in German-speaking countries.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Explain the task. German versions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of English-language films often have German names and these are sometimes not word-for word translations of the English titles. They can be a bit different.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Students read each German-language film title and decide which film it corresponds to.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again to reveal the German film titles and click one by one to reveal the word-for-word English translations.  Ask pupils to tell you what they notice about the differences.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>
                <a:solidFill>
                  <a:srgbClr val="000000"/>
                </a:solidFill>
                <a:latin typeface="+mn-lt"/>
              </a:rPr>
              <a:t>Image attribution:</a:t>
            </a: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dirty="0"/>
              <a:t>Monsters</a:t>
            </a:r>
            <a:r>
              <a:rPr lang="en-GB" baseline="0" dirty="0"/>
              <a:t> Inc. poster By http://eu.movieposter.com/poster/MPW-48844/Monsters_Inc_.html, Fair use, https://en.wikipedia.org/w/index.php?curid=982187</a:t>
            </a:r>
          </a:p>
          <a:p>
            <a:r>
              <a:rPr lang="en-GB" baseline="0" dirty="0"/>
              <a:t>Finding Nemo poster By © 2003 Disney/Pixar. All Rights Reserved., Fair use, https://en.wikipedia.org/w/index.php?curid=34252717</a:t>
            </a:r>
          </a:p>
          <a:p>
            <a:r>
              <a:rPr lang="en-GB" baseline="0" dirty="0"/>
              <a:t>Inside out poster By The cover art can or could be obtained from http://www.impawards.com/2015/inside_out_ver13.html, Fair use, https://en.wikipedia.org/w/index.php?curid=45669660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11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7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ie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in a listening activity.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Explain the task. Pupils</a:t>
            </a:r>
            <a:r>
              <a:rPr lang="en-GB" baseline="0" dirty="0"/>
              <a:t> </a:t>
            </a:r>
            <a:r>
              <a:rPr lang="en-GB" dirty="0"/>
              <a:t>are going to hear six sentences which contain a mixture</a:t>
            </a:r>
            <a:r>
              <a:rPr lang="en-GB" baseline="0" dirty="0"/>
              <a:t> of [</a:t>
            </a:r>
            <a:r>
              <a:rPr lang="en-GB" baseline="0" dirty="0" err="1"/>
              <a:t>ei</a:t>
            </a:r>
            <a:r>
              <a:rPr lang="en-GB" baseline="0" dirty="0"/>
              <a:t>] and [</a:t>
            </a:r>
            <a:r>
              <a:rPr lang="en-GB" baseline="0" dirty="0" err="1"/>
              <a:t>ie</a:t>
            </a:r>
            <a:r>
              <a:rPr lang="en-GB" baseline="0" dirty="0"/>
              <a:t>] sounds.</a:t>
            </a:r>
          </a:p>
          <a:p>
            <a:pPr marL="228600" indent="-228600">
              <a:buAutoNum type="arabicPeriod"/>
            </a:pPr>
            <a:r>
              <a:rPr lang="en-GB" baseline="0" dirty="0"/>
              <a:t>For each sentence they hear, pupils count the number of times they hear each SSC, noting down their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To aid comprehension, click to reveal a gloss box for the two unknown words.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1. Mein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Bleistift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schreibt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einen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Satz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2. Sie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wiederholt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das Lied.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3.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das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Lieblingsbeispiel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4.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Drei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Tiere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spielen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in der Schweiz.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5. Die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Spielerin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gewinnt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vier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Preise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*.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6. Heinrich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viele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einfache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*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on each text box to hear a native</a:t>
            </a:r>
            <a:r>
              <a:rPr lang="en-GB" sz="1200" b="0" strike="noStrike" spc="-1" baseline="0" dirty="0">
                <a:latin typeface="Arial"/>
              </a:rPr>
              <a:t> speaker say each word.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Click to hide the English translations, students chorally suggest the English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Click to reveal the English and hide the German, students chorally suggest the German.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provide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further practice of this week’s vocabulary and to recap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dein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Johanna is talking about her family.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first speech bubble. Click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to hear what Johanna says while students read along.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Repeat for a further 3 speech bubbles.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audio" Target="../media/audio48.wav"/><Relationship Id="rId5" Type="http://schemas.openxmlformats.org/officeDocument/2006/relationships/audio" Target="../media/audio44.wav"/><Relationship Id="rId10" Type="http://schemas.openxmlformats.org/officeDocument/2006/relationships/image" Target="../media/image29.png"/><Relationship Id="rId4" Type="http://schemas.openxmlformats.org/officeDocument/2006/relationships/audio" Target="../media/audio43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audio" Target="../media/audio59.wav"/><Relationship Id="rId18" Type="http://schemas.openxmlformats.org/officeDocument/2006/relationships/image" Target="../media/image33.png"/><Relationship Id="rId26" Type="http://schemas.openxmlformats.org/officeDocument/2006/relationships/image" Target="../media/image38.png"/><Relationship Id="rId3" Type="http://schemas.openxmlformats.org/officeDocument/2006/relationships/audio" Target="../media/audio49.wav"/><Relationship Id="rId21" Type="http://schemas.openxmlformats.org/officeDocument/2006/relationships/image" Target="../media/image21.svg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17" Type="http://schemas.openxmlformats.org/officeDocument/2006/relationships/image" Target="../media/image22.png"/><Relationship Id="rId25" Type="http://schemas.openxmlformats.org/officeDocument/2006/relationships/image" Target="../media/image37.gif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62.wav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24" Type="http://schemas.openxmlformats.org/officeDocument/2006/relationships/image" Target="../media/image36.gif"/><Relationship Id="rId5" Type="http://schemas.openxmlformats.org/officeDocument/2006/relationships/audio" Target="../media/audio51.wav"/><Relationship Id="rId15" Type="http://schemas.openxmlformats.org/officeDocument/2006/relationships/audio" Target="../media/audio61.wav"/><Relationship Id="rId23" Type="http://schemas.openxmlformats.org/officeDocument/2006/relationships/image" Target="../media/image35.gif"/><Relationship Id="rId28" Type="http://schemas.openxmlformats.org/officeDocument/2006/relationships/image" Target="../media/image39.gif"/><Relationship Id="rId10" Type="http://schemas.openxmlformats.org/officeDocument/2006/relationships/audio" Target="../media/audio56.wav"/><Relationship Id="rId19" Type="http://schemas.openxmlformats.org/officeDocument/2006/relationships/audio" Target="../media/audio63.wav"/><Relationship Id="rId4" Type="http://schemas.openxmlformats.org/officeDocument/2006/relationships/audio" Target="../media/audio50.wav"/><Relationship Id="rId9" Type="http://schemas.openxmlformats.org/officeDocument/2006/relationships/audio" Target="../media/audio55.wav"/><Relationship Id="rId14" Type="http://schemas.openxmlformats.org/officeDocument/2006/relationships/audio" Target="../media/audio60.wav"/><Relationship Id="rId22" Type="http://schemas.openxmlformats.org/officeDocument/2006/relationships/image" Target="../media/image34.gif"/><Relationship Id="rId27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image" Target="../media/image23.gif"/><Relationship Id="rId3" Type="http://schemas.openxmlformats.org/officeDocument/2006/relationships/audio" Target="../media/audio64.wav"/><Relationship Id="rId7" Type="http://schemas.openxmlformats.org/officeDocument/2006/relationships/audio" Target="../media/audio68.wav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7.wav"/><Relationship Id="rId11" Type="http://schemas.openxmlformats.org/officeDocument/2006/relationships/image" Target="../media/image40.png"/><Relationship Id="rId5" Type="http://schemas.openxmlformats.org/officeDocument/2006/relationships/audio" Target="../media/audio66.wav"/><Relationship Id="rId10" Type="http://schemas.openxmlformats.org/officeDocument/2006/relationships/audio" Target="../media/audio71.wav"/><Relationship Id="rId4" Type="http://schemas.openxmlformats.org/officeDocument/2006/relationships/audio" Target="../media/audio65.wav"/><Relationship Id="rId9" Type="http://schemas.openxmlformats.org/officeDocument/2006/relationships/audio" Target="../media/audio70.wav"/><Relationship Id="rId1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74.wav"/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12" Type="http://schemas.openxmlformats.org/officeDocument/2006/relationships/audio" Target="../media/audio7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gif"/><Relationship Id="rId11" Type="http://schemas.openxmlformats.org/officeDocument/2006/relationships/image" Target="../media/image45.jpg"/><Relationship Id="rId5" Type="http://schemas.openxmlformats.org/officeDocument/2006/relationships/audio" Target="../media/audio72.wav"/><Relationship Id="rId15" Type="http://schemas.openxmlformats.org/officeDocument/2006/relationships/audio" Target="../media/audio76.wav"/><Relationship Id="rId10" Type="http://schemas.openxmlformats.org/officeDocument/2006/relationships/image" Target="../media/image44.jpg"/><Relationship Id="rId4" Type="http://schemas.openxmlformats.org/officeDocument/2006/relationships/image" Target="../media/image42.png"/><Relationship Id="rId9" Type="http://schemas.openxmlformats.org/officeDocument/2006/relationships/image" Target="../media/image43.jpg"/><Relationship Id="rId14" Type="http://schemas.openxmlformats.org/officeDocument/2006/relationships/audio" Target="../media/audio7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7.wav"/><Relationship Id="rId7" Type="http://schemas.openxmlformats.org/officeDocument/2006/relationships/audio" Target="../media/audio12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7.png"/><Relationship Id="rId5" Type="http://schemas.openxmlformats.org/officeDocument/2006/relationships/audio" Target="../media/audio10.wav"/><Relationship Id="rId10" Type="http://schemas.openxmlformats.org/officeDocument/2006/relationships/image" Target="../media/image16.jpeg"/><Relationship Id="rId4" Type="http://schemas.openxmlformats.org/officeDocument/2006/relationships/audio" Target="../media/audio9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1.sv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5" Type="http://schemas.openxmlformats.org/officeDocument/2006/relationships/image" Target="../media/image19.png"/><Relationship Id="rId10" Type="http://schemas.openxmlformats.org/officeDocument/2006/relationships/audio" Target="../media/audio19.wav"/><Relationship Id="rId4" Type="http://schemas.openxmlformats.org/officeDocument/2006/relationships/audio" Target="../media/audio14.wav"/><Relationship Id="rId9" Type="http://schemas.openxmlformats.org/officeDocument/2006/relationships/audio" Target="../media/audio18.wav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.gif"/><Relationship Id="rId18" Type="http://schemas.openxmlformats.org/officeDocument/2006/relationships/image" Target="../media/image27.png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audio" Target="../media/audio27.wav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audio" Target="../media/audio26.wav"/><Relationship Id="rId4" Type="http://schemas.openxmlformats.org/officeDocument/2006/relationships/audio" Target="../media/audio22.wav"/><Relationship Id="rId9" Type="http://schemas.openxmlformats.org/officeDocument/2006/relationships/audio" Target="../media/audio25.wav"/><Relationship Id="rId1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audio" Target="../media/audio3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11" Type="http://schemas.openxmlformats.org/officeDocument/2006/relationships/audio" Target="../media/audio35.wav"/><Relationship Id="rId5" Type="http://schemas.openxmlformats.org/officeDocument/2006/relationships/audio" Target="../media/audio31.wav"/><Relationship Id="rId10" Type="http://schemas.openxmlformats.org/officeDocument/2006/relationships/image" Target="../media/image29.png"/><Relationship Id="rId4" Type="http://schemas.openxmlformats.org/officeDocument/2006/relationships/audio" Target="../media/audio30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image" Target="../media/image31.png"/><Relationship Id="rId5" Type="http://schemas.openxmlformats.org/officeDocument/2006/relationships/audio" Target="../media/audio39.wav"/><Relationship Id="rId10" Type="http://schemas.openxmlformats.org/officeDocument/2006/relationships/image" Target="../media/image5.gif"/><Relationship Id="rId4" Type="http://schemas.openxmlformats.org/officeDocument/2006/relationships/audio" Target="../media/audio38.wav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-3464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1500" y="5329800"/>
            <a:ext cx="4434374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mein, dein, sein, ihr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[ei] [ie]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4" y="184975"/>
            <a:ext cx="4571279" cy="1144800"/>
          </a:xfrm>
        </p:spPr>
        <p:txBody>
          <a:bodyPr/>
          <a:lstStyle/>
          <a:p>
            <a:pPr algn="ctr"/>
            <a:r>
              <a:rPr lang="en-GB" sz="3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34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212037-3F08-4A0C-A7C6-996510E9ABB0}"/>
              </a:ext>
            </a:extLst>
          </p:cNvPr>
          <p:cNvGrpSpPr/>
          <p:nvPr/>
        </p:nvGrpSpPr>
        <p:grpSpPr>
          <a:xfrm>
            <a:off x="475188" y="1228059"/>
            <a:ext cx="3293577" cy="4087459"/>
            <a:chOff x="318021" y="916341"/>
            <a:chExt cx="4049282" cy="5025318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B0A756-3744-4BCD-B802-49AC9DCC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21" y="1680701"/>
              <a:ext cx="1463304" cy="4169823"/>
            </a:xfrm>
            <a:prstGeom prst="rect">
              <a:avLst/>
            </a:prstGeom>
          </p:spPr>
        </p:pic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91B78ED-BCA1-424F-A1DE-D7EDC9A0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827">
              <a:off x="2663990" y="1152616"/>
              <a:ext cx="1449830" cy="3317504"/>
            </a:xfrm>
            <a:prstGeom prst="rect">
              <a:avLst/>
            </a:prstGeom>
          </p:spPr>
        </p:pic>
        <p:pic>
          <p:nvPicPr>
            <p:cNvPr id="12" name="Picture 11" descr="A person wearing a yellow shirt&#10;&#10;Description automatically generated with low confidence">
              <a:extLst>
                <a:ext uri="{FF2B5EF4-FFF2-40B4-BE49-F238E27FC236}">
                  <a16:creationId xmlns:a16="http://schemas.microsoft.com/office/drawing/2014/main" id="{9D0CB033-8299-49B1-9F7C-54435D0E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412" y="2300792"/>
              <a:ext cx="1492891" cy="3640867"/>
            </a:xfrm>
            <a:prstGeom prst="rect">
              <a:avLst/>
            </a:prstGeom>
          </p:spPr>
        </p:pic>
        <p:pic>
          <p:nvPicPr>
            <p:cNvPr id="13" name="Picture 12" descr="A person holding a piece of paper&#10;&#10;Description automatically generated with low confidence">
              <a:extLst>
                <a:ext uri="{FF2B5EF4-FFF2-40B4-BE49-F238E27FC236}">
                  <a16:creationId xmlns:a16="http://schemas.microsoft.com/office/drawing/2014/main" id="{96F5BD0A-6B40-42C8-8FE5-336A9746A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194" y="916341"/>
              <a:ext cx="1746646" cy="2571407"/>
            </a:xfrm>
            <a:prstGeom prst="rect">
              <a:avLst/>
            </a:prstGeom>
          </p:spPr>
        </p:pic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85086972-76B9-4F25-B8AD-A74FC4CF2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27" y="2276929"/>
              <a:ext cx="2950341" cy="3603932"/>
            </a:xfrm>
            <a:prstGeom prst="ellipse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6F7B6B-9E9F-417F-8B87-2606CBC5AE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40" y="4150435"/>
            <a:ext cx="1138034" cy="129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‘his’ use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693392" y="233067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sein|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7_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(possessive adjectives)</a:t>
            </a:r>
            <a:endParaRPr lang="en-GB" sz="3600" dirty="0">
              <a:hlinkClick r:id="" action="ppaction://noaction">
                <a:snd r:embed="rId11" name="T3_W7_1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769167" y="287492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292377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8724551" y="233067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Haustier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133639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‘her’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‘sein’ must agree with the gender of the noun that follows. The feminine form is ‘</a:t>
            </a:r>
            <a:r>
              <a:rPr lang="en-GB" sz="2000" kern="0" dirty="0" err="1">
                <a:solidFill>
                  <a:prstClr val="white"/>
                </a:solidFill>
                <a:latin typeface="Century Gothic"/>
              </a:rPr>
              <a:t>s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799913" y="2334498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427185" y="506483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noProof="0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064331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hr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Haustier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276427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539063" y="5059656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365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463" y="117579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0281"/>
              </p:ext>
            </p:extLst>
          </p:nvPr>
        </p:nvGraphicFramePr>
        <p:xfrm>
          <a:off x="1032385" y="2107929"/>
          <a:ext cx="5696661" cy="4344480"/>
        </p:xfrm>
        <a:graphic>
          <a:graphicData uri="http://schemas.openxmlformats.org/drawingml/2006/table">
            <a:tbl>
              <a:tblPr/>
              <a:tblGrid>
                <a:gridCol w="2747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Masculine/</a:t>
                      </a:r>
                      <a:r>
                        <a:rPr lang="en-GB" sz="28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Neuter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Feminine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Vater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Mutter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Vater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Mutter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Bruder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Schwester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Bruder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Schwester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Geburtstag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Nummer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Foto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Tasche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Bild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Mutter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20585" y="2122879"/>
          <a:ext cx="695520" cy="4329531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5022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209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55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48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456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10" name="T3_W7_11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6865" y="30995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11" name="T3_W7_11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6865" y="3604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2" name="T3_W7_11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6865" y="4084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3" name="T3_W7_11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6865" y="45507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4" name="T3_W7_11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6865" y="5056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5" name="T3_W7_11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41185" y="5548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6" name="T3_W7_11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6865" y="5991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27558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Ronja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97913" y="771284"/>
            <a:ext cx="905978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Johanna is talking with Aisha about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and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3576" y="304703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04629" y="3577020"/>
            <a:ext cx="517321" cy="517320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id="{199D1369-82F9-411F-8FF0-08308C97990C}"/>
              </a:ext>
            </a:extLst>
          </p:cNvPr>
          <p:cNvSpPr/>
          <p:nvPr/>
        </p:nvSpPr>
        <p:spPr>
          <a:xfrm>
            <a:off x="114389" y="1199974"/>
            <a:ext cx="905978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shows her a photo of the family.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4091622-CEDE-4FD1-A2B1-528D8314E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43886" y="3999723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62C8841-36C2-469E-9148-5DAF52DB3B0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55490" y="4461781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619A7D9-4206-4556-9FDF-0829B9F0883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3298" y="4947079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54B0EBDA-D46E-452C-A902-6F0134A259A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3298" y="5487799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659ACCA-F812-4AAD-B1C7-74EC974877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3026" y="5870479"/>
            <a:ext cx="517321" cy="517320"/>
          </a:xfrm>
          <a:prstGeom prst="rect">
            <a:avLst/>
          </a:prstGeom>
        </p:spPr>
      </p:pic>
      <p:sp>
        <p:nvSpPr>
          <p:cNvPr id="40" name="Speech Bubble: Rectangle with Corners Rounded 12">
            <a:hlinkClick r:id="" action="ppaction://noaction">
              <a:snd r:embed="rId19" name="T3_W7_11.1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3784600" y="95091"/>
            <a:ext cx="3500506" cy="518040"/>
          </a:xfrm>
          <a:prstGeom prst="wedgeRoundRectCallout">
            <a:avLst>
              <a:gd name="adj1" fmla="val -56695"/>
              <a:gd name="adj2" fmla="val -23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. Was </a:t>
            </a:r>
            <a:r>
              <a:rPr lang="en-GB" sz="2400" dirty="0" err="1">
                <a:solidFill>
                  <a:prstClr val="white"/>
                </a:solidFill>
                <a:latin typeface="+mj-lt"/>
              </a:rPr>
              <a:t>ist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 das?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70200" y="-67145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1"/>
          <a:stretch/>
        </p:blipFill>
        <p:spPr>
          <a:xfrm>
            <a:off x="7120764" y="2921000"/>
            <a:ext cx="1897876" cy="19453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7" b="58889"/>
          <a:stretch/>
        </p:blipFill>
        <p:spPr>
          <a:xfrm>
            <a:off x="9757847" y="2799393"/>
            <a:ext cx="2154753" cy="2066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2"/>
          <a:stretch/>
        </p:blipFill>
        <p:spPr>
          <a:xfrm>
            <a:off x="8130654" y="3405026"/>
            <a:ext cx="1751784" cy="1459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0"/>
          <a:stretch/>
        </p:blipFill>
        <p:spPr>
          <a:xfrm>
            <a:off x="9233550" y="3544577"/>
            <a:ext cx="1477221" cy="1319523"/>
          </a:xfrm>
          <a:prstGeom prst="rect">
            <a:avLst/>
          </a:prstGeom>
        </p:spPr>
      </p:pic>
      <p:pic>
        <p:nvPicPr>
          <p:cNvPr id="1026" name="Picture 2" descr="Free Frame Photo Frame photo and pictur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64" y="2595441"/>
            <a:ext cx="4952859" cy="242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22E69F23-A27F-497C-A9BA-74908E127E9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21"/>
          <a:stretch/>
        </p:blipFill>
        <p:spPr>
          <a:xfrm>
            <a:off x="7428677" y="562732"/>
            <a:ext cx="1996775" cy="145023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96" y="442558"/>
            <a:ext cx="1401417" cy="15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11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T3_W7_12.1.wav"/>
            </a:hlinkClick>
          </p:cNvPr>
          <p:cNvSpPr/>
          <p:nvPr/>
        </p:nvSpPr>
        <p:spPr>
          <a:xfrm>
            <a:off x="101160" y="695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Johanna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beschreibt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Mutti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und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Vati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10" name="T3_W7_12.2.wav"/>
            </a:hlinkClick>
          </p:cNvPr>
          <p:cNvSpPr/>
          <p:nvPr/>
        </p:nvSpPr>
        <p:spPr>
          <a:xfrm>
            <a:off x="101160" y="526734"/>
            <a:ext cx="10285486" cy="465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Johanna?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Schreib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die Details auf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Englisch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auf.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02998" y="158986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9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325174"/>
              </p:ext>
            </p:extLst>
          </p:nvPr>
        </p:nvGraphicFramePr>
        <p:xfrm>
          <a:off x="1676400" y="1577164"/>
          <a:ext cx="10185400" cy="2221044"/>
        </p:xfrm>
        <a:graphic>
          <a:graphicData uri="http://schemas.openxmlformats.org/drawingml/2006/table">
            <a:tbl>
              <a:tblPr/>
              <a:tblGrid>
                <a:gridCol w="59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Sein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Handy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Tasche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blau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His phone is blue.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Seine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Lieblingsperson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Lieblingsfoto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hier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His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favourite person is here.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Sein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Lieblingsperson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Lieblingsort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zu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Hause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His favourite place is at home.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8" name="Picture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658"/>
            <a:ext cx="1611031" cy="1449927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02997" y="226062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02997" y="309864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29593" y="445218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02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68582"/>
              </p:ext>
            </p:extLst>
          </p:nvPr>
        </p:nvGraphicFramePr>
        <p:xfrm>
          <a:off x="1702997" y="4312484"/>
          <a:ext cx="10185400" cy="2221044"/>
        </p:xfrm>
        <a:graphic>
          <a:graphicData uri="http://schemas.openxmlformats.org/drawingml/2006/table">
            <a:tbl>
              <a:tblPr/>
              <a:tblGrid>
                <a:gridCol w="59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Ihre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Freund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Freundin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sitzt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neben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Moritz.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Her (female) friend is sitting next to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Moritz.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Ihr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Lieblingsbuch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Lieblingsfarbe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rot.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Her favourite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book is red.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Ihre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Flasche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Film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oben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Her bottle is above.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3" name="Rectangle 102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29594" y="524994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29594" y="597366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8" y="4408340"/>
            <a:ext cx="1033447" cy="1461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322" y="3175752"/>
            <a:ext cx="13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Steffen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86876" y="5911945"/>
            <a:ext cx="13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Maike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13600" y="1678764"/>
            <a:ext cx="2908300" cy="40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213600" y="2365664"/>
            <a:ext cx="4178300" cy="43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7213600" y="3154164"/>
            <a:ext cx="4546600" cy="43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7219110" y="4415707"/>
            <a:ext cx="4452190" cy="692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7229856" y="5284117"/>
            <a:ext cx="4452190" cy="549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7260805" y="6058537"/>
            <a:ext cx="4452190" cy="315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2"/>
          <a:stretch/>
        </p:blipFill>
        <p:spPr>
          <a:xfrm>
            <a:off x="8667750" y="128342"/>
            <a:ext cx="1380107" cy="12932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ADB6606-5DF4-4AC7-9812-6479AF35B797}"/>
              </a:ext>
            </a:extLst>
          </p:cNvPr>
          <p:cNvSpPr/>
          <p:nvPr/>
        </p:nvSpPr>
        <p:spPr>
          <a:xfrm>
            <a:off x="4082295" y="1678764"/>
            <a:ext cx="1309760" cy="40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90C9E0-6C85-46F7-ADAD-22BA3ED2E038}"/>
              </a:ext>
            </a:extLst>
          </p:cNvPr>
          <p:cNvSpPr/>
          <p:nvPr/>
        </p:nvSpPr>
        <p:spPr>
          <a:xfrm>
            <a:off x="2367562" y="2533978"/>
            <a:ext cx="1861538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C6C65C-9BA8-40C1-AF80-D8FDA0FE8DB8}"/>
              </a:ext>
            </a:extLst>
          </p:cNvPr>
          <p:cNvSpPr/>
          <p:nvPr/>
        </p:nvSpPr>
        <p:spPr>
          <a:xfrm>
            <a:off x="2875637" y="3013770"/>
            <a:ext cx="2757720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6EAF87-28A1-4A82-8DEE-23DCEC0D9938}"/>
              </a:ext>
            </a:extLst>
          </p:cNvPr>
          <p:cNvSpPr/>
          <p:nvPr/>
        </p:nvSpPr>
        <p:spPr>
          <a:xfrm>
            <a:off x="2966116" y="4319388"/>
            <a:ext cx="1262984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F18E1-2AED-4BE7-A758-E0D3E09390F3}"/>
              </a:ext>
            </a:extLst>
          </p:cNvPr>
          <p:cNvSpPr/>
          <p:nvPr/>
        </p:nvSpPr>
        <p:spPr>
          <a:xfrm>
            <a:off x="2392958" y="5513925"/>
            <a:ext cx="2130055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7C0603-FE86-41DB-BCBF-7B0709777EF7}"/>
              </a:ext>
            </a:extLst>
          </p:cNvPr>
          <p:cNvSpPr/>
          <p:nvPr/>
        </p:nvSpPr>
        <p:spPr>
          <a:xfrm>
            <a:off x="4229100" y="6045375"/>
            <a:ext cx="865414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1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1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6CD6DB46-DE62-4993-B131-6D4E8C517538}"/>
              </a:ext>
            </a:extLst>
          </p:cNvPr>
          <p:cNvSpPr/>
          <p:nvPr/>
        </p:nvSpPr>
        <p:spPr>
          <a:xfrm>
            <a:off x="6008087" y="1461680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Die Monster-AG</a:t>
            </a: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E34AB068-A089-4C17-9049-BF857247860C}"/>
              </a:ext>
            </a:extLst>
          </p:cNvPr>
          <p:cNvSpPr/>
          <p:nvPr/>
        </p:nvSpPr>
        <p:spPr>
          <a:xfrm>
            <a:off x="6008087" y="2738481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Alles</a:t>
            </a:r>
            <a:r>
              <a:rPr lang="en-GB" sz="2400" dirty="0"/>
              <a:t> </a:t>
            </a:r>
            <a:r>
              <a:rPr lang="en-GB" sz="2400" dirty="0" err="1"/>
              <a:t>steht</a:t>
            </a:r>
            <a:r>
              <a:rPr lang="en-GB" sz="2400" dirty="0"/>
              <a:t> Kopf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3FDF1C59-10D1-4A6E-9429-7D75A9A821E4}"/>
              </a:ext>
            </a:extLst>
          </p:cNvPr>
          <p:cNvSpPr/>
          <p:nvPr/>
        </p:nvSpPr>
        <p:spPr>
          <a:xfrm>
            <a:off x="6008087" y="4373273"/>
            <a:ext cx="2752484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Oben</a:t>
            </a:r>
            <a:endParaRPr lang="en-GB" sz="2400" dirty="0"/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0C3CA228-71F7-4009-AFB1-981ADD439E48}"/>
              </a:ext>
            </a:extLst>
          </p:cNvPr>
          <p:cNvSpPr/>
          <p:nvPr/>
        </p:nvSpPr>
        <p:spPr>
          <a:xfrm>
            <a:off x="6008087" y="5632147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Findet</a:t>
            </a:r>
            <a:r>
              <a:rPr lang="en-GB" sz="2400" dirty="0"/>
              <a:t> Nemo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4AAE3-D207-459F-9A4A-0205ECA424A9}"/>
              </a:ext>
            </a:extLst>
          </p:cNvPr>
          <p:cNvSpPr txBox="1"/>
          <p:nvPr/>
        </p:nvSpPr>
        <p:spPr>
          <a:xfrm>
            <a:off x="148624" y="6428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Pixar, Public domain, via Wikimedia Commons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AA990-6690-4E47-A5BD-F378F7742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43" y="2019650"/>
            <a:ext cx="2438400" cy="9525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77283"/>
            <a:ext cx="3975189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5" name="T3_W7_13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5" name="T3_W7_13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5" name="T3_W7_13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der Film?</a:t>
            </a:r>
            <a:endParaRPr lang="en-GB" sz="3600" dirty="0">
              <a:hlinkClick r:id="" action="ppaction://noaction">
                <a:snd r:embed="rId5" name="T3_W7_13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94926" y="888460"/>
            <a:ext cx="105520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versions of English-language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films often have German names.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2E69F23-A27F-497C-A9BA-74908E127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075" y="2941668"/>
            <a:ext cx="1527808" cy="3855855"/>
          </a:xfrm>
          <a:prstGeom prst="rect">
            <a:avLst/>
          </a:prstGeom>
        </p:spPr>
      </p:pic>
      <p:sp>
        <p:nvSpPr>
          <p:cNvPr id="13" name="Speech Bubble: Oval 7">
            <a:extLst>
              <a:ext uri="{FF2B5EF4-FFF2-40B4-BE49-F238E27FC236}">
                <a16:creationId xmlns:a16="http://schemas.microsoft.com/office/drawing/2014/main" id="{361AABE0-9D95-4F35-A0EE-C01710D58A38}"/>
              </a:ext>
            </a:extLst>
          </p:cNvPr>
          <p:cNvSpPr/>
          <p:nvPr/>
        </p:nvSpPr>
        <p:spPr>
          <a:xfrm>
            <a:off x="9177645" y="1402092"/>
            <a:ext cx="2586495" cy="1560725"/>
          </a:xfrm>
          <a:prstGeom prst="wedgeEllipseCallout">
            <a:avLst>
              <a:gd name="adj1" fmla="val 12601"/>
              <a:gd name="adj2" fmla="val 6292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Some titles aren’t exact translations.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4" name="Speech Bubble: Rectangle with Corners Rounded 12"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5080089" y="219010"/>
            <a:ext cx="4470644" cy="518040"/>
          </a:xfrm>
          <a:prstGeom prst="wedgeRoundRectCallout">
            <a:avLst>
              <a:gd name="adj1" fmla="val -56695"/>
              <a:gd name="adj2" fmla="val -23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Match the title to the film.</a:t>
            </a:r>
          </a:p>
        </p:txBody>
      </p:sp>
      <p:pic>
        <p:nvPicPr>
          <p:cNvPr id="15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5689" y="56774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1" y="3821529"/>
            <a:ext cx="1489102" cy="21795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81" y="1578396"/>
            <a:ext cx="1452658" cy="21149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81" y="3884492"/>
            <a:ext cx="1452658" cy="2152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19741" y="2124805"/>
            <a:ext cx="299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Monsters Inc.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741" y="3391315"/>
            <a:ext cx="276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Everything is upside down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8087" y="5027361"/>
            <a:ext cx="276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Above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19741" y="6303285"/>
            <a:ext cx="276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Find Nemo</a:t>
            </a:r>
          </a:p>
        </p:txBody>
      </p:sp>
      <p:sp>
        <p:nvSpPr>
          <p:cNvPr id="18" name="Rounded Rectangle 17">
            <a:hlinkClick r:id="" action="ppaction://noaction">
              <a:snd r:embed="rId12" name="T3_W7_13.5.wav"/>
            </a:hlinkClick>
          </p:cNvPr>
          <p:cNvSpPr/>
          <p:nvPr/>
        </p:nvSpPr>
        <p:spPr>
          <a:xfrm>
            <a:off x="6008087" y="1461680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Die Monster-AG</a:t>
            </a:r>
          </a:p>
        </p:txBody>
      </p:sp>
      <p:sp>
        <p:nvSpPr>
          <p:cNvPr id="22" name="Rounded Rectangle 21">
            <a:hlinkClick r:id="" action="ppaction://noaction">
              <a:snd r:embed="rId13" name="T3_W7_13.2.wav"/>
            </a:hlinkClick>
          </p:cNvPr>
          <p:cNvSpPr/>
          <p:nvPr/>
        </p:nvSpPr>
        <p:spPr>
          <a:xfrm>
            <a:off x="6008087" y="2738481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Alles</a:t>
            </a:r>
            <a:r>
              <a:rPr lang="en-GB" sz="2400" dirty="0"/>
              <a:t> </a:t>
            </a:r>
            <a:r>
              <a:rPr lang="en-GB" sz="2400" dirty="0" err="1"/>
              <a:t>steht</a:t>
            </a:r>
            <a:r>
              <a:rPr lang="en-GB" sz="2400" dirty="0"/>
              <a:t> Kopf</a:t>
            </a:r>
          </a:p>
        </p:txBody>
      </p:sp>
      <p:sp>
        <p:nvSpPr>
          <p:cNvPr id="6" name="Rounded Rectangle 5">
            <a:hlinkClick r:id="" action="ppaction://noaction">
              <a:snd r:embed="rId14" name="T3_W7_13.3.wav"/>
            </a:hlinkClick>
          </p:cNvPr>
          <p:cNvSpPr/>
          <p:nvPr/>
        </p:nvSpPr>
        <p:spPr>
          <a:xfrm>
            <a:off x="6008087" y="4373273"/>
            <a:ext cx="2752484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Oben</a:t>
            </a:r>
            <a:endParaRPr lang="en-GB" sz="2400" dirty="0"/>
          </a:p>
        </p:txBody>
      </p:sp>
      <p:sp>
        <p:nvSpPr>
          <p:cNvPr id="20" name="Rounded Rectangle 19">
            <a:hlinkClick r:id="" action="ppaction://noaction">
              <a:snd r:embed="rId15" name="T3_W7_13.4.wav"/>
            </a:hlinkClick>
          </p:cNvPr>
          <p:cNvSpPr/>
          <p:nvPr/>
        </p:nvSpPr>
        <p:spPr>
          <a:xfrm>
            <a:off x="6008087" y="5632147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Findet</a:t>
            </a:r>
            <a:r>
              <a:rPr lang="en-GB" sz="2400" dirty="0"/>
              <a:t> Nemo</a:t>
            </a:r>
          </a:p>
        </p:txBody>
      </p:sp>
    </p:spTree>
    <p:extLst>
      <p:ext uri="{BB962C8B-B14F-4D97-AF65-F5344CB8AC3E}">
        <p14:creationId xmlns:p14="http://schemas.microsoft.com/office/powerpoint/2010/main" val="399876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47734 0.6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7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24909 0.4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4763 -0.446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-0.24609 -0.629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5" y="-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8" grpId="1" animBg="1"/>
      <p:bldP spid="29" grpId="1" animBg="1"/>
      <p:bldP spid="30" grpId="1" animBg="1"/>
      <p:bldP spid="23" grpId="0"/>
      <p:bldP spid="24" grpId="0"/>
      <p:bldP spid="25" grpId="0"/>
      <p:bldP spid="26" grpId="0"/>
      <p:bldP spid="18" grpId="0" animBg="1"/>
      <p:bldP spid="18" grpId="2" animBg="1"/>
      <p:bldP spid="22" grpId="0" animBg="1"/>
      <p:bldP spid="22" grpId="2" animBg="1"/>
      <p:bldP spid="6" grpId="0" animBg="1"/>
      <p:bldP spid="6" grpId="2" animBg="1"/>
      <p:bldP spid="20" grpId="0" animBg="1"/>
      <p:bldP spid="2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87484" y="3743933"/>
            <a:ext cx="2484976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3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58984" y="2339756"/>
            <a:ext cx="1330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44271" y="2407013"/>
            <a:ext cx="1628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160936" y="5287898"/>
            <a:ext cx="1952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67789" y="5288589"/>
            <a:ext cx="21643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7_2.8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27639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3_W7_2.8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e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ief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311504"/>
              </p:ext>
            </p:extLst>
          </p:nvPr>
        </p:nvGraphicFramePr>
        <p:xfrm>
          <a:off x="389745" y="1793064"/>
          <a:ext cx="10351827" cy="4025868"/>
        </p:xfrm>
        <a:graphic>
          <a:graphicData uri="http://schemas.openxmlformats.org/drawingml/2006/table">
            <a:tbl>
              <a:tblPr/>
              <a:tblGrid>
                <a:gridCol w="11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124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Mein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Bleistift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schreibt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einen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Satz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Sie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wiederholt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das Lied.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Nein, 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Lieblingsbeispiel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Drei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Tiere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spielen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in der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Schweiz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Spielerin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gewinnt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vier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Preise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*.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Heinrich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viele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einfache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*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T3_W7F_6.8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186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</a:t>
            </a:r>
            <a:r>
              <a:rPr lang="en-GB" sz="2800" b="1" dirty="0" err="1">
                <a:solidFill>
                  <a:srgbClr val="002060"/>
                </a:solidFill>
              </a:rPr>
              <a:t>ie</a:t>
            </a:r>
            <a:r>
              <a:rPr lang="en-GB" sz="2800" b="1" dirty="0">
                <a:solidFill>
                  <a:srgbClr val="002060"/>
                </a:solidFill>
              </a:rPr>
              <a:t>] [</a:t>
            </a:r>
            <a:r>
              <a:rPr lang="en-GB" sz="2800" b="1" dirty="0" err="1">
                <a:solidFill>
                  <a:srgbClr val="002060"/>
                </a:solidFill>
              </a:rPr>
              <a:t>ei</a:t>
            </a:r>
            <a:r>
              <a:rPr lang="en-GB" sz="2800" b="1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3_W7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6" name="T3_W7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3_W7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1188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3_W7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3_W7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3_W7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1" name="T3_W7_6.1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2317198" y="224296"/>
            <a:ext cx="59439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Wie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] und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ie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] </a:t>
            </a:r>
            <a:r>
              <a:rPr lang="en-GB" sz="2400" dirty="0" err="1">
                <a:solidFill>
                  <a:prstClr val="white"/>
                </a:solidFill>
                <a:latin typeface="+mj-lt"/>
              </a:rPr>
              <a:t>hörst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 du?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5827" y="-4743"/>
            <a:ext cx="914400" cy="914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9745" y="5944801"/>
            <a:ext cx="2606565" cy="73967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*</a:t>
            </a:r>
            <a:r>
              <a:rPr lang="en-GB" sz="2400" dirty="0" err="1"/>
              <a:t>Preise</a:t>
            </a:r>
            <a:r>
              <a:rPr lang="en-GB" sz="2400" dirty="0"/>
              <a:t> – prizes</a:t>
            </a:r>
          </a:p>
          <a:p>
            <a:pPr algn="ctr"/>
            <a:r>
              <a:rPr lang="en-GB" sz="2400" dirty="0" err="1"/>
              <a:t>einfache</a:t>
            </a:r>
            <a:r>
              <a:rPr lang="en-GB" sz="2400" dirty="0"/>
              <a:t> - easy</a:t>
            </a:r>
          </a:p>
        </p:txBody>
      </p:sp>
      <p:sp>
        <p:nvSpPr>
          <p:cNvPr id="6" name="Rectangle 5"/>
          <p:cNvSpPr/>
          <p:nvPr/>
        </p:nvSpPr>
        <p:spPr>
          <a:xfrm>
            <a:off x="7672552" y="2427890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9294977" y="2980731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7672552" y="3533572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390993" y="356712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7538786" y="413766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9257227" y="417122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7700021" y="468965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9418462" y="472321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7538786" y="5290353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9257227" y="5281869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1639613" y="2414822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1639613" y="2985783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1693027" y="3548850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1639613" y="4137668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1632403" y="4708440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617018" y="5271507"/>
            <a:ext cx="5425344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7_7.1.wav"/>
            </a:hlinkClick>
          </p:cNvPr>
          <p:cNvSpPr/>
          <p:nvPr/>
        </p:nvSpPr>
        <p:spPr>
          <a:xfrm>
            <a:off x="114389" y="42424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Vokabeln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4" name="T3_W7_7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4" name="T3_W7_7.2.wav"/>
            </a:hlinkClick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und </a:t>
            </a: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wiederhole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hlinkClick r:id="" action="ppaction://noaction">
              <a:snd r:embed="rId7" name="T3_W7_7.3.wav"/>
            </a:hlinkClick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1124513" y="3289200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die Mutter</a:t>
            </a:r>
          </a:p>
        </p:txBody>
      </p:sp>
      <p:sp>
        <p:nvSpPr>
          <p:cNvPr id="18" name="TextBox 17">
            <a:hlinkClick r:id="" action="ppaction://noaction">
              <a:snd r:embed="rId8" name="T3_W7_7.4.wav"/>
            </a:hlinkClick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4957265" y="3289199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der </a:t>
            </a:r>
            <a:r>
              <a:rPr lang="en-GB" sz="2400" dirty="0" err="1">
                <a:solidFill>
                  <a:schemeClr val="bg1"/>
                </a:solidFill>
              </a:rPr>
              <a:t>Vater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" action="ppaction://noaction">
              <a:snd r:embed="rId9" name="T3_W7_7.6.wav"/>
            </a:hlinkClick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8548396" y="3289198"/>
            <a:ext cx="2321148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die </a:t>
            </a:r>
            <a:r>
              <a:rPr lang="en-GB" sz="2400" dirty="0" err="1">
                <a:solidFill>
                  <a:schemeClr val="bg1"/>
                </a:solidFill>
              </a:rPr>
              <a:t>Schwester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" action="ppaction://noaction">
              <a:snd r:embed="rId10" name="T3_W7_7.5.wav"/>
            </a:hlinkClick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8914789" y="6128156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der </a:t>
            </a:r>
            <a:r>
              <a:rPr lang="en-GB" sz="2400" dirty="0" err="1">
                <a:solidFill>
                  <a:schemeClr val="bg1"/>
                </a:solidFill>
              </a:rPr>
              <a:t>Bruder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hlinkClick r:id="" action="ppaction://noaction">
              <a:snd r:embed="rId11" name="T3_W7_7.7.wav"/>
            </a:hlinkClick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1028456" y="6128155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bg1"/>
                </a:solidFill>
              </a:rPr>
              <a:t>freundlich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hlinkClick r:id="" action="ppaction://noaction">
              <a:snd r:embed="rId12" name="T3_W7_7.8.wav"/>
            </a:hlinkClick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5381149" y="6128155"/>
            <a:ext cx="102856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nett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2"/>
          <a:stretch/>
        </p:blipFill>
        <p:spPr>
          <a:xfrm>
            <a:off x="8907579" y="1607034"/>
            <a:ext cx="1341322" cy="1293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36" y="1276379"/>
            <a:ext cx="1054750" cy="1491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831" y="4188564"/>
            <a:ext cx="1376277" cy="1333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54" y="1380317"/>
            <a:ext cx="1611031" cy="1449927"/>
          </a:xfrm>
          <a:prstGeom prst="rect">
            <a:avLst/>
          </a:prstGeom>
        </p:spPr>
      </p:pic>
      <p:pic>
        <p:nvPicPr>
          <p:cNvPr id="1026" name="Picture 2" descr="Free Friend Friendship vector and pictur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6" y="3965175"/>
            <a:ext cx="1939494" cy="16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Smiley Happy vector and pictur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94" y="4048461"/>
            <a:ext cx="1613477" cy="161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0900" y="2816530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mother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4840" y="2837533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father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84390" y="2860979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sister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4163" y="5686103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friendly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8717" y="5667036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nice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59769" y="5699937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brother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9" grpId="0"/>
      <p:bldP spid="9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300668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1" name="T3_W7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12" name="T3_W7_8.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300668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117096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music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064331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064331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974708" y="2333500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300668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music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064331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064331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875009" y="5067716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hlinkClick r:id="" action="ppaction://noaction">
              <a:snd r:embed="rId7" name="T3_W7_9.1.wav"/>
            </a:hlinkClick>
          </p:cNvPr>
          <p:cNvSpPr/>
          <p:nvPr/>
        </p:nvSpPr>
        <p:spPr>
          <a:xfrm>
            <a:off x="124329" y="219797"/>
            <a:ext cx="92362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6403511" y="3021939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2049074" y="3110074"/>
              <a:ext cx="958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Maike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8212173" y="3062268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Steffen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8741670" y="5129543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Moritz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5746028" y="5202764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ohanna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33400" y="2257779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Mutter,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Maike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freundlich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4BC8A46-4E3C-4AF9-A15B-240F8CD9C0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52" y="1902826"/>
            <a:ext cx="913202" cy="1089264"/>
          </a:xfrm>
          <a:prstGeom prst="rect">
            <a:avLst/>
          </a:prstGeom>
        </p:spPr>
      </p:pic>
      <p:pic>
        <p:nvPicPr>
          <p:cNvPr id="24" name="Picture 23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0F6CA2E4-FFE0-4515-9B89-AEE5A4AD0D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848457" y="1786819"/>
            <a:ext cx="1684921" cy="124026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FBACFBC-D905-4172-9558-378388E0A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35" y="4071914"/>
            <a:ext cx="1348603" cy="10500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F2D15C-2408-4210-A13E-B28419F256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b="65497"/>
          <a:stretch/>
        </p:blipFill>
        <p:spPr>
          <a:xfrm>
            <a:off x="8596621" y="4114658"/>
            <a:ext cx="1011430" cy="98179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809392" y="1790300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50152" y="2257778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Steffen.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sehr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nett.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185338" y="1823394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48985" y="2257778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Bruder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Moritz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Du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nett!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212173" y="3974659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48739" y="2257777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bin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Schwester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52" name="Oval 51"/>
          <p:cNvSpPr/>
          <p:nvPr/>
        </p:nvSpPr>
        <p:spPr>
          <a:xfrm>
            <a:off x="5400581" y="3965606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9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2" grpId="1" animBg="1"/>
      <p:bldP spid="40" grpId="0" animBg="1"/>
      <p:bldP spid="41" grpId="0" animBg="1"/>
      <p:bldP spid="41" grpId="1" animBg="1"/>
      <p:bldP spid="42" grpId="0" animBg="1"/>
      <p:bldP spid="47" grpId="0" animBg="1"/>
      <p:bldP spid="47" grpId="1" animBg="1"/>
      <p:bldP spid="49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2400</Words>
  <Application>Microsoft Office PowerPoint</Application>
  <PresentationFormat>Widescreen</PresentationFormat>
  <Paragraphs>370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Talking about activities and events</vt:lpstr>
      <vt:lpstr>aussprechen</vt:lpstr>
      <vt:lpstr>aussprechen</vt:lpstr>
      <vt:lpstr>aussprechen</vt:lpstr>
      <vt:lpstr>aussprechen</vt:lpstr>
      <vt:lpstr>Presentazione standard di PowerPoint</vt:lpstr>
      <vt:lpstr>Vokabeln</vt:lpstr>
      <vt:lpstr>mein | dein (possessive adjectives)</vt:lpstr>
      <vt:lpstr>sprechen</vt:lpstr>
      <vt:lpstr>sein| ihr (possessive adjectives)</vt:lpstr>
      <vt:lpstr>hören</vt:lpstr>
      <vt:lpstr>lesen</vt:lpstr>
      <vt:lpstr>Was ist der Film?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122</cp:revision>
  <dcterms:created xsi:type="dcterms:W3CDTF">2021-07-02T19:27:01Z</dcterms:created>
  <dcterms:modified xsi:type="dcterms:W3CDTF">2023-05-20T09:35:40Z</dcterms:modified>
</cp:coreProperties>
</file>