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75" r:id="rId2"/>
    <p:sldId id="925" r:id="rId3"/>
    <p:sldId id="926" r:id="rId4"/>
    <p:sldId id="927" r:id="rId5"/>
    <p:sldId id="928" r:id="rId6"/>
    <p:sldId id="291" r:id="rId7"/>
    <p:sldId id="294" r:id="rId8"/>
    <p:sldId id="933" r:id="rId9"/>
    <p:sldId id="931" r:id="rId10"/>
    <p:sldId id="934" r:id="rId11"/>
    <p:sldId id="300" r:id="rId12"/>
    <p:sldId id="281" r:id="rId13"/>
    <p:sldId id="935" r:id="rId14"/>
    <p:sldId id="29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FFFFCC"/>
    <a:srgbClr val="FFD10D"/>
    <a:srgbClr val="2E94AF"/>
    <a:srgbClr val="EFF9FB"/>
    <a:srgbClr val="29C1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9D4FAA-855C-9246-92A8-32A221D87285}" v="12" dt="2023-10-19T17:57:47.6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276" autoAdjust="0"/>
    <p:restoredTop sz="87075" autoAdjust="0"/>
  </p:normalViewPr>
  <p:slideViewPr>
    <p:cSldViewPr snapToGrid="0">
      <p:cViewPr varScale="1">
        <p:scale>
          <a:sx n="106" d="100"/>
          <a:sy n="106" d="100"/>
        </p:scale>
        <p:origin x="936" y="1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3235"/>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smin Silver" userId="f1ad1a87-e10a-4dd0-87b2-6c2654730cf8" providerId="ADAL" clId="{1F9D4FAA-855C-9246-92A8-32A221D87285}"/>
    <pc:docChg chg="modSld">
      <pc:chgData name="Jasmin Silver" userId="f1ad1a87-e10a-4dd0-87b2-6c2654730cf8" providerId="ADAL" clId="{1F9D4FAA-855C-9246-92A8-32A221D87285}" dt="2023-10-19T17:57:47.619" v="5" actId="20577"/>
      <pc:docMkLst>
        <pc:docMk/>
      </pc:docMkLst>
      <pc:sldChg chg="modNotesTx">
        <pc:chgData name="Jasmin Silver" userId="f1ad1a87-e10a-4dd0-87b2-6c2654730cf8" providerId="ADAL" clId="{1F9D4FAA-855C-9246-92A8-32A221D87285}" dt="2023-10-19T14:19:40.518" v="3" actId="20577"/>
        <pc:sldMkLst>
          <pc:docMk/>
          <pc:sldMk cId="3761398597" sldId="294"/>
        </pc:sldMkLst>
      </pc:sldChg>
      <pc:sldChg chg="modNotesTx">
        <pc:chgData name="Jasmin Silver" userId="f1ad1a87-e10a-4dd0-87b2-6c2654730cf8" providerId="ADAL" clId="{1F9D4FAA-855C-9246-92A8-32A221D87285}" dt="2023-10-19T14:20:02.525" v="4"/>
        <pc:sldMkLst>
          <pc:docMk/>
          <pc:sldMk cId="4014773089" sldId="300"/>
        </pc:sldMkLst>
      </pc:sldChg>
      <pc:sldChg chg="modSp">
        <pc:chgData name="Jasmin Silver" userId="f1ad1a87-e10a-4dd0-87b2-6c2654730cf8" providerId="ADAL" clId="{1F9D4FAA-855C-9246-92A8-32A221D87285}" dt="2023-10-19T17:57:47.619" v="5" actId="20577"/>
        <pc:sldMkLst>
          <pc:docMk/>
          <pc:sldMk cId="922388851" sldId="931"/>
        </pc:sldMkLst>
        <pc:spChg chg="mod">
          <ac:chgData name="Jasmin Silver" userId="f1ad1a87-e10a-4dd0-87b2-6c2654730cf8" providerId="ADAL" clId="{1F9D4FAA-855C-9246-92A8-32A221D87285}" dt="2023-10-19T17:57:47.619" v="5" actId="20577"/>
          <ac:spMkLst>
            <pc:docMk/>
            <pc:sldMk cId="922388851" sldId="931"/>
            <ac:spMk id="12" creationId="{FA94FD5F-7FBB-22E7-0477-42FAAB5D94B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12/03/2024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 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1" i="0" strike="noStrike" spc="-1" dirty="0">
                <a:solidFill>
                  <a:srgbClr val="002060"/>
                </a:solidFill>
                <a:latin typeface="Century Gothic"/>
                <a:ea typeface="Century Gothic"/>
              </a:rPr>
              <a:t>[er]: </a:t>
            </a:r>
            <a:r>
              <a:rPr lang="en-GB" b="1" baseline="0" dirty="0"/>
              <a:t>er </a:t>
            </a:r>
            <a:r>
              <a:rPr lang="en-GB" baseline="0" dirty="0"/>
              <a:t>[15] </a:t>
            </a:r>
            <a:r>
              <a:rPr lang="en-GB" b="1" baseline="0" dirty="0" err="1"/>
              <a:t>fertig</a:t>
            </a:r>
            <a:r>
              <a:rPr lang="en-GB" baseline="0" dirty="0"/>
              <a:t> [n/a] </a:t>
            </a:r>
            <a:r>
              <a:rPr lang="en-GB" b="1" baseline="0" dirty="0" err="1"/>
              <a:t>Konzert</a:t>
            </a:r>
            <a:r>
              <a:rPr lang="en-GB" baseline="0" dirty="0"/>
              <a:t> [2350] </a:t>
            </a:r>
            <a:r>
              <a:rPr lang="en-GB" b="1" baseline="0" dirty="0" err="1"/>
              <a:t>schwer</a:t>
            </a:r>
            <a:r>
              <a:rPr lang="en-GB" b="1" baseline="0" dirty="0"/>
              <a:t> </a:t>
            </a:r>
            <a:r>
              <a:rPr lang="en-GB" b="0" baseline="0" dirty="0"/>
              <a:t>[256] </a:t>
            </a:r>
            <a:r>
              <a:rPr lang="en-GB" b="1" baseline="0" dirty="0" err="1"/>
              <a:t>wer</a:t>
            </a:r>
            <a:r>
              <a:rPr lang="en-GB" b="1" baseline="0" dirty="0"/>
              <a:t>? </a:t>
            </a:r>
            <a:r>
              <a:rPr lang="en-GB" baseline="0" dirty="0"/>
              <a:t>[173]</a:t>
            </a:r>
          </a:p>
          <a:p>
            <a:pPr marL="216000" indent="-216000">
              <a:lnSpc>
                <a:spcPct val="100000"/>
              </a:lnSpc>
            </a:pPr>
            <a:r>
              <a:rPr lang="en-GB" sz="1200" b="1" i="0" strike="noStrike" spc="-1" dirty="0">
                <a:solidFill>
                  <a:srgbClr val="002060"/>
                </a:solidFill>
                <a:latin typeface="Century Gothic"/>
                <a:ea typeface="Century Gothic"/>
              </a:rPr>
              <a:t>[-er]: </a:t>
            </a:r>
            <a:r>
              <a:rPr lang="en-GB" b="1" baseline="0" dirty="0" err="1"/>
              <a:t>wieder</a:t>
            </a:r>
            <a:r>
              <a:rPr lang="en-GB" b="1" baseline="0" dirty="0"/>
              <a:t> </a:t>
            </a:r>
            <a:r>
              <a:rPr lang="en-GB" baseline="0" dirty="0"/>
              <a:t>[74] </a:t>
            </a:r>
            <a:r>
              <a:rPr lang="en-GB" b="1" baseline="0" dirty="0" err="1"/>
              <a:t>aber</a:t>
            </a:r>
            <a:r>
              <a:rPr lang="en-GB" b="1" baseline="0" dirty="0"/>
              <a:t> </a:t>
            </a:r>
            <a:r>
              <a:rPr lang="en-GB" baseline="0" dirty="0"/>
              <a:t>[31] </a:t>
            </a:r>
            <a:r>
              <a:rPr lang="en-GB" b="1" baseline="0" dirty="0" err="1"/>
              <a:t>oder</a:t>
            </a:r>
            <a:r>
              <a:rPr lang="en-GB" b="1" baseline="0" dirty="0"/>
              <a:t> </a:t>
            </a:r>
            <a:r>
              <a:rPr lang="en-GB" baseline="0" dirty="0"/>
              <a:t>[35] </a:t>
            </a:r>
            <a:r>
              <a:rPr lang="en-GB" b="1" baseline="0" dirty="0" err="1"/>
              <a:t>Oktober</a:t>
            </a:r>
            <a:r>
              <a:rPr lang="en-GB" baseline="0" dirty="0"/>
              <a:t> [1223] </a:t>
            </a:r>
            <a:r>
              <a:rPr lang="en-GB" b="1" baseline="0" dirty="0"/>
              <a:t>wunderbar</a:t>
            </a:r>
            <a:r>
              <a:rPr lang="en-GB" baseline="0" dirty="0"/>
              <a:t> [1603]</a:t>
            </a:r>
          </a:p>
          <a:p>
            <a:pPr marL="216000" indent="-216000">
              <a:lnSpc>
                <a:spcPct val="100000"/>
              </a:lnSpc>
            </a:pPr>
            <a:endParaRPr lang="en-GB" sz="1200" b="1" i="0" strike="noStrike" spc="-1" dirty="0">
              <a:solidFill>
                <a:srgbClr val="002060"/>
              </a:solidFill>
              <a:latin typeface="Century Gothic"/>
              <a:ea typeface="Century Gothic"/>
            </a:endParaRP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de-DE" sz="1200" b="0" i="0" strike="noStrike" spc="-1" dirty="0">
                <a:solidFill>
                  <a:srgbClr val="002060"/>
                </a:solidFill>
                <a:latin typeface="Century Gothic"/>
                <a:ea typeface="Century Gothic"/>
              </a:rPr>
              <a:t>essen [323] gehen [66] sehen [79] singen [1063] tanzen [1497] tragen [271] </a:t>
            </a:r>
            <a:r>
              <a:rPr lang="de-DE" sz="1200" b="1" i="0" strike="noStrike" spc="-1" dirty="0">
                <a:solidFill>
                  <a:srgbClr val="002060"/>
                </a:solidFill>
                <a:latin typeface="Century Gothic"/>
                <a:ea typeface="Century Gothic"/>
              </a:rPr>
              <a:t>man</a:t>
            </a:r>
            <a:r>
              <a:rPr lang="de-DE" sz="1200" b="0" i="0" strike="noStrike" spc="-1" dirty="0">
                <a:solidFill>
                  <a:srgbClr val="002060"/>
                </a:solidFill>
                <a:latin typeface="Century Gothic"/>
                <a:ea typeface="Century Gothic"/>
              </a:rPr>
              <a:t> [32] (Party)Kleidung [2820] </a:t>
            </a:r>
            <a:r>
              <a:rPr lang="de-DE" sz="1200" b="1" i="0" strike="noStrike" spc="-1" dirty="0">
                <a:solidFill>
                  <a:srgbClr val="002060"/>
                </a:solidFill>
                <a:latin typeface="Century Gothic"/>
                <a:ea typeface="Century Gothic"/>
              </a:rPr>
              <a:t>dann</a:t>
            </a:r>
            <a:r>
              <a:rPr lang="de-DE" sz="1200" b="0" i="0" strike="noStrike" spc="-1" dirty="0">
                <a:solidFill>
                  <a:srgbClr val="002060"/>
                </a:solidFill>
                <a:latin typeface="Century Gothic"/>
                <a:ea typeface="Century Gothic"/>
              </a:rPr>
              <a:t> [41]</a:t>
            </a:r>
          </a:p>
          <a:p>
            <a:pPr marL="216000" indent="-216000">
              <a:lnSpc>
                <a:spcPct val="100000"/>
              </a:lnSpc>
            </a:pPr>
            <a:r>
              <a:rPr lang="de-DE" sz="1200" b="1" i="0" strike="noStrike" spc="-1" dirty="0">
                <a:solidFill>
                  <a:srgbClr val="002060"/>
                </a:solidFill>
                <a:latin typeface="Century Gothic"/>
                <a:ea typeface="Century Gothic"/>
              </a:rPr>
              <a:t>Revisit 1</a:t>
            </a:r>
            <a:r>
              <a:rPr lang="de-DE" sz="1200" b="0" i="0" strike="noStrike" spc="-1" dirty="0">
                <a:solidFill>
                  <a:srgbClr val="002060"/>
                </a:solidFill>
                <a:latin typeface="Century Gothic"/>
                <a:ea typeface="Century Gothic"/>
              </a:rPr>
              <a:t>: words from Term 2</a:t>
            </a:r>
          </a:p>
          <a:p>
            <a:pPr marL="216000" indent="-216000">
              <a:lnSpc>
                <a:spcPct val="100000"/>
              </a:lnSpc>
            </a:pPr>
            <a:r>
              <a:rPr lang="de-DE" sz="1200" b="1" i="0" strike="noStrike" spc="-1" dirty="0">
                <a:solidFill>
                  <a:srgbClr val="002060"/>
                </a:solidFill>
                <a:latin typeface="Century Gothic"/>
                <a:ea typeface="Century Gothic"/>
              </a:rPr>
              <a:t>Revisit 2</a:t>
            </a:r>
            <a:r>
              <a:rPr lang="de-DE" sz="1200" b="0" i="0" strike="noStrike" spc="-1" dirty="0">
                <a:solidFill>
                  <a:srgbClr val="002060"/>
                </a:solidFill>
                <a:latin typeface="Century Gothic"/>
                <a:ea typeface="Century Gothic"/>
              </a:rPr>
              <a:t>: </a:t>
            </a:r>
            <a:r>
              <a:rPr lang="de-DE" sz="1200" b="1" i="0" strike="noStrike" spc="-1" dirty="0">
                <a:solidFill>
                  <a:srgbClr val="002060"/>
                </a:solidFill>
                <a:latin typeface="Century Gothic"/>
                <a:ea typeface="Century Gothic"/>
              </a:rPr>
              <a:t>finden</a:t>
            </a:r>
            <a:r>
              <a:rPr lang="de-DE" sz="1200" b="0" i="0" strike="noStrike" spc="-1" dirty="0">
                <a:solidFill>
                  <a:srgbClr val="002060"/>
                </a:solidFill>
                <a:latin typeface="Century Gothic"/>
                <a:ea typeface="Century Gothic"/>
              </a:rPr>
              <a:t> [103] </a:t>
            </a:r>
            <a:r>
              <a:rPr lang="de-DE" sz="1200" b="1" i="0" strike="noStrike" spc="-1" dirty="0">
                <a:solidFill>
                  <a:srgbClr val="002060"/>
                </a:solidFill>
                <a:latin typeface="Century Gothic"/>
                <a:ea typeface="Century Gothic"/>
              </a:rPr>
              <a:t>Sie</a:t>
            </a:r>
            <a:r>
              <a:rPr lang="de-DE" sz="1200" b="0" i="0" strike="noStrike" spc="-1" dirty="0">
                <a:solidFill>
                  <a:srgbClr val="002060"/>
                </a:solidFill>
                <a:latin typeface="Century Gothic"/>
                <a:ea typeface="Century Gothic"/>
              </a:rPr>
              <a:t> [7] </a:t>
            </a:r>
            <a:r>
              <a:rPr lang="de-DE" sz="1200" b="1" i="0" strike="noStrike" spc="-1" dirty="0">
                <a:solidFill>
                  <a:srgbClr val="002060"/>
                </a:solidFill>
                <a:latin typeface="Century Gothic"/>
                <a:ea typeface="Century Gothic"/>
              </a:rPr>
              <a:t>Arbeit</a:t>
            </a:r>
            <a:r>
              <a:rPr lang="de-DE" sz="1200" b="0" i="0" strike="noStrike" spc="-1" dirty="0">
                <a:solidFill>
                  <a:srgbClr val="002060"/>
                </a:solidFill>
                <a:latin typeface="Century Gothic"/>
                <a:ea typeface="Century Gothic"/>
              </a:rPr>
              <a:t> [208] Essen [323] </a:t>
            </a:r>
            <a:r>
              <a:rPr lang="de-DE" sz="1200" b="1" i="0" strike="noStrike" spc="-1" dirty="0">
                <a:solidFill>
                  <a:srgbClr val="002060"/>
                </a:solidFill>
                <a:latin typeface="Century Gothic"/>
                <a:ea typeface="Century Gothic"/>
              </a:rPr>
              <a:t>Pause </a:t>
            </a:r>
            <a:r>
              <a:rPr lang="de-DE" sz="1200" b="0" i="0" strike="noStrike" spc="-1" dirty="0">
                <a:solidFill>
                  <a:srgbClr val="002060"/>
                </a:solidFill>
                <a:latin typeface="Century Gothic"/>
                <a:ea typeface="Century Gothic"/>
              </a:rPr>
              <a:t>[1441] </a:t>
            </a:r>
            <a:r>
              <a:rPr lang="de-DE" sz="1200" b="1" i="0" strike="noStrike" spc="-1" dirty="0">
                <a:solidFill>
                  <a:srgbClr val="002060"/>
                </a:solidFill>
                <a:latin typeface="Century Gothic"/>
                <a:ea typeface="Century Gothic"/>
              </a:rPr>
              <a:t>Uniform </a:t>
            </a:r>
            <a:r>
              <a:rPr lang="de-DE" sz="1200" b="0" i="0" strike="noStrike" spc="-1" dirty="0">
                <a:solidFill>
                  <a:srgbClr val="002060"/>
                </a:solidFill>
                <a:latin typeface="Century Gothic"/>
                <a:ea typeface="Century Gothic"/>
              </a:rPr>
              <a:t>[3857] </a:t>
            </a:r>
            <a:r>
              <a:rPr lang="de-DE" sz="1200" b="1" i="0" strike="noStrike" spc="-1" dirty="0">
                <a:solidFill>
                  <a:srgbClr val="002060"/>
                </a:solidFill>
                <a:latin typeface="Century Gothic"/>
                <a:ea typeface="Century Gothic"/>
              </a:rPr>
              <a:t>Unterricht </a:t>
            </a:r>
            <a:r>
              <a:rPr lang="de-DE" sz="1200" b="0" i="0" strike="noStrike" spc="-1" dirty="0">
                <a:solidFill>
                  <a:srgbClr val="002060"/>
                </a:solidFill>
                <a:latin typeface="Century Gothic"/>
                <a:ea typeface="Century Gothic"/>
              </a:rPr>
              <a:t>[1823]</a:t>
            </a: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Remember that at the start of the course (first three lessons of Rot/Gelb) pupils learnt language (for</a:t>
            </a:r>
            <a:r>
              <a:rPr lang="en-GB" sz="12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greetings and register taking) that can still be part of the lesson routines in upper KS2 (</a:t>
            </a:r>
            <a:r>
              <a:rPr lang="en-GB" sz="1200" b="0" dirty="0" err="1">
                <a:solidFill>
                  <a:srgbClr val="000000"/>
                </a:solidFill>
                <a:effectLst/>
                <a:highlight>
                  <a:srgbClr val="FFFF00"/>
                </a:highlight>
                <a:latin typeface="Calibri" panose="020F0502020204030204" pitchFamily="34" charset="0"/>
                <a:ea typeface="Times New Roman" panose="02020603050405020304" pitchFamily="18" charset="0"/>
              </a:rPr>
              <a:t>Blau</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a:t>
            </a:r>
            <a:r>
              <a:rPr lang="en-GB" sz="1200" b="0" dirty="0" err="1">
                <a:solidFill>
                  <a:srgbClr val="000000"/>
                </a:solidFill>
                <a:effectLst/>
                <a:highlight>
                  <a:srgbClr val="FFFF00"/>
                </a:highlight>
                <a:latin typeface="Calibri" panose="020F0502020204030204" pitchFamily="34" charset="0"/>
                <a:ea typeface="Times New Roman" panose="02020603050405020304" pitchFamily="18" charset="0"/>
              </a:rPr>
              <a:t>Grün</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  They</a:t>
            </a:r>
            <a:r>
              <a:rPr lang="en-GB" sz="12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are not re-taught, as we anticipate that teachers have built these in from early in lower KS2.</a:t>
            </a:r>
            <a:r>
              <a:rPr lang="en-GB" b="0" dirty="0">
                <a:effectLst/>
              </a:rPr>
              <a:t> </a:t>
            </a:r>
            <a:endParaRPr lang="en-GB" sz="10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new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710900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some cultural information on this week’s theme, Karneval, and to practise new and previously taught vocabulary.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16000" indent="-215280">
              <a:lnSpc>
                <a:spcPct val="100000"/>
              </a:lnSpc>
            </a:pPr>
            <a:r>
              <a:rPr lang="en-GB" sz="1200" b="0" strike="noStrike" spc="-1" dirty="0">
                <a:solidFill>
                  <a:srgbClr val="000000"/>
                </a:solidFill>
                <a:latin typeface="Calibri"/>
                <a:ea typeface="Calibri"/>
              </a:rPr>
              <a:t>1. Read through the text, or play the recordings. Make sure the meaning is clear.</a:t>
            </a:r>
          </a:p>
          <a:p>
            <a:pPr marL="216000" indent="-215280">
              <a:lnSpc>
                <a:spcPct val="100000"/>
              </a:lnSpc>
            </a:pPr>
            <a:r>
              <a:rPr lang="en-GB" sz="1200" b="0" strike="noStrike" spc="-1" dirty="0">
                <a:solidFill>
                  <a:srgbClr val="000000"/>
                </a:solidFill>
                <a:latin typeface="Calibri"/>
                <a:ea typeface="Calibri"/>
              </a:rPr>
              <a:t>A rough translation is:</a:t>
            </a:r>
          </a:p>
          <a:p>
            <a:pPr marL="229320" indent="-228600">
              <a:lnSpc>
                <a:spcPct val="100000"/>
              </a:lnSpc>
              <a:buAutoNum type="arabicPeriod"/>
            </a:pPr>
            <a:r>
              <a:rPr lang="en-GB" sz="1200" b="0" strike="noStrike" spc="-1" dirty="0">
                <a:solidFill>
                  <a:srgbClr val="000000"/>
                </a:solidFill>
                <a:latin typeface="Calibri"/>
                <a:ea typeface="Calibri"/>
              </a:rPr>
              <a:t>Karneval in Germany is an old tradition. On ‘Rose-Monday’ people wear colourful costumes. One goes out into the streets, dances, sings and makes music.</a:t>
            </a:r>
          </a:p>
          <a:p>
            <a:pPr marL="229320" indent="-228600">
              <a:lnSpc>
                <a:spcPct val="100000"/>
              </a:lnSpc>
              <a:buAutoNum type="arabicPeriod"/>
            </a:pPr>
            <a:r>
              <a:rPr lang="en-GB" sz="1200" b="0" strike="noStrike" spc="-1" dirty="0">
                <a:solidFill>
                  <a:srgbClr val="000000"/>
                </a:solidFill>
                <a:latin typeface="Calibri"/>
                <a:ea typeface="Calibri"/>
              </a:rPr>
              <a:t>On Ash-Wednesday the festival is over. Then one goes home and sleeps – people are very tired! </a:t>
            </a:r>
          </a:p>
          <a:p>
            <a:pPr marL="720" indent="0">
              <a:lnSpc>
                <a:spcPct val="100000"/>
              </a:lnSpc>
              <a:buNone/>
            </a:pPr>
            <a:r>
              <a:rPr lang="en-GB" sz="1200" b="0" strike="noStrike" spc="-1" dirty="0">
                <a:solidFill>
                  <a:srgbClr val="000000"/>
                </a:solidFill>
                <a:latin typeface="Calibri"/>
                <a:ea typeface="Calibri"/>
              </a:rPr>
              <a:t>If desired, play a ‘</a:t>
            </a:r>
            <a:r>
              <a:rPr lang="en-GB" sz="1200" b="0" strike="noStrike" spc="-1" dirty="0" err="1">
                <a:solidFill>
                  <a:srgbClr val="000000"/>
                </a:solidFill>
                <a:latin typeface="Calibri"/>
                <a:ea typeface="Calibri"/>
              </a:rPr>
              <a:t>Rosenmontagszug</a:t>
            </a:r>
            <a:r>
              <a:rPr lang="en-GB" sz="1200" b="0" strike="noStrike" spc="-1" dirty="0">
                <a:solidFill>
                  <a:srgbClr val="000000"/>
                </a:solidFill>
                <a:latin typeface="Calibri"/>
                <a:ea typeface="Calibri"/>
              </a:rPr>
              <a:t>’ Video on </a:t>
            </a:r>
            <a:r>
              <a:rPr lang="en-GB" sz="1200" b="0" strike="noStrike" spc="-1" dirty="0" err="1">
                <a:solidFill>
                  <a:srgbClr val="000000"/>
                </a:solidFill>
                <a:latin typeface="Calibri"/>
                <a:ea typeface="Calibri"/>
              </a:rPr>
              <a:t>Youtube</a:t>
            </a:r>
            <a:r>
              <a:rPr lang="en-GB" sz="1200" b="0" strike="noStrike" spc="-1" dirty="0">
                <a:solidFill>
                  <a:srgbClr val="000000"/>
                </a:solidFill>
                <a:latin typeface="Calibri"/>
                <a:ea typeface="Calibri"/>
              </a:rPr>
              <a:t>. </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0" strike="noStrike" spc="-1" dirty="0">
                <a:latin typeface="Arial"/>
              </a:rPr>
              <a:t>This video gives a speeded up 60 second version: https://www.youtube.com/watch?v=</a:t>
            </a:r>
            <a:r>
              <a:rPr lang="en-GB" sz="1200" b="0" strike="noStrike" spc="-1" dirty="0" err="1">
                <a:latin typeface="Arial"/>
              </a:rPr>
              <a:t>ukNNYlUZAJk</a:t>
            </a:r>
            <a:r>
              <a:rPr lang="en-GB" sz="1200" b="0" strike="noStrike" spc="-1" dirty="0">
                <a:latin typeface="Arial"/>
              </a:rPr>
              <a:t> </a:t>
            </a: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ysClr val="windowText" lastClr="000000"/>
                </a:solidFill>
                <a:effectLst/>
                <a:latin typeface="+mn-lt"/>
                <a:ea typeface="+mn-ea"/>
                <a:cs typeface="+mn-cs"/>
              </a:rPr>
              <a:t>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bunt [1817] Ende [183]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a:t>
            </a:r>
            <a:r>
              <a:rPr lang="en-GB" sz="1200">
                <a:solidFill>
                  <a:sysClr val="windowText" lastClr="000000"/>
                </a:solidFill>
                <a:effectLst/>
                <a:latin typeface="+mn-lt"/>
                <a:ea typeface="+mn-ea"/>
                <a:cs typeface="+mn-cs"/>
              </a:rPr>
              <a:t>London: Routledge.</a:t>
            </a:r>
            <a:endParaRPr lang="en-GB" sz="1200" baseline="0">
              <a:solidFill>
                <a:sysClr val="windowText" lastClr="000000"/>
              </a:solidFil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40721307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US" b="0" dirty="0" err="1"/>
              <a:t>practise</a:t>
            </a:r>
            <a:r>
              <a:rPr lang="en-US" b="0" dirty="0"/>
              <a:t> written recognition man and </a:t>
            </a:r>
            <a:r>
              <a:rPr lang="en-US" b="0" dirty="0" err="1"/>
              <a:t>sie</a:t>
            </a:r>
            <a:r>
              <a:rPr lang="en-US" b="0" dirty="0"/>
              <a:t> </a:t>
            </a:r>
            <a:r>
              <a:rPr lang="en-US" b="0" baseline="0" dirty="0"/>
              <a:t>verb endings, and their connection with meaning.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r>
              <a:rPr lang="en-US" b="0" dirty="0"/>
              <a:t>1. Students write 1-8 and </a:t>
            </a:r>
            <a:r>
              <a:rPr lang="en-US" b="1" dirty="0" err="1"/>
              <a:t>sie</a:t>
            </a:r>
            <a:r>
              <a:rPr lang="en-US" b="1" dirty="0"/>
              <a:t> (they)</a:t>
            </a:r>
            <a:r>
              <a:rPr lang="en-US" b="0" dirty="0"/>
              <a:t> or</a:t>
            </a:r>
            <a:r>
              <a:rPr lang="en-US" b="1" dirty="0"/>
              <a:t> man (people, you in general) </a:t>
            </a:r>
            <a:r>
              <a:rPr lang="en-US" b="0" dirty="0"/>
              <a:t>according to whether the verb is</a:t>
            </a:r>
            <a:r>
              <a:rPr lang="en-US" b="0" baseline="0" dirty="0"/>
              <a:t> singular or plural.</a:t>
            </a:r>
            <a:endParaRPr lang="en-US" b="0" dirty="0"/>
          </a:p>
          <a:p>
            <a:r>
              <a:rPr lang="en-US" b="0" dirty="0"/>
              <a:t>2. Answers</a:t>
            </a:r>
            <a:r>
              <a:rPr lang="en-US" b="0" baseline="0" dirty="0"/>
              <a:t> are revealed on a mouse click.</a:t>
            </a:r>
          </a:p>
          <a:p>
            <a:r>
              <a:rPr lang="en-US" b="0" baseline="0" dirty="0"/>
              <a:t>3. Move on to the next slide for a comprehension task based on the same text.</a:t>
            </a:r>
            <a:endParaRPr lang="en-US" b="0" dirty="0"/>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US" b="0" dirty="0" err="1"/>
              <a:t>practise</a:t>
            </a:r>
            <a:r>
              <a:rPr lang="en-US" b="0" dirty="0"/>
              <a:t> written comprehension of man and </a:t>
            </a:r>
            <a:r>
              <a:rPr lang="en-US" b="0" dirty="0" err="1"/>
              <a:t>sie</a:t>
            </a:r>
            <a:r>
              <a:rPr lang="en-US" b="0" dirty="0"/>
              <a:t> and </a:t>
            </a:r>
            <a:r>
              <a:rPr lang="en-US" b="0" baseline="0" dirty="0"/>
              <a:t>vocabulary associated with </a:t>
            </a:r>
            <a:r>
              <a:rPr lang="en-US" b="0" baseline="0" dirty="0" err="1"/>
              <a:t>Karneval</a:t>
            </a:r>
            <a:r>
              <a:rPr lang="en-US" b="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pPr marL="228600" indent="-228600">
              <a:buAutoNum type="arabicPeriod"/>
            </a:pPr>
            <a:r>
              <a:rPr lang="en-US" b="0" dirty="0"/>
              <a:t>Pupils volunteer English meanings of each sentence.</a:t>
            </a:r>
          </a:p>
          <a:p>
            <a:pPr marL="228600" indent="-228600">
              <a:buAutoNum type="arabicPeriod"/>
            </a:pPr>
            <a:r>
              <a:rPr lang="en-US" b="0" dirty="0"/>
              <a:t>Teacher clicks to reveal written answers.</a:t>
            </a:r>
          </a:p>
          <a:p>
            <a:pPr marL="228600" indent="-228600">
              <a:buAutoNum type="arabicPeriod" startAt="3"/>
            </a:pPr>
            <a:r>
              <a:rPr lang="en-GB" dirty="0"/>
              <a:t>If desired, click the buttons to play full sentence audio.</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5824212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[er]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er</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point to an imaginary ‘he’, using your index finger, thumb point upwards (to make the gesture more exaggerated), as per the image.</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[er] </a:t>
            </a:r>
            <a:r>
              <a:rPr lang="en-GB" baseline="0" dirty="0"/>
              <a:t>sound, pronouncing </a:t>
            </a:r>
            <a:r>
              <a:rPr lang="en-GB" b="0" baseline="0" dirty="0"/>
              <a:t>”</a:t>
            </a:r>
            <a:r>
              <a:rPr lang="en-GB" b="1" baseline="0" dirty="0"/>
              <a:t>er</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b="1" baseline="0" dirty="0"/>
              <a:t>er</a:t>
            </a:r>
            <a:r>
              <a:rPr lang="en-GB" baseline="0" dirty="0"/>
              <a:t> [15]</a:t>
            </a:r>
            <a:br>
              <a:rPr lang="en-GB" baseline="0" dirty="0"/>
            </a:br>
            <a:r>
              <a:rPr lang="en-GB" i="1" dirty="0"/>
              <a:t>Source:  Jones, R.L. &amp; </a:t>
            </a:r>
            <a:r>
              <a:rPr lang="en-GB" i="1" dirty="0" err="1"/>
              <a:t>Tschirner</a:t>
            </a:r>
            <a:r>
              <a:rPr lang="en-GB" i="1" dirty="0"/>
              <a:t>, E. (2006). A frequency dictionary of German: core vocabulary for learners. Routledge</a:t>
            </a:r>
          </a:p>
          <a:p>
            <a:pPr marL="285750" indent="-285750">
              <a:lnSpc>
                <a:spcPct val="100000"/>
              </a:lnSpc>
              <a:buAutoNum type="romanLcParen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[er] </a:t>
            </a:r>
            <a:r>
              <a:rPr lang="en-GB" baseline="0" dirty="0"/>
              <a:t>and then the </a:t>
            </a:r>
            <a:r>
              <a:rPr lang="en-GB" b="1" baseline="0" dirty="0"/>
              <a:t>source</a:t>
            </a:r>
            <a:r>
              <a:rPr lang="en-GB" baseline="0" dirty="0"/>
              <a:t> word again ‘</a:t>
            </a:r>
            <a:r>
              <a:rPr lang="en-GB" b="1" baseline="0" dirty="0"/>
              <a:t>er</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a:t>er </a:t>
            </a:r>
            <a:r>
              <a:rPr lang="en-GB" baseline="0" dirty="0"/>
              <a:t>[15] </a:t>
            </a:r>
            <a:r>
              <a:rPr lang="en-GB" b="1" baseline="0" dirty="0" err="1"/>
              <a:t>fertig</a:t>
            </a:r>
            <a:r>
              <a:rPr lang="en-GB" baseline="0" dirty="0"/>
              <a:t> [n/a] </a:t>
            </a:r>
            <a:r>
              <a:rPr lang="en-GB" b="1" baseline="0" dirty="0" err="1"/>
              <a:t>Konzert</a:t>
            </a:r>
            <a:r>
              <a:rPr lang="en-GB" baseline="0" dirty="0"/>
              <a:t> [2350] </a:t>
            </a:r>
            <a:r>
              <a:rPr lang="en-GB" b="1" baseline="0" dirty="0" err="1"/>
              <a:t>schwer</a:t>
            </a:r>
            <a:r>
              <a:rPr lang="en-GB" b="1" baseline="0" dirty="0"/>
              <a:t> </a:t>
            </a:r>
            <a:r>
              <a:rPr lang="en-GB" b="0" baseline="0" dirty="0"/>
              <a:t>[256] </a:t>
            </a:r>
            <a:r>
              <a:rPr lang="en-GB" b="1" baseline="0" dirty="0" err="1"/>
              <a:t>wer</a:t>
            </a:r>
            <a:r>
              <a:rPr lang="en-GB" b="1" baseline="0" dirty="0"/>
              <a:t>? </a:t>
            </a:r>
            <a:r>
              <a:rPr lang="en-GB" baseline="0" dirty="0"/>
              <a:t>[173]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[er]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wieder</a:t>
            </a:r>
            <a:r>
              <a:rPr lang="en-GB" sz="1200" dirty="0">
                <a:solidFill>
                  <a:schemeClr val="tx1"/>
                </a:solidFill>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roll your hands over in the air, clockwise. Your hands are in front of your body.</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[er] </a:t>
            </a:r>
            <a:r>
              <a:rPr lang="en-GB" baseline="0" dirty="0"/>
              <a:t>sound, pronouncing </a:t>
            </a:r>
            <a:r>
              <a:rPr lang="en-GB" b="0" baseline="0" dirty="0"/>
              <a:t>”</a:t>
            </a:r>
            <a:r>
              <a:rPr lang="en-GB" b="1" baseline="0" dirty="0" err="1"/>
              <a:t>wieder</a:t>
            </a:r>
            <a:r>
              <a:rPr lang="en-GB" sz="1200" dirty="0">
                <a:solidFill>
                  <a:schemeClr val="tx1"/>
                </a:solidFill>
              </a:rPr>
              <a:t>”</a:t>
            </a:r>
            <a:r>
              <a:rPr lang="en-GB" sz="1200" baseline="0" dirty="0">
                <a:solidFill>
                  <a:schemeClr val="tx1"/>
                </a:solidFill>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b="1" baseline="0" dirty="0" err="1"/>
              <a:t>wieder</a:t>
            </a:r>
            <a:r>
              <a:rPr lang="en-GB" b="1" baseline="0" dirty="0"/>
              <a:t> </a:t>
            </a:r>
            <a:r>
              <a:rPr lang="en-GB" baseline="0" dirty="0"/>
              <a:t>[74]</a:t>
            </a:r>
            <a:br>
              <a:rPr lang="en-GB" baseline="0" dirty="0"/>
            </a:br>
            <a:r>
              <a:rPr lang="en-GB" i="1" dirty="0"/>
              <a:t>Source:  Jones, R.L. &amp; </a:t>
            </a:r>
            <a:r>
              <a:rPr lang="en-GB" i="1" dirty="0" err="1"/>
              <a:t>Tschirner</a:t>
            </a:r>
            <a:r>
              <a:rPr lang="en-GB" i="1" dirty="0"/>
              <a:t>, E. (2006). A frequency dictionary of German: core vocabulary for learners. Routledge</a:t>
            </a:r>
          </a:p>
          <a:p>
            <a:pPr marL="0" indent="0">
              <a:lnSpc>
                <a:spcPct val="100000"/>
              </a:lnSpc>
              <a:buNone/>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7749146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[er] </a:t>
            </a:r>
            <a:r>
              <a:rPr lang="en-GB" baseline="0" dirty="0"/>
              <a:t>and then the </a:t>
            </a:r>
            <a:r>
              <a:rPr lang="en-GB" b="1" baseline="0" dirty="0"/>
              <a:t>source</a:t>
            </a:r>
            <a:r>
              <a:rPr lang="en-GB" baseline="0" dirty="0"/>
              <a:t> word again ‘</a:t>
            </a:r>
            <a:r>
              <a:rPr lang="en-GB" b="1" baseline="0" dirty="0" err="1"/>
              <a:t>wieder</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err="1"/>
              <a:t>wieder</a:t>
            </a:r>
            <a:r>
              <a:rPr lang="en-GB" b="1" baseline="0" dirty="0"/>
              <a:t> </a:t>
            </a:r>
            <a:r>
              <a:rPr lang="en-GB" baseline="0" dirty="0"/>
              <a:t>[74] </a:t>
            </a:r>
            <a:r>
              <a:rPr lang="en-GB" b="1" baseline="0" dirty="0" err="1"/>
              <a:t>aber</a:t>
            </a:r>
            <a:r>
              <a:rPr lang="en-GB" b="1" baseline="0" dirty="0"/>
              <a:t> </a:t>
            </a:r>
            <a:r>
              <a:rPr lang="en-GB" baseline="0" dirty="0"/>
              <a:t>[31] </a:t>
            </a:r>
            <a:r>
              <a:rPr lang="en-GB" b="1" baseline="0" dirty="0" err="1"/>
              <a:t>oder</a:t>
            </a:r>
            <a:r>
              <a:rPr lang="en-GB" b="1" baseline="0" dirty="0"/>
              <a:t> </a:t>
            </a:r>
            <a:r>
              <a:rPr lang="en-GB" baseline="0" dirty="0"/>
              <a:t>[35] </a:t>
            </a:r>
            <a:r>
              <a:rPr lang="en-GB" b="1" baseline="0" dirty="0" err="1"/>
              <a:t>Oktober</a:t>
            </a:r>
            <a:r>
              <a:rPr lang="en-GB" baseline="0" dirty="0"/>
              <a:t> [1223] </a:t>
            </a:r>
            <a:r>
              <a:rPr lang="en-GB" b="1" baseline="0" dirty="0"/>
              <a:t>wunderbar</a:t>
            </a:r>
            <a:r>
              <a:rPr lang="en-GB" baseline="0" dirty="0"/>
              <a:t> [1603]</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5971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mn-lt"/>
                <a:ea typeface="Calibri"/>
              </a:rPr>
              <a:t>Timing: 5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[er] </a:t>
            </a:r>
            <a:r>
              <a:rPr lang="en-GB" sz="1200" b="0" strike="noStrike" spc="-1" dirty="0">
                <a:solidFill>
                  <a:srgbClr val="000000"/>
                </a:solidFill>
                <a:latin typeface="+mn-lt"/>
                <a:ea typeface="Calibri"/>
              </a:rPr>
              <a:t>by identifying the stressed and unstressed syllables in known and unknown words. </a:t>
            </a:r>
            <a:endParaRPr lang="en-GB" sz="1200" b="1" strike="noStrike" spc="-1" dirty="0">
              <a:solidFill>
                <a:srgbClr val="000000"/>
              </a:solidFill>
              <a:latin typeface="+mn-lt"/>
              <a:ea typeface="Calibri"/>
            </a:endParaRP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r>
              <a:rPr lang="en-GB" dirty="0"/>
              <a:t>1. Explain that pupils are going to hear words with [er]. On first listening they need to highlight/circle/jot down the syllable of the word they hear that is stressed/emphasised. </a:t>
            </a:r>
          </a:p>
          <a:p>
            <a:r>
              <a:rPr lang="en-GB" dirty="0"/>
              <a:t>2. Play number one and click to show the syllable they should have highlighted. Then discuss as a class whether it is a stressed or unstressed [er].</a:t>
            </a:r>
          </a:p>
          <a:p>
            <a:r>
              <a:rPr lang="en-GB" dirty="0"/>
              <a:t>3. Repeat for items 2-8. </a:t>
            </a:r>
          </a:p>
          <a:p>
            <a:r>
              <a:rPr lang="en-GB" dirty="0"/>
              <a:t>4. Try clapping through the words together as a class, clapping louder for the stressed syllable in each word. </a:t>
            </a:r>
          </a:p>
          <a:p>
            <a:endParaRPr lang="en-GB" dirty="0"/>
          </a:p>
          <a:p>
            <a:endParaRPr lang="en-GB" dirty="0"/>
          </a:p>
          <a:p>
            <a:r>
              <a:rPr lang="en-GB" b="1" dirty="0"/>
              <a:t>Transcript:</a:t>
            </a:r>
          </a:p>
          <a:p>
            <a:pPr marL="228600" indent="-228600">
              <a:buAutoNum type="arabicPeriod"/>
            </a:pPr>
            <a:r>
              <a:rPr lang="en-GB" dirty="0"/>
              <a:t>Fenster</a:t>
            </a:r>
          </a:p>
          <a:p>
            <a:pPr marL="228600" indent="-228600">
              <a:buAutoNum type="arabicPeriod"/>
            </a:pPr>
            <a:r>
              <a:rPr lang="en-GB" dirty="0" err="1"/>
              <a:t>lernen</a:t>
            </a:r>
            <a:endParaRPr lang="en-GB" dirty="0"/>
          </a:p>
          <a:p>
            <a:pPr marL="228600" indent="-228600">
              <a:buAutoNum type="arabicPeriod"/>
            </a:pPr>
            <a:r>
              <a:rPr lang="en-GB" dirty="0" err="1"/>
              <a:t>Lehrerin</a:t>
            </a:r>
            <a:endParaRPr lang="en-GB" dirty="0"/>
          </a:p>
          <a:p>
            <a:pPr marL="228600" indent="-228600">
              <a:buAutoNum type="arabicPeriod"/>
            </a:pPr>
            <a:r>
              <a:rPr lang="en-GB" dirty="0" err="1"/>
              <a:t>Donnerstag</a:t>
            </a:r>
            <a:endParaRPr lang="en-GB" dirty="0"/>
          </a:p>
          <a:p>
            <a:pPr marL="228600" indent="-228600">
              <a:buAutoNum type="arabicPeriod"/>
            </a:pPr>
            <a:r>
              <a:rPr lang="en-GB" dirty="0" err="1"/>
              <a:t>Schmerzen</a:t>
            </a:r>
            <a:endParaRPr lang="en-GB" dirty="0"/>
          </a:p>
          <a:p>
            <a:pPr marL="228600" indent="-228600">
              <a:buAutoNum type="arabicPeriod"/>
            </a:pPr>
            <a:r>
              <a:rPr lang="en-GB" dirty="0" err="1"/>
              <a:t>Vater</a:t>
            </a:r>
            <a:endParaRPr lang="en-GB" dirty="0"/>
          </a:p>
          <a:p>
            <a:pPr marL="228600" indent="-228600">
              <a:buAutoNum type="arabicPeriod"/>
            </a:pPr>
            <a:r>
              <a:rPr lang="en-GB" dirty="0"/>
              <a:t>Wert</a:t>
            </a:r>
          </a:p>
          <a:p>
            <a:pPr marL="228600" indent="-228600">
              <a:buAutoNum type="arabicPeriod"/>
            </a:pPr>
            <a:r>
              <a:rPr lang="en-GB" dirty="0"/>
              <a:t>Partner</a:t>
            </a:r>
          </a:p>
          <a:p>
            <a:pPr marL="0" indent="0">
              <a:buNone/>
            </a:pPr>
            <a:endParaRPr lang="en-GB" dirty="0"/>
          </a:p>
          <a:p>
            <a:pPr marL="0" indent="0">
              <a:buNone/>
            </a:pPr>
            <a:r>
              <a:rPr lang="en-GB" b="1" dirty="0"/>
              <a:t>Word frequency:</a:t>
            </a:r>
          </a:p>
          <a:p>
            <a:pPr marL="0" indent="0">
              <a:buNone/>
            </a:pPr>
            <a:r>
              <a:rPr lang="en-GB" b="1" dirty="0" err="1"/>
              <a:t>Schmerz</a:t>
            </a:r>
            <a:r>
              <a:rPr lang="en-GB" b="1" dirty="0"/>
              <a:t> </a:t>
            </a:r>
            <a:r>
              <a:rPr lang="en-GB" b="0" dirty="0"/>
              <a:t>[1483]  </a:t>
            </a:r>
            <a:r>
              <a:rPr lang="en-GB" b="1" dirty="0"/>
              <a:t>Wert </a:t>
            </a:r>
            <a:r>
              <a:rPr lang="en-GB" b="0" dirty="0"/>
              <a:t>[290]</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4405450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2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of previously taught words by associating them with a broader theme.</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Explain the task. Pupils can volunteer answers for any line in any order.</a:t>
            </a:r>
          </a:p>
          <a:p>
            <a:pPr marL="0" marR="0" lvl="0" indent="0" algn="l" rtl="0">
              <a:lnSpc>
                <a:spcPct val="100000"/>
              </a:lnSpc>
              <a:spcBef>
                <a:spcPts val="0"/>
              </a:spcBef>
              <a:spcAft>
                <a:spcPts val="0"/>
              </a:spcAft>
              <a:buClr>
                <a:schemeClr val="dk1"/>
              </a:buClr>
              <a:buSzPts val="1200"/>
              <a:buFont typeface="Calibri"/>
              <a:buNone/>
            </a:pPr>
            <a:r>
              <a:rPr lang="en-GB" b="0" dirty="0"/>
              <a:t>2. To volunteer a connection, pupils say the three German words followed by the English category word they suggest.</a:t>
            </a:r>
          </a:p>
          <a:p>
            <a:pPr marL="0" marR="0" lvl="0" indent="0" algn="l" rtl="0">
              <a:lnSpc>
                <a:spcPct val="100000"/>
              </a:lnSpc>
              <a:spcBef>
                <a:spcPts val="0"/>
              </a:spcBef>
              <a:spcAft>
                <a:spcPts val="0"/>
              </a:spcAft>
              <a:buClr>
                <a:schemeClr val="dk1"/>
              </a:buClr>
              <a:buSzPts val="1200"/>
              <a:buFont typeface="Calibri"/>
              <a:buNone/>
            </a:pPr>
            <a:r>
              <a:rPr lang="en-GB" b="0" dirty="0"/>
              <a:t>3. Teacher clicks on the English category – it will reappear next to the correct row of German words that it links to.</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ysClr val="windowText" lastClr="000000"/>
                </a:solidFill>
                <a:effectLst/>
                <a:latin typeface="+mn-lt"/>
                <a:ea typeface="+mn-ea"/>
                <a:cs typeface="+mn-cs"/>
              </a:rPr>
              <a:t>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ysClr val="windowText" lastClr="000000"/>
                </a:solidFill>
                <a:effectLst/>
                <a:latin typeface="+mn-lt"/>
                <a:ea typeface="+mn-ea"/>
                <a:cs typeface="+mn-cs"/>
              </a:rPr>
              <a:t>Verbindung</a:t>
            </a:r>
            <a:r>
              <a:rPr lang="en-GB" sz="1200" dirty="0">
                <a:solidFill>
                  <a:sysClr val="windowText" lastClr="000000"/>
                </a:solidFill>
                <a:effectLst/>
                <a:latin typeface="+mn-lt"/>
                <a:ea typeface="+mn-ea"/>
                <a:cs typeface="+mn-cs"/>
              </a:rPr>
              <a:t> [434]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5135120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4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written comprehension and read aloud of the new vocabulary for this week, and to revise previous vocabulary.</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for an English prompt.</a:t>
            </a:r>
          </a:p>
          <a:p>
            <a:pPr marL="0" marR="0" lvl="0" indent="0" algn="l" rtl="0">
              <a:lnSpc>
                <a:spcPct val="100000"/>
              </a:lnSpc>
              <a:spcBef>
                <a:spcPts val="0"/>
              </a:spcBef>
              <a:spcAft>
                <a:spcPts val="0"/>
              </a:spcAft>
              <a:buClr>
                <a:schemeClr val="dk1"/>
              </a:buClr>
              <a:buSzPts val="1200"/>
              <a:buFont typeface="Calibri"/>
              <a:buNone/>
            </a:pPr>
            <a:r>
              <a:rPr lang="en-GB" b="0" dirty="0"/>
              <a:t>2. Elicit the German word from pupils where they can recognise and read it aloud.  Or say the word for pupils to repeat.</a:t>
            </a:r>
          </a:p>
          <a:p>
            <a:pPr marL="0" marR="0" lvl="0" indent="0" algn="l" rtl="0">
              <a:lnSpc>
                <a:spcPct val="100000"/>
              </a:lnSpc>
              <a:spcBef>
                <a:spcPts val="0"/>
              </a:spcBef>
              <a:spcAft>
                <a:spcPts val="0"/>
              </a:spcAft>
              <a:buClr>
                <a:schemeClr val="dk1"/>
              </a:buClr>
              <a:buSzPts val="1200"/>
              <a:buFont typeface="Calibri"/>
              <a:buNone/>
            </a:pPr>
            <a:r>
              <a:rPr lang="en-GB" b="0" dirty="0"/>
              <a:t>3. Continue until all 5 items have been seen and heard.</a:t>
            </a:r>
          </a:p>
          <a:p>
            <a:pPr marL="0" marR="0" lvl="0" indent="0" algn="l" rtl="0">
              <a:lnSpc>
                <a:spcPct val="100000"/>
              </a:lnSpc>
              <a:spcBef>
                <a:spcPts val="0"/>
              </a:spcBef>
              <a:spcAft>
                <a:spcPts val="0"/>
              </a:spcAft>
              <a:buClr>
                <a:schemeClr val="dk1"/>
              </a:buClr>
              <a:buSzPts val="1200"/>
              <a:buFont typeface="Calibri"/>
              <a:buNone/>
            </a:pPr>
            <a:endParaRPr lang="en-GB" b="0" dirty="0"/>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836042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US" sz="1200" b="1" strike="noStrike" spc="-1" dirty="0">
                <a:solidFill>
                  <a:srgbClr val="000000"/>
                </a:solidFill>
                <a:latin typeface="Calibri"/>
                <a:ea typeface="Calibri"/>
              </a:rPr>
              <a:t>Timing: 5 </a:t>
            </a:r>
            <a:r>
              <a:rPr lang="en-US" sz="1200" b="1" strike="noStrike" spc="-1" dirty="0" err="1">
                <a:solidFill>
                  <a:srgbClr val="000000"/>
                </a:solidFill>
                <a:latin typeface="Calibri"/>
                <a:ea typeface="Calibri"/>
              </a:rPr>
              <a:t>minutew</a:t>
            </a:r>
            <a:br>
              <a:rPr lang="en-US" dirty="0"/>
            </a:br>
            <a:endParaRPr lang="en-US" sz="1200" b="0" strike="noStrike" spc="-1" dirty="0">
              <a:latin typeface="Arial"/>
            </a:endParaRPr>
          </a:p>
          <a:p>
            <a:pPr marL="216000" indent="-216000">
              <a:lnSpc>
                <a:spcPct val="100000"/>
              </a:lnSpc>
            </a:pPr>
            <a:r>
              <a:rPr lang="en-US" sz="1200" b="1" strike="noStrike" spc="-1" dirty="0">
                <a:solidFill>
                  <a:srgbClr val="000000"/>
                </a:solidFill>
                <a:latin typeface="Calibri"/>
                <a:ea typeface="Calibri"/>
              </a:rPr>
              <a:t>Aim: </a:t>
            </a:r>
            <a:r>
              <a:rPr lang="en-US" sz="1200" b="0" strike="noStrike" spc="-1" dirty="0">
                <a:solidFill>
                  <a:srgbClr val="000000"/>
                </a:solidFill>
                <a:latin typeface="Calibri"/>
                <a:ea typeface="Calibri"/>
              </a:rPr>
              <a:t>to </a:t>
            </a:r>
            <a:r>
              <a:rPr lang="en-US" sz="1200" b="0" strike="noStrike" spc="-1" dirty="0" err="1">
                <a:solidFill>
                  <a:srgbClr val="000000"/>
                </a:solidFill>
                <a:latin typeface="Calibri"/>
                <a:ea typeface="Calibri"/>
              </a:rPr>
              <a:t>practise</a:t>
            </a:r>
            <a:r>
              <a:rPr lang="en-US" sz="1200" b="0" strike="noStrike" spc="-1" dirty="0">
                <a:solidFill>
                  <a:srgbClr val="000000"/>
                </a:solidFill>
                <a:latin typeface="Calibri"/>
                <a:ea typeface="Calibri"/>
              </a:rPr>
              <a:t> aural comprehension of the new vocabulary for this week and from previously, in short phrases.</a:t>
            </a:r>
            <a:br>
              <a:rPr lang="en-US" dirty="0"/>
            </a:br>
            <a:endParaRPr lang="en-US" sz="1200" b="0" strike="noStrike" spc="-1" dirty="0">
              <a:latin typeface="Arial"/>
            </a:endParaRPr>
          </a:p>
          <a:p>
            <a:pPr marL="216000" indent="-216000">
              <a:lnSpc>
                <a:spcPct val="100000"/>
              </a:lnSpc>
            </a:pPr>
            <a:r>
              <a:rPr lang="en-US" sz="1200" b="1" strike="noStrike" spc="-1" dirty="0">
                <a:solidFill>
                  <a:srgbClr val="000000"/>
                </a:solidFill>
                <a:latin typeface="Calibri"/>
                <a:ea typeface="Calibri"/>
              </a:rPr>
              <a:t>Procedure:</a:t>
            </a:r>
          </a:p>
          <a:p>
            <a:pPr marL="216000" indent="-216000">
              <a:lnSpc>
                <a:spcPct val="100000"/>
              </a:lnSpc>
            </a:pPr>
            <a:r>
              <a:rPr lang="en-US" sz="1200" b="0" strike="noStrike" spc="-1" dirty="0">
                <a:solidFill>
                  <a:srgbClr val="000000"/>
                </a:solidFill>
                <a:latin typeface="Calibri"/>
              </a:rPr>
              <a:t>1. Click to listen.</a:t>
            </a:r>
          </a:p>
          <a:p>
            <a:pPr marL="216000" indent="-216000">
              <a:lnSpc>
                <a:spcPct val="100000"/>
              </a:lnSpc>
            </a:pPr>
            <a:r>
              <a:rPr lang="en-US" sz="1200" b="0" strike="noStrike" spc="-1" dirty="0">
                <a:solidFill>
                  <a:srgbClr val="000000"/>
                </a:solidFill>
                <a:latin typeface="Calibri"/>
              </a:rPr>
              <a:t>2. Pupils write or say the English meaning.</a:t>
            </a:r>
          </a:p>
          <a:p>
            <a:pPr marL="216000" indent="-216000">
              <a:lnSpc>
                <a:spcPct val="100000"/>
              </a:lnSpc>
            </a:pPr>
            <a:r>
              <a:rPr lang="en-US" sz="1200" b="0" strike="noStrike" spc="-1" dirty="0">
                <a:solidFill>
                  <a:srgbClr val="000000"/>
                </a:solidFill>
                <a:latin typeface="Calibri"/>
              </a:rPr>
              <a:t>3. Click to correct.</a:t>
            </a:r>
          </a:p>
          <a:p>
            <a:pPr marL="216000" indent="-216000">
              <a:lnSpc>
                <a:spcPct val="100000"/>
              </a:lnSpc>
            </a:pPr>
            <a:endParaRPr lang="en-US" sz="1200" b="0" strike="noStrike" spc="-1" dirty="0">
              <a:solidFill>
                <a:srgbClr val="000000"/>
              </a:solidFill>
              <a:latin typeface="Calibri"/>
            </a:endParaRPr>
          </a:p>
          <a:p>
            <a:pPr marL="216000" indent="-216000">
              <a:lnSpc>
                <a:spcPct val="100000"/>
              </a:lnSpc>
            </a:pPr>
            <a:r>
              <a:rPr lang="en-US" sz="1200" b="1" strike="noStrike" spc="-1" dirty="0">
                <a:solidFill>
                  <a:srgbClr val="000000"/>
                </a:solidFill>
                <a:latin typeface="Calibri"/>
              </a:rPr>
              <a:t>Transcript:</a:t>
            </a:r>
          </a:p>
          <a:p>
            <a:pPr marL="216000" indent="-216000">
              <a:lnSpc>
                <a:spcPct val="100000"/>
              </a:lnSpc>
            </a:pPr>
            <a:r>
              <a:rPr lang="en-US" sz="1200" b="0" strike="noStrike" spc="-1" dirty="0" err="1">
                <a:solidFill>
                  <a:srgbClr val="000000"/>
                </a:solidFill>
                <a:latin typeface="Calibri"/>
              </a:rPr>
              <a:t>Beispiel</a:t>
            </a:r>
            <a:r>
              <a:rPr lang="en-US" sz="1200" b="0" strike="noStrike" spc="-1" dirty="0">
                <a:solidFill>
                  <a:srgbClr val="000000"/>
                </a:solidFill>
                <a:latin typeface="Calibri"/>
              </a:rPr>
              <a:t>: auf dem Platz </a:t>
            </a:r>
            <a:r>
              <a:rPr lang="en-US" sz="1200" b="0" strike="noStrike" spc="-1" dirty="0" err="1">
                <a:solidFill>
                  <a:srgbClr val="000000"/>
                </a:solidFill>
                <a:latin typeface="Calibri"/>
              </a:rPr>
              <a:t>tanzen</a:t>
            </a:r>
            <a:r>
              <a:rPr lang="en-US" sz="1200" b="0" strike="noStrike" spc="-1" dirty="0">
                <a:solidFill>
                  <a:srgbClr val="000000"/>
                </a:solidFill>
                <a:latin typeface="Calibri"/>
              </a:rPr>
              <a:t> </a:t>
            </a:r>
          </a:p>
          <a:p>
            <a:pPr marL="228600" indent="-228600">
              <a:lnSpc>
                <a:spcPct val="100000"/>
              </a:lnSpc>
              <a:buAutoNum type="arabicPeriod"/>
            </a:pPr>
            <a:r>
              <a:rPr lang="en-US" sz="1200" b="0" strike="noStrike" spc="-1" dirty="0" err="1">
                <a:solidFill>
                  <a:srgbClr val="000000"/>
                </a:solidFill>
                <a:latin typeface="Calibri"/>
              </a:rPr>
              <a:t>müde</a:t>
            </a:r>
            <a:r>
              <a:rPr lang="en-US" sz="1200" b="0" strike="noStrike" spc="-1" dirty="0">
                <a:solidFill>
                  <a:srgbClr val="000000"/>
                </a:solidFill>
                <a:latin typeface="Calibri"/>
              </a:rPr>
              <a:t> </a:t>
            </a:r>
            <a:r>
              <a:rPr lang="en-US" sz="1200" b="0" strike="noStrike" spc="-1" dirty="0" err="1">
                <a:solidFill>
                  <a:srgbClr val="000000"/>
                </a:solidFill>
                <a:latin typeface="Calibri"/>
              </a:rPr>
              <a:t>werden</a:t>
            </a:r>
            <a:endParaRPr lang="en-US" sz="1200" b="0" strike="noStrike" spc="-1" dirty="0">
              <a:solidFill>
                <a:srgbClr val="000000"/>
              </a:solidFill>
              <a:latin typeface="Calibri"/>
            </a:endParaRPr>
          </a:p>
          <a:p>
            <a:pPr marL="228600" indent="-228600">
              <a:lnSpc>
                <a:spcPct val="100000"/>
              </a:lnSpc>
              <a:buAutoNum type="arabicPeriod"/>
            </a:pPr>
            <a:r>
              <a:rPr lang="en-US" sz="1200" b="0" strike="noStrike" spc="-1" dirty="0">
                <a:solidFill>
                  <a:srgbClr val="000000"/>
                </a:solidFill>
                <a:latin typeface="Calibri"/>
              </a:rPr>
              <a:t>auf der </a:t>
            </a:r>
            <a:r>
              <a:rPr lang="en-US" sz="1200" b="0" strike="noStrike" spc="-1" dirty="0" err="1">
                <a:solidFill>
                  <a:srgbClr val="000000"/>
                </a:solidFill>
                <a:latin typeface="Calibri"/>
              </a:rPr>
              <a:t>Straße</a:t>
            </a:r>
            <a:r>
              <a:rPr lang="en-US" sz="1200" b="0" strike="noStrike" spc="-1" dirty="0">
                <a:solidFill>
                  <a:srgbClr val="000000"/>
                </a:solidFill>
                <a:latin typeface="Calibri"/>
              </a:rPr>
              <a:t> Lieder </a:t>
            </a:r>
            <a:r>
              <a:rPr lang="en-US" sz="1200" b="0" strike="noStrike" spc="-1" dirty="0" err="1">
                <a:solidFill>
                  <a:srgbClr val="000000"/>
                </a:solidFill>
                <a:latin typeface="Calibri"/>
              </a:rPr>
              <a:t>singen</a:t>
            </a:r>
            <a:r>
              <a:rPr lang="en-US" sz="1200" b="0" strike="noStrike" spc="-1" dirty="0">
                <a:solidFill>
                  <a:srgbClr val="000000"/>
                </a:solidFill>
                <a:latin typeface="Calibri"/>
              </a:rPr>
              <a:t> </a:t>
            </a:r>
          </a:p>
          <a:p>
            <a:pPr marL="228600" indent="-228600">
              <a:lnSpc>
                <a:spcPct val="100000"/>
              </a:lnSpc>
              <a:buAutoNum type="arabicPeriod"/>
            </a:pPr>
            <a:r>
              <a:rPr lang="en-US" sz="1200" b="0" strike="noStrike" spc="-1" dirty="0" err="1">
                <a:solidFill>
                  <a:srgbClr val="000000"/>
                </a:solidFill>
                <a:latin typeface="Calibri"/>
              </a:rPr>
              <a:t>nach</a:t>
            </a:r>
            <a:r>
              <a:rPr lang="en-US" sz="1200" b="0" strike="noStrike" spc="-1" dirty="0">
                <a:solidFill>
                  <a:srgbClr val="000000"/>
                </a:solidFill>
                <a:latin typeface="Calibri"/>
              </a:rPr>
              <a:t> </a:t>
            </a:r>
            <a:r>
              <a:rPr lang="en-US" sz="1200" b="0" strike="noStrike" spc="-1" dirty="0" err="1">
                <a:solidFill>
                  <a:srgbClr val="000000"/>
                </a:solidFill>
                <a:latin typeface="Calibri"/>
              </a:rPr>
              <a:t>Hause</a:t>
            </a:r>
            <a:r>
              <a:rPr lang="en-US" sz="1200" b="0" strike="noStrike" spc="-1" dirty="0">
                <a:solidFill>
                  <a:srgbClr val="000000"/>
                </a:solidFill>
                <a:latin typeface="Calibri"/>
              </a:rPr>
              <a:t> </a:t>
            </a:r>
            <a:r>
              <a:rPr lang="en-US" sz="1200" b="0" strike="noStrike" spc="-1" dirty="0" err="1">
                <a:solidFill>
                  <a:srgbClr val="000000"/>
                </a:solidFill>
                <a:latin typeface="Calibri"/>
              </a:rPr>
              <a:t>gehen</a:t>
            </a:r>
            <a:endParaRPr lang="en-US" sz="1200" b="0" strike="noStrike" spc="-1" dirty="0">
              <a:solidFill>
                <a:srgbClr val="000000"/>
              </a:solidFill>
              <a:latin typeface="Calibri"/>
            </a:endParaRPr>
          </a:p>
          <a:p>
            <a:pPr marL="228600" indent="-228600">
              <a:lnSpc>
                <a:spcPct val="100000"/>
              </a:lnSpc>
              <a:buAutoNum type="arabicPeriod"/>
            </a:pPr>
            <a:r>
              <a:rPr lang="en-US" sz="1200" b="0" strike="noStrike" spc="-1" dirty="0" err="1">
                <a:solidFill>
                  <a:srgbClr val="000000"/>
                </a:solidFill>
                <a:latin typeface="Calibri"/>
              </a:rPr>
              <a:t>schöne</a:t>
            </a:r>
            <a:r>
              <a:rPr lang="en-US" sz="1200" b="0" strike="noStrike" spc="-1" dirty="0">
                <a:solidFill>
                  <a:srgbClr val="000000"/>
                </a:solidFill>
                <a:latin typeface="Calibri"/>
              </a:rPr>
              <a:t> </a:t>
            </a:r>
            <a:r>
              <a:rPr lang="en-US" sz="1200" b="0" strike="noStrike" spc="-1" dirty="0" err="1">
                <a:solidFill>
                  <a:srgbClr val="000000"/>
                </a:solidFill>
                <a:latin typeface="Calibri"/>
              </a:rPr>
              <a:t>Uniformen</a:t>
            </a:r>
            <a:r>
              <a:rPr lang="en-US" sz="1200" b="0" strike="noStrike" spc="-1" dirty="0">
                <a:solidFill>
                  <a:srgbClr val="000000"/>
                </a:solidFill>
                <a:latin typeface="Calibri"/>
              </a:rPr>
              <a:t> und </a:t>
            </a:r>
            <a:r>
              <a:rPr lang="en-US" sz="1200" b="0" strike="noStrike" spc="-1" dirty="0" err="1">
                <a:solidFill>
                  <a:srgbClr val="000000"/>
                </a:solidFill>
                <a:latin typeface="Calibri"/>
              </a:rPr>
              <a:t>Jacken</a:t>
            </a:r>
            <a:r>
              <a:rPr lang="en-US" sz="1200" b="0" strike="noStrike" spc="-1" dirty="0">
                <a:solidFill>
                  <a:srgbClr val="000000"/>
                </a:solidFill>
                <a:latin typeface="Calibri"/>
              </a:rPr>
              <a:t> </a:t>
            </a:r>
            <a:r>
              <a:rPr lang="en-US" sz="1200" b="0" strike="noStrike" spc="-1" dirty="0" err="1">
                <a:solidFill>
                  <a:srgbClr val="000000"/>
                </a:solidFill>
                <a:latin typeface="Calibri"/>
              </a:rPr>
              <a:t>sehen</a:t>
            </a:r>
            <a:r>
              <a:rPr lang="en-US" sz="1200" b="0" strike="noStrike" spc="-1" dirty="0">
                <a:solidFill>
                  <a:srgbClr val="000000"/>
                </a:solidFill>
                <a:latin typeface="Calibri"/>
              </a:rPr>
              <a:t> </a:t>
            </a:r>
          </a:p>
          <a:p>
            <a:pPr marL="228600" indent="-228600">
              <a:lnSpc>
                <a:spcPct val="100000"/>
              </a:lnSpc>
              <a:buAutoNum type="arabicPeriod"/>
            </a:pPr>
            <a:r>
              <a:rPr lang="en-US" sz="1200" b="0" strike="noStrike" spc="-1" dirty="0" err="1">
                <a:solidFill>
                  <a:srgbClr val="000000"/>
                </a:solidFill>
                <a:latin typeface="Calibri"/>
              </a:rPr>
              <a:t>Butterbrote</a:t>
            </a:r>
            <a:r>
              <a:rPr lang="en-US" sz="1200" b="0" strike="noStrike" spc="-1" dirty="0">
                <a:solidFill>
                  <a:srgbClr val="000000"/>
                </a:solidFill>
                <a:latin typeface="Calibri"/>
              </a:rPr>
              <a:t> </a:t>
            </a:r>
            <a:r>
              <a:rPr lang="en-US" sz="1200" b="0" strike="noStrike" spc="-1" dirty="0" err="1">
                <a:solidFill>
                  <a:srgbClr val="000000"/>
                </a:solidFill>
                <a:latin typeface="Calibri"/>
              </a:rPr>
              <a:t>essen</a:t>
            </a:r>
            <a:r>
              <a:rPr lang="en-US" sz="1200" b="0" strike="noStrike" spc="-1" dirty="0">
                <a:solidFill>
                  <a:srgbClr val="000000"/>
                </a:solidFill>
                <a:latin typeface="Calibri"/>
              </a:rPr>
              <a:t> </a:t>
            </a:r>
          </a:p>
          <a:p>
            <a:pPr marL="228600" indent="-228600">
              <a:lnSpc>
                <a:spcPct val="100000"/>
              </a:lnSpc>
              <a:buAutoNum type="arabicPeriod"/>
            </a:pPr>
            <a:r>
              <a:rPr lang="en-US" sz="1200" b="0" strike="noStrike" spc="-1" dirty="0" err="1">
                <a:solidFill>
                  <a:srgbClr val="000000"/>
                </a:solidFill>
                <a:latin typeface="Calibri"/>
              </a:rPr>
              <a:t>Partykleidung</a:t>
            </a:r>
            <a:r>
              <a:rPr lang="en-US" sz="1200" b="0" strike="noStrike" spc="-1" dirty="0">
                <a:solidFill>
                  <a:srgbClr val="000000"/>
                </a:solidFill>
                <a:latin typeface="Calibri"/>
              </a:rPr>
              <a:t> </a:t>
            </a:r>
            <a:r>
              <a:rPr lang="en-US" sz="1200" b="0" strike="noStrike" spc="-1" dirty="0" err="1">
                <a:solidFill>
                  <a:srgbClr val="000000"/>
                </a:solidFill>
                <a:latin typeface="Calibri"/>
              </a:rPr>
              <a:t>tragen</a:t>
            </a:r>
            <a:endParaRPr lang="en-US" sz="1200" b="0" strike="noStrike" spc="-1" dirty="0">
              <a:solidFill>
                <a:srgbClr val="000000"/>
              </a:solidFill>
              <a:latin typeface="Calibri"/>
            </a:endParaRPr>
          </a:p>
          <a:p>
            <a:pPr marL="228600" indent="-228600">
              <a:lnSpc>
                <a:spcPct val="100000"/>
              </a:lnSpc>
              <a:buAutoNum type="arabicPeriod"/>
            </a:pPr>
            <a:endParaRPr lang="en-US" sz="1200" b="0" strike="noStrike" spc="-1" dirty="0">
              <a:solidFill>
                <a:srgbClr val="000000"/>
              </a:solidFill>
              <a:latin typeface="Calibri"/>
            </a:endParaRPr>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1054204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svg"/><Relationship Id="rId3" Type="http://schemas.openxmlformats.org/officeDocument/2006/relationships/audio" Target="../media/audio63.wav"/><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47.png"/><Relationship Id="rId11" Type="http://schemas.openxmlformats.org/officeDocument/2006/relationships/image" Target="../media/image52.sv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audio" Target="../media/audio64.wav"/><Relationship Id="rId9" Type="http://schemas.openxmlformats.org/officeDocument/2006/relationships/image" Target="../media/image50.png"/></Relationships>
</file>

<file path=ppt/slides/_rels/slide11.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3" Type="http://schemas.openxmlformats.org/officeDocument/2006/relationships/audio" Target="../media/audio65.wav"/><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audio" Target="../media/audio67.wav"/><Relationship Id="rId11" Type="http://schemas.openxmlformats.org/officeDocument/2006/relationships/image" Target="../media/image60.png"/><Relationship Id="rId5" Type="http://schemas.openxmlformats.org/officeDocument/2006/relationships/image" Target="../media/image55.png"/><Relationship Id="rId10" Type="http://schemas.openxmlformats.org/officeDocument/2006/relationships/image" Target="../media/image59.png"/><Relationship Id="rId4" Type="http://schemas.openxmlformats.org/officeDocument/2006/relationships/audio" Target="../media/audio66.wav"/><Relationship Id="rId9" Type="http://schemas.openxmlformats.org/officeDocument/2006/relationships/image" Target="../media/image58.png"/></Relationships>
</file>

<file path=ppt/slides/_rels/slide12.xml.rels><?xml version="1.0" encoding="UTF-8" standalone="yes"?>
<Relationships xmlns="http://schemas.openxmlformats.org/package/2006/relationships"><Relationship Id="rId8" Type="http://schemas.openxmlformats.org/officeDocument/2006/relationships/audio" Target="../media/audio71.wav"/><Relationship Id="rId13" Type="http://schemas.openxmlformats.org/officeDocument/2006/relationships/audio" Target="../media/audio76.wav"/><Relationship Id="rId18" Type="http://schemas.openxmlformats.org/officeDocument/2006/relationships/image" Target="../media/image67.png"/><Relationship Id="rId3" Type="http://schemas.openxmlformats.org/officeDocument/2006/relationships/image" Target="../media/image63.png"/><Relationship Id="rId21" Type="http://schemas.openxmlformats.org/officeDocument/2006/relationships/image" Target="../media/image70.png"/><Relationship Id="rId7" Type="http://schemas.openxmlformats.org/officeDocument/2006/relationships/audio" Target="../media/audio70.wav"/><Relationship Id="rId12" Type="http://schemas.openxmlformats.org/officeDocument/2006/relationships/audio" Target="../media/audio75.wav"/><Relationship Id="rId17" Type="http://schemas.openxmlformats.org/officeDocument/2006/relationships/image" Target="../media/image66.png"/><Relationship Id="rId2" Type="http://schemas.openxmlformats.org/officeDocument/2006/relationships/notesSlide" Target="../notesSlides/notesSlide12.xml"/><Relationship Id="rId16" Type="http://schemas.openxmlformats.org/officeDocument/2006/relationships/image" Target="../media/image65.png"/><Relationship Id="rId20" Type="http://schemas.openxmlformats.org/officeDocument/2006/relationships/image" Target="../media/image69.png"/><Relationship Id="rId1" Type="http://schemas.openxmlformats.org/officeDocument/2006/relationships/slideLayout" Target="../slideLayouts/slideLayout5.xml"/><Relationship Id="rId6" Type="http://schemas.openxmlformats.org/officeDocument/2006/relationships/audio" Target="../media/audio69.wav"/><Relationship Id="rId11" Type="http://schemas.openxmlformats.org/officeDocument/2006/relationships/audio" Target="../media/audio74.wav"/><Relationship Id="rId5" Type="http://schemas.openxmlformats.org/officeDocument/2006/relationships/image" Target="../media/image64.png"/><Relationship Id="rId15" Type="http://schemas.openxmlformats.org/officeDocument/2006/relationships/audio" Target="../media/audio67.wav"/><Relationship Id="rId10" Type="http://schemas.openxmlformats.org/officeDocument/2006/relationships/audio" Target="../media/audio73.wav"/><Relationship Id="rId19" Type="http://schemas.openxmlformats.org/officeDocument/2006/relationships/image" Target="../media/image68.png"/><Relationship Id="rId4" Type="http://schemas.openxmlformats.org/officeDocument/2006/relationships/audio" Target="../media/audio68.wav"/><Relationship Id="rId9" Type="http://schemas.openxmlformats.org/officeDocument/2006/relationships/audio" Target="../media/audio72.wav"/><Relationship Id="rId14" Type="http://schemas.openxmlformats.org/officeDocument/2006/relationships/audio" Target="../media/audio77.wav"/></Relationships>
</file>

<file path=ppt/slides/_rels/slide13.xml.rels><?xml version="1.0" encoding="UTF-8" standalone="yes"?>
<Relationships xmlns="http://schemas.openxmlformats.org/package/2006/relationships"><Relationship Id="rId8" Type="http://schemas.openxmlformats.org/officeDocument/2006/relationships/audio" Target="../media/audio72.wav"/><Relationship Id="rId13" Type="http://schemas.openxmlformats.org/officeDocument/2006/relationships/audio" Target="../media/audio77.wav"/><Relationship Id="rId18" Type="http://schemas.openxmlformats.org/officeDocument/2006/relationships/image" Target="../media/image68.png"/><Relationship Id="rId3" Type="http://schemas.openxmlformats.org/officeDocument/2006/relationships/image" Target="../media/image63.png"/><Relationship Id="rId21" Type="http://schemas.openxmlformats.org/officeDocument/2006/relationships/image" Target="../media/image70.png"/><Relationship Id="rId7" Type="http://schemas.openxmlformats.org/officeDocument/2006/relationships/audio" Target="../media/audio71.wav"/><Relationship Id="rId12" Type="http://schemas.openxmlformats.org/officeDocument/2006/relationships/audio" Target="../media/audio76.wav"/><Relationship Id="rId17" Type="http://schemas.openxmlformats.org/officeDocument/2006/relationships/image" Target="../media/image67.png"/><Relationship Id="rId2" Type="http://schemas.openxmlformats.org/officeDocument/2006/relationships/notesSlide" Target="../notesSlides/notesSlide13.xml"/><Relationship Id="rId16" Type="http://schemas.openxmlformats.org/officeDocument/2006/relationships/image" Target="../media/image66.png"/><Relationship Id="rId20" Type="http://schemas.openxmlformats.org/officeDocument/2006/relationships/image" Target="../media/image69.png"/><Relationship Id="rId1" Type="http://schemas.openxmlformats.org/officeDocument/2006/relationships/slideLayout" Target="../slideLayouts/slideLayout5.xml"/><Relationship Id="rId6" Type="http://schemas.openxmlformats.org/officeDocument/2006/relationships/audio" Target="../media/audio70.wav"/><Relationship Id="rId11" Type="http://schemas.openxmlformats.org/officeDocument/2006/relationships/audio" Target="../media/audio80.wav"/><Relationship Id="rId5" Type="http://schemas.openxmlformats.org/officeDocument/2006/relationships/audio" Target="../media/audio79.wav"/><Relationship Id="rId15" Type="http://schemas.openxmlformats.org/officeDocument/2006/relationships/image" Target="../media/image65.png"/><Relationship Id="rId10" Type="http://schemas.openxmlformats.org/officeDocument/2006/relationships/audio" Target="../media/audio74.wav"/><Relationship Id="rId19" Type="http://schemas.openxmlformats.org/officeDocument/2006/relationships/audio" Target="../media/audio81.wav"/><Relationship Id="rId4" Type="http://schemas.openxmlformats.org/officeDocument/2006/relationships/audio" Target="../media/audio78.wav"/><Relationship Id="rId9" Type="http://schemas.openxmlformats.org/officeDocument/2006/relationships/audio" Target="../media/audio73.wav"/><Relationship Id="rId14" Type="http://schemas.openxmlformats.org/officeDocument/2006/relationships/audio" Target="../media/audio67.wav"/></Relationships>
</file>

<file path=ppt/slides/_rels/slide14.xml.rels><?xml version="1.0" encoding="UTF-8" standalone="yes"?>
<Relationships xmlns="http://schemas.openxmlformats.org/package/2006/relationships"><Relationship Id="rId3" Type="http://schemas.openxmlformats.org/officeDocument/2006/relationships/audio" Target="../media/audio82.wav"/><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gif"/></Relationships>
</file>

<file path=ppt/slides/_rels/slide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audio" Target="../media/audio3.wav"/></Relationships>
</file>

<file path=ppt/slides/_rels/slide3.xml.rels><?xml version="1.0" encoding="UTF-8" standalone="yes"?>
<Relationships xmlns="http://schemas.openxmlformats.org/package/2006/relationships"><Relationship Id="rId8" Type="http://schemas.openxmlformats.org/officeDocument/2006/relationships/audio" Target="../media/audio9.wav"/><Relationship Id="rId13" Type="http://schemas.openxmlformats.org/officeDocument/2006/relationships/image" Target="../media/image8.png"/><Relationship Id="rId3" Type="http://schemas.openxmlformats.org/officeDocument/2006/relationships/audio" Target="../media/audio4.wav"/><Relationship Id="rId7" Type="http://schemas.openxmlformats.org/officeDocument/2006/relationships/audio" Target="../media/audio8.wav"/><Relationship Id="rId12" Type="http://schemas.openxmlformats.org/officeDocument/2006/relationships/image" Target="../media/image7.png"/><Relationship Id="rId17" Type="http://schemas.openxmlformats.org/officeDocument/2006/relationships/image" Target="../media/image12.png"/><Relationship Id="rId2" Type="http://schemas.openxmlformats.org/officeDocument/2006/relationships/notesSlide" Target="../notesSlides/notesSlide3.xml"/><Relationship Id="rId16"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audio" Target="../media/audio7.wav"/><Relationship Id="rId11" Type="http://schemas.openxmlformats.org/officeDocument/2006/relationships/image" Target="../media/image6.png"/><Relationship Id="rId5" Type="http://schemas.openxmlformats.org/officeDocument/2006/relationships/audio" Target="../media/audio6.wav"/><Relationship Id="rId15" Type="http://schemas.openxmlformats.org/officeDocument/2006/relationships/image" Target="../media/image10.png"/><Relationship Id="rId10" Type="http://schemas.openxmlformats.org/officeDocument/2006/relationships/image" Target="../media/image5.png"/><Relationship Id="rId4" Type="http://schemas.openxmlformats.org/officeDocument/2006/relationships/audio" Target="../media/audio5.wav"/><Relationship Id="rId9" Type="http://schemas.openxmlformats.org/officeDocument/2006/relationships/image" Target="../media/image3.png"/><Relationship Id="rId1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3.png"/><Relationship Id="rId4" Type="http://schemas.openxmlformats.org/officeDocument/2006/relationships/audio" Target="../media/audio11.wav"/></Relationships>
</file>

<file path=ppt/slides/_rels/slide5.xml.rels><?xml version="1.0" encoding="UTF-8" standalone="yes"?>
<Relationships xmlns="http://schemas.openxmlformats.org/package/2006/relationships"><Relationship Id="rId8" Type="http://schemas.openxmlformats.org/officeDocument/2006/relationships/audio" Target="../media/audio17.wav"/><Relationship Id="rId13" Type="http://schemas.openxmlformats.org/officeDocument/2006/relationships/image" Target="../media/image17.png"/><Relationship Id="rId3" Type="http://schemas.openxmlformats.org/officeDocument/2006/relationships/audio" Target="../media/audio12.wav"/><Relationship Id="rId7" Type="http://schemas.openxmlformats.org/officeDocument/2006/relationships/audio" Target="../media/audio16.wav"/><Relationship Id="rId12"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audio" Target="../media/audio15.wav"/><Relationship Id="rId11" Type="http://schemas.openxmlformats.org/officeDocument/2006/relationships/image" Target="../media/image15.png"/><Relationship Id="rId5" Type="http://schemas.openxmlformats.org/officeDocument/2006/relationships/audio" Target="../media/audio14.wav"/><Relationship Id="rId15" Type="http://schemas.openxmlformats.org/officeDocument/2006/relationships/image" Target="../media/image18.png"/><Relationship Id="rId10" Type="http://schemas.openxmlformats.org/officeDocument/2006/relationships/image" Target="../media/image14.jpg"/><Relationship Id="rId4" Type="http://schemas.openxmlformats.org/officeDocument/2006/relationships/audio" Target="../media/audio13.wav"/><Relationship Id="rId9" Type="http://schemas.openxmlformats.org/officeDocument/2006/relationships/image" Target="../media/image3.png"/><Relationship Id="rId14" Type="http://schemas.openxmlformats.org/officeDocument/2006/relationships/image" Target="../media/image13.jpg"/></Relationships>
</file>

<file path=ppt/slides/_rels/slide6.xml.rels><?xml version="1.0" encoding="UTF-8" standalone="yes"?>
<Relationships xmlns="http://schemas.openxmlformats.org/package/2006/relationships"><Relationship Id="rId8" Type="http://schemas.openxmlformats.org/officeDocument/2006/relationships/audio" Target="../media/audio21.wav"/><Relationship Id="rId13" Type="http://schemas.openxmlformats.org/officeDocument/2006/relationships/image" Target="../media/image22.svg"/><Relationship Id="rId18" Type="http://schemas.openxmlformats.org/officeDocument/2006/relationships/image" Target="../media/image25.png"/><Relationship Id="rId3" Type="http://schemas.openxmlformats.org/officeDocument/2006/relationships/image" Target="../media/image19.png"/><Relationship Id="rId7" Type="http://schemas.openxmlformats.org/officeDocument/2006/relationships/audio" Target="../media/audio20.wav"/><Relationship Id="rId12" Type="http://schemas.openxmlformats.org/officeDocument/2006/relationships/image" Target="../media/image21.png"/><Relationship Id="rId17" Type="http://schemas.openxmlformats.org/officeDocument/2006/relationships/image" Target="../media/image24.png"/><Relationship Id="rId2" Type="http://schemas.openxmlformats.org/officeDocument/2006/relationships/notesSlide" Target="../notesSlides/notesSlide6.xml"/><Relationship Id="rId16" Type="http://schemas.openxmlformats.org/officeDocument/2006/relationships/image" Target="../media/image23.png"/><Relationship Id="rId1" Type="http://schemas.openxmlformats.org/officeDocument/2006/relationships/slideLayout" Target="../slideLayouts/slideLayout5.xml"/><Relationship Id="rId6" Type="http://schemas.openxmlformats.org/officeDocument/2006/relationships/audio" Target="../media/audio19.wav"/><Relationship Id="rId11" Type="http://schemas.openxmlformats.org/officeDocument/2006/relationships/audio" Target="../media/audio24.wav"/><Relationship Id="rId5" Type="http://schemas.openxmlformats.org/officeDocument/2006/relationships/image" Target="../media/image20.png"/><Relationship Id="rId15" Type="http://schemas.openxmlformats.org/officeDocument/2006/relationships/audio" Target="../media/audio26.wav"/><Relationship Id="rId10" Type="http://schemas.openxmlformats.org/officeDocument/2006/relationships/audio" Target="../media/audio23.wav"/><Relationship Id="rId19" Type="http://schemas.openxmlformats.org/officeDocument/2006/relationships/image" Target="../media/image26.png"/><Relationship Id="rId4" Type="http://schemas.openxmlformats.org/officeDocument/2006/relationships/audio" Target="../media/audio18.wav"/><Relationship Id="rId9" Type="http://schemas.openxmlformats.org/officeDocument/2006/relationships/audio" Target="../media/audio22.wav"/><Relationship Id="rId14" Type="http://schemas.openxmlformats.org/officeDocument/2006/relationships/audio" Target="../media/audio25.wav"/></Relationships>
</file>

<file path=ppt/slides/_rels/slide7.xml.rels><?xml version="1.0" encoding="UTF-8" standalone="yes"?>
<Relationships xmlns="http://schemas.openxmlformats.org/package/2006/relationships"><Relationship Id="rId8" Type="http://schemas.openxmlformats.org/officeDocument/2006/relationships/audio" Target="../media/audio32.wav"/><Relationship Id="rId13" Type="http://schemas.openxmlformats.org/officeDocument/2006/relationships/audio" Target="../media/audio37.wav"/><Relationship Id="rId18" Type="http://schemas.openxmlformats.org/officeDocument/2006/relationships/audio" Target="../media/audio42.wav"/><Relationship Id="rId3" Type="http://schemas.openxmlformats.org/officeDocument/2006/relationships/audio" Target="../media/audio27.wav"/><Relationship Id="rId21" Type="http://schemas.openxmlformats.org/officeDocument/2006/relationships/audio" Target="../media/audio45.wav"/><Relationship Id="rId7" Type="http://schemas.openxmlformats.org/officeDocument/2006/relationships/audio" Target="../media/audio31.wav"/><Relationship Id="rId12" Type="http://schemas.openxmlformats.org/officeDocument/2006/relationships/audio" Target="../media/audio36.wav"/><Relationship Id="rId17" Type="http://schemas.openxmlformats.org/officeDocument/2006/relationships/audio" Target="../media/audio41.wav"/><Relationship Id="rId2" Type="http://schemas.openxmlformats.org/officeDocument/2006/relationships/notesSlide" Target="../notesSlides/notesSlide7.xml"/><Relationship Id="rId16" Type="http://schemas.openxmlformats.org/officeDocument/2006/relationships/audio" Target="../media/audio40.wav"/><Relationship Id="rId20" Type="http://schemas.openxmlformats.org/officeDocument/2006/relationships/audio" Target="../media/audio44.wav"/><Relationship Id="rId1" Type="http://schemas.openxmlformats.org/officeDocument/2006/relationships/slideLayout" Target="../slideLayouts/slideLayout5.xml"/><Relationship Id="rId6" Type="http://schemas.openxmlformats.org/officeDocument/2006/relationships/audio" Target="../media/audio30.wav"/><Relationship Id="rId11" Type="http://schemas.openxmlformats.org/officeDocument/2006/relationships/audio" Target="../media/audio35.wav"/><Relationship Id="rId24" Type="http://schemas.openxmlformats.org/officeDocument/2006/relationships/image" Target="../media/image22.svg"/><Relationship Id="rId5" Type="http://schemas.openxmlformats.org/officeDocument/2006/relationships/audio" Target="../media/audio29.wav"/><Relationship Id="rId15" Type="http://schemas.openxmlformats.org/officeDocument/2006/relationships/audio" Target="../media/audio39.wav"/><Relationship Id="rId23" Type="http://schemas.openxmlformats.org/officeDocument/2006/relationships/image" Target="../media/image21.png"/><Relationship Id="rId10" Type="http://schemas.openxmlformats.org/officeDocument/2006/relationships/audio" Target="../media/audio34.wav"/><Relationship Id="rId19" Type="http://schemas.openxmlformats.org/officeDocument/2006/relationships/audio" Target="../media/audio43.wav"/><Relationship Id="rId4" Type="http://schemas.openxmlformats.org/officeDocument/2006/relationships/audio" Target="../media/audio28.wav"/><Relationship Id="rId9" Type="http://schemas.openxmlformats.org/officeDocument/2006/relationships/audio" Target="../media/audio33.wav"/><Relationship Id="rId14" Type="http://schemas.openxmlformats.org/officeDocument/2006/relationships/audio" Target="../media/audio38.wav"/><Relationship Id="rId22" Type="http://schemas.openxmlformats.org/officeDocument/2006/relationships/audio" Target="../media/audio46.wav"/></Relationships>
</file>

<file path=ppt/slides/_rels/slide8.xml.rels><?xml version="1.0" encoding="UTF-8" standalone="yes"?>
<Relationships xmlns="http://schemas.openxmlformats.org/package/2006/relationships"><Relationship Id="rId8" Type="http://schemas.openxmlformats.org/officeDocument/2006/relationships/audio" Target="../media/audio52.wav"/><Relationship Id="rId13" Type="http://schemas.openxmlformats.org/officeDocument/2006/relationships/image" Target="../media/image28.png"/><Relationship Id="rId3" Type="http://schemas.openxmlformats.org/officeDocument/2006/relationships/audio" Target="../media/audio47.wav"/><Relationship Id="rId7" Type="http://schemas.openxmlformats.org/officeDocument/2006/relationships/audio" Target="../media/audio51.wav"/><Relationship Id="rId12"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audio" Target="../media/audio50.wav"/><Relationship Id="rId11" Type="http://schemas.openxmlformats.org/officeDocument/2006/relationships/image" Target="../media/image22.svg"/><Relationship Id="rId5" Type="http://schemas.openxmlformats.org/officeDocument/2006/relationships/audio" Target="../media/audio49.wav"/><Relationship Id="rId15" Type="http://schemas.openxmlformats.org/officeDocument/2006/relationships/image" Target="../media/image30.png"/><Relationship Id="rId10" Type="http://schemas.openxmlformats.org/officeDocument/2006/relationships/image" Target="../media/image21.png"/><Relationship Id="rId4" Type="http://schemas.openxmlformats.org/officeDocument/2006/relationships/audio" Target="../media/audio48.wav"/><Relationship Id="rId9" Type="http://schemas.openxmlformats.org/officeDocument/2006/relationships/audio" Target="../media/audio53.wav"/><Relationship Id="rId14"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audio" Target="../media/audio59.wav"/><Relationship Id="rId13" Type="http://schemas.openxmlformats.org/officeDocument/2006/relationships/image" Target="../media/image22.svg"/><Relationship Id="rId18" Type="http://schemas.openxmlformats.org/officeDocument/2006/relationships/image" Target="../media/image33.png"/><Relationship Id="rId26" Type="http://schemas.openxmlformats.org/officeDocument/2006/relationships/image" Target="../media/image41.png"/><Relationship Id="rId3" Type="http://schemas.openxmlformats.org/officeDocument/2006/relationships/audio" Target="../media/audio54.wav"/><Relationship Id="rId21" Type="http://schemas.openxmlformats.org/officeDocument/2006/relationships/image" Target="../media/image36.png"/><Relationship Id="rId7" Type="http://schemas.openxmlformats.org/officeDocument/2006/relationships/audio" Target="../media/audio58.wav"/><Relationship Id="rId12" Type="http://schemas.openxmlformats.org/officeDocument/2006/relationships/image" Target="../media/image21.png"/><Relationship Id="rId17" Type="http://schemas.openxmlformats.org/officeDocument/2006/relationships/image" Target="../media/image30.png"/><Relationship Id="rId25" Type="http://schemas.openxmlformats.org/officeDocument/2006/relationships/image" Target="../media/image40.png"/><Relationship Id="rId2" Type="http://schemas.openxmlformats.org/officeDocument/2006/relationships/notesSlide" Target="../notesSlides/notesSlide9.xml"/><Relationship Id="rId16" Type="http://schemas.openxmlformats.org/officeDocument/2006/relationships/image" Target="../media/image32.png"/><Relationship Id="rId20" Type="http://schemas.openxmlformats.org/officeDocument/2006/relationships/image" Target="../media/image35.png"/><Relationship Id="rId29" Type="http://schemas.openxmlformats.org/officeDocument/2006/relationships/image" Target="../media/image44.png"/><Relationship Id="rId1" Type="http://schemas.openxmlformats.org/officeDocument/2006/relationships/slideLayout" Target="../slideLayouts/slideLayout5.xml"/><Relationship Id="rId6" Type="http://schemas.openxmlformats.org/officeDocument/2006/relationships/audio" Target="../media/audio57.wav"/><Relationship Id="rId11" Type="http://schemas.openxmlformats.org/officeDocument/2006/relationships/image" Target="../media/image19.png"/><Relationship Id="rId24" Type="http://schemas.openxmlformats.org/officeDocument/2006/relationships/image" Target="../media/image39.png"/><Relationship Id="rId5" Type="http://schemas.openxmlformats.org/officeDocument/2006/relationships/audio" Target="../media/audio56.wav"/><Relationship Id="rId15" Type="http://schemas.openxmlformats.org/officeDocument/2006/relationships/image" Target="../media/image31.png"/><Relationship Id="rId23" Type="http://schemas.openxmlformats.org/officeDocument/2006/relationships/image" Target="../media/image38.png"/><Relationship Id="rId28" Type="http://schemas.openxmlformats.org/officeDocument/2006/relationships/image" Target="../media/image43.png"/><Relationship Id="rId10" Type="http://schemas.openxmlformats.org/officeDocument/2006/relationships/audio" Target="../media/audio61.wav"/><Relationship Id="rId19" Type="http://schemas.openxmlformats.org/officeDocument/2006/relationships/image" Target="../media/image34.png"/><Relationship Id="rId4" Type="http://schemas.openxmlformats.org/officeDocument/2006/relationships/audio" Target="../media/audio55.wav"/><Relationship Id="rId9" Type="http://schemas.openxmlformats.org/officeDocument/2006/relationships/audio" Target="../media/audio60.wav"/><Relationship Id="rId14" Type="http://schemas.openxmlformats.org/officeDocument/2006/relationships/audio" Target="../media/audio62.wav"/><Relationship Id="rId22" Type="http://schemas.openxmlformats.org/officeDocument/2006/relationships/image" Target="../media/image37.png"/><Relationship Id="rId27" Type="http://schemas.openxmlformats.org/officeDocument/2006/relationships/image" Target="../media/image42.png"/><Relationship Id="rId30"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100DF08E-F49B-4B01-82DC-A9BE96DF7F26}"/>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70C0"/>
                </a:solidFill>
                <a:latin typeface="Modern Love" panose="04090805081005020601" pitchFamily="82" charset="0"/>
                <a:cs typeface="Arial"/>
                <a:sym typeface="Arial"/>
              </a:rPr>
              <a:t>blau</a:t>
            </a:r>
            <a:endParaRPr lang="en-GB" sz="1400" kern="0" dirty="0">
              <a:solidFill>
                <a:srgbClr val="0070C0"/>
              </a:solidFill>
              <a:latin typeface="Modern Love" panose="04090805081005020601" pitchFamily="82" charset="0"/>
              <a:cs typeface="Arial"/>
              <a:sym typeface="Arial"/>
            </a:endParaRPr>
          </a:p>
        </p:txBody>
      </p:sp>
      <p:sp>
        <p:nvSpPr>
          <p:cNvPr id="47" name="CustomShape 3"/>
          <p:cNvSpPr/>
          <p:nvPr/>
        </p:nvSpPr>
        <p:spPr>
          <a:xfrm>
            <a:off x="43047" y="5671735"/>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1" u="none" strike="noStrike" kern="1200" cap="none" spc="-1" normalizeH="0" baseline="0" noProof="0" dirty="0">
                <a:ln>
                  <a:noFill/>
                </a:ln>
                <a:solidFill>
                  <a:prstClr val="white"/>
                </a:solidFill>
                <a:effectLst/>
                <a:uLnTx/>
                <a:uFillTx/>
                <a:latin typeface="Century Gothic" panose="020B0502020202020204" pitchFamily="34" charset="0"/>
                <a:ea typeface="Century Gothic"/>
              </a:rPr>
              <a:t>man </a:t>
            </a: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(you, in general)</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[er] [-er]</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0" y="425607"/>
            <a:ext cx="4350240" cy="1144800"/>
          </a:xfrm>
        </p:spPr>
        <p:txBody>
          <a:bodyPr/>
          <a:lstStyle/>
          <a:p>
            <a:pPr algn="ctr"/>
            <a:r>
              <a:rPr lang="en-GB" sz="4000" b="1" spc="-1" dirty="0">
                <a:solidFill>
                  <a:schemeClr val="bg1"/>
                </a:solidFill>
                <a:latin typeface="Century Gothic" panose="020B0502020202020204" pitchFamily="34" charset="0"/>
                <a:ea typeface="Century Gothic"/>
              </a:rPr>
              <a:t>Experiences at home and away</a:t>
            </a:r>
            <a:endParaRPr lang="en-GB" sz="4000" dirty="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61501" y="6457890"/>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3 Week 3</a:t>
            </a:r>
          </a:p>
        </p:txBody>
      </p:sp>
      <p:pic>
        <p:nvPicPr>
          <p:cNvPr id="4" name="Picture 3">
            <a:extLst>
              <a:ext uri="{FF2B5EF4-FFF2-40B4-BE49-F238E27FC236}">
                <a16:creationId xmlns:a16="http://schemas.microsoft.com/office/drawing/2014/main" id="{3B406179-B535-0BF3-2D2F-039FC3159625}"/>
              </a:ext>
            </a:extLst>
          </p:cNvPr>
          <p:cNvPicPr>
            <a:picLocks noChangeAspect="1"/>
          </p:cNvPicPr>
          <p:nvPr/>
        </p:nvPicPr>
        <p:blipFill>
          <a:blip r:embed="rId4"/>
          <a:stretch>
            <a:fillRect/>
          </a:stretch>
        </p:blipFill>
        <p:spPr>
          <a:xfrm>
            <a:off x="380870" y="2795381"/>
            <a:ext cx="3489854" cy="2326569"/>
          </a:xfrm>
          <a:prstGeom prst="rect">
            <a:avLst/>
          </a:prstGeom>
        </p:spPr>
      </p:pic>
      <p:sp>
        <p:nvSpPr>
          <p:cNvPr id="5" name="CustomShape 3">
            <a:hlinkClick r:id="" action="ppaction://noaction">
              <a:snd r:embed="rId5" name="T3_W3_1.1.wav"/>
            </a:hlinkClick>
            <a:extLst>
              <a:ext uri="{FF2B5EF4-FFF2-40B4-BE49-F238E27FC236}">
                <a16:creationId xmlns:a16="http://schemas.microsoft.com/office/drawing/2014/main" id="{654C5910-C000-E021-E8C5-65F32A6C634A}"/>
              </a:ext>
            </a:extLst>
          </p:cNvPr>
          <p:cNvSpPr/>
          <p:nvPr/>
        </p:nvSpPr>
        <p:spPr>
          <a:xfrm>
            <a:off x="1139855" y="2761577"/>
            <a:ext cx="2116692" cy="49497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720" marR="0" lvl="0" algn="l" defTabSz="914400" rtl="0" eaLnBrk="1" fontAlgn="auto" latinLnBrk="0" hangingPunct="1">
              <a:lnSpc>
                <a:spcPct val="100000"/>
              </a:lnSpc>
              <a:spcBef>
                <a:spcPts val="0"/>
              </a:spcBef>
              <a:spcAft>
                <a:spcPts val="0"/>
              </a:spcAft>
              <a:buClr>
                <a:prstClr val="white"/>
              </a:buClr>
              <a:buSzTx/>
              <a:tabLst/>
              <a:defRPr/>
            </a:pPr>
            <a:r>
              <a:rPr kumimoji="0" lang="fr-FR"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Karneval</a:t>
            </a:r>
            <a:endPar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5"/>
          <a:stretch/>
        </p:blipFill>
        <p:spPr>
          <a:xfrm>
            <a:off x="10909270" y="86527"/>
            <a:ext cx="1190434" cy="1088269"/>
          </a:xfrm>
          <a:prstGeom prst="rect">
            <a:avLst/>
          </a:prstGeom>
          <a:ln>
            <a:noFill/>
          </a:ln>
        </p:spPr>
      </p:pic>
      <p:sp>
        <p:nvSpPr>
          <p:cNvPr id="90" name="CustomShape 3"/>
          <p:cNvSpPr/>
          <p:nvPr/>
        </p:nvSpPr>
        <p:spPr>
          <a:xfrm>
            <a:off x="248768" y="1102769"/>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noProof="0" dirty="0">
                <a:solidFill>
                  <a:srgbClr val="002060"/>
                </a:solidFill>
                <a:latin typeface="Century Gothic" panose="020B0502020202020204" pitchFamily="34" charset="0"/>
              </a:rPr>
              <a:t>To say they + verb in German: use </a:t>
            </a:r>
            <a:r>
              <a:rPr lang="en-GB" sz="2800" b="1" spc="-1" noProof="0" dirty="0" err="1">
                <a:solidFill>
                  <a:srgbClr val="002060"/>
                </a:solidFill>
                <a:latin typeface="Century Gothic" panose="020B0502020202020204" pitchFamily="34" charset="0"/>
              </a:rPr>
              <a:t>sie</a:t>
            </a:r>
            <a:r>
              <a:rPr lang="en-GB" sz="2800" spc="-1" noProof="0" dirty="0">
                <a:solidFill>
                  <a:srgbClr val="002060"/>
                </a:solidFill>
                <a:latin typeface="Century Gothic" panose="020B0502020202020204" pitchFamily="34" charset="0"/>
              </a:rPr>
              <a:t> + verb ending –</a:t>
            </a:r>
            <a:r>
              <a:rPr lang="en-GB" sz="2800" b="1" spc="-1" noProof="0" dirty="0" err="1">
                <a:solidFill>
                  <a:srgbClr val="002060"/>
                </a:solidFill>
                <a:latin typeface="Century Gothic" panose="020B0502020202020204" pitchFamily="34" charset="0"/>
              </a:rPr>
              <a:t>en</a:t>
            </a:r>
            <a:r>
              <a:rPr lang="en-GB" sz="2800" spc="-1" noProof="0" dirty="0">
                <a:solidFill>
                  <a:srgbClr val="002060"/>
                </a:solidFill>
                <a:latin typeface="Century Gothic" panose="020B0502020202020204" pitchFamily="34" charset="0"/>
              </a:rPr>
              <a:t>.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91" name="CustomShape 4"/>
          <p:cNvSpPr/>
          <p:nvPr/>
        </p:nvSpPr>
        <p:spPr>
          <a:xfrm>
            <a:off x="211038" y="1912141"/>
            <a:ext cx="4531531"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noProof="0" dirty="0">
                <a:solidFill>
                  <a:srgbClr val="92D050"/>
                </a:solidFill>
                <a:latin typeface="Century Gothic" panose="020B0502020202020204" pitchFamily="34" charset="0"/>
              </a:rPr>
              <a:t>Sie</a:t>
            </a:r>
            <a:r>
              <a:rPr lang="en-GB" sz="2800" b="1" spc="-1" noProof="0" dirty="0">
                <a:solidFill>
                  <a:srgbClr val="002060"/>
                </a:solidFill>
                <a:latin typeface="Century Gothic" panose="020B0502020202020204" pitchFamily="34" charset="0"/>
              </a:rPr>
              <a:t> </a:t>
            </a:r>
            <a:r>
              <a:rPr lang="en-GB" sz="2800" b="1" spc="-1" noProof="0" dirty="0" err="1">
                <a:solidFill>
                  <a:srgbClr val="002060"/>
                </a:solidFill>
                <a:latin typeface="Century Gothic" panose="020B0502020202020204" pitchFamily="34" charset="0"/>
              </a:rPr>
              <a:t>geh</a:t>
            </a:r>
            <a:r>
              <a:rPr lang="en-GB" sz="2800" b="1" spc="-1" noProof="0" dirty="0" err="1">
                <a:solidFill>
                  <a:srgbClr val="92D050"/>
                </a:solidFill>
                <a:latin typeface="Century Gothic" panose="020B0502020202020204" pitchFamily="34" charset="0"/>
              </a:rPr>
              <a:t>en</a:t>
            </a:r>
            <a:r>
              <a:rPr lang="en-GB" sz="2800" b="1" spc="-1" noProof="0" dirty="0">
                <a:solidFill>
                  <a:srgbClr val="002060"/>
                </a:solidFill>
                <a:latin typeface="Century Gothic" panose="020B0502020202020204" pitchFamily="34" charset="0"/>
              </a:rPr>
              <a:t> auf das Fest.  </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95" name="CustomShape 8"/>
          <p:cNvSpPr/>
          <p:nvPr/>
        </p:nvSpPr>
        <p:spPr>
          <a:xfrm>
            <a:off x="377873" y="4056298"/>
            <a:ext cx="500511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92D050"/>
                </a:solidFill>
                <a:latin typeface="Century Gothic" panose="020B0502020202020204" pitchFamily="34" charset="0"/>
                <a:ea typeface="Century Gothic"/>
              </a:rPr>
              <a:t>Man</a:t>
            </a:r>
            <a:r>
              <a:rPr lang="en-GB" sz="2800" b="1" spc="-1" dirty="0">
                <a:solidFill>
                  <a:srgbClr val="002060"/>
                </a:solidFill>
                <a:latin typeface="Century Gothic" panose="020B0502020202020204" pitchFamily="34" charset="0"/>
                <a:ea typeface="Century Gothic"/>
              </a:rPr>
              <a:t> </a:t>
            </a:r>
            <a:r>
              <a:rPr lang="en-GB" sz="2800" b="1" spc="-1" dirty="0" err="1">
                <a:solidFill>
                  <a:srgbClr val="002060"/>
                </a:solidFill>
                <a:latin typeface="Century Gothic" panose="020B0502020202020204" pitchFamily="34" charset="0"/>
                <a:ea typeface="Century Gothic"/>
              </a:rPr>
              <a:t>geh</a:t>
            </a:r>
            <a:r>
              <a:rPr lang="en-GB" sz="2800" b="1" spc="-1" dirty="0" err="1">
                <a:solidFill>
                  <a:srgbClr val="92D050"/>
                </a:solidFill>
                <a:latin typeface="Century Gothic" panose="020B0502020202020204" pitchFamily="34" charset="0"/>
                <a:ea typeface="Century Gothic"/>
              </a:rPr>
              <a:t>t</a:t>
            </a:r>
            <a:r>
              <a:rPr lang="en-GB" sz="2800" b="1" spc="-1" dirty="0">
                <a:solidFill>
                  <a:srgbClr val="002060"/>
                </a:solidFill>
                <a:latin typeface="Century Gothic" panose="020B0502020202020204" pitchFamily="34" charset="0"/>
                <a:ea typeface="Century Gothic"/>
              </a:rPr>
              <a:t> auf das Fest.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96" name="CustomShape 9"/>
          <p:cNvSpPr/>
          <p:nvPr/>
        </p:nvSpPr>
        <p:spPr>
          <a:xfrm>
            <a:off x="5262039" y="1962940"/>
            <a:ext cx="605712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1F3864"/>
                </a:solidFill>
                <a:latin typeface="Century Gothic" panose="020B0502020202020204" pitchFamily="34" charset="0"/>
              </a:rPr>
              <a:t>They go/ are going to the festival.</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02" name="Google Shape;183;p8"/>
          <p:cNvPicPr/>
          <p:nvPr/>
        </p:nvPicPr>
        <p:blipFill>
          <a:blip r:embed="rId6"/>
          <a:stretch/>
        </p:blipFill>
        <p:spPr>
          <a:xfrm>
            <a:off x="4327275" y="1533509"/>
            <a:ext cx="633960" cy="671040"/>
          </a:xfrm>
          <a:prstGeom prst="rect">
            <a:avLst/>
          </a:prstGeom>
          <a:ln>
            <a:noFill/>
          </a:ln>
        </p:spPr>
      </p:pic>
      <p:pic>
        <p:nvPicPr>
          <p:cNvPr id="103" name="Google Shape;184;p8"/>
          <p:cNvPicPr/>
          <p:nvPr/>
        </p:nvPicPr>
        <p:blipFill>
          <a:blip r:embed="rId6"/>
          <a:stretch/>
        </p:blipFill>
        <p:spPr>
          <a:xfrm>
            <a:off x="4425589" y="3875358"/>
            <a:ext cx="633960" cy="6710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92296" y="2707"/>
            <a:ext cx="10816974" cy="1144800"/>
          </a:xfrm>
        </p:spPr>
        <p:txBody>
          <a:bodyPr/>
          <a:lstStyle/>
          <a:p>
            <a:r>
              <a:rPr lang="en-GB" sz="3600" b="1" spc="-1" dirty="0">
                <a:latin typeface="Century Gothic" panose="020B0502020202020204" pitchFamily="34" charset="0"/>
                <a:ea typeface="Century Gothic"/>
              </a:rPr>
              <a:t>‘Sie’ (they) and ‘man’ (people/you in general)</a:t>
            </a:r>
            <a:endParaRPr lang="en-GB" sz="3600" dirty="0"/>
          </a:p>
        </p:txBody>
      </p:sp>
      <p:sp>
        <p:nvSpPr>
          <p:cNvPr id="3" name="Rectangle 2">
            <a:extLst>
              <a:ext uri="{FF2B5EF4-FFF2-40B4-BE49-F238E27FC236}">
                <a16:creationId xmlns:a16="http://schemas.microsoft.com/office/drawing/2014/main" id="{BE346190-5134-4FB4-AF87-17C6A137E164}"/>
              </a:ext>
            </a:extLst>
          </p:cNvPr>
          <p:cNvSpPr/>
          <p:nvPr/>
        </p:nvSpPr>
        <p:spPr>
          <a:xfrm>
            <a:off x="248768" y="3065986"/>
            <a:ext cx="1140768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rPr>
              <a:t>Use </a:t>
            </a:r>
            <a:r>
              <a:rPr lang="en-GB" sz="2800" b="1" spc="-1" dirty="0">
                <a:solidFill>
                  <a:srgbClr val="002060"/>
                </a:solidFill>
                <a:latin typeface="Century Gothic" panose="020B0502020202020204" pitchFamily="34" charset="0"/>
              </a:rPr>
              <a:t>man</a:t>
            </a:r>
            <a:r>
              <a:rPr lang="en-GB" sz="2800" spc="-1" dirty="0">
                <a:solidFill>
                  <a:srgbClr val="002060"/>
                </a:solidFill>
                <a:latin typeface="Century Gothic" panose="020B0502020202020204" pitchFamily="34" charset="0"/>
              </a:rPr>
              <a:t> + verb ending –</a:t>
            </a:r>
            <a:r>
              <a:rPr lang="en-GB" sz="2800" b="1" spc="-1" dirty="0">
                <a:solidFill>
                  <a:srgbClr val="002060"/>
                </a:solidFill>
                <a:latin typeface="Century Gothic" panose="020B0502020202020204" pitchFamily="34" charset="0"/>
              </a:rPr>
              <a:t>t</a:t>
            </a:r>
            <a:r>
              <a:rPr lang="en-GB" sz="2800" spc="-1" dirty="0">
                <a:solidFill>
                  <a:srgbClr val="002060"/>
                </a:solidFill>
                <a:latin typeface="Century Gothic" panose="020B0502020202020204" pitchFamily="34" charset="0"/>
              </a:rPr>
              <a:t> to mean people/you in general:</a:t>
            </a:r>
            <a:endParaRPr kumimoji="0" lang="en-GB" sz="1800" i="0" u="none" strike="noStrike" kern="1200" cap="none" spc="0" normalizeH="0" baseline="0" noProof="0" dirty="0">
              <a:ln>
                <a:noFill/>
              </a:ln>
              <a:solidFill>
                <a:prstClr val="black"/>
              </a:solidFill>
              <a:effectLst/>
              <a:uLnTx/>
              <a:uFillTx/>
              <a:latin typeface="Arial"/>
            </a:endParaRPr>
          </a:p>
        </p:txBody>
      </p:sp>
      <p:pic>
        <p:nvPicPr>
          <p:cNvPr id="26" name="Picture 25" descr="Shape&#10;&#10;Description automatically generated">
            <a:extLst>
              <a:ext uri="{FF2B5EF4-FFF2-40B4-BE49-F238E27FC236}">
                <a16:creationId xmlns:a16="http://schemas.microsoft.com/office/drawing/2014/main" id="{B2113863-D14D-4D7F-898C-C16F4DEC29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08377" y="2217492"/>
            <a:ext cx="991189" cy="702658"/>
          </a:xfrm>
          <a:prstGeom prst="rect">
            <a:avLst/>
          </a:prstGeom>
        </p:spPr>
      </p:pic>
      <p:pic>
        <p:nvPicPr>
          <p:cNvPr id="4" name="Picture 3">
            <a:extLst>
              <a:ext uri="{FF2B5EF4-FFF2-40B4-BE49-F238E27FC236}">
                <a16:creationId xmlns:a16="http://schemas.microsoft.com/office/drawing/2014/main" id="{968BB40A-C5C7-4939-B8E1-C759B5D66281}"/>
              </a:ext>
            </a:extLst>
          </p:cNvPr>
          <p:cNvPicPr>
            <a:picLocks noChangeAspect="1"/>
          </p:cNvPicPr>
          <p:nvPr/>
        </p:nvPicPr>
        <p:blipFill>
          <a:blip r:embed="rId8"/>
          <a:stretch>
            <a:fillRect/>
          </a:stretch>
        </p:blipFill>
        <p:spPr>
          <a:xfrm>
            <a:off x="11118617" y="1715128"/>
            <a:ext cx="818332" cy="844125"/>
          </a:xfrm>
          <a:prstGeom prst="rect">
            <a:avLst/>
          </a:prstGeom>
        </p:spPr>
      </p:pic>
      <p:sp>
        <p:nvSpPr>
          <p:cNvPr id="28" name="CustomShape 9">
            <a:extLst>
              <a:ext uri="{FF2B5EF4-FFF2-40B4-BE49-F238E27FC236}">
                <a16:creationId xmlns:a16="http://schemas.microsoft.com/office/drawing/2014/main" id="{763ACFA1-32F7-4E1D-9329-4EE714407871}"/>
              </a:ext>
            </a:extLst>
          </p:cNvPr>
          <p:cNvSpPr/>
          <p:nvPr/>
        </p:nvSpPr>
        <p:spPr>
          <a:xfrm>
            <a:off x="5262039" y="3965991"/>
            <a:ext cx="605712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1F3864"/>
                </a:solidFill>
                <a:latin typeface="Century Gothic" panose="020B0502020202020204" pitchFamily="34" charset="0"/>
              </a:rPr>
              <a:t>People/ you in general go/ are going to the festival.</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9" name="Speech Bubble: Rectangle with Corners Rounded 28">
            <a:extLst>
              <a:ext uri="{FF2B5EF4-FFF2-40B4-BE49-F238E27FC236}">
                <a16:creationId xmlns:a16="http://schemas.microsoft.com/office/drawing/2014/main" id="{AAD8B1F0-C7C1-49B7-B57B-5EF0FC1688E9}"/>
              </a:ext>
            </a:extLst>
          </p:cNvPr>
          <p:cNvSpPr/>
          <p:nvPr/>
        </p:nvSpPr>
        <p:spPr>
          <a:xfrm>
            <a:off x="475130" y="5366422"/>
            <a:ext cx="2927220" cy="1187239"/>
          </a:xfrm>
          <a:prstGeom prst="wedgeRoundRectCallout">
            <a:avLst>
              <a:gd name="adj1" fmla="val -37896"/>
              <a:gd name="adj2" fmla="val -120187"/>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a:ea typeface="+mn-ea"/>
                <a:cs typeface="+mn-cs"/>
              </a:rPr>
              <a:t>Careful!</a:t>
            </a:r>
            <a:r>
              <a:rPr kumimoji="0" lang="en-GB" sz="2000" b="1" i="0" u="none" strike="noStrike" kern="1200" cap="none" spc="0" normalizeH="0" noProof="0" dirty="0">
                <a:ln>
                  <a:noFill/>
                </a:ln>
                <a:solidFill>
                  <a:prstClr val="white"/>
                </a:solidFill>
                <a:effectLst/>
                <a:uLnTx/>
                <a:uFillTx/>
                <a:latin typeface="Century Gothic"/>
                <a:ea typeface="+mn-ea"/>
                <a:cs typeface="+mn-cs"/>
              </a:rPr>
              <a:t> </a:t>
            </a:r>
            <a:r>
              <a:rPr kumimoji="0" lang="en-GB" sz="2000" b="1" i="0" u="none" strike="noStrike" kern="1200" cap="none" spc="0" normalizeH="0" baseline="0" noProof="0" dirty="0">
                <a:ln>
                  <a:noFill/>
                </a:ln>
                <a:solidFill>
                  <a:prstClr val="white"/>
                </a:solidFill>
                <a:effectLst/>
                <a:uLnTx/>
                <a:uFillTx/>
                <a:latin typeface="Century Gothic"/>
                <a:ea typeface="+mn-ea"/>
                <a:cs typeface="+mn-cs"/>
              </a:rPr>
              <a:t>‘Man’ does NOT mean </a:t>
            </a:r>
            <a:r>
              <a:rPr kumimoji="0" lang="en-GB" sz="2000" b="1" i="1" u="none" strike="noStrike" kern="1200" cap="none" spc="0" normalizeH="0" baseline="0" noProof="0" dirty="0">
                <a:ln>
                  <a:noFill/>
                </a:ln>
                <a:solidFill>
                  <a:prstClr val="white"/>
                </a:solidFill>
                <a:effectLst/>
                <a:uLnTx/>
                <a:uFillTx/>
                <a:latin typeface="Century Gothic"/>
                <a:ea typeface="+mn-ea"/>
                <a:cs typeface="+mn-cs"/>
              </a:rPr>
              <a:t>man</a:t>
            </a:r>
            <a:r>
              <a:rPr kumimoji="0" lang="en-GB" sz="2000" b="1" i="0" u="none" strike="noStrike" kern="1200" cap="none" spc="0" normalizeH="0" baseline="0" noProof="0" dirty="0">
                <a:ln>
                  <a:noFill/>
                </a:ln>
                <a:solidFill>
                  <a:prstClr val="white"/>
                </a:solidFill>
                <a:effectLst/>
                <a:uLnTx/>
                <a:uFillTx/>
                <a:latin typeface="Century Gothic"/>
                <a:ea typeface="+mn-ea"/>
                <a:cs typeface="+mn-cs"/>
              </a:rPr>
              <a:t> in English!</a:t>
            </a:r>
            <a:r>
              <a:rPr kumimoji="0" lang="en-GB" sz="2000" b="1" i="0" u="none" strike="noStrike" kern="1200" cap="none" spc="0" normalizeH="0" noProof="0" dirty="0">
                <a:ln>
                  <a:noFill/>
                </a:ln>
                <a:solidFill>
                  <a:prstClr val="white"/>
                </a:solidFill>
                <a:effectLst/>
                <a:uLnTx/>
                <a:uFillTx/>
                <a:latin typeface="Century Gothic"/>
                <a:ea typeface="+mn-ea"/>
                <a:cs typeface="+mn-cs"/>
              </a:rPr>
              <a:t> </a:t>
            </a:r>
            <a:endParaRPr kumimoji="0" lang="en-GB" sz="2000" b="1"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5" name="Picture 4">
            <a:extLst>
              <a:ext uri="{FF2B5EF4-FFF2-40B4-BE49-F238E27FC236}">
                <a16:creationId xmlns:a16="http://schemas.microsoft.com/office/drawing/2014/main" id="{D7F897FA-38E8-419B-A9BB-6D13EC21D6AE}"/>
              </a:ext>
            </a:extLst>
          </p:cNvPr>
          <p:cNvPicPr>
            <a:picLocks noChangeAspect="1"/>
          </p:cNvPicPr>
          <p:nvPr/>
        </p:nvPicPr>
        <p:blipFill>
          <a:blip r:embed="rId9"/>
          <a:stretch>
            <a:fillRect/>
          </a:stretch>
        </p:blipFill>
        <p:spPr>
          <a:xfrm>
            <a:off x="10895313" y="3891609"/>
            <a:ext cx="816935" cy="847417"/>
          </a:xfrm>
          <a:prstGeom prst="rect">
            <a:avLst/>
          </a:prstGeom>
        </p:spPr>
      </p:pic>
      <p:grpSp>
        <p:nvGrpSpPr>
          <p:cNvPr id="12" name="Group 11">
            <a:extLst>
              <a:ext uri="{FF2B5EF4-FFF2-40B4-BE49-F238E27FC236}">
                <a16:creationId xmlns:a16="http://schemas.microsoft.com/office/drawing/2014/main" id="{972D3F03-C1D7-48AE-8FB1-455987A153F3}"/>
              </a:ext>
            </a:extLst>
          </p:cNvPr>
          <p:cNvGrpSpPr/>
          <p:nvPr/>
        </p:nvGrpSpPr>
        <p:grpSpPr>
          <a:xfrm>
            <a:off x="3968389" y="4769771"/>
            <a:ext cx="1609100" cy="914400"/>
            <a:chOff x="3968389" y="4769771"/>
            <a:chExt cx="1609100" cy="914400"/>
          </a:xfrm>
        </p:grpSpPr>
        <p:pic>
          <p:nvPicPr>
            <p:cNvPr id="7" name="Graphic 6" descr="User with solid fill">
              <a:extLst>
                <a:ext uri="{FF2B5EF4-FFF2-40B4-BE49-F238E27FC236}">
                  <a16:creationId xmlns:a16="http://schemas.microsoft.com/office/drawing/2014/main" id="{0B5D93E1-9FC6-4A6F-BA8A-D5CB6535329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946588" y="4923183"/>
              <a:ext cx="630901" cy="630901"/>
            </a:xfrm>
            <a:prstGeom prst="rect">
              <a:avLst/>
            </a:prstGeom>
          </p:spPr>
        </p:pic>
        <p:pic>
          <p:nvPicPr>
            <p:cNvPr id="9" name="Graphic 8" descr="Users with solid fill">
              <a:extLst>
                <a:ext uri="{FF2B5EF4-FFF2-40B4-BE49-F238E27FC236}">
                  <a16:creationId xmlns:a16="http://schemas.microsoft.com/office/drawing/2014/main" id="{91BC6D43-6B98-412D-90F1-C827E8ED261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968389" y="4769771"/>
              <a:ext cx="914400" cy="914400"/>
            </a:xfrm>
            <a:prstGeom prst="rect">
              <a:avLst/>
            </a:prstGeom>
          </p:spPr>
        </p:pic>
        <p:cxnSp>
          <p:nvCxnSpPr>
            <p:cNvPr id="11" name="Straight Connector 10">
              <a:extLst>
                <a:ext uri="{FF2B5EF4-FFF2-40B4-BE49-F238E27FC236}">
                  <a16:creationId xmlns:a16="http://schemas.microsoft.com/office/drawing/2014/main" id="{B5897FEF-AA03-46B4-BA67-E7854C3296C9}"/>
                </a:ext>
              </a:extLst>
            </p:cNvPr>
            <p:cNvCxnSpPr/>
            <p:nvPr/>
          </p:nvCxnSpPr>
          <p:spPr>
            <a:xfrm>
              <a:off x="4946588" y="4923183"/>
              <a:ext cx="0" cy="630901"/>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5083855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3_W3_10.1.wav"/>
                                        </p:tgtEl>
                                      </p:cMediaNode>
                                    </p:audio>
                                  </p:subTnLst>
                                </p:cTn>
                              </p:par>
                              <p:par>
                                <p:cTn id="11" presetID="1" presetClass="entr" presetSubtype="0" fill="hold" nodeType="withEffect">
                                  <p:stCondLst>
                                    <p:cond delay="0"/>
                                  </p:stCondLst>
                                  <p:childTnLst>
                                    <p:set>
                                      <p:cBhvr>
                                        <p:cTn id="12" dur="1" fill="hold">
                                          <p:stCondLst>
                                            <p:cond delay="0"/>
                                          </p:stCondLst>
                                        </p:cTn>
                                        <p:tgtEl>
                                          <p:spTgt spid="10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5"/>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T3_W3_10.2.wav"/>
                                        </p:tgtEl>
                                      </p:cMediaNode>
                                    </p:audio>
                                  </p:subTnLst>
                                </p:cTn>
                              </p:par>
                              <p:par>
                                <p:cTn id="29" presetID="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3" grpId="0"/>
      <p:bldP spid="2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1877493E-80AA-0AAC-AE0D-FDCBA19023BF}"/>
              </a:ext>
            </a:extLst>
          </p:cNvPr>
          <p:cNvPicPr>
            <a:picLocks noChangeAspect="1"/>
          </p:cNvPicPr>
          <p:nvPr/>
        </p:nvPicPr>
        <p:blipFill>
          <a:blip r:embed="rId5"/>
          <a:stretch>
            <a:fillRect/>
          </a:stretch>
        </p:blipFill>
        <p:spPr>
          <a:xfrm>
            <a:off x="0" y="6114917"/>
            <a:ext cx="12192000" cy="730389"/>
          </a:xfrm>
          <a:prstGeom prst="rect">
            <a:avLst/>
          </a:prstGeom>
        </p:spPr>
      </p:pic>
      <p:sp>
        <p:nvSpPr>
          <p:cNvPr id="112" name="CustomShape 6">
            <a:hlinkClick r:id="" action="ppaction://noaction">
              <a:snd r:embed="rId6" name="T3_W3_11.1.wav"/>
            </a:hlinkClick>
          </p:cNvPr>
          <p:cNvSpPr/>
          <p:nvPr/>
        </p:nvSpPr>
        <p:spPr>
          <a:xfrm>
            <a:off x="114389" y="258659"/>
            <a:ext cx="2029204"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Karneval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503440" y="329833"/>
            <a:ext cx="1557451" cy="374973"/>
          </a:xfrm>
          <a:solidFill>
            <a:schemeClr val="bg1"/>
          </a:solidFill>
        </p:spPr>
        <p:txBody>
          <a:bodyPr/>
          <a:lstStyle/>
          <a:p>
            <a:pPr algn="ctr"/>
            <a:r>
              <a:rPr lang="en-GB" sz="2000" b="1" dirty="0">
                <a:solidFill>
                  <a:schemeClr val="bg1"/>
                </a:solidFill>
                <a:latin typeface="Century Gothic" panose="020B0502020202020204" pitchFamily="34" charset="0"/>
              </a:rPr>
              <a:t>Kultur</a:t>
            </a:r>
          </a:p>
        </p:txBody>
      </p:sp>
      <p:pic>
        <p:nvPicPr>
          <p:cNvPr id="15" name="Picture 14" descr="Logo&#10;&#10;Description automatically generated">
            <a:extLst>
              <a:ext uri="{FF2B5EF4-FFF2-40B4-BE49-F238E27FC236}">
                <a16:creationId xmlns:a16="http://schemas.microsoft.com/office/drawing/2014/main" id="{89B9ADB6-F0BD-458B-888C-C78805A620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44362" y="87550"/>
            <a:ext cx="1695683" cy="1050586"/>
          </a:xfrm>
          <a:prstGeom prst="rect">
            <a:avLst/>
          </a:prstGeom>
        </p:spPr>
      </p:pic>
      <p:pic>
        <p:nvPicPr>
          <p:cNvPr id="4" name="Picture 3">
            <a:extLst>
              <a:ext uri="{FF2B5EF4-FFF2-40B4-BE49-F238E27FC236}">
                <a16:creationId xmlns:a16="http://schemas.microsoft.com/office/drawing/2014/main" id="{B1CA3E84-7E21-CD4A-5A2B-1BCA1BDAB8F8}"/>
              </a:ext>
            </a:extLst>
          </p:cNvPr>
          <p:cNvPicPr>
            <a:picLocks noChangeAspect="1"/>
          </p:cNvPicPr>
          <p:nvPr/>
        </p:nvPicPr>
        <p:blipFill>
          <a:blip r:embed="rId8"/>
          <a:stretch>
            <a:fillRect/>
          </a:stretch>
        </p:blipFill>
        <p:spPr>
          <a:xfrm>
            <a:off x="8403562" y="3685261"/>
            <a:ext cx="3788437" cy="2429656"/>
          </a:xfrm>
          <a:prstGeom prst="rect">
            <a:avLst/>
          </a:prstGeom>
        </p:spPr>
      </p:pic>
      <p:pic>
        <p:nvPicPr>
          <p:cNvPr id="9" name="Picture 8">
            <a:extLst>
              <a:ext uri="{FF2B5EF4-FFF2-40B4-BE49-F238E27FC236}">
                <a16:creationId xmlns:a16="http://schemas.microsoft.com/office/drawing/2014/main" id="{9CD44E6B-8DB5-BD2C-C4E3-1AA8F152D1CA}"/>
              </a:ext>
            </a:extLst>
          </p:cNvPr>
          <p:cNvPicPr>
            <a:picLocks noChangeAspect="1"/>
          </p:cNvPicPr>
          <p:nvPr/>
        </p:nvPicPr>
        <p:blipFill>
          <a:blip r:embed="rId9"/>
          <a:stretch>
            <a:fillRect/>
          </a:stretch>
        </p:blipFill>
        <p:spPr>
          <a:xfrm>
            <a:off x="5293469" y="3685261"/>
            <a:ext cx="3435470" cy="2429656"/>
          </a:xfrm>
          <a:prstGeom prst="rect">
            <a:avLst/>
          </a:prstGeom>
        </p:spPr>
      </p:pic>
      <p:pic>
        <p:nvPicPr>
          <p:cNvPr id="12" name="Picture 11">
            <a:extLst>
              <a:ext uri="{FF2B5EF4-FFF2-40B4-BE49-F238E27FC236}">
                <a16:creationId xmlns:a16="http://schemas.microsoft.com/office/drawing/2014/main" id="{6F4B9AD0-16C7-DA84-272D-F5BCC702384B}"/>
              </a:ext>
            </a:extLst>
          </p:cNvPr>
          <p:cNvPicPr>
            <a:picLocks noChangeAspect="1"/>
          </p:cNvPicPr>
          <p:nvPr/>
        </p:nvPicPr>
        <p:blipFill>
          <a:blip r:embed="rId10"/>
          <a:stretch>
            <a:fillRect/>
          </a:stretch>
        </p:blipFill>
        <p:spPr>
          <a:xfrm>
            <a:off x="-475820" y="3685261"/>
            <a:ext cx="4004903" cy="2429656"/>
          </a:xfrm>
          <a:prstGeom prst="rect">
            <a:avLst/>
          </a:prstGeom>
        </p:spPr>
      </p:pic>
      <p:pic>
        <p:nvPicPr>
          <p:cNvPr id="5" name="Picture 4">
            <a:extLst>
              <a:ext uri="{FF2B5EF4-FFF2-40B4-BE49-F238E27FC236}">
                <a16:creationId xmlns:a16="http://schemas.microsoft.com/office/drawing/2014/main" id="{00EAA715-CB35-BB3A-8D8E-CFFBACFEDB7B}"/>
              </a:ext>
            </a:extLst>
          </p:cNvPr>
          <p:cNvPicPr>
            <a:picLocks noChangeAspect="1"/>
          </p:cNvPicPr>
          <p:nvPr/>
        </p:nvPicPr>
        <p:blipFill>
          <a:blip r:embed="rId11"/>
          <a:stretch>
            <a:fillRect/>
          </a:stretch>
        </p:blipFill>
        <p:spPr>
          <a:xfrm>
            <a:off x="2143593" y="3685261"/>
            <a:ext cx="3644484" cy="2429656"/>
          </a:xfrm>
          <a:prstGeom prst="rect">
            <a:avLst/>
          </a:prstGeom>
        </p:spPr>
      </p:pic>
      <p:sp>
        <p:nvSpPr>
          <p:cNvPr id="13" name="Speech Bubble: Rectangle with Corners Rounded 12">
            <a:extLst>
              <a:ext uri="{FF2B5EF4-FFF2-40B4-BE49-F238E27FC236}">
                <a16:creationId xmlns:a16="http://schemas.microsoft.com/office/drawing/2014/main" id="{E3966746-C463-D02F-27CC-2CFF09C7DD54}"/>
              </a:ext>
            </a:extLst>
          </p:cNvPr>
          <p:cNvSpPr/>
          <p:nvPr/>
        </p:nvSpPr>
        <p:spPr>
          <a:xfrm>
            <a:off x="114389" y="806533"/>
            <a:ext cx="4964571" cy="2298177"/>
          </a:xfrm>
          <a:prstGeom prst="wedgeRoundRectCallout">
            <a:avLst>
              <a:gd name="adj1" fmla="val -603"/>
              <a:gd name="adj2" fmla="val 71632"/>
              <a:gd name="adj3" fmla="val 16667"/>
            </a:avLst>
          </a:prstGeom>
          <a:solidFill>
            <a:schemeClr val="bg1"/>
          </a:solidFill>
          <a:ln w="3810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14" name="TextBox 13">
            <a:extLst>
              <a:ext uri="{FF2B5EF4-FFF2-40B4-BE49-F238E27FC236}">
                <a16:creationId xmlns:a16="http://schemas.microsoft.com/office/drawing/2014/main" id="{159D8425-5FA3-0496-3597-2ED7F343436A}"/>
              </a:ext>
            </a:extLst>
          </p:cNvPr>
          <p:cNvSpPr txBox="1"/>
          <p:nvPr/>
        </p:nvSpPr>
        <p:spPr>
          <a:xfrm>
            <a:off x="312007" y="1095874"/>
            <a:ext cx="4766953"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latin typeface="Century Gothic" panose="020B0502020202020204" pitchFamily="34" charset="0"/>
              </a:rPr>
              <a:t>Karneval in Deutschland </a:t>
            </a:r>
            <a:r>
              <a:rPr lang="en-GB" sz="2200" dirty="0" err="1">
                <a:solidFill>
                  <a:srgbClr val="002060"/>
                </a:solidFill>
                <a:latin typeface="Century Gothic" panose="020B0502020202020204" pitchFamily="34" charset="0"/>
              </a:rPr>
              <a:t>ist</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eine</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alte</a:t>
            </a:r>
            <a:r>
              <a:rPr lang="en-GB" sz="2200" dirty="0">
                <a:solidFill>
                  <a:srgbClr val="002060"/>
                </a:solidFill>
                <a:latin typeface="Century Gothic" panose="020B0502020202020204" pitchFamily="34" charset="0"/>
              </a:rPr>
              <a:t> Tradition</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rPr>
              <a:t>. Am </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rPr>
              <a:t>Rosenmontag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rPr>
              <a:t>trägt</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rPr>
              <a:t> man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rPr>
              <a:t>bunte</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200" b="0" i="0" u="none" strike="noStrike" kern="1200" cap="none" spc="0" normalizeH="0" noProof="0" dirty="0" err="1">
                <a:ln>
                  <a:noFill/>
                </a:ln>
                <a:solidFill>
                  <a:srgbClr val="002060"/>
                </a:solidFill>
                <a:effectLst/>
                <a:uLnTx/>
                <a:uFillTx/>
                <a:latin typeface="Century Gothic" panose="020B0502020202020204" pitchFamily="34" charset="0"/>
              </a:rPr>
              <a:t>Kleidung</a:t>
            </a:r>
            <a:r>
              <a:rPr lang="en-GB" sz="2200" dirty="0">
                <a:solidFill>
                  <a:srgbClr val="002060"/>
                </a:solidFill>
                <a:latin typeface="Century Gothic" panose="020B0502020202020204" pitchFamily="34" charset="0"/>
              </a:rPr>
              <a:t>. Man</a:t>
            </a: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err="1">
                <a:solidFill>
                  <a:srgbClr val="002060"/>
                </a:solidFill>
                <a:latin typeface="Century Gothic" panose="020B0502020202020204" pitchFamily="34" charset="0"/>
              </a:rPr>
              <a:t>geht</a:t>
            </a:r>
            <a:r>
              <a:rPr lang="en-GB" sz="2200" dirty="0">
                <a:solidFill>
                  <a:srgbClr val="002060"/>
                </a:solidFill>
                <a:latin typeface="Century Gothic" panose="020B0502020202020204" pitchFamily="34" charset="0"/>
              </a:rPr>
              <a:t> man auf die </a:t>
            </a:r>
            <a:r>
              <a:rPr lang="en-GB" sz="2200" dirty="0" err="1">
                <a:solidFill>
                  <a:srgbClr val="002060"/>
                </a:solidFill>
                <a:latin typeface="Century Gothic" panose="020B0502020202020204" pitchFamily="34" charset="0"/>
              </a:rPr>
              <a:t>Straße</a:t>
            </a:r>
            <a:r>
              <a:rPr lang="en-GB" sz="2200" dirty="0">
                <a:solidFill>
                  <a:srgbClr val="002060"/>
                </a:solidFill>
                <a:latin typeface="Century Gothic" panose="020B0502020202020204" pitchFamily="34" charset="0"/>
              </a:rPr>
              <a:t>, man </a:t>
            </a:r>
            <a:r>
              <a:rPr lang="en-GB" sz="2200" dirty="0" err="1">
                <a:solidFill>
                  <a:srgbClr val="002060"/>
                </a:solidFill>
                <a:latin typeface="Century Gothic" panose="020B0502020202020204" pitchFamily="34" charset="0"/>
              </a:rPr>
              <a:t>tanzt</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singt</a:t>
            </a:r>
            <a:r>
              <a:rPr lang="en-GB" sz="2200" dirty="0">
                <a:solidFill>
                  <a:srgbClr val="002060"/>
                </a:solidFill>
                <a:latin typeface="Century Gothic" panose="020B0502020202020204" pitchFamily="34" charset="0"/>
              </a:rPr>
              <a:t> und </a:t>
            </a:r>
            <a:r>
              <a:rPr lang="en-GB" sz="2200" dirty="0" err="1">
                <a:solidFill>
                  <a:srgbClr val="002060"/>
                </a:solidFill>
                <a:latin typeface="Century Gothic" panose="020B0502020202020204" pitchFamily="34" charset="0"/>
              </a:rPr>
              <a:t>macht</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Musik</a:t>
            </a:r>
            <a:r>
              <a:rPr lang="en-GB" sz="2200" dirty="0">
                <a:solidFill>
                  <a:srgbClr val="002060"/>
                </a:solidFill>
                <a:latin typeface="Century Gothic" panose="020B0502020202020204" pitchFamily="34" charset="0"/>
              </a:rPr>
              <a:t>! </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sp>
        <p:nvSpPr>
          <p:cNvPr id="16" name="TextBox 15">
            <a:extLst>
              <a:ext uri="{FF2B5EF4-FFF2-40B4-BE49-F238E27FC236}">
                <a16:creationId xmlns:a16="http://schemas.microsoft.com/office/drawing/2014/main" id="{3915386C-1813-1985-3458-7D035F81C96A}"/>
              </a:ext>
            </a:extLst>
          </p:cNvPr>
          <p:cNvSpPr txBox="1"/>
          <p:nvPr/>
        </p:nvSpPr>
        <p:spPr>
          <a:xfrm>
            <a:off x="7824740" y="301206"/>
            <a:ext cx="2663861" cy="707886"/>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rPr>
              <a:t>bunt – colourful</a:t>
            </a:r>
            <a:b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rPr>
            </a:b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rPr>
              <a:t>zu</a:t>
            </a: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rPr>
              <a:t> Ende – finished</a:t>
            </a:r>
          </a:p>
        </p:txBody>
      </p:sp>
      <p:sp>
        <p:nvSpPr>
          <p:cNvPr id="17" name="Speech Bubble: Rectangle with Corners Rounded 16">
            <a:extLst>
              <a:ext uri="{FF2B5EF4-FFF2-40B4-BE49-F238E27FC236}">
                <a16:creationId xmlns:a16="http://schemas.microsoft.com/office/drawing/2014/main" id="{4C7546D0-F159-8E6E-3B18-7DCD8381E090}"/>
              </a:ext>
            </a:extLst>
          </p:cNvPr>
          <p:cNvSpPr/>
          <p:nvPr/>
        </p:nvSpPr>
        <p:spPr>
          <a:xfrm>
            <a:off x="4879086" y="146022"/>
            <a:ext cx="2686586" cy="1726140"/>
          </a:xfrm>
          <a:prstGeom prst="wedgeRoundRectCallout">
            <a:avLst>
              <a:gd name="adj1" fmla="val 36064"/>
              <a:gd name="adj2" fmla="val 22525"/>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prstClr val="white"/>
                </a:solidFill>
                <a:effectLst/>
                <a:uLnTx/>
                <a:uFillTx/>
                <a:latin typeface="Century Gothic"/>
                <a:ea typeface="+mn-ea"/>
                <a:cs typeface="+mn-cs"/>
              </a:rPr>
              <a:t>Can you work out the literal meaning of </a:t>
            </a:r>
            <a:r>
              <a:rPr kumimoji="0" lang="en-GB" sz="2000" b="1" u="none" strike="noStrike" kern="1200" cap="none" spc="0" normalizeH="0" baseline="0" noProof="0" dirty="0">
                <a:ln>
                  <a:noFill/>
                </a:ln>
                <a:solidFill>
                  <a:prstClr val="white"/>
                </a:solidFill>
                <a:effectLst/>
                <a:uLnTx/>
                <a:uFillTx/>
                <a:latin typeface="Century Gothic"/>
                <a:ea typeface="+mn-ea"/>
                <a:cs typeface="+mn-cs"/>
              </a:rPr>
              <a:t>Rosenmontag</a:t>
            </a:r>
            <a:r>
              <a:rPr kumimoji="0" lang="en-GB" sz="2000" i="1" u="none" strike="noStrike" kern="1200" cap="none" spc="0" normalizeH="0" baseline="0" noProof="0" dirty="0">
                <a:ln>
                  <a:noFill/>
                </a:ln>
                <a:solidFill>
                  <a:prstClr val="white"/>
                </a:solidFill>
                <a:effectLst/>
                <a:uLnTx/>
                <a:uFillTx/>
                <a:latin typeface="Century Gothic"/>
                <a:ea typeface="+mn-ea"/>
                <a:cs typeface="+mn-cs"/>
              </a:rPr>
              <a:t> and </a:t>
            </a:r>
            <a:r>
              <a:rPr kumimoji="0" lang="en-GB" sz="2000" b="1" u="none" strike="noStrike" kern="1200" cap="none" spc="0" normalizeH="0" baseline="0" noProof="0" dirty="0" err="1">
                <a:ln>
                  <a:noFill/>
                </a:ln>
                <a:solidFill>
                  <a:prstClr val="white"/>
                </a:solidFill>
                <a:effectLst/>
                <a:uLnTx/>
                <a:uFillTx/>
                <a:latin typeface="Century Gothic"/>
                <a:ea typeface="+mn-ea"/>
                <a:cs typeface="+mn-cs"/>
              </a:rPr>
              <a:t>Aschermittwoch</a:t>
            </a:r>
            <a:r>
              <a:rPr kumimoji="0" lang="en-GB" sz="2000" b="1" u="none" strike="noStrike" kern="1200" cap="none" spc="0" normalizeH="0" baseline="0" noProof="0" dirty="0">
                <a:ln>
                  <a:noFill/>
                </a:ln>
                <a:solidFill>
                  <a:prstClr val="white"/>
                </a:solidFill>
                <a:effectLst/>
                <a:uLnTx/>
                <a:uFillTx/>
                <a:latin typeface="Century Gothic"/>
                <a:ea typeface="+mn-ea"/>
                <a:cs typeface="+mn-cs"/>
              </a:rPr>
              <a:t>?</a:t>
            </a:r>
          </a:p>
        </p:txBody>
      </p:sp>
      <p:sp>
        <p:nvSpPr>
          <p:cNvPr id="18" name="Speech Bubble: Rectangle with Corners Rounded 17">
            <a:extLst>
              <a:ext uri="{FF2B5EF4-FFF2-40B4-BE49-F238E27FC236}">
                <a16:creationId xmlns:a16="http://schemas.microsoft.com/office/drawing/2014/main" id="{CF391DB2-6176-A0E3-3485-16333C399F5B}"/>
              </a:ext>
            </a:extLst>
          </p:cNvPr>
          <p:cNvSpPr/>
          <p:nvPr/>
        </p:nvSpPr>
        <p:spPr>
          <a:xfrm>
            <a:off x="7573091" y="1653386"/>
            <a:ext cx="4536845" cy="1446550"/>
          </a:xfrm>
          <a:prstGeom prst="wedgeRoundRectCallout">
            <a:avLst>
              <a:gd name="adj1" fmla="val -63381"/>
              <a:gd name="adj2" fmla="val 48221"/>
              <a:gd name="adj3" fmla="val 16667"/>
            </a:avLst>
          </a:prstGeom>
          <a:solidFill>
            <a:schemeClr val="bg1"/>
          </a:solidFill>
          <a:ln w="3810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19" name="TextBox 18">
            <a:extLst>
              <a:ext uri="{FF2B5EF4-FFF2-40B4-BE49-F238E27FC236}">
                <a16:creationId xmlns:a16="http://schemas.microsoft.com/office/drawing/2014/main" id="{0E5A0DC3-2CE2-4ADA-ADAD-E618DF89CDA4}"/>
              </a:ext>
            </a:extLst>
          </p:cNvPr>
          <p:cNvSpPr txBox="1"/>
          <p:nvPr/>
        </p:nvSpPr>
        <p:spPr>
          <a:xfrm>
            <a:off x="7573091" y="1656095"/>
            <a:ext cx="4766953"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rPr>
              <a:t>Am </a:t>
            </a: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rPr>
              <a:t>Aschermittwoch</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rPr>
              <a:t>ist</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rPr>
              <a:t> das Fest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rPr>
              <a:t>zu</a:t>
            </a:r>
            <a:r>
              <a:rPr kumimoji="0" lang="en-GB" sz="2200" b="0" i="0" u="none" strike="noStrike" kern="1200" cap="none" spc="0" normalizeH="0" noProof="0" dirty="0">
                <a:ln>
                  <a:noFill/>
                </a:ln>
                <a:solidFill>
                  <a:srgbClr val="002060"/>
                </a:solidFill>
                <a:effectLst/>
                <a:uLnTx/>
                <a:uFillTx/>
                <a:latin typeface="Century Gothic" panose="020B0502020202020204" pitchFamily="34" charset="0"/>
              </a:rPr>
              <a:t> Ende*.</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rPr>
              <a:t> Dann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rPr>
              <a:t>geht</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rPr>
              <a:t> man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rPr>
              <a:t>nach</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rPr>
              <a:t>Hause</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rPr>
              <a:t> und man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rPr>
              <a:t>schläft</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rPr>
              <a:t> – man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rPr>
              <a:t>ist</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rPr>
              <a:t>sehr</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rPr>
              <a:t>müde</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pic>
        <p:nvPicPr>
          <p:cNvPr id="20" name="Picture 19">
            <a:extLst>
              <a:ext uri="{FF2B5EF4-FFF2-40B4-BE49-F238E27FC236}">
                <a16:creationId xmlns:a16="http://schemas.microsoft.com/office/drawing/2014/main" id="{9B5F0A67-0878-A472-89D8-9FA483F7DCF2}"/>
              </a:ext>
            </a:extLst>
          </p:cNvPr>
          <p:cNvPicPr>
            <a:picLocks noChangeAspect="1"/>
          </p:cNvPicPr>
          <p:nvPr/>
        </p:nvPicPr>
        <p:blipFill>
          <a:blip r:embed="rId12"/>
          <a:stretch>
            <a:fillRect/>
          </a:stretch>
        </p:blipFill>
        <p:spPr>
          <a:xfrm>
            <a:off x="5779969" y="2915939"/>
            <a:ext cx="1153983" cy="769322"/>
          </a:xfrm>
          <a:prstGeom prst="rect">
            <a:avLst/>
          </a:prstGeom>
        </p:spPr>
      </p:pic>
      <p:pic>
        <p:nvPicPr>
          <p:cNvPr id="21" name="Picture 20">
            <a:extLst>
              <a:ext uri="{FF2B5EF4-FFF2-40B4-BE49-F238E27FC236}">
                <a16:creationId xmlns:a16="http://schemas.microsoft.com/office/drawing/2014/main" id="{67D5A6B6-5F2D-C71A-D2C0-2B57760B7E67}"/>
              </a:ext>
            </a:extLst>
          </p:cNvPr>
          <p:cNvPicPr>
            <a:picLocks noChangeAspect="1"/>
          </p:cNvPicPr>
          <p:nvPr/>
        </p:nvPicPr>
        <p:blipFill>
          <a:blip r:embed="rId13"/>
          <a:stretch>
            <a:fillRect/>
          </a:stretch>
        </p:blipFill>
        <p:spPr>
          <a:xfrm>
            <a:off x="9655460" y="2718881"/>
            <a:ext cx="1153983" cy="762110"/>
          </a:xfrm>
          <a:prstGeom prst="rect">
            <a:avLst/>
          </a:prstGeom>
        </p:spPr>
      </p:pic>
    </p:spTree>
    <p:extLst>
      <p:ext uri="{BB962C8B-B14F-4D97-AF65-F5344CB8AC3E}">
        <p14:creationId xmlns:p14="http://schemas.microsoft.com/office/powerpoint/2010/main" val="4014773089"/>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3_11.2.wav"/>
                                        </p:tgtEl>
                                      </p:cMediaNode>
                                    </p:audio>
                                  </p:sub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3_W3_11.3.wav"/>
                                        </p:tgtEl>
                                      </p:cMediaNode>
                                    </p:audio>
                                  </p:sub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7" grpId="0" animBg="1"/>
      <p:bldP spid="18" grpId="0" animBg="1"/>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 name="Content Placeholder 4">
            <a:extLst>
              <a:ext uri="{FF2B5EF4-FFF2-40B4-BE49-F238E27FC236}">
                <a16:creationId xmlns:a16="http://schemas.microsoft.com/office/drawing/2014/main" id="{29739E72-3023-453E-B2A4-6D04402554F4}"/>
              </a:ext>
            </a:extLst>
          </p:cNvPr>
          <p:cNvGraphicFramePr>
            <a:graphicFrameLocks/>
          </p:cNvGraphicFramePr>
          <p:nvPr>
            <p:extLst>
              <p:ext uri="{D42A27DB-BD31-4B8C-83A1-F6EECF244321}">
                <p14:modId xmlns:p14="http://schemas.microsoft.com/office/powerpoint/2010/main" val="1540392064"/>
              </p:ext>
            </p:extLst>
          </p:nvPr>
        </p:nvGraphicFramePr>
        <p:xfrm>
          <a:off x="209311" y="1514754"/>
          <a:ext cx="11737909" cy="5236129"/>
        </p:xfrm>
        <a:graphic>
          <a:graphicData uri="http://schemas.openxmlformats.org/drawingml/2006/table">
            <a:tbl>
              <a:tblPr firstRow="1" bandRow="1"/>
              <a:tblGrid>
                <a:gridCol w="774441">
                  <a:extLst>
                    <a:ext uri="{9D8B030D-6E8A-4147-A177-3AD203B41FA5}">
                      <a16:colId xmlns:a16="http://schemas.microsoft.com/office/drawing/2014/main" val="2548973513"/>
                    </a:ext>
                  </a:extLst>
                </a:gridCol>
                <a:gridCol w="6882777">
                  <a:extLst>
                    <a:ext uri="{9D8B030D-6E8A-4147-A177-3AD203B41FA5}">
                      <a16:colId xmlns:a16="http://schemas.microsoft.com/office/drawing/2014/main" val="2775102314"/>
                    </a:ext>
                  </a:extLst>
                </a:gridCol>
                <a:gridCol w="1287811">
                  <a:extLst>
                    <a:ext uri="{9D8B030D-6E8A-4147-A177-3AD203B41FA5}">
                      <a16:colId xmlns:a16="http://schemas.microsoft.com/office/drawing/2014/main" val="1859025906"/>
                    </a:ext>
                  </a:extLst>
                </a:gridCol>
                <a:gridCol w="2792880">
                  <a:extLst>
                    <a:ext uri="{9D8B030D-6E8A-4147-A177-3AD203B41FA5}">
                      <a16:colId xmlns:a16="http://schemas.microsoft.com/office/drawing/2014/main" val="3979149899"/>
                    </a:ext>
                  </a:extLst>
                </a:gridCol>
              </a:tblGrid>
              <a:tr h="1299290">
                <a:tc gridSpan="2">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endParaRPr lang="en-GB" sz="2400" b="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gn="l"/>
                      <a:r>
                        <a:rPr lang="en-GB" sz="3000" b="1" dirty="0" err="1">
                          <a:solidFill>
                            <a:srgbClr val="002060"/>
                          </a:solidFill>
                          <a:latin typeface="Century Gothic" panose="020B0502020202020204" pitchFamily="34" charset="0"/>
                        </a:rPr>
                        <a:t>sie</a:t>
                      </a:r>
                      <a:r>
                        <a:rPr lang="en-GB" sz="3000" b="1" baseline="0" dirty="0">
                          <a:solidFill>
                            <a:srgbClr val="002060"/>
                          </a:solidFill>
                          <a:latin typeface="Century Gothic" panose="020B0502020202020204" pitchFamily="34" charset="0"/>
                        </a:rPr>
                        <a:t> </a:t>
                      </a:r>
                      <a:br>
                        <a:rPr lang="en-GB" sz="3000" b="1" baseline="0" dirty="0">
                          <a:solidFill>
                            <a:srgbClr val="002060"/>
                          </a:solidFill>
                          <a:latin typeface="Century Gothic" panose="020B0502020202020204" pitchFamily="34" charset="0"/>
                        </a:rPr>
                      </a:br>
                      <a:r>
                        <a:rPr lang="en-GB" sz="3000" b="0" baseline="0" dirty="0">
                          <a:solidFill>
                            <a:srgbClr val="002060"/>
                          </a:solidFill>
                          <a:latin typeface="Century Gothic" panose="020B0502020202020204" pitchFamily="34" charset="0"/>
                        </a:rPr>
                        <a:t>(they)</a:t>
                      </a:r>
                      <a:endParaRPr lang="en-GB" sz="3000" b="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gn="l"/>
                      <a:r>
                        <a:rPr lang="en-GB" sz="3000" b="1" dirty="0">
                          <a:solidFill>
                            <a:srgbClr val="002060"/>
                          </a:solidFill>
                          <a:latin typeface="Century Gothic" panose="020B0502020202020204" pitchFamily="34" charset="0"/>
                        </a:rPr>
                        <a:t>man</a:t>
                      </a:r>
                      <a:br>
                        <a:rPr lang="en-GB" sz="3000" b="1" dirty="0">
                          <a:solidFill>
                            <a:srgbClr val="002060"/>
                          </a:solidFill>
                          <a:latin typeface="Century Gothic" panose="020B0502020202020204" pitchFamily="34" charset="0"/>
                        </a:rPr>
                      </a:br>
                      <a:r>
                        <a:rPr lang="en-GB" sz="3000" b="0" i="1" dirty="0">
                          <a:solidFill>
                            <a:srgbClr val="002060"/>
                          </a:solidFill>
                          <a:latin typeface="Century Gothic" panose="020B0502020202020204" pitchFamily="34" charset="0"/>
                        </a:rPr>
                        <a:t>(people, you in general)</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764126"/>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1</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singt</a:t>
                      </a:r>
                      <a:r>
                        <a:rPr lang="en-GB" sz="2400" b="0" dirty="0">
                          <a:solidFill>
                            <a:srgbClr val="002060"/>
                          </a:solidFill>
                          <a:latin typeface="Century Gothic" panose="020B0502020202020204" pitchFamily="34" charset="0"/>
                        </a:rPr>
                        <a:t> Lieder auf der </a:t>
                      </a:r>
                      <a:r>
                        <a:rPr lang="en-GB" sz="2400" b="0" dirty="0" err="1">
                          <a:solidFill>
                            <a:srgbClr val="002060"/>
                          </a:solidFill>
                          <a:latin typeface="Century Gothic" panose="020B0502020202020204" pitchFamily="34" charset="0"/>
                        </a:rPr>
                        <a:t>Straße</a:t>
                      </a:r>
                      <a:r>
                        <a:rPr lang="en-GB" sz="2400" b="0" dirty="0">
                          <a:solidFill>
                            <a:srgbClr val="002060"/>
                          </a:solidFill>
                          <a:latin typeface="Century Gothic" panose="020B0502020202020204" pitchFamily="34" charset="0"/>
                        </a:rPr>
                        <a: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61245337"/>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2</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sagen</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Viel</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Spaß</a:t>
                      </a:r>
                      <a:r>
                        <a:rPr lang="en-GB" sz="2400" b="0" dirty="0">
                          <a:solidFill>
                            <a:srgbClr val="002060"/>
                          </a:solidFill>
                          <a:latin typeface="Century Gothic" panose="020B0502020202020204" pitchFamily="34" charset="0"/>
                        </a:rPr>
                        <a: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3114728"/>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3</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sagt</a:t>
                      </a:r>
                      <a:r>
                        <a:rPr lang="en-GB" sz="2400" b="0" dirty="0">
                          <a:solidFill>
                            <a:srgbClr val="002060"/>
                          </a:solidFill>
                          <a:latin typeface="Century Gothic" panose="020B0502020202020204" pitchFamily="34" charset="0"/>
                        </a:rPr>
                        <a:t> “Guten Appetit!” und </a:t>
                      </a:r>
                      <a:r>
                        <a:rPr lang="en-GB" sz="2400" b="0" dirty="0" err="1">
                          <a:solidFill>
                            <a:srgbClr val="002060"/>
                          </a:solidFill>
                          <a:latin typeface="Century Gothic" panose="020B0502020202020204" pitchFamily="34" charset="0"/>
                        </a:rPr>
                        <a:t>isst</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Butterbrote</a:t>
                      </a:r>
                      <a:r>
                        <a:rPr lang="en-GB" sz="2400" b="0" dirty="0">
                          <a:solidFill>
                            <a:srgbClr val="002060"/>
                          </a:solidFill>
                          <a:latin typeface="Century Gothic" panose="020B0502020202020204" pitchFamily="34" charset="0"/>
                        </a:rPr>
                        <a: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7591263"/>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4</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sieht</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schöne</a:t>
                      </a:r>
                      <a:r>
                        <a:rPr lang="ja-JP" altLang="en-US" sz="2400" b="0" dirty="0">
                          <a:solidFill>
                            <a:srgbClr val="002060"/>
                          </a:solidFill>
                          <a:latin typeface="Century Gothic" panose="020B0502020202020204" pitchFamily="34" charset="0"/>
                        </a:rPr>
                        <a:t> </a:t>
                      </a:r>
                      <a:r>
                        <a:rPr lang="en-GB" altLang="ja-JP" sz="2400" b="0" dirty="0" err="1">
                          <a:solidFill>
                            <a:srgbClr val="002060"/>
                          </a:solidFill>
                          <a:latin typeface="Century Gothic" panose="020B0502020202020204" pitchFamily="34" charset="0"/>
                        </a:rPr>
                        <a:t>Uniformen</a:t>
                      </a:r>
                      <a:r>
                        <a:rPr lang="en-GB" altLang="ja-JP" sz="2400" b="0" dirty="0">
                          <a:solidFill>
                            <a:srgbClr val="002060"/>
                          </a:solidFill>
                          <a:latin typeface="Century Gothic" panose="020B0502020202020204" pitchFamily="34" charset="0"/>
                        </a:rPr>
                        <a:t> und </a:t>
                      </a:r>
                      <a:r>
                        <a:rPr lang="en-GB" altLang="ja-JP" sz="2400" b="0" dirty="0" err="1">
                          <a:solidFill>
                            <a:srgbClr val="002060"/>
                          </a:solidFill>
                          <a:latin typeface="Century Gothic" panose="020B0502020202020204" pitchFamily="34" charset="0"/>
                        </a:rPr>
                        <a:t>Jacken</a:t>
                      </a:r>
                      <a:r>
                        <a:rPr lang="en-GB" altLang="ja-JP" sz="2400" b="0" dirty="0">
                          <a:solidFill>
                            <a:srgbClr val="002060"/>
                          </a:solidFill>
                          <a:latin typeface="Century Gothic" panose="020B0502020202020204" pitchFamily="34" charset="0"/>
                        </a:rPr>
                        <a:t>.</a:t>
                      </a:r>
                      <a:endParaRPr lang="en-GB" sz="2400" b="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04809608"/>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5</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gehen</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nach</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Hause</a:t>
                      </a:r>
                      <a:r>
                        <a:rPr lang="en-GB" sz="2400" b="0" dirty="0">
                          <a:solidFill>
                            <a:srgbClr val="002060"/>
                          </a:solidFill>
                          <a:latin typeface="Century Gothic" panose="020B0502020202020204" pitchFamily="34" charset="0"/>
                        </a:rPr>
                        <a: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1333039"/>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6</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 tanzen am Morgen auf </a:t>
                      </a:r>
                      <a:r>
                        <a:rPr lang="en-GB" sz="2400" b="0" dirty="0" err="1">
                          <a:solidFill>
                            <a:srgbClr val="002060"/>
                          </a:solidFill>
                          <a:latin typeface="Century Gothic" panose="020B0502020202020204" pitchFamily="34" charset="0"/>
                        </a:rPr>
                        <a:t>dem</a:t>
                      </a:r>
                      <a:r>
                        <a:rPr lang="en-GB" sz="2400" b="0" dirty="0">
                          <a:solidFill>
                            <a:srgbClr val="002060"/>
                          </a:solidFill>
                          <a:latin typeface="Century Gothic" panose="020B0502020202020204" pitchFamily="34" charset="0"/>
                        </a:rPr>
                        <a:t> Platz. </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3042220"/>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7</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trägt</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Partykleidung</a:t>
                      </a:r>
                      <a:r>
                        <a:rPr lang="en-GB" sz="2400" b="0" dirty="0">
                          <a:solidFill>
                            <a:srgbClr val="002060"/>
                          </a:solidFill>
                          <a:latin typeface="Century Gothic" panose="020B0502020202020204" pitchFamily="34" charset="0"/>
                        </a:rPr>
                        <a: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016251"/>
                  </a:ext>
                </a:extLst>
              </a:tr>
              <a:tr h="532033">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8</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werden</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müde</a:t>
                      </a:r>
                      <a:r>
                        <a:rPr lang="en-GB" sz="2400" b="0" dirty="0">
                          <a:solidFill>
                            <a:srgbClr val="002060"/>
                          </a:solidFill>
                          <a:latin typeface="Century Gothic" panose="020B0502020202020204" pitchFamily="34" charset="0"/>
                        </a:rPr>
                        <a:t> und </a:t>
                      </a:r>
                      <a:r>
                        <a:rPr lang="en-GB" sz="2400" b="0" dirty="0" err="1">
                          <a:solidFill>
                            <a:srgbClr val="002060"/>
                          </a:solidFill>
                          <a:latin typeface="Century Gothic" panose="020B0502020202020204" pitchFamily="34" charset="0"/>
                        </a:rPr>
                        <a:t>machen</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eine</a:t>
                      </a:r>
                      <a:r>
                        <a:rPr lang="en-GB" sz="2400" b="0" dirty="0">
                          <a:solidFill>
                            <a:srgbClr val="002060"/>
                          </a:solidFill>
                          <a:latin typeface="Century Gothic" panose="020B0502020202020204" pitchFamily="34" charset="0"/>
                        </a:rPr>
                        <a:t> Pause. </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5941149"/>
                  </a:ext>
                </a:extLst>
              </a:tr>
            </a:tbl>
          </a:graphicData>
        </a:graphic>
      </p:graphicFrame>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59870" y="59493"/>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9362" y="338129"/>
            <a:ext cx="1127858" cy="829128"/>
          </a:xfrm>
          <a:prstGeom prst="rect">
            <a:avLst/>
          </a:prstGeom>
        </p:spPr>
      </p:pic>
      <p:sp>
        <p:nvSpPr>
          <p:cNvPr id="51" name="CustomShape 8">
            <a:hlinkClick r:id="" action="ppaction://noaction">
              <a:snd r:embed="rId4" name="VT2W3S9-3.wav"/>
            </a:hlinkClick>
            <a:extLst>
              <a:ext uri="{FF2B5EF4-FFF2-40B4-BE49-F238E27FC236}">
                <a16:creationId xmlns:a16="http://schemas.microsoft.com/office/drawing/2014/main" id="{CB3D144D-9DEA-4514-B3AC-08C2615D6183}"/>
              </a:ext>
            </a:extLst>
          </p:cNvPr>
          <p:cNvSpPr/>
          <p:nvPr/>
        </p:nvSpPr>
        <p:spPr>
          <a:xfrm>
            <a:off x="104323" y="1001234"/>
            <a:ext cx="11980991"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spc="-1" dirty="0">
                <a:solidFill>
                  <a:srgbClr val="002060"/>
                </a:solidFill>
                <a:latin typeface="Century Gothic" panose="020B0502020202020204" pitchFamily="34" charset="0"/>
              </a:rPr>
              <a:t>Is it Johanna and Moritz (</a:t>
            </a:r>
            <a:r>
              <a:rPr lang="en-GB" sz="2400" spc="-1" dirty="0" err="1">
                <a:solidFill>
                  <a:srgbClr val="002060"/>
                </a:solidFill>
                <a:latin typeface="Century Gothic" panose="020B0502020202020204" pitchFamily="34" charset="0"/>
              </a:rPr>
              <a:t>sie</a:t>
            </a:r>
            <a:r>
              <a:rPr lang="en-GB" sz="2400" spc="-1" dirty="0">
                <a:solidFill>
                  <a:srgbClr val="002060"/>
                </a:solidFill>
                <a:latin typeface="Century Gothic" panose="020B0502020202020204" pitchFamily="34" charset="0"/>
              </a:rPr>
              <a:t>-they), or people in general (man)?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Picture 53" descr="Shape, arrow&#10;&#10;Description automatically generated">
            <a:extLst>
              <a:ext uri="{FF2B5EF4-FFF2-40B4-BE49-F238E27FC236}">
                <a16:creationId xmlns:a16="http://schemas.microsoft.com/office/drawing/2014/main" id="{BA9C6F83-8F31-459F-A6FC-2270B866CDA6}"/>
              </a:ext>
            </a:extLst>
          </p:cNvPr>
          <p:cNvPicPr>
            <a:picLocks noChangeAspect="1"/>
          </p:cNvPicPr>
          <p:nvPr/>
        </p:nvPicPr>
        <p:blipFill>
          <a:blip r:embed="rId5"/>
          <a:stretch>
            <a:fillRect/>
          </a:stretch>
        </p:blipFill>
        <p:spPr>
          <a:xfrm>
            <a:off x="10277485" y="2929911"/>
            <a:ext cx="462709" cy="428729"/>
          </a:xfrm>
          <a:prstGeom prst="rect">
            <a:avLst/>
          </a:prstGeom>
        </p:spPr>
      </p:pic>
      <p:pic>
        <p:nvPicPr>
          <p:cNvPr id="55" name="Picture 54" descr="Shape, arrow&#10;&#10;Description automatically generated">
            <a:extLst>
              <a:ext uri="{FF2B5EF4-FFF2-40B4-BE49-F238E27FC236}">
                <a16:creationId xmlns:a16="http://schemas.microsoft.com/office/drawing/2014/main" id="{EDC28BA0-3308-49A2-89DE-5182A2B19F7E}"/>
              </a:ext>
            </a:extLst>
          </p:cNvPr>
          <p:cNvPicPr>
            <a:picLocks noChangeAspect="1"/>
          </p:cNvPicPr>
          <p:nvPr/>
        </p:nvPicPr>
        <p:blipFill>
          <a:blip r:embed="rId5"/>
          <a:stretch>
            <a:fillRect/>
          </a:stretch>
        </p:blipFill>
        <p:spPr>
          <a:xfrm>
            <a:off x="8245531" y="3419201"/>
            <a:ext cx="462709" cy="428729"/>
          </a:xfrm>
          <a:prstGeom prst="rect">
            <a:avLst/>
          </a:prstGeom>
        </p:spPr>
      </p:pic>
      <p:pic>
        <p:nvPicPr>
          <p:cNvPr id="56" name="Picture 55" descr="Shape, arrow&#10;&#10;Description automatically generated">
            <a:extLst>
              <a:ext uri="{FF2B5EF4-FFF2-40B4-BE49-F238E27FC236}">
                <a16:creationId xmlns:a16="http://schemas.microsoft.com/office/drawing/2014/main" id="{EE4D1DE7-38C9-419F-9640-C16EAA0717E0}"/>
              </a:ext>
            </a:extLst>
          </p:cNvPr>
          <p:cNvPicPr>
            <a:picLocks noChangeAspect="1"/>
          </p:cNvPicPr>
          <p:nvPr/>
        </p:nvPicPr>
        <p:blipFill>
          <a:blip r:embed="rId5"/>
          <a:stretch>
            <a:fillRect/>
          </a:stretch>
        </p:blipFill>
        <p:spPr>
          <a:xfrm>
            <a:off x="10277485" y="3872480"/>
            <a:ext cx="462709" cy="428729"/>
          </a:xfrm>
          <a:prstGeom prst="rect">
            <a:avLst/>
          </a:prstGeom>
        </p:spPr>
      </p:pic>
      <p:pic>
        <p:nvPicPr>
          <p:cNvPr id="57" name="Picture 56" descr="Shape, arrow&#10;&#10;Description automatically generated">
            <a:extLst>
              <a:ext uri="{FF2B5EF4-FFF2-40B4-BE49-F238E27FC236}">
                <a16:creationId xmlns:a16="http://schemas.microsoft.com/office/drawing/2014/main" id="{7ACD4DAA-428E-4956-956C-5D377E8CAF81}"/>
              </a:ext>
            </a:extLst>
          </p:cNvPr>
          <p:cNvPicPr>
            <a:picLocks noChangeAspect="1"/>
          </p:cNvPicPr>
          <p:nvPr/>
        </p:nvPicPr>
        <p:blipFill>
          <a:blip r:embed="rId5"/>
          <a:stretch>
            <a:fillRect/>
          </a:stretch>
        </p:blipFill>
        <p:spPr>
          <a:xfrm>
            <a:off x="10316366" y="4358821"/>
            <a:ext cx="462709" cy="428729"/>
          </a:xfrm>
          <a:prstGeom prst="rect">
            <a:avLst/>
          </a:prstGeom>
        </p:spPr>
      </p:pic>
      <p:pic>
        <p:nvPicPr>
          <p:cNvPr id="58" name="Picture 57" descr="Shape, arrow&#10;&#10;Description automatically generated">
            <a:extLst>
              <a:ext uri="{FF2B5EF4-FFF2-40B4-BE49-F238E27FC236}">
                <a16:creationId xmlns:a16="http://schemas.microsoft.com/office/drawing/2014/main" id="{A39AB3F4-D0EC-42CF-8938-4A708765373C}"/>
              </a:ext>
            </a:extLst>
          </p:cNvPr>
          <p:cNvPicPr>
            <a:picLocks noChangeAspect="1"/>
          </p:cNvPicPr>
          <p:nvPr/>
        </p:nvPicPr>
        <p:blipFill>
          <a:blip r:embed="rId5"/>
          <a:stretch>
            <a:fillRect/>
          </a:stretch>
        </p:blipFill>
        <p:spPr>
          <a:xfrm>
            <a:off x="8246392" y="4827790"/>
            <a:ext cx="462709" cy="428729"/>
          </a:xfrm>
          <a:prstGeom prst="rect">
            <a:avLst/>
          </a:prstGeom>
        </p:spPr>
      </p:pic>
      <p:pic>
        <p:nvPicPr>
          <p:cNvPr id="59" name="Picture 58" descr="Shape, arrow&#10;&#10;Description automatically generated">
            <a:extLst>
              <a:ext uri="{FF2B5EF4-FFF2-40B4-BE49-F238E27FC236}">
                <a16:creationId xmlns:a16="http://schemas.microsoft.com/office/drawing/2014/main" id="{618EC8B2-90F9-401F-8B1A-B6F5C2BF1888}"/>
              </a:ext>
            </a:extLst>
          </p:cNvPr>
          <p:cNvPicPr>
            <a:picLocks noChangeAspect="1"/>
          </p:cNvPicPr>
          <p:nvPr/>
        </p:nvPicPr>
        <p:blipFill>
          <a:blip r:embed="rId5"/>
          <a:stretch>
            <a:fillRect/>
          </a:stretch>
        </p:blipFill>
        <p:spPr>
          <a:xfrm>
            <a:off x="8269080" y="5311258"/>
            <a:ext cx="462709" cy="428729"/>
          </a:xfrm>
          <a:prstGeom prst="rect">
            <a:avLst/>
          </a:prstGeom>
        </p:spPr>
      </p:pic>
      <p:pic>
        <p:nvPicPr>
          <p:cNvPr id="60" name="Picture 59" descr="Shape, arrow&#10;&#10;Description automatically generated">
            <a:extLst>
              <a:ext uri="{FF2B5EF4-FFF2-40B4-BE49-F238E27FC236}">
                <a16:creationId xmlns:a16="http://schemas.microsoft.com/office/drawing/2014/main" id="{A253409E-4F8D-4E6D-8C19-A78DE3CC389C}"/>
              </a:ext>
            </a:extLst>
          </p:cNvPr>
          <p:cNvPicPr>
            <a:picLocks noChangeAspect="1"/>
          </p:cNvPicPr>
          <p:nvPr/>
        </p:nvPicPr>
        <p:blipFill>
          <a:blip r:embed="rId5"/>
          <a:stretch>
            <a:fillRect/>
          </a:stretch>
        </p:blipFill>
        <p:spPr>
          <a:xfrm>
            <a:off x="10311063" y="5725548"/>
            <a:ext cx="462709" cy="428729"/>
          </a:xfrm>
          <a:prstGeom prst="rect">
            <a:avLst/>
          </a:prstGeom>
        </p:spPr>
      </p:pic>
      <p:pic>
        <p:nvPicPr>
          <p:cNvPr id="61" name="Picture 60" descr="Shape, arrow&#10;&#10;Description automatically generated">
            <a:extLst>
              <a:ext uri="{FF2B5EF4-FFF2-40B4-BE49-F238E27FC236}">
                <a16:creationId xmlns:a16="http://schemas.microsoft.com/office/drawing/2014/main" id="{7963A715-D7B1-42DA-9450-D4508D627B05}"/>
              </a:ext>
            </a:extLst>
          </p:cNvPr>
          <p:cNvPicPr>
            <a:picLocks noChangeAspect="1"/>
          </p:cNvPicPr>
          <p:nvPr/>
        </p:nvPicPr>
        <p:blipFill>
          <a:blip r:embed="rId5"/>
          <a:stretch>
            <a:fillRect/>
          </a:stretch>
        </p:blipFill>
        <p:spPr>
          <a:xfrm>
            <a:off x="8259452" y="6209999"/>
            <a:ext cx="462709" cy="428729"/>
          </a:xfrm>
          <a:prstGeom prst="rect">
            <a:avLst/>
          </a:prstGeom>
        </p:spPr>
      </p:pic>
      <p:sp>
        <p:nvSpPr>
          <p:cNvPr id="69" name="CustomShape 8">
            <a:hlinkClick r:id="" action="ppaction://noaction">
              <a:snd r:embed="rId6" name="T3_W3_12.1.wav"/>
            </a:hlinkClick>
            <a:extLst>
              <a:ext uri="{FF2B5EF4-FFF2-40B4-BE49-F238E27FC236}">
                <a16:creationId xmlns:a16="http://schemas.microsoft.com/office/drawing/2014/main" id="{6EFBE9E6-8A97-470B-ABE2-7BCBEB03A3DC}"/>
              </a:ext>
            </a:extLst>
          </p:cNvPr>
          <p:cNvSpPr/>
          <p:nvPr/>
        </p:nvSpPr>
        <p:spPr>
          <a:xfrm>
            <a:off x="-33771" y="434466"/>
            <a:ext cx="10589712" cy="49606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Es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rPr>
              <a:t>ist</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 Rosenmontag. Johanna und Moritz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rPr>
              <a:t>sind</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 in Köln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rPr>
              <a:t>für</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rPr>
              <a:t>Karneval</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71" name="Action Button: Blank 70">
            <a:hlinkClick r:id="" action="ppaction://noaction" highlightClick="1">
              <a:snd r:embed="rId7" name="T3_W3_12.2.wav"/>
            </a:hlinkClick>
            <a:extLst>
              <a:ext uri="{FF2B5EF4-FFF2-40B4-BE49-F238E27FC236}">
                <a16:creationId xmlns:a16="http://schemas.microsoft.com/office/drawing/2014/main" id="{38CAF750-EBEE-4F9A-8C86-8736EBA6F172}"/>
              </a:ext>
            </a:extLst>
          </p:cNvPr>
          <p:cNvSpPr/>
          <p:nvPr/>
        </p:nvSpPr>
        <p:spPr>
          <a:xfrm>
            <a:off x="401995" y="3049529"/>
            <a:ext cx="312821" cy="335299"/>
          </a:xfrm>
          <a:prstGeom prst="actionButtonBlank">
            <a:avLst/>
          </a:prstGeom>
          <a:solidFill>
            <a:schemeClr val="accent3">
              <a:lumMod val="60000"/>
              <a:lumOff val="4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1</a:t>
            </a:r>
          </a:p>
        </p:txBody>
      </p:sp>
      <p:sp>
        <p:nvSpPr>
          <p:cNvPr id="72" name="Action Button: Blank 71">
            <a:hlinkClick r:id="" action="ppaction://noaction" highlightClick="1">
              <a:snd r:embed="rId8" name="T3_W3_12.3.wav"/>
            </a:hlinkClick>
            <a:extLst>
              <a:ext uri="{FF2B5EF4-FFF2-40B4-BE49-F238E27FC236}">
                <a16:creationId xmlns:a16="http://schemas.microsoft.com/office/drawing/2014/main" id="{075AB60F-EDC6-45E0-8049-46ABE6A319BD}"/>
              </a:ext>
            </a:extLst>
          </p:cNvPr>
          <p:cNvSpPr/>
          <p:nvPr/>
        </p:nvSpPr>
        <p:spPr>
          <a:xfrm>
            <a:off x="401994" y="3505965"/>
            <a:ext cx="312821" cy="335299"/>
          </a:xfrm>
          <a:prstGeom prst="actionButtonBlank">
            <a:avLst/>
          </a:prstGeom>
          <a:solidFill>
            <a:schemeClr val="accent3">
              <a:lumMod val="60000"/>
              <a:lumOff val="4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2</a:t>
            </a:r>
          </a:p>
        </p:txBody>
      </p:sp>
      <p:sp>
        <p:nvSpPr>
          <p:cNvPr id="73" name="Action Button: Blank 72">
            <a:hlinkClick r:id="" action="ppaction://noaction" highlightClick="1">
              <a:snd r:embed="rId9" name="T3_W3_12.4.wav"/>
            </a:hlinkClick>
            <a:extLst>
              <a:ext uri="{FF2B5EF4-FFF2-40B4-BE49-F238E27FC236}">
                <a16:creationId xmlns:a16="http://schemas.microsoft.com/office/drawing/2014/main" id="{025A7227-FC14-4944-A370-4EA2C96DE6A5}"/>
              </a:ext>
            </a:extLst>
          </p:cNvPr>
          <p:cNvSpPr/>
          <p:nvPr/>
        </p:nvSpPr>
        <p:spPr>
          <a:xfrm>
            <a:off x="401995" y="3954592"/>
            <a:ext cx="312821" cy="335299"/>
          </a:xfrm>
          <a:prstGeom prst="actionButtonBlank">
            <a:avLst/>
          </a:prstGeom>
          <a:solidFill>
            <a:schemeClr val="accent3">
              <a:lumMod val="60000"/>
              <a:lumOff val="4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3</a:t>
            </a:r>
          </a:p>
        </p:txBody>
      </p:sp>
      <p:sp>
        <p:nvSpPr>
          <p:cNvPr id="74" name="Action Button: Blank 73">
            <a:hlinkClick r:id="" action="ppaction://noaction" highlightClick="1">
              <a:snd r:embed="rId10" name="T3_W3_12.5.wav"/>
            </a:hlinkClick>
            <a:extLst>
              <a:ext uri="{FF2B5EF4-FFF2-40B4-BE49-F238E27FC236}">
                <a16:creationId xmlns:a16="http://schemas.microsoft.com/office/drawing/2014/main" id="{208D75ED-5624-46F7-8773-FD0E7031853C}"/>
              </a:ext>
            </a:extLst>
          </p:cNvPr>
          <p:cNvSpPr/>
          <p:nvPr/>
        </p:nvSpPr>
        <p:spPr>
          <a:xfrm>
            <a:off x="401994" y="4411028"/>
            <a:ext cx="312821" cy="335299"/>
          </a:xfrm>
          <a:prstGeom prst="actionButtonBlank">
            <a:avLst/>
          </a:prstGeom>
          <a:solidFill>
            <a:schemeClr val="accent3">
              <a:lumMod val="60000"/>
              <a:lumOff val="4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4</a:t>
            </a:r>
          </a:p>
        </p:txBody>
      </p:sp>
      <p:sp>
        <p:nvSpPr>
          <p:cNvPr id="75" name="Action Button: Blank 74">
            <a:hlinkClick r:id="" action="ppaction://noaction" highlightClick="1">
              <a:snd r:embed="rId11" name="T3_W3_12.6.wav"/>
            </a:hlinkClick>
            <a:extLst>
              <a:ext uri="{FF2B5EF4-FFF2-40B4-BE49-F238E27FC236}">
                <a16:creationId xmlns:a16="http://schemas.microsoft.com/office/drawing/2014/main" id="{45FD721B-0187-41FB-BF87-C7FD972862DD}"/>
              </a:ext>
            </a:extLst>
          </p:cNvPr>
          <p:cNvSpPr/>
          <p:nvPr/>
        </p:nvSpPr>
        <p:spPr>
          <a:xfrm>
            <a:off x="401994" y="4933813"/>
            <a:ext cx="312821" cy="335299"/>
          </a:xfrm>
          <a:prstGeom prst="actionButtonBlank">
            <a:avLst/>
          </a:prstGeom>
          <a:solidFill>
            <a:schemeClr val="accent3">
              <a:lumMod val="60000"/>
              <a:lumOff val="4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5</a:t>
            </a:r>
          </a:p>
        </p:txBody>
      </p:sp>
      <p:sp>
        <p:nvSpPr>
          <p:cNvPr id="76" name="Action Button: Blank 75">
            <a:hlinkClick r:id="" action="ppaction://noaction" highlightClick="1">
              <a:snd r:embed="rId12" name="T3_W3_12.8.wav"/>
            </a:hlinkClick>
            <a:extLst>
              <a:ext uri="{FF2B5EF4-FFF2-40B4-BE49-F238E27FC236}">
                <a16:creationId xmlns:a16="http://schemas.microsoft.com/office/drawing/2014/main" id="{64258326-AB9E-4C0B-A4F6-3E97AE582EB2}"/>
              </a:ext>
            </a:extLst>
          </p:cNvPr>
          <p:cNvSpPr/>
          <p:nvPr/>
        </p:nvSpPr>
        <p:spPr>
          <a:xfrm>
            <a:off x="401993" y="5390249"/>
            <a:ext cx="312821" cy="335299"/>
          </a:xfrm>
          <a:prstGeom prst="actionButtonBlank">
            <a:avLst/>
          </a:prstGeom>
          <a:solidFill>
            <a:schemeClr val="accent3">
              <a:lumMod val="60000"/>
              <a:lumOff val="4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6</a:t>
            </a:r>
          </a:p>
        </p:txBody>
      </p:sp>
      <p:sp>
        <p:nvSpPr>
          <p:cNvPr id="77" name="Action Button: Blank 76">
            <a:hlinkClick r:id="" action="ppaction://noaction" highlightClick="1">
              <a:snd r:embed="rId13" name="T3E_W3_12.1.wav"/>
            </a:hlinkClick>
            <a:extLst>
              <a:ext uri="{FF2B5EF4-FFF2-40B4-BE49-F238E27FC236}">
                <a16:creationId xmlns:a16="http://schemas.microsoft.com/office/drawing/2014/main" id="{C734D54E-B6F8-4F83-9142-2DA2D95917AD}"/>
              </a:ext>
            </a:extLst>
          </p:cNvPr>
          <p:cNvSpPr/>
          <p:nvPr/>
        </p:nvSpPr>
        <p:spPr>
          <a:xfrm>
            <a:off x="401994" y="5838876"/>
            <a:ext cx="312821" cy="335299"/>
          </a:xfrm>
          <a:prstGeom prst="actionButtonBlank">
            <a:avLst/>
          </a:prstGeom>
          <a:solidFill>
            <a:schemeClr val="accent3">
              <a:lumMod val="60000"/>
              <a:lumOff val="4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7</a:t>
            </a:r>
          </a:p>
        </p:txBody>
      </p:sp>
      <p:sp>
        <p:nvSpPr>
          <p:cNvPr id="78" name="Action Button: Blank 77">
            <a:hlinkClick r:id="" action="ppaction://noaction" highlightClick="1">
              <a:snd r:embed="rId14" name="T3_W3_12.9.wav"/>
            </a:hlinkClick>
            <a:extLst>
              <a:ext uri="{FF2B5EF4-FFF2-40B4-BE49-F238E27FC236}">
                <a16:creationId xmlns:a16="http://schemas.microsoft.com/office/drawing/2014/main" id="{0437E59F-CE81-4687-B122-78588F25C4B4}"/>
              </a:ext>
            </a:extLst>
          </p:cNvPr>
          <p:cNvSpPr/>
          <p:nvPr/>
        </p:nvSpPr>
        <p:spPr>
          <a:xfrm>
            <a:off x="401993" y="6295312"/>
            <a:ext cx="312821" cy="335299"/>
          </a:xfrm>
          <a:prstGeom prst="actionButtonBlank">
            <a:avLst/>
          </a:prstGeom>
          <a:solidFill>
            <a:schemeClr val="accent3">
              <a:lumMod val="60000"/>
              <a:lumOff val="4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8</a:t>
            </a:r>
          </a:p>
        </p:txBody>
      </p:sp>
      <p:sp>
        <p:nvSpPr>
          <p:cNvPr id="79" name="CustomShape 6">
            <a:hlinkClick r:id="" action="ppaction://noaction">
              <a:snd r:embed="rId15" name="T3_W3_11.1.wav"/>
            </a:hlinkClick>
            <a:extLst>
              <a:ext uri="{FF2B5EF4-FFF2-40B4-BE49-F238E27FC236}">
                <a16:creationId xmlns:a16="http://schemas.microsoft.com/office/drawing/2014/main" id="{2CC4DD26-62D6-4512-8F14-43FF4BBF1C84}"/>
              </a:ext>
            </a:extLst>
          </p:cNvPr>
          <p:cNvSpPr/>
          <p:nvPr/>
        </p:nvSpPr>
        <p:spPr>
          <a:xfrm>
            <a:off x="-33771"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002060"/>
                </a:solidFill>
                <a:latin typeface="Century gothic"/>
              </a:rPr>
              <a:t>Karneval</a:t>
            </a:r>
            <a:endParaRPr kumimoji="0" lang="en-GB" sz="2800" b="0" i="0" u="none" strike="noStrike" kern="1200" cap="none" spc="-1" normalizeH="0" baseline="0" noProof="0" dirty="0">
              <a:ln>
                <a:noFill/>
              </a:ln>
              <a:solidFill>
                <a:srgbClr val="002060"/>
              </a:solidFill>
              <a:effectLst/>
              <a:uLnTx/>
              <a:uFillTx/>
              <a:latin typeface="Century gothic"/>
            </a:endParaRPr>
          </a:p>
        </p:txBody>
      </p:sp>
      <p:pic>
        <p:nvPicPr>
          <p:cNvPr id="80" name="Picture 79">
            <a:extLst>
              <a:ext uri="{FF2B5EF4-FFF2-40B4-BE49-F238E27FC236}">
                <a16:creationId xmlns:a16="http://schemas.microsoft.com/office/drawing/2014/main" id="{1E16D6FD-FEB1-45B5-9D0A-52268556E753}"/>
              </a:ext>
            </a:extLst>
          </p:cNvPr>
          <p:cNvPicPr>
            <a:picLocks noChangeAspect="1"/>
          </p:cNvPicPr>
          <p:nvPr/>
        </p:nvPicPr>
        <p:blipFill>
          <a:blip r:embed="rId16"/>
          <a:stretch>
            <a:fillRect/>
          </a:stretch>
        </p:blipFill>
        <p:spPr>
          <a:xfrm>
            <a:off x="8381337" y="1554051"/>
            <a:ext cx="838784" cy="653124"/>
          </a:xfrm>
          <a:prstGeom prst="rect">
            <a:avLst/>
          </a:prstGeom>
        </p:spPr>
      </p:pic>
      <p:pic>
        <p:nvPicPr>
          <p:cNvPr id="81" name="Picture 80">
            <a:extLst>
              <a:ext uri="{FF2B5EF4-FFF2-40B4-BE49-F238E27FC236}">
                <a16:creationId xmlns:a16="http://schemas.microsoft.com/office/drawing/2014/main" id="{E97DC1C5-86EA-4003-9143-1B11403ACE8F}"/>
              </a:ext>
            </a:extLst>
          </p:cNvPr>
          <p:cNvPicPr>
            <a:picLocks noChangeAspect="1"/>
          </p:cNvPicPr>
          <p:nvPr/>
        </p:nvPicPr>
        <p:blipFill>
          <a:blip r:embed="rId17"/>
          <a:stretch>
            <a:fillRect/>
          </a:stretch>
        </p:blipFill>
        <p:spPr>
          <a:xfrm>
            <a:off x="7243963" y="2145192"/>
            <a:ext cx="838784" cy="812572"/>
          </a:xfrm>
          <a:prstGeom prst="rect">
            <a:avLst/>
          </a:prstGeom>
        </p:spPr>
      </p:pic>
      <p:pic>
        <p:nvPicPr>
          <p:cNvPr id="5" name="Picture 4">
            <a:extLst>
              <a:ext uri="{FF2B5EF4-FFF2-40B4-BE49-F238E27FC236}">
                <a16:creationId xmlns:a16="http://schemas.microsoft.com/office/drawing/2014/main" id="{AB5265CF-D0E0-429F-8137-D8B83C30E816}"/>
              </a:ext>
            </a:extLst>
          </p:cNvPr>
          <p:cNvPicPr>
            <a:picLocks noChangeAspect="1"/>
          </p:cNvPicPr>
          <p:nvPr/>
        </p:nvPicPr>
        <p:blipFill rotWithShape="1">
          <a:blip r:embed="rId18"/>
          <a:srcRect l="43594"/>
          <a:stretch/>
        </p:blipFill>
        <p:spPr>
          <a:xfrm>
            <a:off x="187579" y="1447535"/>
            <a:ext cx="1696511" cy="1541425"/>
          </a:xfrm>
          <a:prstGeom prst="rect">
            <a:avLst/>
          </a:prstGeom>
        </p:spPr>
      </p:pic>
      <p:pic>
        <p:nvPicPr>
          <p:cNvPr id="4" name="Picture 3">
            <a:extLst>
              <a:ext uri="{FF2B5EF4-FFF2-40B4-BE49-F238E27FC236}">
                <a16:creationId xmlns:a16="http://schemas.microsoft.com/office/drawing/2014/main" id="{7790BECB-9387-4091-80E2-CA785E9881C1}"/>
              </a:ext>
            </a:extLst>
          </p:cNvPr>
          <p:cNvPicPr>
            <a:picLocks noChangeAspect="1"/>
          </p:cNvPicPr>
          <p:nvPr/>
        </p:nvPicPr>
        <p:blipFill>
          <a:blip r:embed="rId19"/>
          <a:stretch>
            <a:fillRect/>
          </a:stretch>
        </p:blipFill>
        <p:spPr>
          <a:xfrm>
            <a:off x="1221674" y="1313639"/>
            <a:ext cx="6508916" cy="1930577"/>
          </a:xfrm>
          <a:prstGeom prst="rect">
            <a:avLst/>
          </a:prstGeom>
        </p:spPr>
      </p:pic>
      <p:sp>
        <p:nvSpPr>
          <p:cNvPr id="82" name="CustomShape 6">
            <a:extLst>
              <a:ext uri="{FF2B5EF4-FFF2-40B4-BE49-F238E27FC236}">
                <a16:creationId xmlns:a16="http://schemas.microsoft.com/office/drawing/2014/main" id="{5A398892-03FD-4C67-9D51-672030F675BE}"/>
              </a:ext>
            </a:extLst>
          </p:cNvPr>
          <p:cNvSpPr/>
          <p:nvPr/>
        </p:nvSpPr>
        <p:spPr>
          <a:xfrm>
            <a:off x="2751756" y="1858012"/>
            <a:ext cx="4463027"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spc="-1" dirty="0" err="1">
                <a:solidFill>
                  <a:srgbClr val="7030A0"/>
                </a:solidFill>
                <a:latin typeface="Century gothic"/>
              </a:rPr>
              <a:t>Karneval</a:t>
            </a:r>
            <a:r>
              <a:rPr lang="en-GB" sz="3200" b="1" spc="-1" dirty="0">
                <a:solidFill>
                  <a:srgbClr val="7030A0"/>
                </a:solidFill>
                <a:latin typeface="Century gothic"/>
              </a:rPr>
              <a:t> in Köln</a:t>
            </a:r>
            <a:endParaRPr kumimoji="0" lang="en-GB" sz="3200" b="0" i="0" u="none" strike="noStrike" kern="1200" cap="none" spc="-1" normalizeH="0" baseline="0" noProof="0" dirty="0">
              <a:ln>
                <a:noFill/>
              </a:ln>
              <a:solidFill>
                <a:srgbClr val="7030A0"/>
              </a:solidFill>
              <a:effectLst/>
              <a:uLnTx/>
              <a:uFillTx/>
              <a:latin typeface="Century gothic"/>
            </a:endParaRPr>
          </a:p>
        </p:txBody>
      </p:sp>
      <p:pic>
        <p:nvPicPr>
          <p:cNvPr id="6" name="Picture 5">
            <a:extLst>
              <a:ext uri="{FF2B5EF4-FFF2-40B4-BE49-F238E27FC236}">
                <a16:creationId xmlns:a16="http://schemas.microsoft.com/office/drawing/2014/main" id="{F3B47F3C-33C6-4990-BC1A-6C16CCE5D083}"/>
              </a:ext>
            </a:extLst>
          </p:cNvPr>
          <p:cNvPicPr>
            <a:picLocks noChangeAspect="1"/>
          </p:cNvPicPr>
          <p:nvPr/>
        </p:nvPicPr>
        <p:blipFill>
          <a:blip r:embed="rId20"/>
          <a:stretch>
            <a:fillRect/>
          </a:stretch>
        </p:blipFill>
        <p:spPr>
          <a:xfrm>
            <a:off x="9589146" y="-12645"/>
            <a:ext cx="1694835" cy="1054699"/>
          </a:xfrm>
          <a:prstGeom prst="rect">
            <a:avLst/>
          </a:prstGeom>
        </p:spPr>
      </p:pic>
      <p:pic>
        <p:nvPicPr>
          <p:cNvPr id="7" name="Picture 6">
            <a:extLst>
              <a:ext uri="{FF2B5EF4-FFF2-40B4-BE49-F238E27FC236}">
                <a16:creationId xmlns:a16="http://schemas.microsoft.com/office/drawing/2014/main" id="{C5EBE30F-C0E3-4232-87DC-65FED8D49FF0}"/>
              </a:ext>
            </a:extLst>
          </p:cNvPr>
          <p:cNvPicPr>
            <a:picLocks noChangeAspect="1"/>
          </p:cNvPicPr>
          <p:nvPr/>
        </p:nvPicPr>
        <p:blipFill>
          <a:blip r:embed="rId21"/>
          <a:stretch>
            <a:fillRect/>
          </a:stretch>
        </p:blipFill>
        <p:spPr>
          <a:xfrm>
            <a:off x="10316366" y="1543508"/>
            <a:ext cx="12192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 name="Content Placeholder 4">
            <a:extLst>
              <a:ext uri="{FF2B5EF4-FFF2-40B4-BE49-F238E27FC236}">
                <a16:creationId xmlns:a16="http://schemas.microsoft.com/office/drawing/2014/main" id="{29739E72-3023-453E-B2A4-6D04402554F4}"/>
              </a:ext>
            </a:extLst>
          </p:cNvPr>
          <p:cNvGraphicFramePr>
            <a:graphicFrameLocks/>
          </p:cNvGraphicFramePr>
          <p:nvPr>
            <p:extLst>
              <p:ext uri="{D42A27DB-BD31-4B8C-83A1-F6EECF244321}">
                <p14:modId xmlns:p14="http://schemas.microsoft.com/office/powerpoint/2010/main" val="1804143142"/>
              </p:ext>
            </p:extLst>
          </p:nvPr>
        </p:nvGraphicFramePr>
        <p:xfrm>
          <a:off x="149986" y="1713530"/>
          <a:ext cx="11737909" cy="5072379"/>
        </p:xfrm>
        <a:graphic>
          <a:graphicData uri="http://schemas.openxmlformats.org/drawingml/2006/table">
            <a:tbl>
              <a:tblPr firstRow="1" bandRow="1"/>
              <a:tblGrid>
                <a:gridCol w="414790">
                  <a:extLst>
                    <a:ext uri="{9D8B030D-6E8A-4147-A177-3AD203B41FA5}">
                      <a16:colId xmlns:a16="http://schemas.microsoft.com/office/drawing/2014/main" val="2548973513"/>
                    </a:ext>
                  </a:extLst>
                </a:gridCol>
                <a:gridCol w="5607424">
                  <a:extLst>
                    <a:ext uri="{9D8B030D-6E8A-4147-A177-3AD203B41FA5}">
                      <a16:colId xmlns:a16="http://schemas.microsoft.com/office/drawing/2014/main" val="2775102314"/>
                    </a:ext>
                  </a:extLst>
                </a:gridCol>
                <a:gridCol w="5715695">
                  <a:extLst>
                    <a:ext uri="{9D8B030D-6E8A-4147-A177-3AD203B41FA5}">
                      <a16:colId xmlns:a16="http://schemas.microsoft.com/office/drawing/2014/main" val="1859025906"/>
                    </a:ext>
                  </a:extLst>
                </a:gridCol>
              </a:tblGrid>
              <a:tr h="1299290">
                <a:tc gridSpan="2">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endParaRPr lang="en-GB" sz="2400" b="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gn="l"/>
                      <a:endParaRPr lang="en-GB" sz="30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764126"/>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1</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b="0" dirty="0">
                          <a:solidFill>
                            <a:srgbClr val="002060"/>
                          </a:solidFill>
                          <a:latin typeface="Century Gothic" panose="020B0502020202020204" pitchFamily="34" charset="0"/>
                        </a:rPr>
                        <a:t>…. </a:t>
                      </a:r>
                      <a:r>
                        <a:rPr lang="en-GB" sz="2000" b="0" dirty="0" err="1">
                          <a:solidFill>
                            <a:srgbClr val="002060"/>
                          </a:solidFill>
                          <a:latin typeface="Century Gothic" panose="020B0502020202020204" pitchFamily="34" charset="0"/>
                        </a:rPr>
                        <a:t>singt</a:t>
                      </a:r>
                      <a:r>
                        <a:rPr lang="en-GB" sz="2000" b="0" dirty="0">
                          <a:solidFill>
                            <a:srgbClr val="002060"/>
                          </a:solidFill>
                          <a:latin typeface="Century Gothic" panose="020B0502020202020204" pitchFamily="34" charset="0"/>
                        </a:rPr>
                        <a:t> Lieder auf der </a:t>
                      </a:r>
                      <a:r>
                        <a:rPr lang="en-GB" sz="2000" b="0" dirty="0" err="1">
                          <a:solidFill>
                            <a:srgbClr val="002060"/>
                          </a:solidFill>
                          <a:latin typeface="Century Gothic" panose="020B0502020202020204" pitchFamily="34" charset="0"/>
                        </a:rPr>
                        <a:t>Straße</a:t>
                      </a:r>
                      <a:r>
                        <a:rPr lang="en-GB" sz="2000" b="0" dirty="0">
                          <a:solidFill>
                            <a:srgbClr val="002060"/>
                          </a:solidFill>
                          <a:latin typeface="Century Gothic" panose="020B0502020202020204" pitchFamily="34" charset="0"/>
                        </a:rPr>
                        <a: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61245337"/>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2</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rgbClr val="002060"/>
                          </a:solidFill>
                          <a:latin typeface="Century Gothic" panose="020B0502020202020204" pitchFamily="34" charset="0"/>
                        </a:rPr>
                        <a:t>…. </a:t>
                      </a:r>
                      <a:r>
                        <a:rPr lang="en-GB" sz="2000" b="0" dirty="0" err="1">
                          <a:solidFill>
                            <a:srgbClr val="002060"/>
                          </a:solidFill>
                          <a:latin typeface="Century Gothic" panose="020B0502020202020204" pitchFamily="34" charset="0"/>
                        </a:rPr>
                        <a:t>sagen</a:t>
                      </a:r>
                      <a:r>
                        <a:rPr lang="en-GB" sz="2000" b="0" dirty="0">
                          <a:solidFill>
                            <a:srgbClr val="002060"/>
                          </a:solidFill>
                          <a:latin typeface="Century Gothic" panose="020B0502020202020204" pitchFamily="34" charset="0"/>
                        </a:rPr>
                        <a:t>: </a:t>
                      </a:r>
                      <a:r>
                        <a:rPr lang="en-GB" sz="2000" b="0" dirty="0" err="1">
                          <a:solidFill>
                            <a:srgbClr val="002060"/>
                          </a:solidFill>
                          <a:latin typeface="Century Gothic" panose="020B0502020202020204" pitchFamily="34" charset="0"/>
                        </a:rPr>
                        <a:t>Viel</a:t>
                      </a:r>
                      <a:r>
                        <a:rPr lang="en-GB" sz="2000" b="0" dirty="0">
                          <a:solidFill>
                            <a:srgbClr val="002060"/>
                          </a:solidFill>
                          <a:latin typeface="Century Gothic" panose="020B0502020202020204" pitchFamily="34" charset="0"/>
                        </a:rPr>
                        <a:t> </a:t>
                      </a:r>
                      <a:r>
                        <a:rPr lang="en-GB" sz="2000" b="0" dirty="0" err="1">
                          <a:solidFill>
                            <a:srgbClr val="002060"/>
                          </a:solidFill>
                          <a:latin typeface="Century Gothic" panose="020B0502020202020204" pitchFamily="34" charset="0"/>
                        </a:rPr>
                        <a:t>Spaß</a:t>
                      </a:r>
                      <a:r>
                        <a:rPr lang="en-GB" sz="2000" b="0" dirty="0">
                          <a:solidFill>
                            <a:srgbClr val="002060"/>
                          </a:solidFill>
                          <a:latin typeface="Century Gothic" panose="020B0502020202020204" pitchFamily="34" charset="0"/>
                        </a:rPr>
                        <a: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3114728"/>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3</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rgbClr val="002060"/>
                          </a:solidFill>
                          <a:latin typeface="Century Gothic" panose="020B0502020202020204" pitchFamily="34" charset="0"/>
                        </a:rPr>
                        <a:t>…. </a:t>
                      </a:r>
                      <a:r>
                        <a:rPr lang="en-GB" sz="2000" b="0" dirty="0" err="1">
                          <a:solidFill>
                            <a:srgbClr val="002060"/>
                          </a:solidFill>
                          <a:latin typeface="Century Gothic" panose="020B0502020202020204" pitchFamily="34" charset="0"/>
                        </a:rPr>
                        <a:t>sagt</a:t>
                      </a:r>
                      <a:r>
                        <a:rPr lang="en-GB" sz="2000" b="0" dirty="0">
                          <a:solidFill>
                            <a:srgbClr val="002060"/>
                          </a:solidFill>
                          <a:latin typeface="Century Gothic" panose="020B0502020202020204" pitchFamily="34" charset="0"/>
                        </a:rPr>
                        <a:t> “Guten Appetit!”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7591263"/>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4</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b="0" dirty="0">
                          <a:solidFill>
                            <a:srgbClr val="002060"/>
                          </a:solidFill>
                          <a:latin typeface="Century Gothic" panose="020B0502020202020204" pitchFamily="34" charset="0"/>
                        </a:rPr>
                        <a:t>…. </a:t>
                      </a:r>
                      <a:r>
                        <a:rPr lang="en-GB" sz="2000" b="0" dirty="0" err="1">
                          <a:solidFill>
                            <a:srgbClr val="002060"/>
                          </a:solidFill>
                          <a:latin typeface="Century Gothic" panose="020B0502020202020204" pitchFamily="34" charset="0"/>
                        </a:rPr>
                        <a:t>sieht</a:t>
                      </a:r>
                      <a:r>
                        <a:rPr lang="en-GB" sz="2000" b="0" dirty="0">
                          <a:solidFill>
                            <a:srgbClr val="002060"/>
                          </a:solidFill>
                          <a:latin typeface="Century Gothic" panose="020B0502020202020204" pitchFamily="34" charset="0"/>
                        </a:rPr>
                        <a:t> </a:t>
                      </a:r>
                      <a:r>
                        <a:rPr lang="en-GB" sz="2000" b="0" dirty="0" err="1">
                          <a:solidFill>
                            <a:srgbClr val="002060"/>
                          </a:solidFill>
                          <a:latin typeface="Century Gothic" panose="020B0502020202020204" pitchFamily="34" charset="0"/>
                        </a:rPr>
                        <a:t>schöne</a:t>
                      </a:r>
                      <a:r>
                        <a:rPr lang="ja-JP" altLang="en-US" sz="2000" b="0" dirty="0">
                          <a:solidFill>
                            <a:srgbClr val="002060"/>
                          </a:solidFill>
                          <a:latin typeface="Century Gothic" panose="020B0502020202020204" pitchFamily="34" charset="0"/>
                        </a:rPr>
                        <a:t> </a:t>
                      </a:r>
                      <a:r>
                        <a:rPr lang="en-GB" altLang="ja-JP" sz="2000" b="0" dirty="0" err="1">
                          <a:solidFill>
                            <a:srgbClr val="002060"/>
                          </a:solidFill>
                          <a:latin typeface="Century Gothic" panose="020B0502020202020204" pitchFamily="34" charset="0"/>
                        </a:rPr>
                        <a:t>Uniformen</a:t>
                      </a:r>
                      <a:r>
                        <a:rPr lang="en-GB" altLang="ja-JP" sz="2000" b="0" dirty="0">
                          <a:solidFill>
                            <a:srgbClr val="002060"/>
                          </a:solidFill>
                          <a:latin typeface="Century Gothic" panose="020B0502020202020204" pitchFamily="34" charset="0"/>
                        </a:rPr>
                        <a:t> und </a:t>
                      </a:r>
                      <a:r>
                        <a:rPr lang="en-GB" altLang="ja-JP" sz="2000" b="0" dirty="0" err="1">
                          <a:solidFill>
                            <a:srgbClr val="002060"/>
                          </a:solidFill>
                          <a:latin typeface="Century Gothic" panose="020B0502020202020204" pitchFamily="34" charset="0"/>
                        </a:rPr>
                        <a:t>Jacken</a:t>
                      </a:r>
                      <a:r>
                        <a:rPr lang="en-GB" altLang="ja-JP" sz="2000" b="0" dirty="0">
                          <a:solidFill>
                            <a:srgbClr val="002060"/>
                          </a:solidFill>
                          <a:latin typeface="Century Gothic" panose="020B0502020202020204" pitchFamily="34" charset="0"/>
                        </a:rPr>
                        <a:t>.</a:t>
                      </a:r>
                      <a:endParaRPr lang="en-GB" sz="2000" b="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04809608"/>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5</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b="0" dirty="0">
                          <a:solidFill>
                            <a:srgbClr val="002060"/>
                          </a:solidFill>
                          <a:latin typeface="Century Gothic" panose="020B0502020202020204" pitchFamily="34" charset="0"/>
                        </a:rPr>
                        <a:t>…. </a:t>
                      </a:r>
                      <a:r>
                        <a:rPr lang="en-GB" sz="2000" b="0" dirty="0" err="1">
                          <a:solidFill>
                            <a:srgbClr val="002060"/>
                          </a:solidFill>
                          <a:latin typeface="Century Gothic" panose="020B0502020202020204" pitchFamily="34" charset="0"/>
                        </a:rPr>
                        <a:t>gehen</a:t>
                      </a:r>
                      <a:r>
                        <a:rPr lang="en-GB" sz="2000" b="0" dirty="0">
                          <a:solidFill>
                            <a:srgbClr val="002060"/>
                          </a:solidFill>
                          <a:latin typeface="Century Gothic" panose="020B0502020202020204" pitchFamily="34" charset="0"/>
                        </a:rPr>
                        <a:t> </a:t>
                      </a:r>
                      <a:r>
                        <a:rPr lang="en-GB" sz="2000" b="0" dirty="0" err="1">
                          <a:solidFill>
                            <a:srgbClr val="002060"/>
                          </a:solidFill>
                          <a:latin typeface="Century Gothic" panose="020B0502020202020204" pitchFamily="34" charset="0"/>
                        </a:rPr>
                        <a:t>nach</a:t>
                      </a:r>
                      <a:r>
                        <a:rPr lang="en-GB" sz="2000" b="0" dirty="0">
                          <a:solidFill>
                            <a:srgbClr val="002060"/>
                          </a:solidFill>
                          <a:latin typeface="Century Gothic" panose="020B0502020202020204" pitchFamily="34" charset="0"/>
                        </a:rPr>
                        <a:t> </a:t>
                      </a:r>
                      <a:r>
                        <a:rPr lang="en-GB" sz="2000" b="0" dirty="0" err="1">
                          <a:solidFill>
                            <a:srgbClr val="002060"/>
                          </a:solidFill>
                          <a:latin typeface="Century Gothic" panose="020B0502020202020204" pitchFamily="34" charset="0"/>
                        </a:rPr>
                        <a:t>Hause</a:t>
                      </a:r>
                      <a:r>
                        <a:rPr lang="en-GB" sz="2000" b="0" dirty="0">
                          <a:solidFill>
                            <a:srgbClr val="002060"/>
                          </a:solidFill>
                          <a:latin typeface="Century Gothic" panose="020B0502020202020204" pitchFamily="34" charset="0"/>
                        </a:rPr>
                        <a: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1333039"/>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6</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rgbClr val="002060"/>
                          </a:solidFill>
                          <a:latin typeface="Century Gothic" panose="020B0502020202020204" pitchFamily="34" charset="0"/>
                        </a:rPr>
                        <a:t>…. </a:t>
                      </a:r>
                      <a:r>
                        <a:rPr lang="en-GB" sz="2000" b="0" dirty="0" err="1">
                          <a:solidFill>
                            <a:srgbClr val="002060"/>
                          </a:solidFill>
                          <a:latin typeface="Century Gothic" panose="020B0502020202020204" pitchFamily="34" charset="0"/>
                        </a:rPr>
                        <a:t>tanzen</a:t>
                      </a:r>
                      <a:r>
                        <a:rPr lang="en-GB" sz="2000" b="0" dirty="0">
                          <a:solidFill>
                            <a:srgbClr val="002060"/>
                          </a:solidFill>
                          <a:latin typeface="Century Gothic" panose="020B0502020202020204" pitchFamily="34" charset="0"/>
                        </a:rPr>
                        <a:t> auf </a:t>
                      </a:r>
                      <a:r>
                        <a:rPr lang="en-GB" sz="2000" b="0" dirty="0" err="1">
                          <a:solidFill>
                            <a:srgbClr val="002060"/>
                          </a:solidFill>
                          <a:latin typeface="Century Gothic" panose="020B0502020202020204" pitchFamily="34" charset="0"/>
                        </a:rPr>
                        <a:t>dem</a:t>
                      </a:r>
                      <a:r>
                        <a:rPr lang="en-GB" sz="2000" b="0" dirty="0">
                          <a:solidFill>
                            <a:srgbClr val="002060"/>
                          </a:solidFill>
                          <a:latin typeface="Century Gothic" panose="020B0502020202020204" pitchFamily="34" charset="0"/>
                        </a:rPr>
                        <a:t> Platz. </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3042220"/>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7</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b="0" dirty="0">
                          <a:solidFill>
                            <a:srgbClr val="002060"/>
                          </a:solidFill>
                          <a:latin typeface="Century Gothic" panose="020B0502020202020204" pitchFamily="34" charset="0"/>
                        </a:rPr>
                        <a:t>… </a:t>
                      </a:r>
                      <a:r>
                        <a:rPr lang="en-GB" sz="2000" b="0" dirty="0" err="1">
                          <a:solidFill>
                            <a:srgbClr val="002060"/>
                          </a:solidFill>
                          <a:latin typeface="Century Gothic" panose="020B0502020202020204" pitchFamily="34" charset="0"/>
                        </a:rPr>
                        <a:t>trägt</a:t>
                      </a:r>
                      <a:r>
                        <a:rPr lang="en-GB" sz="2000" b="0" dirty="0">
                          <a:solidFill>
                            <a:srgbClr val="002060"/>
                          </a:solidFill>
                          <a:latin typeface="Century Gothic" panose="020B0502020202020204" pitchFamily="34" charset="0"/>
                        </a:rPr>
                        <a:t> </a:t>
                      </a:r>
                      <a:r>
                        <a:rPr lang="en-GB" sz="2000" b="0" dirty="0" err="1">
                          <a:solidFill>
                            <a:srgbClr val="002060"/>
                          </a:solidFill>
                          <a:latin typeface="Century Gothic" panose="020B0502020202020204" pitchFamily="34" charset="0"/>
                        </a:rPr>
                        <a:t>Partykleidung</a:t>
                      </a:r>
                      <a:r>
                        <a:rPr lang="en-GB" sz="2000" b="0" dirty="0">
                          <a:solidFill>
                            <a:srgbClr val="002060"/>
                          </a:solidFill>
                          <a:latin typeface="Century Gothic" panose="020B0502020202020204" pitchFamily="34" charset="0"/>
                        </a:rPr>
                        <a: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016251"/>
                  </a:ext>
                </a:extLst>
              </a:tr>
              <a:tr h="532033">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8</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b="0" dirty="0">
                          <a:solidFill>
                            <a:srgbClr val="002060"/>
                          </a:solidFill>
                          <a:latin typeface="Century Gothic" panose="020B0502020202020204" pitchFamily="34" charset="0"/>
                        </a:rPr>
                        <a:t>… </a:t>
                      </a:r>
                      <a:r>
                        <a:rPr lang="en-GB" sz="2000" b="0" dirty="0" err="1">
                          <a:solidFill>
                            <a:srgbClr val="002060"/>
                          </a:solidFill>
                          <a:latin typeface="Century Gothic" panose="020B0502020202020204" pitchFamily="34" charset="0"/>
                        </a:rPr>
                        <a:t>werden</a:t>
                      </a:r>
                      <a:r>
                        <a:rPr lang="en-GB" sz="2000" b="0" dirty="0">
                          <a:solidFill>
                            <a:srgbClr val="002060"/>
                          </a:solidFill>
                          <a:latin typeface="Century Gothic" panose="020B0502020202020204" pitchFamily="34" charset="0"/>
                        </a:rPr>
                        <a:t> </a:t>
                      </a:r>
                      <a:r>
                        <a:rPr lang="en-GB" sz="2000" b="0" dirty="0" err="1">
                          <a:solidFill>
                            <a:srgbClr val="002060"/>
                          </a:solidFill>
                          <a:latin typeface="Century Gothic" panose="020B0502020202020204" pitchFamily="34" charset="0"/>
                        </a:rPr>
                        <a:t>müde</a:t>
                      </a:r>
                      <a:r>
                        <a:rPr lang="en-GB" sz="2000" b="0" dirty="0">
                          <a:solidFill>
                            <a:srgbClr val="002060"/>
                          </a:solidFill>
                          <a:latin typeface="Century Gothic" panose="020B0502020202020204" pitchFamily="34" charset="0"/>
                        </a:rPr>
                        <a:t> und </a:t>
                      </a:r>
                      <a:r>
                        <a:rPr lang="en-GB" sz="2000" b="0" dirty="0" err="1">
                          <a:solidFill>
                            <a:srgbClr val="002060"/>
                          </a:solidFill>
                          <a:latin typeface="Century Gothic" panose="020B0502020202020204" pitchFamily="34" charset="0"/>
                        </a:rPr>
                        <a:t>machen</a:t>
                      </a:r>
                      <a:r>
                        <a:rPr lang="en-GB" sz="2000" b="0" dirty="0">
                          <a:solidFill>
                            <a:srgbClr val="002060"/>
                          </a:solidFill>
                          <a:latin typeface="Century Gothic" panose="020B0502020202020204" pitchFamily="34" charset="0"/>
                        </a:rPr>
                        <a:t> </a:t>
                      </a:r>
                      <a:r>
                        <a:rPr lang="en-GB" sz="2000" b="0" dirty="0" err="1">
                          <a:solidFill>
                            <a:srgbClr val="002060"/>
                          </a:solidFill>
                          <a:latin typeface="Century Gothic" panose="020B0502020202020204" pitchFamily="34" charset="0"/>
                        </a:rPr>
                        <a:t>eine</a:t>
                      </a:r>
                      <a:r>
                        <a:rPr lang="en-GB" sz="2000" b="0" dirty="0">
                          <a:solidFill>
                            <a:srgbClr val="002060"/>
                          </a:solidFill>
                          <a:latin typeface="Century Gothic" panose="020B0502020202020204" pitchFamily="34" charset="0"/>
                        </a:rPr>
                        <a:t> Pause. </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5941149"/>
                  </a:ext>
                </a:extLst>
              </a:tr>
            </a:tbl>
          </a:graphicData>
        </a:graphic>
      </p:graphicFrame>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59870" y="59493"/>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9362" y="338129"/>
            <a:ext cx="1127858" cy="829128"/>
          </a:xfrm>
          <a:prstGeom prst="rect">
            <a:avLst/>
          </a:prstGeom>
        </p:spPr>
      </p:pic>
      <p:sp>
        <p:nvSpPr>
          <p:cNvPr id="51" name="CustomShape 8">
            <a:hlinkClick r:id="" action="ppaction://noaction">
              <a:snd r:embed="rId4" name="T3_W3_13.1.wav"/>
            </a:hlinkClick>
            <a:extLst>
              <a:ext uri="{FF2B5EF4-FFF2-40B4-BE49-F238E27FC236}">
                <a16:creationId xmlns:a16="http://schemas.microsoft.com/office/drawing/2014/main" id="{CB3D144D-9DEA-4514-B3AC-08C2615D6183}"/>
              </a:ext>
            </a:extLst>
          </p:cNvPr>
          <p:cNvSpPr/>
          <p:nvPr/>
        </p:nvSpPr>
        <p:spPr>
          <a:xfrm>
            <a:off x="104323" y="1001234"/>
            <a:ext cx="11980991"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spc="-1" dirty="0">
                <a:solidFill>
                  <a:srgbClr val="002060"/>
                </a:solidFill>
                <a:latin typeface="Century Gothic" panose="020B0502020202020204" pitchFamily="34" charset="0"/>
              </a:rPr>
              <a:t>Was </a:t>
            </a:r>
            <a:r>
              <a:rPr lang="en-GB" sz="2400" spc="-1" dirty="0" err="1">
                <a:solidFill>
                  <a:srgbClr val="002060"/>
                </a:solidFill>
                <a:latin typeface="Century Gothic" panose="020B0502020202020204" pitchFamily="34" charset="0"/>
              </a:rPr>
              <a:t>ist</a:t>
            </a:r>
            <a:r>
              <a:rPr lang="en-GB" sz="2400" spc="-1" dirty="0">
                <a:solidFill>
                  <a:srgbClr val="002060"/>
                </a:solidFill>
                <a:latin typeface="Century Gothic" panose="020B0502020202020204" pitchFamily="34" charset="0"/>
              </a:rPr>
              <a:t> das auf </a:t>
            </a:r>
            <a:r>
              <a:rPr lang="en-GB" sz="2400" spc="-1" dirty="0" err="1">
                <a:solidFill>
                  <a:srgbClr val="002060"/>
                </a:solidFill>
                <a:latin typeface="Century Gothic" panose="020B0502020202020204" pitchFamily="34" charset="0"/>
              </a:rPr>
              <a:t>Englisch</a:t>
            </a:r>
            <a:r>
              <a:rPr lang="en-GB" sz="2400" spc="-1" dirty="0">
                <a:solidFill>
                  <a:srgbClr val="002060"/>
                </a:solidFill>
                <a:latin typeface="Century Gothic" panose="020B0502020202020204" pitchFamily="34" charset="0"/>
              </a:rPr>
              <a:t>?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69" name="CustomShape 8">
            <a:hlinkClick r:id="" action="ppaction://noaction">
              <a:snd r:embed="rId5" name="T3E_W3_13.1.wav"/>
            </a:hlinkClick>
            <a:extLst>
              <a:ext uri="{FF2B5EF4-FFF2-40B4-BE49-F238E27FC236}">
                <a16:creationId xmlns:a16="http://schemas.microsoft.com/office/drawing/2014/main" id="{6EFBE9E6-8A97-470B-ABE2-7BCBEB03A3DC}"/>
              </a:ext>
            </a:extLst>
          </p:cNvPr>
          <p:cNvSpPr/>
          <p:nvPr/>
        </p:nvSpPr>
        <p:spPr>
          <a:xfrm>
            <a:off x="-33771" y="434466"/>
            <a:ext cx="10589712"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Es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rPr>
              <a:t>ist</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 Rosenmontag. Johanna und Moritz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rPr>
              <a:t>sind</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 in Köln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rPr>
              <a:t>für</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rPr>
              <a:t>Karneval</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71" name="Action Button: Blank 70">
            <a:hlinkClick r:id="" action="ppaction://noaction" highlightClick="1">
              <a:snd r:embed="rId6" name="T3_W3_12.2.wav"/>
            </a:hlinkClick>
            <a:extLst>
              <a:ext uri="{FF2B5EF4-FFF2-40B4-BE49-F238E27FC236}">
                <a16:creationId xmlns:a16="http://schemas.microsoft.com/office/drawing/2014/main" id="{38CAF750-EBEE-4F9A-8C86-8736EBA6F172}"/>
              </a:ext>
            </a:extLst>
          </p:cNvPr>
          <p:cNvSpPr/>
          <p:nvPr/>
        </p:nvSpPr>
        <p:spPr>
          <a:xfrm>
            <a:off x="196972" y="3069745"/>
            <a:ext cx="312821" cy="335299"/>
          </a:xfrm>
          <a:prstGeom prst="actionButtonBlank">
            <a:avLst/>
          </a:prstGeom>
          <a:solidFill>
            <a:schemeClr val="accent3">
              <a:lumMod val="60000"/>
              <a:lumOff val="4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1</a:t>
            </a:r>
          </a:p>
        </p:txBody>
      </p:sp>
      <p:sp>
        <p:nvSpPr>
          <p:cNvPr id="72" name="Action Button: Blank 71">
            <a:hlinkClick r:id="" action="ppaction://noaction" highlightClick="1">
              <a:snd r:embed="rId7" name="T3_W3_12.3.wav"/>
            </a:hlinkClick>
            <a:extLst>
              <a:ext uri="{FF2B5EF4-FFF2-40B4-BE49-F238E27FC236}">
                <a16:creationId xmlns:a16="http://schemas.microsoft.com/office/drawing/2014/main" id="{075AB60F-EDC6-45E0-8049-46ABE6A319BD}"/>
              </a:ext>
            </a:extLst>
          </p:cNvPr>
          <p:cNvSpPr/>
          <p:nvPr/>
        </p:nvSpPr>
        <p:spPr>
          <a:xfrm>
            <a:off x="196971" y="3526181"/>
            <a:ext cx="312821" cy="335299"/>
          </a:xfrm>
          <a:prstGeom prst="actionButtonBlank">
            <a:avLst/>
          </a:prstGeom>
          <a:solidFill>
            <a:schemeClr val="accent3">
              <a:lumMod val="60000"/>
              <a:lumOff val="4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2</a:t>
            </a:r>
          </a:p>
        </p:txBody>
      </p:sp>
      <p:sp>
        <p:nvSpPr>
          <p:cNvPr id="73" name="Action Button: Blank 72">
            <a:hlinkClick r:id="" action="ppaction://noaction" highlightClick="1">
              <a:snd r:embed="rId8" name="T3_W3_12.4.wav"/>
            </a:hlinkClick>
            <a:extLst>
              <a:ext uri="{FF2B5EF4-FFF2-40B4-BE49-F238E27FC236}">
                <a16:creationId xmlns:a16="http://schemas.microsoft.com/office/drawing/2014/main" id="{025A7227-FC14-4944-A370-4EA2C96DE6A5}"/>
              </a:ext>
            </a:extLst>
          </p:cNvPr>
          <p:cNvSpPr/>
          <p:nvPr/>
        </p:nvSpPr>
        <p:spPr>
          <a:xfrm>
            <a:off x="196972" y="3974808"/>
            <a:ext cx="312821" cy="335299"/>
          </a:xfrm>
          <a:prstGeom prst="actionButtonBlank">
            <a:avLst/>
          </a:prstGeom>
          <a:solidFill>
            <a:schemeClr val="accent3">
              <a:lumMod val="60000"/>
              <a:lumOff val="4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3</a:t>
            </a:r>
          </a:p>
        </p:txBody>
      </p:sp>
      <p:sp>
        <p:nvSpPr>
          <p:cNvPr id="74" name="Action Button: Blank 73">
            <a:hlinkClick r:id="" action="ppaction://noaction" highlightClick="1">
              <a:snd r:embed="rId9" name="T3_W3_12.5.wav"/>
            </a:hlinkClick>
            <a:extLst>
              <a:ext uri="{FF2B5EF4-FFF2-40B4-BE49-F238E27FC236}">
                <a16:creationId xmlns:a16="http://schemas.microsoft.com/office/drawing/2014/main" id="{208D75ED-5624-46F7-8773-FD0E7031853C}"/>
              </a:ext>
            </a:extLst>
          </p:cNvPr>
          <p:cNvSpPr/>
          <p:nvPr/>
        </p:nvSpPr>
        <p:spPr>
          <a:xfrm>
            <a:off x="196971" y="4431244"/>
            <a:ext cx="312821" cy="335299"/>
          </a:xfrm>
          <a:prstGeom prst="actionButtonBlank">
            <a:avLst/>
          </a:prstGeom>
          <a:solidFill>
            <a:schemeClr val="accent3">
              <a:lumMod val="60000"/>
              <a:lumOff val="4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4</a:t>
            </a:r>
          </a:p>
        </p:txBody>
      </p:sp>
      <p:sp>
        <p:nvSpPr>
          <p:cNvPr id="75" name="Action Button: Blank 74">
            <a:hlinkClick r:id="" action="ppaction://noaction" highlightClick="1">
              <a:snd r:embed="rId10" name="T3_W3_12.6.wav"/>
            </a:hlinkClick>
            <a:extLst>
              <a:ext uri="{FF2B5EF4-FFF2-40B4-BE49-F238E27FC236}">
                <a16:creationId xmlns:a16="http://schemas.microsoft.com/office/drawing/2014/main" id="{45FD721B-0187-41FB-BF87-C7FD972862DD}"/>
              </a:ext>
            </a:extLst>
          </p:cNvPr>
          <p:cNvSpPr/>
          <p:nvPr/>
        </p:nvSpPr>
        <p:spPr>
          <a:xfrm>
            <a:off x="196971" y="4954029"/>
            <a:ext cx="312821" cy="335299"/>
          </a:xfrm>
          <a:prstGeom prst="actionButtonBlank">
            <a:avLst/>
          </a:prstGeom>
          <a:solidFill>
            <a:schemeClr val="accent3">
              <a:lumMod val="60000"/>
              <a:lumOff val="4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5</a:t>
            </a:r>
          </a:p>
        </p:txBody>
      </p:sp>
      <p:sp>
        <p:nvSpPr>
          <p:cNvPr id="76" name="Action Button: Blank 75">
            <a:hlinkClick r:id="" action="ppaction://noaction" highlightClick="1">
              <a:snd r:embed="rId11" name="T3_W3_12.7.wav"/>
            </a:hlinkClick>
            <a:extLst>
              <a:ext uri="{FF2B5EF4-FFF2-40B4-BE49-F238E27FC236}">
                <a16:creationId xmlns:a16="http://schemas.microsoft.com/office/drawing/2014/main" id="{64258326-AB9E-4C0B-A4F6-3E97AE582EB2}"/>
              </a:ext>
            </a:extLst>
          </p:cNvPr>
          <p:cNvSpPr/>
          <p:nvPr/>
        </p:nvSpPr>
        <p:spPr>
          <a:xfrm>
            <a:off x="196970" y="5410465"/>
            <a:ext cx="312821" cy="335299"/>
          </a:xfrm>
          <a:prstGeom prst="actionButtonBlank">
            <a:avLst/>
          </a:prstGeom>
          <a:solidFill>
            <a:schemeClr val="accent3">
              <a:lumMod val="60000"/>
              <a:lumOff val="4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6</a:t>
            </a:r>
          </a:p>
        </p:txBody>
      </p:sp>
      <p:sp>
        <p:nvSpPr>
          <p:cNvPr id="77" name="Action Button: Blank 76">
            <a:hlinkClick r:id="" action="ppaction://noaction" highlightClick="1">
              <a:snd r:embed="rId12" name="T3E_W3_12.1.wav"/>
            </a:hlinkClick>
            <a:extLst>
              <a:ext uri="{FF2B5EF4-FFF2-40B4-BE49-F238E27FC236}">
                <a16:creationId xmlns:a16="http://schemas.microsoft.com/office/drawing/2014/main" id="{C734D54E-B6F8-4F83-9142-2DA2D95917AD}"/>
              </a:ext>
            </a:extLst>
          </p:cNvPr>
          <p:cNvSpPr/>
          <p:nvPr/>
        </p:nvSpPr>
        <p:spPr>
          <a:xfrm>
            <a:off x="196971" y="5859092"/>
            <a:ext cx="312821" cy="335299"/>
          </a:xfrm>
          <a:prstGeom prst="actionButtonBlank">
            <a:avLst/>
          </a:prstGeom>
          <a:solidFill>
            <a:schemeClr val="accent3">
              <a:lumMod val="60000"/>
              <a:lumOff val="4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7</a:t>
            </a:r>
          </a:p>
        </p:txBody>
      </p:sp>
      <p:sp>
        <p:nvSpPr>
          <p:cNvPr id="78" name="Action Button: Blank 77">
            <a:hlinkClick r:id="" action="ppaction://noaction" highlightClick="1">
              <a:snd r:embed="rId13" name="T3_W3_12.9.wav"/>
            </a:hlinkClick>
            <a:extLst>
              <a:ext uri="{FF2B5EF4-FFF2-40B4-BE49-F238E27FC236}">
                <a16:creationId xmlns:a16="http://schemas.microsoft.com/office/drawing/2014/main" id="{0437E59F-CE81-4687-B122-78588F25C4B4}"/>
              </a:ext>
            </a:extLst>
          </p:cNvPr>
          <p:cNvSpPr/>
          <p:nvPr/>
        </p:nvSpPr>
        <p:spPr>
          <a:xfrm>
            <a:off x="196970" y="6315528"/>
            <a:ext cx="312821" cy="335299"/>
          </a:xfrm>
          <a:prstGeom prst="actionButtonBlank">
            <a:avLst/>
          </a:prstGeom>
          <a:solidFill>
            <a:schemeClr val="accent3">
              <a:lumMod val="60000"/>
              <a:lumOff val="4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8</a:t>
            </a:r>
          </a:p>
        </p:txBody>
      </p:sp>
      <p:sp>
        <p:nvSpPr>
          <p:cNvPr id="79" name="CustomShape 6">
            <a:hlinkClick r:id="" action="ppaction://noaction">
              <a:snd r:embed="rId14" name="T3_W3_11.1.wav"/>
            </a:hlinkClick>
            <a:extLst>
              <a:ext uri="{FF2B5EF4-FFF2-40B4-BE49-F238E27FC236}">
                <a16:creationId xmlns:a16="http://schemas.microsoft.com/office/drawing/2014/main" id="{2CC4DD26-62D6-4512-8F14-43FF4BBF1C84}"/>
              </a:ext>
            </a:extLst>
          </p:cNvPr>
          <p:cNvSpPr/>
          <p:nvPr/>
        </p:nvSpPr>
        <p:spPr>
          <a:xfrm>
            <a:off x="-33771" y="-60565"/>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err="1">
                <a:solidFill>
                  <a:srgbClr val="002060"/>
                </a:solidFill>
                <a:latin typeface="Century gothic"/>
              </a:rPr>
              <a:t>Karneval</a:t>
            </a:r>
            <a:endParaRPr kumimoji="0" lang="en-GB" sz="2800" b="0" i="0" u="none" strike="noStrike" kern="1200" cap="none" spc="-1" normalizeH="0" baseline="0" noProof="0" dirty="0">
              <a:ln>
                <a:noFill/>
              </a:ln>
              <a:solidFill>
                <a:srgbClr val="002060"/>
              </a:solidFill>
              <a:effectLst/>
              <a:uLnTx/>
              <a:uFillTx/>
              <a:latin typeface="Century gothic"/>
            </a:endParaRPr>
          </a:p>
        </p:txBody>
      </p:sp>
      <p:pic>
        <p:nvPicPr>
          <p:cNvPr id="80" name="Picture 79">
            <a:extLst>
              <a:ext uri="{FF2B5EF4-FFF2-40B4-BE49-F238E27FC236}">
                <a16:creationId xmlns:a16="http://schemas.microsoft.com/office/drawing/2014/main" id="{1E16D6FD-FEB1-45B5-9D0A-52268556E753}"/>
              </a:ext>
            </a:extLst>
          </p:cNvPr>
          <p:cNvPicPr>
            <a:picLocks noChangeAspect="1"/>
          </p:cNvPicPr>
          <p:nvPr/>
        </p:nvPicPr>
        <p:blipFill>
          <a:blip r:embed="rId15"/>
          <a:stretch>
            <a:fillRect/>
          </a:stretch>
        </p:blipFill>
        <p:spPr>
          <a:xfrm>
            <a:off x="7723669" y="1872857"/>
            <a:ext cx="838784" cy="653124"/>
          </a:xfrm>
          <a:prstGeom prst="rect">
            <a:avLst/>
          </a:prstGeom>
        </p:spPr>
      </p:pic>
      <p:pic>
        <p:nvPicPr>
          <p:cNvPr id="81" name="Picture 80">
            <a:extLst>
              <a:ext uri="{FF2B5EF4-FFF2-40B4-BE49-F238E27FC236}">
                <a16:creationId xmlns:a16="http://schemas.microsoft.com/office/drawing/2014/main" id="{E97DC1C5-86EA-4003-9143-1B11403ACE8F}"/>
              </a:ext>
            </a:extLst>
          </p:cNvPr>
          <p:cNvPicPr>
            <a:picLocks noChangeAspect="1"/>
          </p:cNvPicPr>
          <p:nvPr/>
        </p:nvPicPr>
        <p:blipFill>
          <a:blip r:embed="rId16"/>
          <a:stretch>
            <a:fillRect/>
          </a:stretch>
        </p:blipFill>
        <p:spPr>
          <a:xfrm>
            <a:off x="8237448" y="1963842"/>
            <a:ext cx="838784" cy="812572"/>
          </a:xfrm>
          <a:prstGeom prst="rect">
            <a:avLst/>
          </a:prstGeom>
        </p:spPr>
      </p:pic>
      <p:pic>
        <p:nvPicPr>
          <p:cNvPr id="5" name="Picture 4">
            <a:extLst>
              <a:ext uri="{FF2B5EF4-FFF2-40B4-BE49-F238E27FC236}">
                <a16:creationId xmlns:a16="http://schemas.microsoft.com/office/drawing/2014/main" id="{AB5265CF-D0E0-429F-8137-D8B83C30E816}"/>
              </a:ext>
            </a:extLst>
          </p:cNvPr>
          <p:cNvPicPr>
            <a:picLocks noChangeAspect="1"/>
          </p:cNvPicPr>
          <p:nvPr/>
        </p:nvPicPr>
        <p:blipFill rotWithShape="1">
          <a:blip r:embed="rId17"/>
          <a:srcRect l="43594"/>
          <a:stretch/>
        </p:blipFill>
        <p:spPr>
          <a:xfrm>
            <a:off x="187579" y="1447535"/>
            <a:ext cx="1696511" cy="1541425"/>
          </a:xfrm>
          <a:prstGeom prst="rect">
            <a:avLst/>
          </a:prstGeom>
        </p:spPr>
      </p:pic>
      <p:pic>
        <p:nvPicPr>
          <p:cNvPr id="4" name="Picture 3">
            <a:extLst>
              <a:ext uri="{FF2B5EF4-FFF2-40B4-BE49-F238E27FC236}">
                <a16:creationId xmlns:a16="http://schemas.microsoft.com/office/drawing/2014/main" id="{7790BECB-9387-4091-80E2-CA785E9881C1}"/>
              </a:ext>
            </a:extLst>
          </p:cNvPr>
          <p:cNvPicPr>
            <a:picLocks noChangeAspect="1"/>
          </p:cNvPicPr>
          <p:nvPr/>
        </p:nvPicPr>
        <p:blipFill>
          <a:blip r:embed="rId18"/>
          <a:stretch>
            <a:fillRect/>
          </a:stretch>
        </p:blipFill>
        <p:spPr>
          <a:xfrm>
            <a:off x="1221674" y="1346833"/>
            <a:ext cx="6508916" cy="1930577"/>
          </a:xfrm>
          <a:prstGeom prst="rect">
            <a:avLst/>
          </a:prstGeom>
        </p:spPr>
      </p:pic>
      <p:sp>
        <p:nvSpPr>
          <p:cNvPr id="82" name="CustomShape 6">
            <a:hlinkClick r:id="" action="ppaction://noaction">
              <a:snd r:embed="rId19" name="VT2W3S9-1.wav"/>
            </a:hlinkClick>
            <a:extLst>
              <a:ext uri="{FF2B5EF4-FFF2-40B4-BE49-F238E27FC236}">
                <a16:creationId xmlns:a16="http://schemas.microsoft.com/office/drawing/2014/main" id="{5A398892-03FD-4C67-9D51-672030F675BE}"/>
              </a:ext>
            </a:extLst>
          </p:cNvPr>
          <p:cNvSpPr/>
          <p:nvPr/>
        </p:nvSpPr>
        <p:spPr>
          <a:xfrm>
            <a:off x="2998352" y="1884475"/>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err="1">
                <a:solidFill>
                  <a:srgbClr val="7030A0"/>
                </a:solidFill>
                <a:latin typeface="Century gothic"/>
              </a:rPr>
              <a:t>Karneval</a:t>
            </a:r>
            <a:r>
              <a:rPr lang="en-GB" sz="2800" b="1" spc="-1" dirty="0">
                <a:solidFill>
                  <a:srgbClr val="7030A0"/>
                </a:solidFill>
                <a:latin typeface="Century gothic"/>
              </a:rPr>
              <a:t> in Köln</a:t>
            </a:r>
            <a:endParaRPr kumimoji="0" lang="en-GB" sz="2800" b="0" i="0" u="none" strike="noStrike" kern="1200" cap="none" spc="-1" normalizeH="0" baseline="0" noProof="0" dirty="0">
              <a:ln>
                <a:noFill/>
              </a:ln>
              <a:solidFill>
                <a:srgbClr val="7030A0"/>
              </a:solidFill>
              <a:effectLst/>
              <a:uLnTx/>
              <a:uFillTx/>
              <a:latin typeface="Century gothic"/>
            </a:endParaRPr>
          </a:p>
        </p:txBody>
      </p:sp>
      <p:pic>
        <p:nvPicPr>
          <p:cNvPr id="6" name="Picture 5">
            <a:extLst>
              <a:ext uri="{FF2B5EF4-FFF2-40B4-BE49-F238E27FC236}">
                <a16:creationId xmlns:a16="http://schemas.microsoft.com/office/drawing/2014/main" id="{F3B47F3C-33C6-4990-BC1A-6C16CCE5D083}"/>
              </a:ext>
            </a:extLst>
          </p:cNvPr>
          <p:cNvPicPr>
            <a:picLocks noChangeAspect="1"/>
          </p:cNvPicPr>
          <p:nvPr/>
        </p:nvPicPr>
        <p:blipFill>
          <a:blip r:embed="rId20"/>
          <a:stretch>
            <a:fillRect/>
          </a:stretch>
        </p:blipFill>
        <p:spPr>
          <a:xfrm>
            <a:off x="9589146" y="-12645"/>
            <a:ext cx="1694835" cy="1054699"/>
          </a:xfrm>
          <a:prstGeom prst="rect">
            <a:avLst/>
          </a:prstGeom>
        </p:spPr>
      </p:pic>
      <p:sp>
        <p:nvSpPr>
          <p:cNvPr id="30" name="Rectangle 29">
            <a:extLst>
              <a:ext uri="{FF2B5EF4-FFF2-40B4-BE49-F238E27FC236}">
                <a16:creationId xmlns:a16="http://schemas.microsoft.com/office/drawing/2014/main" id="{57A528B3-84AE-481E-A3AE-91DB01131161}"/>
              </a:ext>
            </a:extLst>
          </p:cNvPr>
          <p:cNvSpPr/>
          <p:nvPr/>
        </p:nvSpPr>
        <p:spPr>
          <a:xfrm>
            <a:off x="6233864" y="3012339"/>
            <a:ext cx="5767926"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i="1" dirty="0">
                <a:solidFill>
                  <a:srgbClr val="002060"/>
                </a:solidFill>
                <a:latin typeface="Century Gothic" panose="020B0502020202020204" pitchFamily="34" charset="0"/>
              </a:rPr>
              <a:t>People</a:t>
            </a:r>
            <a:r>
              <a:rPr lang="en-GB" sz="2000" i="1" dirty="0">
                <a:solidFill>
                  <a:srgbClr val="002060"/>
                </a:solidFill>
                <a:latin typeface="Century Gothic" panose="020B0502020202020204" pitchFamily="34" charset="0"/>
              </a:rPr>
              <a:t>/</a:t>
            </a:r>
            <a:r>
              <a:rPr lang="en-GB" sz="2000" b="1" i="1" dirty="0">
                <a:solidFill>
                  <a:srgbClr val="002060"/>
                </a:solidFill>
                <a:latin typeface="Century Gothic" panose="020B0502020202020204" pitchFamily="34" charset="0"/>
              </a:rPr>
              <a:t>you</a:t>
            </a:r>
            <a:r>
              <a:rPr lang="en-GB" sz="2000" i="1" dirty="0">
                <a:solidFill>
                  <a:srgbClr val="002060"/>
                </a:solidFill>
                <a:latin typeface="Century Gothic" panose="020B0502020202020204" pitchFamily="34" charset="0"/>
              </a:rPr>
              <a:t> (general) sing</a:t>
            </a: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rPr>
              <a:t> songs</a:t>
            </a:r>
            <a:r>
              <a:rPr kumimoji="0" lang="en-GB" sz="2000" b="0" i="1" u="none" strike="noStrike" kern="1200" cap="none" spc="0" normalizeH="0" noProof="0" dirty="0">
                <a:ln>
                  <a:noFill/>
                </a:ln>
                <a:solidFill>
                  <a:srgbClr val="002060"/>
                </a:solidFill>
                <a:effectLst/>
                <a:uLnTx/>
                <a:uFillTx/>
                <a:latin typeface="Century Gothic" panose="020B0502020202020204" pitchFamily="34" charset="0"/>
              </a:rPr>
              <a:t> in the street</a:t>
            </a: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31" name="Rectangle 30">
            <a:extLst>
              <a:ext uri="{FF2B5EF4-FFF2-40B4-BE49-F238E27FC236}">
                <a16:creationId xmlns:a16="http://schemas.microsoft.com/office/drawing/2014/main" id="{31321EBE-9412-40F7-B6E3-7BEA2AD1E5E4}"/>
              </a:ext>
            </a:extLst>
          </p:cNvPr>
          <p:cNvSpPr/>
          <p:nvPr/>
        </p:nvSpPr>
        <p:spPr>
          <a:xfrm>
            <a:off x="6190758" y="3474351"/>
            <a:ext cx="271741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rPr>
              <a:t>They</a:t>
            </a: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rPr>
              <a:t> say: Have fun! </a:t>
            </a:r>
          </a:p>
        </p:txBody>
      </p:sp>
      <p:sp>
        <p:nvSpPr>
          <p:cNvPr id="32" name="Rectangle 31">
            <a:extLst>
              <a:ext uri="{FF2B5EF4-FFF2-40B4-BE49-F238E27FC236}">
                <a16:creationId xmlns:a16="http://schemas.microsoft.com/office/drawing/2014/main" id="{4EE6A837-472D-44C0-85A0-DC98D370C69D}"/>
              </a:ext>
            </a:extLst>
          </p:cNvPr>
          <p:cNvSpPr/>
          <p:nvPr/>
        </p:nvSpPr>
        <p:spPr>
          <a:xfrm>
            <a:off x="6220900" y="3969482"/>
            <a:ext cx="557877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rPr>
              <a:t>People</a:t>
            </a: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rPr>
              <a:t>you </a:t>
            </a: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rPr>
              <a:t>(general) say ‘enjoy your </a:t>
            </a:r>
            <a:r>
              <a:rPr kumimoji="0" lang="en-GB" sz="2000" b="0" i="1" u="none" strike="noStrike" kern="1200" cap="none" spc="0" normalizeH="0" baseline="0" noProof="0" dirty="0" err="1">
                <a:ln>
                  <a:noFill/>
                </a:ln>
                <a:solidFill>
                  <a:srgbClr val="002060"/>
                </a:solidFill>
                <a:effectLst/>
                <a:uLnTx/>
                <a:uFillTx/>
                <a:latin typeface="Century Gothic" panose="020B0502020202020204" pitchFamily="34" charset="0"/>
              </a:rPr>
              <a:t>mea</a:t>
            </a:r>
            <a:r>
              <a:rPr lang="en-GB" sz="2000" i="1" dirty="0">
                <a:solidFill>
                  <a:srgbClr val="002060"/>
                </a:solidFill>
                <a:latin typeface="Century Gothic" panose="020B0502020202020204" pitchFamily="34" charset="0"/>
              </a:rPr>
              <a:t>l!</a:t>
            </a:r>
            <a:endPar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3" name="Rectangle 32">
            <a:extLst>
              <a:ext uri="{FF2B5EF4-FFF2-40B4-BE49-F238E27FC236}">
                <a16:creationId xmlns:a16="http://schemas.microsoft.com/office/drawing/2014/main" id="{E3F1465E-BE14-41D4-9355-B16D97FAE320}"/>
              </a:ext>
            </a:extLst>
          </p:cNvPr>
          <p:cNvSpPr/>
          <p:nvPr/>
        </p:nvSpPr>
        <p:spPr>
          <a:xfrm>
            <a:off x="6217834" y="4431494"/>
            <a:ext cx="542167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i="1" dirty="0">
                <a:solidFill>
                  <a:srgbClr val="002060"/>
                </a:solidFill>
                <a:latin typeface="Century Gothic" panose="020B0502020202020204" pitchFamily="34" charset="0"/>
              </a:rPr>
              <a:t>People</a:t>
            </a:r>
            <a:r>
              <a:rPr lang="en-GB" sz="2000" i="1" dirty="0">
                <a:solidFill>
                  <a:srgbClr val="002060"/>
                </a:solidFill>
                <a:latin typeface="Century Gothic" panose="020B0502020202020204" pitchFamily="34" charset="0"/>
              </a:rPr>
              <a:t>/</a:t>
            </a:r>
            <a:r>
              <a:rPr lang="en-GB" sz="2000" b="1" i="1" dirty="0">
                <a:solidFill>
                  <a:srgbClr val="002060"/>
                </a:solidFill>
                <a:latin typeface="Century Gothic" panose="020B0502020202020204" pitchFamily="34" charset="0"/>
              </a:rPr>
              <a:t>you</a:t>
            </a:r>
            <a:r>
              <a:rPr lang="en-GB" sz="2000" i="1" dirty="0">
                <a:solidFill>
                  <a:srgbClr val="002060"/>
                </a:solidFill>
                <a:latin typeface="Century Gothic" panose="020B0502020202020204" pitchFamily="34" charset="0"/>
              </a:rPr>
              <a:t> see nice uniforms and jackets</a:t>
            </a: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34" name="Rectangle 33">
            <a:extLst>
              <a:ext uri="{FF2B5EF4-FFF2-40B4-BE49-F238E27FC236}">
                <a16:creationId xmlns:a16="http://schemas.microsoft.com/office/drawing/2014/main" id="{DD2956A6-C226-4CA4-8C02-8D151707982F}"/>
              </a:ext>
            </a:extLst>
          </p:cNvPr>
          <p:cNvSpPr/>
          <p:nvPr/>
        </p:nvSpPr>
        <p:spPr>
          <a:xfrm>
            <a:off x="6190758" y="4920884"/>
            <a:ext cx="336502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rPr>
              <a:t>They</a:t>
            </a: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rPr>
              <a:t> go/are going home.</a:t>
            </a:r>
          </a:p>
        </p:txBody>
      </p:sp>
      <p:sp>
        <p:nvSpPr>
          <p:cNvPr id="35" name="Rectangle 34">
            <a:extLst>
              <a:ext uri="{FF2B5EF4-FFF2-40B4-BE49-F238E27FC236}">
                <a16:creationId xmlns:a16="http://schemas.microsoft.com/office/drawing/2014/main" id="{21FBD896-41CE-45B4-A9A4-F9233F19C71F}"/>
              </a:ext>
            </a:extLst>
          </p:cNvPr>
          <p:cNvSpPr/>
          <p:nvPr/>
        </p:nvSpPr>
        <p:spPr>
          <a:xfrm>
            <a:off x="6140319" y="5378059"/>
            <a:ext cx="514435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i="1" dirty="0">
                <a:solidFill>
                  <a:srgbClr val="002060"/>
                </a:solidFill>
                <a:latin typeface="Century Gothic" panose="020B0502020202020204" pitchFamily="34" charset="0"/>
              </a:rPr>
              <a:t>They</a:t>
            </a:r>
            <a:r>
              <a:rPr lang="en-GB" sz="2000" i="1" dirty="0">
                <a:solidFill>
                  <a:srgbClr val="002060"/>
                </a:solidFill>
                <a:latin typeface="Century Gothic" panose="020B0502020202020204" pitchFamily="34" charset="0"/>
              </a:rPr>
              <a:t> dance/are dancing in the square. </a:t>
            </a:r>
            <a:endPar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6" name="Rectangle 35">
            <a:extLst>
              <a:ext uri="{FF2B5EF4-FFF2-40B4-BE49-F238E27FC236}">
                <a16:creationId xmlns:a16="http://schemas.microsoft.com/office/drawing/2014/main" id="{24ABEBB1-978B-4F64-900C-27AE0AD0A597}"/>
              </a:ext>
            </a:extLst>
          </p:cNvPr>
          <p:cNvSpPr/>
          <p:nvPr/>
        </p:nvSpPr>
        <p:spPr>
          <a:xfrm>
            <a:off x="6217834" y="5833930"/>
            <a:ext cx="5783956"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i="1" dirty="0">
                <a:solidFill>
                  <a:srgbClr val="002060"/>
                </a:solidFill>
                <a:latin typeface="Century Gothic" panose="020B0502020202020204" pitchFamily="34" charset="0"/>
              </a:rPr>
              <a:t>People</a:t>
            </a:r>
            <a:r>
              <a:rPr lang="en-GB" sz="2000" i="1" dirty="0">
                <a:solidFill>
                  <a:srgbClr val="002060"/>
                </a:solidFill>
                <a:latin typeface="Century Gothic" panose="020B0502020202020204" pitchFamily="34" charset="0"/>
              </a:rPr>
              <a:t>/</a:t>
            </a:r>
            <a:r>
              <a:rPr lang="en-GB" sz="2000" b="1" i="1" dirty="0">
                <a:solidFill>
                  <a:srgbClr val="002060"/>
                </a:solidFill>
                <a:latin typeface="Century Gothic" panose="020B0502020202020204" pitchFamily="34" charset="0"/>
              </a:rPr>
              <a:t>you</a:t>
            </a:r>
            <a:r>
              <a:rPr lang="en-GB" sz="2000" i="1" dirty="0">
                <a:solidFill>
                  <a:srgbClr val="002060"/>
                </a:solidFill>
                <a:latin typeface="Century Gothic" panose="020B0502020202020204" pitchFamily="34" charset="0"/>
              </a:rPr>
              <a:t> wear/ are wearing </a:t>
            </a:r>
            <a:r>
              <a:rPr lang="en-GB" sz="2000" i="1" dirty="0" err="1">
                <a:solidFill>
                  <a:srgbClr val="002060"/>
                </a:solidFill>
                <a:latin typeface="Century Gothic" panose="020B0502020202020204" pitchFamily="34" charset="0"/>
              </a:rPr>
              <a:t>partyclothes</a:t>
            </a:r>
            <a:r>
              <a:rPr lang="en-GB" sz="2000" i="1" dirty="0">
                <a:solidFill>
                  <a:srgbClr val="002060"/>
                </a:solidFill>
                <a:latin typeface="Century Gothic" panose="020B0502020202020204" pitchFamily="34" charset="0"/>
              </a:rPr>
              <a:t>. </a:t>
            </a:r>
            <a:endPar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7" name="Rectangle 36">
            <a:extLst>
              <a:ext uri="{FF2B5EF4-FFF2-40B4-BE49-F238E27FC236}">
                <a16:creationId xmlns:a16="http://schemas.microsoft.com/office/drawing/2014/main" id="{021C9C19-356D-41BB-9FE9-81391280A58E}"/>
              </a:ext>
            </a:extLst>
          </p:cNvPr>
          <p:cNvSpPr/>
          <p:nvPr/>
        </p:nvSpPr>
        <p:spPr>
          <a:xfrm>
            <a:off x="6217834" y="6324624"/>
            <a:ext cx="774039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rPr>
              <a:t>They</a:t>
            </a: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rPr>
              <a:t> get/are getting tired and have a break.</a:t>
            </a:r>
          </a:p>
        </p:txBody>
      </p:sp>
      <p:pic>
        <p:nvPicPr>
          <p:cNvPr id="2" name="Picture 1">
            <a:extLst>
              <a:ext uri="{FF2B5EF4-FFF2-40B4-BE49-F238E27FC236}">
                <a16:creationId xmlns:a16="http://schemas.microsoft.com/office/drawing/2014/main" id="{7CC416BE-EC1C-464A-BF75-554A3A28FF2A}"/>
              </a:ext>
            </a:extLst>
          </p:cNvPr>
          <p:cNvPicPr>
            <a:picLocks noChangeAspect="1"/>
          </p:cNvPicPr>
          <p:nvPr/>
        </p:nvPicPr>
        <p:blipFill>
          <a:blip r:embed="rId21"/>
          <a:stretch>
            <a:fillRect/>
          </a:stretch>
        </p:blipFill>
        <p:spPr>
          <a:xfrm>
            <a:off x="9645956" y="1713530"/>
            <a:ext cx="2128704" cy="1064352"/>
          </a:xfrm>
          <a:prstGeom prst="rect">
            <a:avLst/>
          </a:prstGeom>
        </p:spPr>
      </p:pic>
    </p:spTree>
    <p:extLst>
      <p:ext uri="{BB962C8B-B14F-4D97-AF65-F5344CB8AC3E}">
        <p14:creationId xmlns:p14="http://schemas.microsoft.com/office/powerpoint/2010/main" val="2976681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P spid="34" grpId="0"/>
      <p:bldP spid="35" grpId="0"/>
      <p:bldP spid="36" grpId="0"/>
      <p:bldP spid="3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70C0"/>
                </a:solidFill>
                <a:latin typeface="Modern Love" panose="04090805081005020601" pitchFamily="82" charset="0"/>
                <a:cs typeface="Arial"/>
                <a:sym typeface="Arial"/>
              </a:rPr>
              <a:t>blau</a:t>
            </a:r>
            <a:endParaRPr lang="en-GB" sz="1400" kern="0" dirty="0">
              <a:solidFill>
                <a:srgbClr val="0070C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2768427" y="373549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er</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4" name="T3_W3_2.1.wav"/>
            </a:hlinkClick>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dirty="0">
                <a:ln>
                  <a:noFill/>
                </a:ln>
                <a:solidFill>
                  <a:srgbClr val="002060"/>
                </a:solidFill>
                <a:effectLst/>
                <a:uLnTx/>
                <a:uFillTx/>
                <a:latin typeface="Century Gothic"/>
                <a:ea typeface="+mn-ea"/>
                <a:cs typeface="+mn-cs"/>
              </a:rPr>
              <a:t>[er]</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pic>
        <p:nvPicPr>
          <p:cNvPr id="9" name="Picture 8" descr="boy pointing to another boy">
            <a:extLst>
              <a:ext uri="{FF2B5EF4-FFF2-40B4-BE49-F238E27FC236}">
                <a16:creationId xmlns:a16="http://schemas.microsoft.com/office/drawing/2014/main" id="{0A42565E-D8C0-4195-817A-9A094708DAEC}"/>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21372" y="663118"/>
            <a:ext cx="5687568" cy="3904488"/>
          </a:xfrm>
          <a:prstGeom prst="rect">
            <a:avLst/>
          </a:prstGeom>
        </p:spPr>
      </p:pic>
      <p:sp>
        <p:nvSpPr>
          <p:cNvPr id="11" name="Speech Bubble: Rectangle with Corners Rounded 10">
            <a:extLst>
              <a:ext uri="{FF2B5EF4-FFF2-40B4-BE49-F238E27FC236}">
                <a16:creationId xmlns:a16="http://schemas.microsoft.com/office/drawing/2014/main" id="{2FE4FF2A-6D2A-4EB9-BC90-E1E3B67B1DAE}"/>
              </a:ext>
            </a:extLst>
          </p:cNvPr>
          <p:cNvSpPr/>
          <p:nvPr/>
        </p:nvSpPr>
        <p:spPr>
          <a:xfrm>
            <a:off x="26772" y="4019056"/>
            <a:ext cx="4714956" cy="1992908"/>
          </a:xfrm>
          <a:prstGeom prst="wedgeRoundRectCallout">
            <a:avLst>
              <a:gd name="adj1" fmla="val -49743"/>
              <a:gd name="adj2" fmla="val -1724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When the [er] is the </a:t>
            </a:r>
            <a:r>
              <a:rPr kumimoji="0" lang="en-GB" sz="2400" b="1" i="0" u="sng" strike="noStrike" kern="1200" cap="none" spc="0" normalizeH="0" baseline="0" noProof="0" dirty="0">
                <a:ln>
                  <a:noFill/>
                </a:ln>
                <a:solidFill>
                  <a:prstClr val="white"/>
                </a:solidFill>
                <a:effectLst/>
                <a:uLnTx/>
                <a:uFillTx/>
                <a:latin typeface="Century Gothic"/>
                <a:ea typeface="+mn-ea"/>
                <a:cs typeface="+mn-cs"/>
              </a:rPr>
              <a:t>stressed syllable</a:t>
            </a:r>
            <a:r>
              <a:rPr kumimoji="0" lang="en-GB" sz="2400" b="1" i="0" u="none" strike="noStrike" kern="1200" cap="none" spc="0" normalizeH="0" baseline="0" noProof="0" dirty="0">
                <a:ln>
                  <a:noFill/>
                </a:ln>
                <a:solidFill>
                  <a:prstClr val="white"/>
                </a:solidFill>
                <a:effectLst/>
                <a:uLnTx/>
                <a:uFillTx/>
                <a:latin typeface="Century Gothic"/>
                <a:ea typeface="+mn-ea"/>
                <a:cs typeface="+mn-cs"/>
              </a:rPr>
              <a:t>, it usually sounds like two short syllables: e-uh</a:t>
            </a:r>
          </a:p>
        </p:txBody>
      </p:sp>
      <p:sp>
        <p:nvSpPr>
          <p:cNvPr id="12" name="Speech Bubble: Rectangle with Corners Rounded 11">
            <a:extLst>
              <a:ext uri="{FF2B5EF4-FFF2-40B4-BE49-F238E27FC236}">
                <a16:creationId xmlns:a16="http://schemas.microsoft.com/office/drawing/2014/main" id="{F92849D7-ED21-4D0E-9EEC-B16AD4EAEA9D}"/>
              </a:ext>
            </a:extLst>
          </p:cNvPr>
          <p:cNvSpPr/>
          <p:nvPr/>
        </p:nvSpPr>
        <p:spPr>
          <a:xfrm>
            <a:off x="7074216" y="4019056"/>
            <a:ext cx="4956945" cy="2582964"/>
          </a:xfrm>
          <a:prstGeom prst="wedgeRoundRectCallout">
            <a:avLst>
              <a:gd name="adj1" fmla="val -49743"/>
              <a:gd name="adj2" fmla="val -1724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Remember, words are made up of different parts called syllables. A </a:t>
            </a:r>
            <a:r>
              <a:rPr kumimoji="0" lang="en-GB" sz="2400" b="1" i="0" u="sng" strike="noStrike" kern="1200" cap="none" spc="0" normalizeH="0" baseline="0" noProof="0" dirty="0">
                <a:ln>
                  <a:noFill/>
                </a:ln>
                <a:solidFill>
                  <a:prstClr val="white"/>
                </a:solidFill>
                <a:effectLst/>
                <a:uLnTx/>
                <a:uFillTx/>
                <a:latin typeface="Century Gothic"/>
                <a:ea typeface="+mn-ea"/>
                <a:cs typeface="+mn-cs"/>
              </a:rPr>
              <a:t>stressed syllable</a:t>
            </a:r>
            <a:r>
              <a:rPr kumimoji="0" lang="en-GB" sz="2400" b="1" i="0" u="none" strike="noStrike" kern="1200" cap="none" spc="0" normalizeH="0" baseline="0" noProof="0" dirty="0">
                <a:ln>
                  <a:noFill/>
                </a:ln>
                <a:solidFill>
                  <a:prstClr val="white"/>
                </a:solidFill>
                <a:effectLst/>
                <a:uLnTx/>
                <a:uFillTx/>
                <a:latin typeface="Century Gothic"/>
                <a:ea typeface="+mn-ea"/>
                <a:cs typeface="+mn-cs"/>
              </a:rPr>
              <a:t> means the part of the word that is most emphasised when you say it aloud. </a:t>
            </a: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3_2.2.wav"/>
                                        </p:tgtEl>
                                      </p:cMediaNode>
                                    </p:audio>
                                  </p:sub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641212" y="4212306"/>
            <a:ext cx="4669068"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er</a:t>
            </a:r>
            <a:endParaRPr kumimoji="0" lang="en-GB" sz="9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8" name="T3_W3_3.1.wav"/>
            </a:hlinkClick>
            <a:extLst>
              <a:ext uri="{FF2B5EF4-FFF2-40B4-BE49-F238E27FC236}">
                <a16:creationId xmlns:a16="http://schemas.microsoft.com/office/drawing/2014/main" id="{6DC42178-501A-44BF-9149-1C679CF37202}"/>
              </a:ext>
            </a:extLst>
          </p:cNvPr>
          <p:cNvSpPr txBox="1"/>
          <p:nvPr/>
        </p:nvSpPr>
        <p:spPr>
          <a:xfrm>
            <a:off x="-2052" y="-238367"/>
            <a:ext cx="386389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a:ea typeface="+mn-ea"/>
                <a:cs typeface="+mn-cs"/>
              </a:rPr>
              <a:t>[er]</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nvGrpSpPr>
          <p:cNvPr id="8" name="Group 7">
            <a:extLst>
              <a:ext uri="{FF2B5EF4-FFF2-40B4-BE49-F238E27FC236}">
                <a16:creationId xmlns:a16="http://schemas.microsoft.com/office/drawing/2014/main" id="{FD6CA2B7-9766-4160-B68E-083E70A54FDF}"/>
              </a:ext>
            </a:extLst>
          </p:cNvPr>
          <p:cNvGrpSpPr/>
          <p:nvPr/>
        </p:nvGrpSpPr>
        <p:grpSpPr>
          <a:xfrm>
            <a:off x="9170271" y="4093992"/>
            <a:ext cx="1329473" cy="1799626"/>
            <a:chOff x="9908018" y="1853748"/>
            <a:chExt cx="2022866" cy="2541864"/>
          </a:xfrm>
        </p:grpSpPr>
        <p:pic>
          <p:nvPicPr>
            <p:cNvPr id="9" name="Picture 8">
              <a:extLst>
                <a:ext uri="{FF2B5EF4-FFF2-40B4-BE49-F238E27FC236}">
                  <a16:creationId xmlns:a16="http://schemas.microsoft.com/office/drawing/2014/main" id="{654539FA-368D-4DD2-A647-80FB38DAF8E5}"/>
                </a:ext>
              </a:extLst>
            </p:cNvPr>
            <p:cNvPicPr>
              <a:picLocks noChangeAspect="1"/>
            </p:cNvPicPr>
            <p:nvPr/>
          </p:nvPicPr>
          <p:blipFill>
            <a:blip r:embed="rId10"/>
            <a:stretch>
              <a:fillRect/>
            </a:stretch>
          </p:blipFill>
          <p:spPr>
            <a:xfrm>
              <a:off x="9968551" y="1853748"/>
              <a:ext cx="1316850" cy="1627773"/>
            </a:xfrm>
            <a:prstGeom prst="rect">
              <a:avLst/>
            </a:prstGeom>
          </p:spPr>
        </p:pic>
        <p:pic>
          <p:nvPicPr>
            <p:cNvPr id="10" name="Picture 2" descr="http://www.clker.com/cliparts/w/d/u/B/w/V/stamp1-md.png">
              <a:extLst>
                <a:ext uri="{FF2B5EF4-FFF2-40B4-BE49-F238E27FC236}">
                  <a16:creationId xmlns:a16="http://schemas.microsoft.com/office/drawing/2014/main" id="{EBACD9F0-0F45-4C70-8D12-D7AE8ACF71E4}"/>
                </a:ext>
              </a:extLst>
            </p:cNvPr>
            <p:cNvPicPr>
              <a:picLocks noChangeAspect="1" noChangeArrowheads="1"/>
            </p:cNvPicPr>
            <p:nvPr/>
          </p:nvPicPr>
          <p:blipFill>
            <a:blip r:embed="rId11">
              <a:duotone>
                <a:prstClr val="black"/>
                <a:schemeClr val="accent4">
                  <a:lumMod val="75000"/>
                  <a:tint val="45000"/>
                  <a:satMod val="400000"/>
                </a:schemeClr>
              </a:duotone>
              <a:extLst>
                <a:ext uri="{28A0092B-C50C-407E-A947-70E740481C1C}">
                  <a14:useLocalDpi xmlns:a14="http://schemas.microsoft.com/office/drawing/2010/main" val="0"/>
                </a:ext>
              </a:extLst>
            </a:blip>
            <a:srcRect/>
            <a:stretch>
              <a:fillRect/>
            </a:stretch>
          </p:blipFill>
          <p:spPr bwMode="auto">
            <a:xfrm rot="1745032">
              <a:off x="9908018" y="2787523"/>
              <a:ext cx="1774853" cy="160808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1A936418-984E-4030-9B06-DB66598A30CD}"/>
                </a:ext>
              </a:extLst>
            </p:cNvPr>
            <p:cNvPicPr>
              <a:picLocks noChangeAspect="1"/>
            </p:cNvPicPr>
            <p:nvPr/>
          </p:nvPicPr>
          <p:blipFill>
            <a:blip r:embed="rId12"/>
            <a:stretch>
              <a:fillRect/>
            </a:stretch>
          </p:blipFill>
          <p:spPr>
            <a:xfrm>
              <a:off x="9927283" y="3028745"/>
              <a:ext cx="2003601" cy="1205746"/>
            </a:xfrm>
            <a:prstGeom prst="rect">
              <a:avLst/>
            </a:prstGeom>
          </p:spPr>
        </p:pic>
      </p:grpSp>
      <p:sp>
        <p:nvSpPr>
          <p:cNvPr id="12" name="CustomShape 2">
            <a:extLst>
              <a:ext uri="{FF2B5EF4-FFF2-40B4-BE49-F238E27FC236}">
                <a16:creationId xmlns:a16="http://schemas.microsoft.com/office/drawing/2014/main" id="{27F3D2FE-5402-41C9-8A40-70F4A9706FFD}"/>
              </a:ext>
            </a:extLst>
          </p:cNvPr>
          <p:cNvSpPr/>
          <p:nvPr/>
        </p:nvSpPr>
        <p:spPr>
          <a:xfrm>
            <a:off x="7736170" y="5579276"/>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w</a:t>
            </a:r>
            <a:r>
              <a:rPr kumimoji="0" lang="en-GB" sz="66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er</a:t>
            </a: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 name="Picture 1">
            <a:extLst>
              <a:ext uri="{FF2B5EF4-FFF2-40B4-BE49-F238E27FC236}">
                <a16:creationId xmlns:a16="http://schemas.microsoft.com/office/drawing/2014/main" id="{5B3594CE-2071-460F-8296-FFF6806A713B}"/>
              </a:ext>
            </a:extLst>
          </p:cNvPr>
          <p:cNvPicPr>
            <a:picLocks noChangeAspect="1"/>
          </p:cNvPicPr>
          <p:nvPr/>
        </p:nvPicPr>
        <p:blipFill>
          <a:blip r:embed="rId13"/>
          <a:stretch>
            <a:fillRect/>
          </a:stretch>
        </p:blipFill>
        <p:spPr>
          <a:xfrm>
            <a:off x="3774158" y="1907361"/>
            <a:ext cx="4436527" cy="3043277"/>
          </a:xfrm>
          <a:prstGeom prst="rect">
            <a:avLst/>
          </a:prstGeom>
        </p:spPr>
      </p:pic>
      <p:pic>
        <p:nvPicPr>
          <p:cNvPr id="4" name="Picture 3">
            <a:extLst>
              <a:ext uri="{FF2B5EF4-FFF2-40B4-BE49-F238E27FC236}">
                <a16:creationId xmlns:a16="http://schemas.microsoft.com/office/drawing/2014/main" id="{679FE4DE-5D98-4FCC-BCFC-6BDF0136B3E4}"/>
              </a:ext>
            </a:extLst>
          </p:cNvPr>
          <p:cNvPicPr>
            <a:picLocks noChangeAspect="1"/>
          </p:cNvPicPr>
          <p:nvPr/>
        </p:nvPicPr>
        <p:blipFill>
          <a:blip r:embed="rId14"/>
          <a:stretch>
            <a:fillRect/>
          </a:stretch>
        </p:blipFill>
        <p:spPr>
          <a:xfrm>
            <a:off x="143773" y="4367772"/>
            <a:ext cx="3572250" cy="1166729"/>
          </a:xfrm>
          <a:prstGeom prst="rect">
            <a:avLst/>
          </a:prstGeom>
        </p:spPr>
      </p:pic>
      <p:sp>
        <p:nvSpPr>
          <p:cNvPr id="15" name="CustomShape 2">
            <a:extLst>
              <a:ext uri="{FF2B5EF4-FFF2-40B4-BE49-F238E27FC236}">
                <a16:creationId xmlns:a16="http://schemas.microsoft.com/office/drawing/2014/main" id="{AB1FE555-1216-4A30-BACF-4F598A5728E3}"/>
              </a:ext>
            </a:extLst>
          </p:cNvPr>
          <p:cNvSpPr/>
          <p:nvPr/>
        </p:nvSpPr>
        <p:spPr>
          <a:xfrm>
            <a:off x="-285669" y="5509589"/>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Konz</a:t>
            </a:r>
            <a:r>
              <a:rPr kumimoji="0" lang="en-GB" sz="66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er</a:t>
            </a: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t</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7" name="CustomShape 2">
            <a:extLst>
              <a:ext uri="{FF2B5EF4-FFF2-40B4-BE49-F238E27FC236}">
                <a16:creationId xmlns:a16="http://schemas.microsoft.com/office/drawing/2014/main" id="{5CDD948E-DF41-454B-82AB-09F8E96C13D9}"/>
              </a:ext>
            </a:extLst>
          </p:cNvPr>
          <p:cNvSpPr/>
          <p:nvPr/>
        </p:nvSpPr>
        <p:spPr>
          <a:xfrm>
            <a:off x="7736170" y="2903205"/>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a:t>
            </a:r>
            <a:r>
              <a:rPr kumimoji="0" lang="en-GB" sz="66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er</a:t>
            </a: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tig</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CustomShape 2">
            <a:extLst>
              <a:ext uri="{FF2B5EF4-FFF2-40B4-BE49-F238E27FC236}">
                <a16:creationId xmlns:a16="http://schemas.microsoft.com/office/drawing/2014/main" id="{BE481530-C28A-4589-89BC-749310B175F2}"/>
              </a:ext>
            </a:extLst>
          </p:cNvPr>
          <p:cNvSpPr/>
          <p:nvPr/>
        </p:nvSpPr>
        <p:spPr>
          <a:xfrm>
            <a:off x="-422722" y="2678395"/>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schw</a:t>
            </a:r>
            <a:r>
              <a:rPr kumimoji="0" lang="en-GB" sz="66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er</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3" name="Picture 12">
            <a:extLst>
              <a:ext uri="{FF2B5EF4-FFF2-40B4-BE49-F238E27FC236}">
                <a16:creationId xmlns:a16="http://schemas.microsoft.com/office/drawing/2014/main" id="{204B23A1-72B6-4989-90DF-7F6D0FBDD8A9}"/>
              </a:ext>
            </a:extLst>
          </p:cNvPr>
          <p:cNvPicPr>
            <a:picLocks noChangeAspect="1"/>
          </p:cNvPicPr>
          <p:nvPr/>
        </p:nvPicPr>
        <p:blipFill>
          <a:blip r:embed="rId15"/>
          <a:stretch>
            <a:fillRect/>
          </a:stretch>
        </p:blipFill>
        <p:spPr>
          <a:xfrm>
            <a:off x="705707" y="1332925"/>
            <a:ext cx="1785938" cy="1619250"/>
          </a:xfrm>
          <a:prstGeom prst="rect">
            <a:avLst/>
          </a:prstGeom>
        </p:spPr>
      </p:pic>
      <p:sp>
        <p:nvSpPr>
          <p:cNvPr id="16" name="TextBox 15">
            <a:extLst>
              <a:ext uri="{FF2B5EF4-FFF2-40B4-BE49-F238E27FC236}">
                <a16:creationId xmlns:a16="http://schemas.microsoft.com/office/drawing/2014/main" id="{51EA8E9F-DA5B-42E9-B284-A98365EA6F29}"/>
              </a:ext>
            </a:extLst>
          </p:cNvPr>
          <p:cNvSpPr txBox="1"/>
          <p:nvPr/>
        </p:nvSpPr>
        <p:spPr>
          <a:xfrm>
            <a:off x="601356" y="3678703"/>
            <a:ext cx="219747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[heavy, difficult]</a:t>
            </a:r>
          </a:p>
        </p:txBody>
      </p:sp>
      <p:sp>
        <p:nvSpPr>
          <p:cNvPr id="21" name="Speech Bubble: Rectangle with Corners Rounded 20">
            <a:extLst>
              <a:ext uri="{FF2B5EF4-FFF2-40B4-BE49-F238E27FC236}">
                <a16:creationId xmlns:a16="http://schemas.microsoft.com/office/drawing/2014/main" id="{8576B3D1-06FC-4FED-AA50-BCF4CB5BD3B4}"/>
              </a:ext>
            </a:extLst>
          </p:cNvPr>
          <p:cNvSpPr/>
          <p:nvPr/>
        </p:nvSpPr>
        <p:spPr>
          <a:xfrm>
            <a:off x="3452442" y="189956"/>
            <a:ext cx="4714956" cy="1859801"/>
          </a:xfrm>
          <a:prstGeom prst="wedgeRoundRectCallout">
            <a:avLst>
              <a:gd name="adj1" fmla="val -49743"/>
              <a:gd name="adj2" fmla="val -1724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In all of these words, the [er] is part of the </a:t>
            </a:r>
            <a:r>
              <a:rPr kumimoji="0" lang="en-GB" sz="2400" b="1" i="0" u="sng" strike="noStrike" kern="1200" cap="none" spc="0" normalizeH="0" baseline="0" noProof="0" dirty="0">
                <a:ln>
                  <a:noFill/>
                </a:ln>
                <a:solidFill>
                  <a:prstClr val="white"/>
                </a:solidFill>
                <a:effectLst/>
                <a:uLnTx/>
                <a:uFillTx/>
                <a:latin typeface="Century Gothic"/>
                <a:ea typeface="+mn-ea"/>
                <a:cs typeface="+mn-cs"/>
              </a:rPr>
              <a:t>stressed syllable. </a:t>
            </a:r>
            <a:r>
              <a:rPr kumimoji="0" lang="en-GB" sz="2400" b="1" i="0" u="none" strike="noStrike" kern="1200" cap="none" spc="0" normalizeH="0" baseline="0" noProof="0" dirty="0">
                <a:ln>
                  <a:noFill/>
                </a:ln>
                <a:solidFill>
                  <a:prstClr val="white"/>
                </a:solidFill>
                <a:effectLst/>
                <a:uLnTx/>
                <a:uFillTx/>
                <a:latin typeface="Century Gothic"/>
                <a:ea typeface="+mn-ea"/>
                <a:cs typeface="+mn-cs"/>
              </a:rPr>
              <a:t>This means it is emphasised or stronger than the other part of the word. </a:t>
            </a:r>
          </a:p>
        </p:txBody>
      </p:sp>
      <p:grpSp>
        <p:nvGrpSpPr>
          <p:cNvPr id="20" name="Group 19">
            <a:extLst>
              <a:ext uri="{FF2B5EF4-FFF2-40B4-BE49-F238E27FC236}">
                <a16:creationId xmlns:a16="http://schemas.microsoft.com/office/drawing/2014/main" id="{DE63446D-1E5D-4EDE-93F7-9C30D3BE4313}"/>
              </a:ext>
            </a:extLst>
          </p:cNvPr>
          <p:cNvGrpSpPr/>
          <p:nvPr/>
        </p:nvGrpSpPr>
        <p:grpSpPr>
          <a:xfrm>
            <a:off x="8537174" y="1903994"/>
            <a:ext cx="3033286" cy="1042879"/>
            <a:chOff x="8537174" y="1903994"/>
            <a:chExt cx="3033286" cy="1042879"/>
          </a:xfrm>
        </p:grpSpPr>
        <p:pic>
          <p:nvPicPr>
            <p:cNvPr id="6" name="Picture 5">
              <a:extLst>
                <a:ext uri="{FF2B5EF4-FFF2-40B4-BE49-F238E27FC236}">
                  <a16:creationId xmlns:a16="http://schemas.microsoft.com/office/drawing/2014/main" id="{744CA18F-A5A7-42C3-94B9-49044859C9E8}"/>
                </a:ext>
              </a:extLst>
            </p:cNvPr>
            <p:cNvPicPr>
              <a:picLocks noChangeAspect="1"/>
            </p:cNvPicPr>
            <p:nvPr/>
          </p:nvPicPr>
          <p:blipFill>
            <a:blip r:embed="rId16"/>
            <a:stretch>
              <a:fillRect/>
            </a:stretch>
          </p:blipFill>
          <p:spPr>
            <a:xfrm rot="21046157">
              <a:off x="8537174" y="2420211"/>
              <a:ext cx="1483555" cy="526662"/>
            </a:xfrm>
            <a:prstGeom prst="rect">
              <a:avLst/>
            </a:prstGeom>
          </p:spPr>
        </p:pic>
        <p:pic>
          <p:nvPicPr>
            <p:cNvPr id="19" name="Picture 18">
              <a:extLst>
                <a:ext uri="{FF2B5EF4-FFF2-40B4-BE49-F238E27FC236}">
                  <a16:creationId xmlns:a16="http://schemas.microsoft.com/office/drawing/2014/main" id="{B6320FC0-05C6-4A18-AB1E-BD75BF10BB39}"/>
                </a:ext>
              </a:extLst>
            </p:cNvPr>
            <p:cNvPicPr>
              <a:picLocks noChangeAspect="1"/>
            </p:cNvPicPr>
            <p:nvPr/>
          </p:nvPicPr>
          <p:blipFill>
            <a:blip r:embed="rId17"/>
            <a:stretch>
              <a:fillRect/>
            </a:stretch>
          </p:blipFill>
          <p:spPr>
            <a:xfrm rot="1008916">
              <a:off x="9378836" y="1903994"/>
              <a:ext cx="2191624" cy="821859"/>
            </a:xfrm>
            <a:prstGeom prst="rect">
              <a:avLst/>
            </a:prstGeom>
          </p:spPr>
        </p:pic>
      </p:grpSp>
    </p:spTree>
    <p:extLst>
      <p:ext uri="{BB962C8B-B14F-4D97-AF65-F5344CB8AC3E}">
        <p14:creationId xmlns:p14="http://schemas.microsoft.com/office/powerpoint/2010/main" val="94859962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3_3.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3_W3_3.6.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3_W3_3.3.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T3_W3_3.5.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T3_W3_3.4.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7" grpId="0"/>
      <p:bldP spid="18" grpId="0"/>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2768427" y="373549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wied</a:t>
            </a:r>
            <a:r>
              <a:rPr kumimoji="0" lang="en-GB" sz="115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er</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4" name="T3_W3_4.1.wav"/>
            </a:hlinkClick>
            <a:extLst>
              <a:ext uri="{FF2B5EF4-FFF2-40B4-BE49-F238E27FC236}">
                <a16:creationId xmlns:a16="http://schemas.microsoft.com/office/drawing/2014/main" id="{6DC42178-501A-44BF-9149-1C679CF37202}"/>
              </a:ext>
            </a:extLst>
          </p:cNvPr>
          <p:cNvSpPr txBox="1"/>
          <p:nvPr/>
        </p:nvSpPr>
        <p:spPr>
          <a:xfrm>
            <a:off x="0" y="-201949"/>
            <a:ext cx="3863899"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dirty="0">
                <a:ln>
                  <a:noFill/>
                </a:ln>
                <a:solidFill>
                  <a:srgbClr val="002060"/>
                </a:solidFill>
                <a:effectLst/>
                <a:uLnTx/>
                <a:uFillTx/>
                <a:latin typeface="Century Gothic"/>
                <a:ea typeface="+mn-ea"/>
                <a:cs typeface="+mn-cs"/>
              </a:rPr>
              <a:t>[er]</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pic>
        <p:nvPicPr>
          <p:cNvPr id="10" name="Picture 9" descr="arrows going in a circle">
            <a:extLst>
              <a:ext uri="{FF2B5EF4-FFF2-40B4-BE49-F238E27FC236}">
                <a16:creationId xmlns:a16="http://schemas.microsoft.com/office/drawing/2014/main" id="{38DEC133-56FE-4FBD-8078-D5EB78A55F81}"/>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04328" y="1048999"/>
            <a:ext cx="3268709" cy="3268709"/>
          </a:xfrm>
          <a:prstGeom prst="rect">
            <a:avLst/>
          </a:prstGeom>
        </p:spPr>
      </p:pic>
      <p:sp>
        <p:nvSpPr>
          <p:cNvPr id="2" name="TextBox 1">
            <a:extLst>
              <a:ext uri="{FF2B5EF4-FFF2-40B4-BE49-F238E27FC236}">
                <a16:creationId xmlns:a16="http://schemas.microsoft.com/office/drawing/2014/main" id="{0E9CEE2D-17BB-4182-B4DF-57B93A45B061}"/>
              </a:ext>
            </a:extLst>
          </p:cNvPr>
          <p:cNvSpPr txBox="1"/>
          <p:nvPr/>
        </p:nvSpPr>
        <p:spPr>
          <a:xfrm>
            <a:off x="1728849" y="5372099"/>
            <a:ext cx="770783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[again]</a:t>
            </a:r>
          </a:p>
        </p:txBody>
      </p:sp>
      <p:sp>
        <p:nvSpPr>
          <p:cNvPr id="12" name="Speech Bubble: Rectangle with Corners Rounded 11">
            <a:extLst>
              <a:ext uri="{FF2B5EF4-FFF2-40B4-BE49-F238E27FC236}">
                <a16:creationId xmlns:a16="http://schemas.microsoft.com/office/drawing/2014/main" id="{B05755D3-6B21-4877-B644-AD22284E0057}"/>
              </a:ext>
            </a:extLst>
          </p:cNvPr>
          <p:cNvSpPr/>
          <p:nvPr/>
        </p:nvSpPr>
        <p:spPr>
          <a:xfrm>
            <a:off x="7758524" y="2126052"/>
            <a:ext cx="4183891" cy="1992908"/>
          </a:xfrm>
          <a:prstGeom prst="wedgeRoundRectCallout">
            <a:avLst>
              <a:gd name="adj1" fmla="val -49743"/>
              <a:gd name="adj2" fmla="val -1724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As you know [er] can also sound like ‘uh’. This is when the syllable is </a:t>
            </a:r>
            <a:r>
              <a:rPr kumimoji="0" lang="en-GB" sz="2400" b="1" i="0" u="sng" strike="noStrike" kern="1200" cap="none" spc="0" normalizeH="0" baseline="0" noProof="0" dirty="0">
                <a:ln>
                  <a:noFill/>
                </a:ln>
                <a:solidFill>
                  <a:prstClr val="white"/>
                </a:solidFill>
                <a:effectLst/>
                <a:uLnTx/>
                <a:uFillTx/>
                <a:latin typeface="Century Gothic"/>
                <a:ea typeface="+mn-ea"/>
                <a:cs typeface="+mn-cs"/>
              </a:rPr>
              <a:t>unstressed</a:t>
            </a:r>
            <a:r>
              <a:rPr kumimoji="0" lang="en-GB" sz="2400" b="1" i="0" u="none" strike="noStrike" kern="1200" cap="none" spc="0" normalizeH="0" baseline="0" noProof="0" dirty="0">
                <a:ln>
                  <a:noFill/>
                </a:ln>
                <a:solidFill>
                  <a:prstClr val="white"/>
                </a:solidFill>
                <a:effectLst/>
                <a:uLnTx/>
                <a:uFillTx/>
                <a:latin typeface="Century Gothic"/>
                <a:ea typeface="+mn-ea"/>
                <a:cs typeface="+mn-cs"/>
              </a:rPr>
              <a:t>, most often at the end of the word.</a:t>
            </a:r>
          </a:p>
        </p:txBody>
      </p:sp>
    </p:spTree>
    <p:extLst>
      <p:ext uri="{BB962C8B-B14F-4D97-AF65-F5344CB8AC3E}">
        <p14:creationId xmlns:p14="http://schemas.microsoft.com/office/powerpoint/2010/main" val="846976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3_4.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2" grpId="0"/>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125743" y="371747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wied</a:t>
            </a:r>
            <a:r>
              <a:rPr kumimoji="0" lang="en-GB" sz="88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er</a:t>
            </a:r>
            <a:endPar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8" name="T3_W3_5.1.wav"/>
            </a:hlinkClick>
            <a:extLst>
              <a:ext uri="{FF2B5EF4-FFF2-40B4-BE49-F238E27FC236}">
                <a16:creationId xmlns:a16="http://schemas.microsoft.com/office/drawing/2014/main" id="{6DC42178-501A-44BF-9149-1C679CF37202}"/>
              </a:ext>
            </a:extLst>
          </p:cNvPr>
          <p:cNvSpPr txBox="1"/>
          <p:nvPr/>
        </p:nvSpPr>
        <p:spPr>
          <a:xfrm>
            <a:off x="-73087" y="-176400"/>
            <a:ext cx="386389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a:noFill/>
                </a:ln>
                <a:solidFill>
                  <a:srgbClr val="002060"/>
                </a:solidFill>
                <a:effectLst/>
                <a:uLnTx/>
                <a:uFillTx/>
                <a:latin typeface="Century Gothic"/>
                <a:ea typeface="+mn-ea"/>
                <a:cs typeface="+mn-cs"/>
              </a:rPr>
              <a:t>[er]</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12" name="CustomShape 2">
            <a:extLst>
              <a:ext uri="{FF2B5EF4-FFF2-40B4-BE49-F238E27FC236}">
                <a16:creationId xmlns:a16="http://schemas.microsoft.com/office/drawing/2014/main" id="{27F3D2FE-5402-41C9-8A40-70F4A9706FFD}"/>
              </a:ext>
            </a:extLst>
          </p:cNvPr>
          <p:cNvSpPr/>
          <p:nvPr/>
        </p:nvSpPr>
        <p:spPr>
          <a:xfrm>
            <a:off x="7855508" y="2176887"/>
            <a:ext cx="4197677" cy="141172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ab</a:t>
            </a:r>
            <a:r>
              <a:rPr kumimoji="0" lang="en-GB" sz="72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er</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 name="Picture 9" descr="but">
            <a:extLst>
              <a:ext uri="{FF2B5EF4-FFF2-40B4-BE49-F238E27FC236}">
                <a16:creationId xmlns:a16="http://schemas.microsoft.com/office/drawing/2014/main" id="{F5E8637D-227C-42A8-855A-6CB306F582CC}"/>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37960" y="818714"/>
            <a:ext cx="1651973" cy="1651973"/>
          </a:xfrm>
          <a:prstGeom prst="rect">
            <a:avLst/>
          </a:prstGeom>
        </p:spPr>
      </p:pic>
      <p:grpSp>
        <p:nvGrpSpPr>
          <p:cNvPr id="11" name="Group 10">
            <a:extLst>
              <a:ext uri="{FF2B5EF4-FFF2-40B4-BE49-F238E27FC236}">
                <a16:creationId xmlns:a16="http://schemas.microsoft.com/office/drawing/2014/main" id="{AFA14DA7-851C-4838-A9C0-83865FCEDDEA}"/>
              </a:ext>
            </a:extLst>
          </p:cNvPr>
          <p:cNvGrpSpPr/>
          <p:nvPr/>
        </p:nvGrpSpPr>
        <p:grpSpPr>
          <a:xfrm>
            <a:off x="8618402" y="3935688"/>
            <a:ext cx="2457107" cy="1615214"/>
            <a:chOff x="8821749" y="4098239"/>
            <a:chExt cx="2457107" cy="1615214"/>
          </a:xfrm>
        </p:grpSpPr>
        <p:cxnSp>
          <p:nvCxnSpPr>
            <p:cNvPr id="13" name="Straight Arrow Connector 12" descr="arrow pointing to green shoes">
              <a:extLst>
                <a:ext uri="{FF2B5EF4-FFF2-40B4-BE49-F238E27FC236}">
                  <a16:creationId xmlns:a16="http://schemas.microsoft.com/office/drawing/2014/main" id="{888FF098-CDB9-4225-BB60-B36DAD1C603C}"/>
                </a:ext>
              </a:extLst>
            </p:cNvPr>
            <p:cNvCxnSpPr/>
            <p:nvPr/>
          </p:nvCxnSpPr>
          <p:spPr>
            <a:xfrm>
              <a:off x="10244203" y="4133577"/>
              <a:ext cx="636520" cy="773120"/>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descr="arrow pointing to blue shoes">
              <a:extLst>
                <a:ext uri="{FF2B5EF4-FFF2-40B4-BE49-F238E27FC236}">
                  <a16:creationId xmlns:a16="http://schemas.microsoft.com/office/drawing/2014/main" id="{365A1538-47AD-4731-BDAC-74715E684048}"/>
                </a:ext>
              </a:extLst>
            </p:cNvPr>
            <p:cNvCxnSpPr/>
            <p:nvPr/>
          </p:nvCxnSpPr>
          <p:spPr>
            <a:xfrm flipH="1">
              <a:off x="9372317" y="4151666"/>
              <a:ext cx="538224" cy="853019"/>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descr="blue shoes">
              <a:extLst>
                <a:ext uri="{FF2B5EF4-FFF2-40B4-BE49-F238E27FC236}">
                  <a16:creationId xmlns:a16="http://schemas.microsoft.com/office/drawing/2014/main" id="{81F5766B-2046-4CBF-BCAE-318269051A66}"/>
                </a:ext>
              </a:extLst>
            </p:cNvPr>
            <p:cNvPicPr>
              <a:picLocks noChangeAspect="1"/>
            </p:cNvPicPr>
            <p:nvPr/>
          </p:nvPicPr>
          <p:blipFill>
            <a:blip r:embed="rId11"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821749" y="5021572"/>
              <a:ext cx="1101136" cy="691881"/>
            </a:xfrm>
            <a:prstGeom prst="rect">
              <a:avLst/>
            </a:prstGeom>
          </p:spPr>
        </p:pic>
        <p:pic>
          <p:nvPicPr>
            <p:cNvPr id="17" name="Picture 16" descr="green shoes">
              <a:extLst>
                <a:ext uri="{FF2B5EF4-FFF2-40B4-BE49-F238E27FC236}">
                  <a16:creationId xmlns:a16="http://schemas.microsoft.com/office/drawing/2014/main" id="{885ECDA5-D824-4347-8DDB-C041DD1B8A4A}"/>
                </a:ext>
              </a:extLst>
            </p:cNvPr>
            <p:cNvPicPr>
              <a:picLocks noChangeAspect="1"/>
            </p:cNvPicPr>
            <p:nvPr/>
          </p:nvPicPr>
          <p:blipFill>
            <a:blip r:embed="rId12"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0182064" y="4906700"/>
              <a:ext cx="1096792" cy="636139"/>
            </a:xfrm>
            <a:prstGeom prst="rect">
              <a:avLst/>
            </a:prstGeom>
          </p:spPr>
        </p:pic>
        <p:sp>
          <p:nvSpPr>
            <p:cNvPr id="18" name="TextBox 17" descr="question mark">
              <a:extLst>
                <a:ext uri="{FF2B5EF4-FFF2-40B4-BE49-F238E27FC236}">
                  <a16:creationId xmlns:a16="http://schemas.microsoft.com/office/drawing/2014/main" id="{7A22B28A-067F-4018-88DF-D55CA2B0A4CA}"/>
                </a:ext>
              </a:extLst>
            </p:cNvPr>
            <p:cNvSpPr txBox="1"/>
            <p:nvPr/>
          </p:nvSpPr>
          <p:spPr>
            <a:xfrm>
              <a:off x="9858015" y="4098239"/>
              <a:ext cx="53987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grpSp>
      <p:pic>
        <p:nvPicPr>
          <p:cNvPr id="19" name="Picture 18">
            <a:extLst>
              <a:ext uri="{FF2B5EF4-FFF2-40B4-BE49-F238E27FC236}">
                <a16:creationId xmlns:a16="http://schemas.microsoft.com/office/drawing/2014/main" id="{B096C8AA-358C-4C59-9B07-726D27D0E7AB}"/>
              </a:ext>
            </a:extLst>
          </p:cNvPr>
          <p:cNvPicPr>
            <a:picLocks noChangeAspect="1"/>
          </p:cNvPicPr>
          <p:nvPr/>
        </p:nvPicPr>
        <p:blipFill>
          <a:blip r:embed="rId13"/>
          <a:stretch>
            <a:fillRect/>
          </a:stretch>
        </p:blipFill>
        <p:spPr>
          <a:xfrm>
            <a:off x="1585906" y="965396"/>
            <a:ext cx="1651973" cy="1629135"/>
          </a:xfrm>
          <a:prstGeom prst="rect">
            <a:avLst/>
          </a:prstGeom>
        </p:spPr>
      </p:pic>
      <p:pic>
        <p:nvPicPr>
          <p:cNvPr id="20" name="Picture 19" descr="arrows going in a circle">
            <a:extLst>
              <a:ext uri="{FF2B5EF4-FFF2-40B4-BE49-F238E27FC236}">
                <a16:creationId xmlns:a16="http://schemas.microsoft.com/office/drawing/2014/main" id="{2B8A7A40-8FB0-4105-ACBA-0D449CCC366B}"/>
              </a:ext>
            </a:extLst>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12066" y="1594142"/>
            <a:ext cx="2556842" cy="2556842"/>
          </a:xfrm>
          <a:prstGeom prst="rect">
            <a:avLst/>
          </a:prstGeom>
        </p:spPr>
      </p:pic>
      <p:sp>
        <p:nvSpPr>
          <p:cNvPr id="21" name="TextBox 20">
            <a:extLst>
              <a:ext uri="{FF2B5EF4-FFF2-40B4-BE49-F238E27FC236}">
                <a16:creationId xmlns:a16="http://schemas.microsoft.com/office/drawing/2014/main" id="{6055B101-B2D8-47A1-9C47-39F80173DF86}"/>
              </a:ext>
            </a:extLst>
          </p:cNvPr>
          <p:cNvSpPr txBox="1"/>
          <p:nvPr/>
        </p:nvSpPr>
        <p:spPr>
          <a:xfrm>
            <a:off x="3634443" y="4912573"/>
            <a:ext cx="461825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[again]</a:t>
            </a:r>
          </a:p>
        </p:txBody>
      </p:sp>
      <p:sp>
        <p:nvSpPr>
          <p:cNvPr id="22" name="CustomShape 2">
            <a:extLst>
              <a:ext uri="{FF2B5EF4-FFF2-40B4-BE49-F238E27FC236}">
                <a16:creationId xmlns:a16="http://schemas.microsoft.com/office/drawing/2014/main" id="{4D8027C4-C6E8-469D-974D-D49F704895A5}"/>
              </a:ext>
            </a:extLst>
          </p:cNvPr>
          <p:cNvSpPr/>
          <p:nvPr/>
        </p:nvSpPr>
        <p:spPr>
          <a:xfrm>
            <a:off x="31687" y="2382430"/>
            <a:ext cx="4197677" cy="141172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Oktob</a:t>
            </a:r>
            <a:r>
              <a:rPr kumimoji="0" lang="en-GB" sz="72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er</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CustomShape 2">
            <a:extLst>
              <a:ext uri="{FF2B5EF4-FFF2-40B4-BE49-F238E27FC236}">
                <a16:creationId xmlns:a16="http://schemas.microsoft.com/office/drawing/2014/main" id="{94808B2C-2D29-4A7D-AEE0-38E366979BD3}"/>
              </a:ext>
            </a:extLst>
          </p:cNvPr>
          <p:cNvSpPr/>
          <p:nvPr/>
        </p:nvSpPr>
        <p:spPr>
          <a:xfrm>
            <a:off x="7825767" y="5346531"/>
            <a:ext cx="4197677" cy="141172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od</a:t>
            </a:r>
            <a:r>
              <a:rPr kumimoji="0" lang="en-GB" sz="72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er</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CustomShape 2">
            <a:extLst>
              <a:ext uri="{FF2B5EF4-FFF2-40B4-BE49-F238E27FC236}">
                <a16:creationId xmlns:a16="http://schemas.microsoft.com/office/drawing/2014/main" id="{D1D9BB86-946F-4EDA-8F81-3BED630EFA1C}"/>
              </a:ext>
            </a:extLst>
          </p:cNvPr>
          <p:cNvSpPr/>
          <p:nvPr/>
        </p:nvSpPr>
        <p:spPr>
          <a:xfrm>
            <a:off x="-605196" y="5510029"/>
            <a:ext cx="5531070" cy="141172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wund</a:t>
            </a:r>
            <a:r>
              <a:rPr kumimoji="0" lang="en-GB" sz="60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er</a:t>
            </a:r>
            <a:r>
              <a:rPr kumimoji="0" lang="en-GB" sz="6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bar</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F97246CD-83D2-4A60-B2FC-B4620851FE1B}"/>
              </a:ext>
            </a:extLst>
          </p:cNvPr>
          <p:cNvSpPr txBox="1"/>
          <p:nvPr/>
        </p:nvSpPr>
        <p:spPr>
          <a:xfrm>
            <a:off x="8045174" y="3220882"/>
            <a:ext cx="363526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[but]</a:t>
            </a:r>
          </a:p>
        </p:txBody>
      </p:sp>
      <p:sp>
        <p:nvSpPr>
          <p:cNvPr id="26" name="TextBox 25">
            <a:extLst>
              <a:ext uri="{FF2B5EF4-FFF2-40B4-BE49-F238E27FC236}">
                <a16:creationId xmlns:a16="http://schemas.microsoft.com/office/drawing/2014/main" id="{4339A336-0E36-435A-85F1-CA2E1D4E8E08}"/>
              </a:ext>
            </a:extLst>
          </p:cNvPr>
          <p:cNvSpPr txBox="1"/>
          <p:nvPr/>
        </p:nvSpPr>
        <p:spPr>
          <a:xfrm>
            <a:off x="7792893" y="6298435"/>
            <a:ext cx="40006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[or]</a:t>
            </a:r>
          </a:p>
        </p:txBody>
      </p:sp>
      <p:pic>
        <p:nvPicPr>
          <p:cNvPr id="9" name="Picture 8" descr="Like Bee">
            <a:extLst>
              <a:ext uri="{FF2B5EF4-FFF2-40B4-BE49-F238E27FC236}">
                <a16:creationId xmlns:a16="http://schemas.microsoft.com/office/drawing/2014/main" id="{46D9A940-3A1F-4709-B1AB-9B579113460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00056" y="4060263"/>
            <a:ext cx="1629135" cy="1629135"/>
          </a:xfrm>
          <a:prstGeom prst="rect">
            <a:avLst/>
          </a:prstGeom>
        </p:spPr>
      </p:pic>
      <p:sp>
        <p:nvSpPr>
          <p:cNvPr id="27" name="Speech Bubble: Oval 26">
            <a:extLst>
              <a:ext uri="{FF2B5EF4-FFF2-40B4-BE49-F238E27FC236}">
                <a16:creationId xmlns:a16="http://schemas.microsoft.com/office/drawing/2014/main" id="{A394094D-D2A4-4438-90E8-3C7FF9B2C858}"/>
              </a:ext>
            </a:extLst>
          </p:cNvPr>
          <p:cNvSpPr/>
          <p:nvPr/>
        </p:nvSpPr>
        <p:spPr>
          <a:xfrm>
            <a:off x="1920830" y="4984585"/>
            <a:ext cx="2085778" cy="639049"/>
          </a:xfrm>
          <a:prstGeom prst="wedgeEllipseCallout">
            <a:avLst>
              <a:gd name="adj1" fmla="val -66539"/>
              <a:gd name="adj2" fmla="val -67962"/>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a:ea typeface="+mn-ea"/>
                <a:cs typeface="+mn-cs"/>
              </a:rPr>
              <a:t>Wonderful!</a:t>
            </a:r>
          </a:p>
        </p:txBody>
      </p:sp>
      <p:sp>
        <p:nvSpPr>
          <p:cNvPr id="30" name="Speech Bubble: Rectangle with Corners Rounded 29">
            <a:extLst>
              <a:ext uri="{FF2B5EF4-FFF2-40B4-BE49-F238E27FC236}">
                <a16:creationId xmlns:a16="http://schemas.microsoft.com/office/drawing/2014/main" id="{6A336DA1-BAA3-4B49-B722-97FCE1A899F8}"/>
              </a:ext>
            </a:extLst>
          </p:cNvPr>
          <p:cNvSpPr/>
          <p:nvPr/>
        </p:nvSpPr>
        <p:spPr>
          <a:xfrm>
            <a:off x="3770172" y="99744"/>
            <a:ext cx="4714956" cy="1512622"/>
          </a:xfrm>
          <a:prstGeom prst="wedgeRoundRectCallout">
            <a:avLst>
              <a:gd name="adj1" fmla="val -49743"/>
              <a:gd name="adj2" fmla="val -1724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In all of these words, a different part of the word is the stressed syllable, not the [er] sound. </a:t>
            </a:r>
          </a:p>
        </p:txBody>
      </p:sp>
    </p:spTree>
    <p:extLst>
      <p:ext uri="{BB962C8B-B14F-4D97-AF65-F5344CB8AC3E}">
        <p14:creationId xmlns:p14="http://schemas.microsoft.com/office/powerpoint/2010/main" val="419854746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3_5.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T3_W3_5.5.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5" name="T3_W3_5.4.wav"/>
                                        </p:tgtEl>
                                      </p:cMediaNode>
                                    </p:audio>
                                  </p:sub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6" name="T3_W3_5.6.wav"/>
                                        </p:tgtEl>
                                      </p:cMediaNode>
                                    </p:audio>
                                  </p:sub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7" name="T3_W3_5.3.wav"/>
                                        </p:tgtEl>
                                      </p:cMediaNode>
                                    </p:audio>
                                  </p:sub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9"/>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27"/>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p:bldP spid="22" grpId="0"/>
      <p:bldP spid="23" grpId="0"/>
      <p:bldP spid="24" grpId="0"/>
      <p:bldP spid="25" grpId="0"/>
      <p:bldP spid="26" grpId="0"/>
      <p:bldP spid="27" grpId="0" animBg="1"/>
      <p:bldP spid="3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3B9670E-7A0F-97D0-6328-911ABC0E7E47}"/>
              </a:ext>
            </a:extLst>
          </p:cNvPr>
          <p:cNvSpPr/>
          <p:nvPr/>
        </p:nvSpPr>
        <p:spPr>
          <a:xfrm>
            <a:off x="2831530" y="6127799"/>
            <a:ext cx="609653" cy="326401"/>
          </a:xfrm>
          <a:prstGeom prst="roundRect">
            <a:avLst/>
          </a:prstGeom>
          <a:solidFill>
            <a:srgbClr val="FFD10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 name="Rectangle: Rounded Corners 6">
            <a:extLst>
              <a:ext uri="{FF2B5EF4-FFF2-40B4-BE49-F238E27FC236}">
                <a16:creationId xmlns:a16="http://schemas.microsoft.com/office/drawing/2014/main" id="{5A27C207-36FF-9394-C512-573606A15FEF}"/>
              </a:ext>
            </a:extLst>
          </p:cNvPr>
          <p:cNvSpPr/>
          <p:nvPr/>
        </p:nvSpPr>
        <p:spPr>
          <a:xfrm>
            <a:off x="2893421" y="5529532"/>
            <a:ext cx="658802" cy="346222"/>
          </a:xfrm>
          <a:prstGeom prst="roundRect">
            <a:avLst/>
          </a:prstGeom>
          <a:solidFill>
            <a:srgbClr val="FFD10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8" name="Rectangle: Rounded Corners 7">
            <a:extLst>
              <a:ext uri="{FF2B5EF4-FFF2-40B4-BE49-F238E27FC236}">
                <a16:creationId xmlns:a16="http://schemas.microsoft.com/office/drawing/2014/main" id="{9966FEBE-2BAC-0973-0EE6-564FB6D255AB}"/>
              </a:ext>
            </a:extLst>
          </p:cNvPr>
          <p:cNvSpPr/>
          <p:nvPr/>
        </p:nvSpPr>
        <p:spPr>
          <a:xfrm>
            <a:off x="2831530" y="4928402"/>
            <a:ext cx="477318" cy="358505"/>
          </a:xfrm>
          <a:prstGeom prst="roundRect">
            <a:avLst/>
          </a:prstGeom>
          <a:solidFill>
            <a:srgbClr val="FFD10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9" name="Rectangle: Rounded Corners 8">
            <a:extLst>
              <a:ext uri="{FF2B5EF4-FFF2-40B4-BE49-F238E27FC236}">
                <a16:creationId xmlns:a16="http://schemas.microsoft.com/office/drawing/2014/main" id="{0D0016CD-941D-F958-3E00-4A33F2DB808B}"/>
              </a:ext>
            </a:extLst>
          </p:cNvPr>
          <p:cNvSpPr/>
          <p:nvPr/>
        </p:nvSpPr>
        <p:spPr>
          <a:xfrm>
            <a:off x="2865285" y="4363004"/>
            <a:ext cx="1131553" cy="346222"/>
          </a:xfrm>
          <a:prstGeom prst="roundRect">
            <a:avLst/>
          </a:prstGeom>
          <a:solidFill>
            <a:srgbClr val="FFD10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Rectangle: Rounded Corners 9">
            <a:extLst>
              <a:ext uri="{FF2B5EF4-FFF2-40B4-BE49-F238E27FC236}">
                <a16:creationId xmlns:a16="http://schemas.microsoft.com/office/drawing/2014/main" id="{D4D3B58F-1F0E-75FB-0E34-E2D52B66C7E8}"/>
              </a:ext>
            </a:extLst>
          </p:cNvPr>
          <p:cNvSpPr/>
          <p:nvPr/>
        </p:nvSpPr>
        <p:spPr>
          <a:xfrm>
            <a:off x="2893421" y="3769401"/>
            <a:ext cx="778247" cy="390975"/>
          </a:xfrm>
          <a:prstGeom prst="roundRect">
            <a:avLst/>
          </a:prstGeom>
          <a:solidFill>
            <a:srgbClr val="FFD10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Rectangle: Rounded Corners 10">
            <a:extLst>
              <a:ext uri="{FF2B5EF4-FFF2-40B4-BE49-F238E27FC236}">
                <a16:creationId xmlns:a16="http://schemas.microsoft.com/office/drawing/2014/main" id="{FA5FDD4B-4779-6475-2B51-F5832A24F7AF}"/>
              </a:ext>
            </a:extLst>
          </p:cNvPr>
          <p:cNvSpPr/>
          <p:nvPr/>
        </p:nvSpPr>
        <p:spPr>
          <a:xfrm>
            <a:off x="2831530" y="3240139"/>
            <a:ext cx="563702" cy="323294"/>
          </a:xfrm>
          <a:prstGeom prst="roundRect">
            <a:avLst/>
          </a:prstGeom>
          <a:solidFill>
            <a:srgbClr val="FFD10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2" name="Rectangle: Rounded Corners 11">
            <a:extLst>
              <a:ext uri="{FF2B5EF4-FFF2-40B4-BE49-F238E27FC236}">
                <a16:creationId xmlns:a16="http://schemas.microsoft.com/office/drawing/2014/main" id="{024DE099-5627-4D65-01FB-F0FD529BA49C}"/>
              </a:ext>
            </a:extLst>
          </p:cNvPr>
          <p:cNvSpPr/>
          <p:nvPr/>
        </p:nvSpPr>
        <p:spPr>
          <a:xfrm>
            <a:off x="2831530" y="2634448"/>
            <a:ext cx="366218" cy="411307"/>
          </a:xfrm>
          <a:prstGeom prst="roundRect">
            <a:avLst/>
          </a:prstGeom>
          <a:solidFill>
            <a:srgbClr val="FFD10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3" name="Rectangle: Rounded Corners 12">
            <a:extLst>
              <a:ext uri="{FF2B5EF4-FFF2-40B4-BE49-F238E27FC236}">
                <a16:creationId xmlns:a16="http://schemas.microsoft.com/office/drawing/2014/main" id="{92DFE626-A1DE-0DB1-D9D5-6FBA785B9716}"/>
              </a:ext>
            </a:extLst>
          </p:cNvPr>
          <p:cNvSpPr/>
          <p:nvPr/>
        </p:nvSpPr>
        <p:spPr>
          <a:xfrm>
            <a:off x="2801093" y="2069078"/>
            <a:ext cx="609653" cy="326400"/>
          </a:xfrm>
          <a:prstGeom prst="roundRect">
            <a:avLst/>
          </a:prstGeom>
          <a:solidFill>
            <a:srgbClr val="FFD10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graphicFrame>
        <p:nvGraphicFramePr>
          <p:cNvPr id="14" name="Table 2">
            <a:extLst>
              <a:ext uri="{FF2B5EF4-FFF2-40B4-BE49-F238E27FC236}">
                <a16:creationId xmlns:a16="http://schemas.microsoft.com/office/drawing/2014/main" id="{A51438E1-8D32-2F33-022C-23D974BD2FF5}"/>
              </a:ext>
            </a:extLst>
          </p:cNvPr>
          <p:cNvGraphicFramePr/>
          <p:nvPr>
            <p:extLst>
              <p:ext uri="{D42A27DB-BD31-4B8C-83A1-F6EECF244321}">
                <p14:modId xmlns:p14="http://schemas.microsoft.com/office/powerpoint/2010/main" val="3221897289"/>
              </p:ext>
            </p:extLst>
          </p:nvPr>
        </p:nvGraphicFramePr>
        <p:xfrm>
          <a:off x="1653465" y="1112775"/>
          <a:ext cx="7060229" cy="5423952"/>
        </p:xfrm>
        <a:graphic>
          <a:graphicData uri="http://schemas.openxmlformats.org/drawingml/2006/table">
            <a:tbl>
              <a:tblPr/>
              <a:tblGrid>
                <a:gridCol w="1124822">
                  <a:extLst>
                    <a:ext uri="{9D8B030D-6E8A-4147-A177-3AD203B41FA5}">
                      <a16:colId xmlns:a16="http://schemas.microsoft.com/office/drawing/2014/main" val="20000"/>
                    </a:ext>
                  </a:extLst>
                </a:gridCol>
                <a:gridCol w="2059739">
                  <a:extLst>
                    <a:ext uri="{9D8B030D-6E8A-4147-A177-3AD203B41FA5}">
                      <a16:colId xmlns:a16="http://schemas.microsoft.com/office/drawing/2014/main" val="20001"/>
                    </a:ext>
                  </a:extLst>
                </a:gridCol>
                <a:gridCol w="2006527">
                  <a:extLst>
                    <a:ext uri="{9D8B030D-6E8A-4147-A177-3AD203B41FA5}">
                      <a16:colId xmlns:a16="http://schemas.microsoft.com/office/drawing/2014/main" val="2877992749"/>
                    </a:ext>
                  </a:extLst>
                </a:gridCol>
                <a:gridCol w="1869141">
                  <a:extLst>
                    <a:ext uri="{9D8B030D-6E8A-4147-A177-3AD203B41FA5}">
                      <a16:colId xmlns:a16="http://schemas.microsoft.com/office/drawing/2014/main" val="1477168548"/>
                    </a:ext>
                  </a:extLst>
                </a:gridCol>
              </a:tblGrid>
              <a:tr h="575124">
                <a:tc>
                  <a:txBody>
                    <a:bodyPr/>
                    <a:lstStyle/>
                    <a:p>
                      <a:pPr algn="ctr"/>
                      <a:endParaRPr lang="en-US" sz="2400" dirty="0"/>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0" strike="noStrike" spc="-1" dirty="0">
                          <a:solidFill>
                            <a:srgbClr val="002060"/>
                          </a:solidFill>
                          <a:latin typeface="Century gothic"/>
                        </a:rPr>
                        <a:t>stressed </a:t>
                      </a:r>
                    </a:p>
                    <a:p>
                      <a:pPr algn="ctr">
                        <a:lnSpc>
                          <a:spcPct val="100000"/>
                        </a:lnSpc>
                      </a:pPr>
                      <a:r>
                        <a:rPr lang="en-GB" sz="2400" b="0" strike="noStrike" spc="-1" dirty="0">
                          <a:solidFill>
                            <a:srgbClr val="002060"/>
                          </a:solidFill>
                          <a:latin typeface="Century gothic"/>
                        </a:rPr>
                        <a:t>[er]</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0" strike="noStrike" spc="-1" dirty="0">
                          <a:solidFill>
                            <a:srgbClr val="002060"/>
                          </a:solidFill>
                          <a:latin typeface="Century gothic"/>
                        </a:rPr>
                        <a:t>unstressed </a:t>
                      </a:r>
                    </a:p>
                    <a:p>
                      <a:pPr algn="ctr">
                        <a:lnSpc>
                          <a:spcPct val="100000"/>
                        </a:lnSpc>
                      </a:pPr>
                      <a:r>
                        <a:rPr lang="en-GB" sz="2400" b="0" strike="noStrike" spc="-1" dirty="0">
                          <a:solidFill>
                            <a:srgbClr val="002060"/>
                          </a:solidFill>
                          <a:latin typeface="Century gothic"/>
                        </a:rPr>
                        <a:t>[er]</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575124">
                <a:tc>
                  <a:txBody>
                    <a:bodyPr/>
                    <a:lstStyle/>
                    <a:p>
                      <a:pPr algn="l"/>
                      <a:r>
                        <a:rPr lang="en-US" sz="2800" b="1" dirty="0">
                          <a:solidFill>
                            <a:srgbClr val="002060"/>
                          </a:solidFill>
                        </a:rPr>
                        <a:t>1</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002060"/>
                          </a:solidFill>
                          <a:latin typeface="Century gothic"/>
                        </a:rPr>
                        <a:t>Fenster</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575124">
                <a:tc>
                  <a:txBody>
                    <a:bodyPr/>
                    <a:lstStyle/>
                    <a:p>
                      <a:pPr algn="l"/>
                      <a:r>
                        <a:rPr lang="en-US" sz="2800" b="1" dirty="0">
                          <a:solidFill>
                            <a:srgbClr val="002060"/>
                          </a:solidFill>
                        </a:rPr>
                        <a:t>2</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dirty="0" err="1">
                          <a:solidFill>
                            <a:srgbClr val="002060"/>
                          </a:solidFill>
                          <a:latin typeface="Century gothic"/>
                        </a:rPr>
                        <a:t>lernen</a:t>
                      </a: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575124">
                <a:tc>
                  <a:txBody>
                    <a:bodyPr/>
                    <a:lstStyle/>
                    <a:p>
                      <a:pPr algn="l"/>
                      <a:r>
                        <a:rPr lang="en-US" sz="2800" b="1" dirty="0">
                          <a:solidFill>
                            <a:srgbClr val="002060"/>
                          </a:solidFill>
                        </a:rPr>
                        <a:t>3</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dirty="0" err="1">
                          <a:solidFill>
                            <a:srgbClr val="002060"/>
                          </a:solidFill>
                          <a:latin typeface="Century gothic"/>
                        </a:rPr>
                        <a:t>Lehrerin</a:t>
                      </a: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75124">
                <a:tc>
                  <a:txBody>
                    <a:bodyPr/>
                    <a:lstStyle/>
                    <a:p>
                      <a:pPr algn="l"/>
                      <a:r>
                        <a:rPr lang="en-US" sz="2800" b="1" dirty="0">
                          <a:solidFill>
                            <a:srgbClr val="002060"/>
                          </a:solidFill>
                        </a:rPr>
                        <a:t>4</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dirty="0" err="1">
                          <a:solidFill>
                            <a:srgbClr val="002060"/>
                          </a:solidFill>
                          <a:latin typeface="Century gothic"/>
                        </a:rPr>
                        <a:t>Donnerstag</a:t>
                      </a: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575124">
                <a:tc>
                  <a:txBody>
                    <a:bodyPr/>
                    <a:lstStyle/>
                    <a:p>
                      <a:pPr algn="l"/>
                      <a:r>
                        <a:rPr lang="en-US" sz="2800" b="1" dirty="0">
                          <a:solidFill>
                            <a:srgbClr val="002060"/>
                          </a:solidFill>
                        </a:rPr>
                        <a:t>5</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dirty="0" err="1">
                          <a:solidFill>
                            <a:srgbClr val="002060"/>
                          </a:solidFill>
                          <a:latin typeface="Century gothic"/>
                        </a:rPr>
                        <a:t>Schmerzen</a:t>
                      </a: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575124">
                <a:tc>
                  <a:txBody>
                    <a:bodyPr/>
                    <a:lstStyle/>
                    <a:p>
                      <a:pPr algn="l"/>
                      <a:r>
                        <a:rPr lang="en-US" sz="2800" b="1" dirty="0">
                          <a:solidFill>
                            <a:srgbClr val="002060"/>
                          </a:solidFill>
                        </a:rPr>
                        <a:t>6</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dirty="0" err="1">
                          <a:solidFill>
                            <a:srgbClr val="002060"/>
                          </a:solidFill>
                          <a:latin typeface="Century gothic"/>
                        </a:rPr>
                        <a:t>Vater</a:t>
                      </a: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r h="575124">
                <a:tc>
                  <a:txBody>
                    <a:bodyPr/>
                    <a:lstStyle/>
                    <a:p>
                      <a:pPr algn="l"/>
                      <a:r>
                        <a:rPr lang="en-US" sz="2800" b="1" dirty="0">
                          <a:solidFill>
                            <a:srgbClr val="002060"/>
                          </a:solidFill>
                        </a:rPr>
                        <a:t>7</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002060"/>
                          </a:solidFill>
                          <a:latin typeface="Century gothic"/>
                        </a:rPr>
                        <a:t>Wert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277461476"/>
                  </a:ext>
                </a:extLst>
              </a:tr>
              <a:tr h="575124">
                <a:tc>
                  <a:txBody>
                    <a:bodyPr/>
                    <a:lstStyle/>
                    <a:p>
                      <a:pPr algn="l"/>
                      <a:r>
                        <a:rPr lang="en-US" sz="2800" b="1" dirty="0">
                          <a:solidFill>
                            <a:srgbClr val="002060"/>
                          </a:solidFill>
                        </a:rPr>
                        <a:t>8</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002060"/>
                          </a:solidFill>
                          <a:latin typeface="Century gothic"/>
                        </a:rPr>
                        <a:t>Partner</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993344354"/>
                  </a:ext>
                </a:extLst>
              </a:tr>
            </a:tbl>
          </a:graphicData>
        </a:graphic>
      </p:graphicFrame>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30" name="TextBox 29">
            <a:extLst>
              <a:ext uri="{FF2B5EF4-FFF2-40B4-BE49-F238E27FC236}">
                <a16:creationId xmlns:a16="http://schemas.microsoft.com/office/drawing/2014/main" id="{C4008130-8015-2C63-52E8-78AC8CCEAD0F}"/>
              </a:ext>
            </a:extLst>
          </p:cNvPr>
          <p:cNvSpPr txBox="1"/>
          <p:nvPr/>
        </p:nvSpPr>
        <p:spPr>
          <a:xfrm>
            <a:off x="0" y="0"/>
            <a:ext cx="81828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mn-ea"/>
                <a:cs typeface="+mn-cs"/>
              </a:rPr>
              <a:t>[er]</a:t>
            </a:r>
          </a:p>
        </p:txBody>
      </p:sp>
      <p:pic>
        <p:nvPicPr>
          <p:cNvPr id="31" name="Picture 30" descr="A picture containing text, clipart&#10;&#10;Description automatically generated">
            <a:hlinkClick r:id="" action="ppaction://noaction">
              <a:snd r:embed="rId4" name="T3_W3_6.2.wav"/>
            </a:hlinkClick>
            <a:extLst>
              <a:ext uri="{FF2B5EF4-FFF2-40B4-BE49-F238E27FC236}">
                <a16:creationId xmlns:a16="http://schemas.microsoft.com/office/drawing/2014/main" id="{C6E5FFC8-3561-55E0-A4ED-5D9B12A9DD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1668" y="1949075"/>
            <a:ext cx="609653" cy="627942"/>
          </a:xfrm>
          <a:prstGeom prst="rect">
            <a:avLst/>
          </a:prstGeom>
        </p:spPr>
      </p:pic>
      <p:sp>
        <p:nvSpPr>
          <p:cNvPr id="32" name="CustomShape 6">
            <a:extLst>
              <a:ext uri="{FF2B5EF4-FFF2-40B4-BE49-F238E27FC236}">
                <a16:creationId xmlns:a16="http://schemas.microsoft.com/office/drawing/2014/main" id="{3F663804-B59A-5032-C6B2-2CCD29D4C43B}"/>
              </a:ext>
            </a:extLst>
          </p:cNvPr>
          <p:cNvSpPr/>
          <p:nvPr/>
        </p:nvSpPr>
        <p:spPr>
          <a:xfrm>
            <a:off x="818289" y="77777"/>
            <a:ext cx="10356217"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Listen to and read the 8 words. Can you find the stressed syllable?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Is the [er] stressed or unstressed?</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3" name="Picture 32" descr="A picture containing text, clipart&#10;&#10;Description automatically generated">
            <a:hlinkClick r:id="" action="ppaction://noaction">
              <a:snd r:embed="rId6" name="T3_W3_6.3.wav"/>
            </a:hlinkClick>
            <a:extLst>
              <a:ext uri="{FF2B5EF4-FFF2-40B4-BE49-F238E27FC236}">
                <a16:creationId xmlns:a16="http://schemas.microsoft.com/office/drawing/2014/main" id="{61A4E9D2-F3D7-99A6-55A5-6441E4AF79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1668" y="2528436"/>
            <a:ext cx="609653" cy="627942"/>
          </a:xfrm>
          <a:prstGeom prst="rect">
            <a:avLst/>
          </a:prstGeom>
        </p:spPr>
      </p:pic>
      <p:pic>
        <p:nvPicPr>
          <p:cNvPr id="34" name="Picture 33" descr="A picture containing text, clipart&#10;&#10;Description automatically generated">
            <a:hlinkClick r:id="" action="ppaction://noaction">
              <a:snd r:embed="rId7" name="T3_W3_6.4.wav"/>
            </a:hlinkClick>
            <a:extLst>
              <a:ext uri="{FF2B5EF4-FFF2-40B4-BE49-F238E27FC236}">
                <a16:creationId xmlns:a16="http://schemas.microsoft.com/office/drawing/2014/main" id="{DA030070-D88A-1BEB-97A3-A989761913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25080" y="3099346"/>
            <a:ext cx="609653" cy="627942"/>
          </a:xfrm>
          <a:prstGeom prst="rect">
            <a:avLst/>
          </a:prstGeom>
        </p:spPr>
      </p:pic>
      <p:pic>
        <p:nvPicPr>
          <p:cNvPr id="35" name="Picture 34" descr="A picture containing text, clipart&#10;&#10;Description automatically generated">
            <a:hlinkClick r:id="" action="ppaction://noaction">
              <a:snd r:embed="rId8" name="T3_W3_6.5.wav"/>
            </a:hlinkClick>
            <a:extLst>
              <a:ext uri="{FF2B5EF4-FFF2-40B4-BE49-F238E27FC236}">
                <a16:creationId xmlns:a16="http://schemas.microsoft.com/office/drawing/2014/main" id="{E9509A1A-28F5-6267-AB61-4A9A8FD0F0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1668" y="3643094"/>
            <a:ext cx="609653" cy="627942"/>
          </a:xfrm>
          <a:prstGeom prst="rect">
            <a:avLst/>
          </a:prstGeom>
        </p:spPr>
      </p:pic>
      <p:pic>
        <p:nvPicPr>
          <p:cNvPr id="36" name="Picture 35" descr="A picture containing text, clipart&#10;&#10;Description automatically generated">
            <a:hlinkClick r:id="" action="ppaction://noaction">
              <a:snd r:embed="rId9" name="T3_W3_6.6.wav"/>
            </a:hlinkClick>
            <a:extLst>
              <a:ext uri="{FF2B5EF4-FFF2-40B4-BE49-F238E27FC236}">
                <a16:creationId xmlns:a16="http://schemas.microsoft.com/office/drawing/2014/main" id="{901381EF-F073-1A83-0F8B-39710144A0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25079" y="4239437"/>
            <a:ext cx="609653" cy="627942"/>
          </a:xfrm>
          <a:prstGeom prst="rect">
            <a:avLst/>
          </a:prstGeom>
        </p:spPr>
      </p:pic>
      <p:pic>
        <p:nvPicPr>
          <p:cNvPr id="37" name="Picture 36" descr="A picture containing text, clipart&#10;&#10;Description automatically generated">
            <a:hlinkClick r:id="" action="ppaction://noaction">
              <a:snd r:embed="rId10" name="T3_W3_6.7.wav"/>
            </a:hlinkClick>
            <a:extLst>
              <a:ext uri="{FF2B5EF4-FFF2-40B4-BE49-F238E27FC236}">
                <a16:creationId xmlns:a16="http://schemas.microsoft.com/office/drawing/2014/main" id="{57FAEF8D-A441-71C5-5A70-78279B987D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3896" y="4811109"/>
            <a:ext cx="609653" cy="627942"/>
          </a:xfrm>
          <a:prstGeom prst="rect">
            <a:avLst/>
          </a:prstGeom>
        </p:spPr>
      </p:pic>
      <p:sp>
        <p:nvSpPr>
          <p:cNvPr id="38" name="Speech Bubble: Rectangle with Corners Rounded 37">
            <a:hlinkClick r:id="" action="ppaction://noaction">
              <a:snd r:embed="rId11" name="T3_W3_6.1.wav"/>
            </a:hlinkClick>
            <a:extLst>
              <a:ext uri="{FF2B5EF4-FFF2-40B4-BE49-F238E27FC236}">
                <a16:creationId xmlns:a16="http://schemas.microsoft.com/office/drawing/2014/main" id="{E77E7A59-3BA8-0A2E-5E50-7F07C61C2AFD}"/>
              </a:ext>
            </a:extLst>
          </p:cNvPr>
          <p:cNvSpPr/>
          <p:nvPr/>
        </p:nvSpPr>
        <p:spPr>
          <a:xfrm>
            <a:off x="7155263" y="510427"/>
            <a:ext cx="1411230" cy="518040"/>
          </a:xfrm>
          <a:prstGeom prst="wedgeRoundRectCallout">
            <a:avLst>
              <a:gd name="adj1" fmla="val -70237"/>
              <a:gd name="adj2" fmla="val -1018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39" name="Graphic 38" descr="Teacher">
            <a:extLst>
              <a:ext uri="{FF2B5EF4-FFF2-40B4-BE49-F238E27FC236}">
                <a16:creationId xmlns:a16="http://schemas.microsoft.com/office/drawing/2014/main" id="{26CD4779-A793-BFF6-16E0-47ABD045473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996397" y="321273"/>
            <a:ext cx="914400" cy="914400"/>
          </a:xfrm>
          <a:prstGeom prst="rect">
            <a:avLst/>
          </a:prstGeom>
        </p:spPr>
      </p:pic>
      <p:sp>
        <p:nvSpPr>
          <p:cNvPr id="40" name="Google Shape;108;p3">
            <a:hlinkClick r:id="" action="ppaction://noaction">
              <a:snd r:embed="rId11" name="T3_W3_6.1.wav"/>
            </a:hlinkClick>
            <a:extLst>
              <a:ext uri="{FF2B5EF4-FFF2-40B4-BE49-F238E27FC236}">
                <a16:creationId xmlns:a16="http://schemas.microsoft.com/office/drawing/2014/main" id="{EEABE85A-5C6F-CAD5-2FA9-923F116F9279}"/>
              </a:ext>
            </a:extLst>
          </p:cNvPr>
          <p:cNvSpPr txBox="1"/>
          <p:nvPr/>
        </p:nvSpPr>
        <p:spPr>
          <a:xfrm>
            <a:off x="7349098" y="518666"/>
            <a:ext cx="154088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Hör</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zu</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41" name="Picture 40" descr="A picture containing text, clipart&#10;&#10;Description automatically generated">
            <a:hlinkClick r:id="" action="ppaction://noaction">
              <a:snd r:embed="rId14" name="T3_W3_6.8.wav"/>
            </a:hlinkClick>
            <a:extLst>
              <a:ext uri="{FF2B5EF4-FFF2-40B4-BE49-F238E27FC236}">
                <a16:creationId xmlns:a16="http://schemas.microsoft.com/office/drawing/2014/main" id="{E001198C-D28C-AF3D-CA4D-23A6796BB6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2713" y="5388672"/>
            <a:ext cx="609653" cy="627942"/>
          </a:xfrm>
          <a:prstGeom prst="rect">
            <a:avLst/>
          </a:prstGeom>
        </p:spPr>
      </p:pic>
      <p:pic>
        <p:nvPicPr>
          <p:cNvPr id="42" name="Picture 41" descr="A picture containing text, clipart&#10;&#10;Description automatically generated">
            <a:hlinkClick r:id="" action="ppaction://noaction">
              <a:snd r:embed="rId15" name="T3_W3_6.9.wav"/>
            </a:hlinkClick>
            <a:extLst>
              <a:ext uri="{FF2B5EF4-FFF2-40B4-BE49-F238E27FC236}">
                <a16:creationId xmlns:a16="http://schemas.microsoft.com/office/drawing/2014/main" id="{03B4838D-7EE9-7E95-AD24-7635FBE9DC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2712" y="5958127"/>
            <a:ext cx="609653" cy="627942"/>
          </a:xfrm>
          <a:prstGeom prst="rect">
            <a:avLst/>
          </a:prstGeom>
        </p:spPr>
      </p:pic>
      <p:pic>
        <p:nvPicPr>
          <p:cNvPr id="43" name="Picture 42" descr="Icon&#10;&#10;Description automatically generated">
            <a:extLst>
              <a:ext uri="{FF2B5EF4-FFF2-40B4-BE49-F238E27FC236}">
                <a16:creationId xmlns:a16="http://schemas.microsoft.com/office/drawing/2014/main" id="{C8195EE1-779F-8CAB-753B-8BF93C2DFF98}"/>
              </a:ext>
            </a:extLst>
          </p:cNvPr>
          <p:cNvPicPr>
            <a:picLocks noChangeAspect="1"/>
          </p:cNvPicPr>
          <p:nvPr/>
        </p:nvPicPr>
        <p:blipFill rotWithShape="1">
          <a:blip r:embed="rId16">
            <a:extLst>
              <a:ext uri="{28A0092B-C50C-407E-A947-70E740481C1C}">
                <a14:useLocalDpi xmlns:a14="http://schemas.microsoft.com/office/drawing/2010/main" val="0"/>
              </a:ext>
            </a:extLst>
          </a:blip>
          <a:srcRect r="50000"/>
          <a:stretch/>
        </p:blipFill>
        <p:spPr>
          <a:xfrm>
            <a:off x="7603618" y="1949075"/>
            <a:ext cx="517321" cy="517320"/>
          </a:xfrm>
          <a:prstGeom prst="rect">
            <a:avLst/>
          </a:prstGeom>
        </p:spPr>
      </p:pic>
      <p:pic>
        <p:nvPicPr>
          <p:cNvPr id="44" name="Picture 43" descr="Icon&#10;&#10;Description automatically generated">
            <a:extLst>
              <a:ext uri="{FF2B5EF4-FFF2-40B4-BE49-F238E27FC236}">
                <a16:creationId xmlns:a16="http://schemas.microsoft.com/office/drawing/2014/main" id="{A6B78B9D-D4FE-F8F8-C730-B3E801CD8B4E}"/>
              </a:ext>
            </a:extLst>
          </p:cNvPr>
          <p:cNvPicPr>
            <a:picLocks noChangeAspect="1"/>
          </p:cNvPicPr>
          <p:nvPr/>
        </p:nvPicPr>
        <p:blipFill rotWithShape="1">
          <a:blip r:embed="rId16">
            <a:extLst>
              <a:ext uri="{28A0092B-C50C-407E-A947-70E740481C1C}">
                <a14:useLocalDpi xmlns:a14="http://schemas.microsoft.com/office/drawing/2010/main" val="0"/>
              </a:ext>
            </a:extLst>
          </a:blip>
          <a:srcRect r="50000"/>
          <a:stretch/>
        </p:blipFill>
        <p:spPr>
          <a:xfrm>
            <a:off x="5578679" y="2528436"/>
            <a:ext cx="517321" cy="517320"/>
          </a:xfrm>
          <a:prstGeom prst="rect">
            <a:avLst/>
          </a:prstGeom>
        </p:spPr>
      </p:pic>
      <p:pic>
        <p:nvPicPr>
          <p:cNvPr id="45" name="Picture 44" descr="Icon&#10;&#10;Description automatically generated">
            <a:extLst>
              <a:ext uri="{FF2B5EF4-FFF2-40B4-BE49-F238E27FC236}">
                <a16:creationId xmlns:a16="http://schemas.microsoft.com/office/drawing/2014/main" id="{DF2516F2-CE2C-666C-ACFC-53A4FE62210D}"/>
              </a:ext>
            </a:extLst>
          </p:cNvPr>
          <p:cNvPicPr>
            <a:picLocks noChangeAspect="1"/>
          </p:cNvPicPr>
          <p:nvPr/>
        </p:nvPicPr>
        <p:blipFill rotWithShape="1">
          <a:blip r:embed="rId16">
            <a:extLst>
              <a:ext uri="{28A0092B-C50C-407E-A947-70E740481C1C}">
                <a14:useLocalDpi xmlns:a14="http://schemas.microsoft.com/office/drawing/2010/main" val="0"/>
              </a:ext>
            </a:extLst>
          </a:blip>
          <a:srcRect r="50000"/>
          <a:stretch/>
        </p:blipFill>
        <p:spPr>
          <a:xfrm>
            <a:off x="7602216" y="3051245"/>
            <a:ext cx="517321" cy="517320"/>
          </a:xfrm>
          <a:prstGeom prst="rect">
            <a:avLst/>
          </a:prstGeom>
        </p:spPr>
      </p:pic>
      <p:pic>
        <p:nvPicPr>
          <p:cNvPr id="46" name="Picture 45" descr="Icon&#10;&#10;Description automatically generated">
            <a:extLst>
              <a:ext uri="{FF2B5EF4-FFF2-40B4-BE49-F238E27FC236}">
                <a16:creationId xmlns:a16="http://schemas.microsoft.com/office/drawing/2014/main" id="{19A5C464-028B-DC8C-8FAC-7169A2B9A8B0}"/>
              </a:ext>
            </a:extLst>
          </p:cNvPr>
          <p:cNvPicPr>
            <a:picLocks noChangeAspect="1"/>
          </p:cNvPicPr>
          <p:nvPr/>
        </p:nvPicPr>
        <p:blipFill rotWithShape="1">
          <a:blip r:embed="rId16">
            <a:extLst>
              <a:ext uri="{28A0092B-C50C-407E-A947-70E740481C1C}">
                <a14:useLocalDpi xmlns:a14="http://schemas.microsoft.com/office/drawing/2010/main" val="0"/>
              </a:ext>
            </a:extLst>
          </a:blip>
          <a:srcRect r="50000"/>
          <a:stretch/>
        </p:blipFill>
        <p:spPr>
          <a:xfrm>
            <a:off x="7603616" y="3698405"/>
            <a:ext cx="517321" cy="517320"/>
          </a:xfrm>
          <a:prstGeom prst="rect">
            <a:avLst/>
          </a:prstGeom>
        </p:spPr>
      </p:pic>
      <p:pic>
        <p:nvPicPr>
          <p:cNvPr id="47" name="Picture 46" descr="Icon&#10;&#10;Description automatically generated">
            <a:extLst>
              <a:ext uri="{FF2B5EF4-FFF2-40B4-BE49-F238E27FC236}">
                <a16:creationId xmlns:a16="http://schemas.microsoft.com/office/drawing/2014/main" id="{AEC360AB-7A55-6C1F-6E92-DA2382F1D816}"/>
              </a:ext>
            </a:extLst>
          </p:cNvPr>
          <p:cNvPicPr>
            <a:picLocks noChangeAspect="1"/>
          </p:cNvPicPr>
          <p:nvPr/>
        </p:nvPicPr>
        <p:blipFill rotWithShape="1">
          <a:blip r:embed="rId16">
            <a:extLst>
              <a:ext uri="{28A0092B-C50C-407E-A947-70E740481C1C}">
                <a14:useLocalDpi xmlns:a14="http://schemas.microsoft.com/office/drawing/2010/main" val="0"/>
              </a:ext>
            </a:extLst>
          </a:blip>
          <a:srcRect r="50000"/>
          <a:stretch/>
        </p:blipFill>
        <p:spPr>
          <a:xfrm>
            <a:off x="5554935" y="4293789"/>
            <a:ext cx="517321" cy="517320"/>
          </a:xfrm>
          <a:prstGeom prst="rect">
            <a:avLst/>
          </a:prstGeom>
        </p:spPr>
      </p:pic>
      <p:pic>
        <p:nvPicPr>
          <p:cNvPr id="48" name="Picture 47" descr="Icon&#10;&#10;Description automatically generated">
            <a:extLst>
              <a:ext uri="{FF2B5EF4-FFF2-40B4-BE49-F238E27FC236}">
                <a16:creationId xmlns:a16="http://schemas.microsoft.com/office/drawing/2014/main" id="{A6938FD9-2C52-EB0C-3121-8A30199CC44C}"/>
              </a:ext>
            </a:extLst>
          </p:cNvPr>
          <p:cNvPicPr>
            <a:picLocks noChangeAspect="1"/>
          </p:cNvPicPr>
          <p:nvPr/>
        </p:nvPicPr>
        <p:blipFill rotWithShape="1">
          <a:blip r:embed="rId16">
            <a:extLst>
              <a:ext uri="{28A0092B-C50C-407E-A947-70E740481C1C}">
                <a14:useLocalDpi xmlns:a14="http://schemas.microsoft.com/office/drawing/2010/main" val="0"/>
              </a:ext>
            </a:extLst>
          </a:blip>
          <a:srcRect r="50000"/>
          <a:stretch/>
        </p:blipFill>
        <p:spPr>
          <a:xfrm>
            <a:off x="7602217" y="4811791"/>
            <a:ext cx="517321" cy="517320"/>
          </a:xfrm>
          <a:prstGeom prst="rect">
            <a:avLst/>
          </a:prstGeom>
        </p:spPr>
      </p:pic>
      <p:pic>
        <p:nvPicPr>
          <p:cNvPr id="49" name="Picture 48" descr="Icon&#10;&#10;Description automatically generated">
            <a:extLst>
              <a:ext uri="{FF2B5EF4-FFF2-40B4-BE49-F238E27FC236}">
                <a16:creationId xmlns:a16="http://schemas.microsoft.com/office/drawing/2014/main" id="{2802F52B-8449-C4B3-D4F9-4D98D1BC18C6}"/>
              </a:ext>
            </a:extLst>
          </p:cNvPr>
          <p:cNvPicPr>
            <a:picLocks noChangeAspect="1"/>
          </p:cNvPicPr>
          <p:nvPr/>
        </p:nvPicPr>
        <p:blipFill rotWithShape="1">
          <a:blip r:embed="rId16">
            <a:extLst>
              <a:ext uri="{28A0092B-C50C-407E-A947-70E740481C1C}">
                <a14:useLocalDpi xmlns:a14="http://schemas.microsoft.com/office/drawing/2010/main" val="0"/>
              </a:ext>
            </a:extLst>
          </a:blip>
          <a:srcRect r="50000"/>
          <a:stretch/>
        </p:blipFill>
        <p:spPr>
          <a:xfrm>
            <a:off x="5601062" y="5408636"/>
            <a:ext cx="517321" cy="517320"/>
          </a:xfrm>
          <a:prstGeom prst="rect">
            <a:avLst/>
          </a:prstGeom>
        </p:spPr>
      </p:pic>
      <p:pic>
        <p:nvPicPr>
          <p:cNvPr id="50" name="Picture 49" descr="Icon&#10;&#10;Description automatically generated">
            <a:extLst>
              <a:ext uri="{FF2B5EF4-FFF2-40B4-BE49-F238E27FC236}">
                <a16:creationId xmlns:a16="http://schemas.microsoft.com/office/drawing/2014/main" id="{1D566F7B-728F-0FED-9272-E454A159FCF8}"/>
              </a:ext>
            </a:extLst>
          </p:cNvPr>
          <p:cNvPicPr>
            <a:picLocks noChangeAspect="1"/>
          </p:cNvPicPr>
          <p:nvPr/>
        </p:nvPicPr>
        <p:blipFill rotWithShape="1">
          <a:blip r:embed="rId16">
            <a:extLst>
              <a:ext uri="{28A0092B-C50C-407E-A947-70E740481C1C}">
                <a14:useLocalDpi xmlns:a14="http://schemas.microsoft.com/office/drawing/2010/main" val="0"/>
              </a:ext>
            </a:extLst>
          </a:blip>
          <a:srcRect r="50000"/>
          <a:stretch/>
        </p:blipFill>
        <p:spPr>
          <a:xfrm>
            <a:off x="7461103" y="5936880"/>
            <a:ext cx="517321" cy="517320"/>
          </a:xfrm>
          <a:prstGeom prst="rect">
            <a:avLst/>
          </a:prstGeom>
        </p:spPr>
      </p:pic>
      <p:pic>
        <p:nvPicPr>
          <p:cNvPr id="52" name="Picture 51">
            <a:extLst>
              <a:ext uri="{FF2B5EF4-FFF2-40B4-BE49-F238E27FC236}">
                <a16:creationId xmlns:a16="http://schemas.microsoft.com/office/drawing/2014/main" id="{EB8EF9CC-6DCF-B045-1FE4-E0DF6A4D958A}"/>
              </a:ext>
            </a:extLst>
          </p:cNvPr>
          <p:cNvPicPr>
            <a:picLocks noChangeAspect="1"/>
          </p:cNvPicPr>
          <p:nvPr/>
        </p:nvPicPr>
        <p:blipFill>
          <a:blip r:embed="rId17"/>
          <a:stretch>
            <a:fillRect/>
          </a:stretch>
        </p:blipFill>
        <p:spPr>
          <a:xfrm>
            <a:off x="9143245" y="2385712"/>
            <a:ext cx="1737757" cy="1817961"/>
          </a:xfrm>
          <a:prstGeom prst="rect">
            <a:avLst/>
          </a:prstGeom>
        </p:spPr>
      </p:pic>
      <p:sp>
        <p:nvSpPr>
          <p:cNvPr id="53" name="Speech Bubble: Rectangle with Corners Rounded 52">
            <a:extLst>
              <a:ext uri="{FF2B5EF4-FFF2-40B4-BE49-F238E27FC236}">
                <a16:creationId xmlns:a16="http://schemas.microsoft.com/office/drawing/2014/main" id="{17B256C9-FFEC-D5D4-92A5-91C23B72E615}"/>
              </a:ext>
            </a:extLst>
          </p:cNvPr>
          <p:cNvSpPr/>
          <p:nvPr/>
        </p:nvSpPr>
        <p:spPr>
          <a:xfrm>
            <a:off x="8803195" y="4050853"/>
            <a:ext cx="3047350" cy="2166591"/>
          </a:xfrm>
          <a:prstGeom prst="wedgeRoundRectCallout">
            <a:avLst>
              <a:gd name="adj1" fmla="val -49743"/>
              <a:gd name="adj2" fmla="val -1724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Can you clap the syllables in each word, clapping louder for the stressed syllables?</a:t>
            </a:r>
          </a:p>
        </p:txBody>
      </p:sp>
      <p:pic>
        <p:nvPicPr>
          <p:cNvPr id="54" name="Picture 53">
            <a:extLst>
              <a:ext uri="{FF2B5EF4-FFF2-40B4-BE49-F238E27FC236}">
                <a16:creationId xmlns:a16="http://schemas.microsoft.com/office/drawing/2014/main" id="{089C0274-1556-C5FF-B943-9D0FD267CB1E}"/>
              </a:ext>
            </a:extLst>
          </p:cNvPr>
          <p:cNvPicPr>
            <a:picLocks noChangeAspect="1"/>
          </p:cNvPicPr>
          <p:nvPr/>
        </p:nvPicPr>
        <p:blipFill>
          <a:blip r:embed="rId18"/>
          <a:stretch>
            <a:fillRect/>
          </a:stretch>
        </p:blipFill>
        <p:spPr>
          <a:xfrm>
            <a:off x="4535969" y="4271036"/>
            <a:ext cx="609653" cy="488809"/>
          </a:xfrm>
          <a:prstGeom prst="rect">
            <a:avLst/>
          </a:prstGeom>
        </p:spPr>
      </p:pic>
      <p:pic>
        <p:nvPicPr>
          <p:cNvPr id="55" name="Picture 54" descr="A picture containing text, room, gambling house, scene&#10;&#10;Description automatically generated">
            <a:extLst>
              <a:ext uri="{FF2B5EF4-FFF2-40B4-BE49-F238E27FC236}">
                <a16:creationId xmlns:a16="http://schemas.microsoft.com/office/drawing/2014/main" id="{232B4BBC-AD34-FC3D-F4F0-F4D37FAE4F72}"/>
              </a:ext>
            </a:extLst>
          </p:cNvPr>
          <p:cNvPicPr>
            <a:picLocks noChangeAspect="1"/>
          </p:cNvPicPr>
          <p:nvPr/>
        </p:nvPicPr>
        <p:blipFill>
          <a:blip r:embed="rId19"/>
          <a:stretch>
            <a:fillRect/>
          </a:stretch>
        </p:blipFill>
        <p:spPr>
          <a:xfrm>
            <a:off x="3788304" y="5391461"/>
            <a:ext cx="592024" cy="566666"/>
          </a:xfrm>
          <a:prstGeom prst="rect">
            <a:avLst/>
          </a:prstGeom>
        </p:spPr>
      </p:pic>
    </p:spTree>
    <p:extLst>
      <p:ext uri="{BB962C8B-B14F-4D97-AF65-F5344CB8AC3E}">
        <p14:creationId xmlns:p14="http://schemas.microsoft.com/office/powerpoint/2010/main" val="4138849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3"/>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P spid="10" grpId="0" animBg="1"/>
      <p:bldP spid="11" grpId="0" animBg="1"/>
      <p:bldP spid="12" grpId="0" animBg="1"/>
      <p:bldP spid="13" grpId="0" animBg="1"/>
      <p:bldP spid="5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3" name="T3_W3_7.1.wav"/>
            </a:hlinkClick>
          </p:cNvPr>
          <p:cNvSpPr/>
          <p:nvPr/>
        </p:nvSpPr>
        <p:spPr>
          <a:xfrm>
            <a:off x="-46001" y="79594"/>
            <a:ext cx="206873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Vokabeln</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13" name="Speech Bubble: Rectangle with Corners Rounded 12">
            <a:hlinkClick r:id="" action="ppaction://noaction">
              <a:snd r:embed="rId4" name="T3_W3_7.2.wav"/>
            </a:hlinkClick>
            <a:extLst>
              <a:ext uri="{FF2B5EF4-FFF2-40B4-BE49-F238E27FC236}">
                <a16:creationId xmlns:a16="http://schemas.microsoft.com/office/drawing/2014/main" id="{E31B9BC1-628C-4B9C-8C7B-EFFDD306DA00}"/>
              </a:ext>
            </a:extLst>
          </p:cNvPr>
          <p:cNvSpPr/>
          <p:nvPr/>
        </p:nvSpPr>
        <p:spPr>
          <a:xfrm>
            <a:off x="2759585" y="258300"/>
            <a:ext cx="3692096"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5" name="Google Shape;108;p3">
            <a:hlinkClick r:id="" action="ppaction://noaction">
              <a:snd r:embed="rId4" name="T3_W3_7.2.wav"/>
            </a:hlinkClick>
            <a:extLst>
              <a:ext uri="{FF2B5EF4-FFF2-40B4-BE49-F238E27FC236}">
                <a16:creationId xmlns:a16="http://schemas.microsoft.com/office/drawing/2014/main" id="{B1078B7B-CBAA-412B-9D1C-583321248C91}"/>
              </a:ext>
            </a:extLst>
          </p:cNvPr>
          <p:cNvSpPr txBox="1"/>
          <p:nvPr/>
        </p:nvSpPr>
        <p:spPr>
          <a:xfrm>
            <a:off x="2792028" y="269970"/>
            <a:ext cx="3866354"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Finde</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die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Verbindung</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4" name="TextBox 3">
            <a:extLst>
              <a:ext uri="{FF2B5EF4-FFF2-40B4-BE49-F238E27FC236}">
                <a16:creationId xmlns:a16="http://schemas.microsoft.com/office/drawing/2014/main" id="{2CDB0163-EF8E-D2DC-2CD9-200BD87034EB}"/>
              </a:ext>
            </a:extLst>
          </p:cNvPr>
          <p:cNvSpPr txBox="1"/>
          <p:nvPr/>
        </p:nvSpPr>
        <p:spPr>
          <a:xfrm>
            <a:off x="6615832" y="339638"/>
            <a:ext cx="3760178" cy="40011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rPr>
              <a:t>Verbindung</a:t>
            </a: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rPr>
              <a:t> – connection</a:t>
            </a:r>
          </a:p>
        </p:txBody>
      </p:sp>
      <p:graphicFrame>
        <p:nvGraphicFramePr>
          <p:cNvPr id="6" name="Table 7">
            <a:extLst>
              <a:ext uri="{FF2B5EF4-FFF2-40B4-BE49-F238E27FC236}">
                <a16:creationId xmlns:a16="http://schemas.microsoft.com/office/drawing/2014/main" id="{812DDBBC-A8CE-55CE-952E-D3FE3EECBDC8}"/>
              </a:ext>
            </a:extLst>
          </p:cNvPr>
          <p:cNvGraphicFramePr>
            <a:graphicFrameLocks noGrp="1"/>
          </p:cNvGraphicFramePr>
          <p:nvPr/>
        </p:nvGraphicFramePr>
        <p:xfrm>
          <a:off x="54174" y="1249381"/>
          <a:ext cx="7855142" cy="4251726"/>
        </p:xfrm>
        <a:graphic>
          <a:graphicData uri="http://schemas.openxmlformats.org/drawingml/2006/table">
            <a:tbl>
              <a:tblPr firstRow="1" bandRow="1">
                <a:tableStyleId>{5940675A-B579-460E-94D1-54222C63F5DA}</a:tableStyleId>
              </a:tblPr>
              <a:tblGrid>
                <a:gridCol w="728716">
                  <a:extLst>
                    <a:ext uri="{9D8B030D-6E8A-4147-A177-3AD203B41FA5}">
                      <a16:colId xmlns:a16="http://schemas.microsoft.com/office/drawing/2014/main" val="3409365632"/>
                    </a:ext>
                  </a:extLst>
                </a:gridCol>
                <a:gridCol w="2230576">
                  <a:extLst>
                    <a:ext uri="{9D8B030D-6E8A-4147-A177-3AD203B41FA5}">
                      <a16:colId xmlns:a16="http://schemas.microsoft.com/office/drawing/2014/main" val="2989945808"/>
                    </a:ext>
                  </a:extLst>
                </a:gridCol>
                <a:gridCol w="2495550">
                  <a:extLst>
                    <a:ext uri="{9D8B030D-6E8A-4147-A177-3AD203B41FA5}">
                      <a16:colId xmlns:a16="http://schemas.microsoft.com/office/drawing/2014/main" val="953616461"/>
                    </a:ext>
                  </a:extLst>
                </a:gridCol>
                <a:gridCol w="2400300">
                  <a:extLst>
                    <a:ext uri="{9D8B030D-6E8A-4147-A177-3AD203B41FA5}">
                      <a16:colId xmlns:a16="http://schemas.microsoft.com/office/drawing/2014/main" val="3315663170"/>
                    </a:ext>
                  </a:extLst>
                </a:gridCol>
              </a:tblGrid>
              <a:tr h="708621">
                <a:tc>
                  <a:txBody>
                    <a:bodyPr/>
                    <a:lstStyle/>
                    <a:p>
                      <a:pPr algn="ctr"/>
                      <a:r>
                        <a:rPr lang="en-GB" sz="3200" dirty="0">
                          <a:solidFill>
                            <a:srgbClr val="002060"/>
                          </a:solidFill>
                          <a:latin typeface="Century Gothic" panose="020B0502020202020204" pitchFamily="34" charset="0"/>
                        </a:rPr>
                        <a:t>1</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401728799"/>
                  </a:ext>
                </a:extLst>
              </a:tr>
              <a:tr h="708621">
                <a:tc>
                  <a:txBody>
                    <a:bodyPr/>
                    <a:lstStyle/>
                    <a:p>
                      <a:pPr algn="ctr"/>
                      <a:r>
                        <a:rPr lang="en-GB" sz="3200" dirty="0">
                          <a:solidFill>
                            <a:srgbClr val="002060"/>
                          </a:solidFill>
                          <a:latin typeface="Century Gothic" panose="020B0502020202020204" pitchFamily="34" charset="0"/>
                        </a:rPr>
                        <a:t>2</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177180933"/>
                  </a:ext>
                </a:extLst>
              </a:tr>
              <a:tr h="708621">
                <a:tc>
                  <a:txBody>
                    <a:bodyPr/>
                    <a:lstStyle/>
                    <a:p>
                      <a:pPr algn="ctr"/>
                      <a:r>
                        <a:rPr lang="en-GB" sz="3200" dirty="0">
                          <a:solidFill>
                            <a:srgbClr val="002060"/>
                          </a:solidFill>
                          <a:latin typeface="Century Gothic" panose="020B0502020202020204" pitchFamily="34" charset="0"/>
                        </a:rPr>
                        <a:t>3</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877269700"/>
                  </a:ext>
                </a:extLst>
              </a:tr>
              <a:tr h="708621">
                <a:tc>
                  <a:txBody>
                    <a:bodyPr/>
                    <a:lstStyle/>
                    <a:p>
                      <a:pPr algn="ctr"/>
                      <a:r>
                        <a:rPr lang="en-GB" sz="3200" dirty="0">
                          <a:solidFill>
                            <a:srgbClr val="002060"/>
                          </a:solidFill>
                          <a:latin typeface="Century Gothic" panose="020B0502020202020204" pitchFamily="34" charset="0"/>
                        </a:rPr>
                        <a:t>4</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240517480"/>
                  </a:ext>
                </a:extLst>
              </a:tr>
              <a:tr h="708621">
                <a:tc>
                  <a:txBody>
                    <a:bodyPr/>
                    <a:lstStyle/>
                    <a:p>
                      <a:pPr algn="ctr"/>
                      <a:r>
                        <a:rPr lang="en-GB" sz="3200" dirty="0">
                          <a:solidFill>
                            <a:srgbClr val="002060"/>
                          </a:solidFill>
                          <a:latin typeface="Century Gothic" panose="020B0502020202020204" pitchFamily="34" charset="0"/>
                        </a:rPr>
                        <a:t>5</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0211789"/>
                  </a:ext>
                </a:extLst>
              </a:tr>
              <a:tr h="708621">
                <a:tc>
                  <a:txBody>
                    <a:bodyPr/>
                    <a:lstStyle/>
                    <a:p>
                      <a:pPr algn="ctr"/>
                      <a:r>
                        <a:rPr lang="en-GB" sz="3200" dirty="0">
                          <a:solidFill>
                            <a:srgbClr val="002060"/>
                          </a:solidFill>
                          <a:latin typeface="Century Gothic" panose="020B0502020202020204" pitchFamily="34" charset="0"/>
                        </a:rPr>
                        <a:t>6</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32500887"/>
                  </a:ext>
                </a:extLst>
              </a:tr>
            </a:tbl>
          </a:graphicData>
        </a:graphic>
      </p:graphicFrame>
      <p:sp>
        <p:nvSpPr>
          <p:cNvPr id="7" name="TextBox 6">
            <a:hlinkClick r:id="" action="ppaction://noaction">
              <a:snd r:embed="rId5" name="T3_W3_7.3.wav"/>
            </a:hlinkClick>
            <a:extLst>
              <a:ext uri="{FF2B5EF4-FFF2-40B4-BE49-F238E27FC236}">
                <a16:creationId xmlns:a16="http://schemas.microsoft.com/office/drawing/2014/main" id="{F4F5F2A4-366A-56B1-8A11-9A7915A1F746}"/>
              </a:ext>
            </a:extLst>
          </p:cNvPr>
          <p:cNvSpPr txBox="1"/>
          <p:nvPr/>
        </p:nvSpPr>
        <p:spPr>
          <a:xfrm>
            <a:off x="777312" y="1316759"/>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Platz</a:t>
            </a:r>
          </a:p>
        </p:txBody>
      </p:sp>
      <p:sp>
        <p:nvSpPr>
          <p:cNvPr id="8" name="TextBox 7">
            <a:hlinkClick r:id="" action="ppaction://noaction">
              <a:snd r:embed="rId6" name="T3_W3_7.4.wav"/>
            </a:hlinkClick>
            <a:extLst>
              <a:ext uri="{FF2B5EF4-FFF2-40B4-BE49-F238E27FC236}">
                <a16:creationId xmlns:a16="http://schemas.microsoft.com/office/drawing/2014/main" id="{D7292D53-3ECC-86E5-2A6C-4E8D30450147}"/>
              </a:ext>
            </a:extLst>
          </p:cNvPr>
          <p:cNvSpPr txBox="1"/>
          <p:nvPr/>
        </p:nvSpPr>
        <p:spPr>
          <a:xfrm>
            <a:off x="2951958" y="1344547"/>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Straße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9" name="TextBox 8">
            <a:hlinkClick r:id="" action="ppaction://noaction">
              <a:snd r:embed="rId7" name="T3_W3_7.5.wav"/>
            </a:hlinkClick>
            <a:extLst>
              <a:ext uri="{FF2B5EF4-FFF2-40B4-BE49-F238E27FC236}">
                <a16:creationId xmlns:a16="http://schemas.microsoft.com/office/drawing/2014/main" id="{E2EDD495-30C3-9FA0-2D7C-7B91699F24AC}"/>
              </a:ext>
            </a:extLst>
          </p:cNvPr>
          <p:cNvSpPr txBox="1"/>
          <p:nvPr/>
        </p:nvSpPr>
        <p:spPr>
          <a:xfrm>
            <a:off x="5339669" y="1401000"/>
            <a:ext cx="286735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nach</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Hause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8" name="TextBox 17">
            <a:hlinkClick r:id="" action="ppaction://noaction">
              <a:snd r:embed="rId8" name="T3_W3_7.6.wav"/>
            </a:hlinkClick>
            <a:extLst>
              <a:ext uri="{FF2B5EF4-FFF2-40B4-BE49-F238E27FC236}">
                <a16:creationId xmlns:a16="http://schemas.microsoft.com/office/drawing/2014/main" id="{28CBB4C8-9D85-1C3E-6606-C6E1ECD1BF8D}"/>
              </a:ext>
            </a:extLst>
          </p:cNvPr>
          <p:cNvSpPr txBox="1"/>
          <p:nvPr/>
        </p:nvSpPr>
        <p:spPr>
          <a:xfrm>
            <a:off x="777312" y="2015865"/>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dann</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9" name="TextBox 18">
            <a:hlinkClick r:id="" action="ppaction://noaction">
              <a:snd r:embed="rId9" name="T3_W3_7.7.wav"/>
            </a:hlinkClick>
            <a:extLst>
              <a:ext uri="{FF2B5EF4-FFF2-40B4-BE49-F238E27FC236}">
                <a16:creationId xmlns:a16="http://schemas.microsoft.com/office/drawing/2014/main" id="{468E7971-18B1-2897-B5B6-ACE4251DDB1D}"/>
              </a:ext>
            </a:extLst>
          </p:cNvPr>
          <p:cNvSpPr txBox="1"/>
          <p:nvPr/>
        </p:nvSpPr>
        <p:spPr>
          <a:xfrm>
            <a:off x="2951958" y="2043653"/>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am Abend</a:t>
            </a:r>
          </a:p>
        </p:txBody>
      </p:sp>
      <p:sp>
        <p:nvSpPr>
          <p:cNvPr id="20" name="TextBox 19">
            <a:hlinkClick r:id="" action="ppaction://noaction">
              <a:snd r:embed="rId10" name="T3_W3_7.8.wav"/>
            </a:hlinkClick>
            <a:extLst>
              <a:ext uri="{FF2B5EF4-FFF2-40B4-BE49-F238E27FC236}">
                <a16:creationId xmlns:a16="http://schemas.microsoft.com/office/drawing/2014/main" id="{CD52E472-EF22-1B74-A92B-891B84AADDBA}"/>
              </a:ext>
            </a:extLst>
          </p:cNvPr>
          <p:cNvSpPr txBox="1"/>
          <p:nvPr/>
        </p:nvSpPr>
        <p:spPr>
          <a:xfrm>
            <a:off x="5339668" y="2111317"/>
            <a:ext cx="286735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am Morgen</a:t>
            </a:r>
          </a:p>
        </p:txBody>
      </p:sp>
      <p:sp>
        <p:nvSpPr>
          <p:cNvPr id="21" name="TextBox 20">
            <a:hlinkClick r:id="" action="ppaction://noaction">
              <a:snd r:embed="rId11" name="T3_W3_7.9.wav"/>
            </a:hlinkClick>
            <a:extLst>
              <a:ext uri="{FF2B5EF4-FFF2-40B4-BE49-F238E27FC236}">
                <a16:creationId xmlns:a16="http://schemas.microsoft.com/office/drawing/2014/main" id="{5C55CB98-9427-8D69-02F6-356E32ED63BE}"/>
              </a:ext>
            </a:extLst>
          </p:cNvPr>
          <p:cNvSpPr txBox="1"/>
          <p:nvPr/>
        </p:nvSpPr>
        <p:spPr>
          <a:xfrm>
            <a:off x="683257" y="2733789"/>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die Uniform</a:t>
            </a:r>
          </a:p>
        </p:txBody>
      </p:sp>
      <p:sp>
        <p:nvSpPr>
          <p:cNvPr id="22" name="TextBox 21">
            <a:hlinkClick r:id="" action="ppaction://noaction">
              <a:snd r:embed="rId12" name="T3_W3_7.10.wav"/>
            </a:hlinkClick>
            <a:extLst>
              <a:ext uri="{FF2B5EF4-FFF2-40B4-BE49-F238E27FC236}">
                <a16:creationId xmlns:a16="http://schemas.microsoft.com/office/drawing/2014/main" id="{13A1D06B-70D3-2E13-8BFC-8CC557C68916}"/>
              </a:ext>
            </a:extLst>
          </p:cNvPr>
          <p:cNvSpPr txBox="1"/>
          <p:nvPr/>
        </p:nvSpPr>
        <p:spPr>
          <a:xfrm>
            <a:off x="2978766" y="2520481"/>
            <a:ext cx="258326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die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Partykleidung</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3" name="TextBox 22">
            <a:hlinkClick r:id="" action="ppaction://noaction">
              <a:snd r:embed="rId13" name="T3_W3_7.11.wav"/>
            </a:hlinkClick>
            <a:extLst>
              <a:ext uri="{FF2B5EF4-FFF2-40B4-BE49-F238E27FC236}">
                <a16:creationId xmlns:a16="http://schemas.microsoft.com/office/drawing/2014/main" id="{BFA552C9-A3AB-7537-CE83-CE5AD8B02DD1}"/>
              </a:ext>
            </a:extLst>
          </p:cNvPr>
          <p:cNvSpPr txBox="1"/>
          <p:nvPr/>
        </p:nvSpPr>
        <p:spPr>
          <a:xfrm>
            <a:off x="5586836" y="2880709"/>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die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Jacke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4" name="TextBox 23">
            <a:hlinkClick r:id="" action="ppaction://noaction">
              <a:snd r:embed="rId14" name="T3_W3_7.12.wav"/>
            </a:hlinkClick>
            <a:extLst>
              <a:ext uri="{FF2B5EF4-FFF2-40B4-BE49-F238E27FC236}">
                <a16:creationId xmlns:a16="http://schemas.microsoft.com/office/drawing/2014/main" id="{03B4447B-8510-A675-C721-04E613412B00}"/>
              </a:ext>
            </a:extLst>
          </p:cNvPr>
          <p:cNvSpPr txBox="1"/>
          <p:nvPr/>
        </p:nvSpPr>
        <p:spPr>
          <a:xfrm>
            <a:off x="824157" y="3468144"/>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sein</a:t>
            </a:r>
          </a:p>
        </p:txBody>
      </p:sp>
      <p:sp>
        <p:nvSpPr>
          <p:cNvPr id="25" name="TextBox 24">
            <a:hlinkClick r:id="" action="ppaction://noaction">
              <a:snd r:embed="rId15" name="T3_W3_7.13.wav"/>
            </a:hlinkClick>
            <a:extLst>
              <a:ext uri="{FF2B5EF4-FFF2-40B4-BE49-F238E27FC236}">
                <a16:creationId xmlns:a16="http://schemas.microsoft.com/office/drawing/2014/main" id="{2FA9927F-4216-1EDA-61D0-B5398A7CD910}"/>
              </a:ext>
            </a:extLst>
          </p:cNvPr>
          <p:cNvSpPr txBox="1"/>
          <p:nvPr/>
        </p:nvSpPr>
        <p:spPr>
          <a:xfrm>
            <a:off x="2998803" y="3495932"/>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gehen</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6" name="TextBox 25">
            <a:hlinkClick r:id="" action="ppaction://noaction">
              <a:snd r:embed="rId16" name="T3_W3_7.14.wav"/>
            </a:hlinkClick>
            <a:extLst>
              <a:ext uri="{FF2B5EF4-FFF2-40B4-BE49-F238E27FC236}">
                <a16:creationId xmlns:a16="http://schemas.microsoft.com/office/drawing/2014/main" id="{63ECAA3E-4DEC-067C-EB28-DF5A41DC3CAC}"/>
              </a:ext>
            </a:extLst>
          </p:cNvPr>
          <p:cNvSpPr txBox="1"/>
          <p:nvPr/>
        </p:nvSpPr>
        <p:spPr>
          <a:xfrm>
            <a:off x="5710933" y="3498178"/>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sehen</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7" name="TextBox 26">
            <a:hlinkClick r:id="" action="ppaction://noaction">
              <a:snd r:embed="rId17" name="T3_W3_7.15.wav"/>
            </a:hlinkClick>
            <a:extLst>
              <a:ext uri="{FF2B5EF4-FFF2-40B4-BE49-F238E27FC236}">
                <a16:creationId xmlns:a16="http://schemas.microsoft.com/office/drawing/2014/main" id="{F1F19FDF-0EB7-0122-9D14-85835298B164}"/>
              </a:ext>
            </a:extLst>
          </p:cNvPr>
          <p:cNvSpPr txBox="1"/>
          <p:nvPr/>
        </p:nvSpPr>
        <p:spPr>
          <a:xfrm>
            <a:off x="728806" y="3943924"/>
            <a:ext cx="217834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das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Butterbrot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8" name="TextBox 27">
            <a:hlinkClick r:id="" action="ppaction://noaction">
              <a:snd r:embed="rId18" name="T3_W3_7.16.wav"/>
            </a:hlinkClick>
            <a:extLst>
              <a:ext uri="{FF2B5EF4-FFF2-40B4-BE49-F238E27FC236}">
                <a16:creationId xmlns:a16="http://schemas.microsoft.com/office/drawing/2014/main" id="{335ECB96-AF92-C5C3-1B2A-9AD24D217ACF}"/>
              </a:ext>
            </a:extLst>
          </p:cNvPr>
          <p:cNvSpPr txBox="1"/>
          <p:nvPr/>
        </p:nvSpPr>
        <p:spPr>
          <a:xfrm>
            <a:off x="2978766" y="3937924"/>
            <a:ext cx="217834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das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Frühstück</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9" name="TextBox 28">
            <a:hlinkClick r:id="" action="ppaction://noaction">
              <a:snd r:embed="rId19" name="T3_W3_7.17.wav"/>
            </a:hlinkClick>
            <a:extLst>
              <a:ext uri="{FF2B5EF4-FFF2-40B4-BE49-F238E27FC236}">
                <a16:creationId xmlns:a16="http://schemas.microsoft.com/office/drawing/2014/main" id="{74487760-9C54-FA12-E2EF-97FD88D0E764}"/>
              </a:ext>
            </a:extLst>
          </p:cNvPr>
          <p:cNvSpPr txBox="1"/>
          <p:nvPr/>
        </p:nvSpPr>
        <p:spPr>
          <a:xfrm>
            <a:off x="5472049" y="4257086"/>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essen</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0" name="TextBox 29">
            <a:hlinkClick r:id="" action="ppaction://noaction">
              <a:snd r:embed="rId20" name="T3_W3_7.18.wav"/>
            </a:hlinkClick>
            <a:extLst>
              <a:ext uri="{FF2B5EF4-FFF2-40B4-BE49-F238E27FC236}">
                <a16:creationId xmlns:a16="http://schemas.microsoft.com/office/drawing/2014/main" id="{676C542D-B5BD-A806-403F-2FA9FB13D6D5}"/>
              </a:ext>
            </a:extLst>
          </p:cNvPr>
          <p:cNvSpPr txBox="1"/>
          <p:nvPr/>
        </p:nvSpPr>
        <p:spPr>
          <a:xfrm>
            <a:off x="824157" y="4901605"/>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man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singt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1" name="TextBox 30">
            <a:hlinkClick r:id="" action="ppaction://noaction">
              <a:snd r:embed="rId21" name="T3_W3_7.19.wav"/>
            </a:hlinkClick>
            <a:extLst>
              <a:ext uri="{FF2B5EF4-FFF2-40B4-BE49-F238E27FC236}">
                <a16:creationId xmlns:a16="http://schemas.microsoft.com/office/drawing/2014/main" id="{DAACA7AB-215A-13DA-A7B8-3108EFCC7B41}"/>
              </a:ext>
            </a:extLst>
          </p:cNvPr>
          <p:cNvSpPr txBox="1"/>
          <p:nvPr/>
        </p:nvSpPr>
        <p:spPr>
          <a:xfrm>
            <a:off x="2998803" y="4929393"/>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man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tanzt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2" name="TextBox 31">
            <a:hlinkClick r:id="" action="ppaction://noaction">
              <a:snd r:embed="rId22" name="T3_W3_7.20.wav"/>
            </a:hlinkClick>
            <a:extLst>
              <a:ext uri="{FF2B5EF4-FFF2-40B4-BE49-F238E27FC236}">
                <a16:creationId xmlns:a16="http://schemas.microsoft.com/office/drawing/2014/main" id="{EA09F6F3-D53E-6992-52B9-C5F14C613CC1}"/>
              </a:ext>
            </a:extLst>
          </p:cNvPr>
          <p:cNvSpPr txBox="1"/>
          <p:nvPr/>
        </p:nvSpPr>
        <p:spPr>
          <a:xfrm>
            <a:off x="5615304" y="4901605"/>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Viel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Spaß</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33" name="Rectangle: Rounded Corners 32">
            <a:extLst>
              <a:ext uri="{FF2B5EF4-FFF2-40B4-BE49-F238E27FC236}">
                <a16:creationId xmlns:a16="http://schemas.microsoft.com/office/drawing/2014/main" id="{38D054B3-1191-4AF1-4507-2C86A22827BB}"/>
              </a:ext>
            </a:extLst>
          </p:cNvPr>
          <p:cNvSpPr/>
          <p:nvPr/>
        </p:nvSpPr>
        <p:spPr>
          <a:xfrm>
            <a:off x="57057" y="5981734"/>
            <a:ext cx="2068730" cy="680967"/>
          </a:xfrm>
          <a:prstGeom prst="roundRect">
            <a:avLst/>
          </a:prstGeom>
          <a:solidFill>
            <a:srgbClr val="00B0F0">
              <a:alpha val="4000"/>
            </a:srgb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Segoe Print" panose="02000600000000000000" pitchFamily="2" charset="0"/>
              </a:rPr>
              <a:t>clothing</a:t>
            </a:r>
            <a:endParaRPr kumimoji="0" lang="en-GB" sz="28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34" name="Rectangle: Rounded Corners 33">
            <a:extLst>
              <a:ext uri="{FF2B5EF4-FFF2-40B4-BE49-F238E27FC236}">
                <a16:creationId xmlns:a16="http://schemas.microsoft.com/office/drawing/2014/main" id="{41C98A50-8044-DEEA-AFFD-0AEC61C27A25}"/>
              </a:ext>
            </a:extLst>
          </p:cNvPr>
          <p:cNvSpPr/>
          <p:nvPr/>
        </p:nvSpPr>
        <p:spPr>
          <a:xfrm>
            <a:off x="7998928" y="1283746"/>
            <a:ext cx="2731628" cy="680967"/>
          </a:xfrm>
          <a:prstGeom prst="roundRect">
            <a:avLst/>
          </a:prstGeom>
          <a:solidFill>
            <a:srgbClr val="00B0F0">
              <a:alpha val="4000"/>
            </a:srgb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Segoe Print" panose="02000600000000000000" pitchFamily="2" charset="0"/>
              </a:rPr>
              <a:t>places</a:t>
            </a:r>
          </a:p>
        </p:txBody>
      </p:sp>
      <p:sp>
        <p:nvSpPr>
          <p:cNvPr id="35" name="Rectangle: Rounded Corners 34">
            <a:extLst>
              <a:ext uri="{FF2B5EF4-FFF2-40B4-BE49-F238E27FC236}">
                <a16:creationId xmlns:a16="http://schemas.microsoft.com/office/drawing/2014/main" id="{D869DBBD-50F3-22D5-C14B-A17B160D475B}"/>
              </a:ext>
            </a:extLst>
          </p:cNvPr>
          <p:cNvSpPr/>
          <p:nvPr/>
        </p:nvSpPr>
        <p:spPr>
          <a:xfrm>
            <a:off x="2266635" y="5771200"/>
            <a:ext cx="1464335" cy="933430"/>
          </a:xfrm>
          <a:prstGeom prst="roundRect">
            <a:avLst/>
          </a:prstGeom>
          <a:solidFill>
            <a:srgbClr val="00B0F0">
              <a:alpha val="4000"/>
            </a:srgb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Segoe Print" panose="02000600000000000000" pitchFamily="2" charset="0"/>
              </a:rPr>
              <a:t>places</a:t>
            </a:r>
          </a:p>
        </p:txBody>
      </p:sp>
      <p:sp>
        <p:nvSpPr>
          <p:cNvPr id="36" name="Rectangle: Rounded Corners 35">
            <a:extLst>
              <a:ext uri="{FF2B5EF4-FFF2-40B4-BE49-F238E27FC236}">
                <a16:creationId xmlns:a16="http://schemas.microsoft.com/office/drawing/2014/main" id="{868B950E-C2B7-2902-7594-8547CE061D89}"/>
              </a:ext>
            </a:extLst>
          </p:cNvPr>
          <p:cNvSpPr/>
          <p:nvPr/>
        </p:nvSpPr>
        <p:spPr>
          <a:xfrm>
            <a:off x="7998928" y="2043653"/>
            <a:ext cx="3828529" cy="622674"/>
          </a:xfrm>
          <a:prstGeom prst="roundRect">
            <a:avLst/>
          </a:prstGeom>
          <a:solidFill>
            <a:srgbClr val="00B0F0">
              <a:alpha val="4000"/>
            </a:srgb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Segoe Print" panose="02000600000000000000" pitchFamily="2" charset="0"/>
              </a:rPr>
              <a:t>times of day</a:t>
            </a:r>
          </a:p>
        </p:txBody>
      </p:sp>
      <p:sp>
        <p:nvSpPr>
          <p:cNvPr id="37" name="Rectangle: Rounded Corners 36">
            <a:extLst>
              <a:ext uri="{FF2B5EF4-FFF2-40B4-BE49-F238E27FC236}">
                <a16:creationId xmlns:a16="http://schemas.microsoft.com/office/drawing/2014/main" id="{921A43AA-2C35-02B8-A9E2-ED8AA4FEA2EF}"/>
              </a:ext>
            </a:extLst>
          </p:cNvPr>
          <p:cNvSpPr/>
          <p:nvPr/>
        </p:nvSpPr>
        <p:spPr>
          <a:xfrm>
            <a:off x="7998928" y="3400160"/>
            <a:ext cx="2160786" cy="680967"/>
          </a:xfrm>
          <a:prstGeom prst="roundRect">
            <a:avLst/>
          </a:prstGeom>
          <a:solidFill>
            <a:srgbClr val="00B0F0">
              <a:alpha val="4000"/>
            </a:srgb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Segoe Print" panose="02000600000000000000" pitchFamily="2" charset="0"/>
              </a:rPr>
              <a:t>verbs</a:t>
            </a:r>
          </a:p>
        </p:txBody>
      </p:sp>
      <p:sp>
        <p:nvSpPr>
          <p:cNvPr id="38" name="Rectangle: Rounded Corners 37">
            <a:extLst>
              <a:ext uri="{FF2B5EF4-FFF2-40B4-BE49-F238E27FC236}">
                <a16:creationId xmlns:a16="http://schemas.microsoft.com/office/drawing/2014/main" id="{9459FB92-142F-C9B9-E14A-338F41A80DAC}"/>
              </a:ext>
            </a:extLst>
          </p:cNvPr>
          <p:cNvSpPr/>
          <p:nvPr/>
        </p:nvSpPr>
        <p:spPr>
          <a:xfrm>
            <a:off x="7998928" y="2722963"/>
            <a:ext cx="2160786" cy="622674"/>
          </a:xfrm>
          <a:prstGeom prst="roundRect">
            <a:avLst/>
          </a:prstGeom>
          <a:solidFill>
            <a:srgbClr val="00B0F0">
              <a:alpha val="4000"/>
            </a:srgb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Segoe Print" panose="02000600000000000000" pitchFamily="2" charset="0"/>
              </a:rPr>
              <a:t>clothing</a:t>
            </a:r>
          </a:p>
        </p:txBody>
      </p:sp>
      <p:sp>
        <p:nvSpPr>
          <p:cNvPr id="39" name="Rectangle: Rounded Corners 38">
            <a:extLst>
              <a:ext uri="{FF2B5EF4-FFF2-40B4-BE49-F238E27FC236}">
                <a16:creationId xmlns:a16="http://schemas.microsoft.com/office/drawing/2014/main" id="{F1B372B2-9944-2B5F-7E46-AD73D0F4E576}"/>
              </a:ext>
            </a:extLst>
          </p:cNvPr>
          <p:cNvSpPr/>
          <p:nvPr/>
        </p:nvSpPr>
        <p:spPr>
          <a:xfrm>
            <a:off x="3837817" y="5925219"/>
            <a:ext cx="1636418" cy="680967"/>
          </a:xfrm>
          <a:prstGeom prst="roundRect">
            <a:avLst/>
          </a:prstGeom>
          <a:solidFill>
            <a:srgbClr val="00B0F0">
              <a:alpha val="4000"/>
            </a:srgb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Segoe Print" panose="02000600000000000000" pitchFamily="2" charset="0"/>
              </a:rPr>
              <a:t>verbs</a:t>
            </a:r>
          </a:p>
        </p:txBody>
      </p:sp>
      <p:sp>
        <p:nvSpPr>
          <p:cNvPr id="40" name="Rectangle: Rounded Corners 39">
            <a:extLst>
              <a:ext uri="{FF2B5EF4-FFF2-40B4-BE49-F238E27FC236}">
                <a16:creationId xmlns:a16="http://schemas.microsoft.com/office/drawing/2014/main" id="{FE593C92-FC99-3A52-392D-55685429F892}"/>
              </a:ext>
            </a:extLst>
          </p:cNvPr>
          <p:cNvSpPr/>
          <p:nvPr/>
        </p:nvSpPr>
        <p:spPr>
          <a:xfrm>
            <a:off x="8079559" y="4148905"/>
            <a:ext cx="1449872" cy="626053"/>
          </a:xfrm>
          <a:prstGeom prst="roundRect">
            <a:avLst/>
          </a:prstGeom>
          <a:solidFill>
            <a:srgbClr val="00B0F0">
              <a:alpha val="4000"/>
            </a:srgb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Segoe Print" panose="02000600000000000000" pitchFamily="2" charset="0"/>
              </a:rPr>
              <a:t>food</a:t>
            </a:r>
          </a:p>
        </p:txBody>
      </p:sp>
      <p:sp>
        <p:nvSpPr>
          <p:cNvPr id="41" name="Rectangle: Rounded Corners 40">
            <a:extLst>
              <a:ext uri="{FF2B5EF4-FFF2-40B4-BE49-F238E27FC236}">
                <a16:creationId xmlns:a16="http://schemas.microsoft.com/office/drawing/2014/main" id="{C5871E05-E0BD-55A5-F86A-E6870739E044}"/>
              </a:ext>
            </a:extLst>
          </p:cNvPr>
          <p:cNvSpPr/>
          <p:nvPr/>
        </p:nvSpPr>
        <p:spPr>
          <a:xfrm>
            <a:off x="8207022" y="5897431"/>
            <a:ext cx="1096902" cy="680967"/>
          </a:xfrm>
          <a:prstGeom prst="roundRect">
            <a:avLst/>
          </a:prstGeom>
          <a:solidFill>
            <a:srgbClr val="00B0F0">
              <a:alpha val="4000"/>
            </a:srgb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Segoe Print" panose="02000600000000000000" pitchFamily="2" charset="0"/>
              </a:rPr>
              <a:t>food</a:t>
            </a:r>
          </a:p>
        </p:txBody>
      </p:sp>
      <p:sp>
        <p:nvSpPr>
          <p:cNvPr id="42" name="Rectangle: Rounded Corners 41">
            <a:extLst>
              <a:ext uri="{FF2B5EF4-FFF2-40B4-BE49-F238E27FC236}">
                <a16:creationId xmlns:a16="http://schemas.microsoft.com/office/drawing/2014/main" id="{5ACA9E0E-D683-EF3B-2B5D-FC4A645D086E}"/>
              </a:ext>
            </a:extLst>
          </p:cNvPr>
          <p:cNvSpPr/>
          <p:nvPr/>
        </p:nvSpPr>
        <p:spPr>
          <a:xfrm>
            <a:off x="5562032" y="5907208"/>
            <a:ext cx="2536736" cy="680967"/>
          </a:xfrm>
          <a:prstGeom prst="roundRect">
            <a:avLst/>
          </a:prstGeom>
          <a:solidFill>
            <a:srgbClr val="00B0F0">
              <a:alpha val="4000"/>
            </a:srgb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Segoe Print" panose="02000600000000000000" pitchFamily="2" charset="0"/>
              </a:rPr>
              <a:t>having fun</a:t>
            </a:r>
          </a:p>
        </p:txBody>
      </p:sp>
      <p:sp>
        <p:nvSpPr>
          <p:cNvPr id="43" name="Rectangle: Rounded Corners 42">
            <a:extLst>
              <a:ext uri="{FF2B5EF4-FFF2-40B4-BE49-F238E27FC236}">
                <a16:creationId xmlns:a16="http://schemas.microsoft.com/office/drawing/2014/main" id="{3521CA5A-5942-01D3-EB2A-6C9D6C46E22A}"/>
              </a:ext>
            </a:extLst>
          </p:cNvPr>
          <p:cNvSpPr/>
          <p:nvPr/>
        </p:nvSpPr>
        <p:spPr>
          <a:xfrm>
            <a:off x="7998928" y="4850519"/>
            <a:ext cx="2731627" cy="680967"/>
          </a:xfrm>
          <a:prstGeom prst="roundRect">
            <a:avLst/>
          </a:prstGeom>
          <a:solidFill>
            <a:srgbClr val="00B0F0">
              <a:alpha val="4000"/>
            </a:srgb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Segoe Print" panose="02000600000000000000" pitchFamily="2" charset="0"/>
              </a:rPr>
              <a:t>having fun</a:t>
            </a:r>
          </a:p>
        </p:txBody>
      </p:sp>
      <p:sp>
        <p:nvSpPr>
          <p:cNvPr id="44" name="Rectangle: Rounded Corners 43">
            <a:extLst>
              <a:ext uri="{FF2B5EF4-FFF2-40B4-BE49-F238E27FC236}">
                <a16:creationId xmlns:a16="http://schemas.microsoft.com/office/drawing/2014/main" id="{E8FEEBB0-1611-F3A5-7254-19E909E07F6B}"/>
              </a:ext>
            </a:extLst>
          </p:cNvPr>
          <p:cNvSpPr/>
          <p:nvPr/>
        </p:nvSpPr>
        <p:spPr>
          <a:xfrm>
            <a:off x="9462423" y="5771200"/>
            <a:ext cx="2598468" cy="933430"/>
          </a:xfrm>
          <a:prstGeom prst="roundRect">
            <a:avLst/>
          </a:prstGeom>
          <a:solidFill>
            <a:srgbClr val="00B0F0">
              <a:alpha val="4000"/>
            </a:srgb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Segoe Print" panose="02000600000000000000" pitchFamily="2" charset="0"/>
              </a:rPr>
              <a:t>times of day</a:t>
            </a:r>
          </a:p>
        </p:txBody>
      </p:sp>
      <p:pic>
        <p:nvPicPr>
          <p:cNvPr id="45" name="Graphic 44" descr="Teacher">
            <a:extLst>
              <a:ext uri="{FF2B5EF4-FFF2-40B4-BE49-F238E27FC236}">
                <a16:creationId xmlns:a16="http://schemas.microsoft.com/office/drawing/2014/main" id="{44BACA9A-077A-FF57-36BA-0310AD6DF2B9}"/>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1828964" y="82493"/>
            <a:ext cx="914400" cy="914400"/>
          </a:xfrm>
          <a:prstGeom prst="rect">
            <a:avLst/>
          </a:prstGeom>
        </p:spPr>
      </p:pic>
    </p:spTree>
    <p:extLst>
      <p:ext uri="{BB962C8B-B14F-4D97-AF65-F5344CB8AC3E}">
        <p14:creationId xmlns:p14="http://schemas.microsoft.com/office/powerpoint/2010/main" val="37613985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4"/>
                                        </p:tgtEl>
                                      </p:cBhvr>
                                    </p:animEffect>
                                    <p:set>
                                      <p:cBhvr>
                                        <p:cTn id="7" dur="1" fill="hold">
                                          <p:stCondLst>
                                            <p:cond delay="499"/>
                                          </p:stCondLst>
                                        </p:cTn>
                                        <p:tgtEl>
                                          <p:spTgt spid="44"/>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childTnLst>
                    </p:cTn>
                  </p:par>
                </p:childTnLst>
              </p:cTn>
              <p:nextCondLst>
                <p:cond evt="onClick" delay="0">
                  <p:tgtEl>
                    <p:spTgt spid="44"/>
                  </p:tgtEl>
                </p:cond>
              </p:nextCondLst>
            </p:seq>
            <p:seq concurrent="1" nextAc="seek">
              <p:cTn id="11" restart="whenNotActive" fill="hold" evtFilter="cancelBubble" nodeType="interactiveSeq">
                <p:stCondLst>
                  <p:cond evt="onClick" delay="0">
                    <p:tgtEl>
                      <p:spTgt spid="33"/>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500"/>
                                        <p:tgtEl>
                                          <p:spTgt spid="33"/>
                                        </p:tgtEl>
                                      </p:cBhvr>
                                    </p:animEffect>
                                    <p:set>
                                      <p:cBhvr>
                                        <p:cTn id="16" dur="1" fill="hold">
                                          <p:stCondLst>
                                            <p:cond delay="499"/>
                                          </p:stCondLst>
                                        </p:cTn>
                                        <p:tgtEl>
                                          <p:spTgt spid="33"/>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childTnLst>
                          </p:cTn>
                        </p:par>
                      </p:childTnLst>
                    </p:cTn>
                  </p:par>
                </p:childTnLst>
              </p:cTn>
              <p:nextCondLst>
                <p:cond evt="onClick" delay="0">
                  <p:tgtEl>
                    <p:spTgt spid="33"/>
                  </p:tgtEl>
                </p:cond>
              </p:nextCondLst>
            </p:seq>
            <p:seq concurrent="1" nextAc="seek">
              <p:cTn id="20" restart="whenNotActive" fill="hold" evtFilter="cancelBubble" nodeType="interactiveSeq">
                <p:stCondLst>
                  <p:cond evt="onClick" delay="0">
                    <p:tgtEl>
                      <p:spTgt spid="3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35"/>
                                        </p:tgtEl>
                                      </p:cBhvr>
                                    </p:animEffect>
                                    <p:set>
                                      <p:cBhvr>
                                        <p:cTn id="25" dur="1" fill="hold">
                                          <p:stCondLst>
                                            <p:cond delay="499"/>
                                          </p:stCondLst>
                                        </p:cTn>
                                        <p:tgtEl>
                                          <p:spTgt spid="35"/>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childTnLst>
                          </p:cTn>
                        </p:par>
                      </p:childTnLst>
                    </p:cTn>
                  </p:par>
                </p:childTnLst>
              </p:cTn>
              <p:nextCondLst>
                <p:cond evt="onClick" delay="0">
                  <p:tgtEl>
                    <p:spTgt spid="35"/>
                  </p:tgtEl>
                </p:cond>
              </p:nextCondLst>
            </p:seq>
            <p:seq concurrent="1" nextAc="seek">
              <p:cTn id="29" restart="whenNotActive" fill="hold" evtFilter="cancelBubble" nodeType="interactiveSeq">
                <p:stCondLst>
                  <p:cond evt="onClick" delay="0">
                    <p:tgtEl>
                      <p:spTgt spid="39"/>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grpId="0" nodeType="clickEffect">
                                  <p:stCondLst>
                                    <p:cond delay="0"/>
                                  </p:stCondLst>
                                  <p:childTnLst>
                                    <p:animEffect transition="out" filter="fade">
                                      <p:cBhvr>
                                        <p:cTn id="33" dur="500"/>
                                        <p:tgtEl>
                                          <p:spTgt spid="39"/>
                                        </p:tgtEl>
                                      </p:cBhvr>
                                    </p:animEffect>
                                    <p:set>
                                      <p:cBhvr>
                                        <p:cTn id="34" dur="1" fill="hold">
                                          <p:stCondLst>
                                            <p:cond delay="499"/>
                                          </p:stCondLst>
                                        </p:cTn>
                                        <p:tgtEl>
                                          <p:spTgt spid="39"/>
                                        </p:tgtEl>
                                        <p:attrNameLst>
                                          <p:attrName>style.visibility</p:attrName>
                                        </p:attrNameLst>
                                      </p:cBhvr>
                                      <p:to>
                                        <p:strVal val="hidden"/>
                                      </p:to>
                                    </p:set>
                                  </p:childTnLst>
                                </p:cTn>
                              </p:par>
                              <p:par>
                                <p:cTn id="35" presetID="10" presetClass="entr" presetSubtype="0"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500"/>
                                        <p:tgtEl>
                                          <p:spTgt spid="37"/>
                                        </p:tgtEl>
                                      </p:cBhvr>
                                    </p:animEffect>
                                  </p:childTnLst>
                                </p:cTn>
                              </p:par>
                            </p:childTnLst>
                          </p:cTn>
                        </p:par>
                      </p:childTnLst>
                    </p:cTn>
                  </p:par>
                </p:childTnLst>
              </p:cTn>
              <p:nextCondLst>
                <p:cond evt="onClick" delay="0">
                  <p:tgtEl>
                    <p:spTgt spid="39"/>
                  </p:tgtEl>
                </p:cond>
              </p:nextCondLst>
            </p:seq>
            <p:seq concurrent="1" nextAc="seek">
              <p:cTn id="38" restart="whenNotActive" fill="hold" evtFilter="cancelBubble" nodeType="interactiveSeq">
                <p:stCondLst>
                  <p:cond evt="onClick" delay="0">
                    <p:tgtEl>
                      <p:spTgt spid="4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10" presetClass="entr" presetSubtype="0" fill="hold" grpId="0" nodeType="with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fade">
                                      <p:cBhvr>
                                        <p:cTn id="46" dur="500"/>
                                        <p:tgtEl>
                                          <p:spTgt spid="43"/>
                                        </p:tgtEl>
                                      </p:cBhvr>
                                    </p:animEffect>
                                  </p:childTnLst>
                                </p:cTn>
                              </p:par>
                            </p:childTnLst>
                          </p:cTn>
                        </p:par>
                      </p:childTnLst>
                    </p:cTn>
                  </p:par>
                </p:childTnLst>
              </p:cTn>
              <p:nextCondLst>
                <p:cond evt="onClick" delay="0">
                  <p:tgtEl>
                    <p:spTgt spid="42"/>
                  </p:tgtEl>
                </p:cond>
              </p:nextCondLst>
            </p:seq>
            <p:seq concurrent="1" nextAc="seek">
              <p:cTn id="47" restart="whenNotActive" fill="hold" evtFilter="cancelBubble" nodeType="interactiveSeq">
                <p:stCondLst>
                  <p:cond evt="onClick" delay="0">
                    <p:tgtEl>
                      <p:spTgt spid="41"/>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41"/>
                                        </p:tgtEl>
                                      </p:cBhvr>
                                    </p:animEffect>
                                    <p:set>
                                      <p:cBhvr>
                                        <p:cTn id="52" dur="1" fill="hold">
                                          <p:stCondLst>
                                            <p:cond delay="499"/>
                                          </p:stCondLst>
                                        </p:cTn>
                                        <p:tgtEl>
                                          <p:spTgt spid="41"/>
                                        </p:tgtEl>
                                        <p:attrNameLst>
                                          <p:attrName>style.visibility</p:attrName>
                                        </p:attrNameLst>
                                      </p:cBhvr>
                                      <p:to>
                                        <p:strVal val="hidden"/>
                                      </p:to>
                                    </p:set>
                                  </p:childTnLst>
                                </p:cTn>
                              </p:par>
                              <p:par>
                                <p:cTn id="53" presetID="10" presetClass="entr" presetSubtype="0"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fade">
                                      <p:cBhvr>
                                        <p:cTn id="55" dur="500"/>
                                        <p:tgtEl>
                                          <p:spTgt spid="40"/>
                                        </p:tgtEl>
                                      </p:cBhvr>
                                    </p:animEffect>
                                  </p:childTnLst>
                                </p:cTn>
                              </p:par>
                            </p:childTnLst>
                          </p:cTn>
                        </p:par>
                      </p:childTnLst>
                    </p:cTn>
                  </p:par>
                </p:childTnLst>
              </p:cTn>
              <p:nextCondLst>
                <p:cond evt="onClick" delay="0">
                  <p:tgtEl>
                    <p:spTgt spid="41"/>
                  </p:tgtEl>
                </p:cond>
              </p:nextCondLst>
            </p:seq>
          </p:childTnLst>
        </p:cTn>
      </p:par>
    </p:tnLst>
    <p:bldLst>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5FFD6B4D-CB4B-1D03-DE2E-03ED6CA8F3D0}"/>
              </a:ext>
            </a:extLst>
          </p:cNvPr>
          <p:cNvSpPr/>
          <p:nvPr/>
        </p:nvSpPr>
        <p:spPr>
          <a:xfrm>
            <a:off x="7248115" y="3192585"/>
            <a:ext cx="2339102" cy="1438908"/>
          </a:xfrm>
          <a:prstGeom prst="rect">
            <a:avLst/>
          </a:prstGeom>
          <a:solidFill>
            <a:srgbClr val="92D05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prstClr val="white"/>
              </a:solidFill>
              <a:effectLst/>
              <a:uLnTx/>
              <a:uFillTx/>
              <a:latin typeface="Arial"/>
              <a:sym typeface="Arial"/>
            </a:endParaRPr>
          </a:p>
        </p:txBody>
      </p:sp>
      <p:sp>
        <p:nvSpPr>
          <p:cNvPr id="76" name="Rectangle 75">
            <a:extLst>
              <a:ext uri="{FF2B5EF4-FFF2-40B4-BE49-F238E27FC236}">
                <a16:creationId xmlns:a16="http://schemas.microsoft.com/office/drawing/2014/main" id="{9EF66555-F768-0AA6-B11D-486A4CA0B280}"/>
              </a:ext>
            </a:extLst>
          </p:cNvPr>
          <p:cNvSpPr/>
          <p:nvPr/>
        </p:nvSpPr>
        <p:spPr>
          <a:xfrm>
            <a:off x="2020116" y="1509002"/>
            <a:ext cx="2339102" cy="1438908"/>
          </a:xfrm>
          <a:prstGeom prst="rect">
            <a:avLst/>
          </a:prstGeom>
          <a:solidFill>
            <a:srgbClr val="92D05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prstClr val="white"/>
              </a:solidFill>
              <a:effectLst/>
              <a:uLnTx/>
              <a:uFillTx/>
              <a:latin typeface="Arial"/>
              <a:sym typeface="Arial"/>
            </a:endParaRPr>
          </a:p>
        </p:txBody>
      </p:sp>
      <p:sp>
        <p:nvSpPr>
          <p:cNvPr id="77" name="Rectangle 76">
            <a:extLst>
              <a:ext uri="{FF2B5EF4-FFF2-40B4-BE49-F238E27FC236}">
                <a16:creationId xmlns:a16="http://schemas.microsoft.com/office/drawing/2014/main" id="{D5B1771C-DCA7-C49F-3C84-8A1CC030FA59}"/>
              </a:ext>
            </a:extLst>
          </p:cNvPr>
          <p:cNvSpPr/>
          <p:nvPr/>
        </p:nvSpPr>
        <p:spPr>
          <a:xfrm>
            <a:off x="1979824" y="3240729"/>
            <a:ext cx="2339102" cy="1438908"/>
          </a:xfrm>
          <a:prstGeom prst="rect">
            <a:avLst/>
          </a:prstGeom>
          <a:solidFill>
            <a:srgbClr val="92D05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prstClr val="white"/>
              </a:solidFill>
              <a:effectLst/>
              <a:uLnTx/>
              <a:uFillTx/>
              <a:latin typeface="Arial"/>
              <a:sym typeface="Arial"/>
            </a:endParaRPr>
          </a:p>
        </p:txBody>
      </p:sp>
      <p:sp>
        <p:nvSpPr>
          <p:cNvPr id="73" name="Rectangle 72">
            <a:extLst>
              <a:ext uri="{FF2B5EF4-FFF2-40B4-BE49-F238E27FC236}">
                <a16:creationId xmlns:a16="http://schemas.microsoft.com/office/drawing/2014/main" id="{52C80B98-7D57-1D26-B2D5-CF5AE196F94A}"/>
              </a:ext>
            </a:extLst>
          </p:cNvPr>
          <p:cNvSpPr/>
          <p:nvPr/>
        </p:nvSpPr>
        <p:spPr>
          <a:xfrm>
            <a:off x="7204306" y="1483061"/>
            <a:ext cx="2339102" cy="1438908"/>
          </a:xfrm>
          <a:prstGeom prst="rect">
            <a:avLst/>
          </a:prstGeom>
          <a:solidFill>
            <a:srgbClr val="92D05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prstClr val="white"/>
              </a:solidFill>
              <a:effectLst/>
              <a:uLnTx/>
              <a:uFillTx/>
              <a:latin typeface="Arial"/>
              <a:sym typeface="Arial"/>
            </a:endParaRPr>
          </a:p>
        </p:txBody>
      </p:sp>
      <p:sp>
        <p:nvSpPr>
          <p:cNvPr id="75" name="Rectangle 74">
            <a:extLst>
              <a:ext uri="{FF2B5EF4-FFF2-40B4-BE49-F238E27FC236}">
                <a16:creationId xmlns:a16="http://schemas.microsoft.com/office/drawing/2014/main" id="{78C73911-D475-5B77-CAB5-870B2C4D96DF}"/>
              </a:ext>
            </a:extLst>
          </p:cNvPr>
          <p:cNvSpPr/>
          <p:nvPr/>
        </p:nvSpPr>
        <p:spPr>
          <a:xfrm>
            <a:off x="4602846" y="1509002"/>
            <a:ext cx="2339102" cy="1438908"/>
          </a:xfrm>
          <a:prstGeom prst="rect">
            <a:avLst/>
          </a:prstGeom>
          <a:solidFill>
            <a:srgbClr val="92D05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prstClr val="white"/>
              </a:solidFill>
              <a:effectLst/>
              <a:uLnTx/>
              <a:uFillTx/>
              <a:latin typeface="Arial"/>
              <a:sym typeface="Arial"/>
            </a:endParaRPr>
          </a:p>
        </p:txBody>
      </p:sp>
      <p:sp>
        <p:nvSpPr>
          <p:cNvPr id="112" name="CustomShape 6">
            <a:hlinkClick r:id="" action="ppaction://noaction">
              <a:snd r:embed="rId8" name="T3_W3_8.1.wav"/>
            </a:hlinkClick>
          </p:cNvPr>
          <p:cNvSpPr/>
          <p:nvPr/>
        </p:nvSpPr>
        <p:spPr>
          <a:xfrm>
            <a:off x="-46001" y="79594"/>
            <a:ext cx="1874965"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Vokabeln</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13" name="Speech Bubble: Rectangle with Corners Rounded 12">
            <a:hlinkClick r:id="" action="ppaction://noaction">
              <a:snd r:embed="rId9" name="T3_W3_8.2.wav"/>
            </a:hlinkClick>
            <a:extLst>
              <a:ext uri="{FF2B5EF4-FFF2-40B4-BE49-F238E27FC236}">
                <a16:creationId xmlns:a16="http://schemas.microsoft.com/office/drawing/2014/main" id="{E31B9BC1-628C-4B9C-8C7B-EFFDD306DA00}"/>
              </a:ext>
            </a:extLst>
          </p:cNvPr>
          <p:cNvSpPr/>
          <p:nvPr/>
        </p:nvSpPr>
        <p:spPr>
          <a:xfrm>
            <a:off x="2759584" y="258300"/>
            <a:ext cx="4053153"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5" name="Google Shape;108;p3">
            <a:hlinkClick r:id="" action="ppaction://noaction">
              <a:snd r:embed="rId9" name="T3_W3_8.2.wav"/>
            </a:hlinkClick>
            <a:extLst>
              <a:ext uri="{FF2B5EF4-FFF2-40B4-BE49-F238E27FC236}">
                <a16:creationId xmlns:a16="http://schemas.microsoft.com/office/drawing/2014/main" id="{B1078B7B-CBAA-412B-9D1C-583321248C91}"/>
              </a:ext>
            </a:extLst>
          </p:cNvPr>
          <p:cNvSpPr txBox="1"/>
          <p:nvPr/>
        </p:nvSpPr>
        <p:spPr>
          <a:xfrm>
            <a:off x="2804128" y="258300"/>
            <a:ext cx="3866354" cy="461624"/>
          </a:xfrm>
          <a:prstGeom prst="rect">
            <a:avLst/>
          </a:prstGeom>
          <a:noFill/>
          <a:ln>
            <a:noFill/>
          </a:ln>
        </p:spPr>
        <p:txBody>
          <a:bodyPr spcFirstLastPara="1" wrap="square" lIns="91425" tIns="45700" rIns="91425" bIns="45700" anchor="t" anchorCtr="0">
            <a:spAutoFit/>
          </a:bodyPr>
          <a:lstStyle/>
          <a:p>
            <a:pPr>
              <a:defRPr/>
            </a:pP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Was </a:t>
            </a: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ist</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das auf Deutsch? </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45" name="Graphic 44" descr="Teacher">
            <a:extLst>
              <a:ext uri="{FF2B5EF4-FFF2-40B4-BE49-F238E27FC236}">
                <a16:creationId xmlns:a16="http://schemas.microsoft.com/office/drawing/2014/main" id="{44BACA9A-077A-FF57-36BA-0310AD6DF2B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828964" y="82493"/>
            <a:ext cx="914400" cy="914400"/>
          </a:xfrm>
          <a:prstGeom prst="rect">
            <a:avLst/>
          </a:prstGeom>
        </p:spPr>
      </p:pic>
      <p:sp>
        <p:nvSpPr>
          <p:cNvPr id="14" name="Rectangle 13">
            <a:extLst>
              <a:ext uri="{FF2B5EF4-FFF2-40B4-BE49-F238E27FC236}">
                <a16:creationId xmlns:a16="http://schemas.microsoft.com/office/drawing/2014/main" id="{9BDE902D-8442-CAC9-8B96-E4DDF1C185A7}"/>
              </a:ext>
            </a:extLst>
          </p:cNvPr>
          <p:cNvSpPr/>
          <p:nvPr/>
        </p:nvSpPr>
        <p:spPr>
          <a:xfrm>
            <a:off x="1998103" y="1496081"/>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prstClr val="white"/>
              </a:solidFill>
              <a:effectLst/>
              <a:uLnTx/>
              <a:uFillTx/>
              <a:latin typeface="Arial"/>
              <a:sym typeface="Arial"/>
            </a:endParaRPr>
          </a:p>
        </p:txBody>
      </p:sp>
      <p:sp>
        <p:nvSpPr>
          <p:cNvPr id="16" name="Rectangle 15">
            <a:extLst>
              <a:ext uri="{FF2B5EF4-FFF2-40B4-BE49-F238E27FC236}">
                <a16:creationId xmlns:a16="http://schemas.microsoft.com/office/drawing/2014/main" id="{082CF69B-2C25-0E7D-7D32-A4682191067C}"/>
              </a:ext>
            </a:extLst>
          </p:cNvPr>
          <p:cNvSpPr/>
          <p:nvPr/>
        </p:nvSpPr>
        <p:spPr>
          <a:xfrm>
            <a:off x="4593954" y="1496081"/>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prstClr val="white"/>
              </a:solidFill>
              <a:effectLst/>
              <a:uLnTx/>
              <a:uFillTx/>
              <a:latin typeface="Arial"/>
              <a:sym typeface="Arial"/>
            </a:endParaRPr>
          </a:p>
        </p:txBody>
      </p:sp>
      <p:sp>
        <p:nvSpPr>
          <p:cNvPr id="17" name="Rectangle 16">
            <a:extLst>
              <a:ext uri="{FF2B5EF4-FFF2-40B4-BE49-F238E27FC236}">
                <a16:creationId xmlns:a16="http://schemas.microsoft.com/office/drawing/2014/main" id="{5DCF4DE1-3869-A389-2ADC-DA78C685FF95}"/>
              </a:ext>
            </a:extLst>
          </p:cNvPr>
          <p:cNvSpPr/>
          <p:nvPr/>
        </p:nvSpPr>
        <p:spPr>
          <a:xfrm>
            <a:off x="7226319" y="1496081"/>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prstClr val="white"/>
              </a:solidFill>
              <a:effectLst/>
              <a:uLnTx/>
              <a:uFillTx/>
              <a:latin typeface="Arial"/>
              <a:sym typeface="Arial"/>
            </a:endParaRPr>
          </a:p>
        </p:txBody>
      </p:sp>
      <p:sp>
        <p:nvSpPr>
          <p:cNvPr id="46" name="Rectangle 45">
            <a:extLst>
              <a:ext uri="{FF2B5EF4-FFF2-40B4-BE49-F238E27FC236}">
                <a16:creationId xmlns:a16="http://schemas.microsoft.com/office/drawing/2014/main" id="{EB1CA753-BCAA-17BE-4BAA-74E3036BACD1}"/>
              </a:ext>
            </a:extLst>
          </p:cNvPr>
          <p:cNvSpPr/>
          <p:nvPr/>
        </p:nvSpPr>
        <p:spPr>
          <a:xfrm>
            <a:off x="1976601" y="3227808"/>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prstClr val="white"/>
              </a:solidFill>
              <a:effectLst/>
              <a:uLnTx/>
              <a:uFillTx/>
              <a:latin typeface="Arial"/>
              <a:sym typeface="Arial"/>
            </a:endParaRPr>
          </a:p>
        </p:txBody>
      </p:sp>
      <p:sp>
        <p:nvSpPr>
          <p:cNvPr id="47" name="Rectangle 46">
            <a:extLst>
              <a:ext uri="{FF2B5EF4-FFF2-40B4-BE49-F238E27FC236}">
                <a16:creationId xmlns:a16="http://schemas.microsoft.com/office/drawing/2014/main" id="{8AF132F3-3933-207A-B5F9-95C1AF75CE60}"/>
              </a:ext>
            </a:extLst>
          </p:cNvPr>
          <p:cNvSpPr/>
          <p:nvPr/>
        </p:nvSpPr>
        <p:spPr>
          <a:xfrm>
            <a:off x="7245231" y="3220154"/>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prstClr val="white"/>
              </a:solidFill>
              <a:effectLst/>
              <a:uLnTx/>
              <a:uFillTx/>
              <a:latin typeface="Arial"/>
              <a:sym typeface="Arial"/>
            </a:endParaRPr>
          </a:p>
        </p:txBody>
      </p:sp>
      <p:sp>
        <p:nvSpPr>
          <p:cNvPr id="48" name="TextBox 47">
            <a:extLst>
              <a:ext uri="{FF2B5EF4-FFF2-40B4-BE49-F238E27FC236}">
                <a16:creationId xmlns:a16="http://schemas.microsoft.com/office/drawing/2014/main" id="{36813303-D226-661C-A153-7E3CBCC8AA20}"/>
              </a:ext>
            </a:extLst>
          </p:cNvPr>
          <p:cNvSpPr txBox="1"/>
          <p:nvPr/>
        </p:nvSpPr>
        <p:spPr>
          <a:xfrm>
            <a:off x="2204460" y="1482396"/>
            <a:ext cx="198053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gehen</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9" name="TextBox 48">
            <a:extLst>
              <a:ext uri="{FF2B5EF4-FFF2-40B4-BE49-F238E27FC236}">
                <a16:creationId xmlns:a16="http://schemas.microsoft.com/office/drawing/2014/main" id="{AA966DBD-75B3-9214-9D07-6D2FD00181A1}"/>
              </a:ext>
            </a:extLst>
          </p:cNvPr>
          <p:cNvSpPr txBox="1"/>
          <p:nvPr/>
        </p:nvSpPr>
        <p:spPr>
          <a:xfrm>
            <a:off x="4669787" y="1456355"/>
            <a:ext cx="217829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dann</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0" name="TextBox 49">
            <a:extLst>
              <a:ext uri="{FF2B5EF4-FFF2-40B4-BE49-F238E27FC236}">
                <a16:creationId xmlns:a16="http://schemas.microsoft.com/office/drawing/2014/main" id="{11575054-1998-9566-8997-82C2157B4066}"/>
              </a:ext>
            </a:extLst>
          </p:cNvPr>
          <p:cNvSpPr txBox="1"/>
          <p:nvPr/>
        </p:nvSpPr>
        <p:spPr>
          <a:xfrm>
            <a:off x="7402117" y="1476304"/>
            <a:ext cx="198053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werden</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1" name="TextBox 50">
            <a:extLst>
              <a:ext uri="{FF2B5EF4-FFF2-40B4-BE49-F238E27FC236}">
                <a16:creationId xmlns:a16="http://schemas.microsoft.com/office/drawing/2014/main" id="{E690AD65-2E10-D2FD-03B5-4CE573894729}"/>
              </a:ext>
            </a:extLst>
          </p:cNvPr>
          <p:cNvSpPr txBox="1"/>
          <p:nvPr/>
        </p:nvSpPr>
        <p:spPr>
          <a:xfrm>
            <a:off x="2188001" y="3192585"/>
            <a:ext cx="198053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machen</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2" name="TextBox 51">
            <a:extLst>
              <a:ext uri="{FF2B5EF4-FFF2-40B4-BE49-F238E27FC236}">
                <a16:creationId xmlns:a16="http://schemas.microsoft.com/office/drawing/2014/main" id="{CFBEF0FB-4D62-C9CC-1EFE-4797315B6F88}"/>
              </a:ext>
            </a:extLst>
          </p:cNvPr>
          <p:cNvSpPr txBox="1"/>
          <p:nvPr/>
        </p:nvSpPr>
        <p:spPr>
          <a:xfrm>
            <a:off x="7351987" y="3170659"/>
            <a:ext cx="21255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gewinnen</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grpSp>
        <p:nvGrpSpPr>
          <p:cNvPr id="53" name="Group 52">
            <a:extLst>
              <a:ext uri="{FF2B5EF4-FFF2-40B4-BE49-F238E27FC236}">
                <a16:creationId xmlns:a16="http://schemas.microsoft.com/office/drawing/2014/main" id="{8BDAC7CA-4F73-C94D-244E-96785E99AEF8}"/>
              </a:ext>
            </a:extLst>
          </p:cNvPr>
          <p:cNvGrpSpPr/>
          <p:nvPr/>
        </p:nvGrpSpPr>
        <p:grpSpPr>
          <a:xfrm>
            <a:off x="4473635" y="5252180"/>
            <a:ext cx="2339102" cy="1438908"/>
            <a:chOff x="4270691" y="4650828"/>
            <a:chExt cx="2339102" cy="1438908"/>
          </a:xfrm>
        </p:grpSpPr>
        <p:sp>
          <p:nvSpPr>
            <p:cNvPr id="54" name="Rectangle 53">
              <a:extLst>
                <a:ext uri="{FF2B5EF4-FFF2-40B4-BE49-F238E27FC236}">
                  <a16:creationId xmlns:a16="http://schemas.microsoft.com/office/drawing/2014/main" id="{F128F3FD-360E-E7F5-0B7A-48503361654A}"/>
                </a:ext>
              </a:extLst>
            </p:cNvPr>
            <p:cNvSpPr/>
            <p:nvPr/>
          </p:nvSpPr>
          <p:spPr>
            <a:xfrm>
              <a:off x="4270691" y="4650828"/>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prstClr val="white"/>
                </a:solidFill>
                <a:effectLst/>
                <a:uLnTx/>
                <a:uFillTx/>
                <a:latin typeface="Arial"/>
                <a:sym typeface="Arial"/>
              </a:endParaRPr>
            </a:p>
          </p:txBody>
        </p:sp>
        <p:sp>
          <p:nvSpPr>
            <p:cNvPr id="55" name="TextBox 54">
              <a:extLst>
                <a:ext uri="{FF2B5EF4-FFF2-40B4-BE49-F238E27FC236}">
                  <a16:creationId xmlns:a16="http://schemas.microsoft.com/office/drawing/2014/main" id="{5F18175E-01B4-02F0-4E2C-0899250944BF}"/>
                </a:ext>
              </a:extLst>
            </p:cNvPr>
            <p:cNvSpPr txBox="1"/>
            <p:nvPr/>
          </p:nvSpPr>
          <p:spPr>
            <a:xfrm>
              <a:off x="4453966" y="4954783"/>
              <a:ext cx="198053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win, winning</a:t>
              </a:r>
            </a:p>
          </p:txBody>
        </p:sp>
      </p:grpSp>
      <p:grpSp>
        <p:nvGrpSpPr>
          <p:cNvPr id="56" name="Group 55">
            <a:extLst>
              <a:ext uri="{FF2B5EF4-FFF2-40B4-BE49-F238E27FC236}">
                <a16:creationId xmlns:a16="http://schemas.microsoft.com/office/drawing/2014/main" id="{144E1582-C914-652C-1141-0077C4A0BC4A}"/>
              </a:ext>
            </a:extLst>
          </p:cNvPr>
          <p:cNvGrpSpPr/>
          <p:nvPr/>
        </p:nvGrpSpPr>
        <p:grpSpPr>
          <a:xfrm>
            <a:off x="4496557" y="5252180"/>
            <a:ext cx="2339102" cy="1438908"/>
            <a:chOff x="15257341" y="891309"/>
            <a:chExt cx="2339102" cy="1438908"/>
          </a:xfrm>
        </p:grpSpPr>
        <p:sp>
          <p:nvSpPr>
            <p:cNvPr id="57" name="Rectangle 56">
              <a:extLst>
                <a:ext uri="{FF2B5EF4-FFF2-40B4-BE49-F238E27FC236}">
                  <a16:creationId xmlns:a16="http://schemas.microsoft.com/office/drawing/2014/main" id="{F4BAA722-F196-9DC0-0AC5-3CD2DA86BE3A}"/>
                </a:ext>
              </a:extLst>
            </p:cNvPr>
            <p:cNvSpPr/>
            <p:nvPr/>
          </p:nvSpPr>
          <p:spPr>
            <a:xfrm>
              <a:off x="15257341" y="891309"/>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prstClr val="white"/>
                </a:solidFill>
                <a:effectLst/>
                <a:uLnTx/>
                <a:uFillTx/>
                <a:latin typeface="Arial"/>
                <a:sym typeface="Arial"/>
              </a:endParaRPr>
            </a:p>
          </p:txBody>
        </p:sp>
        <p:sp>
          <p:nvSpPr>
            <p:cNvPr id="58" name="TextBox 57">
              <a:extLst>
                <a:ext uri="{FF2B5EF4-FFF2-40B4-BE49-F238E27FC236}">
                  <a16:creationId xmlns:a16="http://schemas.microsoft.com/office/drawing/2014/main" id="{FD863A1F-EC4E-1CD8-1E6D-CCDF9B7F4A0E}"/>
                </a:ext>
              </a:extLst>
            </p:cNvPr>
            <p:cNvSpPr txBox="1"/>
            <p:nvPr/>
          </p:nvSpPr>
          <p:spPr>
            <a:xfrm>
              <a:off x="15436625" y="1213627"/>
              <a:ext cx="1980533"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go, going</a:t>
              </a:r>
            </a:p>
          </p:txBody>
        </p:sp>
      </p:grpSp>
      <p:grpSp>
        <p:nvGrpSpPr>
          <p:cNvPr id="59" name="Group 58">
            <a:extLst>
              <a:ext uri="{FF2B5EF4-FFF2-40B4-BE49-F238E27FC236}">
                <a16:creationId xmlns:a16="http://schemas.microsoft.com/office/drawing/2014/main" id="{1E128B34-7843-6AD4-9476-D560C42286BD}"/>
              </a:ext>
            </a:extLst>
          </p:cNvPr>
          <p:cNvGrpSpPr/>
          <p:nvPr/>
        </p:nvGrpSpPr>
        <p:grpSpPr>
          <a:xfrm>
            <a:off x="4479597" y="5252179"/>
            <a:ext cx="2339102" cy="1438908"/>
            <a:chOff x="6922028" y="5320178"/>
            <a:chExt cx="2339102" cy="1438908"/>
          </a:xfrm>
        </p:grpSpPr>
        <p:sp>
          <p:nvSpPr>
            <p:cNvPr id="60" name="Rectangle 59">
              <a:extLst>
                <a:ext uri="{FF2B5EF4-FFF2-40B4-BE49-F238E27FC236}">
                  <a16:creationId xmlns:a16="http://schemas.microsoft.com/office/drawing/2014/main" id="{B5AB9969-0406-3B9B-6FF2-ED4B2A1B84E6}"/>
                </a:ext>
              </a:extLst>
            </p:cNvPr>
            <p:cNvSpPr/>
            <p:nvPr/>
          </p:nvSpPr>
          <p:spPr>
            <a:xfrm>
              <a:off x="6922028" y="5320178"/>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prstClr val="white"/>
                </a:solidFill>
                <a:effectLst/>
                <a:uLnTx/>
                <a:uFillTx/>
                <a:latin typeface="Arial"/>
                <a:sym typeface="Arial"/>
              </a:endParaRPr>
            </a:p>
          </p:txBody>
        </p:sp>
        <p:sp>
          <p:nvSpPr>
            <p:cNvPr id="61" name="TextBox 60">
              <a:extLst>
                <a:ext uri="{FF2B5EF4-FFF2-40B4-BE49-F238E27FC236}">
                  <a16:creationId xmlns:a16="http://schemas.microsoft.com/office/drawing/2014/main" id="{A94ABA38-243D-4A6B-60EA-85DD51FF725D}"/>
                </a:ext>
              </a:extLst>
            </p:cNvPr>
            <p:cNvSpPr txBox="1"/>
            <p:nvPr/>
          </p:nvSpPr>
          <p:spPr>
            <a:xfrm>
              <a:off x="7101312" y="5762224"/>
              <a:ext cx="1980533"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then</a:t>
              </a:r>
            </a:p>
          </p:txBody>
        </p:sp>
      </p:grpSp>
      <p:grpSp>
        <p:nvGrpSpPr>
          <p:cNvPr id="62" name="Group 61">
            <a:extLst>
              <a:ext uri="{FF2B5EF4-FFF2-40B4-BE49-F238E27FC236}">
                <a16:creationId xmlns:a16="http://schemas.microsoft.com/office/drawing/2014/main" id="{033BBBC1-ABC3-D657-8F1D-376F34AD7B92}"/>
              </a:ext>
            </a:extLst>
          </p:cNvPr>
          <p:cNvGrpSpPr/>
          <p:nvPr/>
        </p:nvGrpSpPr>
        <p:grpSpPr>
          <a:xfrm>
            <a:off x="4485559" y="5277172"/>
            <a:ext cx="2339102" cy="1438908"/>
            <a:chOff x="6922028" y="5320178"/>
            <a:chExt cx="2339102" cy="1438908"/>
          </a:xfrm>
        </p:grpSpPr>
        <p:sp>
          <p:nvSpPr>
            <p:cNvPr id="63" name="Rectangle 62">
              <a:extLst>
                <a:ext uri="{FF2B5EF4-FFF2-40B4-BE49-F238E27FC236}">
                  <a16:creationId xmlns:a16="http://schemas.microsoft.com/office/drawing/2014/main" id="{29777B39-A987-9ACB-C198-314DF5556C21}"/>
                </a:ext>
              </a:extLst>
            </p:cNvPr>
            <p:cNvSpPr/>
            <p:nvPr/>
          </p:nvSpPr>
          <p:spPr>
            <a:xfrm>
              <a:off x="6922028" y="5320178"/>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prstClr val="white"/>
                </a:solidFill>
                <a:effectLst/>
                <a:uLnTx/>
                <a:uFillTx/>
                <a:latin typeface="Arial"/>
                <a:sym typeface="Arial"/>
              </a:endParaRPr>
            </a:p>
          </p:txBody>
        </p:sp>
        <p:sp>
          <p:nvSpPr>
            <p:cNvPr id="64" name="TextBox 63">
              <a:extLst>
                <a:ext uri="{FF2B5EF4-FFF2-40B4-BE49-F238E27FC236}">
                  <a16:creationId xmlns:a16="http://schemas.microsoft.com/office/drawing/2014/main" id="{F40BE0AA-5866-1F91-655B-2D4C2A4541D5}"/>
                </a:ext>
              </a:extLst>
            </p:cNvPr>
            <p:cNvSpPr txBox="1"/>
            <p:nvPr/>
          </p:nvSpPr>
          <p:spPr>
            <a:xfrm>
              <a:off x="7013714" y="5450046"/>
              <a:ext cx="2140905" cy="1200329"/>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a:t>
              </a:r>
              <a:r>
                <a:rPr lang="en-GB" sz="2400" b="1" kern="0" dirty="0">
                  <a:solidFill>
                    <a:srgbClr val="002060"/>
                  </a:solidFill>
                  <a:latin typeface="Century Gothic" panose="020B0502020202020204" pitchFamily="34" charset="0"/>
                  <a:cs typeface="Arial"/>
                  <a:sym typeface="Arial"/>
                </a:rPr>
                <a:t>do, doing, to make, making</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grpSp>
      <p:grpSp>
        <p:nvGrpSpPr>
          <p:cNvPr id="65" name="Group 64">
            <a:extLst>
              <a:ext uri="{FF2B5EF4-FFF2-40B4-BE49-F238E27FC236}">
                <a16:creationId xmlns:a16="http://schemas.microsoft.com/office/drawing/2014/main" id="{7EE48308-4AA0-12F5-1303-BA052DAD52BF}"/>
              </a:ext>
            </a:extLst>
          </p:cNvPr>
          <p:cNvGrpSpPr/>
          <p:nvPr/>
        </p:nvGrpSpPr>
        <p:grpSpPr>
          <a:xfrm>
            <a:off x="4474561" y="5264675"/>
            <a:ext cx="2339102" cy="1438908"/>
            <a:chOff x="10039190" y="5218359"/>
            <a:chExt cx="2339102" cy="1438908"/>
          </a:xfrm>
        </p:grpSpPr>
        <p:sp>
          <p:nvSpPr>
            <p:cNvPr id="66" name="Rectangle 65">
              <a:extLst>
                <a:ext uri="{FF2B5EF4-FFF2-40B4-BE49-F238E27FC236}">
                  <a16:creationId xmlns:a16="http://schemas.microsoft.com/office/drawing/2014/main" id="{39C151FF-3F88-8701-36EA-D44387D4B6E4}"/>
                </a:ext>
              </a:extLst>
            </p:cNvPr>
            <p:cNvSpPr/>
            <p:nvPr/>
          </p:nvSpPr>
          <p:spPr>
            <a:xfrm>
              <a:off x="10039190" y="5218359"/>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prstClr val="white"/>
                </a:solidFill>
                <a:effectLst/>
                <a:uLnTx/>
                <a:uFillTx/>
                <a:latin typeface="Arial"/>
                <a:sym typeface="Arial"/>
              </a:endParaRPr>
            </a:p>
          </p:txBody>
        </p:sp>
        <p:sp>
          <p:nvSpPr>
            <p:cNvPr id="67" name="TextBox 66">
              <a:extLst>
                <a:ext uri="{FF2B5EF4-FFF2-40B4-BE49-F238E27FC236}">
                  <a16:creationId xmlns:a16="http://schemas.microsoft.com/office/drawing/2014/main" id="{C1025C99-81F1-E85A-2462-CB6DF21B8F47}"/>
                </a:ext>
              </a:extLst>
            </p:cNvPr>
            <p:cNvSpPr txBox="1"/>
            <p:nvPr/>
          </p:nvSpPr>
          <p:spPr>
            <a:xfrm>
              <a:off x="10101634" y="5298548"/>
              <a:ext cx="2258914" cy="1200329"/>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become, becoming, to get, getting</a:t>
              </a:r>
            </a:p>
          </p:txBody>
        </p:sp>
      </p:grpSp>
      <p:sp>
        <p:nvSpPr>
          <p:cNvPr id="72" name="Rectangle: Rounded Corners 71">
            <a:extLst>
              <a:ext uri="{FF2B5EF4-FFF2-40B4-BE49-F238E27FC236}">
                <a16:creationId xmlns:a16="http://schemas.microsoft.com/office/drawing/2014/main" id="{C7D3B4DF-4FDA-7DB1-AEBE-49AA7F2C6BED}"/>
              </a:ext>
            </a:extLst>
          </p:cNvPr>
          <p:cNvSpPr/>
          <p:nvPr/>
        </p:nvSpPr>
        <p:spPr>
          <a:xfrm rot="21001264">
            <a:off x="5152632" y="2097952"/>
            <a:ext cx="1320079" cy="492318"/>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Segoe Print" panose="02000600000000000000" pitchFamily="2" charset="0"/>
              </a:rPr>
              <a:t>then</a:t>
            </a:r>
          </a:p>
        </p:txBody>
      </p:sp>
      <p:pic>
        <p:nvPicPr>
          <p:cNvPr id="78" name="Picture 77" descr="Icon&#10;&#10;Description automatically generated">
            <a:extLst>
              <a:ext uri="{FF2B5EF4-FFF2-40B4-BE49-F238E27FC236}">
                <a16:creationId xmlns:a16="http://schemas.microsoft.com/office/drawing/2014/main" id="{8383F630-B405-8E0B-D930-8E4B0F674B6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24363" y="1970028"/>
            <a:ext cx="944970" cy="933839"/>
          </a:xfrm>
          <a:prstGeom prst="rect">
            <a:avLst/>
          </a:prstGeom>
        </p:spPr>
      </p:pic>
      <p:pic>
        <p:nvPicPr>
          <p:cNvPr id="79" name="Picture 78" descr="A picture containing text, vector graphics&#10;&#10;Description automatically generated">
            <a:extLst>
              <a:ext uri="{FF2B5EF4-FFF2-40B4-BE49-F238E27FC236}">
                <a16:creationId xmlns:a16="http://schemas.microsoft.com/office/drawing/2014/main" id="{923726F8-04AF-F74E-B95D-FAA28B5D46E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051703" y="3650025"/>
            <a:ext cx="922659" cy="894357"/>
          </a:xfrm>
          <a:prstGeom prst="rect">
            <a:avLst/>
          </a:prstGeom>
        </p:spPr>
      </p:pic>
      <p:pic>
        <p:nvPicPr>
          <p:cNvPr id="80" name="Picture 79" descr="Logo, company name&#10;&#10;Description automatically generated">
            <a:extLst>
              <a:ext uri="{FF2B5EF4-FFF2-40B4-BE49-F238E27FC236}">
                <a16:creationId xmlns:a16="http://schemas.microsoft.com/office/drawing/2014/main" id="{61D2C79E-3DBA-89B6-7643-5FF0F54D850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594411" y="3618670"/>
            <a:ext cx="988178" cy="978490"/>
          </a:xfrm>
          <a:prstGeom prst="rect">
            <a:avLst/>
          </a:prstGeom>
        </p:spPr>
      </p:pic>
      <p:pic>
        <p:nvPicPr>
          <p:cNvPr id="81" name="Picture 80" descr="A picture containing diagram&#10;&#10;Description automatically generated">
            <a:extLst>
              <a:ext uri="{FF2B5EF4-FFF2-40B4-BE49-F238E27FC236}">
                <a16:creationId xmlns:a16="http://schemas.microsoft.com/office/drawing/2014/main" id="{D9855310-BB1C-2899-6504-C7B68A4E003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997027" y="1928747"/>
            <a:ext cx="977335" cy="937485"/>
          </a:xfrm>
          <a:prstGeom prst="rect">
            <a:avLst/>
          </a:prstGeom>
        </p:spPr>
      </p:pic>
    </p:spTree>
    <p:extLst>
      <p:ext uri="{BB962C8B-B14F-4D97-AF65-F5344CB8AC3E}">
        <p14:creationId xmlns:p14="http://schemas.microsoft.com/office/powerpoint/2010/main" val="3124465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500" fill="hold"/>
                                        <p:tgtEl>
                                          <p:spTgt spid="53"/>
                                        </p:tgtEl>
                                        <p:attrNameLst>
                                          <p:attrName>ppt_w</p:attrName>
                                        </p:attrNameLst>
                                      </p:cBhvr>
                                      <p:tavLst>
                                        <p:tav tm="0">
                                          <p:val>
                                            <p:fltVal val="0"/>
                                          </p:val>
                                        </p:tav>
                                        <p:tav tm="100000">
                                          <p:val>
                                            <p:strVal val="#ppt_w"/>
                                          </p:val>
                                        </p:tav>
                                      </p:tavLst>
                                    </p:anim>
                                    <p:anim calcmode="lin" valueType="num">
                                      <p:cBhvr>
                                        <p:cTn id="8" dur="500" fill="hold"/>
                                        <p:tgtEl>
                                          <p:spTgt spid="53"/>
                                        </p:tgtEl>
                                        <p:attrNameLst>
                                          <p:attrName>ppt_h</p:attrName>
                                        </p:attrNameLst>
                                      </p:cBhvr>
                                      <p:tavLst>
                                        <p:tav tm="0">
                                          <p:val>
                                            <p:fltVal val="0"/>
                                          </p:val>
                                        </p:tav>
                                        <p:tav tm="100000">
                                          <p:val>
                                            <p:strVal val="#ppt_h"/>
                                          </p:val>
                                        </p:tav>
                                      </p:tavLst>
                                    </p:anim>
                                    <p:animEffect transition="in" filter="fade">
                                      <p:cBhvr>
                                        <p:cTn id="9" dur="500"/>
                                        <p:tgtEl>
                                          <p:spTgt spid="53"/>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32" fill="hold" grpId="0" nodeType="clickEffect">
                                  <p:stCondLst>
                                    <p:cond delay="0"/>
                                  </p:stCondLst>
                                  <p:childTnLst>
                                    <p:set>
                                      <p:cBhvr>
                                        <p:cTn id="13" dur="1" fill="hold">
                                          <p:stCondLst>
                                            <p:cond delay="0"/>
                                          </p:stCondLst>
                                        </p:cTn>
                                        <p:tgtEl>
                                          <p:spTgt spid="74"/>
                                        </p:tgtEl>
                                        <p:attrNameLst>
                                          <p:attrName>style.visibility</p:attrName>
                                        </p:attrNameLst>
                                      </p:cBhvr>
                                      <p:to>
                                        <p:strVal val="visible"/>
                                      </p:to>
                                    </p:set>
                                    <p:animEffect transition="in" filter="circle(out)">
                                      <p:cBhvr>
                                        <p:cTn id="14" dur="2000"/>
                                        <p:tgtEl>
                                          <p:spTgt spid="74"/>
                                        </p:tgtEl>
                                      </p:cBhvr>
                                    </p:animEffect>
                                  </p:childTnLst>
                                  <p:subTnLst>
                                    <p:audio>
                                      <p:cMediaNode>
                                        <p:cTn display="0" masterRel="sameClick">
                                          <p:stCondLst>
                                            <p:cond evt="begin" delay="0">
                                              <p:tn val="12"/>
                                            </p:cond>
                                          </p:stCondLst>
                                          <p:endCondLst>
                                            <p:cond evt="onStopAudio" delay="0">
                                              <p:tgtEl>
                                                <p:sldTgt/>
                                              </p:tgtEl>
                                            </p:cond>
                                          </p:endCondLst>
                                        </p:cTn>
                                        <p:tgtEl>
                                          <p:sndTgt r:embed="rId3" name="T3_W3_8.7.wav"/>
                                        </p:tgtEl>
                                      </p:cMediaNode>
                                    </p:audio>
                                  </p:sub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6"/>
                                        </p:tgtEl>
                                        <p:attrNameLst>
                                          <p:attrName>style.visibility</p:attrName>
                                        </p:attrNameLst>
                                      </p:cBhvr>
                                      <p:to>
                                        <p:strVal val="visible"/>
                                      </p:to>
                                    </p:set>
                                    <p:anim calcmode="lin" valueType="num">
                                      <p:cBhvr>
                                        <p:cTn id="19" dur="500" fill="hold"/>
                                        <p:tgtEl>
                                          <p:spTgt spid="56"/>
                                        </p:tgtEl>
                                        <p:attrNameLst>
                                          <p:attrName>ppt_w</p:attrName>
                                        </p:attrNameLst>
                                      </p:cBhvr>
                                      <p:tavLst>
                                        <p:tav tm="0">
                                          <p:val>
                                            <p:fltVal val="0"/>
                                          </p:val>
                                        </p:tav>
                                        <p:tav tm="100000">
                                          <p:val>
                                            <p:strVal val="#ppt_w"/>
                                          </p:val>
                                        </p:tav>
                                      </p:tavLst>
                                    </p:anim>
                                    <p:anim calcmode="lin" valueType="num">
                                      <p:cBhvr>
                                        <p:cTn id="20" dur="500" fill="hold"/>
                                        <p:tgtEl>
                                          <p:spTgt spid="56"/>
                                        </p:tgtEl>
                                        <p:attrNameLst>
                                          <p:attrName>ppt_h</p:attrName>
                                        </p:attrNameLst>
                                      </p:cBhvr>
                                      <p:tavLst>
                                        <p:tav tm="0">
                                          <p:val>
                                            <p:fltVal val="0"/>
                                          </p:val>
                                        </p:tav>
                                        <p:tav tm="100000">
                                          <p:val>
                                            <p:strVal val="#ppt_h"/>
                                          </p:val>
                                        </p:tav>
                                      </p:tavLst>
                                    </p:anim>
                                    <p:animEffect transition="in" filter="fade">
                                      <p:cBhvr>
                                        <p:cTn id="21" dur="500"/>
                                        <p:tgtEl>
                                          <p:spTgt spid="56"/>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32" fill="hold" grpId="0" nodeType="clickEffect">
                                  <p:stCondLst>
                                    <p:cond delay="0"/>
                                  </p:stCondLst>
                                  <p:childTnLst>
                                    <p:set>
                                      <p:cBhvr>
                                        <p:cTn id="25" dur="1" fill="hold">
                                          <p:stCondLst>
                                            <p:cond delay="0"/>
                                          </p:stCondLst>
                                        </p:cTn>
                                        <p:tgtEl>
                                          <p:spTgt spid="76"/>
                                        </p:tgtEl>
                                        <p:attrNameLst>
                                          <p:attrName>style.visibility</p:attrName>
                                        </p:attrNameLst>
                                      </p:cBhvr>
                                      <p:to>
                                        <p:strVal val="visible"/>
                                      </p:to>
                                    </p:set>
                                    <p:animEffect transition="in" filter="circle(out)">
                                      <p:cBhvr>
                                        <p:cTn id="26" dur="2000"/>
                                        <p:tgtEl>
                                          <p:spTgt spid="76"/>
                                        </p:tgtEl>
                                      </p:cBhvr>
                                    </p:animEffect>
                                  </p:childTnLst>
                                  <p:subTnLst>
                                    <p:audio>
                                      <p:cMediaNode>
                                        <p:cTn display="0" masterRel="sameClick">
                                          <p:stCondLst>
                                            <p:cond evt="begin" delay="0">
                                              <p:tn val="24"/>
                                            </p:cond>
                                          </p:stCondLst>
                                          <p:endCondLst>
                                            <p:cond evt="onStopAudio" delay="0">
                                              <p:tgtEl>
                                                <p:sldTgt/>
                                              </p:tgtEl>
                                            </p:cond>
                                          </p:endCondLst>
                                        </p:cTn>
                                        <p:tgtEl>
                                          <p:sndTgt r:embed="rId4" name="T3_W3_8.4.wav"/>
                                        </p:tgtEl>
                                      </p:cMediaNode>
                                    </p:audio>
                                  </p:sub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59"/>
                                        </p:tgtEl>
                                        <p:attrNameLst>
                                          <p:attrName>style.visibility</p:attrName>
                                        </p:attrNameLst>
                                      </p:cBhvr>
                                      <p:to>
                                        <p:strVal val="visible"/>
                                      </p:to>
                                    </p:set>
                                    <p:anim calcmode="lin" valueType="num">
                                      <p:cBhvr>
                                        <p:cTn id="31" dur="500" fill="hold"/>
                                        <p:tgtEl>
                                          <p:spTgt spid="59"/>
                                        </p:tgtEl>
                                        <p:attrNameLst>
                                          <p:attrName>ppt_w</p:attrName>
                                        </p:attrNameLst>
                                      </p:cBhvr>
                                      <p:tavLst>
                                        <p:tav tm="0">
                                          <p:val>
                                            <p:fltVal val="0"/>
                                          </p:val>
                                        </p:tav>
                                        <p:tav tm="100000">
                                          <p:val>
                                            <p:strVal val="#ppt_w"/>
                                          </p:val>
                                        </p:tav>
                                      </p:tavLst>
                                    </p:anim>
                                    <p:anim calcmode="lin" valueType="num">
                                      <p:cBhvr>
                                        <p:cTn id="32" dur="500" fill="hold"/>
                                        <p:tgtEl>
                                          <p:spTgt spid="59"/>
                                        </p:tgtEl>
                                        <p:attrNameLst>
                                          <p:attrName>ppt_h</p:attrName>
                                        </p:attrNameLst>
                                      </p:cBhvr>
                                      <p:tavLst>
                                        <p:tav tm="0">
                                          <p:val>
                                            <p:fltVal val="0"/>
                                          </p:val>
                                        </p:tav>
                                        <p:tav tm="100000">
                                          <p:val>
                                            <p:strVal val="#ppt_h"/>
                                          </p:val>
                                        </p:tav>
                                      </p:tavLst>
                                    </p:anim>
                                    <p:animEffect transition="in" filter="fade">
                                      <p:cBhvr>
                                        <p:cTn id="33" dur="500"/>
                                        <p:tgtEl>
                                          <p:spTgt spid="59"/>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32" fill="hold" grpId="0" nodeType="clickEffect">
                                  <p:stCondLst>
                                    <p:cond delay="0"/>
                                  </p:stCondLst>
                                  <p:childTnLst>
                                    <p:set>
                                      <p:cBhvr>
                                        <p:cTn id="37" dur="1" fill="hold">
                                          <p:stCondLst>
                                            <p:cond delay="0"/>
                                          </p:stCondLst>
                                        </p:cTn>
                                        <p:tgtEl>
                                          <p:spTgt spid="75"/>
                                        </p:tgtEl>
                                        <p:attrNameLst>
                                          <p:attrName>style.visibility</p:attrName>
                                        </p:attrNameLst>
                                      </p:cBhvr>
                                      <p:to>
                                        <p:strVal val="visible"/>
                                      </p:to>
                                    </p:set>
                                    <p:animEffect transition="in" filter="circle(out)">
                                      <p:cBhvr>
                                        <p:cTn id="38" dur="2000"/>
                                        <p:tgtEl>
                                          <p:spTgt spid="75"/>
                                        </p:tgtEl>
                                      </p:cBhvr>
                                    </p:animEffect>
                                  </p:childTnLst>
                                  <p:subTnLst>
                                    <p:audio>
                                      <p:cMediaNode>
                                        <p:cTn display="0" masterRel="sameClick">
                                          <p:stCondLst>
                                            <p:cond evt="begin" delay="0">
                                              <p:tn val="36"/>
                                            </p:cond>
                                          </p:stCondLst>
                                          <p:endCondLst>
                                            <p:cond evt="onStopAudio" delay="0">
                                              <p:tgtEl>
                                                <p:sldTgt/>
                                              </p:tgtEl>
                                            </p:cond>
                                          </p:endCondLst>
                                        </p:cTn>
                                        <p:tgtEl>
                                          <p:sndTgt r:embed="rId5" name="T3_W3_8.5.wav"/>
                                        </p:tgtEl>
                                      </p:cMediaNode>
                                    </p:audio>
                                  </p:sub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62"/>
                                        </p:tgtEl>
                                        <p:attrNameLst>
                                          <p:attrName>style.visibility</p:attrName>
                                        </p:attrNameLst>
                                      </p:cBhvr>
                                      <p:to>
                                        <p:strVal val="visible"/>
                                      </p:to>
                                    </p:set>
                                    <p:anim calcmode="lin" valueType="num">
                                      <p:cBhvr>
                                        <p:cTn id="43" dur="500" fill="hold"/>
                                        <p:tgtEl>
                                          <p:spTgt spid="62"/>
                                        </p:tgtEl>
                                        <p:attrNameLst>
                                          <p:attrName>ppt_w</p:attrName>
                                        </p:attrNameLst>
                                      </p:cBhvr>
                                      <p:tavLst>
                                        <p:tav tm="0">
                                          <p:val>
                                            <p:fltVal val="0"/>
                                          </p:val>
                                        </p:tav>
                                        <p:tav tm="100000">
                                          <p:val>
                                            <p:strVal val="#ppt_w"/>
                                          </p:val>
                                        </p:tav>
                                      </p:tavLst>
                                    </p:anim>
                                    <p:anim calcmode="lin" valueType="num">
                                      <p:cBhvr>
                                        <p:cTn id="44" dur="500" fill="hold"/>
                                        <p:tgtEl>
                                          <p:spTgt spid="62"/>
                                        </p:tgtEl>
                                        <p:attrNameLst>
                                          <p:attrName>ppt_h</p:attrName>
                                        </p:attrNameLst>
                                      </p:cBhvr>
                                      <p:tavLst>
                                        <p:tav tm="0">
                                          <p:val>
                                            <p:fltVal val="0"/>
                                          </p:val>
                                        </p:tav>
                                        <p:tav tm="100000">
                                          <p:val>
                                            <p:strVal val="#ppt_h"/>
                                          </p:val>
                                        </p:tav>
                                      </p:tavLst>
                                    </p:anim>
                                    <p:animEffect transition="in" filter="fade">
                                      <p:cBhvr>
                                        <p:cTn id="45" dur="500"/>
                                        <p:tgtEl>
                                          <p:spTgt spid="62"/>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32" fill="hold" grpId="0" nodeType="clickEffect">
                                  <p:stCondLst>
                                    <p:cond delay="0"/>
                                  </p:stCondLst>
                                  <p:childTnLst>
                                    <p:set>
                                      <p:cBhvr>
                                        <p:cTn id="49" dur="1" fill="hold">
                                          <p:stCondLst>
                                            <p:cond delay="0"/>
                                          </p:stCondLst>
                                        </p:cTn>
                                        <p:tgtEl>
                                          <p:spTgt spid="77"/>
                                        </p:tgtEl>
                                        <p:attrNameLst>
                                          <p:attrName>style.visibility</p:attrName>
                                        </p:attrNameLst>
                                      </p:cBhvr>
                                      <p:to>
                                        <p:strVal val="visible"/>
                                      </p:to>
                                    </p:set>
                                    <p:animEffect transition="in" filter="circle(out)">
                                      <p:cBhvr>
                                        <p:cTn id="50" dur="2000"/>
                                        <p:tgtEl>
                                          <p:spTgt spid="77"/>
                                        </p:tgtEl>
                                      </p:cBhvr>
                                    </p:animEffect>
                                  </p:childTnLst>
                                  <p:subTnLst>
                                    <p:audio>
                                      <p:cMediaNode>
                                        <p:cTn display="0" masterRel="sameClick">
                                          <p:stCondLst>
                                            <p:cond evt="begin" delay="0">
                                              <p:tn val="48"/>
                                            </p:cond>
                                          </p:stCondLst>
                                          <p:endCondLst>
                                            <p:cond evt="onStopAudio" delay="0">
                                              <p:tgtEl>
                                                <p:sldTgt/>
                                              </p:tgtEl>
                                            </p:cond>
                                          </p:endCondLst>
                                        </p:cTn>
                                        <p:tgtEl>
                                          <p:sndTgt r:embed="rId6" name="T3_W3_8.3.wav"/>
                                        </p:tgtEl>
                                      </p:cMediaNode>
                                    </p:audio>
                                  </p:sub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65"/>
                                        </p:tgtEl>
                                        <p:attrNameLst>
                                          <p:attrName>style.visibility</p:attrName>
                                        </p:attrNameLst>
                                      </p:cBhvr>
                                      <p:to>
                                        <p:strVal val="visible"/>
                                      </p:to>
                                    </p:set>
                                    <p:anim calcmode="lin" valueType="num">
                                      <p:cBhvr>
                                        <p:cTn id="55" dur="500" fill="hold"/>
                                        <p:tgtEl>
                                          <p:spTgt spid="65"/>
                                        </p:tgtEl>
                                        <p:attrNameLst>
                                          <p:attrName>ppt_w</p:attrName>
                                        </p:attrNameLst>
                                      </p:cBhvr>
                                      <p:tavLst>
                                        <p:tav tm="0">
                                          <p:val>
                                            <p:fltVal val="0"/>
                                          </p:val>
                                        </p:tav>
                                        <p:tav tm="100000">
                                          <p:val>
                                            <p:strVal val="#ppt_w"/>
                                          </p:val>
                                        </p:tav>
                                      </p:tavLst>
                                    </p:anim>
                                    <p:anim calcmode="lin" valueType="num">
                                      <p:cBhvr>
                                        <p:cTn id="56" dur="500" fill="hold"/>
                                        <p:tgtEl>
                                          <p:spTgt spid="65"/>
                                        </p:tgtEl>
                                        <p:attrNameLst>
                                          <p:attrName>ppt_h</p:attrName>
                                        </p:attrNameLst>
                                      </p:cBhvr>
                                      <p:tavLst>
                                        <p:tav tm="0">
                                          <p:val>
                                            <p:fltVal val="0"/>
                                          </p:val>
                                        </p:tav>
                                        <p:tav tm="100000">
                                          <p:val>
                                            <p:strVal val="#ppt_h"/>
                                          </p:val>
                                        </p:tav>
                                      </p:tavLst>
                                    </p:anim>
                                    <p:animEffect transition="in" filter="fade">
                                      <p:cBhvr>
                                        <p:cTn id="57" dur="500"/>
                                        <p:tgtEl>
                                          <p:spTgt spid="65"/>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32" fill="hold" grpId="0" nodeType="clickEffect">
                                  <p:stCondLst>
                                    <p:cond delay="0"/>
                                  </p:stCondLst>
                                  <p:childTnLst>
                                    <p:set>
                                      <p:cBhvr>
                                        <p:cTn id="61" dur="1" fill="hold">
                                          <p:stCondLst>
                                            <p:cond delay="0"/>
                                          </p:stCondLst>
                                        </p:cTn>
                                        <p:tgtEl>
                                          <p:spTgt spid="73"/>
                                        </p:tgtEl>
                                        <p:attrNameLst>
                                          <p:attrName>style.visibility</p:attrName>
                                        </p:attrNameLst>
                                      </p:cBhvr>
                                      <p:to>
                                        <p:strVal val="visible"/>
                                      </p:to>
                                    </p:set>
                                    <p:animEffect transition="in" filter="circle(out)">
                                      <p:cBhvr>
                                        <p:cTn id="62" dur="2000"/>
                                        <p:tgtEl>
                                          <p:spTgt spid="73"/>
                                        </p:tgtEl>
                                      </p:cBhvr>
                                    </p:animEffect>
                                  </p:childTnLst>
                                  <p:subTnLst>
                                    <p:audio>
                                      <p:cMediaNode>
                                        <p:cTn display="0" masterRel="sameClick">
                                          <p:stCondLst>
                                            <p:cond evt="begin" delay="0">
                                              <p:tn val="60"/>
                                            </p:cond>
                                          </p:stCondLst>
                                          <p:endCondLst>
                                            <p:cond evt="onStopAudio" delay="0">
                                              <p:tgtEl>
                                                <p:sldTgt/>
                                              </p:tgtEl>
                                            </p:cond>
                                          </p:endCondLst>
                                        </p:cTn>
                                        <p:tgtEl>
                                          <p:sndTgt r:embed="rId7" name="T3_W3_8.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6" grpId="0" animBg="1"/>
      <p:bldP spid="77" grpId="0" animBg="1"/>
      <p:bldP spid="73" grpId="0" animBg="1"/>
      <p:bldP spid="7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888874" y="445298"/>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graphicFrame>
        <p:nvGraphicFramePr>
          <p:cNvPr id="6" name="Table 2">
            <a:extLst>
              <a:ext uri="{FF2B5EF4-FFF2-40B4-BE49-F238E27FC236}">
                <a16:creationId xmlns:a16="http://schemas.microsoft.com/office/drawing/2014/main" id="{54458669-5D9D-4D2D-8CD9-BF98FB203F05}"/>
              </a:ext>
            </a:extLst>
          </p:cNvPr>
          <p:cNvGraphicFramePr/>
          <p:nvPr>
            <p:extLst>
              <p:ext uri="{D42A27DB-BD31-4B8C-83A1-F6EECF244321}">
                <p14:modId xmlns:p14="http://schemas.microsoft.com/office/powerpoint/2010/main" val="1350812164"/>
              </p:ext>
            </p:extLst>
          </p:nvPr>
        </p:nvGraphicFramePr>
        <p:xfrm>
          <a:off x="228202" y="1516501"/>
          <a:ext cx="5172473" cy="4318560"/>
        </p:xfrm>
        <a:graphic>
          <a:graphicData uri="http://schemas.openxmlformats.org/drawingml/2006/table">
            <a:tbl>
              <a:tblPr/>
              <a:tblGrid>
                <a:gridCol w="720408">
                  <a:extLst>
                    <a:ext uri="{9D8B030D-6E8A-4147-A177-3AD203B41FA5}">
                      <a16:colId xmlns:a16="http://schemas.microsoft.com/office/drawing/2014/main" val="20000"/>
                    </a:ext>
                  </a:extLst>
                </a:gridCol>
                <a:gridCol w="4452065">
                  <a:extLst>
                    <a:ext uri="{9D8B030D-6E8A-4147-A177-3AD203B41FA5}">
                      <a16:colId xmlns:a16="http://schemas.microsoft.com/office/drawing/2014/main" val="20001"/>
                    </a:ext>
                  </a:extLst>
                </a:gridCol>
              </a:tblGrid>
              <a:tr h="95292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3200" dirty="0">
                          <a:solidFill>
                            <a:srgbClr val="002060"/>
                          </a:solidFill>
                        </a:rPr>
                        <a:t>auf </a:t>
                      </a:r>
                      <a:r>
                        <a:rPr lang="en-US" sz="3200" dirty="0" err="1">
                          <a:solidFill>
                            <a:srgbClr val="002060"/>
                          </a:solidFill>
                        </a:rPr>
                        <a:t>Englisch</a:t>
                      </a:r>
                      <a:r>
                        <a:rPr lang="en-US" sz="3200" dirty="0">
                          <a:solidFill>
                            <a:srgbClr val="002060"/>
                          </a:solidFill>
                        </a:rPr>
                        <a:t>?</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18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5576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5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520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60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15" name="CustomShape 22">
            <a:hlinkClick r:id="" action="ppaction://noaction">
              <a:snd r:embed="rId3" name="T3_W3_9.3.wav"/>
            </a:hlinkClick>
            <a:extLst>
              <a:ext uri="{FF2B5EF4-FFF2-40B4-BE49-F238E27FC236}">
                <a16:creationId xmlns:a16="http://schemas.microsoft.com/office/drawing/2014/main" id="{4247252A-FC32-4F16-8616-A5FE2859FCB7}"/>
              </a:ext>
            </a:extLst>
          </p:cNvPr>
          <p:cNvSpPr/>
          <p:nvPr/>
        </p:nvSpPr>
        <p:spPr>
          <a:xfrm>
            <a:off x="344483" y="249606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B</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6" name="CustomShape 23">
            <a:hlinkClick r:id="" action="ppaction://noaction">
              <a:snd r:embed="rId4" name="T3_W3_9.4.wav"/>
            </a:hlinkClick>
            <a:extLst>
              <a:ext uri="{FF2B5EF4-FFF2-40B4-BE49-F238E27FC236}">
                <a16:creationId xmlns:a16="http://schemas.microsoft.com/office/drawing/2014/main" id="{3AD5864B-E328-4811-82EC-A3D77BDC6BF2}"/>
              </a:ext>
            </a:extLst>
          </p:cNvPr>
          <p:cNvSpPr/>
          <p:nvPr/>
        </p:nvSpPr>
        <p:spPr>
          <a:xfrm>
            <a:off x="344483" y="299862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7" name="CustomShape 24">
            <a:hlinkClick r:id="" action="ppaction://noaction">
              <a:snd r:embed="rId5" name="T3_W3_9.5.wav"/>
            </a:hlinkClick>
            <a:extLst>
              <a:ext uri="{FF2B5EF4-FFF2-40B4-BE49-F238E27FC236}">
                <a16:creationId xmlns:a16="http://schemas.microsoft.com/office/drawing/2014/main" id="{F2DAD2AC-ADD2-4480-845B-008BBA9A5F70}"/>
              </a:ext>
            </a:extLst>
          </p:cNvPr>
          <p:cNvSpPr/>
          <p:nvPr/>
        </p:nvSpPr>
        <p:spPr>
          <a:xfrm>
            <a:off x="344483" y="347778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8" name="CustomShape 25">
            <a:hlinkClick r:id="" action="ppaction://noaction">
              <a:snd r:embed="rId6" name="T3_W3_9.6.wav"/>
            </a:hlinkClick>
            <a:extLst>
              <a:ext uri="{FF2B5EF4-FFF2-40B4-BE49-F238E27FC236}">
                <a16:creationId xmlns:a16="http://schemas.microsoft.com/office/drawing/2014/main" id="{E47FAB46-1A11-4EF4-B700-EF919D0338F8}"/>
              </a:ext>
            </a:extLst>
          </p:cNvPr>
          <p:cNvSpPr/>
          <p:nvPr/>
        </p:nvSpPr>
        <p:spPr>
          <a:xfrm>
            <a:off x="344483" y="394434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9" name="CustomShape 26">
            <a:hlinkClick r:id="" action="ppaction://noaction">
              <a:snd r:embed="rId7" name="T3_W3_9.7.wav"/>
            </a:hlinkClick>
            <a:extLst>
              <a:ext uri="{FF2B5EF4-FFF2-40B4-BE49-F238E27FC236}">
                <a16:creationId xmlns:a16="http://schemas.microsoft.com/office/drawing/2014/main" id="{1ECA2C39-8E1B-46F9-B4CE-5D69DA706F12}"/>
              </a:ext>
            </a:extLst>
          </p:cNvPr>
          <p:cNvSpPr/>
          <p:nvPr/>
        </p:nvSpPr>
        <p:spPr>
          <a:xfrm>
            <a:off x="344483" y="444978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1" name="CustomShape 27">
            <a:hlinkClick r:id="" action="ppaction://noaction">
              <a:snd r:embed="rId8" name="T3_W3_9.8.wav"/>
            </a:hlinkClick>
            <a:extLst>
              <a:ext uri="{FF2B5EF4-FFF2-40B4-BE49-F238E27FC236}">
                <a16:creationId xmlns:a16="http://schemas.microsoft.com/office/drawing/2014/main" id="{B06E6BFD-FB69-40F9-9653-301D379E5A17}"/>
              </a:ext>
            </a:extLst>
          </p:cNvPr>
          <p:cNvSpPr/>
          <p:nvPr/>
        </p:nvSpPr>
        <p:spPr>
          <a:xfrm>
            <a:off x="348803" y="494190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2" name="CustomShape 28">
            <a:hlinkClick r:id="" action="ppaction://noaction">
              <a:snd r:embed="rId9" name="T3_W3_9.9.wav"/>
            </a:hlinkClick>
            <a:extLst>
              <a:ext uri="{FF2B5EF4-FFF2-40B4-BE49-F238E27FC236}">
                <a16:creationId xmlns:a16="http://schemas.microsoft.com/office/drawing/2014/main" id="{34261C61-C209-49EF-A2E1-6B62F7BA1FCB}"/>
              </a:ext>
            </a:extLst>
          </p:cNvPr>
          <p:cNvSpPr/>
          <p:nvPr/>
        </p:nvSpPr>
        <p:spPr>
          <a:xfrm>
            <a:off x="344483" y="538506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6</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5" name="CustomShape 6">
            <a:hlinkClick r:id="" action="ppaction://noaction">
              <a:snd r:embed="rId10" name="T3_W3_9.1.wav"/>
            </a:hlinkClick>
            <a:extLst>
              <a:ext uri="{FF2B5EF4-FFF2-40B4-BE49-F238E27FC236}">
                <a16:creationId xmlns:a16="http://schemas.microsoft.com/office/drawing/2014/main" id="{85BDA598-D8FC-421B-AEDB-34FBDED665F3}"/>
              </a:ext>
            </a:extLst>
          </p:cNvPr>
          <p:cNvSpPr/>
          <p:nvPr/>
        </p:nvSpPr>
        <p:spPr>
          <a:xfrm>
            <a:off x="114389" y="208631"/>
            <a:ext cx="2061883"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Karneval</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28861" y="-195462"/>
            <a:ext cx="1097375" cy="1402202"/>
          </a:xfrm>
          <a:prstGeom prst="rect">
            <a:avLst/>
          </a:prstGeom>
        </p:spPr>
      </p:pic>
      <p:pic>
        <p:nvPicPr>
          <p:cNvPr id="20" name="Graphic 19" descr="Teacher">
            <a:extLst>
              <a:ext uri="{FF2B5EF4-FFF2-40B4-BE49-F238E27FC236}">
                <a16:creationId xmlns:a16="http://schemas.microsoft.com/office/drawing/2014/main" id="{B6C2BA2F-AAA2-494D-8B4A-A9E54028AEF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003025" y="-17757"/>
            <a:ext cx="914400" cy="914400"/>
          </a:xfrm>
          <a:prstGeom prst="rect">
            <a:avLst/>
          </a:prstGeom>
        </p:spPr>
      </p:pic>
      <p:sp>
        <p:nvSpPr>
          <p:cNvPr id="23" name="Speech Bubble: Rectangle with Corners Rounded 22">
            <a:hlinkClick r:id="" action="ppaction://noaction">
              <a:snd r:embed="rId14" name="T3_W3_9.2.wav"/>
            </a:hlinkClick>
            <a:extLst>
              <a:ext uri="{FF2B5EF4-FFF2-40B4-BE49-F238E27FC236}">
                <a16:creationId xmlns:a16="http://schemas.microsoft.com/office/drawing/2014/main" id="{9031242A-6C06-4C99-98C8-65900A9410C5}"/>
              </a:ext>
            </a:extLst>
          </p:cNvPr>
          <p:cNvSpPr/>
          <p:nvPr/>
        </p:nvSpPr>
        <p:spPr>
          <a:xfrm>
            <a:off x="2917092" y="196937"/>
            <a:ext cx="4425625" cy="518040"/>
          </a:xfrm>
          <a:prstGeom prst="wedgeRoundRectCallout">
            <a:avLst>
              <a:gd name="adj1" fmla="val -54991"/>
              <a:gd name="adj2" fmla="val -758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4" name="Google Shape;108;p3">
            <a:hlinkClick r:id="" action="ppaction://noaction">
              <a:snd r:embed="rId14" name="T3_W3_9.2.wav"/>
            </a:hlinkClick>
            <a:extLst>
              <a:ext uri="{FF2B5EF4-FFF2-40B4-BE49-F238E27FC236}">
                <a16:creationId xmlns:a16="http://schemas.microsoft.com/office/drawing/2014/main" id="{807AA42F-1717-4BA6-ADE4-E7ABD8E8DAC6}"/>
              </a:ext>
            </a:extLst>
          </p:cNvPr>
          <p:cNvSpPr txBox="1"/>
          <p:nvPr/>
        </p:nvSpPr>
        <p:spPr>
          <a:xfrm>
            <a:off x="2949536" y="208631"/>
            <a:ext cx="4425625"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Hör</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zu</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auf </a:t>
            </a: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Englisch</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3" name="TextBox 2">
            <a:extLst>
              <a:ext uri="{FF2B5EF4-FFF2-40B4-BE49-F238E27FC236}">
                <a16:creationId xmlns:a16="http://schemas.microsoft.com/office/drawing/2014/main" id="{E5F16C23-1960-39E4-614A-9787DA03554E}"/>
              </a:ext>
            </a:extLst>
          </p:cNvPr>
          <p:cNvSpPr txBox="1"/>
          <p:nvPr/>
        </p:nvSpPr>
        <p:spPr>
          <a:xfrm>
            <a:off x="959461" y="2510377"/>
            <a:ext cx="35114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dance in the square</a:t>
            </a:r>
          </a:p>
        </p:txBody>
      </p:sp>
      <p:sp>
        <p:nvSpPr>
          <p:cNvPr id="7" name="TextBox 6">
            <a:extLst>
              <a:ext uri="{FF2B5EF4-FFF2-40B4-BE49-F238E27FC236}">
                <a16:creationId xmlns:a16="http://schemas.microsoft.com/office/drawing/2014/main" id="{E031C3E1-4EFC-55D7-7D43-92A996B63E6F}"/>
              </a:ext>
            </a:extLst>
          </p:cNvPr>
          <p:cNvSpPr txBox="1"/>
          <p:nvPr/>
        </p:nvSpPr>
        <p:spPr>
          <a:xfrm>
            <a:off x="900477" y="2978281"/>
            <a:ext cx="35114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become tired</a:t>
            </a:r>
          </a:p>
        </p:txBody>
      </p:sp>
      <p:sp>
        <p:nvSpPr>
          <p:cNvPr id="8" name="TextBox 7">
            <a:extLst>
              <a:ext uri="{FF2B5EF4-FFF2-40B4-BE49-F238E27FC236}">
                <a16:creationId xmlns:a16="http://schemas.microsoft.com/office/drawing/2014/main" id="{10C7775C-9CB3-8B7E-B767-6D40EC2106D5}"/>
              </a:ext>
            </a:extLst>
          </p:cNvPr>
          <p:cNvSpPr txBox="1"/>
          <p:nvPr/>
        </p:nvSpPr>
        <p:spPr>
          <a:xfrm>
            <a:off x="938387" y="3477389"/>
            <a:ext cx="35114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sing songs in the street </a:t>
            </a:r>
          </a:p>
        </p:txBody>
      </p:sp>
      <p:sp>
        <p:nvSpPr>
          <p:cNvPr id="9" name="TextBox 8">
            <a:extLst>
              <a:ext uri="{FF2B5EF4-FFF2-40B4-BE49-F238E27FC236}">
                <a16:creationId xmlns:a16="http://schemas.microsoft.com/office/drawing/2014/main" id="{5297741B-E179-06DC-48CD-19CC0EDFF112}"/>
              </a:ext>
            </a:extLst>
          </p:cNvPr>
          <p:cNvSpPr txBox="1"/>
          <p:nvPr/>
        </p:nvSpPr>
        <p:spPr>
          <a:xfrm>
            <a:off x="942666" y="3945293"/>
            <a:ext cx="35114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go</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rPr>
              <a:t> home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1" name="TextBox 10">
            <a:extLst>
              <a:ext uri="{FF2B5EF4-FFF2-40B4-BE49-F238E27FC236}">
                <a16:creationId xmlns:a16="http://schemas.microsoft.com/office/drawing/2014/main" id="{0D7A36D9-FF25-E322-7227-FCB15A0765B6}"/>
              </a:ext>
            </a:extLst>
          </p:cNvPr>
          <p:cNvSpPr txBox="1"/>
          <p:nvPr/>
        </p:nvSpPr>
        <p:spPr>
          <a:xfrm>
            <a:off x="920853" y="4907723"/>
            <a:ext cx="35114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eat sandwiches</a:t>
            </a:r>
          </a:p>
        </p:txBody>
      </p:sp>
      <p:sp>
        <p:nvSpPr>
          <p:cNvPr id="12" name="TextBox 11">
            <a:extLst>
              <a:ext uri="{FF2B5EF4-FFF2-40B4-BE49-F238E27FC236}">
                <a16:creationId xmlns:a16="http://schemas.microsoft.com/office/drawing/2014/main" id="{FA94FD5F-7FBB-22E7-0477-42FAAB5D94BD}"/>
              </a:ext>
            </a:extLst>
          </p:cNvPr>
          <p:cNvSpPr txBox="1"/>
          <p:nvPr/>
        </p:nvSpPr>
        <p:spPr>
          <a:xfrm>
            <a:off x="886868" y="5352408"/>
            <a:ext cx="35114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2060"/>
                </a:solidFill>
                <a:effectLst/>
                <a:uLnTx/>
                <a:uFillTx/>
                <a:latin typeface="Century Gothic" panose="020B0502020202020204" pitchFamily="34" charset="0"/>
              </a:rPr>
              <a:t>wear party clothes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3" name="Rectangle: Rounded Corners 12">
            <a:extLst>
              <a:ext uri="{FF2B5EF4-FFF2-40B4-BE49-F238E27FC236}">
                <a16:creationId xmlns:a16="http://schemas.microsoft.com/office/drawing/2014/main" id="{A96178A2-1618-F866-6B01-B27C165B8AA2}"/>
              </a:ext>
            </a:extLst>
          </p:cNvPr>
          <p:cNvSpPr/>
          <p:nvPr/>
        </p:nvSpPr>
        <p:spPr>
          <a:xfrm>
            <a:off x="5633819" y="1218729"/>
            <a:ext cx="6351038" cy="5451410"/>
          </a:xfrm>
          <a:prstGeom prst="roundRect">
            <a:avLst/>
          </a:prstGeom>
          <a:solidFill>
            <a:srgbClr val="FFF3E7"/>
          </a:solidFill>
          <a:ln w="57150">
            <a:solidFill>
              <a:srgbClr val="FAAF5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14" name="Rectangle: Rounded Corners 13">
            <a:extLst>
              <a:ext uri="{FF2B5EF4-FFF2-40B4-BE49-F238E27FC236}">
                <a16:creationId xmlns:a16="http://schemas.microsoft.com/office/drawing/2014/main" id="{A3C57488-1D9D-7609-2FEF-50569A7D9557}"/>
              </a:ext>
            </a:extLst>
          </p:cNvPr>
          <p:cNvSpPr/>
          <p:nvPr/>
        </p:nvSpPr>
        <p:spPr>
          <a:xfrm>
            <a:off x="9038157" y="1912861"/>
            <a:ext cx="2814075" cy="979560"/>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30" name="Rectangle: Rounded Corners 29">
            <a:extLst>
              <a:ext uri="{FF2B5EF4-FFF2-40B4-BE49-F238E27FC236}">
                <a16:creationId xmlns:a16="http://schemas.microsoft.com/office/drawing/2014/main" id="{F236EB7B-4F15-5A84-1BE5-813F3D2DE010}"/>
              </a:ext>
            </a:extLst>
          </p:cNvPr>
          <p:cNvSpPr/>
          <p:nvPr/>
        </p:nvSpPr>
        <p:spPr>
          <a:xfrm>
            <a:off x="9038157" y="3022122"/>
            <a:ext cx="2814075" cy="979560"/>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31" name="Rectangle: Rounded Corners 30">
            <a:extLst>
              <a:ext uri="{FF2B5EF4-FFF2-40B4-BE49-F238E27FC236}">
                <a16:creationId xmlns:a16="http://schemas.microsoft.com/office/drawing/2014/main" id="{981D87F8-DF86-16AB-BD99-701B55F1C402}"/>
              </a:ext>
            </a:extLst>
          </p:cNvPr>
          <p:cNvSpPr/>
          <p:nvPr/>
        </p:nvSpPr>
        <p:spPr>
          <a:xfrm>
            <a:off x="9053127" y="4217711"/>
            <a:ext cx="2814075" cy="979560"/>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pic>
        <p:nvPicPr>
          <p:cNvPr id="49" name="Picture 48" descr="Icon&#10;&#10;Description automatically generated">
            <a:extLst>
              <a:ext uri="{FF2B5EF4-FFF2-40B4-BE49-F238E27FC236}">
                <a16:creationId xmlns:a16="http://schemas.microsoft.com/office/drawing/2014/main" id="{0BDFDD55-E94F-A52C-7F2F-2717A76FBC6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338021" y="4217711"/>
            <a:ext cx="960040" cy="955705"/>
          </a:xfrm>
          <a:prstGeom prst="rect">
            <a:avLst/>
          </a:prstGeom>
        </p:spPr>
      </p:pic>
      <p:pic>
        <p:nvPicPr>
          <p:cNvPr id="1028" name="Picture 4">
            <a:extLst>
              <a:ext uri="{FF2B5EF4-FFF2-40B4-BE49-F238E27FC236}">
                <a16:creationId xmlns:a16="http://schemas.microsoft.com/office/drawing/2014/main" id="{A9B3F3BA-9BA9-AA12-DCB5-5E1A8424806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480829" y="5391552"/>
            <a:ext cx="1729856" cy="1467941"/>
          </a:xfrm>
          <a:prstGeom prst="rect">
            <a:avLst/>
          </a:prstGeom>
          <a:noFill/>
          <a:extLst>
            <a:ext uri="{909E8E84-426E-40DD-AFC4-6F175D3DCCD1}">
              <a14:hiddenFill xmlns:a14="http://schemas.microsoft.com/office/drawing/2010/main">
                <a:solidFill>
                  <a:srgbClr val="FFFFFF"/>
                </a:solidFill>
              </a14:hiddenFill>
            </a:ext>
          </a:extLst>
        </p:spPr>
      </p:pic>
      <p:sp>
        <p:nvSpPr>
          <p:cNvPr id="56" name="Rectangle: Rounded Corners 55">
            <a:extLst>
              <a:ext uri="{FF2B5EF4-FFF2-40B4-BE49-F238E27FC236}">
                <a16:creationId xmlns:a16="http://schemas.microsoft.com/office/drawing/2014/main" id="{E5ABC6BC-357B-BDC0-B392-2997E5FB4FCF}"/>
              </a:ext>
            </a:extLst>
          </p:cNvPr>
          <p:cNvSpPr/>
          <p:nvPr/>
        </p:nvSpPr>
        <p:spPr>
          <a:xfrm>
            <a:off x="5803924" y="1926521"/>
            <a:ext cx="3101608" cy="979560"/>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57" name="Rectangle: Rounded Corners 56">
            <a:extLst>
              <a:ext uri="{FF2B5EF4-FFF2-40B4-BE49-F238E27FC236}">
                <a16:creationId xmlns:a16="http://schemas.microsoft.com/office/drawing/2014/main" id="{D1BC6CAE-912B-B5EE-8DE5-1043337A6B72}"/>
              </a:ext>
            </a:extLst>
          </p:cNvPr>
          <p:cNvSpPr/>
          <p:nvPr/>
        </p:nvSpPr>
        <p:spPr>
          <a:xfrm>
            <a:off x="5798340" y="3017439"/>
            <a:ext cx="3101608" cy="979560"/>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58" name="Rectangle: Rounded Corners 57">
            <a:extLst>
              <a:ext uri="{FF2B5EF4-FFF2-40B4-BE49-F238E27FC236}">
                <a16:creationId xmlns:a16="http://schemas.microsoft.com/office/drawing/2014/main" id="{E275AACE-0F71-D7A0-228B-5010669CA2DE}"/>
              </a:ext>
            </a:extLst>
          </p:cNvPr>
          <p:cNvSpPr/>
          <p:nvPr/>
        </p:nvSpPr>
        <p:spPr>
          <a:xfrm>
            <a:off x="5780056" y="4217711"/>
            <a:ext cx="3101608" cy="979560"/>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59" name="Rectangle: Rounded Corners 58">
            <a:extLst>
              <a:ext uri="{FF2B5EF4-FFF2-40B4-BE49-F238E27FC236}">
                <a16:creationId xmlns:a16="http://schemas.microsoft.com/office/drawing/2014/main" id="{28A45C77-A0DB-CAAC-03AF-204CB799058E}"/>
              </a:ext>
            </a:extLst>
          </p:cNvPr>
          <p:cNvSpPr/>
          <p:nvPr/>
        </p:nvSpPr>
        <p:spPr>
          <a:xfrm>
            <a:off x="5831229" y="5317684"/>
            <a:ext cx="3101608" cy="979560"/>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pic>
        <p:nvPicPr>
          <p:cNvPr id="60" name="Picture 59" descr="A picture containing diagram&#10;&#10;Description automatically generated">
            <a:extLst>
              <a:ext uri="{FF2B5EF4-FFF2-40B4-BE49-F238E27FC236}">
                <a16:creationId xmlns:a16="http://schemas.microsoft.com/office/drawing/2014/main" id="{AB894B96-9D20-D15D-E778-BA6BBD43869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278717" y="3088176"/>
            <a:ext cx="977335" cy="937485"/>
          </a:xfrm>
          <a:prstGeom prst="rect">
            <a:avLst/>
          </a:prstGeom>
        </p:spPr>
      </p:pic>
      <p:pic>
        <p:nvPicPr>
          <p:cNvPr id="61" name="Picture 60">
            <a:extLst>
              <a:ext uri="{FF2B5EF4-FFF2-40B4-BE49-F238E27FC236}">
                <a16:creationId xmlns:a16="http://schemas.microsoft.com/office/drawing/2014/main" id="{985D485B-0C69-CBC1-BA0D-4CD545BED945}"/>
              </a:ext>
            </a:extLst>
          </p:cNvPr>
          <p:cNvPicPr>
            <a:picLocks noChangeAspect="1"/>
          </p:cNvPicPr>
          <p:nvPr/>
        </p:nvPicPr>
        <p:blipFill>
          <a:blip r:embed="rId18"/>
          <a:stretch>
            <a:fillRect/>
          </a:stretch>
        </p:blipFill>
        <p:spPr>
          <a:xfrm>
            <a:off x="10445194" y="3110799"/>
            <a:ext cx="1152244" cy="762066"/>
          </a:xfrm>
          <a:prstGeom prst="rect">
            <a:avLst/>
          </a:prstGeom>
        </p:spPr>
      </p:pic>
      <p:pic>
        <p:nvPicPr>
          <p:cNvPr id="62" name="Picture 61">
            <a:extLst>
              <a:ext uri="{FF2B5EF4-FFF2-40B4-BE49-F238E27FC236}">
                <a16:creationId xmlns:a16="http://schemas.microsoft.com/office/drawing/2014/main" id="{F7E15DDE-2A29-0391-0238-E0BDF8D5A0E2}"/>
              </a:ext>
            </a:extLst>
          </p:cNvPr>
          <p:cNvPicPr>
            <a:picLocks noChangeAspect="1"/>
          </p:cNvPicPr>
          <p:nvPr/>
        </p:nvPicPr>
        <p:blipFill>
          <a:blip r:embed="rId19"/>
          <a:stretch>
            <a:fillRect/>
          </a:stretch>
        </p:blipFill>
        <p:spPr>
          <a:xfrm>
            <a:off x="6305663" y="3116325"/>
            <a:ext cx="835398" cy="824619"/>
          </a:xfrm>
          <a:prstGeom prst="rect">
            <a:avLst/>
          </a:prstGeom>
        </p:spPr>
      </p:pic>
      <p:pic>
        <p:nvPicPr>
          <p:cNvPr id="63" name="Picture 62">
            <a:extLst>
              <a:ext uri="{FF2B5EF4-FFF2-40B4-BE49-F238E27FC236}">
                <a16:creationId xmlns:a16="http://schemas.microsoft.com/office/drawing/2014/main" id="{5F0542EC-1A4C-7BD2-4500-7F69EA19E555}"/>
              </a:ext>
            </a:extLst>
          </p:cNvPr>
          <p:cNvPicPr>
            <a:picLocks noChangeAspect="1"/>
          </p:cNvPicPr>
          <p:nvPr/>
        </p:nvPicPr>
        <p:blipFill>
          <a:blip r:embed="rId20"/>
          <a:stretch>
            <a:fillRect/>
          </a:stretch>
        </p:blipFill>
        <p:spPr>
          <a:xfrm>
            <a:off x="7830141" y="3089520"/>
            <a:ext cx="835398" cy="835398"/>
          </a:xfrm>
          <a:prstGeom prst="rect">
            <a:avLst/>
          </a:prstGeom>
        </p:spPr>
      </p:pic>
      <p:pic>
        <p:nvPicPr>
          <p:cNvPr id="1024" name="Picture 1023">
            <a:extLst>
              <a:ext uri="{FF2B5EF4-FFF2-40B4-BE49-F238E27FC236}">
                <a16:creationId xmlns:a16="http://schemas.microsoft.com/office/drawing/2014/main" id="{FCC0D884-A00B-24B5-049E-450DAC82FE27}"/>
              </a:ext>
            </a:extLst>
          </p:cNvPr>
          <p:cNvPicPr>
            <a:picLocks noChangeAspect="1"/>
          </p:cNvPicPr>
          <p:nvPr/>
        </p:nvPicPr>
        <p:blipFill>
          <a:blip r:embed="rId21"/>
          <a:stretch>
            <a:fillRect/>
          </a:stretch>
        </p:blipFill>
        <p:spPr>
          <a:xfrm flipH="1">
            <a:off x="10582954" y="4372608"/>
            <a:ext cx="567594" cy="632613"/>
          </a:xfrm>
          <a:prstGeom prst="rect">
            <a:avLst/>
          </a:prstGeom>
        </p:spPr>
      </p:pic>
      <p:pic>
        <p:nvPicPr>
          <p:cNvPr id="1025" name="Picture 1024">
            <a:extLst>
              <a:ext uri="{FF2B5EF4-FFF2-40B4-BE49-F238E27FC236}">
                <a16:creationId xmlns:a16="http://schemas.microsoft.com/office/drawing/2014/main" id="{0217B3FB-7F0D-E963-959E-1CC7CCE74625}"/>
              </a:ext>
            </a:extLst>
          </p:cNvPr>
          <p:cNvPicPr>
            <a:picLocks noChangeAspect="1"/>
          </p:cNvPicPr>
          <p:nvPr/>
        </p:nvPicPr>
        <p:blipFill>
          <a:blip r:embed="rId22"/>
          <a:stretch>
            <a:fillRect/>
          </a:stretch>
        </p:blipFill>
        <p:spPr>
          <a:xfrm>
            <a:off x="10616295" y="4449744"/>
            <a:ext cx="581636" cy="290818"/>
          </a:xfrm>
          <a:prstGeom prst="rect">
            <a:avLst/>
          </a:prstGeom>
        </p:spPr>
      </p:pic>
      <p:sp>
        <p:nvSpPr>
          <p:cNvPr id="10" name="TextBox 9">
            <a:extLst>
              <a:ext uri="{FF2B5EF4-FFF2-40B4-BE49-F238E27FC236}">
                <a16:creationId xmlns:a16="http://schemas.microsoft.com/office/drawing/2014/main" id="{6CEF7C87-A55B-14CA-06CE-4ABCD4C01451}"/>
              </a:ext>
            </a:extLst>
          </p:cNvPr>
          <p:cNvSpPr txBox="1"/>
          <p:nvPr/>
        </p:nvSpPr>
        <p:spPr>
          <a:xfrm>
            <a:off x="893500" y="4442051"/>
            <a:ext cx="46571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see nice uniforms</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rPr>
              <a:t> and jackets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027" name="Picture 1026">
            <a:extLst>
              <a:ext uri="{FF2B5EF4-FFF2-40B4-BE49-F238E27FC236}">
                <a16:creationId xmlns:a16="http://schemas.microsoft.com/office/drawing/2014/main" id="{EE92485E-DD23-0D59-D009-AF166A54787B}"/>
              </a:ext>
            </a:extLst>
          </p:cNvPr>
          <p:cNvPicPr>
            <a:picLocks noChangeAspect="1"/>
          </p:cNvPicPr>
          <p:nvPr/>
        </p:nvPicPr>
        <p:blipFill>
          <a:blip r:embed="rId23"/>
          <a:stretch>
            <a:fillRect/>
          </a:stretch>
        </p:blipFill>
        <p:spPr>
          <a:xfrm>
            <a:off x="7798189" y="5356209"/>
            <a:ext cx="990528" cy="881558"/>
          </a:xfrm>
          <a:prstGeom prst="rect">
            <a:avLst/>
          </a:prstGeom>
        </p:spPr>
      </p:pic>
      <p:pic>
        <p:nvPicPr>
          <p:cNvPr id="1029" name="Picture 1028">
            <a:extLst>
              <a:ext uri="{FF2B5EF4-FFF2-40B4-BE49-F238E27FC236}">
                <a16:creationId xmlns:a16="http://schemas.microsoft.com/office/drawing/2014/main" id="{BE178E31-AEA0-3714-5FB8-B422A79C212B}"/>
              </a:ext>
            </a:extLst>
          </p:cNvPr>
          <p:cNvPicPr>
            <a:picLocks noChangeAspect="1"/>
          </p:cNvPicPr>
          <p:nvPr/>
        </p:nvPicPr>
        <p:blipFill>
          <a:blip r:embed="rId24"/>
          <a:stretch>
            <a:fillRect/>
          </a:stretch>
        </p:blipFill>
        <p:spPr>
          <a:xfrm>
            <a:off x="7830141" y="3951920"/>
            <a:ext cx="905813" cy="1196671"/>
          </a:xfrm>
          <a:prstGeom prst="rect">
            <a:avLst/>
          </a:prstGeom>
        </p:spPr>
      </p:pic>
      <p:pic>
        <p:nvPicPr>
          <p:cNvPr id="1030" name="Picture 1029">
            <a:extLst>
              <a:ext uri="{FF2B5EF4-FFF2-40B4-BE49-F238E27FC236}">
                <a16:creationId xmlns:a16="http://schemas.microsoft.com/office/drawing/2014/main" id="{F1BE08A2-63DA-FB69-CD63-FDA2E13C71A9}"/>
              </a:ext>
            </a:extLst>
          </p:cNvPr>
          <p:cNvPicPr>
            <a:picLocks noChangeAspect="1"/>
          </p:cNvPicPr>
          <p:nvPr/>
        </p:nvPicPr>
        <p:blipFill>
          <a:blip r:embed="rId25"/>
          <a:stretch>
            <a:fillRect/>
          </a:stretch>
        </p:blipFill>
        <p:spPr>
          <a:xfrm>
            <a:off x="10590226" y="2104679"/>
            <a:ext cx="1053565" cy="595923"/>
          </a:xfrm>
          <a:prstGeom prst="rect">
            <a:avLst/>
          </a:prstGeom>
        </p:spPr>
      </p:pic>
      <p:pic>
        <p:nvPicPr>
          <p:cNvPr id="5" name="Picture 4" descr="Icon&#10;&#10;Description automatically generated">
            <a:extLst>
              <a:ext uri="{FF2B5EF4-FFF2-40B4-BE49-F238E27FC236}">
                <a16:creationId xmlns:a16="http://schemas.microsoft.com/office/drawing/2014/main" id="{E6EB4F78-0B84-4E8E-AB68-C0FAA3E65A59}"/>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6295538" y="1962149"/>
            <a:ext cx="885977" cy="879944"/>
          </a:xfrm>
          <a:prstGeom prst="rect">
            <a:avLst/>
          </a:prstGeom>
        </p:spPr>
      </p:pic>
      <p:pic>
        <p:nvPicPr>
          <p:cNvPr id="28" name="Picture 27" descr="Logo&#10;&#10;Description automatically generated">
            <a:extLst>
              <a:ext uri="{FF2B5EF4-FFF2-40B4-BE49-F238E27FC236}">
                <a16:creationId xmlns:a16="http://schemas.microsoft.com/office/drawing/2014/main" id="{47E246CB-C8A9-4CD3-9090-6B3D8A47AA57}"/>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6381102" y="5391552"/>
            <a:ext cx="841546" cy="835847"/>
          </a:xfrm>
          <a:prstGeom prst="rect">
            <a:avLst/>
          </a:prstGeom>
        </p:spPr>
      </p:pic>
      <p:pic>
        <p:nvPicPr>
          <p:cNvPr id="35" name="Picture 34" descr="Logo, icon&#10;&#10;Description automatically generated">
            <a:extLst>
              <a:ext uri="{FF2B5EF4-FFF2-40B4-BE49-F238E27FC236}">
                <a16:creationId xmlns:a16="http://schemas.microsoft.com/office/drawing/2014/main" id="{D4D5118A-1A0A-4305-A8CA-66256766DA22}"/>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9396379" y="1926521"/>
            <a:ext cx="892409" cy="888380"/>
          </a:xfrm>
          <a:prstGeom prst="rect">
            <a:avLst/>
          </a:prstGeom>
        </p:spPr>
      </p:pic>
      <p:pic>
        <p:nvPicPr>
          <p:cNvPr id="37" name="Picture 36" descr="Logo, icon&#10;&#10;Description automatically generated">
            <a:extLst>
              <a:ext uri="{FF2B5EF4-FFF2-40B4-BE49-F238E27FC236}">
                <a16:creationId xmlns:a16="http://schemas.microsoft.com/office/drawing/2014/main" id="{1EB18E8C-412E-4425-AF28-DAE339D9A5AE}"/>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6314799" y="4216008"/>
            <a:ext cx="1013390" cy="915134"/>
          </a:xfrm>
          <a:prstGeom prst="rect">
            <a:avLst/>
          </a:prstGeom>
        </p:spPr>
      </p:pic>
      <p:pic>
        <p:nvPicPr>
          <p:cNvPr id="46" name="Picture 20" descr="Gráficos vectoriales gratis de Paisaje urbano">
            <a:extLst>
              <a:ext uri="{FF2B5EF4-FFF2-40B4-BE49-F238E27FC236}">
                <a16:creationId xmlns:a16="http://schemas.microsoft.com/office/drawing/2014/main" id="{652D69A2-BC8F-441B-9B25-D316CEFDC80D}"/>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7626181" y="1969389"/>
            <a:ext cx="885977" cy="885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2388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P spid="11" grpId="0"/>
      <p:bldP spid="12" grpId="0"/>
      <p:bldP spid="10"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8550</TotalTime>
  <Words>2832</Words>
  <Application>Microsoft Macintosh PowerPoint</Application>
  <PresentationFormat>Widescreen</PresentationFormat>
  <Paragraphs>387</Paragraphs>
  <Slides>14</Slides>
  <Notes>14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Arial</vt:lpstr>
      <vt:lpstr>Calibri</vt:lpstr>
      <vt:lpstr>Century Gothic</vt:lpstr>
      <vt:lpstr>Century Gothic</vt:lpstr>
      <vt:lpstr>Modern Love</vt:lpstr>
      <vt:lpstr>Segoe Print</vt:lpstr>
      <vt:lpstr>Symbol</vt:lpstr>
      <vt:lpstr>Wingdings</vt:lpstr>
      <vt:lpstr>1_Office Theme</vt:lpstr>
      <vt:lpstr>Experiences at home and away</vt:lpstr>
      <vt:lpstr>aussprechen</vt:lpstr>
      <vt:lpstr>aussprechen</vt:lpstr>
      <vt:lpstr>aussprechen</vt:lpstr>
      <vt:lpstr>aussprechen</vt:lpstr>
      <vt:lpstr>hören</vt:lpstr>
      <vt:lpstr>Vokabeln</vt:lpstr>
      <vt:lpstr>Vokabeln</vt:lpstr>
      <vt:lpstr>hören</vt:lpstr>
      <vt:lpstr>‘Sie’ (they) and ‘man’ (people/you in general)</vt:lpstr>
      <vt:lpstr>Kultur</vt:lpstr>
      <vt:lpstr>lesen</vt:lpstr>
      <vt:lpstr>lesen</vt:lpstr>
      <vt:lpstr>Tschüss!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Jasmin Silver</cp:lastModifiedBy>
  <cp:revision>67</cp:revision>
  <dcterms:created xsi:type="dcterms:W3CDTF">2021-07-02T19:27:01Z</dcterms:created>
  <dcterms:modified xsi:type="dcterms:W3CDTF">2024-03-12T16:25:43Z</dcterms:modified>
</cp:coreProperties>
</file>