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1"/>
  </p:notesMasterIdLst>
  <p:sldIdLst>
    <p:sldId id="257" r:id="rId3"/>
    <p:sldId id="299" r:id="rId4"/>
    <p:sldId id="993" r:id="rId5"/>
    <p:sldId id="279" r:id="rId6"/>
    <p:sldId id="296" r:id="rId7"/>
    <p:sldId id="990" r:id="rId8"/>
    <p:sldId id="991" r:id="rId9"/>
    <p:sldId id="992" r:id="rId10"/>
    <p:sldId id="989" r:id="rId11"/>
    <p:sldId id="999" r:id="rId12"/>
    <p:sldId id="1001" r:id="rId13"/>
    <p:sldId id="363" r:id="rId14"/>
    <p:sldId id="995" r:id="rId15"/>
    <p:sldId id="1002" r:id="rId16"/>
    <p:sldId id="998" r:id="rId17"/>
    <p:sldId id="997" r:id="rId18"/>
    <p:sldId id="996" r:id="rId19"/>
    <p:sldId id="9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3F7FF"/>
    <a:srgbClr val="FFD319"/>
    <a:srgbClr val="ECF7FA"/>
    <a:srgbClr val="2E94AF"/>
    <a:srgbClr val="0070C0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77415" autoAdjust="0"/>
  </p:normalViewPr>
  <p:slideViewPr>
    <p:cSldViewPr snapToGrid="0">
      <p:cViewPr varScale="1">
        <p:scale>
          <a:sx n="93" d="100"/>
          <a:sy n="93" d="100"/>
        </p:scale>
        <p:origin x="1616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f1ad1a87-e10a-4dd0-87b2-6c2654730cf8" providerId="ADAL" clId="{B44AEAD6-DC36-8C43-BC46-D350307BC5B5}"/>
    <pc:docChg chg="modSld">
      <pc:chgData name="Jasmin Silver" userId="f1ad1a87-e10a-4dd0-87b2-6c2654730cf8" providerId="ADAL" clId="{B44AEAD6-DC36-8C43-BC46-D350307BC5B5}" dt="2023-11-07T16:23:31.747" v="15" actId="20577"/>
      <pc:docMkLst>
        <pc:docMk/>
      </pc:docMkLst>
      <pc:sldChg chg="modNotesTx">
        <pc:chgData name="Jasmin Silver" userId="f1ad1a87-e10a-4dd0-87b2-6c2654730cf8" providerId="ADAL" clId="{B44AEAD6-DC36-8C43-BC46-D350307BC5B5}" dt="2023-11-07T16:23:25.157" v="14" actId="20577"/>
        <pc:sldMkLst>
          <pc:docMk/>
          <pc:sldMk cId="2533562209" sldId="363"/>
        </pc:sldMkLst>
      </pc:sldChg>
      <pc:sldChg chg="modNotesTx">
        <pc:chgData name="Jasmin Silver" userId="f1ad1a87-e10a-4dd0-87b2-6c2654730cf8" providerId="ADAL" clId="{B44AEAD6-DC36-8C43-BC46-D350307BC5B5}" dt="2023-11-04T10:36:57.910" v="13" actId="20577"/>
        <pc:sldMkLst>
          <pc:docMk/>
          <pc:sldMk cId="4219455769" sldId="994"/>
        </pc:sldMkLst>
      </pc:sldChg>
      <pc:sldChg chg="modNotesTx">
        <pc:chgData name="Jasmin Silver" userId="f1ad1a87-e10a-4dd0-87b2-6c2654730cf8" providerId="ADAL" clId="{B44AEAD6-DC36-8C43-BC46-D350307BC5B5}" dt="2023-11-07T16:23:31.747" v="15" actId="20577"/>
        <pc:sldMkLst>
          <pc:docMk/>
          <pc:sldMk cId="3085544951" sldId="995"/>
        </pc:sldMkLst>
      </pc:sldChg>
      <pc:sldChg chg="modNotesTx">
        <pc:chgData name="Jasmin Silver" userId="f1ad1a87-e10a-4dd0-87b2-6c2654730cf8" providerId="ADAL" clId="{B44AEAD6-DC36-8C43-BC46-D350307BC5B5}" dt="2023-11-04T10:36:54.406" v="6" actId="20577"/>
        <pc:sldMkLst>
          <pc:docMk/>
          <pc:sldMk cId="3901716241" sldId="9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[-g] Tag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Berg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[934]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Zug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[675]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[-d] und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Lied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[1733]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Freund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[273]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[-b] gelb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[1446]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Lieblings-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siebzehn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fahren [215]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Ausflug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[4014] Norden, Nord- [1516] Osten, Ost- [1208] Süden, Süd- [1771] Strand [1966] Wald [1028] Westen, West- [1010] diesmal [1384] dort [139]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nach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zu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[21] nach Hause 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werden, werde, wirst, wird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[8]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Ei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[1999]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Frühstück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[2600]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Frohe Ostern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Guten Appetit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Gute Nacht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viel Spaß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Uhr</a:t>
            </a:r>
            <a:r>
              <a:rPr lang="de-DE" sz="1800" b="0" i="0" strike="noStrike" spc="-1" baseline="30000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3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[348]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spät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[169]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um</a:t>
            </a:r>
            <a:r>
              <a:rPr lang="de-DE" sz="1800" b="0" i="0" strike="noStrike" spc="-1" baseline="30000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1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[44]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zusammen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[533] - revisit numbers 1-12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DO NOT DISPLAY DURING TASK</a:t>
            </a:r>
          </a:p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ANSWERS – ROUND 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580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DO NOT DISPLAY DURING TASK</a:t>
            </a:r>
          </a:p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ANSWERS – ROUND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0422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479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HANDOUT PERSON 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09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HANDOUT PERSON 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4158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81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4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1/2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for 2 slides.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aural comprehension of the SSCs [-g], [-d], and [-b].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 Bs turn away from the board, having written 1, 2, 3 and made 3 x columns for [-g], -d] and [-b].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reveal the sentences.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 A reads each sentence (Pupil B may say </a:t>
            </a:r>
            <a:r>
              <a:rPr lang="en-US" b="0" baseline="0" dirty="0" err="1"/>
              <a:t>Wiederhole</a:t>
            </a:r>
            <a:r>
              <a:rPr lang="en-US" b="0" baseline="0" dirty="0"/>
              <a:t>! as necessary).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 B ticks his/her columns according to the sounds s/he hears.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correct. Animations appear in the order of the sound that appears first. 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 As turn away.  Repeat steps 3 – 6 on the next slide. 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 </a:t>
            </a:r>
            <a:br>
              <a:rPr lang="en-GB" dirty="0"/>
            </a:br>
            <a:r>
              <a:rPr lang="en-GB" dirty="0"/>
              <a:t>Pupil A: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Mein Freun</a:t>
            </a:r>
            <a:r>
              <a:rPr lang="en-GB" b="1" dirty="0"/>
              <a:t>d</a:t>
            </a:r>
            <a:r>
              <a:rPr lang="en-GB" dirty="0"/>
              <a:t> hat </a:t>
            </a:r>
            <a:r>
              <a:rPr lang="en-GB" dirty="0" err="1"/>
              <a:t>Geburtsta</a:t>
            </a:r>
            <a:r>
              <a:rPr lang="en-GB" b="1" dirty="0" err="1"/>
              <a:t>g</a:t>
            </a:r>
            <a:r>
              <a:rPr lang="en-GB" dirty="0"/>
              <a:t> un</a:t>
            </a:r>
            <a:r>
              <a:rPr lang="en-GB" b="1" dirty="0"/>
              <a:t>d</a:t>
            </a:r>
            <a:r>
              <a:rPr lang="en-GB" dirty="0"/>
              <a:t> ich singe </a:t>
            </a:r>
            <a:r>
              <a:rPr lang="en-GB" dirty="0" err="1"/>
              <a:t>ein</a:t>
            </a:r>
            <a:r>
              <a:rPr lang="en-GB" dirty="0"/>
              <a:t> Lie</a:t>
            </a:r>
            <a:r>
              <a:rPr lang="en-GB" b="1" dirty="0"/>
              <a:t>d</a:t>
            </a:r>
            <a:r>
              <a:rPr lang="en-GB" dirty="0"/>
              <a:t>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Mein Lie</a:t>
            </a:r>
            <a:r>
              <a:rPr lang="de-DE" sz="1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lingsbuch heißt “Unterwe</a:t>
            </a:r>
            <a:r>
              <a:rPr lang="de-DE" sz="1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s”. Es ist von  neunzehn-hundert-sieben-und-fünfzi</a:t>
            </a:r>
            <a:r>
              <a:rPr lang="de-DE" sz="1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Wir fahren um zwanzi</a:t>
            </a:r>
            <a:r>
              <a:rPr lang="de-DE" sz="1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</a:t>
            </a:r>
            <a:r>
              <a:rPr lang="de-DE" sz="1800" b="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 mit dem Zu</a:t>
            </a:r>
            <a:r>
              <a:rPr lang="de-DE" sz="1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</a:t>
            </a:r>
            <a:r>
              <a:rPr lang="de-DE" sz="1800" b="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nach Hüttenfel</a:t>
            </a:r>
            <a:r>
              <a:rPr lang="de-DE" sz="1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2/2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Pupil A and B change roles.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Pupil B: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Auf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dem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Ber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2D8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ist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der Ta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sonni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und die Blume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ist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gel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Bern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wir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heute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sie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zehn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Jahre alt.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Der Hun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blei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mit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dem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Kin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zu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Hause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  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FF2D8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092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USE BEFORE FOLLOW UP 2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use of present tense with future meaning.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distinguish between the two present tense meanings/ forms in English (simple for </a:t>
            </a:r>
            <a:r>
              <a:rPr lang="en-GB" b="0" dirty="0" err="1"/>
              <a:t>manchmal</a:t>
            </a:r>
            <a:r>
              <a:rPr lang="en-GB" b="0" dirty="0"/>
              <a:t>, continuous for </a:t>
            </a:r>
            <a:r>
              <a:rPr lang="en-GB" b="0" dirty="0" err="1"/>
              <a:t>diesmal</a:t>
            </a:r>
            <a:r>
              <a:rPr lang="en-GB" b="0" dirty="0"/>
              <a:t>) , when there is only one in German.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items 1-8 and decide which present tense meaning (one of two) goes with each item.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the answers, click for green shapes appear to denote the correct choice.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wieder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[74]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(two slides) Note: these two activities could be spread over two different days or one could be omitted.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distinguish between the different usages of two words for ‘to’: ‘</a:t>
            </a:r>
            <a:r>
              <a:rPr lang="en-GB" b="0" dirty="0" err="1"/>
              <a:t>zu</a:t>
            </a:r>
            <a:r>
              <a:rPr lang="en-GB" b="0" dirty="0"/>
              <a:t>’ and ‘</a:t>
            </a:r>
            <a:r>
              <a:rPr lang="en-GB" b="0" dirty="0" err="1"/>
              <a:t>nach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item 1. Elicit whether it’s </a:t>
            </a:r>
            <a:r>
              <a:rPr lang="en-GB" b="0" dirty="0" err="1"/>
              <a:t>zu</a:t>
            </a:r>
            <a:r>
              <a:rPr lang="en-GB" b="0" dirty="0"/>
              <a:t> or </a:t>
            </a:r>
            <a:r>
              <a:rPr lang="en-GB" b="0" dirty="0" err="1"/>
              <a:t>nach</a:t>
            </a:r>
            <a:r>
              <a:rPr lang="en-GB" b="0" dirty="0"/>
              <a:t> hidden under the suitcase.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write </a:t>
            </a:r>
            <a:r>
              <a:rPr lang="en-GB" b="0" dirty="0" err="1"/>
              <a:t>zu</a:t>
            </a:r>
            <a:r>
              <a:rPr lang="en-GB" b="0" dirty="0"/>
              <a:t> or </a:t>
            </a:r>
            <a:r>
              <a:rPr lang="en-GB" b="0" dirty="0" err="1"/>
              <a:t>nach</a:t>
            </a:r>
            <a:r>
              <a:rPr lang="en-GB" b="0" dirty="0"/>
              <a:t> hidden under the suitcase.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Elicit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Continue for items 2-8.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139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work out the meaning of the German sentences with particular focus on the present tense verb forms.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item 1 again. Click to bring up the first half of the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work out how the English sentence continues, and write it in the box on the right.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NB: point out to pay attention to whether it should be simple form (repeated action) or continuous form (one-off action).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for items 2-8.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54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USE BEFORE FOLLOW UP 4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remind pupils about the difference between </a:t>
            </a:r>
            <a:r>
              <a:rPr lang="en-GB" sz="1200" b="1" strike="noStrike" spc="-1" dirty="0" err="1">
                <a:latin typeface="Arial"/>
              </a:rPr>
              <a:t>gehen</a:t>
            </a:r>
            <a:r>
              <a:rPr lang="en-GB" sz="1200" b="0" strike="noStrike" spc="-1" dirty="0">
                <a:latin typeface="Arial"/>
              </a:rPr>
              <a:t> and </a:t>
            </a:r>
            <a:r>
              <a:rPr lang="en-GB" sz="1200" b="1" strike="noStrike" spc="-1" dirty="0" err="1">
                <a:latin typeface="Arial"/>
              </a:rPr>
              <a:t>fahren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142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5-10 minutes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</a:t>
            </a:r>
            <a:r>
              <a:rPr lang="en-GB" b="0" dirty="0"/>
              <a:t>productive knowledge of ‘</a:t>
            </a:r>
            <a:r>
              <a:rPr lang="en-GB" b="0" dirty="0" err="1"/>
              <a:t>gehen</a:t>
            </a:r>
            <a:r>
              <a:rPr lang="en-GB" b="0" dirty="0"/>
              <a:t>’ and ‘</a:t>
            </a:r>
            <a:r>
              <a:rPr lang="en-GB" b="0" dirty="0" err="1"/>
              <a:t>fahren</a:t>
            </a:r>
            <a:r>
              <a:rPr lang="en-GB" b="0" dirty="0"/>
              <a:t>’ as well as ‘</a:t>
            </a:r>
            <a:r>
              <a:rPr lang="en-GB" b="0" dirty="0" err="1"/>
              <a:t>zu</a:t>
            </a:r>
            <a:r>
              <a:rPr lang="en-GB" b="0" dirty="0"/>
              <a:t>’ and ‘</a:t>
            </a:r>
            <a:r>
              <a:rPr lang="en-GB" b="0" dirty="0" err="1"/>
              <a:t>nach</a:t>
            </a:r>
            <a:r>
              <a:rPr lang="en-GB" b="0" dirty="0"/>
              <a:t>’. 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this slide to model the task.</a:t>
            </a:r>
          </a:p>
          <a:p>
            <a:r>
              <a:rPr lang="en-GB" dirty="0"/>
              <a:t>2. Pupil A produces the verb in German.</a:t>
            </a:r>
          </a:p>
          <a:p>
            <a:r>
              <a:rPr lang="en-GB" dirty="0"/>
              <a:t>3. Pupil B identifies the correct word based on the verb heard.</a:t>
            </a:r>
          </a:p>
          <a:p>
            <a:r>
              <a:rPr lang="en-GB" dirty="0"/>
              <a:t>4. B completes the spoken sentence.</a:t>
            </a:r>
          </a:p>
          <a:p>
            <a:r>
              <a:rPr lang="en-GB" dirty="0"/>
              <a:t>5. A writes the rest of the sentence in English.</a:t>
            </a:r>
          </a:p>
          <a:p>
            <a:r>
              <a:rPr lang="en-GB" dirty="0"/>
              <a:t>6. Complete items 1-5.</a:t>
            </a:r>
          </a:p>
          <a:p>
            <a:r>
              <a:rPr lang="en-GB" dirty="0"/>
              <a:t>7. Then swap to complete roles.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.wav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audio" Target="../media/audio9.wav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8.wav"/><Relationship Id="rId11" Type="http://schemas.openxmlformats.org/officeDocument/2006/relationships/image" Target="../media/image5.png"/><Relationship Id="rId5" Type="http://schemas.openxmlformats.org/officeDocument/2006/relationships/audio" Target="../media/audio7.wav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0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1.svg"/><Relationship Id="rId9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07393"/>
            <a:ext cx="3969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D2913-696D-DB6F-E358-3B6D229BF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46" y="1411296"/>
            <a:ext cx="2844239" cy="36555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607455" y="915398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34" y="23869"/>
            <a:ext cx="1585097" cy="998433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E2F83-C563-F9E7-1ECB-66FDDB3CCCF9}"/>
              </a:ext>
            </a:extLst>
          </p:cNvPr>
          <p:cNvSpPr txBox="1"/>
          <p:nvPr/>
        </p:nvSpPr>
        <p:spPr>
          <a:xfrm>
            <a:off x="340142" y="1272252"/>
            <a:ext cx="5883955" cy="511210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I am …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are 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We are…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We are….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I am 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E7EFAF-71A5-C24C-5085-B69DF6A48169}"/>
              </a:ext>
            </a:extLst>
          </p:cNvPr>
          <p:cNvSpPr txBox="1"/>
          <p:nvPr/>
        </p:nvSpPr>
        <p:spPr>
          <a:xfrm>
            <a:off x="305326" y="787797"/>
            <a:ext cx="492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1-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 A </a:t>
            </a:r>
            <a:r>
              <a:rPr lang="en-GB" sz="24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3D9DB0-7B21-0777-E441-8BBCE57065AD}"/>
              </a:ext>
            </a:extLst>
          </p:cNvPr>
          <p:cNvSpPr txBox="1"/>
          <p:nvPr/>
        </p:nvSpPr>
        <p:spPr>
          <a:xfrm>
            <a:off x="340142" y="2149609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to (the) school.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CCA31-3B34-DB63-C774-4E1334A4FAAC}"/>
              </a:ext>
            </a:extLst>
          </p:cNvPr>
          <p:cNvSpPr txBox="1"/>
          <p:nvPr/>
        </p:nvSpPr>
        <p:spPr>
          <a:xfrm>
            <a:off x="340142" y="3026966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to the garden.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9DD64E-6A66-B191-8CC9-733D6FD91319}"/>
              </a:ext>
            </a:extLst>
          </p:cNvPr>
          <p:cNvSpPr txBox="1"/>
          <p:nvPr/>
        </p:nvSpPr>
        <p:spPr>
          <a:xfrm>
            <a:off x="340142" y="3904323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(to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the) North.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943E3A-AA64-AE95-8341-29EB4CB2F03D}"/>
              </a:ext>
            </a:extLst>
          </p:cNvPr>
          <p:cNvSpPr txBox="1"/>
          <p:nvPr/>
        </p:nvSpPr>
        <p:spPr>
          <a:xfrm>
            <a:off x="305326" y="4840206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(to the) left.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7964B8-F4C4-3D61-AD9A-57118AB255A0}"/>
              </a:ext>
            </a:extLst>
          </p:cNvPr>
          <p:cNvSpPr txBox="1"/>
          <p:nvPr/>
        </p:nvSpPr>
        <p:spPr>
          <a:xfrm>
            <a:off x="492542" y="5717563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(to the)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East.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D49EC0-D3B5-0BAD-FDEB-2A82AF6F0AC8}"/>
              </a:ext>
            </a:extLst>
          </p:cNvPr>
          <p:cNvSpPr txBox="1"/>
          <p:nvPr/>
        </p:nvSpPr>
        <p:spPr>
          <a:xfrm>
            <a:off x="6408121" y="794395"/>
            <a:ext cx="492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1-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 B </a:t>
            </a:r>
            <a:r>
              <a:rPr lang="en-GB" sz="24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701A5C25-A684-40D6-B1CE-B4084317CC44}"/>
              </a:ext>
            </a:extLst>
          </p:cNvPr>
          <p:cNvSpPr/>
          <p:nvPr/>
        </p:nvSpPr>
        <p:spPr>
          <a:xfrm>
            <a:off x="4169023" y="1787428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992D2E48-FBA5-40A3-993E-53ACC9B83E49}"/>
              </a:ext>
            </a:extLst>
          </p:cNvPr>
          <p:cNvSpPr/>
          <p:nvPr/>
        </p:nvSpPr>
        <p:spPr>
          <a:xfrm>
            <a:off x="6437774" y="1284036"/>
            <a:ext cx="4592422" cy="5112105"/>
          </a:xfrm>
          <a:prstGeom prst="rect">
            <a:avLst/>
          </a:prstGeom>
          <a:solidFill>
            <a:srgbClr val="FFF0D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</a:t>
            </a:r>
            <a:endParaRPr kumimoji="0" lang="es-ES_trad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C6F4DA-D5CE-4E29-AA54-F7C405D53B8F}"/>
              </a:ext>
            </a:extLst>
          </p:cNvPr>
          <p:cNvSpPr txBox="1"/>
          <p:nvPr/>
        </p:nvSpPr>
        <p:spPr>
          <a:xfrm>
            <a:off x="7013164" y="2044342"/>
            <a:ext cx="132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Schule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1E0CE3-9897-4864-962B-0A0EE8425B79}"/>
              </a:ext>
            </a:extLst>
          </p:cNvPr>
          <p:cNvSpPr txBox="1"/>
          <p:nvPr/>
        </p:nvSpPr>
        <p:spPr>
          <a:xfrm>
            <a:off x="9176535" y="2044341"/>
            <a:ext cx="139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England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06F3F2-F873-430C-82D6-16050B55A168}"/>
              </a:ext>
            </a:extLst>
          </p:cNvPr>
          <p:cNvCxnSpPr>
            <a:cxnSpLocks/>
            <a:stCxn id="24" idx="0"/>
            <a:endCxn id="24" idx="2"/>
          </p:cNvCxnSpPr>
          <p:nvPr/>
        </p:nvCxnSpPr>
        <p:spPr>
          <a:xfrm>
            <a:off x="8733985" y="1284036"/>
            <a:ext cx="0" cy="51121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DF32DB4-2EF9-45F4-BD47-8AA690B83835}"/>
              </a:ext>
            </a:extLst>
          </p:cNvPr>
          <p:cNvSpPr txBox="1"/>
          <p:nvPr/>
        </p:nvSpPr>
        <p:spPr>
          <a:xfrm>
            <a:off x="6953363" y="2995447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London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0B6783-F8FC-44B2-86DC-6A3E7C7C2416}"/>
              </a:ext>
            </a:extLst>
          </p:cNvPr>
          <p:cNvSpPr txBox="1"/>
          <p:nvPr/>
        </p:nvSpPr>
        <p:spPr>
          <a:xfrm>
            <a:off x="8950070" y="3016217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Garten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583B31-E965-434F-AF5E-0DA0BFE2A734}"/>
              </a:ext>
            </a:extLst>
          </p:cNvPr>
          <p:cNvSpPr txBox="1"/>
          <p:nvPr/>
        </p:nvSpPr>
        <p:spPr>
          <a:xfrm>
            <a:off x="6918784" y="3880125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Norden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EC6DF9-03E2-453F-A0BF-DDADB5ECA0AF}"/>
              </a:ext>
            </a:extLst>
          </p:cNvPr>
          <p:cNvSpPr txBox="1"/>
          <p:nvPr/>
        </p:nvSpPr>
        <p:spPr>
          <a:xfrm>
            <a:off x="9006987" y="3890778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Johanna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DBB550-0D2D-41ED-8A5F-9F6E0970D850}"/>
              </a:ext>
            </a:extLst>
          </p:cNvPr>
          <p:cNvSpPr txBox="1"/>
          <p:nvPr/>
        </p:nvSpPr>
        <p:spPr>
          <a:xfrm>
            <a:off x="6953363" y="4764803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Berlin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0C465C-856C-4E31-9E9D-6E85FAB9E81C}"/>
              </a:ext>
            </a:extLst>
          </p:cNvPr>
          <p:cNvSpPr txBox="1"/>
          <p:nvPr/>
        </p:nvSpPr>
        <p:spPr>
          <a:xfrm>
            <a:off x="9024082" y="4764803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links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02306B-2E5F-463A-8F02-DD08574572C1}"/>
              </a:ext>
            </a:extLst>
          </p:cNvPr>
          <p:cNvSpPr txBox="1"/>
          <p:nvPr/>
        </p:nvSpPr>
        <p:spPr>
          <a:xfrm>
            <a:off x="6953363" y="5711769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Osten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7585A3-D511-48C4-A0BB-850A621373DD}"/>
              </a:ext>
            </a:extLst>
          </p:cNvPr>
          <p:cNvSpPr txBox="1"/>
          <p:nvPr/>
        </p:nvSpPr>
        <p:spPr>
          <a:xfrm>
            <a:off x="9006986" y="5703188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Zimmer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6768C7F-4A4B-4CF9-A2CA-BE3FB16751EE}"/>
              </a:ext>
            </a:extLst>
          </p:cNvPr>
          <p:cNvSpPr/>
          <p:nvPr/>
        </p:nvSpPr>
        <p:spPr>
          <a:xfrm>
            <a:off x="6447053" y="1764159"/>
            <a:ext cx="2065658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Schule.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A3BEC42-2530-4670-9333-BF24338493B3}"/>
              </a:ext>
            </a:extLst>
          </p:cNvPr>
          <p:cNvSpPr/>
          <p:nvPr/>
        </p:nvSpPr>
        <p:spPr>
          <a:xfrm>
            <a:off x="4155031" y="2669315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D101C7E3-1D76-414D-BB85-027622C0ABA7}"/>
              </a:ext>
            </a:extLst>
          </p:cNvPr>
          <p:cNvSpPr/>
          <p:nvPr/>
        </p:nvSpPr>
        <p:spPr>
          <a:xfrm>
            <a:off x="8738148" y="2672829"/>
            <a:ext cx="2065658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zum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Garten.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5360679F-602F-4017-BA34-373228F8C23A}"/>
              </a:ext>
            </a:extLst>
          </p:cNvPr>
          <p:cNvSpPr/>
          <p:nvPr/>
        </p:nvSpPr>
        <p:spPr>
          <a:xfrm>
            <a:off x="4182934" y="3474770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0DFEFB9-269A-444B-9439-B1E684840D45}"/>
              </a:ext>
            </a:extLst>
          </p:cNvPr>
          <p:cNvSpPr/>
          <p:nvPr/>
        </p:nvSpPr>
        <p:spPr>
          <a:xfrm>
            <a:off x="6424646" y="3456088"/>
            <a:ext cx="2298755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Norden.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E8589E7D-D824-45B6-ABE6-CA8ADA9F281A}"/>
              </a:ext>
            </a:extLst>
          </p:cNvPr>
          <p:cNvSpPr/>
          <p:nvPr/>
        </p:nvSpPr>
        <p:spPr>
          <a:xfrm>
            <a:off x="4177991" y="4449098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82F418EC-CB5B-4120-AC82-58A7929022EF}"/>
              </a:ext>
            </a:extLst>
          </p:cNvPr>
          <p:cNvSpPr/>
          <p:nvPr/>
        </p:nvSpPr>
        <p:spPr>
          <a:xfrm>
            <a:off x="6457090" y="4449098"/>
            <a:ext cx="2298755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links.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04478D3A-F05F-483D-9DED-675D66C8D01D}"/>
              </a:ext>
            </a:extLst>
          </p:cNvPr>
          <p:cNvSpPr/>
          <p:nvPr/>
        </p:nvSpPr>
        <p:spPr>
          <a:xfrm>
            <a:off x="4177991" y="5327881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7DD9A05D-51E1-4EB3-A17F-F8C7FC943957}"/>
              </a:ext>
            </a:extLst>
          </p:cNvPr>
          <p:cNvSpPr/>
          <p:nvPr/>
        </p:nvSpPr>
        <p:spPr>
          <a:xfrm>
            <a:off x="6431068" y="5340225"/>
            <a:ext cx="2298755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Osten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2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15" grpId="0"/>
      <p:bldP spid="16" grpId="0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">
            <a:extLst>
              <a:ext uri="{FF2B5EF4-FFF2-40B4-BE49-F238E27FC236}">
                <a16:creationId xmlns:a16="http://schemas.microsoft.com/office/drawing/2014/main" id="{2A1B2FC0-7C8A-47F1-8EC6-92380D138E6A}"/>
              </a:ext>
            </a:extLst>
          </p:cNvPr>
          <p:cNvSpPr/>
          <p:nvPr/>
        </p:nvSpPr>
        <p:spPr>
          <a:xfrm>
            <a:off x="6304487" y="1264954"/>
            <a:ext cx="4691174" cy="5112105"/>
          </a:xfrm>
          <a:prstGeom prst="rect">
            <a:avLst/>
          </a:prstGeom>
          <a:solidFill>
            <a:srgbClr val="FFF0D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</a:t>
            </a:r>
            <a:endParaRPr kumimoji="0" lang="es-ES_trad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F7B5C7-D3AC-4E41-BEBE-8DBAB8A42D8C}"/>
              </a:ext>
            </a:extLst>
          </p:cNvPr>
          <p:cNvSpPr txBox="1"/>
          <p:nvPr/>
        </p:nvSpPr>
        <p:spPr>
          <a:xfrm>
            <a:off x="6543427" y="2237119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Kino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030C338-7E40-40B5-9A0B-A7272B9E73A0}"/>
              </a:ext>
            </a:extLst>
          </p:cNvPr>
          <p:cNvSpPr txBox="1"/>
          <p:nvPr/>
        </p:nvSpPr>
        <p:spPr>
          <a:xfrm>
            <a:off x="8553761" y="2215513"/>
            <a:ext cx="2304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Dortmund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B7A4EB6-49CB-44B4-B4D9-9BF01E1BE9EF}"/>
              </a:ext>
            </a:extLst>
          </p:cNvPr>
          <p:cNvCxnSpPr>
            <a:cxnSpLocks/>
          </p:cNvCxnSpPr>
          <p:nvPr/>
        </p:nvCxnSpPr>
        <p:spPr>
          <a:xfrm>
            <a:off x="8534031" y="1465075"/>
            <a:ext cx="0" cy="51121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42CD272-F736-4596-9D14-8A497FD42356}"/>
              </a:ext>
            </a:extLst>
          </p:cNvPr>
          <p:cNvSpPr txBox="1"/>
          <p:nvPr/>
        </p:nvSpPr>
        <p:spPr>
          <a:xfrm>
            <a:off x="6352879" y="3158918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5DB751-E531-42E9-A00A-970F66B419E4}"/>
              </a:ext>
            </a:extLst>
          </p:cNvPr>
          <p:cNvSpPr txBox="1"/>
          <p:nvPr/>
        </p:nvSpPr>
        <p:spPr>
          <a:xfrm>
            <a:off x="8602407" y="3151132"/>
            <a:ext cx="208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Deutschland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1A339C5-7C92-4EB4-80CF-B4F80EAA79F1}"/>
              </a:ext>
            </a:extLst>
          </p:cNvPr>
          <p:cNvSpPr txBox="1"/>
          <p:nvPr/>
        </p:nvSpPr>
        <p:spPr>
          <a:xfrm>
            <a:off x="6517889" y="4037061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Westen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AD57A6-D12D-4D12-9B9D-ACC00216F35D}"/>
              </a:ext>
            </a:extLst>
          </p:cNvPr>
          <p:cNvSpPr txBox="1"/>
          <p:nvPr/>
        </p:nvSpPr>
        <p:spPr>
          <a:xfrm>
            <a:off x="8553762" y="4037061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oben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3C220E3-A339-4368-AC8D-E50AFEE2181C}"/>
              </a:ext>
            </a:extLst>
          </p:cNvPr>
          <p:cNvSpPr txBox="1"/>
          <p:nvPr/>
        </p:nvSpPr>
        <p:spPr>
          <a:xfrm>
            <a:off x="6589211" y="5018745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Süden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4A3919-F7A2-41DF-B21B-D331D1AD351A}"/>
              </a:ext>
            </a:extLst>
          </p:cNvPr>
          <p:cNvSpPr txBox="1"/>
          <p:nvPr/>
        </p:nvSpPr>
        <p:spPr>
          <a:xfrm>
            <a:off x="8553762" y="5014303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Platz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75B81C-3D82-45B4-AEE1-0D85C9BF85FB}"/>
              </a:ext>
            </a:extLst>
          </p:cNvPr>
          <p:cNvSpPr txBox="1"/>
          <p:nvPr/>
        </p:nvSpPr>
        <p:spPr>
          <a:xfrm>
            <a:off x="6602762" y="5905890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rechts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7EFA05-0FEF-46F9-B952-B1C1E6CF2ACC}"/>
              </a:ext>
            </a:extLst>
          </p:cNvPr>
          <p:cNvSpPr txBox="1"/>
          <p:nvPr/>
        </p:nvSpPr>
        <p:spPr>
          <a:xfrm>
            <a:off x="8548892" y="5892446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Sylt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607455" y="915398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34" y="23869"/>
            <a:ext cx="1585097" cy="998433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E2F83-C563-F9E7-1ECB-66FDDB3CCCF9}"/>
              </a:ext>
            </a:extLst>
          </p:cNvPr>
          <p:cNvSpPr txBox="1"/>
          <p:nvPr/>
        </p:nvSpPr>
        <p:spPr>
          <a:xfrm>
            <a:off x="340142" y="1272252"/>
            <a:ext cx="5883955" cy="511210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I am …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are 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I am…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We are….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I am 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E7EFAF-71A5-C24C-5085-B69DF6A48169}"/>
              </a:ext>
            </a:extLst>
          </p:cNvPr>
          <p:cNvSpPr txBox="1"/>
          <p:nvPr/>
        </p:nvSpPr>
        <p:spPr>
          <a:xfrm>
            <a:off x="305326" y="787797"/>
            <a:ext cx="492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2-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 B </a:t>
            </a:r>
            <a:r>
              <a:rPr lang="en-GB" sz="24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D49EC0-D3B5-0BAD-FDEB-2A82AF6F0AC8}"/>
              </a:ext>
            </a:extLst>
          </p:cNvPr>
          <p:cNvSpPr txBox="1"/>
          <p:nvPr/>
        </p:nvSpPr>
        <p:spPr>
          <a:xfrm>
            <a:off x="6408121" y="794395"/>
            <a:ext cx="492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2-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 A </a:t>
            </a:r>
            <a:r>
              <a:rPr lang="en-GB" sz="24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701A5C25-A684-40D6-B1CE-B4084317CC44}"/>
              </a:ext>
            </a:extLst>
          </p:cNvPr>
          <p:cNvSpPr/>
          <p:nvPr/>
        </p:nvSpPr>
        <p:spPr>
          <a:xfrm>
            <a:off x="4178267" y="1902250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6768C7F-4A4B-4CF9-A2CA-BE3FB16751EE}"/>
              </a:ext>
            </a:extLst>
          </p:cNvPr>
          <p:cNvSpPr/>
          <p:nvPr/>
        </p:nvSpPr>
        <p:spPr>
          <a:xfrm>
            <a:off x="8534031" y="1845502"/>
            <a:ext cx="2615139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Dortmund.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A3BEC42-2530-4670-9333-BF24338493B3}"/>
              </a:ext>
            </a:extLst>
          </p:cNvPr>
          <p:cNvSpPr/>
          <p:nvPr/>
        </p:nvSpPr>
        <p:spPr>
          <a:xfrm>
            <a:off x="4156886" y="2818365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D101C7E3-1D76-414D-BB85-027622C0ABA7}"/>
              </a:ext>
            </a:extLst>
          </p:cNvPr>
          <p:cNvSpPr/>
          <p:nvPr/>
        </p:nvSpPr>
        <p:spPr>
          <a:xfrm>
            <a:off x="6352879" y="2819327"/>
            <a:ext cx="2065658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zum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Park.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5360679F-602F-4017-BA34-373228F8C23A}"/>
              </a:ext>
            </a:extLst>
          </p:cNvPr>
          <p:cNvSpPr/>
          <p:nvPr/>
        </p:nvSpPr>
        <p:spPr>
          <a:xfrm>
            <a:off x="4149047" y="3669466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0DFEFB9-269A-444B-9439-B1E684840D45}"/>
              </a:ext>
            </a:extLst>
          </p:cNvPr>
          <p:cNvSpPr/>
          <p:nvPr/>
        </p:nvSpPr>
        <p:spPr>
          <a:xfrm>
            <a:off x="6312786" y="3670756"/>
            <a:ext cx="2298755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Westen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E8589E7D-D824-45B6-ABE6-CA8ADA9F281A}"/>
              </a:ext>
            </a:extLst>
          </p:cNvPr>
          <p:cNvSpPr/>
          <p:nvPr/>
        </p:nvSpPr>
        <p:spPr>
          <a:xfrm>
            <a:off x="4165869" y="4630504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82F418EC-CB5B-4120-AC82-58A7929022EF}"/>
              </a:ext>
            </a:extLst>
          </p:cNvPr>
          <p:cNvSpPr/>
          <p:nvPr/>
        </p:nvSpPr>
        <p:spPr>
          <a:xfrm>
            <a:off x="6316659" y="4622181"/>
            <a:ext cx="2237103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Süden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04478D3A-F05F-483D-9DED-675D66C8D01D}"/>
              </a:ext>
            </a:extLst>
          </p:cNvPr>
          <p:cNvSpPr/>
          <p:nvPr/>
        </p:nvSpPr>
        <p:spPr>
          <a:xfrm>
            <a:off x="4141133" y="5532225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7DD9A05D-51E1-4EB3-A17F-F8C7FC943957}"/>
              </a:ext>
            </a:extLst>
          </p:cNvPr>
          <p:cNvSpPr/>
          <p:nvPr/>
        </p:nvSpPr>
        <p:spPr>
          <a:xfrm>
            <a:off x="6312786" y="5550660"/>
            <a:ext cx="2298755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rechts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ACC334-6C74-4A06-AB02-651C71D68447}"/>
              </a:ext>
            </a:extLst>
          </p:cNvPr>
          <p:cNvSpPr txBox="1"/>
          <p:nvPr/>
        </p:nvSpPr>
        <p:spPr>
          <a:xfrm>
            <a:off x="420145" y="214609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Dortmund.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ADDC57-6E30-4E03-A2EC-32B663C029E1}"/>
              </a:ext>
            </a:extLst>
          </p:cNvPr>
          <p:cNvSpPr txBox="1"/>
          <p:nvPr/>
        </p:nvSpPr>
        <p:spPr>
          <a:xfrm>
            <a:off x="420145" y="299613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the park.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1322EA-9F02-4E87-96B2-242A248E4A47}"/>
              </a:ext>
            </a:extLst>
          </p:cNvPr>
          <p:cNvSpPr txBox="1"/>
          <p:nvPr/>
        </p:nvSpPr>
        <p:spPr>
          <a:xfrm>
            <a:off x="420145" y="3900809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(to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the) West.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C9B285-8AA6-4F23-A75A-1BF2FDE8361B}"/>
              </a:ext>
            </a:extLst>
          </p:cNvPr>
          <p:cNvSpPr txBox="1"/>
          <p:nvPr/>
        </p:nvSpPr>
        <p:spPr>
          <a:xfrm>
            <a:off x="397050" y="485451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(to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the) South.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3D8D1C-1816-4614-BE4C-9557189E833B}"/>
              </a:ext>
            </a:extLst>
          </p:cNvPr>
          <p:cNvSpPr txBox="1"/>
          <p:nvPr/>
        </p:nvSpPr>
        <p:spPr>
          <a:xfrm>
            <a:off x="514172" y="5750589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(to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the) right.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00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994648"/>
              </p:ext>
            </p:extLst>
          </p:nvPr>
        </p:nvGraphicFramePr>
        <p:xfrm>
          <a:off x="511788" y="565512"/>
          <a:ext cx="11435245" cy="6029786"/>
        </p:xfrm>
        <a:graphic>
          <a:graphicData uri="http://schemas.openxmlformats.org/drawingml/2006/table">
            <a:tbl>
              <a:tblPr firstRow="1" bandRow="1"/>
              <a:tblGrid>
                <a:gridCol w="201697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3873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401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94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spät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usammen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sieben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wölf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Frühstück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werden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Spaß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wirst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Guten Appetit!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Frohe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Ostern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Gute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Nacht!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neun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Ausflug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lf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diesmal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61" y="3163860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32" y="528345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502393" y="619085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eleven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759836" y="6190855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776958" y="62243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this time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502392" y="53215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to, towards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809316" y="4495811"/>
            <a:ext cx="231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Happy Easter!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750090" y="4452652"/>
            <a:ext cx="2685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Good night!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565834" y="3570393"/>
            <a:ext cx="2541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Have fun!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749142" y="3570392"/>
            <a:ext cx="338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get/ are getting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815697" y="3607294"/>
            <a:ext cx="266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Enjoy your meal!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502393" y="2702195"/>
            <a:ext cx="338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 gets/is getting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759836" y="2712717"/>
            <a:ext cx="279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breakfast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790402" y="2755415"/>
            <a:ext cx="352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become, get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515549" y="190273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together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792517" y="187198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seven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844154" y="188327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twelve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3592260" y="560263"/>
            <a:ext cx="248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watch, clock, o’clock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828385" y="9897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(time)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844154" y="101916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late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0C4466-3A14-5506-2C89-806A8BD58AC5}"/>
              </a:ext>
            </a:extLst>
          </p:cNvPr>
          <p:cNvSpPr txBox="1"/>
          <p:nvPr/>
        </p:nvSpPr>
        <p:spPr>
          <a:xfrm>
            <a:off x="5740455" y="531125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C3E6A-27BD-742E-F603-8A46C63F54D9}"/>
              </a:ext>
            </a:extLst>
          </p:cNvPr>
          <p:cNvSpPr txBox="1"/>
          <p:nvPr/>
        </p:nvSpPr>
        <p:spPr>
          <a:xfrm>
            <a:off x="8784268" y="5294407"/>
            <a:ext cx="389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trip, excursion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DFE9E-5568-017D-801C-8187FFC21FC3}"/>
              </a:ext>
            </a:extLst>
          </p:cNvPr>
          <p:cNvSpPr txBox="1"/>
          <p:nvPr/>
        </p:nvSpPr>
        <p:spPr>
          <a:xfrm>
            <a:off x="2454117" y="444354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egg</a:t>
            </a: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370753"/>
              </p:ext>
            </p:extLst>
          </p:nvPr>
        </p:nvGraphicFramePr>
        <p:xfrm>
          <a:off x="511788" y="565512"/>
          <a:ext cx="10357756" cy="6029786"/>
        </p:xfrm>
        <a:graphic>
          <a:graphicData uri="http://schemas.openxmlformats.org/drawingml/2006/table">
            <a:tbl>
              <a:tblPr firstRow="1" bandRow="1"/>
              <a:tblGrid>
                <a:gridCol w="182692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3356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536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436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together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watch,clock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,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at (time)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Have fun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get/ are getting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 gets/ is getting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Happy Easter!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Enjoy your meal!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Good night!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become, get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egg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breakfast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leven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trip, excursion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this time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o, towards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61" y="3163860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32" y="528345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04073" y="621648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Ausflug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285374" y="6172314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diesmal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052116" y="615385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58567" y="528565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271144" y="44299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015674" y="4437671"/>
            <a:ext cx="2924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Frühstück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46744" y="3597564"/>
            <a:ext cx="2541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Frohe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Ostern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257645" y="3606871"/>
            <a:ext cx="2470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Guten Appetit!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033225" y="3610365"/>
            <a:ext cx="266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Nacht!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15921" y="272070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Viel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Spaß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6492706" y="27197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9192392" y="2734991"/>
            <a:ext cx="146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3738203" y="18701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283647" y="18631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spät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076595" y="18667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26938" y="98203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zusammen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259320" y="9450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zwölf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052116" y="99223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0C4466-3A14-5506-2C89-806A8BD58AC5}"/>
              </a:ext>
            </a:extLst>
          </p:cNvPr>
          <p:cNvSpPr txBox="1"/>
          <p:nvPr/>
        </p:nvSpPr>
        <p:spPr>
          <a:xfrm>
            <a:off x="5319906" y="532817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elf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C3E6A-27BD-742E-F603-8A46C63F54D9}"/>
              </a:ext>
            </a:extLst>
          </p:cNvPr>
          <p:cNvSpPr txBox="1"/>
          <p:nvPr/>
        </p:nvSpPr>
        <p:spPr>
          <a:xfrm>
            <a:off x="8001253" y="52856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neun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DFE9E-5568-017D-801C-8187FFC21FC3}"/>
              </a:ext>
            </a:extLst>
          </p:cNvPr>
          <p:cNvSpPr txBox="1"/>
          <p:nvPr/>
        </p:nvSpPr>
        <p:spPr>
          <a:xfrm>
            <a:off x="2361942" y="44303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werden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55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7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607455" y="915398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34" y="23869"/>
            <a:ext cx="1585097" cy="998433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825318" y="154861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E4595AF-9D1C-F07E-6D3E-013A3D50F70C}"/>
              </a:ext>
            </a:extLst>
          </p:cNvPr>
          <p:cNvSpPr txBox="1"/>
          <p:nvPr/>
        </p:nvSpPr>
        <p:spPr>
          <a:xfrm>
            <a:off x="367437" y="1539225"/>
            <a:ext cx="5883955" cy="511210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A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sagt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I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</a:t>
            </a:r>
            <a:r>
              <a:rPr lang="en-GB" sz="20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We 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I 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F35C2ABC-1873-05DB-D62F-4317458B5A56}"/>
              </a:ext>
            </a:extLst>
          </p:cNvPr>
          <p:cNvSpPr/>
          <p:nvPr/>
        </p:nvSpPr>
        <p:spPr>
          <a:xfrm>
            <a:off x="7408115" y="1540669"/>
            <a:ext cx="4416448" cy="5112105"/>
          </a:xfrm>
          <a:prstGeom prst="rect">
            <a:avLst/>
          </a:prstGeom>
          <a:solidFill>
            <a:srgbClr val="FFF0D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</a:t>
            </a:r>
            <a:endParaRPr kumimoji="0" lang="es-ES_trad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B04132-486D-B890-6131-5E78F1C7CF0E}"/>
              </a:ext>
            </a:extLst>
          </p:cNvPr>
          <p:cNvSpPr txBox="1"/>
          <p:nvPr/>
        </p:nvSpPr>
        <p:spPr>
          <a:xfrm>
            <a:off x="7783279" y="2109346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Kino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138244-50BE-1422-2667-28CC055E9442}"/>
              </a:ext>
            </a:extLst>
          </p:cNvPr>
          <p:cNvSpPr txBox="1"/>
          <p:nvPr/>
        </p:nvSpPr>
        <p:spPr>
          <a:xfrm>
            <a:off x="9687239" y="2115861"/>
            <a:ext cx="2074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Dortmund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F3FA12-9499-2EF1-5E46-271917380080}"/>
              </a:ext>
            </a:extLst>
          </p:cNvPr>
          <p:cNvCxnSpPr>
            <a:cxnSpLocks/>
            <a:stCxn id="34" idx="0"/>
            <a:endCxn id="34" idx="2"/>
          </p:cNvCxnSpPr>
          <p:nvPr/>
        </p:nvCxnSpPr>
        <p:spPr>
          <a:xfrm>
            <a:off x="9616339" y="1540669"/>
            <a:ext cx="0" cy="51121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92E0FB75-A857-CE19-618E-AB8F2B724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45" y="2185802"/>
            <a:ext cx="570223" cy="56350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33566041-5B11-3B23-0256-F8CB52AC7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55" y="3013916"/>
            <a:ext cx="570223" cy="563506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8848510F-44F5-FFDA-41C7-C1BB7807D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6" y="4770684"/>
            <a:ext cx="570223" cy="563506"/>
          </a:xfrm>
          <a:prstGeom prst="rect">
            <a:avLst/>
          </a:prstGeom>
        </p:spPr>
      </p:pic>
      <p:pic>
        <p:nvPicPr>
          <p:cNvPr id="44" name="Picture 43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4711F1C3-87CA-3D85-8A11-65B8585425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6" y="3794217"/>
            <a:ext cx="570223" cy="602123"/>
          </a:xfrm>
          <a:prstGeom prst="rect">
            <a:avLst/>
          </a:prstGeom>
        </p:spPr>
      </p:pic>
      <p:pic>
        <p:nvPicPr>
          <p:cNvPr id="45" name="Picture 44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1DE5CC6C-B820-D979-612A-7CE2DACB8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45" y="5598798"/>
            <a:ext cx="570223" cy="60212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D41D663-2A02-132C-56C7-B31624CAEC71}"/>
              </a:ext>
            </a:extLst>
          </p:cNvPr>
          <p:cNvSpPr txBox="1"/>
          <p:nvPr/>
        </p:nvSpPr>
        <p:spPr>
          <a:xfrm>
            <a:off x="7614435" y="3013674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A4DBFA-CC9A-09F3-857F-1308B06FDCD3}"/>
              </a:ext>
            </a:extLst>
          </p:cNvPr>
          <p:cNvSpPr txBox="1"/>
          <p:nvPr/>
        </p:nvSpPr>
        <p:spPr>
          <a:xfrm>
            <a:off x="9733180" y="3026470"/>
            <a:ext cx="208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Deutschland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0E51A0-69F9-2E15-1630-976FA81537F0}"/>
              </a:ext>
            </a:extLst>
          </p:cNvPr>
          <p:cNvSpPr txBox="1"/>
          <p:nvPr/>
        </p:nvSpPr>
        <p:spPr>
          <a:xfrm>
            <a:off x="7727791" y="3952577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Westen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4DD3315-2E7B-2D8E-AC3A-3ED676E29639}"/>
              </a:ext>
            </a:extLst>
          </p:cNvPr>
          <p:cNvSpPr txBox="1"/>
          <p:nvPr/>
        </p:nvSpPr>
        <p:spPr>
          <a:xfrm>
            <a:off x="9661935" y="3937080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oben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A838B0-E3CA-C3D1-298E-5772CBBA1FA7}"/>
              </a:ext>
            </a:extLst>
          </p:cNvPr>
          <p:cNvSpPr txBox="1"/>
          <p:nvPr/>
        </p:nvSpPr>
        <p:spPr>
          <a:xfrm>
            <a:off x="7727791" y="4856905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Süden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EAD3C7-F43C-DAAC-D423-63B3B4803ED1}"/>
              </a:ext>
            </a:extLst>
          </p:cNvPr>
          <p:cNvSpPr txBox="1"/>
          <p:nvPr/>
        </p:nvSpPr>
        <p:spPr>
          <a:xfrm>
            <a:off x="9661934" y="4807141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Platz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F05D29-DE23-BFC0-40F9-2440D7587AD7}"/>
              </a:ext>
            </a:extLst>
          </p:cNvPr>
          <p:cNvSpPr txBox="1"/>
          <p:nvPr/>
        </p:nvSpPr>
        <p:spPr>
          <a:xfrm>
            <a:off x="7752412" y="5716893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rechts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5724C8A-2215-A4A5-42C5-648DB3BBF773}"/>
              </a:ext>
            </a:extLst>
          </p:cNvPr>
          <p:cNvSpPr txBox="1"/>
          <p:nvPr/>
        </p:nvSpPr>
        <p:spPr>
          <a:xfrm>
            <a:off x="9612692" y="5730319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Sylt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9072C7-00B4-A700-3533-6F153468D1FF}"/>
              </a:ext>
            </a:extLst>
          </p:cNvPr>
          <p:cNvSpPr txBox="1"/>
          <p:nvPr/>
        </p:nvSpPr>
        <p:spPr>
          <a:xfrm>
            <a:off x="270023" y="852969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A4EBF7-84B9-2816-7218-C7E1522AEFBC}"/>
              </a:ext>
            </a:extLst>
          </p:cNvPr>
          <p:cNvSpPr txBox="1"/>
          <p:nvPr/>
        </p:nvSpPr>
        <p:spPr>
          <a:xfrm>
            <a:off x="7294864" y="1005138"/>
            <a:ext cx="3365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368114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0747E3E2-389E-8B42-C473-43D003E64E7A}"/>
              </a:ext>
            </a:extLst>
          </p:cNvPr>
          <p:cNvSpPr txBox="1"/>
          <p:nvPr/>
        </p:nvSpPr>
        <p:spPr>
          <a:xfrm>
            <a:off x="6308045" y="1506076"/>
            <a:ext cx="4871517" cy="511210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B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sagt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I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I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We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I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607455" y="915398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34" y="23869"/>
            <a:ext cx="1585097" cy="998433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825318" y="154861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E9072C7-00B4-A700-3533-6F153468D1FF}"/>
              </a:ext>
            </a:extLst>
          </p:cNvPr>
          <p:cNvSpPr txBox="1"/>
          <p:nvPr/>
        </p:nvSpPr>
        <p:spPr>
          <a:xfrm>
            <a:off x="1321583" y="921483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A4EBF7-84B9-2816-7218-C7E1522AEFBC}"/>
              </a:ext>
            </a:extLst>
          </p:cNvPr>
          <p:cNvSpPr txBox="1"/>
          <p:nvPr/>
        </p:nvSpPr>
        <p:spPr>
          <a:xfrm>
            <a:off x="7241990" y="810368"/>
            <a:ext cx="3365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2</a:t>
            </a:r>
          </a:p>
        </p:txBody>
      </p:sp>
      <p:sp>
        <p:nvSpPr>
          <p:cNvPr id="57" name="Rectangle 1">
            <a:extLst>
              <a:ext uri="{FF2B5EF4-FFF2-40B4-BE49-F238E27FC236}">
                <a16:creationId xmlns:a16="http://schemas.microsoft.com/office/drawing/2014/main" id="{8626CB69-8D3C-743B-CAAA-398267B73B3F}"/>
              </a:ext>
            </a:extLst>
          </p:cNvPr>
          <p:cNvSpPr/>
          <p:nvPr/>
        </p:nvSpPr>
        <p:spPr>
          <a:xfrm>
            <a:off x="927854" y="1506078"/>
            <a:ext cx="4592422" cy="5112105"/>
          </a:xfrm>
          <a:prstGeom prst="rect">
            <a:avLst/>
          </a:prstGeom>
          <a:solidFill>
            <a:srgbClr val="FFF0D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</a:t>
            </a:r>
            <a:endParaRPr kumimoji="0" lang="es-ES_trad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0BEA1D-A093-F272-17F7-C2E69D12C3F5}"/>
              </a:ext>
            </a:extLst>
          </p:cNvPr>
          <p:cNvSpPr txBox="1"/>
          <p:nvPr/>
        </p:nvSpPr>
        <p:spPr>
          <a:xfrm>
            <a:off x="1513828" y="2095288"/>
            <a:ext cx="132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Schule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8DF565E-DAA8-CC8D-4846-FFA5A822EB6D}"/>
              </a:ext>
            </a:extLst>
          </p:cNvPr>
          <p:cNvSpPr txBox="1"/>
          <p:nvPr/>
        </p:nvSpPr>
        <p:spPr>
          <a:xfrm>
            <a:off x="3677199" y="2095287"/>
            <a:ext cx="139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England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240B131-8049-4707-CFB0-48334AC509C8}"/>
              </a:ext>
            </a:extLst>
          </p:cNvPr>
          <p:cNvCxnSpPr>
            <a:cxnSpLocks/>
            <a:stCxn id="57" idx="0"/>
            <a:endCxn id="57" idx="2"/>
          </p:cNvCxnSpPr>
          <p:nvPr/>
        </p:nvCxnSpPr>
        <p:spPr>
          <a:xfrm>
            <a:off x="3224065" y="1506078"/>
            <a:ext cx="0" cy="51121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3CBB43D5-1ABC-F8F0-A016-AC10E0582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84" y="2095287"/>
            <a:ext cx="570223" cy="602123"/>
          </a:xfrm>
          <a:prstGeom prst="rect">
            <a:avLst/>
          </a:prstGeom>
        </p:spPr>
      </p:pic>
      <p:pic>
        <p:nvPicPr>
          <p:cNvPr id="62" name="Picture 61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ED5898C4-B30D-9A8B-F1D5-B90510BF9E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00" y="3882854"/>
            <a:ext cx="570223" cy="602123"/>
          </a:xfrm>
          <a:prstGeom prst="rect">
            <a:avLst/>
          </a:prstGeom>
        </p:spPr>
      </p:pic>
      <p:pic>
        <p:nvPicPr>
          <p:cNvPr id="63" name="Picture 62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54AADC78-3FBE-812E-E2FA-61CDF1906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54" y="4844192"/>
            <a:ext cx="570223" cy="602123"/>
          </a:xfrm>
          <a:prstGeom prst="rect">
            <a:avLst/>
          </a:prstGeom>
        </p:spPr>
      </p:pic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C98E6692-CBC4-0B57-C5CA-FB4A3235B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56" y="2970522"/>
            <a:ext cx="570223" cy="563506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AAB02778-06FB-C026-5AC3-A782FAFD91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377" y="5685743"/>
            <a:ext cx="570223" cy="56350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BADADB5F-44AA-DC09-166A-73AB94F17D3D}"/>
              </a:ext>
            </a:extLst>
          </p:cNvPr>
          <p:cNvSpPr txBox="1"/>
          <p:nvPr/>
        </p:nvSpPr>
        <p:spPr>
          <a:xfrm>
            <a:off x="1454027" y="3000673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London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31CD25F-F7C7-9A72-EA50-671D1933D0D9}"/>
              </a:ext>
            </a:extLst>
          </p:cNvPr>
          <p:cNvSpPr txBox="1"/>
          <p:nvPr/>
        </p:nvSpPr>
        <p:spPr>
          <a:xfrm>
            <a:off x="3450734" y="3021443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Garten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83930AF-AA57-74B1-629B-9D35948EB7A0}"/>
              </a:ext>
            </a:extLst>
          </p:cNvPr>
          <p:cNvSpPr txBox="1"/>
          <p:nvPr/>
        </p:nvSpPr>
        <p:spPr>
          <a:xfrm>
            <a:off x="1419448" y="3873921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Norden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9FB2AE-ACB2-892D-F68D-576B9F2C1AFE}"/>
              </a:ext>
            </a:extLst>
          </p:cNvPr>
          <p:cNvSpPr txBox="1"/>
          <p:nvPr/>
        </p:nvSpPr>
        <p:spPr>
          <a:xfrm>
            <a:off x="3507651" y="3850284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Johanna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02901D0-A252-84B1-E81D-E2F625648CA2}"/>
              </a:ext>
            </a:extLst>
          </p:cNvPr>
          <p:cNvSpPr txBox="1"/>
          <p:nvPr/>
        </p:nvSpPr>
        <p:spPr>
          <a:xfrm>
            <a:off x="1454026" y="4747567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Berlin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C39D9E-D13D-D54D-50CC-5CE03CDEB163}"/>
              </a:ext>
            </a:extLst>
          </p:cNvPr>
          <p:cNvSpPr txBox="1"/>
          <p:nvPr/>
        </p:nvSpPr>
        <p:spPr>
          <a:xfrm>
            <a:off x="3524745" y="4747567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links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957F1F-5C8E-2238-965B-73353BC34467}"/>
              </a:ext>
            </a:extLst>
          </p:cNvPr>
          <p:cNvSpPr txBox="1"/>
          <p:nvPr/>
        </p:nvSpPr>
        <p:spPr>
          <a:xfrm>
            <a:off x="1454027" y="5670499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Osten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4E90EAB-5457-16C4-946F-190FF6772249}"/>
              </a:ext>
            </a:extLst>
          </p:cNvPr>
          <p:cNvSpPr txBox="1"/>
          <p:nvPr/>
        </p:nvSpPr>
        <p:spPr>
          <a:xfrm>
            <a:off x="3507650" y="5661918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Zimmer</a:t>
            </a:r>
          </a:p>
        </p:txBody>
      </p:sp>
    </p:spTree>
    <p:extLst>
      <p:ext uri="{BB962C8B-B14F-4D97-AF65-F5344CB8AC3E}">
        <p14:creationId xmlns:p14="http://schemas.microsoft.com/office/powerpoint/2010/main" val="4258035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846024"/>
              </p:ext>
            </p:extLst>
          </p:nvPr>
        </p:nvGraphicFramePr>
        <p:xfrm>
          <a:off x="511788" y="565512"/>
          <a:ext cx="11435245" cy="6029786"/>
        </p:xfrm>
        <a:graphic>
          <a:graphicData uri="http://schemas.openxmlformats.org/drawingml/2006/table">
            <a:tbl>
              <a:tblPr firstRow="1" bandRow="1"/>
              <a:tblGrid>
                <a:gridCol w="201697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3873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401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94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spät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usammen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wölf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Frühstück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werden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Spaß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Guten Appetit!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Frohe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Ostern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Nacht!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neun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Ausflug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diesmal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61" y="3163860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32" y="528345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1716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792025"/>
              </p:ext>
            </p:extLst>
          </p:nvPr>
        </p:nvGraphicFramePr>
        <p:xfrm>
          <a:off x="374028" y="702313"/>
          <a:ext cx="10357756" cy="6029786"/>
        </p:xfrm>
        <a:graphic>
          <a:graphicData uri="http://schemas.openxmlformats.org/drawingml/2006/table">
            <a:tbl>
              <a:tblPr firstRow="1" bandRow="1"/>
              <a:tblGrid>
                <a:gridCol w="182692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3356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536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436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together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watch, clock,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(time)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fun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get/ are getting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gets/ is getting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Easter!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Enjoy your meal!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night!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become, get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egg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breakfast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leven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trip, excursion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time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o, towards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61" y="3163860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32" y="528345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455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">
            <a:hlinkClick r:id="" action="ppaction://noaction">
              <a:snd r:embed="rId3" name="T3_W5_7.1.wav"/>
            </a:hlinkClick>
          </p:cNvPr>
          <p:cNvSpPr txBox="1"/>
          <p:nvPr/>
        </p:nvSpPr>
        <p:spPr>
          <a:xfrm>
            <a:off x="3302200" y="0"/>
            <a:ext cx="36825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[-g] [-d] [-b]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820" y="135916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EC7FDDD-2D50-38BF-D1AB-0DD42791430E}"/>
              </a:ext>
            </a:extLst>
          </p:cNvPr>
          <p:cNvGraphicFramePr>
            <a:graphicFrameLocks noGrp="1"/>
          </p:cNvGraphicFramePr>
          <p:nvPr/>
        </p:nvGraphicFramePr>
        <p:xfrm>
          <a:off x="644541" y="2574806"/>
          <a:ext cx="10563592" cy="3688080"/>
        </p:xfrm>
        <a:graphic>
          <a:graphicData uri="http://schemas.openxmlformats.org/drawingml/2006/table">
            <a:tbl>
              <a:tblPr firstRow="1" bandRow="1"/>
              <a:tblGrid>
                <a:gridCol w="5900179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1806461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1428476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  <a:gridCol w="1428476">
                  <a:extLst>
                    <a:ext uri="{9D8B030D-6E8A-4147-A177-3AD203B41FA5}">
                      <a16:colId xmlns:a16="http://schemas.microsoft.com/office/drawing/2014/main" val="1318863708"/>
                    </a:ext>
                  </a:extLst>
                </a:gridCol>
              </a:tblGrid>
              <a:tr h="91452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Mein Freun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hat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Geburtsta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un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 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ich singe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ein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Lie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378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1452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Mein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Lie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lingsbuch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heißt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“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Unterwe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”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Es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ist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von 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neunzehn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hundert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sieben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-und-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fünfzi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91452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Wir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fahren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um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zwanzi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Uhr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mit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dem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Zu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nach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Hüttenfel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  <a:endParaRPr kumimoji="0" lang="en-GB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</a:tbl>
          </a:graphicData>
        </a:graphic>
      </p:graphicFrame>
      <p:sp>
        <p:nvSpPr>
          <p:cNvPr id="5" name="CustomShape 23">
            <a:hlinkClick r:id="" action="ppaction://noaction">
              <a:snd r:embed="rId5" name="T3_W5F_2.3.wav"/>
            </a:hlinkClick>
            <a:extLst>
              <a:ext uri="{FF2B5EF4-FFF2-40B4-BE49-F238E27FC236}">
                <a16:creationId xmlns:a16="http://schemas.microsoft.com/office/drawing/2014/main" id="{4766CBC6-769B-44F4-8FA8-BD68352FD621}"/>
              </a:ext>
            </a:extLst>
          </p:cNvPr>
          <p:cNvSpPr/>
          <p:nvPr/>
        </p:nvSpPr>
        <p:spPr>
          <a:xfrm>
            <a:off x="108089" y="283172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CustomShape 23">
            <a:hlinkClick r:id="" action="ppaction://noaction">
              <a:snd r:embed="rId6" name="T3_W5F_2.4.wav"/>
            </a:hlinkClick>
            <a:extLst>
              <a:ext uri="{FF2B5EF4-FFF2-40B4-BE49-F238E27FC236}">
                <a16:creationId xmlns:a16="http://schemas.microsoft.com/office/drawing/2014/main" id="{E383F9F7-F387-B2C0-9AAA-7C039BE05883}"/>
              </a:ext>
            </a:extLst>
          </p:cNvPr>
          <p:cNvSpPr/>
          <p:nvPr/>
        </p:nvSpPr>
        <p:spPr>
          <a:xfrm>
            <a:off x="110517" y="4178154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CustomShape 23">
            <a:hlinkClick r:id="" action="ppaction://noaction">
              <a:snd r:embed="rId7" name="T3_W5F_2.5.wav"/>
            </a:hlinkClick>
            <a:extLst>
              <a:ext uri="{FF2B5EF4-FFF2-40B4-BE49-F238E27FC236}">
                <a16:creationId xmlns:a16="http://schemas.microsoft.com/office/drawing/2014/main" id="{28172AF5-BBA1-9012-D17C-0BEBA2182957}"/>
              </a:ext>
            </a:extLst>
          </p:cNvPr>
          <p:cNvSpPr/>
          <p:nvPr/>
        </p:nvSpPr>
        <p:spPr>
          <a:xfrm>
            <a:off x="83813" y="5524587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4E3FAA-29FA-346F-19D5-9B1210A867B7}"/>
              </a:ext>
            </a:extLst>
          </p:cNvPr>
          <p:cNvSpPr txBox="1"/>
          <p:nvPr/>
        </p:nvSpPr>
        <p:spPr>
          <a:xfrm>
            <a:off x="6434331" y="2125489"/>
            <a:ext cx="1874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[-g]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D26825-F3F6-68FE-D561-BE6568791BDB}"/>
              </a:ext>
            </a:extLst>
          </p:cNvPr>
          <p:cNvSpPr txBox="1"/>
          <p:nvPr/>
        </p:nvSpPr>
        <p:spPr>
          <a:xfrm>
            <a:off x="8042058" y="2127221"/>
            <a:ext cx="1777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[-d]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CEFE9-374D-80E2-E526-A120C866FC70}"/>
              </a:ext>
            </a:extLst>
          </p:cNvPr>
          <p:cNvSpPr txBox="1"/>
          <p:nvPr/>
        </p:nvSpPr>
        <p:spPr>
          <a:xfrm>
            <a:off x="9608323" y="2104137"/>
            <a:ext cx="1777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[-b]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8" name="T3_W5F_2.1.wav"/>
            </a:hlinkClick>
            <a:extLst>
              <a:ext uri="{FF2B5EF4-FFF2-40B4-BE49-F238E27FC236}">
                <a16:creationId xmlns:a16="http://schemas.microsoft.com/office/drawing/2014/main" id="{518A7C1D-EBD8-A73D-1148-EA479EC20191}"/>
              </a:ext>
            </a:extLst>
          </p:cNvPr>
          <p:cNvSpPr txBox="1"/>
          <p:nvPr/>
        </p:nvSpPr>
        <p:spPr>
          <a:xfrm>
            <a:off x="5783000" y="163398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Lies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💬</a:t>
            </a:r>
          </a:p>
        </p:txBody>
      </p:sp>
      <p:sp>
        <p:nvSpPr>
          <p:cNvPr id="14" name="TextBox 13">
            <a:hlinkClick r:id="" action="ppaction://noaction">
              <a:snd r:embed="rId9" name="T3_W5F_2.2.wav"/>
            </a:hlinkClick>
            <a:extLst>
              <a:ext uri="{FF2B5EF4-FFF2-40B4-BE49-F238E27FC236}">
                <a16:creationId xmlns:a16="http://schemas.microsoft.com/office/drawing/2014/main" id="{D614896C-624E-6941-038E-948A21926BAA}"/>
              </a:ext>
            </a:extLst>
          </p:cNvPr>
          <p:cNvSpPr txBox="1"/>
          <p:nvPr/>
        </p:nvSpPr>
        <p:spPr>
          <a:xfrm>
            <a:off x="7730050" y="1683835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und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zähle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✅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9E399C-8D39-033A-7261-B2AF80F845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28" y="2818109"/>
            <a:ext cx="409801" cy="4268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508B2F-8FF5-DB54-CF21-C1EEE7C263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122" y="2849115"/>
            <a:ext cx="409801" cy="4268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FC1884-E5B2-600E-8293-8EF5FF1E85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98" y="2867614"/>
            <a:ext cx="409801" cy="426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F54B6E-0D82-B6E4-4D8B-503792A5D4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322" y="3930904"/>
            <a:ext cx="409801" cy="426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05AF5D-B0BE-9396-650D-01586BA5AE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76" y="4040767"/>
            <a:ext cx="409801" cy="4268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EFC5E4-54BE-8529-37E3-810729089B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719" y="5559377"/>
            <a:ext cx="409801" cy="4268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127DFA-0745-5297-A856-A69E47DC7F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20" y="5474734"/>
            <a:ext cx="409801" cy="4268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7CD631-DB91-1F55-4C80-78BD459E40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19" y="5495487"/>
            <a:ext cx="409801" cy="4268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A9B1DF7-B564-9C4C-B1FD-87603C7211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64" y="4061520"/>
            <a:ext cx="409801" cy="4268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6EDAB38-BF57-5AA1-6095-961154B1BD6F}"/>
              </a:ext>
            </a:extLst>
          </p:cNvPr>
          <p:cNvSpPr txBox="1"/>
          <p:nvPr/>
        </p:nvSpPr>
        <p:spPr>
          <a:xfrm>
            <a:off x="11276922" y="2776227"/>
            <a:ext cx="768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781E20-B655-6ABA-46BF-85CA46DED78A}"/>
              </a:ext>
            </a:extLst>
          </p:cNvPr>
          <p:cNvSpPr txBox="1"/>
          <p:nvPr/>
        </p:nvSpPr>
        <p:spPr>
          <a:xfrm>
            <a:off x="11275105" y="4065391"/>
            <a:ext cx="67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14C693-00EE-F5C7-2D28-815D1FBED37E}"/>
              </a:ext>
            </a:extLst>
          </p:cNvPr>
          <p:cNvSpPr txBox="1"/>
          <p:nvPr/>
        </p:nvSpPr>
        <p:spPr>
          <a:xfrm>
            <a:off x="11291910" y="5609221"/>
            <a:ext cx="67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26E004-7601-19DE-C433-525AD851C47A}"/>
              </a:ext>
            </a:extLst>
          </p:cNvPr>
          <p:cNvSpPr/>
          <p:nvPr/>
        </p:nvSpPr>
        <p:spPr>
          <a:xfrm>
            <a:off x="702525" y="2647681"/>
            <a:ext cx="5759907" cy="8297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CE11571-A18E-2D21-BA36-3A4ECD55331B}"/>
              </a:ext>
            </a:extLst>
          </p:cNvPr>
          <p:cNvSpPr/>
          <p:nvPr/>
        </p:nvSpPr>
        <p:spPr>
          <a:xfrm>
            <a:off x="691565" y="3574609"/>
            <a:ext cx="5664135" cy="16941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33F1E9-8E70-5898-9749-197EAD639364}"/>
              </a:ext>
            </a:extLst>
          </p:cNvPr>
          <p:cNvSpPr/>
          <p:nvPr/>
        </p:nvSpPr>
        <p:spPr>
          <a:xfrm>
            <a:off x="702525" y="5405071"/>
            <a:ext cx="5664135" cy="8297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960EB86-1CFB-54A1-CA51-FE8DD2968EB6}"/>
              </a:ext>
            </a:extLst>
          </p:cNvPr>
          <p:cNvGrpSpPr/>
          <p:nvPr/>
        </p:nvGrpSpPr>
        <p:grpSpPr>
          <a:xfrm>
            <a:off x="6905465" y="1158532"/>
            <a:ext cx="914400" cy="914400"/>
            <a:chOff x="8257923" y="513971"/>
            <a:chExt cx="914400" cy="914400"/>
          </a:xfrm>
        </p:grpSpPr>
        <p:pic>
          <p:nvPicPr>
            <p:cNvPr id="42" name="Graphic 41" descr="User with solid fill">
              <a:extLst>
                <a:ext uri="{FF2B5EF4-FFF2-40B4-BE49-F238E27FC236}">
                  <a16:creationId xmlns:a16="http://schemas.microsoft.com/office/drawing/2014/main" id="{B86E01E4-9B1E-775F-00B7-E698A0D24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F81CA0-E65B-6124-C270-A14992F57116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5AE7075-1C66-11BA-40CB-307AD9032F64}"/>
              </a:ext>
            </a:extLst>
          </p:cNvPr>
          <p:cNvGrpSpPr/>
          <p:nvPr/>
        </p:nvGrpSpPr>
        <p:grpSpPr>
          <a:xfrm>
            <a:off x="4966528" y="1215208"/>
            <a:ext cx="914400" cy="914400"/>
            <a:chOff x="8257923" y="513971"/>
            <a:chExt cx="914400" cy="914400"/>
          </a:xfrm>
        </p:grpSpPr>
        <p:pic>
          <p:nvPicPr>
            <p:cNvPr id="45" name="Graphic 44" descr="User with solid fill">
              <a:extLst>
                <a:ext uri="{FF2B5EF4-FFF2-40B4-BE49-F238E27FC236}">
                  <a16:creationId xmlns:a16="http://schemas.microsoft.com/office/drawing/2014/main" id="{4D4E7C74-E987-3FFA-0354-99AA66ADC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7BAB99-1D86-3C55-42DB-1478F371B46B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74B054-70C9-65EB-E9B1-1F02BE32D1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74" y="2855176"/>
            <a:ext cx="409801" cy="42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">
            <a:hlinkClick r:id="" action="ppaction://noaction">
              <a:snd r:embed="rId3" name="T3_W5_7.1.wav"/>
            </a:hlinkClick>
          </p:cNvPr>
          <p:cNvSpPr txBox="1"/>
          <p:nvPr/>
        </p:nvSpPr>
        <p:spPr>
          <a:xfrm>
            <a:off x="3302200" y="0"/>
            <a:ext cx="36825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[-g] [-d] [-b]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820" y="135916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EC7FDDD-2D50-38BF-D1AB-0DD42791430E}"/>
              </a:ext>
            </a:extLst>
          </p:cNvPr>
          <p:cNvGraphicFramePr>
            <a:graphicFrameLocks noGrp="1"/>
          </p:cNvGraphicFramePr>
          <p:nvPr/>
        </p:nvGraphicFramePr>
        <p:xfrm>
          <a:off x="552346" y="2562850"/>
          <a:ext cx="10563592" cy="2834640"/>
        </p:xfrm>
        <a:graphic>
          <a:graphicData uri="http://schemas.openxmlformats.org/drawingml/2006/table">
            <a:tbl>
              <a:tblPr firstRow="1" bandRow="1"/>
              <a:tblGrid>
                <a:gridCol w="5900179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1806461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1428476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  <a:gridCol w="1428476">
                  <a:extLst>
                    <a:ext uri="{9D8B030D-6E8A-4147-A177-3AD203B41FA5}">
                      <a16:colId xmlns:a16="http://schemas.microsoft.com/office/drawing/2014/main" val="1318863708"/>
                    </a:ext>
                  </a:extLst>
                </a:gridCol>
              </a:tblGrid>
              <a:tr h="91452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Auf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dem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Ber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ist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der Ta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sonni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und die Blume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ist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gel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1452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Bern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wir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heute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sie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zehn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Jahre alt. </a:t>
                      </a:r>
                      <a:endParaRPr kumimoji="0" lang="en-GB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2D82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63494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Der Hun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blei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mit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dem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Kin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zu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Hause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 </a:t>
                      </a:r>
                      <a:endParaRPr kumimoji="0" lang="en-GB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</a:tbl>
          </a:graphicData>
        </a:graphic>
      </p:graphicFrame>
      <p:sp>
        <p:nvSpPr>
          <p:cNvPr id="5" name="CustomShape 23">
            <a:hlinkClick r:id="" action="ppaction://noaction">
              <a:snd r:embed="rId5" name="T3_W5F_3.1.wav"/>
            </a:hlinkClick>
            <a:extLst>
              <a:ext uri="{FF2B5EF4-FFF2-40B4-BE49-F238E27FC236}">
                <a16:creationId xmlns:a16="http://schemas.microsoft.com/office/drawing/2014/main" id="{4766CBC6-769B-44F4-8FA8-BD68352FD621}"/>
              </a:ext>
            </a:extLst>
          </p:cNvPr>
          <p:cNvSpPr/>
          <p:nvPr/>
        </p:nvSpPr>
        <p:spPr>
          <a:xfrm>
            <a:off x="35391" y="2825680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CustomShape 23">
            <a:hlinkClick r:id="" action="ppaction://noaction">
              <a:snd r:embed="rId6" name="T3_W5F_3.2.wav"/>
            </a:hlinkClick>
            <a:extLst>
              <a:ext uri="{FF2B5EF4-FFF2-40B4-BE49-F238E27FC236}">
                <a16:creationId xmlns:a16="http://schemas.microsoft.com/office/drawing/2014/main" id="{E383F9F7-F387-B2C0-9AAA-7C039BE05883}"/>
              </a:ext>
            </a:extLst>
          </p:cNvPr>
          <p:cNvSpPr/>
          <p:nvPr/>
        </p:nvSpPr>
        <p:spPr>
          <a:xfrm>
            <a:off x="0" y="3846076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CustomShape 23">
            <a:hlinkClick r:id="" action="ppaction://noaction">
              <a:snd r:embed="rId7" name="T3_W5F_3.3.wav"/>
            </a:hlinkClick>
            <a:extLst>
              <a:ext uri="{FF2B5EF4-FFF2-40B4-BE49-F238E27FC236}">
                <a16:creationId xmlns:a16="http://schemas.microsoft.com/office/drawing/2014/main" id="{28172AF5-BBA1-9012-D17C-0BEBA2182957}"/>
              </a:ext>
            </a:extLst>
          </p:cNvPr>
          <p:cNvSpPr/>
          <p:nvPr/>
        </p:nvSpPr>
        <p:spPr>
          <a:xfrm>
            <a:off x="-18400" y="4650166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4E3FAA-29FA-346F-19D5-9B1210A867B7}"/>
              </a:ext>
            </a:extLst>
          </p:cNvPr>
          <p:cNvSpPr txBox="1"/>
          <p:nvPr/>
        </p:nvSpPr>
        <p:spPr>
          <a:xfrm>
            <a:off x="6434331" y="2125489"/>
            <a:ext cx="1874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[-g]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D26825-F3F6-68FE-D561-BE6568791BDB}"/>
              </a:ext>
            </a:extLst>
          </p:cNvPr>
          <p:cNvSpPr txBox="1"/>
          <p:nvPr/>
        </p:nvSpPr>
        <p:spPr>
          <a:xfrm>
            <a:off x="8042058" y="2127221"/>
            <a:ext cx="1777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[-d]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CEFE9-374D-80E2-E526-A120C866FC70}"/>
              </a:ext>
            </a:extLst>
          </p:cNvPr>
          <p:cNvSpPr txBox="1"/>
          <p:nvPr/>
        </p:nvSpPr>
        <p:spPr>
          <a:xfrm>
            <a:off x="9608323" y="2104137"/>
            <a:ext cx="1777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[-b]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8" name="T3_W5F_2.1.wav"/>
            </a:hlinkClick>
            <a:extLst>
              <a:ext uri="{FF2B5EF4-FFF2-40B4-BE49-F238E27FC236}">
                <a16:creationId xmlns:a16="http://schemas.microsoft.com/office/drawing/2014/main" id="{518A7C1D-EBD8-A73D-1148-EA479EC20191}"/>
              </a:ext>
            </a:extLst>
          </p:cNvPr>
          <p:cNvSpPr txBox="1"/>
          <p:nvPr/>
        </p:nvSpPr>
        <p:spPr>
          <a:xfrm>
            <a:off x="5783000" y="163398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Lies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💬</a:t>
            </a:r>
          </a:p>
        </p:txBody>
      </p:sp>
      <p:sp>
        <p:nvSpPr>
          <p:cNvPr id="14" name="TextBox 13">
            <a:hlinkClick r:id="" action="ppaction://noaction">
              <a:snd r:embed="rId9" name="T3_W5F_2.2.wav"/>
            </a:hlinkClick>
            <a:extLst>
              <a:ext uri="{FF2B5EF4-FFF2-40B4-BE49-F238E27FC236}">
                <a16:creationId xmlns:a16="http://schemas.microsoft.com/office/drawing/2014/main" id="{D614896C-624E-6941-038E-948A21926BAA}"/>
              </a:ext>
            </a:extLst>
          </p:cNvPr>
          <p:cNvSpPr txBox="1"/>
          <p:nvPr/>
        </p:nvSpPr>
        <p:spPr>
          <a:xfrm>
            <a:off x="7730050" y="1683835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und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zähle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✅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9E399C-8D39-033A-7261-B2AF80F845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016" y="2789472"/>
            <a:ext cx="409801" cy="4268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508B2F-8FF5-DB54-CF21-C1EEE7C263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98" y="2818109"/>
            <a:ext cx="409801" cy="4268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FC1884-E5B2-600E-8293-8EF5FF1E85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85" y="2825680"/>
            <a:ext cx="409801" cy="426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F54B6E-0D82-B6E4-4D8B-503792A5D4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322" y="2787830"/>
            <a:ext cx="409801" cy="426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05AF5D-B0BE-9396-650D-01586BA5AE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7" y="3805159"/>
            <a:ext cx="409801" cy="4268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EFC5E4-54BE-8529-37E3-810729089B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30" y="3805158"/>
            <a:ext cx="409801" cy="4268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127DFA-0745-5297-A856-A69E47DC7F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582" y="4733993"/>
            <a:ext cx="409801" cy="4268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7CD631-DB91-1F55-4C80-78BD459E40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856" y="4694906"/>
            <a:ext cx="409801" cy="4268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A9B1DF7-B564-9C4C-B1FD-87603C7211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108" y="3805158"/>
            <a:ext cx="409801" cy="4268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6EDAB38-BF57-5AA1-6095-961154B1BD6F}"/>
              </a:ext>
            </a:extLst>
          </p:cNvPr>
          <p:cNvSpPr txBox="1"/>
          <p:nvPr/>
        </p:nvSpPr>
        <p:spPr>
          <a:xfrm>
            <a:off x="11276922" y="2776227"/>
            <a:ext cx="768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781E20-B655-6ABA-46BF-85CA46DED78A}"/>
              </a:ext>
            </a:extLst>
          </p:cNvPr>
          <p:cNvSpPr txBox="1"/>
          <p:nvPr/>
        </p:nvSpPr>
        <p:spPr>
          <a:xfrm>
            <a:off x="11276922" y="3726207"/>
            <a:ext cx="67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14C693-00EE-F5C7-2D28-815D1FBED37E}"/>
              </a:ext>
            </a:extLst>
          </p:cNvPr>
          <p:cNvSpPr txBox="1"/>
          <p:nvPr/>
        </p:nvSpPr>
        <p:spPr>
          <a:xfrm>
            <a:off x="11262280" y="4615955"/>
            <a:ext cx="67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26E004-7601-19DE-C433-525AD851C47A}"/>
              </a:ext>
            </a:extLst>
          </p:cNvPr>
          <p:cNvSpPr/>
          <p:nvPr/>
        </p:nvSpPr>
        <p:spPr>
          <a:xfrm>
            <a:off x="622841" y="2675041"/>
            <a:ext cx="5752777" cy="7995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CE11571-A18E-2D21-BA36-3A4ECD55331B}"/>
              </a:ext>
            </a:extLst>
          </p:cNvPr>
          <p:cNvSpPr/>
          <p:nvPr/>
        </p:nvSpPr>
        <p:spPr>
          <a:xfrm>
            <a:off x="589168" y="3617754"/>
            <a:ext cx="5759907" cy="7550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33F1E9-8E70-5898-9749-197EAD639364}"/>
              </a:ext>
            </a:extLst>
          </p:cNvPr>
          <p:cNvSpPr/>
          <p:nvPr/>
        </p:nvSpPr>
        <p:spPr>
          <a:xfrm>
            <a:off x="585062" y="4536275"/>
            <a:ext cx="5664135" cy="8297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960EB86-1CFB-54A1-CA51-FE8DD2968EB6}"/>
              </a:ext>
            </a:extLst>
          </p:cNvPr>
          <p:cNvGrpSpPr/>
          <p:nvPr/>
        </p:nvGrpSpPr>
        <p:grpSpPr>
          <a:xfrm>
            <a:off x="4960203" y="1211089"/>
            <a:ext cx="914400" cy="914400"/>
            <a:chOff x="8257923" y="513971"/>
            <a:chExt cx="914400" cy="914400"/>
          </a:xfrm>
        </p:grpSpPr>
        <p:pic>
          <p:nvPicPr>
            <p:cNvPr id="42" name="Graphic 41" descr="User with solid fill">
              <a:extLst>
                <a:ext uri="{FF2B5EF4-FFF2-40B4-BE49-F238E27FC236}">
                  <a16:creationId xmlns:a16="http://schemas.microsoft.com/office/drawing/2014/main" id="{B86E01E4-9B1E-775F-00B7-E698A0D24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F81CA0-E65B-6124-C270-A14992F57116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188CFA7-D323-333F-5949-65C0D152E4C4}"/>
              </a:ext>
            </a:extLst>
          </p:cNvPr>
          <p:cNvGrpSpPr/>
          <p:nvPr/>
        </p:nvGrpSpPr>
        <p:grpSpPr>
          <a:xfrm>
            <a:off x="6847591" y="1174152"/>
            <a:ext cx="914400" cy="914400"/>
            <a:chOff x="8257923" y="513971"/>
            <a:chExt cx="914400" cy="914400"/>
          </a:xfrm>
        </p:grpSpPr>
        <p:pic>
          <p:nvPicPr>
            <p:cNvPr id="11" name="Graphic 10" descr="User with solid fill">
              <a:extLst>
                <a:ext uri="{FF2B5EF4-FFF2-40B4-BE49-F238E27FC236}">
                  <a16:creationId xmlns:a16="http://schemas.microsoft.com/office/drawing/2014/main" id="{79A742DC-A6CC-9CD7-2BFA-4CF17063D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DFD2F5-62B5-F7CB-67C9-F05FF91C9319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432A8-F483-3D55-CE90-0396DBFF71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04" y="4759229"/>
            <a:ext cx="409801" cy="4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09015" y="2327195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3" y="-160931"/>
            <a:ext cx="7166397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Present tense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600" i="1" spc="-1" dirty="0">
                <a:latin typeface="Century Gothic" panose="020B0502020202020204" pitchFamily="34" charset="0"/>
                <a:ea typeface="Century Gothic"/>
              </a:rPr>
              <a:t>future meaning</a:t>
            </a:r>
            <a:endParaRPr lang="en-GB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79763" y="769475"/>
            <a:ext cx="10965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German and English we can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use the present tense with a time phrase to talk about future actions: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8CB71E2-B4A6-4B29-A2E7-C653CB798EA3}"/>
              </a:ext>
            </a:extLst>
          </p:cNvPr>
          <p:cNvSpPr/>
          <p:nvPr/>
        </p:nvSpPr>
        <p:spPr>
          <a:xfrm>
            <a:off x="492368" y="1839447"/>
            <a:ext cx="7569349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255969-E017-4A7D-AFDC-43C722381F63}"/>
              </a:ext>
            </a:extLst>
          </p:cNvPr>
          <p:cNvSpPr txBox="1"/>
          <p:nvPr/>
        </p:nvSpPr>
        <p:spPr>
          <a:xfrm>
            <a:off x="533735" y="1837215"/>
            <a:ext cx="757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zwei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Wochen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Deutschland.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487083-F987-46DB-A23A-318A1B1103E6}"/>
              </a:ext>
            </a:extLst>
          </p:cNvPr>
          <p:cNvSpPr txBox="1"/>
          <p:nvPr/>
        </p:nvSpPr>
        <p:spPr>
          <a:xfrm>
            <a:off x="492368" y="2381857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two weeks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we’re going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Germany.</a:t>
            </a:r>
          </a:p>
        </p:txBody>
      </p:sp>
      <p:sp>
        <p:nvSpPr>
          <p:cNvPr id="30" name="Rounded Rectangular Callout 3">
            <a:extLst>
              <a:ext uri="{FF2B5EF4-FFF2-40B4-BE49-F238E27FC236}">
                <a16:creationId xmlns:a16="http://schemas.microsoft.com/office/drawing/2014/main" id="{F2C8CE62-D201-4DE4-A6F8-7F70E200E0DD}"/>
              </a:ext>
            </a:extLst>
          </p:cNvPr>
          <p:cNvSpPr/>
          <p:nvPr/>
        </p:nvSpPr>
        <p:spPr>
          <a:xfrm>
            <a:off x="8404797" y="1513471"/>
            <a:ext cx="3607440" cy="946082"/>
          </a:xfrm>
          <a:prstGeom prst="wedgeRoundRectCallout">
            <a:avLst>
              <a:gd name="adj1" fmla="val -167168"/>
              <a:gd name="adj2" fmla="val -8127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Use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Word Order 2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because the sentence starts with an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adverbial time phrase.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Rounded Rectangular Callout 3">
            <a:extLst>
              <a:ext uri="{FF2B5EF4-FFF2-40B4-BE49-F238E27FC236}">
                <a16:creationId xmlns:a16="http://schemas.microsoft.com/office/drawing/2014/main" id="{84311663-130C-4721-9255-3ED4A3B1A038}"/>
              </a:ext>
            </a:extLst>
          </p:cNvPr>
          <p:cNvSpPr/>
          <p:nvPr/>
        </p:nvSpPr>
        <p:spPr>
          <a:xfrm>
            <a:off x="8404797" y="2537178"/>
            <a:ext cx="3607440" cy="703760"/>
          </a:xfrm>
          <a:prstGeom prst="wedgeRoundRectCallout">
            <a:avLst>
              <a:gd name="adj1" fmla="val -162098"/>
              <a:gd name="adj2" fmla="val -1699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In English we use the present continuous (-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ing</a:t>
            </a:r>
            <a:r>
              <a:rPr lang="en-GB" sz="2000" kern="0" dirty="0">
                <a:solidFill>
                  <a:prstClr val="white"/>
                </a:solidFill>
              </a:rPr>
              <a:t>).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AF47E86-1A43-42E6-977A-726DA399C72F}"/>
              </a:ext>
            </a:extLst>
          </p:cNvPr>
          <p:cNvSpPr/>
          <p:nvPr/>
        </p:nvSpPr>
        <p:spPr>
          <a:xfrm>
            <a:off x="179763" y="3262346"/>
            <a:ext cx="10965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that in German there is only one present tense;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same for repeated and ongoing actions: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Rounded Rectangular Callout 3">
            <a:extLst>
              <a:ext uri="{FF2B5EF4-FFF2-40B4-BE49-F238E27FC236}">
                <a16:creationId xmlns:a16="http://schemas.microsoft.com/office/drawing/2014/main" id="{8F06F2CC-A9A9-4D3D-BFB9-87748309B38B}"/>
              </a:ext>
            </a:extLst>
          </p:cNvPr>
          <p:cNvSpPr/>
          <p:nvPr/>
        </p:nvSpPr>
        <p:spPr>
          <a:xfrm>
            <a:off x="6647225" y="4223254"/>
            <a:ext cx="3515144" cy="1088269"/>
          </a:xfrm>
          <a:prstGeom prst="wedgeRoundRectCallout">
            <a:avLst>
              <a:gd name="adj1" fmla="val -58850"/>
              <a:gd name="adj2" fmla="val -1699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It’s the time adverb that tells us how to translate into English.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E1D72E-BD14-4EB6-B8AD-812FA274FF48}"/>
              </a:ext>
            </a:extLst>
          </p:cNvPr>
          <p:cNvSpPr/>
          <p:nvPr/>
        </p:nvSpPr>
        <p:spPr>
          <a:xfrm>
            <a:off x="514979" y="4283566"/>
            <a:ext cx="5581022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A7D6BE-C4CE-4311-833F-5E6A64C895E0}"/>
              </a:ext>
            </a:extLst>
          </p:cNvPr>
          <p:cNvSpPr txBox="1"/>
          <p:nvPr/>
        </p:nvSpPr>
        <p:spPr>
          <a:xfrm>
            <a:off x="556345" y="4281334"/>
            <a:ext cx="566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Manchmal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Norden.</a:t>
            </a:r>
          </a:p>
        </p:txBody>
      </p:sp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DC3568DC-21C5-49D8-A450-42938A00B233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2296" y="4809657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5D8E959-245D-43F3-B6D1-F3C93617EC73}"/>
              </a:ext>
            </a:extLst>
          </p:cNvPr>
          <p:cNvSpPr txBox="1"/>
          <p:nvPr/>
        </p:nvSpPr>
        <p:spPr>
          <a:xfrm>
            <a:off x="475649" y="4864319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Sometimes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go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the north.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B0A07E3-1F6C-4705-AAF0-8DBACD51C311}"/>
              </a:ext>
            </a:extLst>
          </p:cNvPr>
          <p:cNvSpPr/>
          <p:nvPr/>
        </p:nvSpPr>
        <p:spPr>
          <a:xfrm>
            <a:off x="514979" y="5504197"/>
            <a:ext cx="5581022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96DF99-71CC-4D46-A9B1-3E04772BDD4F}"/>
              </a:ext>
            </a:extLst>
          </p:cNvPr>
          <p:cNvSpPr txBox="1"/>
          <p:nvPr/>
        </p:nvSpPr>
        <p:spPr>
          <a:xfrm>
            <a:off x="556345" y="5501965"/>
            <a:ext cx="566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Diesmal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Süden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pic>
        <p:nvPicPr>
          <p:cNvPr id="55" name="Google Shape;183;p8">
            <a:extLst>
              <a:ext uri="{FF2B5EF4-FFF2-40B4-BE49-F238E27FC236}">
                <a16:creationId xmlns:a16="http://schemas.microsoft.com/office/drawing/2014/main" id="{A4504418-D10B-4FB9-9A36-950EFD8C282A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2296" y="6030288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D306AB4-913D-47B2-8540-87539A532789}"/>
              </a:ext>
            </a:extLst>
          </p:cNvPr>
          <p:cNvSpPr txBox="1"/>
          <p:nvPr/>
        </p:nvSpPr>
        <p:spPr>
          <a:xfrm>
            <a:off x="514979" y="6076140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 time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are going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the south.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945DE2-5949-413A-88BC-67DF3F354C9C}"/>
              </a:ext>
            </a:extLst>
          </p:cNvPr>
          <p:cNvSpPr/>
          <p:nvPr/>
        </p:nvSpPr>
        <p:spPr>
          <a:xfrm>
            <a:off x="570413" y="4323538"/>
            <a:ext cx="1722621" cy="4047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A047B2A-80B9-462A-A61F-223089F9B593}"/>
              </a:ext>
            </a:extLst>
          </p:cNvPr>
          <p:cNvSpPr/>
          <p:nvPr/>
        </p:nvSpPr>
        <p:spPr>
          <a:xfrm>
            <a:off x="578613" y="5544790"/>
            <a:ext cx="1264256" cy="4047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32" grpId="0"/>
      <p:bldP spid="42" grpId="0"/>
      <p:bldP spid="30" grpId="0" animBg="1"/>
      <p:bldP spid="33" grpId="0" animBg="1"/>
      <p:bldP spid="46" grpId="0"/>
      <p:bldP spid="47" grpId="0" animBg="1"/>
      <p:bldP spid="49" grpId="0" animBg="1"/>
      <p:bldP spid="50" grpId="0"/>
      <p:bldP spid="52" grpId="0"/>
      <p:bldP spid="53" grpId="0" animBg="1"/>
      <p:bldP spid="54" grpId="0"/>
      <p:bldP spid="56" grpId="0"/>
      <p:bldP spid="4" grpId="0" animBg="1"/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80868" y="693322"/>
            <a:ext cx="11270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Circle the</a:t>
            </a:r>
            <a:r>
              <a:rPr kumimoji="0" lang="es-AR" sz="24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correct form of the present tense meaning in English.</a:t>
            </a:r>
            <a:endParaRPr kumimoji="0" lang="es-AR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943650" y="176002"/>
            <a:ext cx="6578983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907855" y="210890"/>
            <a:ext cx="663830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den Text.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Manchmal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diesmal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5724" y="-1114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B27E48-C4D8-4653-ACD8-1F3BD668313E}"/>
              </a:ext>
            </a:extLst>
          </p:cNvPr>
          <p:cNvSpPr/>
          <p:nvPr/>
        </p:nvSpPr>
        <p:spPr>
          <a:xfrm>
            <a:off x="180868" y="1154987"/>
            <a:ext cx="7345347" cy="5574513"/>
          </a:xfrm>
          <a:prstGeom prst="rect">
            <a:avLst/>
          </a:prstGeom>
          <a:solidFill>
            <a:srgbClr val="ECF7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65CB5F-D121-41AF-8386-59CE4F9A1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796185"/>
              </p:ext>
            </p:extLst>
          </p:nvPr>
        </p:nvGraphicFramePr>
        <p:xfrm>
          <a:off x="7751298" y="1180938"/>
          <a:ext cx="4318782" cy="5548560"/>
        </p:xfrm>
        <a:graphic>
          <a:graphicData uri="http://schemas.openxmlformats.org/drawingml/2006/table">
            <a:tbl>
              <a:tblPr firstRow="1" bandRow="1"/>
              <a:tblGrid>
                <a:gridCol w="633828">
                  <a:extLst>
                    <a:ext uri="{9D8B030D-6E8A-4147-A177-3AD203B41FA5}">
                      <a16:colId xmlns:a16="http://schemas.microsoft.com/office/drawing/2014/main" val="4100428921"/>
                    </a:ext>
                  </a:extLst>
                </a:gridCol>
                <a:gridCol w="3684954">
                  <a:extLst>
                    <a:ext uri="{9D8B030D-6E8A-4147-A177-3AD203B41FA5}">
                      <a16:colId xmlns:a16="http://schemas.microsoft.com/office/drawing/2014/main" val="2419060073"/>
                    </a:ext>
                  </a:extLst>
                </a:gridCol>
              </a:tblGrid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on / are going on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063549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/ are going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684600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/ are going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399452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/ are going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387997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/ are going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46031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stay / are staying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743602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/ are going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798201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/ are going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247471"/>
                  </a:ext>
                </a:extLst>
              </a:tr>
            </a:tbl>
          </a:graphicData>
        </a:graphic>
      </p:graphicFrame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CustomShape 23">
            <a:extLst>
              <a:ext uri="{FF2B5EF4-FFF2-40B4-BE49-F238E27FC236}">
                <a16:creationId xmlns:a16="http://schemas.microsoft.com/office/drawing/2014/main" id="{C713D71E-E529-42B3-9787-DAED257A66EE}"/>
              </a:ext>
            </a:extLst>
          </p:cNvPr>
          <p:cNvSpPr/>
          <p:nvPr/>
        </p:nvSpPr>
        <p:spPr>
          <a:xfrm>
            <a:off x="7839451" y="1390813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extLst>
              <a:ext uri="{FF2B5EF4-FFF2-40B4-BE49-F238E27FC236}">
                <a16:creationId xmlns:a16="http://schemas.microsoft.com/office/drawing/2014/main" id="{CD834D84-A8FD-4A9A-8640-89BB222DA3BC}"/>
              </a:ext>
            </a:extLst>
          </p:cNvPr>
          <p:cNvSpPr/>
          <p:nvPr/>
        </p:nvSpPr>
        <p:spPr>
          <a:xfrm>
            <a:off x="285380" y="12067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5A678-F5E0-4BE8-92DB-FFE013C2E92C}"/>
              </a:ext>
            </a:extLst>
          </p:cNvPr>
          <p:cNvSpPr txBox="1"/>
          <p:nvPr/>
        </p:nvSpPr>
        <p:spPr>
          <a:xfrm>
            <a:off x="788975" y="1206701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Im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Sommer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machen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Oma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und Opa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oft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eine Reise nach Norden.</a:t>
            </a:r>
          </a:p>
        </p:txBody>
      </p:sp>
      <p:sp>
        <p:nvSpPr>
          <p:cNvPr id="18" name="CustomShape 23">
            <a:extLst>
              <a:ext uri="{FF2B5EF4-FFF2-40B4-BE49-F238E27FC236}">
                <a16:creationId xmlns:a16="http://schemas.microsoft.com/office/drawing/2014/main" id="{A3D636DC-B436-4010-8979-0BD93F9FAA38}"/>
              </a:ext>
            </a:extLst>
          </p:cNvPr>
          <p:cNvSpPr/>
          <p:nvPr/>
        </p:nvSpPr>
        <p:spPr>
          <a:xfrm>
            <a:off x="268154" y="1914587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D3ABC3-8435-4193-93BC-85D04EDA18F2}"/>
              </a:ext>
            </a:extLst>
          </p:cNvPr>
          <p:cNvSpPr txBox="1"/>
          <p:nvPr/>
        </p:nvSpPr>
        <p:spPr>
          <a:xfrm>
            <a:off x="819480" y="1914587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Sie fahren nie nach Süden, dort gibt es keinen Strand.</a:t>
            </a:r>
          </a:p>
        </p:txBody>
      </p:sp>
      <p:sp>
        <p:nvSpPr>
          <p:cNvPr id="20" name="CustomShape 23">
            <a:extLst>
              <a:ext uri="{FF2B5EF4-FFF2-40B4-BE49-F238E27FC236}">
                <a16:creationId xmlns:a16="http://schemas.microsoft.com/office/drawing/2014/main" id="{AC04B4D6-63A8-425F-9827-A334CB5CDF19}"/>
              </a:ext>
            </a:extLst>
          </p:cNvPr>
          <p:cNvSpPr/>
          <p:nvPr/>
        </p:nvSpPr>
        <p:spPr>
          <a:xfrm>
            <a:off x="285380" y="2638713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26E8F0-B514-49E9-AE38-82DD3E516301}"/>
              </a:ext>
            </a:extLst>
          </p:cNvPr>
          <p:cNvSpPr txBox="1"/>
          <p:nvPr/>
        </p:nvSpPr>
        <p:spPr>
          <a:xfrm>
            <a:off x="836706" y="2638713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Diesmal fahren sie nach Sylt.</a:t>
            </a:r>
          </a:p>
        </p:txBody>
      </p:sp>
      <p:sp>
        <p:nvSpPr>
          <p:cNvPr id="22" name="CustomShape 23">
            <a:extLst>
              <a:ext uri="{FF2B5EF4-FFF2-40B4-BE49-F238E27FC236}">
                <a16:creationId xmlns:a16="http://schemas.microsoft.com/office/drawing/2014/main" id="{94F44765-322B-4A77-A9E9-572CDE9122EE}"/>
              </a:ext>
            </a:extLst>
          </p:cNvPr>
          <p:cNvSpPr/>
          <p:nvPr/>
        </p:nvSpPr>
        <p:spPr>
          <a:xfrm>
            <a:off x="285380" y="3213006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0434F5-2394-4073-940C-6F0BB28ADC8A}"/>
              </a:ext>
            </a:extLst>
          </p:cNvPr>
          <p:cNvSpPr txBox="1"/>
          <p:nvPr/>
        </p:nvSpPr>
        <p:spPr>
          <a:xfrm>
            <a:off x="836706" y="3213006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 Sylt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gehen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immer jeden Tag zum Strand.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CustomShape 23">
            <a:extLst>
              <a:ext uri="{FF2B5EF4-FFF2-40B4-BE49-F238E27FC236}">
                <a16:creationId xmlns:a16="http://schemas.microsoft.com/office/drawing/2014/main" id="{F7555B76-C3A6-4A48-B8A7-40994753ACC5}"/>
              </a:ext>
            </a:extLst>
          </p:cNvPr>
          <p:cNvSpPr/>
          <p:nvPr/>
        </p:nvSpPr>
        <p:spPr>
          <a:xfrm>
            <a:off x="285380" y="3844998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BC610C-229D-4693-ABE6-BAC46FD9951E}"/>
              </a:ext>
            </a:extLst>
          </p:cNvPr>
          <p:cNvSpPr txBox="1"/>
          <p:nvPr/>
        </p:nvSpPr>
        <p:spPr>
          <a:xfrm>
            <a:off x="836706" y="3844998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Abends gehen sie oft zum Restaurant. Das Fischrestaurant “Fisch Hüs Sylt” ist sehr bekannt!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CustomShape 23">
            <a:extLst>
              <a:ext uri="{FF2B5EF4-FFF2-40B4-BE49-F238E27FC236}">
                <a16:creationId xmlns:a16="http://schemas.microsoft.com/office/drawing/2014/main" id="{2D20C887-26BA-4D9D-99CE-F154CACE8D23}"/>
              </a:ext>
            </a:extLst>
          </p:cNvPr>
          <p:cNvSpPr/>
          <p:nvPr/>
        </p:nvSpPr>
        <p:spPr>
          <a:xfrm>
            <a:off x="268154" y="4579363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D6B16-DA6A-4989-9905-01E737622322}"/>
              </a:ext>
            </a:extLst>
          </p:cNvPr>
          <p:cNvSpPr txBox="1"/>
          <p:nvPr/>
        </p:nvSpPr>
        <p:spPr>
          <a:xfrm>
            <a:off x="819480" y="4579363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Diesmal bleiben sie eine Woche im Mai 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 Sylt und 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Mittwoch machen sie einen Ausflug zum Wald.</a:t>
            </a:r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C36748B7-C345-411B-B7C4-6FBF4BA0473F}"/>
              </a:ext>
            </a:extLst>
          </p:cNvPr>
          <p:cNvSpPr/>
          <p:nvPr/>
        </p:nvSpPr>
        <p:spPr>
          <a:xfrm>
            <a:off x="285380" y="5368076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9708BF-8518-4D39-904D-6D7D47329C06}"/>
              </a:ext>
            </a:extLst>
          </p:cNvPr>
          <p:cNvSpPr txBox="1"/>
          <p:nvPr/>
        </p:nvSpPr>
        <p:spPr>
          <a:xfrm>
            <a:off x="732194" y="5381788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Sonntagabend gehen sie zum Konzert “Musik am Meer”.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07C7EC-8F2C-4E43-8E16-1698CA7A27C9}"/>
              </a:ext>
            </a:extLst>
          </p:cNvPr>
          <p:cNvSpPr txBox="1"/>
          <p:nvPr/>
        </p:nvSpPr>
        <p:spPr>
          <a:xfrm>
            <a:off x="836706" y="6042704"/>
            <a:ext cx="6881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Montag um 9 Uhr fahren sie wieder* nach Hause.</a:t>
            </a: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F7F47201-9120-4ECE-8397-775504A9FBFD}"/>
              </a:ext>
            </a:extLst>
          </p:cNvPr>
          <p:cNvSpPr/>
          <p:nvPr/>
        </p:nvSpPr>
        <p:spPr>
          <a:xfrm>
            <a:off x="283406" y="6088720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CustomShape 23">
            <a:extLst>
              <a:ext uri="{FF2B5EF4-FFF2-40B4-BE49-F238E27FC236}">
                <a16:creationId xmlns:a16="http://schemas.microsoft.com/office/drawing/2014/main" id="{3DC782F1-3CBF-41D4-8E83-A7C2A02AA87B}"/>
              </a:ext>
            </a:extLst>
          </p:cNvPr>
          <p:cNvSpPr/>
          <p:nvPr/>
        </p:nvSpPr>
        <p:spPr>
          <a:xfrm>
            <a:off x="7843004" y="207784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CustomShape 23">
            <a:extLst>
              <a:ext uri="{FF2B5EF4-FFF2-40B4-BE49-F238E27FC236}">
                <a16:creationId xmlns:a16="http://schemas.microsoft.com/office/drawing/2014/main" id="{2DBFD19E-2D34-4D36-9CF3-A63959ABC2AC}"/>
              </a:ext>
            </a:extLst>
          </p:cNvPr>
          <p:cNvSpPr/>
          <p:nvPr/>
        </p:nvSpPr>
        <p:spPr>
          <a:xfrm>
            <a:off x="7835898" y="2741966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extLst>
              <a:ext uri="{FF2B5EF4-FFF2-40B4-BE49-F238E27FC236}">
                <a16:creationId xmlns:a16="http://schemas.microsoft.com/office/drawing/2014/main" id="{686DAA7E-AC24-48BF-A8FE-A5B016256006}"/>
              </a:ext>
            </a:extLst>
          </p:cNvPr>
          <p:cNvSpPr/>
          <p:nvPr/>
        </p:nvSpPr>
        <p:spPr>
          <a:xfrm>
            <a:off x="7839451" y="3429000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3">
            <a:extLst>
              <a:ext uri="{FF2B5EF4-FFF2-40B4-BE49-F238E27FC236}">
                <a16:creationId xmlns:a16="http://schemas.microsoft.com/office/drawing/2014/main" id="{A31D5ABC-2F2F-4823-BC58-3FA66F22D0B5}"/>
              </a:ext>
            </a:extLst>
          </p:cNvPr>
          <p:cNvSpPr/>
          <p:nvPr/>
        </p:nvSpPr>
        <p:spPr>
          <a:xfrm>
            <a:off x="7850426" y="4156524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CustomShape 23">
            <a:extLst>
              <a:ext uri="{FF2B5EF4-FFF2-40B4-BE49-F238E27FC236}">
                <a16:creationId xmlns:a16="http://schemas.microsoft.com/office/drawing/2014/main" id="{1F6E925C-D37C-425A-BCE4-BA9E9F474ACA}"/>
              </a:ext>
            </a:extLst>
          </p:cNvPr>
          <p:cNvSpPr/>
          <p:nvPr/>
        </p:nvSpPr>
        <p:spPr>
          <a:xfrm>
            <a:off x="7853979" y="4843558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CustomShape 23">
            <a:extLst>
              <a:ext uri="{FF2B5EF4-FFF2-40B4-BE49-F238E27FC236}">
                <a16:creationId xmlns:a16="http://schemas.microsoft.com/office/drawing/2014/main" id="{C1B2657C-9685-469C-9591-0A278A31D65E}"/>
              </a:ext>
            </a:extLst>
          </p:cNvPr>
          <p:cNvSpPr/>
          <p:nvPr/>
        </p:nvSpPr>
        <p:spPr>
          <a:xfrm>
            <a:off x="7846873" y="550767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CustomShape 23">
            <a:extLst>
              <a:ext uri="{FF2B5EF4-FFF2-40B4-BE49-F238E27FC236}">
                <a16:creationId xmlns:a16="http://schemas.microsoft.com/office/drawing/2014/main" id="{B1B5275A-9811-4B28-A761-7A13B3B16828}"/>
              </a:ext>
            </a:extLst>
          </p:cNvPr>
          <p:cNvSpPr/>
          <p:nvPr/>
        </p:nvSpPr>
        <p:spPr>
          <a:xfrm>
            <a:off x="7850426" y="6194711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CC633-DA0A-4B3D-B54E-3191B6259345}"/>
              </a:ext>
            </a:extLst>
          </p:cNvPr>
          <p:cNvSpPr txBox="1"/>
          <p:nvPr/>
        </p:nvSpPr>
        <p:spPr>
          <a:xfrm>
            <a:off x="5403273" y="6455778"/>
            <a:ext cx="192868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wieder</a:t>
            </a:r>
            <a:r>
              <a:rPr lang="en-GB" dirty="0">
                <a:latin typeface="Century Gothic" panose="020B0502020202020204" pitchFamily="34" charset="0"/>
              </a:rPr>
              <a:t> - again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252AFC-F31C-3D37-8506-4A9F5205295E}"/>
              </a:ext>
            </a:extLst>
          </p:cNvPr>
          <p:cNvSpPr/>
          <p:nvPr/>
        </p:nvSpPr>
        <p:spPr>
          <a:xfrm>
            <a:off x="8496568" y="1279628"/>
            <a:ext cx="1291169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D2B49D-4FB9-A3CC-1252-87BED9C9DB23}"/>
              </a:ext>
            </a:extLst>
          </p:cNvPr>
          <p:cNvSpPr/>
          <p:nvPr/>
        </p:nvSpPr>
        <p:spPr>
          <a:xfrm>
            <a:off x="8776457" y="1948775"/>
            <a:ext cx="1048601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C46B8B-FB09-AA89-454C-E7EB0B07A1BD}"/>
              </a:ext>
            </a:extLst>
          </p:cNvPr>
          <p:cNvSpPr/>
          <p:nvPr/>
        </p:nvSpPr>
        <p:spPr>
          <a:xfrm>
            <a:off x="9769478" y="2637683"/>
            <a:ext cx="1681624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AE9C672-2724-0515-1CE8-2C5D0E7ADFC0}"/>
              </a:ext>
            </a:extLst>
          </p:cNvPr>
          <p:cNvSpPr/>
          <p:nvPr/>
        </p:nvSpPr>
        <p:spPr>
          <a:xfrm>
            <a:off x="8795460" y="3350293"/>
            <a:ext cx="1048601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FB06A48-7932-2193-7A28-12FCBF5789B7}"/>
              </a:ext>
            </a:extLst>
          </p:cNvPr>
          <p:cNvSpPr/>
          <p:nvPr/>
        </p:nvSpPr>
        <p:spPr>
          <a:xfrm>
            <a:off x="8776457" y="4024822"/>
            <a:ext cx="1048601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61B5BB4-D39E-C545-ED2D-EF2FCF5982E4}"/>
              </a:ext>
            </a:extLst>
          </p:cNvPr>
          <p:cNvSpPr/>
          <p:nvPr/>
        </p:nvSpPr>
        <p:spPr>
          <a:xfrm>
            <a:off x="9769478" y="4713730"/>
            <a:ext cx="1908866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B71D1F4-E9E1-A446-E28C-597C46294245}"/>
              </a:ext>
            </a:extLst>
          </p:cNvPr>
          <p:cNvSpPr/>
          <p:nvPr/>
        </p:nvSpPr>
        <p:spPr>
          <a:xfrm>
            <a:off x="9844061" y="5403394"/>
            <a:ext cx="1690328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0A538D0-DA52-FC9D-E3E1-1678E266E48D}"/>
              </a:ext>
            </a:extLst>
          </p:cNvPr>
          <p:cNvSpPr/>
          <p:nvPr/>
        </p:nvSpPr>
        <p:spPr>
          <a:xfrm>
            <a:off x="9769478" y="6080169"/>
            <a:ext cx="1737402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3A6A4F4-E82D-4727-B1B8-105644292748}"/>
              </a:ext>
            </a:extLst>
          </p:cNvPr>
          <p:cNvGrpSpPr/>
          <p:nvPr/>
        </p:nvGrpSpPr>
        <p:grpSpPr>
          <a:xfrm>
            <a:off x="9669212" y="208788"/>
            <a:ext cx="1394930" cy="865615"/>
            <a:chOff x="-2905760" y="2248540"/>
            <a:chExt cx="2662421" cy="1652148"/>
          </a:xfrm>
        </p:grpSpPr>
        <p:pic>
          <p:nvPicPr>
            <p:cNvPr id="46" name="Picture 45" descr="A person with a mustache wearing a blue shirt&#10;&#10;Description automatically generated with low confidence">
              <a:extLst>
                <a:ext uri="{FF2B5EF4-FFF2-40B4-BE49-F238E27FC236}">
                  <a16:creationId xmlns:a16="http://schemas.microsoft.com/office/drawing/2014/main" id="{5EF56F72-3B38-4AE5-8A46-B17F0F18D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70"/>
            <a:stretch/>
          </p:blipFill>
          <p:spPr>
            <a:xfrm>
              <a:off x="-2003127" y="2248540"/>
              <a:ext cx="1759788" cy="1652148"/>
            </a:xfrm>
            <a:prstGeom prst="ellipse">
              <a:avLst/>
            </a:prstGeom>
          </p:spPr>
        </p:pic>
        <p:pic>
          <p:nvPicPr>
            <p:cNvPr id="48" name="Picture 47" descr="A cartoon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4C8FB668-3A98-4377-ABB8-DE54F342C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05760" y="2310946"/>
              <a:ext cx="1966613" cy="158974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4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6937" y="-42303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80868" y="693322"/>
            <a:ext cx="11270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Both 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and 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r>
              <a:rPr kumimoji="0" lang="es-A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mean ‘to’. Which one goes where?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3a</a:t>
            </a:r>
            <a:endParaRPr lang="en-GB" sz="320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400" y="57740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4304863" y="134813"/>
            <a:ext cx="6578983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4269068" y="169701"/>
            <a:ext cx="663830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den Text und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‘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nach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‘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B27E48-C4D8-4653-ACD8-1F3BD668313E}"/>
              </a:ext>
            </a:extLst>
          </p:cNvPr>
          <p:cNvSpPr/>
          <p:nvPr/>
        </p:nvSpPr>
        <p:spPr>
          <a:xfrm>
            <a:off x="180868" y="1154987"/>
            <a:ext cx="7345347" cy="5574513"/>
          </a:xfrm>
          <a:prstGeom prst="rect">
            <a:avLst/>
          </a:prstGeom>
          <a:solidFill>
            <a:srgbClr val="ECF7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65CB5F-D121-41AF-8386-59CE4F9A1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363834"/>
              </p:ext>
            </p:extLst>
          </p:nvPr>
        </p:nvGraphicFramePr>
        <p:xfrm>
          <a:off x="7751298" y="1180938"/>
          <a:ext cx="4318782" cy="5548560"/>
        </p:xfrm>
        <a:graphic>
          <a:graphicData uri="http://schemas.openxmlformats.org/drawingml/2006/table">
            <a:tbl>
              <a:tblPr firstRow="1" bandRow="1"/>
              <a:tblGrid>
                <a:gridCol w="633828">
                  <a:extLst>
                    <a:ext uri="{9D8B030D-6E8A-4147-A177-3AD203B41FA5}">
                      <a16:colId xmlns:a16="http://schemas.microsoft.com/office/drawing/2014/main" val="4100428921"/>
                    </a:ext>
                  </a:extLst>
                </a:gridCol>
                <a:gridCol w="3684954">
                  <a:extLst>
                    <a:ext uri="{9D8B030D-6E8A-4147-A177-3AD203B41FA5}">
                      <a16:colId xmlns:a16="http://schemas.microsoft.com/office/drawing/2014/main" val="2419060073"/>
                    </a:ext>
                  </a:extLst>
                </a:gridCol>
              </a:tblGrid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063549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684600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399452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387997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46031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743602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798201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247471"/>
                  </a:ext>
                </a:extLst>
              </a:tr>
            </a:tbl>
          </a:graphicData>
        </a:graphic>
      </p:graphicFrame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CustomShape 23">
            <a:extLst>
              <a:ext uri="{FF2B5EF4-FFF2-40B4-BE49-F238E27FC236}">
                <a16:creationId xmlns:a16="http://schemas.microsoft.com/office/drawing/2014/main" id="{C713D71E-E529-42B3-9787-DAED257A66EE}"/>
              </a:ext>
            </a:extLst>
          </p:cNvPr>
          <p:cNvSpPr/>
          <p:nvPr/>
        </p:nvSpPr>
        <p:spPr>
          <a:xfrm>
            <a:off x="7839451" y="1390813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extLst>
              <a:ext uri="{FF2B5EF4-FFF2-40B4-BE49-F238E27FC236}">
                <a16:creationId xmlns:a16="http://schemas.microsoft.com/office/drawing/2014/main" id="{CD834D84-A8FD-4A9A-8640-89BB222DA3BC}"/>
              </a:ext>
            </a:extLst>
          </p:cNvPr>
          <p:cNvSpPr/>
          <p:nvPr/>
        </p:nvSpPr>
        <p:spPr>
          <a:xfrm>
            <a:off x="285380" y="12067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5A678-F5E0-4BE8-92DB-FFE013C2E92C}"/>
              </a:ext>
            </a:extLst>
          </p:cNvPr>
          <p:cNvSpPr txBox="1"/>
          <p:nvPr/>
        </p:nvSpPr>
        <p:spPr>
          <a:xfrm>
            <a:off x="788975" y="1206701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Im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Sommer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machen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Oma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Opa oft eine Reise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Norden.</a:t>
            </a:r>
          </a:p>
        </p:txBody>
      </p:sp>
      <p:sp>
        <p:nvSpPr>
          <p:cNvPr id="18" name="CustomShape 23">
            <a:extLst>
              <a:ext uri="{FF2B5EF4-FFF2-40B4-BE49-F238E27FC236}">
                <a16:creationId xmlns:a16="http://schemas.microsoft.com/office/drawing/2014/main" id="{A3D636DC-B436-4010-8979-0BD93F9FAA38}"/>
              </a:ext>
            </a:extLst>
          </p:cNvPr>
          <p:cNvSpPr/>
          <p:nvPr/>
        </p:nvSpPr>
        <p:spPr>
          <a:xfrm>
            <a:off x="268154" y="1914587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D3ABC3-8435-4193-93BC-85D04EDA18F2}"/>
              </a:ext>
            </a:extLst>
          </p:cNvPr>
          <p:cNvSpPr txBox="1"/>
          <p:nvPr/>
        </p:nvSpPr>
        <p:spPr>
          <a:xfrm>
            <a:off x="819480" y="1914587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Sie fahren nie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Süden, dort gibt es keinen Strand.</a:t>
            </a:r>
          </a:p>
        </p:txBody>
      </p:sp>
      <p:sp>
        <p:nvSpPr>
          <p:cNvPr id="20" name="CustomShape 23">
            <a:extLst>
              <a:ext uri="{FF2B5EF4-FFF2-40B4-BE49-F238E27FC236}">
                <a16:creationId xmlns:a16="http://schemas.microsoft.com/office/drawing/2014/main" id="{AC04B4D6-63A8-425F-9827-A334CB5CDF19}"/>
              </a:ext>
            </a:extLst>
          </p:cNvPr>
          <p:cNvSpPr/>
          <p:nvPr/>
        </p:nvSpPr>
        <p:spPr>
          <a:xfrm>
            <a:off x="285380" y="2638713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26E8F0-B514-49E9-AE38-82DD3E516301}"/>
              </a:ext>
            </a:extLst>
          </p:cNvPr>
          <p:cNvSpPr txBox="1"/>
          <p:nvPr/>
        </p:nvSpPr>
        <p:spPr>
          <a:xfrm>
            <a:off x="836706" y="2638713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Diesmal fahren sie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Sylt.</a:t>
            </a:r>
          </a:p>
        </p:txBody>
      </p:sp>
      <p:sp>
        <p:nvSpPr>
          <p:cNvPr id="22" name="CustomShape 23">
            <a:extLst>
              <a:ext uri="{FF2B5EF4-FFF2-40B4-BE49-F238E27FC236}">
                <a16:creationId xmlns:a16="http://schemas.microsoft.com/office/drawing/2014/main" id="{94F44765-322B-4A77-A9E9-572CDE9122EE}"/>
              </a:ext>
            </a:extLst>
          </p:cNvPr>
          <p:cNvSpPr/>
          <p:nvPr/>
        </p:nvSpPr>
        <p:spPr>
          <a:xfrm>
            <a:off x="285380" y="3213006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0434F5-2394-4073-940C-6F0BB28ADC8A}"/>
              </a:ext>
            </a:extLst>
          </p:cNvPr>
          <p:cNvSpPr txBox="1"/>
          <p:nvPr/>
        </p:nvSpPr>
        <p:spPr>
          <a:xfrm>
            <a:off x="836705" y="3213006"/>
            <a:ext cx="66895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 Sylt gehen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immer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jeden Tag  </a:t>
            </a:r>
            <a:r>
              <a:rPr lang="es-AR" sz="2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zum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Strand.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CustomShape 23">
            <a:extLst>
              <a:ext uri="{FF2B5EF4-FFF2-40B4-BE49-F238E27FC236}">
                <a16:creationId xmlns:a16="http://schemas.microsoft.com/office/drawing/2014/main" id="{F7555B76-C3A6-4A48-B8A7-40994753ACC5}"/>
              </a:ext>
            </a:extLst>
          </p:cNvPr>
          <p:cNvSpPr/>
          <p:nvPr/>
        </p:nvSpPr>
        <p:spPr>
          <a:xfrm>
            <a:off x="285380" y="3844998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BC610C-229D-4693-ABE6-BAC46FD9951E}"/>
              </a:ext>
            </a:extLst>
          </p:cNvPr>
          <p:cNvSpPr txBox="1"/>
          <p:nvPr/>
        </p:nvSpPr>
        <p:spPr>
          <a:xfrm>
            <a:off x="836706" y="3844998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Abends gehen sie oft  </a:t>
            </a:r>
            <a:r>
              <a:rPr lang="es-AR" sz="2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zum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Restaurant. Das Fischrestaurant “Fisch Hüs Sylt” ist sehr bekannt!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CustomShape 23">
            <a:extLst>
              <a:ext uri="{FF2B5EF4-FFF2-40B4-BE49-F238E27FC236}">
                <a16:creationId xmlns:a16="http://schemas.microsoft.com/office/drawing/2014/main" id="{2D20C887-26BA-4D9D-99CE-F154CACE8D23}"/>
              </a:ext>
            </a:extLst>
          </p:cNvPr>
          <p:cNvSpPr/>
          <p:nvPr/>
        </p:nvSpPr>
        <p:spPr>
          <a:xfrm>
            <a:off x="268154" y="4579363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D6B16-DA6A-4989-9905-01E737622322}"/>
              </a:ext>
            </a:extLst>
          </p:cNvPr>
          <p:cNvSpPr txBox="1"/>
          <p:nvPr/>
        </p:nvSpPr>
        <p:spPr>
          <a:xfrm>
            <a:off x="819480" y="4579363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Diesmal bleiben sie eine Woche im Mai 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 Sylt und 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Mittwoch machen sie einen Ausflug 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zum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 Wald.</a:t>
            </a:r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C36748B7-C345-411B-B7C4-6FBF4BA0473F}"/>
              </a:ext>
            </a:extLst>
          </p:cNvPr>
          <p:cNvSpPr/>
          <p:nvPr/>
        </p:nvSpPr>
        <p:spPr>
          <a:xfrm>
            <a:off x="285380" y="5368076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9708BF-8518-4D39-904D-6D7D47329C06}"/>
              </a:ext>
            </a:extLst>
          </p:cNvPr>
          <p:cNvSpPr txBox="1"/>
          <p:nvPr/>
        </p:nvSpPr>
        <p:spPr>
          <a:xfrm>
            <a:off x="732194" y="5381788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Sonntagabend gehen sie 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zum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 Konzert “Musik am Meer”.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07C7EC-8F2C-4E43-8E16-1698CA7A27C9}"/>
              </a:ext>
            </a:extLst>
          </p:cNvPr>
          <p:cNvSpPr txBox="1"/>
          <p:nvPr/>
        </p:nvSpPr>
        <p:spPr>
          <a:xfrm>
            <a:off x="747445" y="6115748"/>
            <a:ext cx="6881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Montag um 9 Uhr fahren sie wieder*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 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Hause.</a:t>
            </a: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F7F47201-9120-4ECE-8397-775504A9FBFD}"/>
              </a:ext>
            </a:extLst>
          </p:cNvPr>
          <p:cNvSpPr/>
          <p:nvPr/>
        </p:nvSpPr>
        <p:spPr>
          <a:xfrm>
            <a:off x="283406" y="6088720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CustomShape 23">
            <a:extLst>
              <a:ext uri="{FF2B5EF4-FFF2-40B4-BE49-F238E27FC236}">
                <a16:creationId xmlns:a16="http://schemas.microsoft.com/office/drawing/2014/main" id="{3DC782F1-3CBF-41D4-8E83-A7C2A02AA87B}"/>
              </a:ext>
            </a:extLst>
          </p:cNvPr>
          <p:cNvSpPr/>
          <p:nvPr/>
        </p:nvSpPr>
        <p:spPr>
          <a:xfrm>
            <a:off x="7843004" y="207784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CustomShape 23">
            <a:extLst>
              <a:ext uri="{FF2B5EF4-FFF2-40B4-BE49-F238E27FC236}">
                <a16:creationId xmlns:a16="http://schemas.microsoft.com/office/drawing/2014/main" id="{2DBFD19E-2D34-4D36-9CF3-A63959ABC2AC}"/>
              </a:ext>
            </a:extLst>
          </p:cNvPr>
          <p:cNvSpPr/>
          <p:nvPr/>
        </p:nvSpPr>
        <p:spPr>
          <a:xfrm>
            <a:off x="7835898" y="2741966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extLst>
              <a:ext uri="{FF2B5EF4-FFF2-40B4-BE49-F238E27FC236}">
                <a16:creationId xmlns:a16="http://schemas.microsoft.com/office/drawing/2014/main" id="{686DAA7E-AC24-48BF-A8FE-A5B016256006}"/>
              </a:ext>
            </a:extLst>
          </p:cNvPr>
          <p:cNvSpPr/>
          <p:nvPr/>
        </p:nvSpPr>
        <p:spPr>
          <a:xfrm>
            <a:off x="7839451" y="3429000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3">
            <a:extLst>
              <a:ext uri="{FF2B5EF4-FFF2-40B4-BE49-F238E27FC236}">
                <a16:creationId xmlns:a16="http://schemas.microsoft.com/office/drawing/2014/main" id="{A31D5ABC-2F2F-4823-BC58-3FA66F22D0B5}"/>
              </a:ext>
            </a:extLst>
          </p:cNvPr>
          <p:cNvSpPr/>
          <p:nvPr/>
        </p:nvSpPr>
        <p:spPr>
          <a:xfrm>
            <a:off x="7850426" y="4156524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CustomShape 23">
            <a:extLst>
              <a:ext uri="{FF2B5EF4-FFF2-40B4-BE49-F238E27FC236}">
                <a16:creationId xmlns:a16="http://schemas.microsoft.com/office/drawing/2014/main" id="{1F6E925C-D37C-425A-BCE4-BA9E9F474ACA}"/>
              </a:ext>
            </a:extLst>
          </p:cNvPr>
          <p:cNvSpPr/>
          <p:nvPr/>
        </p:nvSpPr>
        <p:spPr>
          <a:xfrm>
            <a:off x="7853979" y="4843558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CustomShape 23">
            <a:extLst>
              <a:ext uri="{FF2B5EF4-FFF2-40B4-BE49-F238E27FC236}">
                <a16:creationId xmlns:a16="http://schemas.microsoft.com/office/drawing/2014/main" id="{C1B2657C-9685-469C-9591-0A278A31D65E}"/>
              </a:ext>
            </a:extLst>
          </p:cNvPr>
          <p:cNvSpPr/>
          <p:nvPr/>
        </p:nvSpPr>
        <p:spPr>
          <a:xfrm>
            <a:off x="7846873" y="550767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CustomShape 23">
            <a:extLst>
              <a:ext uri="{FF2B5EF4-FFF2-40B4-BE49-F238E27FC236}">
                <a16:creationId xmlns:a16="http://schemas.microsoft.com/office/drawing/2014/main" id="{B1B5275A-9811-4B28-A761-7A13B3B16828}"/>
              </a:ext>
            </a:extLst>
          </p:cNvPr>
          <p:cNvSpPr/>
          <p:nvPr/>
        </p:nvSpPr>
        <p:spPr>
          <a:xfrm>
            <a:off x="7850426" y="6194711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CC8D61F-D0F0-458D-92F3-42408654CBEC}"/>
              </a:ext>
            </a:extLst>
          </p:cNvPr>
          <p:cNvGrpSpPr/>
          <p:nvPr/>
        </p:nvGrpSpPr>
        <p:grpSpPr>
          <a:xfrm>
            <a:off x="771749" y="1361041"/>
            <a:ext cx="800674" cy="651342"/>
            <a:chOff x="-1848231" y="4517887"/>
            <a:chExt cx="709537" cy="65134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8539AD6-4CF9-4BA6-9154-6B9F7B74881B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2" name="Graphic 41" descr="Suitcase with solid fill">
              <a:extLst>
                <a:ext uri="{FF2B5EF4-FFF2-40B4-BE49-F238E27FC236}">
                  <a16:creationId xmlns:a16="http://schemas.microsoft.com/office/drawing/2014/main" id="{5E4B5278-1855-401D-843A-A9F0F5BC3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B60B2AA-4E46-4ABA-872A-6FC2699ADBD6}"/>
              </a:ext>
            </a:extLst>
          </p:cNvPr>
          <p:cNvGrpSpPr/>
          <p:nvPr/>
        </p:nvGrpSpPr>
        <p:grpSpPr>
          <a:xfrm>
            <a:off x="2566263" y="1747338"/>
            <a:ext cx="800674" cy="651342"/>
            <a:chOff x="-1848231" y="4517887"/>
            <a:chExt cx="709537" cy="651342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9A44F46-0516-4F38-98F3-C736820422A0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8" name="Graphic 47" descr="Suitcase with solid fill">
              <a:extLst>
                <a:ext uri="{FF2B5EF4-FFF2-40B4-BE49-F238E27FC236}">
                  <a16:creationId xmlns:a16="http://schemas.microsoft.com/office/drawing/2014/main" id="{7624F4FB-D78A-4A6A-9CD8-88F1039EC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913B94F-6FF7-4BA9-9F30-B7A70724F3DE}"/>
              </a:ext>
            </a:extLst>
          </p:cNvPr>
          <p:cNvGrpSpPr/>
          <p:nvPr/>
        </p:nvGrpSpPr>
        <p:grpSpPr>
          <a:xfrm>
            <a:off x="3142976" y="2464051"/>
            <a:ext cx="800674" cy="651342"/>
            <a:chOff x="-1848231" y="4517887"/>
            <a:chExt cx="709537" cy="65134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456D9AA-1FBA-4ABA-9B21-3C2E4535A108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Graphic 50" descr="Suitcase with solid fill">
              <a:extLst>
                <a:ext uri="{FF2B5EF4-FFF2-40B4-BE49-F238E27FC236}">
                  <a16:creationId xmlns:a16="http://schemas.microsoft.com/office/drawing/2014/main" id="{96229792-F51B-4865-945B-C7C16FA00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0591C5A-C95D-4832-92DC-08621E858334}"/>
              </a:ext>
            </a:extLst>
          </p:cNvPr>
          <p:cNvGrpSpPr/>
          <p:nvPr/>
        </p:nvGrpSpPr>
        <p:grpSpPr>
          <a:xfrm>
            <a:off x="5217355" y="3081132"/>
            <a:ext cx="800674" cy="651342"/>
            <a:chOff x="-1848231" y="4517887"/>
            <a:chExt cx="709537" cy="65134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283DF43-8E40-4C07-A1A3-70E99DA1869A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Graphic 53" descr="Suitcase with solid fill">
              <a:extLst>
                <a:ext uri="{FF2B5EF4-FFF2-40B4-BE49-F238E27FC236}">
                  <a16:creationId xmlns:a16="http://schemas.microsoft.com/office/drawing/2014/main" id="{235B938C-3E6D-49C5-ABBF-82B97E089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205DC0-A4CB-4B05-B33F-E92E10D0C2E1}"/>
              </a:ext>
            </a:extLst>
          </p:cNvPr>
          <p:cNvGrpSpPr/>
          <p:nvPr/>
        </p:nvGrpSpPr>
        <p:grpSpPr>
          <a:xfrm>
            <a:off x="3562205" y="3644609"/>
            <a:ext cx="800674" cy="651342"/>
            <a:chOff x="-1848231" y="4517887"/>
            <a:chExt cx="709537" cy="651342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7728A42-E23E-4F8F-83A4-2CF19D31D34D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Graphic 56" descr="Suitcase with solid fill">
              <a:extLst>
                <a:ext uri="{FF2B5EF4-FFF2-40B4-BE49-F238E27FC236}">
                  <a16:creationId xmlns:a16="http://schemas.microsoft.com/office/drawing/2014/main" id="{93B28C8A-D855-491D-8DE0-942F2A963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BAD82F2-485A-4A4D-B209-041E6E2ACCD2}"/>
              </a:ext>
            </a:extLst>
          </p:cNvPr>
          <p:cNvGrpSpPr/>
          <p:nvPr/>
        </p:nvGrpSpPr>
        <p:grpSpPr>
          <a:xfrm>
            <a:off x="5804706" y="4753273"/>
            <a:ext cx="800674" cy="651342"/>
            <a:chOff x="-1848231" y="4517887"/>
            <a:chExt cx="709537" cy="651342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44C86223-B921-4601-BBAA-33DBEF5D5DD0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Graphic 59" descr="Suitcase with solid fill">
              <a:extLst>
                <a:ext uri="{FF2B5EF4-FFF2-40B4-BE49-F238E27FC236}">
                  <a16:creationId xmlns:a16="http://schemas.microsoft.com/office/drawing/2014/main" id="{1C47F7E9-F6C9-4702-BAF9-3A2D81101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8F03761-961A-49BC-9280-07FA87D4A5DC}"/>
              </a:ext>
            </a:extLst>
          </p:cNvPr>
          <p:cNvGrpSpPr/>
          <p:nvPr/>
        </p:nvGrpSpPr>
        <p:grpSpPr>
          <a:xfrm>
            <a:off x="4442073" y="5240585"/>
            <a:ext cx="800674" cy="651342"/>
            <a:chOff x="-1848231" y="4517887"/>
            <a:chExt cx="709537" cy="65134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B06FC79-E7FA-466E-9099-D8F865E3B091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3" name="Graphic 62" descr="Suitcase with solid fill">
              <a:extLst>
                <a:ext uri="{FF2B5EF4-FFF2-40B4-BE49-F238E27FC236}">
                  <a16:creationId xmlns:a16="http://schemas.microsoft.com/office/drawing/2014/main" id="{8DBF6636-70B9-4CF2-A457-00A399400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9F01CFB-74CC-4B27-9A7F-B1D0D5506439}"/>
              </a:ext>
            </a:extLst>
          </p:cNvPr>
          <p:cNvGrpSpPr/>
          <p:nvPr/>
        </p:nvGrpSpPr>
        <p:grpSpPr>
          <a:xfrm>
            <a:off x="5712967" y="6005704"/>
            <a:ext cx="800674" cy="651342"/>
            <a:chOff x="-1848231" y="4517887"/>
            <a:chExt cx="709537" cy="651342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7C7E013C-E850-4462-9D66-03ABDAD491FF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6" name="Graphic 65" descr="Suitcase with solid fill">
              <a:extLst>
                <a:ext uri="{FF2B5EF4-FFF2-40B4-BE49-F238E27FC236}">
                  <a16:creationId xmlns:a16="http://schemas.microsoft.com/office/drawing/2014/main" id="{825709AC-561D-4EE4-B7E8-9269D6E11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DDCC633-DA0A-4B3D-B54E-3191B6259345}"/>
              </a:ext>
            </a:extLst>
          </p:cNvPr>
          <p:cNvSpPr txBox="1"/>
          <p:nvPr/>
        </p:nvSpPr>
        <p:spPr>
          <a:xfrm>
            <a:off x="5804706" y="6565987"/>
            <a:ext cx="194659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wieder</a:t>
            </a:r>
            <a:r>
              <a:rPr lang="en-GB" dirty="0">
                <a:latin typeface="Century Gothic" panose="020B0502020202020204" pitchFamily="34" charset="0"/>
              </a:rPr>
              <a:t> - again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AB7973-920A-0DF1-4DED-F951E052A3AC}"/>
              </a:ext>
            </a:extLst>
          </p:cNvPr>
          <p:cNvSpPr txBox="1"/>
          <p:nvPr/>
        </p:nvSpPr>
        <p:spPr>
          <a:xfrm>
            <a:off x="9625737" y="1249114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92D3E-C840-EE4F-FECF-7215CF926789}"/>
              </a:ext>
            </a:extLst>
          </p:cNvPr>
          <p:cNvSpPr txBox="1"/>
          <p:nvPr/>
        </p:nvSpPr>
        <p:spPr>
          <a:xfrm>
            <a:off x="9742736" y="1957740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6424F7-3FEF-D496-25F7-2DFCFE4BC352}"/>
              </a:ext>
            </a:extLst>
          </p:cNvPr>
          <p:cNvSpPr txBox="1"/>
          <p:nvPr/>
        </p:nvSpPr>
        <p:spPr>
          <a:xfrm>
            <a:off x="9640062" y="2622473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AA05A2-5C0A-401D-DB90-531082D74F82}"/>
              </a:ext>
            </a:extLst>
          </p:cNvPr>
          <p:cNvSpPr txBox="1"/>
          <p:nvPr/>
        </p:nvSpPr>
        <p:spPr>
          <a:xfrm>
            <a:off x="9640062" y="3337905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75B452-7E91-47FA-11F5-9ED64A6709B0}"/>
              </a:ext>
            </a:extLst>
          </p:cNvPr>
          <p:cNvSpPr txBox="1"/>
          <p:nvPr/>
        </p:nvSpPr>
        <p:spPr>
          <a:xfrm>
            <a:off x="9660848" y="4057946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0CE9A4A-59DC-7161-217C-DDF90EC48EB0}"/>
              </a:ext>
            </a:extLst>
          </p:cNvPr>
          <p:cNvSpPr txBox="1"/>
          <p:nvPr/>
        </p:nvSpPr>
        <p:spPr>
          <a:xfrm>
            <a:off x="9742736" y="4748028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A74CBA2-02A0-362E-E58B-F5A6D2B5CB9A}"/>
              </a:ext>
            </a:extLst>
          </p:cNvPr>
          <p:cNvSpPr txBox="1"/>
          <p:nvPr/>
        </p:nvSpPr>
        <p:spPr>
          <a:xfrm>
            <a:off x="9754005" y="5389825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8F363D-6CC7-4045-73BE-59A7242F009B}"/>
              </a:ext>
            </a:extLst>
          </p:cNvPr>
          <p:cNvSpPr txBox="1"/>
          <p:nvPr/>
        </p:nvSpPr>
        <p:spPr>
          <a:xfrm>
            <a:off x="9742735" y="6123785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6B9D4D1-34AD-4AEF-AD18-58BBE05CA183}"/>
              </a:ext>
            </a:extLst>
          </p:cNvPr>
          <p:cNvGrpSpPr/>
          <p:nvPr/>
        </p:nvGrpSpPr>
        <p:grpSpPr>
          <a:xfrm>
            <a:off x="9948211" y="335692"/>
            <a:ext cx="1394930" cy="865615"/>
            <a:chOff x="-2905760" y="2248540"/>
            <a:chExt cx="2662421" cy="1652148"/>
          </a:xfrm>
        </p:grpSpPr>
        <p:pic>
          <p:nvPicPr>
            <p:cNvPr id="71" name="Picture 70" descr="A person with a mustache wearing a blue shirt&#10;&#10;Description automatically generated with low confidence">
              <a:extLst>
                <a:ext uri="{FF2B5EF4-FFF2-40B4-BE49-F238E27FC236}">
                  <a16:creationId xmlns:a16="http://schemas.microsoft.com/office/drawing/2014/main" id="{651BC4C9-ADDC-406B-9C68-5F623F8FD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70"/>
            <a:stretch/>
          </p:blipFill>
          <p:spPr>
            <a:xfrm>
              <a:off x="-2003127" y="2248540"/>
              <a:ext cx="1759788" cy="1652148"/>
            </a:xfrm>
            <a:prstGeom prst="ellipse">
              <a:avLst/>
            </a:prstGeom>
          </p:spPr>
        </p:pic>
        <p:pic>
          <p:nvPicPr>
            <p:cNvPr id="72" name="Picture 71" descr="A cartoon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E10F443D-A856-47F8-B961-6A5AB12FE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05760" y="2310946"/>
              <a:ext cx="1966613" cy="158974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42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4" grpId="0" animBg="1"/>
      <p:bldP spid="41" grpId="0" animBg="1"/>
      <p:bldP spid="45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65CB5F-D121-41AF-8386-59CE4F9A1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883866"/>
              </p:ext>
            </p:extLst>
          </p:nvPr>
        </p:nvGraphicFramePr>
        <p:xfrm>
          <a:off x="7216950" y="1112071"/>
          <a:ext cx="4967556" cy="5600850"/>
        </p:xfrm>
        <a:graphic>
          <a:graphicData uri="http://schemas.openxmlformats.org/drawingml/2006/table">
            <a:tbl>
              <a:tblPr firstRow="1" bandRow="1"/>
              <a:tblGrid>
                <a:gridCol w="4967556">
                  <a:extLst>
                    <a:ext uri="{9D8B030D-6E8A-4147-A177-3AD203B41FA5}">
                      <a16:colId xmlns:a16="http://schemas.microsoft.com/office/drawing/2014/main" val="2419060073"/>
                    </a:ext>
                  </a:extLst>
                </a:gridCol>
              </a:tblGrid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summer, granny and grandpa often… go on a trip to the north.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063549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never… go to the South, there is no beach there.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684600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time …they are going to Sylt.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399452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Sylt…they always go the beach every day.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387997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evenings…they often go to the restaurant.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46031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time… they are staying in Sylt for one week in May and…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743602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Sunday…they are going to the concert “Music at the sea”.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798201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Monday…at 9 o’clock they are going (back) home (again).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247471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3b</a:t>
            </a:r>
            <a:endParaRPr lang="en-GB" sz="320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-61330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943650" y="176002"/>
            <a:ext cx="6578983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907855" y="210890"/>
            <a:ext cx="663830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machen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Oma und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Opa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5724" y="-1114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B27E48-C4D8-4653-ACD8-1F3BD668313E}"/>
              </a:ext>
            </a:extLst>
          </p:cNvPr>
          <p:cNvSpPr/>
          <p:nvPr/>
        </p:nvSpPr>
        <p:spPr>
          <a:xfrm>
            <a:off x="7494" y="1112071"/>
            <a:ext cx="7207866" cy="5691901"/>
          </a:xfrm>
          <a:prstGeom prst="rect">
            <a:avLst/>
          </a:prstGeom>
          <a:solidFill>
            <a:srgbClr val="ECF7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725799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CustomShape 23">
            <a:extLst>
              <a:ext uri="{FF2B5EF4-FFF2-40B4-BE49-F238E27FC236}">
                <a16:creationId xmlns:a16="http://schemas.microsoft.com/office/drawing/2014/main" id="{C713D71E-E529-42B3-9787-DAED257A66EE}"/>
              </a:ext>
            </a:extLst>
          </p:cNvPr>
          <p:cNvSpPr/>
          <p:nvPr/>
        </p:nvSpPr>
        <p:spPr>
          <a:xfrm>
            <a:off x="6720047" y="1169496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extLst>
              <a:ext uri="{FF2B5EF4-FFF2-40B4-BE49-F238E27FC236}">
                <a16:creationId xmlns:a16="http://schemas.microsoft.com/office/drawing/2014/main" id="{CD834D84-A8FD-4A9A-8640-89BB222DA3BC}"/>
              </a:ext>
            </a:extLst>
          </p:cNvPr>
          <p:cNvSpPr/>
          <p:nvPr/>
        </p:nvSpPr>
        <p:spPr>
          <a:xfrm>
            <a:off x="112005" y="1163785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5A678-F5E0-4BE8-92DB-FFE013C2E92C}"/>
              </a:ext>
            </a:extLst>
          </p:cNvPr>
          <p:cNvSpPr txBox="1"/>
          <p:nvPr/>
        </p:nvSpPr>
        <p:spPr>
          <a:xfrm>
            <a:off x="615600" y="1163785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Im Sommer Oma und Opa machen oft einen Ausflug nach Norden.</a:t>
            </a:r>
          </a:p>
        </p:txBody>
      </p:sp>
      <p:sp>
        <p:nvSpPr>
          <p:cNvPr id="18" name="CustomShape 23">
            <a:extLst>
              <a:ext uri="{FF2B5EF4-FFF2-40B4-BE49-F238E27FC236}">
                <a16:creationId xmlns:a16="http://schemas.microsoft.com/office/drawing/2014/main" id="{A3D636DC-B436-4010-8979-0BD93F9FAA38}"/>
              </a:ext>
            </a:extLst>
          </p:cNvPr>
          <p:cNvSpPr/>
          <p:nvPr/>
        </p:nvSpPr>
        <p:spPr>
          <a:xfrm>
            <a:off x="94779" y="187167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D3ABC3-8435-4193-93BC-85D04EDA18F2}"/>
              </a:ext>
            </a:extLst>
          </p:cNvPr>
          <p:cNvSpPr txBox="1"/>
          <p:nvPr/>
        </p:nvSpPr>
        <p:spPr>
          <a:xfrm>
            <a:off x="646105" y="1871671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Sie fahren nie nach Süden, dort gibt es keinen Strand.</a:t>
            </a:r>
          </a:p>
        </p:txBody>
      </p:sp>
      <p:sp>
        <p:nvSpPr>
          <p:cNvPr id="20" name="CustomShape 23">
            <a:extLst>
              <a:ext uri="{FF2B5EF4-FFF2-40B4-BE49-F238E27FC236}">
                <a16:creationId xmlns:a16="http://schemas.microsoft.com/office/drawing/2014/main" id="{AC04B4D6-63A8-425F-9827-A334CB5CDF19}"/>
              </a:ext>
            </a:extLst>
          </p:cNvPr>
          <p:cNvSpPr/>
          <p:nvPr/>
        </p:nvSpPr>
        <p:spPr>
          <a:xfrm>
            <a:off x="112005" y="2595797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26E8F0-B514-49E9-AE38-82DD3E516301}"/>
              </a:ext>
            </a:extLst>
          </p:cNvPr>
          <p:cNvSpPr txBox="1"/>
          <p:nvPr/>
        </p:nvSpPr>
        <p:spPr>
          <a:xfrm>
            <a:off x="663331" y="2595797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Diesmal fahren sie nach Sylt.</a:t>
            </a:r>
          </a:p>
        </p:txBody>
      </p:sp>
      <p:sp>
        <p:nvSpPr>
          <p:cNvPr id="22" name="CustomShape 23">
            <a:extLst>
              <a:ext uri="{FF2B5EF4-FFF2-40B4-BE49-F238E27FC236}">
                <a16:creationId xmlns:a16="http://schemas.microsoft.com/office/drawing/2014/main" id="{94F44765-322B-4A77-A9E9-572CDE9122EE}"/>
              </a:ext>
            </a:extLst>
          </p:cNvPr>
          <p:cNvSpPr/>
          <p:nvPr/>
        </p:nvSpPr>
        <p:spPr>
          <a:xfrm>
            <a:off x="112005" y="3170090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0434F5-2394-4073-940C-6F0BB28ADC8A}"/>
              </a:ext>
            </a:extLst>
          </p:cNvPr>
          <p:cNvSpPr txBox="1"/>
          <p:nvPr/>
        </p:nvSpPr>
        <p:spPr>
          <a:xfrm>
            <a:off x="663331" y="3170090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 Sylt gehen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immer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jeden Tag  zum  Strand.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CustomShape 23">
            <a:extLst>
              <a:ext uri="{FF2B5EF4-FFF2-40B4-BE49-F238E27FC236}">
                <a16:creationId xmlns:a16="http://schemas.microsoft.com/office/drawing/2014/main" id="{F7555B76-C3A6-4A48-B8A7-40994753ACC5}"/>
              </a:ext>
            </a:extLst>
          </p:cNvPr>
          <p:cNvSpPr/>
          <p:nvPr/>
        </p:nvSpPr>
        <p:spPr>
          <a:xfrm>
            <a:off x="112005" y="3802082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BC610C-229D-4693-ABE6-BAC46FD9951E}"/>
              </a:ext>
            </a:extLst>
          </p:cNvPr>
          <p:cNvSpPr txBox="1"/>
          <p:nvPr/>
        </p:nvSpPr>
        <p:spPr>
          <a:xfrm>
            <a:off x="663331" y="3802082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Abends gehen sie oft  zum  Restaurant. Das Fischrestaurant “Fisch Hüs Sylt” ist sehr bekannt!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CustomShape 23">
            <a:extLst>
              <a:ext uri="{FF2B5EF4-FFF2-40B4-BE49-F238E27FC236}">
                <a16:creationId xmlns:a16="http://schemas.microsoft.com/office/drawing/2014/main" id="{2D20C887-26BA-4D9D-99CE-F154CACE8D23}"/>
              </a:ext>
            </a:extLst>
          </p:cNvPr>
          <p:cNvSpPr/>
          <p:nvPr/>
        </p:nvSpPr>
        <p:spPr>
          <a:xfrm>
            <a:off x="94779" y="4536447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D6B16-DA6A-4989-9905-01E737622322}"/>
              </a:ext>
            </a:extLst>
          </p:cNvPr>
          <p:cNvSpPr txBox="1"/>
          <p:nvPr/>
        </p:nvSpPr>
        <p:spPr>
          <a:xfrm>
            <a:off x="646105" y="4536447"/>
            <a:ext cx="6599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Diesmal bleiben sie eine Woche im Mai 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 Sylt </a:t>
            </a:r>
          </a:p>
          <a:p>
            <a:pPr>
              <a:buClr>
                <a:srgbClr val="000000"/>
              </a:buClr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und 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Mittwoch machen sie einen Ausflug  </a:t>
            </a:r>
          </a:p>
          <a:p>
            <a:pPr>
              <a:buClr>
                <a:srgbClr val="000000"/>
              </a:buClr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zum  Wald.</a:t>
            </a:r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C36748B7-C345-411B-B7C4-6FBF4BA0473F}"/>
              </a:ext>
            </a:extLst>
          </p:cNvPr>
          <p:cNvSpPr/>
          <p:nvPr/>
        </p:nvSpPr>
        <p:spPr>
          <a:xfrm>
            <a:off x="112589" y="5425838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9708BF-8518-4D39-904D-6D7D47329C06}"/>
              </a:ext>
            </a:extLst>
          </p:cNvPr>
          <p:cNvSpPr txBox="1"/>
          <p:nvPr/>
        </p:nvSpPr>
        <p:spPr>
          <a:xfrm>
            <a:off x="556338" y="5475900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Sonntagabend gehen sie  zum  Konzert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“Musik am Meer”.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07C7EC-8F2C-4E43-8E16-1698CA7A27C9}"/>
              </a:ext>
            </a:extLst>
          </p:cNvPr>
          <p:cNvSpPr txBox="1"/>
          <p:nvPr/>
        </p:nvSpPr>
        <p:spPr>
          <a:xfrm>
            <a:off x="556338" y="6163657"/>
            <a:ext cx="6881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Montag um 9 Uhr fahren sie wieder*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 Hause.</a:t>
            </a: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F7F47201-9120-4ECE-8397-775504A9FBFD}"/>
              </a:ext>
            </a:extLst>
          </p:cNvPr>
          <p:cNvSpPr/>
          <p:nvPr/>
        </p:nvSpPr>
        <p:spPr>
          <a:xfrm>
            <a:off x="101076" y="6182869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CustomShape 23">
            <a:extLst>
              <a:ext uri="{FF2B5EF4-FFF2-40B4-BE49-F238E27FC236}">
                <a16:creationId xmlns:a16="http://schemas.microsoft.com/office/drawing/2014/main" id="{3DC782F1-3CBF-41D4-8E83-A7C2A02AA87B}"/>
              </a:ext>
            </a:extLst>
          </p:cNvPr>
          <p:cNvSpPr/>
          <p:nvPr/>
        </p:nvSpPr>
        <p:spPr>
          <a:xfrm>
            <a:off x="6730471" y="1867761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CustomShape 23">
            <a:extLst>
              <a:ext uri="{FF2B5EF4-FFF2-40B4-BE49-F238E27FC236}">
                <a16:creationId xmlns:a16="http://schemas.microsoft.com/office/drawing/2014/main" id="{2DBFD19E-2D34-4D36-9CF3-A63959ABC2AC}"/>
              </a:ext>
            </a:extLst>
          </p:cNvPr>
          <p:cNvSpPr/>
          <p:nvPr/>
        </p:nvSpPr>
        <p:spPr>
          <a:xfrm>
            <a:off x="6723077" y="2679336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extLst>
              <a:ext uri="{FF2B5EF4-FFF2-40B4-BE49-F238E27FC236}">
                <a16:creationId xmlns:a16="http://schemas.microsoft.com/office/drawing/2014/main" id="{686DAA7E-AC24-48BF-A8FE-A5B016256006}"/>
              </a:ext>
            </a:extLst>
          </p:cNvPr>
          <p:cNvSpPr/>
          <p:nvPr/>
        </p:nvSpPr>
        <p:spPr>
          <a:xfrm>
            <a:off x="6733262" y="333780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3">
            <a:extLst>
              <a:ext uri="{FF2B5EF4-FFF2-40B4-BE49-F238E27FC236}">
                <a16:creationId xmlns:a16="http://schemas.microsoft.com/office/drawing/2014/main" id="{A31D5ABC-2F2F-4823-BC58-3FA66F22D0B5}"/>
              </a:ext>
            </a:extLst>
          </p:cNvPr>
          <p:cNvSpPr/>
          <p:nvPr/>
        </p:nvSpPr>
        <p:spPr>
          <a:xfrm>
            <a:off x="6730471" y="409740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CustomShape 23">
            <a:extLst>
              <a:ext uri="{FF2B5EF4-FFF2-40B4-BE49-F238E27FC236}">
                <a16:creationId xmlns:a16="http://schemas.microsoft.com/office/drawing/2014/main" id="{1F6E925C-D37C-425A-BCE4-BA9E9F474ACA}"/>
              </a:ext>
            </a:extLst>
          </p:cNvPr>
          <p:cNvSpPr/>
          <p:nvPr/>
        </p:nvSpPr>
        <p:spPr>
          <a:xfrm>
            <a:off x="6728460" y="4762651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CustomShape 23">
            <a:extLst>
              <a:ext uri="{FF2B5EF4-FFF2-40B4-BE49-F238E27FC236}">
                <a16:creationId xmlns:a16="http://schemas.microsoft.com/office/drawing/2014/main" id="{C1B2657C-9685-469C-9591-0A278A31D65E}"/>
              </a:ext>
            </a:extLst>
          </p:cNvPr>
          <p:cNvSpPr/>
          <p:nvPr/>
        </p:nvSpPr>
        <p:spPr>
          <a:xfrm>
            <a:off x="6728460" y="551474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CustomShape 23">
            <a:extLst>
              <a:ext uri="{FF2B5EF4-FFF2-40B4-BE49-F238E27FC236}">
                <a16:creationId xmlns:a16="http://schemas.microsoft.com/office/drawing/2014/main" id="{B1B5275A-9811-4B28-A761-7A13B3B16828}"/>
              </a:ext>
            </a:extLst>
          </p:cNvPr>
          <p:cNvSpPr/>
          <p:nvPr/>
        </p:nvSpPr>
        <p:spPr>
          <a:xfrm>
            <a:off x="6728460" y="6245939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CC633-DA0A-4B3D-B54E-3191B6259345}"/>
              </a:ext>
            </a:extLst>
          </p:cNvPr>
          <p:cNvSpPr txBox="1"/>
          <p:nvPr/>
        </p:nvSpPr>
        <p:spPr>
          <a:xfrm>
            <a:off x="4835236" y="6521177"/>
            <a:ext cx="187946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wieder</a:t>
            </a:r>
            <a:r>
              <a:rPr lang="en-GB" dirty="0">
                <a:latin typeface="Century Gothic" panose="020B0502020202020204" pitchFamily="34" charset="0"/>
              </a:rPr>
              <a:t> - again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B37C8-C14C-55D1-E342-F0F45A9F199D}"/>
              </a:ext>
            </a:extLst>
          </p:cNvPr>
          <p:cNvSpPr txBox="1"/>
          <p:nvPr/>
        </p:nvSpPr>
        <p:spPr>
          <a:xfrm>
            <a:off x="8242320" y="1497418"/>
            <a:ext cx="33857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4F5DBFD-754F-4B4A-B775-8FAC8A99B7C5}"/>
              </a:ext>
            </a:extLst>
          </p:cNvPr>
          <p:cNvSpPr txBox="1"/>
          <p:nvPr/>
        </p:nvSpPr>
        <p:spPr>
          <a:xfrm>
            <a:off x="8971326" y="1887901"/>
            <a:ext cx="31258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0FA1E27-2736-46E8-B41E-3198CD462904}"/>
              </a:ext>
            </a:extLst>
          </p:cNvPr>
          <p:cNvSpPr txBox="1"/>
          <p:nvPr/>
        </p:nvSpPr>
        <p:spPr>
          <a:xfrm>
            <a:off x="7319871" y="2189501"/>
            <a:ext cx="31258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80CF35-9BF1-489D-8C28-B7FF1FC1F506}"/>
              </a:ext>
            </a:extLst>
          </p:cNvPr>
          <p:cNvSpPr txBox="1"/>
          <p:nvPr/>
        </p:nvSpPr>
        <p:spPr>
          <a:xfrm>
            <a:off x="8643666" y="2600517"/>
            <a:ext cx="31258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18FFAD8-7C7A-4631-A43A-BEB3077BA197}"/>
              </a:ext>
            </a:extLst>
          </p:cNvPr>
          <p:cNvSpPr txBox="1"/>
          <p:nvPr/>
        </p:nvSpPr>
        <p:spPr>
          <a:xfrm>
            <a:off x="8242320" y="3288089"/>
            <a:ext cx="35272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FEE386-32D0-4CEC-9405-085C5619E6C8}"/>
              </a:ext>
            </a:extLst>
          </p:cNvPr>
          <p:cNvSpPr txBox="1"/>
          <p:nvPr/>
        </p:nvSpPr>
        <p:spPr>
          <a:xfrm>
            <a:off x="7276400" y="3610848"/>
            <a:ext cx="35272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AC70ED8-D452-4043-8673-CEBA9FD0C1BB}"/>
              </a:ext>
            </a:extLst>
          </p:cNvPr>
          <p:cNvGrpSpPr/>
          <p:nvPr/>
        </p:nvGrpSpPr>
        <p:grpSpPr>
          <a:xfrm>
            <a:off x="9669212" y="208788"/>
            <a:ext cx="1394930" cy="865615"/>
            <a:chOff x="-2905760" y="2248540"/>
            <a:chExt cx="2662421" cy="1652148"/>
          </a:xfrm>
        </p:grpSpPr>
        <p:pic>
          <p:nvPicPr>
            <p:cNvPr id="60" name="Picture 59" descr="A person with a mustache wearing a blue shirt&#10;&#10;Description automatically generated with low confidence">
              <a:extLst>
                <a:ext uri="{FF2B5EF4-FFF2-40B4-BE49-F238E27FC236}">
                  <a16:creationId xmlns:a16="http://schemas.microsoft.com/office/drawing/2014/main" id="{B3D41531-655C-4363-9C60-9837128E7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70"/>
            <a:stretch/>
          </p:blipFill>
          <p:spPr>
            <a:xfrm>
              <a:off x="-2003127" y="2248540"/>
              <a:ext cx="1759788" cy="1652148"/>
            </a:xfrm>
            <a:prstGeom prst="ellipse">
              <a:avLst/>
            </a:prstGeom>
          </p:spPr>
        </p:pic>
        <p:pic>
          <p:nvPicPr>
            <p:cNvPr id="61" name="Picture 60" descr="A cartoon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BA123847-B4C6-40BD-B911-67E7D2220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05760" y="2310946"/>
              <a:ext cx="1966613" cy="1589741"/>
            </a:xfrm>
            <a:prstGeom prst="ellipse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6E774A2A-0D86-431C-BA0A-B95416B93FDE}"/>
              </a:ext>
            </a:extLst>
          </p:cNvPr>
          <p:cNvSpPr txBox="1"/>
          <p:nvPr/>
        </p:nvSpPr>
        <p:spPr>
          <a:xfrm>
            <a:off x="9408558" y="3980485"/>
            <a:ext cx="26025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9109342-85DA-4754-9E30-6743E82C0715}"/>
              </a:ext>
            </a:extLst>
          </p:cNvPr>
          <p:cNvSpPr txBox="1"/>
          <p:nvPr/>
        </p:nvSpPr>
        <p:spPr>
          <a:xfrm>
            <a:off x="7245865" y="4295135"/>
            <a:ext cx="26025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C68245F-2C38-482A-8EF4-F0425AA20820}"/>
              </a:ext>
            </a:extLst>
          </p:cNvPr>
          <p:cNvSpPr txBox="1"/>
          <p:nvPr/>
        </p:nvSpPr>
        <p:spPr>
          <a:xfrm>
            <a:off x="8643666" y="4688278"/>
            <a:ext cx="33674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1D16CD5-E965-46EF-9E2C-D079AE57EA80}"/>
              </a:ext>
            </a:extLst>
          </p:cNvPr>
          <p:cNvSpPr txBox="1"/>
          <p:nvPr/>
        </p:nvSpPr>
        <p:spPr>
          <a:xfrm>
            <a:off x="8922864" y="5425614"/>
            <a:ext cx="29026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47A28EF-15E2-4723-8494-4702254CA73C}"/>
              </a:ext>
            </a:extLst>
          </p:cNvPr>
          <p:cNvSpPr txBox="1"/>
          <p:nvPr/>
        </p:nvSpPr>
        <p:spPr>
          <a:xfrm>
            <a:off x="7239131" y="4990183"/>
            <a:ext cx="33674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B2D7F8-0859-42AA-8F41-26AC847A8DC7}"/>
              </a:ext>
            </a:extLst>
          </p:cNvPr>
          <p:cNvSpPr txBox="1"/>
          <p:nvPr/>
        </p:nvSpPr>
        <p:spPr>
          <a:xfrm>
            <a:off x="7281716" y="5700599"/>
            <a:ext cx="35219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4B7BB9B-9CE1-4DFD-AD29-330B6E157DEE}"/>
              </a:ext>
            </a:extLst>
          </p:cNvPr>
          <p:cNvSpPr txBox="1"/>
          <p:nvPr/>
        </p:nvSpPr>
        <p:spPr>
          <a:xfrm>
            <a:off x="8994426" y="6105484"/>
            <a:ext cx="29026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D0DB949-CF08-4A50-8C74-52553683A537}"/>
              </a:ext>
            </a:extLst>
          </p:cNvPr>
          <p:cNvSpPr txBox="1"/>
          <p:nvPr/>
        </p:nvSpPr>
        <p:spPr>
          <a:xfrm>
            <a:off x="7289974" y="6381049"/>
            <a:ext cx="37741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972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5577" y="1903866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3" y="-160931"/>
            <a:ext cx="7166397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gehen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fahren</a:t>
            </a:r>
            <a:endParaRPr lang="en-GB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79763" y="769475"/>
            <a:ext cx="10965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to go </a:t>
            </a:r>
            <a:r>
              <a:rPr kumimoji="0" lang="en-GB" sz="24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foot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to go </a:t>
            </a:r>
            <a:r>
              <a:rPr kumimoji="0" lang="en-GB" sz="24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by transport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8CB71E2-B4A6-4B29-A2E7-C653CB798EA3}"/>
              </a:ext>
            </a:extLst>
          </p:cNvPr>
          <p:cNvSpPr/>
          <p:nvPr/>
        </p:nvSpPr>
        <p:spPr>
          <a:xfrm>
            <a:off x="475649" y="1446554"/>
            <a:ext cx="7569349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255969-E017-4A7D-AFDC-43C722381F63}"/>
              </a:ext>
            </a:extLst>
          </p:cNvPr>
          <p:cNvSpPr txBox="1"/>
          <p:nvPr/>
        </p:nvSpPr>
        <p:spPr>
          <a:xfrm>
            <a:off x="651879" y="1431629"/>
            <a:ext cx="757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zwei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Wochen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Deutschland.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487083-F987-46DB-A23A-318A1B1103E6}"/>
              </a:ext>
            </a:extLst>
          </p:cNvPr>
          <p:cNvSpPr txBox="1"/>
          <p:nvPr/>
        </p:nvSpPr>
        <p:spPr>
          <a:xfrm>
            <a:off x="979864" y="2016846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two weeks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we’re going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Germany.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E1D72E-BD14-4EB6-B8AD-812FA274FF48}"/>
              </a:ext>
            </a:extLst>
          </p:cNvPr>
          <p:cNvSpPr/>
          <p:nvPr/>
        </p:nvSpPr>
        <p:spPr>
          <a:xfrm>
            <a:off x="514979" y="4283566"/>
            <a:ext cx="5581022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A7D6BE-C4CE-4311-833F-5E6A64C895E0}"/>
              </a:ext>
            </a:extLst>
          </p:cNvPr>
          <p:cNvSpPr txBox="1"/>
          <p:nvPr/>
        </p:nvSpPr>
        <p:spPr>
          <a:xfrm>
            <a:off x="556345" y="4281334"/>
            <a:ext cx="566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Manchmal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Schule.</a:t>
            </a:r>
          </a:p>
        </p:txBody>
      </p:sp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DC3568DC-21C5-49D8-A450-42938A00B233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2296" y="4809657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5D8E959-245D-43F3-B6D1-F3C93617EC73}"/>
              </a:ext>
            </a:extLst>
          </p:cNvPr>
          <p:cNvSpPr txBox="1"/>
          <p:nvPr/>
        </p:nvSpPr>
        <p:spPr>
          <a:xfrm>
            <a:off x="475649" y="4864319"/>
            <a:ext cx="930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Sometimes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go (by transport)/drive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(the) school.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B0A07E3-1F6C-4705-AAF0-8DBACD51C311}"/>
              </a:ext>
            </a:extLst>
          </p:cNvPr>
          <p:cNvSpPr/>
          <p:nvPr/>
        </p:nvSpPr>
        <p:spPr>
          <a:xfrm>
            <a:off x="514979" y="5504197"/>
            <a:ext cx="5581022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96DF99-71CC-4D46-A9B1-3E04772BDD4F}"/>
              </a:ext>
            </a:extLst>
          </p:cNvPr>
          <p:cNvSpPr txBox="1"/>
          <p:nvPr/>
        </p:nvSpPr>
        <p:spPr>
          <a:xfrm>
            <a:off x="556345" y="5501965"/>
            <a:ext cx="566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Dienstags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Wald.</a:t>
            </a:r>
          </a:p>
        </p:txBody>
      </p:sp>
      <p:pic>
        <p:nvPicPr>
          <p:cNvPr id="55" name="Google Shape;183;p8">
            <a:extLst>
              <a:ext uri="{FF2B5EF4-FFF2-40B4-BE49-F238E27FC236}">
                <a16:creationId xmlns:a16="http://schemas.microsoft.com/office/drawing/2014/main" id="{A4504418-D10B-4FB9-9A36-950EFD8C282A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2296" y="6030288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D306AB4-913D-47B2-8540-87539A532789}"/>
              </a:ext>
            </a:extLst>
          </p:cNvPr>
          <p:cNvSpPr txBox="1"/>
          <p:nvPr/>
        </p:nvSpPr>
        <p:spPr>
          <a:xfrm>
            <a:off x="514979" y="6076140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 Tuesdays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go (on foot) /walk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the forest/woods.</a:t>
            </a: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742E22B2-A44F-4401-97BC-E797C9D003C4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22999" y="3015174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36DB876-866C-408B-8865-FC4712386175}"/>
              </a:ext>
            </a:extLst>
          </p:cNvPr>
          <p:cNvSpPr/>
          <p:nvPr/>
        </p:nvSpPr>
        <p:spPr>
          <a:xfrm>
            <a:off x="458930" y="2582087"/>
            <a:ext cx="7569349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FC2BC6-D838-4C4B-9925-E2FE09AF2279}"/>
              </a:ext>
            </a:extLst>
          </p:cNvPr>
          <p:cNvSpPr txBox="1"/>
          <p:nvPr/>
        </p:nvSpPr>
        <p:spPr>
          <a:xfrm>
            <a:off x="786900" y="2593609"/>
            <a:ext cx="757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zwei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Minuten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oben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27EF81-621B-4EB4-88D1-63D101DE154B}"/>
              </a:ext>
            </a:extLst>
          </p:cNvPr>
          <p:cNvSpPr txBox="1"/>
          <p:nvPr/>
        </p:nvSpPr>
        <p:spPr>
          <a:xfrm>
            <a:off x="514979" y="3265493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two minutes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we’re going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upstairs.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13E17-1D0D-35A4-BA6C-3BC50A825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661" y="1352460"/>
            <a:ext cx="1990327" cy="2249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F35584-FB30-C80B-738C-D35C1123032F}"/>
              </a:ext>
            </a:extLst>
          </p:cNvPr>
          <p:cNvSpPr txBox="1"/>
          <p:nvPr/>
        </p:nvSpPr>
        <p:spPr>
          <a:xfrm>
            <a:off x="10201024" y="3111255"/>
            <a:ext cx="199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fahren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Free Boy Scout Hiking vector and picture">
            <a:extLst>
              <a:ext uri="{FF2B5EF4-FFF2-40B4-BE49-F238E27FC236}">
                <a16:creationId xmlns:a16="http://schemas.microsoft.com/office/drawing/2014/main" id="{408093D4-7F99-9123-D6E1-EA59F0237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327" y="3894355"/>
            <a:ext cx="1045885" cy="143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ADD1C-C93F-8A59-FDD7-3D773A5C3BC4}"/>
              </a:ext>
            </a:extLst>
          </p:cNvPr>
          <p:cNvSpPr txBox="1"/>
          <p:nvPr/>
        </p:nvSpPr>
        <p:spPr>
          <a:xfrm>
            <a:off x="10386327" y="5406825"/>
            <a:ext cx="199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gehen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271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32" grpId="0"/>
      <p:bldP spid="42" grpId="0"/>
      <p:bldP spid="49" grpId="0" animBg="1"/>
      <p:bldP spid="50" grpId="0"/>
      <p:bldP spid="52" grpId="0"/>
      <p:bldP spid="53" grpId="0" animBg="1"/>
      <p:bldP spid="54" grpId="0"/>
      <p:bldP spid="56" grpId="0"/>
      <p:bldP spid="25" grpId="0" animBg="1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E86B02-2DB3-4F23-BBAC-56F53EC6CB8A}"/>
              </a:ext>
            </a:extLst>
          </p:cNvPr>
          <p:cNvSpPr txBox="1"/>
          <p:nvPr/>
        </p:nvSpPr>
        <p:spPr>
          <a:xfrm>
            <a:off x="192395" y="764085"/>
            <a:ext cx="3036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spricht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E596ED-26CA-43E2-9B9B-0CAACAAE5A03}"/>
              </a:ext>
            </a:extLst>
          </p:cNvPr>
          <p:cNvSpPr txBox="1"/>
          <p:nvPr/>
        </p:nvSpPr>
        <p:spPr>
          <a:xfrm>
            <a:off x="165549" y="1262473"/>
            <a:ext cx="3544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antwortet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39A99-D8F7-4A7B-82F2-3EE250D0E9F7}"/>
              </a:ext>
            </a:extLst>
          </p:cNvPr>
          <p:cNvSpPr txBox="1"/>
          <p:nvPr/>
        </p:nvSpPr>
        <p:spPr>
          <a:xfrm>
            <a:off x="165549" y="1824342"/>
            <a:ext cx="3270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0FE652-7F75-40DC-87C0-29A49631AAF8}"/>
              </a:ext>
            </a:extLst>
          </p:cNvPr>
          <p:cNvSpPr txBox="1"/>
          <p:nvPr/>
        </p:nvSpPr>
        <p:spPr>
          <a:xfrm>
            <a:off x="267664" y="2649009"/>
            <a:ext cx="5303520" cy="1446550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            …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5CB2685-1EAC-4614-8FF5-555AD1ED972D}"/>
              </a:ext>
            </a:extLst>
          </p:cNvPr>
          <p:cNvSpPr/>
          <p:nvPr/>
        </p:nvSpPr>
        <p:spPr>
          <a:xfrm>
            <a:off x="2176860" y="4662890"/>
            <a:ext cx="2686688" cy="663113"/>
          </a:xfrm>
          <a:prstGeom prst="wedgeRoundRectCallout">
            <a:avLst>
              <a:gd name="adj1" fmla="val -49214"/>
              <a:gd name="adj2" fmla="val -125935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1E3F5B-7DF3-41C2-BBA9-4DD3CF5412C0}"/>
              </a:ext>
            </a:extLst>
          </p:cNvPr>
          <p:cNvGrpSpPr/>
          <p:nvPr/>
        </p:nvGrpSpPr>
        <p:grpSpPr>
          <a:xfrm>
            <a:off x="580633" y="4387385"/>
            <a:ext cx="1356293" cy="1356293"/>
            <a:chOff x="820567" y="5178959"/>
            <a:chExt cx="1356293" cy="1356293"/>
          </a:xfrm>
        </p:grpSpPr>
        <p:pic>
          <p:nvPicPr>
            <p:cNvPr id="19" name="Graphic 18" descr="User">
              <a:extLst>
                <a:ext uri="{FF2B5EF4-FFF2-40B4-BE49-F238E27FC236}">
                  <a16:creationId xmlns:a16="http://schemas.microsoft.com/office/drawing/2014/main" id="{5740FC9A-BEA1-4F11-81CA-943A169D4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0567" y="5178959"/>
              <a:ext cx="1356293" cy="135629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11186-8FC2-41B0-B9D6-26E10E0C5AF9}"/>
                </a:ext>
              </a:extLst>
            </p:cNvPr>
            <p:cNvSpPr txBox="1"/>
            <p:nvPr/>
          </p:nvSpPr>
          <p:spPr>
            <a:xfrm>
              <a:off x="1207571" y="5747514"/>
              <a:ext cx="439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EF0379-4B77-46E3-B30E-BAA6A72A145D}"/>
              </a:ext>
            </a:extLst>
          </p:cNvPr>
          <p:cNvGrpSpPr/>
          <p:nvPr/>
        </p:nvGrpSpPr>
        <p:grpSpPr>
          <a:xfrm>
            <a:off x="9336993" y="4835587"/>
            <a:ext cx="1356293" cy="1356293"/>
            <a:chOff x="9610451" y="5162697"/>
            <a:chExt cx="1356293" cy="1356293"/>
          </a:xfrm>
        </p:grpSpPr>
        <p:pic>
          <p:nvPicPr>
            <p:cNvPr id="20" name="Graphic 19" descr="User">
              <a:extLst>
                <a:ext uri="{FF2B5EF4-FFF2-40B4-BE49-F238E27FC236}">
                  <a16:creationId xmlns:a16="http://schemas.microsoft.com/office/drawing/2014/main" id="{1990E841-F564-4BC9-B935-5B1C90B13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10451" y="5162697"/>
              <a:ext cx="1356293" cy="135629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1DFE8A-7847-4EE0-9980-D48051302D1B}"/>
                </a:ext>
              </a:extLst>
            </p:cNvPr>
            <p:cNvSpPr txBox="1"/>
            <p:nvPr/>
          </p:nvSpPr>
          <p:spPr>
            <a:xfrm>
              <a:off x="10036893" y="5779966"/>
              <a:ext cx="439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23" name="Rectangle 1">
            <a:extLst>
              <a:ext uri="{FF2B5EF4-FFF2-40B4-BE49-F238E27FC236}">
                <a16:creationId xmlns:a16="http://schemas.microsoft.com/office/drawing/2014/main" id="{FB016D71-0E16-4E60-AD16-CB1E104FA919}"/>
              </a:ext>
            </a:extLst>
          </p:cNvPr>
          <p:cNvSpPr/>
          <p:nvPr/>
        </p:nvSpPr>
        <p:spPr>
          <a:xfrm>
            <a:off x="7389144" y="2373022"/>
            <a:ext cx="3522212" cy="1596578"/>
          </a:xfrm>
          <a:prstGeom prst="rect">
            <a:avLst/>
          </a:prstGeom>
          <a:solidFill>
            <a:srgbClr val="FFF0D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4771F1-B6C1-4015-A692-BEDFC7BF9F7D}"/>
              </a:ext>
            </a:extLst>
          </p:cNvPr>
          <p:cNvSpPr/>
          <p:nvPr/>
        </p:nvSpPr>
        <p:spPr>
          <a:xfrm>
            <a:off x="967637" y="6093915"/>
            <a:ext cx="3018775" cy="455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27C72F-BA09-473F-B165-2062F6D40BCB}"/>
              </a:ext>
            </a:extLst>
          </p:cNvPr>
          <p:cNvSpPr txBox="1"/>
          <p:nvPr/>
        </p:nvSpPr>
        <p:spPr>
          <a:xfrm>
            <a:off x="208206" y="5741125"/>
            <a:ext cx="872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4AFD4E9-3BA5-4562-B03A-CF88D3DB9822}"/>
              </a:ext>
            </a:extLst>
          </p:cNvPr>
          <p:cNvSpPr/>
          <p:nvPr/>
        </p:nvSpPr>
        <p:spPr>
          <a:xfrm>
            <a:off x="7275720" y="2124645"/>
            <a:ext cx="1983342" cy="205339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639683-236B-4CDC-96E3-0A05AEEA5F14}"/>
              </a:ext>
            </a:extLst>
          </p:cNvPr>
          <p:cNvSpPr txBox="1"/>
          <p:nvPr/>
        </p:nvSpPr>
        <p:spPr>
          <a:xfrm>
            <a:off x="967637" y="5991825"/>
            <a:ext cx="3941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to (the) school.</a:t>
            </a: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D94759C2-D76F-42A9-A5EE-CB17502890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36" y="3331616"/>
            <a:ext cx="724890" cy="71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F4715B-4E70-4E16-82D2-0484F377C80F}"/>
              </a:ext>
            </a:extLst>
          </p:cNvPr>
          <p:cNvSpPr txBox="1"/>
          <p:nvPr/>
        </p:nvSpPr>
        <p:spPr>
          <a:xfrm>
            <a:off x="7604782" y="2967613"/>
            <a:ext cx="132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Schule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6CC79A-E59B-47F0-AE9D-9EDE9C505360}"/>
              </a:ext>
            </a:extLst>
          </p:cNvPr>
          <p:cNvSpPr txBox="1"/>
          <p:nvPr/>
        </p:nvSpPr>
        <p:spPr>
          <a:xfrm>
            <a:off x="9337605" y="2960437"/>
            <a:ext cx="157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England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0DB13267-D806-4601-B75F-5C156BE84860}"/>
              </a:ext>
            </a:extLst>
          </p:cNvPr>
          <p:cNvSpPr/>
          <p:nvPr/>
        </p:nvSpPr>
        <p:spPr>
          <a:xfrm>
            <a:off x="6249236" y="4484978"/>
            <a:ext cx="3068715" cy="1049277"/>
          </a:xfrm>
          <a:prstGeom prst="wedgeRoundRectCallout">
            <a:avLst>
              <a:gd name="adj1" fmla="val 61396"/>
              <a:gd name="adj2" fmla="val 34263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zur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Schule.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3B334535-B642-47AB-ACDA-0F52D8A35698}"/>
              </a:ext>
            </a:extLst>
          </p:cNvPr>
          <p:cNvSpPr/>
          <p:nvPr/>
        </p:nvSpPr>
        <p:spPr>
          <a:xfrm>
            <a:off x="6129221" y="762666"/>
            <a:ext cx="3964078" cy="1049277"/>
          </a:xfrm>
          <a:prstGeom prst="wedgeRoundRectCallout">
            <a:avLst>
              <a:gd name="adj1" fmla="val -34067"/>
              <a:gd name="adj2" fmla="val 91913"/>
              <a:gd name="adj3" fmla="val 16667"/>
            </a:avLst>
          </a:prstGeom>
          <a:solidFill>
            <a:srgbClr val="F3F7FF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If you hear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choose the destination you can walk to.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7A77263C-3522-4F25-8151-4646C144669A}"/>
              </a:ext>
            </a:extLst>
          </p:cNvPr>
          <p:cNvSpPr/>
          <p:nvPr/>
        </p:nvSpPr>
        <p:spPr>
          <a:xfrm>
            <a:off x="4450111" y="5744141"/>
            <a:ext cx="3964078" cy="853303"/>
          </a:xfrm>
          <a:prstGeom prst="wedgeRoundRectCallout">
            <a:avLst>
              <a:gd name="adj1" fmla="val 30876"/>
              <a:gd name="adj2" fmla="val -87786"/>
              <a:gd name="adj3" fmla="val 16667"/>
            </a:avLst>
          </a:prstGeom>
          <a:solidFill>
            <a:srgbClr val="F3F7FF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zur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for feminine places, </a:t>
            </a: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zum</a:t>
            </a: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for masculine / neuter.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27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29" grpId="0"/>
      <p:bldP spid="36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3092</Words>
  <Application>Microsoft Macintosh PowerPoint</Application>
  <PresentationFormat>Widescreen</PresentationFormat>
  <Paragraphs>665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Century Gothic</vt:lpstr>
      <vt:lpstr>Ink Free</vt:lpstr>
      <vt:lpstr>Modern Love</vt:lpstr>
      <vt:lpstr>Symbol</vt:lpstr>
      <vt:lpstr>Wingdings</vt:lpstr>
      <vt:lpstr>1_Office Theme</vt:lpstr>
      <vt:lpstr>2_Office Theme</vt:lpstr>
      <vt:lpstr>Experiences at home and away </vt:lpstr>
      <vt:lpstr>Follow up 1 </vt:lpstr>
      <vt:lpstr>Follow up 1 </vt:lpstr>
      <vt:lpstr>Present tense ➜ future meaning</vt:lpstr>
      <vt:lpstr>Follow up 2</vt:lpstr>
      <vt:lpstr>Follow up 3a</vt:lpstr>
      <vt:lpstr>Follow up 3b</vt:lpstr>
      <vt:lpstr>gehen | fahren</vt:lpstr>
      <vt:lpstr>Follow up 4</vt:lpstr>
      <vt:lpstr>Follow up 4</vt:lpstr>
      <vt:lpstr>Follow up 4</vt:lpstr>
      <vt:lpstr>Follow up 5: </vt:lpstr>
      <vt:lpstr>Follow up 5: </vt:lpstr>
      <vt:lpstr>Tschüss!</vt:lpstr>
      <vt:lpstr>Follow up 4</vt:lpstr>
      <vt:lpstr>Follow up 4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83</cp:revision>
  <dcterms:created xsi:type="dcterms:W3CDTF">2021-06-12T06:20:35Z</dcterms:created>
  <dcterms:modified xsi:type="dcterms:W3CDTF">2023-11-07T16:23:35Z</dcterms:modified>
</cp:coreProperties>
</file>