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88" r:id="rId3"/>
    <p:sldId id="925" r:id="rId4"/>
    <p:sldId id="926" r:id="rId5"/>
    <p:sldId id="934" r:id="rId6"/>
    <p:sldId id="935" r:id="rId7"/>
    <p:sldId id="933" r:id="rId8"/>
    <p:sldId id="279" r:id="rId9"/>
    <p:sldId id="983" r:id="rId10"/>
    <p:sldId id="985" r:id="rId11"/>
    <p:sldId id="984" r:id="rId12"/>
    <p:sldId id="98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13"/>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66531" autoAdjust="0"/>
  </p:normalViewPr>
  <p:slideViewPr>
    <p:cSldViewPr snapToGrid="0">
      <p:cViewPr varScale="1">
        <p:scale>
          <a:sx n="78" d="100"/>
          <a:sy n="78" d="100"/>
        </p:scale>
        <p:origin x="2144"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884FF1EB-4330-974E-898A-11BE7F7EB0E2}"/>
    <pc:docChg chg="undo custSel modSld">
      <pc:chgData name="Jasmin Silver" userId="f1ad1a87-e10a-4dd0-87b2-6c2654730cf8" providerId="ADAL" clId="{884FF1EB-4330-974E-898A-11BE7F7EB0E2}" dt="2023-10-31T17:15:53.408" v="238" actId="20577"/>
      <pc:docMkLst>
        <pc:docMk/>
      </pc:docMkLst>
      <pc:sldChg chg="modNotesTx">
        <pc:chgData name="Jasmin Silver" userId="f1ad1a87-e10a-4dd0-87b2-6c2654730cf8" providerId="ADAL" clId="{884FF1EB-4330-974E-898A-11BE7F7EB0E2}" dt="2023-10-31T16:45:54.602" v="0"/>
        <pc:sldMkLst>
          <pc:docMk/>
          <pc:sldMk cId="0" sldId="275"/>
        </pc:sldMkLst>
      </pc:sldChg>
      <pc:sldChg chg="modNotesTx">
        <pc:chgData name="Jasmin Silver" userId="f1ad1a87-e10a-4dd0-87b2-6c2654730cf8" providerId="ADAL" clId="{884FF1EB-4330-974E-898A-11BE7F7EB0E2}" dt="2023-10-31T17:14:56.927" v="222" actId="20577"/>
        <pc:sldMkLst>
          <pc:docMk/>
          <pc:sldMk cId="1393844541" sldId="926"/>
        </pc:sldMkLst>
      </pc:sldChg>
      <pc:sldChg chg="modNotesTx">
        <pc:chgData name="Jasmin Silver" userId="f1ad1a87-e10a-4dd0-87b2-6c2654730cf8" providerId="ADAL" clId="{884FF1EB-4330-974E-898A-11BE7F7EB0E2}" dt="2023-10-31T17:15:25.583" v="229" actId="20577"/>
        <pc:sldMkLst>
          <pc:docMk/>
          <pc:sldMk cId="3845662794" sldId="934"/>
        </pc:sldMkLst>
      </pc:sldChg>
      <pc:sldChg chg="modNotesTx">
        <pc:chgData name="Jasmin Silver" userId="f1ad1a87-e10a-4dd0-87b2-6c2654730cf8" providerId="ADAL" clId="{884FF1EB-4330-974E-898A-11BE7F7EB0E2}" dt="2023-10-31T17:15:53.408" v="238" actId="20577"/>
        <pc:sldMkLst>
          <pc:docMk/>
          <pc:sldMk cId="1176455578" sldId="935"/>
        </pc:sldMkLst>
      </pc:sldChg>
      <pc:sldChg chg="modSp mod modNotesTx">
        <pc:chgData name="Jasmin Silver" userId="f1ad1a87-e10a-4dd0-87b2-6c2654730cf8" providerId="ADAL" clId="{884FF1EB-4330-974E-898A-11BE7F7EB0E2}" dt="2023-10-31T17:07:06.129" v="209" actId="20577"/>
        <pc:sldMkLst>
          <pc:docMk/>
          <pc:sldMk cId="0" sldId="985"/>
        </pc:sldMkLst>
        <pc:spChg chg="mod">
          <ac:chgData name="Jasmin Silver" userId="f1ad1a87-e10a-4dd0-87b2-6c2654730cf8" providerId="ADAL" clId="{884FF1EB-4330-974E-898A-11BE7F7EB0E2}" dt="2023-10-31T17:06:06.965" v="39" actId="1076"/>
          <ac:spMkLst>
            <pc:docMk/>
            <pc:sldMk cId="0" sldId="985"/>
            <ac:spMk id="5" creationId="{3635753C-6E95-4E3D-8DD0-14AA8BBF6A3E}"/>
          </ac:spMkLst>
        </pc:spChg>
        <pc:spChg chg="mod">
          <ac:chgData name="Jasmin Silver" userId="f1ad1a87-e10a-4dd0-87b2-6c2654730cf8" providerId="ADAL" clId="{884FF1EB-4330-974E-898A-11BE7F7EB0E2}" dt="2023-10-31T16:58:04.361" v="12" actId="6549"/>
          <ac:spMkLst>
            <pc:docMk/>
            <pc:sldMk cId="0" sldId="985"/>
            <ac:spMk id="30" creationId="{708E9CED-CA58-4AB9-A28D-F66718AEBFDA}"/>
          </ac:spMkLst>
        </pc:spChg>
        <pc:spChg chg="mod">
          <ac:chgData name="Jasmin Silver" userId="f1ad1a87-e10a-4dd0-87b2-6c2654730cf8" providerId="ADAL" clId="{884FF1EB-4330-974E-898A-11BE7F7EB0E2}" dt="2023-10-31T17:05:15.231" v="36" actId="14100"/>
          <ac:spMkLst>
            <pc:docMk/>
            <pc:sldMk cId="0" sldId="985"/>
            <ac:spMk id="75" creationId="{2CEB819C-F736-4488-893F-539BAA686408}"/>
          </ac:spMkLst>
        </pc:spChg>
        <pc:spChg chg="mod">
          <ac:chgData name="Jasmin Silver" userId="f1ad1a87-e10a-4dd0-87b2-6c2654730cf8" providerId="ADAL" clId="{884FF1EB-4330-974E-898A-11BE7F7EB0E2}" dt="2023-10-31T17:06:06.965" v="39" actId="1076"/>
          <ac:spMkLst>
            <pc:docMk/>
            <pc:sldMk cId="0" sldId="985"/>
            <ac:spMk id="101" creationId="{C784549E-7FF2-48D0-9EAB-FD465036E7D2}"/>
          </ac:spMkLst>
        </pc:spChg>
        <pc:spChg chg="mod">
          <ac:chgData name="Jasmin Silver" userId="f1ad1a87-e10a-4dd0-87b2-6c2654730cf8" providerId="ADAL" clId="{884FF1EB-4330-974E-898A-11BE7F7EB0E2}" dt="2023-10-31T17:06:06.965" v="39" actId="1076"/>
          <ac:spMkLst>
            <pc:docMk/>
            <pc:sldMk cId="0" sldId="985"/>
            <ac:spMk id="102" creationId="{7FC21FD1-6CDD-4087-B106-25343BA37F03}"/>
          </ac:spMkLst>
        </pc:spChg>
        <pc:spChg chg="mod">
          <ac:chgData name="Jasmin Silver" userId="f1ad1a87-e10a-4dd0-87b2-6c2654730cf8" providerId="ADAL" clId="{884FF1EB-4330-974E-898A-11BE7F7EB0E2}" dt="2023-10-31T17:06:06.965" v="39" actId="1076"/>
          <ac:spMkLst>
            <pc:docMk/>
            <pc:sldMk cId="0" sldId="985"/>
            <ac:spMk id="103" creationId="{CAE03664-29A5-4F40-8810-E503EA9A6A84}"/>
          </ac:spMkLst>
        </pc:spChg>
        <pc:spChg chg="mod">
          <ac:chgData name="Jasmin Silver" userId="f1ad1a87-e10a-4dd0-87b2-6c2654730cf8" providerId="ADAL" clId="{884FF1EB-4330-974E-898A-11BE7F7EB0E2}" dt="2023-10-31T17:06:06.965" v="39" actId="1076"/>
          <ac:spMkLst>
            <pc:docMk/>
            <pc:sldMk cId="0" sldId="985"/>
            <ac:spMk id="104" creationId="{E006CE08-3A06-42A6-B391-228234F809BC}"/>
          </ac:spMkLst>
        </pc:spChg>
        <pc:spChg chg="mod">
          <ac:chgData name="Jasmin Silver" userId="f1ad1a87-e10a-4dd0-87b2-6c2654730cf8" providerId="ADAL" clId="{884FF1EB-4330-974E-898A-11BE7F7EB0E2}" dt="2023-10-31T17:06:06.965" v="39" actId="1076"/>
          <ac:spMkLst>
            <pc:docMk/>
            <pc:sldMk cId="0" sldId="985"/>
            <ac:spMk id="106" creationId="{F9C430C6-DBFD-411F-B2B7-A98EED655F1F}"/>
          </ac:spMkLst>
        </pc:spChg>
        <pc:spChg chg="mod">
          <ac:chgData name="Jasmin Silver" userId="f1ad1a87-e10a-4dd0-87b2-6c2654730cf8" providerId="ADAL" clId="{884FF1EB-4330-974E-898A-11BE7F7EB0E2}" dt="2023-10-31T17:05:21.956" v="37" actId="14100"/>
          <ac:spMkLst>
            <pc:docMk/>
            <pc:sldMk cId="0" sldId="985"/>
            <ac:spMk id="149" creationId="{22EDD711-AFCE-4C75-8999-20008672A885}"/>
          </ac:spMkLst>
        </pc:spChg>
        <pc:spChg chg="mod">
          <ac:chgData name="Jasmin Silver" userId="f1ad1a87-e10a-4dd0-87b2-6c2654730cf8" providerId="ADAL" clId="{884FF1EB-4330-974E-898A-11BE7F7EB0E2}" dt="2023-10-31T17:05:34.001" v="38" actId="14100"/>
          <ac:spMkLst>
            <pc:docMk/>
            <pc:sldMk cId="0" sldId="985"/>
            <ac:spMk id="157" creationId="{B1327E69-53E3-492C-92DE-111A6CFC201E}"/>
          </ac:spMkLst>
        </pc:spChg>
        <pc:spChg chg="mod">
          <ac:chgData name="Jasmin Silver" userId="f1ad1a87-e10a-4dd0-87b2-6c2654730cf8" providerId="ADAL" clId="{884FF1EB-4330-974E-898A-11BE7F7EB0E2}" dt="2023-10-31T17:05:09.347" v="35" actId="14100"/>
          <ac:spMkLst>
            <pc:docMk/>
            <pc:sldMk cId="0" sldId="985"/>
            <ac:spMk id="165" creationId="{57F18D78-11C8-418F-9405-BEBBDADD1B32}"/>
          </ac:spMkLst>
        </pc:spChg>
        <pc:spChg chg="mod">
          <ac:chgData name="Jasmin Silver" userId="f1ad1a87-e10a-4dd0-87b2-6c2654730cf8" providerId="ADAL" clId="{884FF1EB-4330-974E-898A-11BE7F7EB0E2}" dt="2023-10-31T17:05:02.822" v="33" actId="14100"/>
          <ac:spMkLst>
            <pc:docMk/>
            <pc:sldMk cId="0" sldId="985"/>
            <ac:spMk id="173" creationId="{10459A4A-AA2A-4F70-983D-D334CC815A43}"/>
          </ac:spMkLst>
        </pc:spChg>
        <pc:spChg chg="mod">
          <ac:chgData name="Jasmin Silver" userId="f1ad1a87-e10a-4dd0-87b2-6c2654730cf8" providerId="ADAL" clId="{884FF1EB-4330-974E-898A-11BE7F7EB0E2}" dt="2023-10-31T17:05:06.015" v="34" actId="14100"/>
          <ac:spMkLst>
            <pc:docMk/>
            <pc:sldMk cId="0" sldId="985"/>
            <ac:spMk id="181" creationId="{F3FD4072-7386-475C-B86F-93BA91060F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31/10/2023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de-DE" sz="1200" b="1" strike="noStrike" spc="-1" dirty="0">
                <a:solidFill>
                  <a:srgbClr val="002060"/>
                </a:solidFill>
                <a:latin typeface="Century Gothic"/>
                <a:ea typeface="Century Gothic"/>
              </a:rPr>
              <a:t>[-g] Tag </a:t>
            </a:r>
            <a:r>
              <a:rPr lang="de-DE" sz="1200" b="0" strike="noStrike" spc="-1" dirty="0">
                <a:solidFill>
                  <a:srgbClr val="002060"/>
                </a:solidFill>
                <a:latin typeface="Century Gothic"/>
                <a:ea typeface="Century Gothic"/>
              </a:rPr>
              <a:t>[111] </a:t>
            </a:r>
            <a:r>
              <a:rPr lang="de-DE" sz="1200" b="1" strike="noStrike" spc="-1" dirty="0">
                <a:solidFill>
                  <a:srgbClr val="002060"/>
                </a:solidFill>
                <a:latin typeface="Century Gothic"/>
                <a:ea typeface="Century Gothic"/>
              </a:rPr>
              <a:t>Berg </a:t>
            </a:r>
            <a:r>
              <a:rPr lang="de-DE" sz="1200" b="0" strike="noStrike" spc="-1" dirty="0">
                <a:solidFill>
                  <a:srgbClr val="002060"/>
                </a:solidFill>
                <a:latin typeface="Century Gothic"/>
                <a:ea typeface="Century Gothic"/>
              </a:rPr>
              <a:t>[934] </a:t>
            </a:r>
            <a:r>
              <a:rPr lang="de-DE" sz="1200" b="1" strike="noStrike" spc="-1" dirty="0">
                <a:solidFill>
                  <a:srgbClr val="002060"/>
                </a:solidFill>
                <a:latin typeface="Century Gothic"/>
                <a:ea typeface="Century Gothic"/>
              </a:rPr>
              <a:t>Zug </a:t>
            </a:r>
            <a:r>
              <a:rPr lang="de-DE" sz="1200" b="0" strike="noStrike" spc="-1" dirty="0">
                <a:solidFill>
                  <a:srgbClr val="002060"/>
                </a:solidFill>
                <a:latin typeface="Century Gothic"/>
                <a:ea typeface="Century Gothic"/>
              </a:rPr>
              <a:t>[675] </a:t>
            </a:r>
            <a:r>
              <a:rPr lang="de-DE" sz="1200" b="1" strike="noStrike" spc="-1" dirty="0">
                <a:solidFill>
                  <a:srgbClr val="002060"/>
                </a:solidFill>
                <a:latin typeface="Century Gothic"/>
                <a:ea typeface="Century Gothic"/>
              </a:rPr>
              <a:t>[-d] und </a:t>
            </a:r>
            <a:r>
              <a:rPr lang="de-DE" sz="1200" b="0" strike="noStrike" spc="-1" dirty="0">
                <a:solidFill>
                  <a:srgbClr val="002060"/>
                </a:solidFill>
                <a:latin typeface="Century Gothic"/>
                <a:ea typeface="Century Gothic"/>
              </a:rPr>
              <a:t>[2] </a:t>
            </a:r>
            <a:r>
              <a:rPr lang="de-DE" sz="1200" b="1" strike="noStrike" spc="-1" dirty="0">
                <a:solidFill>
                  <a:srgbClr val="002060"/>
                </a:solidFill>
                <a:latin typeface="Century Gothic"/>
                <a:ea typeface="Century Gothic"/>
              </a:rPr>
              <a:t>Lied </a:t>
            </a:r>
            <a:r>
              <a:rPr lang="de-DE" sz="1200" b="0" strike="noStrike" spc="-1" dirty="0">
                <a:solidFill>
                  <a:srgbClr val="002060"/>
                </a:solidFill>
                <a:latin typeface="Century Gothic"/>
                <a:ea typeface="Century Gothic"/>
              </a:rPr>
              <a:t>[1733] </a:t>
            </a:r>
            <a:r>
              <a:rPr lang="de-DE" sz="1200" b="1" strike="noStrike" spc="-1" dirty="0">
                <a:solidFill>
                  <a:srgbClr val="002060"/>
                </a:solidFill>
                <a:latin typeface="Century Gothic"/>
                <a:ea typeface="Century Gothic"/>
              </a:rPr>
              <a:t>Freund </a:t>
            </a:r>
            <a:r>
              <a:rPr lang="de-DE" sz="1200" b="0" strike="noStrike" spc="-1" dirty="0">
                <a:solidFill>
                  <a:srgbClr val="002060"/>
                </a:solidFill>
                <a:latin typeface="Century Gothic"/>
                <a:ea typeface="Century Gothic"/>
              </a:rPr>
              <a:t>[273] </a:t>
            </a:r>
            <a:r>
              <a:rPr lang="de-DE" sz="1200" b="1" strike="noStrike" spc="-1" dirty="0">
                <a:solidFill>
                  <a:srgbClr val="002060"/>
                </a:solidFill>
                <a:latin typeface="Century Gothic"/>
                <a:ea typeface="Century Gothic"/>
              </a:rPr>
              <a:t>[-b] gelb </a:t>
            </a:r>
            <a:r>
              <a:rPr lang="de-DE" sz="1200" b="0" strike="noStrike" spc="-1" dirty="0">
                <a:solidFill>
                  <a:srgbClr val="002060"/>
                </a:solidFill>
                <a:latin typeface="Century Gothic"/>
                <a:ea typeface="Century Gothic"/>
              </a:rPr>
              <a:t>[1446] </a:t>
            </a:r>
            <a:r>
              <a:rPr lang="de-DE" sz="1200" b="1" strike="noStrike" spc="-1" dirty="0">
                <a:solidFill>
                  <a:srgbClr val="002060"/>
                </a:solidFill>
                <a:latin typeface="Century Gothic"/>
                <a:ea typeface="Century Gothic"/>
              </a:rPr>
              <a:t>Lieblings- </a:t>
            </a:r>
            <a:r>
              <a:rPr lang="de-DE" sz="1200" b="0" strike="noStrike" spc="-1" dirty="0">
                <a:solidFill>
                  <a:srgbClr val="002060"/>
                </a:solidFill>
                <a:latin typeface="Century Gothic"/>
                <a:ea typeface="Century Gothic"/>
              </a:rPr>
              <a:t>[n/a] </a:t>
            </a:r>
            <a:r>
              <a:rPr lang="de-DE" sz="1200" b="1" strike="noStrike" spc="-1" dirty="0">
                <a:solidFill>
                  <a:srgbClr val="002060"/>
                </a:solidFill>
                <a:latin typeface="Century Gothic"/>
                <a:ea typeface="Century Gothic"/>
              </a:rPr>
              <a:t>siebzehn </a:t>
            </a:r>
            <a:r>
              <a:rPr lang="de-DE" sz="1200" b="0" strike="noStrike" spc="-1" dirty="0">
                <a:solidFill>
                  <a:srgbClr val="002060"/>
                </a:solidFill>
                <a:latin typeface="Century Gothic"/>
                <a:ea typeface="Century Gothic"/>
              </a:rPr>
              <a:t>[&gt;5000]</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fahren [215] </a:t>
            </a:r>
            <a:r>
              <a:rPr lang="de-DE" sz="1200" b="1" i="0" strike="noStrike" spc="-1" dirty="0">
                <a:solidFill>
                  <a:srgbClr val="002060"/>
                </a:solidFill>
                <a:latin typeface="Century Gothic"/>
                <a:ea typeface="Century Gothic"/>
              </a:rPr>
              <a:t>Ausflug</a:t>
            </a:r>
            <a:r>
              <a:rPr lang="de-DE" sz="1200" b="0" i="0" strike="noStrike" spc="-1" dirty="0">
                <a:solidFill>
                  <a:srgbClr val="002060"/>
                </a:solidFill>
                <a:latin typeface="Century Gothic"/>
                <a:ea typeface="Century Gothic"/>
              </a:rPr>
              <a:t> [4014]  Norden, Nord- [1516] Osten, Ost- [1208] Süden, Süd- [1771] Strand [1966] Wald [1028] Westen, West- [1010] </a:t>
            </a:r>
            <a:r>
              <a:rPr lang="de-DE" sz="1200" b="1" i="0" strike="noStrike" spc="-1" dirty="0">
                <a:solidFill>
                  <a:srgbClr val="002060"/>
                </a:solidFill>
                <a:latin typeface="Century Gothic"/>
                <a:ea typeface="Century Gothic"/>
              </a:rPr>
              <a:t>diesmal </a:t>
            </a:r>
            <a:r>
              <a:rPr lang="de-DE" sz="1200" b="0" i="0" strike="noStrike" spc="-1" dirty="0">
                <a:solidFill>
                  <a:srgbClr val="002060"/>
                </a:solidFill>
                <a:latin typeface="Century Gothic"/>
                <a:ea typeface="Century Gothic"/>
              </a:rPr>
              <a:t>[1384] dort [139] </a:t>
            </a:r>
            <a:r>
              <a:rPr lang="de-DE" sz="1200" b="1" i="0" strike="noStrike" spc="-1" dirty="0">
                <a:solidFill>
                  <a:srgbClr val="002060"/>
                </a:solidFill>
                <a:latin typeface="Century Gothic"/>
                <a:ea typeface="Century Gothic"/>
              </a:rPr>
              <a:t>nach</a:t>
            </a:r>
            <a:r>
              <a:rPr lang="de-DE" sz="1200" b="0" i="0" strike="noStrike" spc="-1" dirty="0">
                <a:solidFill>
                  <a:srgbClr val="002060"/>
                </a:solidFill>
                <a:latin typeface="Century Gothic"/>
                <a:ea typeface="Century Gothic"/>
              </a:rPr>
              <a:t> [34] </a:t>
            </a:r>
            <a:r>
              <a:rPr lang="de-DE" sz="1200" b="1" i="0" strike="noStrike" spc="-1" dirty="0">
                <a:solidFill>
                  <a:srgbClr val="002060"/>
                </a:solidFill>
                <a:latin typeface="Century Gothic"/>
                <a:ea typeface="Century Gothic"/>
              </a:rPr>
              <a:t>zu </a:t>
            </a:r>
            <a:r>
              <a:rPr lang="de-DE" sz="1200" b="0" i="0" strike="noStrike" spc="-1" dirty="0">
                <a:solidFill>
                  <a:srgbClr val="002060"/>
                </a:solidFill>
                <a:latin typeface="Century Gothic"/>
                <a:ea typeface="Century Gothic"/>
              </a:rPr>
              <a:t>[21] nach Hause [n/a]</a:t>
            </a:r>
          </a:p>
          <a:p>
            <a:pPr marL="216000" indent="-216000">
              <a:lnSpc>
                <a:spcPct val="100000"/>
              </a:lnSpc>
            </a:pPr>
            <a:r>
              <a:rPr lang="de-DE" sz="1200" b="1" i="0" strike="noStrike" spc="-1" dirty="0">
                <a:solidFill>
                  <a:srgbClr val="002060"/>
                </a:solidFill>
                <a:effectLst/>
                <a:latin typeface="Century Gothic"/>
                <a:ea typeface="+mn-ea"/>
                <a:cs typeface="+mn-cs"/>
              </a:rPr>
              <a:t>Revisit 1</a:t>
            </a:r>
            <a:r>
              <a:rPr lang="de-DE" sz="1200" b="0" i="0" strike="noStrike" spc="-1" dirty="0">
                <a:solidFill>
                  <a:srgbClr val="002060"/>
                </a:solidFill>
                <a:effectLst/>
                <a:latin typeface="Century Gothic"/>
                <a:ea typeface="+mn-ea"/>
                <a:cs typeface="+mn-cs"/>
              </a:rPr>
              <a:t>: </a:t>
            </a:r>
            <a:r>
              <a:rPr lang="de-DE" sz="1200" b="1" i="0" strike="noStrike" spc="-1" dirty="0">
                <a:solidFill>
                  <a:srgbClr val="002060"/>
                </a:solidFill>
                <a:effectLst/>
                <a:latin typeface="Century Gothic"/>
                <a:ea typeface="+mn-ea"/>
                <a:cs typeface="+mn-cs"/>
              </a:rPr>
              <a:t>werden, werde, wirst, wird </a:t>
            </a:r>
            <a:r>
              <a:rPr lang="de-DE" sz="1200" b="0" i="0" strike="noStrike" spc="-1" dirty="0">
                <a:solidFill>
                  <a:srgbClr val="002060"/>
                </a:solidFill>
                <a:effectLst/>
                <a:latin typeface="Century Gothic"/>
                <a:ea typeface="+mn-ea"/>
                <a:cs typeface="+mn-cs"/>
              </a:rPr>
              <a:t>[8] </a:t>
            </a:r>
            <a:r>
              <a:rPr lang="de-DE" sz="1200" b="1" i="0" strike="noStrike" spc="-1" dirty="0">
                <a:solidFill>
                  <a:srgbClr val="002060"/>
                </a:solidFill>
                <a:effectLst/>
                <a:latin typeface="Century Gothic"/>
                <a:ea typeface="+mn-ea"/>
                <a:cs typeface="+mn-cs"/>
              </a:rPr>
              <a:t>Ei </a:t>
            </a:r>
            <a:r>
              <a:rPr lang="de-DE" sz="1200" b="0" i="0" strike="noStrike" spc="-1" dirty="0">
                <a:solidFill>
                  <a:srgbClr val="002060"/>
                </a:solidFill>
                <a:effectLst/>
                <a:latin typeface="Century Gothic"/>
                <a:ea typeface="+mn-ea"/>
                <a:cs typeface="+mn-cs"/>
              </a:rPr>
              <a:t>[1999] </a:t>
            </a:r>
            <a:r>
              <a:rPr lang="de-DE" sz="1200" b="1" i="0" strike="noStrike" spc="-1" dirty="0">
                <a:solidFill>
                  <a:srgbClr val="002060"/>
                </a:solidFill>
                <a:effectLst/>
                <a:latin typeface="Century Gothic"/>
                <a:ea typeface="+mn-ea"/>
                <a:cs typeface="+mn-cs"/>
              </a:rPr>
              <a:t>Frühstück</a:t>
            </a:r>
            <a:r>
              <a:rPr lang="de-DE" sz="1200" b="0" i="0" strike="noStrike" spc="-1" dirty="0">
                <a:solidFill>
                  <a:srgbClr val="002060"/>
                </a:solidFill>
                <a:effectLst/>
                <a:latin typeface="Century Gothic"/>
                <a:ea typeface="+mn-ea"/>
                <a:cs typeface="+mn-cs"/>
              </a:rPr>
              <a:t> [2600] </a:t>
            </a:r>
            <a:r>
              <a:rPr lang="de-DE" sz="1200" b="1" i="0" strike="noStrike" spc="-1" dirty="0">
                <a:solidFill>
                  <a:srgbClr val="002060"/>
                </a:solidFill>
                <a:effectLst/>
                <a:latin typeface="Century Gothic"/>
                <a:ea typeface="+mn-ea"/>
                <a:cs typeface="+mn-cs"/>
              </a:rPr>
              <a:t>Frohe Ostern </a:t>
            </a:r>
            <a:r>
              <a:rPr lang="de-DE" sz="1200" b="0" i="0" strike="noStrike" spc="-1" dirty="0">
                <a:solidFill>
                  <a:srgbClr val="002060"/>
                </a:solidFill>
                <a:effectLst/>
                <a:latin typeface="Century Gothic"/>
                <a:ea typeface="+mn-ea"/>
                <a:cs typeface="+mn-cs"/>
              </a:rPr>
              <a:t>[n/a] </a:t>
            </a:r>
            <a:r>
              <a:rPr lang="de-DE" sz="1200" b="1" i="0" strike="noStrike" spc="-1" dirty="0">
                <a:solidFill>
                  <a:srgbClr val="002060"/>
                </a:solidFill>
                <a:effectLst/>
                <a:latin typeface="Century Gothic"/>
                <a:ea typeface="+mn-ea"/>
                <a:cs typeface="+mn-cs"/>
              </a:rPr>
              <a:t>Guten Appetit </a:t>
            </a:r>
            <a:r>
              <a:rPr lang="de-DE" sz="1200" b="0" i="0" strike="noStrike" spc="-1" dirty="0">
                <a:solidFill>
                  <a:srgbClr val="002060"/>
                </a:solidFill>
                <a:effectLst/>
                <a:latin typeface="Century Gothic"/>
                <a:ea typeface="+mn-ea"/>
                <a:cs typeface="+mn-cs"/>
              </a:rPr>
              <a:t>[n/a] </a:t>
            </a:r>
            <a:r>
              <a:rPr lang="de-DE" sz="1200" b="1" i="0" strike="noStrike" spc="-1" dirty="0">
                <a:solidFill>
                  <a:srgbClr val="002060"/>
                </a:solidFill>
                <a:effectLst/>
                <a:latin typeface="Century Gothic"/>
                <a:ea typeface="+mn-ea"/>
                <a:cs typeface="+mn-cs"/>
              </a:rPr>
              <a:t>Gute Nacht </a:t>
            </a:r>
            <a:r>
              <a:rPr lang="de-DE" sz="1200" b="0" i="0" strike="noStrike" spc="-1" dirty="0">
                <a:solidFill>
                  <a:srgbClr val="002060"/>
                </a:solidFill>
                <a:effectLst/>
                <a:latin typeface="Century Gothic"/>
                <a:ea typeface="+mn-ea"/>
                <a:cs typeface="+mn-cs"/>
              </a:rPr>
              <a:t>[n/a] </a:t>
            </a:r>
            <a:r>
              <a:rPr lang="de-DE" sz="1200" b="1" i="0" strike="noStrike" spc="-1" dirty="0">
                <a:solidFill>
                  <a:srgbClr val="002060"/>
                </a:solidFill>
                <a:effectLst/>
                <a:latin typeface="Century Gothic"/>
                <a:ea typeface="+mn-ea"/>
                <a:cs typeface="+mn-cs"/>
              </a:rPr>
              <a:t>viel Spaß </a:t>
            </a:r>
            <a:r>
              <a:rPr lang="de-DE" sz="1200" b="0" i="0" strike="noStrike" spc="-1" dirty="0">
                <a:solidFill>
                  <a:srgbClr val="002060"/>
                </a:solidFill>
                <a:effectLst/>
                <a:latin typeface="Century Gothic"/>
                <a:ea typeface="+mn-ea"/>
                <a:cs typeface="+mn-cs"/>
              </a:rPr>
              <a:t>[n/a]</a:t>
            </a:r>
          </a:p>
          <a:p>
            <a:pPr marL="216000" indent="-216000">
              <a:lnSpc>
                <a:spcPct val="100000"/>
              </a:lnSpc>
            </a:pPr>
            <a:r>
              <a:rPr lang="de-DE" sz="1200" b="1" i="0" strike="noStrike" spc="-1" dirty="0">
                <a:solidFill>
                  <a:srgbClr val="002060"/>
                </a:solidFill>
                <a:effectLst/>
                <a:latin typeface="Century Gothic"/>
                <a:ea typeface="+mn-ea"/>
                <a:cs typeface="+mn-cs"/>
              </a:rPr>
              <a:t>Revisit 2</a:t>
            </a:r>
            <a:r>
              <a:rPr lang="de-DE" sz="1200" b="0" i="0" strike="noStrike" spc="-1" dirty="0">
                <a:solidFill>
                  <a:srgbClr val="002060"/>
                </a:solidFill>
                <a:effectLst/>
                <a:latin typeface="Century Gothic"/>
                <a:ea typeface="+mn-ea"/>
                <a:cs typeface="+mn-cs"/>
              </a:rPr>
              <a:t>:  </a:t>
            </a:r>
            <a:r>
              <a:rPr lang="de-DE" sz="1200" b="1" i="0" strike="noStrike" spc="-1" dirty="0">
                <a:solidFill>
                  <a:srgbClr val="002060"/>
                </a:solidFill>
                <a:effectLst/>
                <a:latin typeface="Century Gothic"/>
                <a:ea typeface="+mn-ea"/>
                <a:cs typeface="+mn-cs"/>
              </a:rPr>
              <a:t>Uhr</a:t>
            </a:r>
            <a:r>
              <a:rPr lang="de-DE" sz="1200" b="0" i="0" strike="noStrike" spc="-1" baseline="30000" dirty="0">
                <a:solidFill>
                  <a:srgbClr val="002060"/>
                </a:solidFill>
                <a:effectLst/>
                <a:latin typeface="Century Gothic"/>
                <a:ea typeface="+mn-ea"/>
                <a:cs typeface="+mn-cs"/>
              </a:rPr>
              <a:t>3</a:t>
            </a:r>
            <a:r>
              <a:rPr lang="de-DE" sz="1200" b="0" i="0" strike="noStrike" spc="-1" dirty="0">
                <a:solidFill>
                  <a:srgbClr val="002060"/>
                </a:solidFill>
                <a:effectLst/>
                <a:latin typeface="Century Gothic"/>
                <a:ea typeface="+mn-ea"/>
                <a:cs typeface="+mn-cs"/>
              </a:rPr>
              <a:t> [348] </a:t>
            </a:r>
            <a:r>
              <a:rPr lang="de-DE" sz="1200" b="1" i="0" strike="noStrike" spc="-1" dirty="0">
                <a:solidFill>
                  <a:srgbClr val="002060"/>
                </a:solidFill>
                <a:effectLst/>
                <a:latin typeface="Century Gothic"/>
                <a:ea typeface="+mn-ea"/>
                <a:cs typeface="+mn-cs"/>
              </a:rPr>
              <a:t>spät </a:t>
            </a:r>
            <a:r>
              <a:rPr lang="de-DE" sz="1200" b="0" i="0" strike="noStrike" spc="-1" dirty="0">
                <a:solidFill>
                  <a:srgbClr val="002060"/>
                </a:solidFill>
                <a:effectLst/>
                <a:latin typeface="Century Gothic"/>
                <a:ea typeface="+mn-ea"/>
                <a:cs typeface="+mn-cs"/>
              </a:rPr>
              <a:t>[169] </a:t>
            </a:r>
            <a:r>
              <a:rPr lang="de-DE" sz="1200" b="1" i="0" strike="noStrike" spc="-1" dirty="0">
                <a:solidFill>
                  <a:srgbClr val="002060"/>
                </a:solidFill>
                <a:effectLst/>
                <a:latin typeface="Century Gothic"/>
                <a:ea typeface="+mn-ea"/>
                <a:cs typeface="+mn-cs"/>
              </a:rPr>
              <a:t>um</a:t>
            </a:r>
            <a:r>
              <a:rPr lang="de-DE" sz="1200" b="0" i="0" strike="noStrike" spc="-1" baseline="30000" dirty="0">
                <a:solidFill>
                  <a:srgbClr val="002060"/>
                </a:solidFill>
                <a:effectLst/>
                <a:latin typeface="Century Gothic"/>
                <a:ea typeface="+mn-ea"/>
                <a:cs typeface="+mn-cs"/>
              </a:rPr>
              <a:t>1</a:t>
            </a:r>
            <a:r>
              <a:rPr lang="de-DE" sz="1200" b="0" i="0" strike="noStrike" spc="-1" dirty="0">
                <a:solidFill>
                  <a:srgbClr val="002060"/>
                </a:solidFill>
                <a:effectLst/>
                <a:latin typeface="Century Gothic"/>
                <a:ea typeface="+mn-ea"/>
                <a:cs typeface="+mn-cs"/>
              </a:rPr>
              <a:t> [44] </a:t>
            </a:r>
            <a:r>
              <a:rPr lang="de-DE" sz="1200" b="1" i="0" strike="noStrike" spc="-1" dirty="0">
                <a:solidFill>
                  <a:srgbClr val="002060"/>
                </a:solidFill>
                <a:effectLst/>
                <a:latin typeface="Century Gothic"/>
                <a:ea typeface="+mn-ea"/>
                <a:cs typeface="+mn-cs"/>
              </a:rPr>
              <a:t>zusammen</a:t>
            </a:r>
            <a:r>
              <a:rPr lang="de-DE" sz="1200" b="0" i="0" strike="noStrike" spc="-1" dirty="0">
                <a:solidFill>
                  <a:srgbClr val="002060"/>
                </a:solidFill>
                <a:effectLst/>
                <a:latin typeface="Century Gothic"/>
                <a:ea typeface="+mn-ea"/>
                <a:cs typeface="+mn-cs"/>
              </a:rPr>
              <a:t> [533] - revisit numbers 1-12</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2E8B2C-58C5-4E00-9154-C2FE2549F68B}"/>
              </a:ext>
            </a:extLst>
          </p:cNvPr>
          <p:cNvSpPr>
            <a:spLocks noGrp="1"/>
          </p:cNvSpPr>
          <p:nvPr>
            <p:ph type="body" idx="1"/>
          </p:nvPr>
        </p:nvSpPr>
        <p:spPr/>
        <p:txBody>
          <a:bodyPr/>
          <a:lstStyle/>
          <a:p>
            <a:r>
              <a:rPr lang="en-US" b="1" dirty="0"/>
              <a:t>Time: </a:t>
            </a:r>
            <a:r>
              <a:rPr lang="en-US" dirty="0"/>
              <a:t>3 minutes. </a:t>
            </a:r>
          </a:p>
          <a:p>
            <a:endParaRPr lang="en-US" dirty="0"/>
          </a:p>
          <a:p>
            <a:r>
              <a:rPr lang="en-US" b="1" dirty="0"/>
              <a:t>Aim: </a:t>
            </a:r>
            <a:r>
              <a:rPr lang="en-US" b="0" dirty="0"/>
              <a:t>to </a:t>
            </a:r>
            <a:r>
              <a:rPr lang="en-US" b="0" dirty="0" err="1"/>
              <a:t>practise</a:t>
            </a:r>
            <a:r>
              <a:rPr lang="en-US" b="0" dirty="0"/>
              <a:t> the meanings of ‘</a:t>
            </a:r>
            <a:r>
              <a:rPr lang="en-US" b="0" dirty="0" err="1"/>
              <a:t>zu</a:t>
            </a:r>
            <a:r>
              <a:rPr lang="en-US" b="0" dirty="0"/>
              <a:t>’ and ‘</a:t>
            </a:r>
            <a:r>
              <a:rPr lang="en-US" b="0" dirty="0" err="1"/>
              <a:t>nach</a:t>
            </a:r>
            <a:r>
              <a:rPr lang="en-US" b="0" dirty="0"/>
              <a:t>’ in a reading activity. </a:t>
            </a:r>
          </a:p>
          <a:p>
            <a:endParaRPr lang="en-US" b="1" dirty="0"/>
          </a:p>
          <a:p>
            <a:r>
              <a:rPr lang="en-US" b="1" dirty="0"/>
              <a:t>Procedure:</a:t>
            </a:r>
          </a:p>
          <a:p>
            <a:pPr marL="228600" indent="-228600">
              <a:buAutoNum type="arabicPeriod"/>
            </a:pPr>
            <a:r>
              <a:rPr lang="en-US" b="0" dirty="0"/>
              <a:t>Pupils read the text messages and identify the correct meaning of </a:t>
            </a:r>
            <a:r>
              <a:rPr lang="en-US" b="0" dirty="0" err="1"/>
              <a:t>zu</a:t>
            </a:r>
            <a:r>
              <a:rPr lang="en-US" b="0" dirty="0"/>
              <a:t> or </a:t>
            </a:r>
            <a:r>
              <a:rPr lang="en-US" b="0" dirty="0" err="1"/>
              <a:t>nach</a:t>
            </a:r>
            <a:r>
              <a:rPr lang="en-US" b="0" dirty="0"/>
              <a:t>. </a:t>
            </a:r>
          </a:p>
          <a:p>
            <a:pPr marL="228600" indent="-228600">
              <a:buAutoNum type="arabicPeriod"/>
            </a:pPr>
            <a:r>
              <a:rPr lang="en-US" b="0" dirty="0"/>
              <a:t>Click for answer ticks to appear. Note that in no. 2 it is potentially possible to say go *to* breakfast but it’s more likely to be translated as go *for</a:t>
            </a:r>
            <a:r>
              <a:rPr lang="en-US" b="0"/>
              <a:t>* breakfast.</a:t>
            </a:r>
            <a:endParaRPr lang="en-US" b="0" dirty="0"/>
          </a:p>
          <a:p>
            <a:pPr marL="228600" indent="-228600">
              <a:buAutoNum type="arabicPeriod"/>
            </a:pPr>
            <a:r>
              <a:rPr lang="en-US" b="0" dirty="0"/>
              <a:t>Then elicit meanings of the whole messages. </a:t>
            </a:r>
          </a:p>
          <a:p>
            <a:pPr marL="228600" indent="-228600">
              <a:buAutoNum type="arabicPeriod"/>
            </a:pPr>
            <a:r>
              <a:rPr lang="en-US" b="0" dirty="0"/>
              <a:t>Click to bring up callouts to draw pupils’ attention to English meanings and cross-linguistic differences.</a:t>
            </a:r>
          </a:p>
          <a:p>
            <a:endParaRPr lang="en-US"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zurück</a:t>
            </a:r>
            <a:r>
              <a:rPr lang="en-US" dirty="0"/>
              <a:t> [1683]</a:t>
            </a:r>
            <a:endParaRPr lang="en-GB" b="1" dirty="0"/>
          </a:p>
          <a:p>
            <a:pPr marL="0" indent="0">
              <a:buNone/>
            </a:pPr>
            <a:r>
              <a:rPr lang="en-GB" i="1" dirty="0"/>
              <a:t>Source:  Jones, R.L. &amp; </a:t>
            </a:r>
            <a:r>
              <a:rPr lang="en-GB" i="1" dirty="0" err="1"/>
              <a:t>Tschirner</a:t>
            </a:r>
            <a:r>
              <a:rPr lang="en-GB" i="1" dirty="0"/>
              <a:t>, E. (2019). A frequency dictionary of German: core vocabulary for learners. Routledge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EFA315B-AA8D-BB06-6D34-BEDF3A27B2C2}"/>
              </a:ext>
            </a:extLst>
          </p:cNvPr>
          <p:cNvSpPr>
            <a:spLocks noGrp="1"/>
          </p:cNvSpPr>
          <p:nvPr>
            <p:ph type="body" idx="1"/>
          </p:nvPr>
        </p:nvSpPr>
        <p:spPr/>
        <p:txBody>
          <a:bodyPr/>
          <a:lstStyle/>
          <a:p>
            <a:r>
              <a:rPr lang="en-US" b="1" dirty="0"/>
              <a:t>Time: </a:t>
            </a:r>
            <a:r>
              <a:rPr lang="en-US" b="0" dirty="0"/>
              <a:t>5 minutes. </a:t>
            </a:r>
          </a:p>
          <a:p>
            <a:endParaRPr lang="en-US" b="1" dirty="0"/>
          </a:p>
          <a:p>
            <a:r>
              <a:rPr lang="en-US" b="1" dirty="0"/>
              <a:t>Aim: </a:t>
            </a:r>
            <a:r>
              <a:rPr lang="en-US" b="0" dirty="0"/>
              <a:t>to practice aural comprehension of the different uses of ‘to’ (‘</a:t>
            </a:r>
            <a:r>
              <a:rPr lang="en-US" b="0" dirty="0" err="1"/>
              <a:t>nach</a:t>
            </a:r>
            <a:r>
              <a:rPr lang="en-US" b="0" dirty="0"/>
              <a:t>’ and ‘</a:t>
            </a:r>
            <a:r>
              <a:rPr lang="en-US" b="0" dirty="0" err="1"/>
              <a:t>zu</a:t>
            </a:r>
            <a:r>
              <a:rPr lang="en-US" b="0" dirty="0"/>
              <a:t>’).</a:t>
            </a:r>
          </a:p>
          <a:p>
            <a:endParaRPr lang="en-US" b="1" dirty="0"/>
          </a:p>
          <a:p>
            <a:endParaRPr lang="en-US" b="1" dirty="0"/>
          </a:p>
          <a:p>
            <a:r>
              <a:rPr lang="en-US" b="1" dirty="0"/>
              <a:t>Procedure:</a:t>
            </a:r>
          </a:p>
          <a:p>
            <a:pPr marL="228600" indent="-228600">
              <a:buAutoNum type="arabicPeriod"/>
            </a:pPr>
            <a:r>
              <a:rPr lang="en-US" b="0" dirty="0"/>
              <a:t>Click to play the example. Pupils identify the correct word for ‘to’: </a:t>
            </a:r>
            <a:r>
              <a:rPr lang="en-US" b="0" dirty="0" err="1"/>
              <a:t>zu</a:t>
            </a:r>
            <a:r>
              <a:rPr lang="en-US" b="0" dirty="0"/>
              <a:t> or </a:t>
            </a:r>
            <a:r>
              <a:rPr lang="en-US" b="0" dirty="0" err="1"/>
              <a:t>nach</a:t>
            </a:r>
            <a:r>
              <a:rPr lang="en-US" b="0" dirty="0"/>
              <a:t>. </a:t>
            </a:r>
          </a:p>
          <a:p>
            <a:pPr marL="228600" indent="-228600">
              <a:buAutoNum type="arabicPeriod"/>
            </a:pPr>
            <a:r>
              <a:rPr lang="en-US" b="0" dirty="0"/>
              <a:t>Click to reveal the answer tick. Elicit translation.</a:t>
            </a:r>
          </a:p>
          <a:p>
            <a:pPr marL="228600" indent="-228600">
              <a:buAutoNum type="arabicPeriod"/>
            </a:pPr>
            <a:r>
              <a:rPr lang="en-US" b="0" dirty="0"/>
              <a:t>Click to reveal the meaning. </a:t>
            </a:r>
          </a:p>
          <a:p>
            <a:pPr marL="228600" indent="-228600">
              <a:buAutoNum type="arabicPeriod"/>
            </a:pPr>
            <a:r>
              <a:rPr lang="en-US" b="0" dirty="0"/>
              <a:t>Continue for items 1-6. </a:t>
            </a:r>
          </a:p>
          <a:p>
            <a:endParaRPr lang="en-US" b="1" dirty="0"/>
          </a:p>
          <a:p>
            <a:r>
              <a:rPr lang="en-US" b="1" dirty="0"/>
              <a:t>Transcript:</a:t>
            </a:r>
          </a:p>
          <a:p>
            <a:pPr marL="228600" indent="-228600">
              <a:buAutoNum type="arabicPeriod"/>
            </a:pPr>
            <a:endParaRPr lang="en-US" dirty="0"/>
          </a:p>
          <a:p>
            <a:pPr marL="0" indent="0">
              <a:buNone/>
            </a:pPr>
            <a:r>
              <a:rPr lang="en-US" dirty="0" err="1"/>
              <a:t>Beispiel</a:t>
            </a:r>
            <a:r>
              <a:rPr lang="en-US" dirty="0"/>
              <a:t>: </a:t>
            </a:r>
            <a:r>
              <a:rPr lang="en-US" dirty="0" err="1"/>
              <a:t>Wir</a:t>
            </a:r>
            <a:r>
              <a:rPr lang="en-US" dirty="0"/>
              <a:t> </a:t>
            </a:r>
            <a:r>
              <a:rPr lang="en-US" dirty="0" err="1"/>
              <a:t>fahren</a:t>
            </a:r>
            <a:r>
              <a:rPr lang="en-US" dirty="0"/>
              <a:t> von* Biel [</a:t>
            </a:r>
            <a:r>
              <a:rPr lang="en-US" dirty="0" err="1"/>
              <a:t>nach</a:t>
            </a:r>
            <a:r>
              <a:rPr lang="en-US" dirty="0"/>
              <a:t>] Dortmund. </a:t>
            </a:r>
          </a:p>
          <a:p>
            <a:pPr marL="685800" lvl="1" indent="-228600">
              <a:buAutoNum type="arabicPeriod"/>
            </a:pPr>
            <a:r>
              <a:rPr lang="en-US" dirty="0"/>
              <a:t>Das </a:t>
            </a:r>
            <a:r>
              <a:rPr lang="en-US" dirty="0" err="1"/>
              <a:t>ist</a:t>
            </a:r>
            <a:r>
              <a:rPr lang="en-US" dirty="0"/>
              <a:t> </a:t>
            </a:r>
            <a:r>
              <a:rPr lang="en-US" dirty="0" err="1"/>
              <a:t>ein</a:t>
            </a:r>
            <a:r>
              <a:rPr lang="en-US" dirty="0"/>
              <a:t> </a:t>
            </a:r>
            <a:r>
              <a:rPr lang="en-US" dirty="0" err="1"/>
              <a:t>Ausflug</a:t>
            </a:r>
            <a:r>
              <a:rPr lang="en-US" dirty="0"/>
              <a:t> [</a:t>
            </a:r>
            <a:r>
              <a:rPr lang="en-US" dirty="0" err="1"/>
              <a:t>nach</a:t>
            </a:r>
            <a:r>
              <a:rPr lang="en-US" dirty="0"/>
              <a:t>] Norden. </a:t>
            </a:r>
          </a:p>
          <a:p>
            <a:pPr marL="685800" lvl="1" indent="-228600">
              <a:buAutoNum type="arabicPeriod"/>
            </a:pPr>
            <a:r>
              <a:rPr lang="en-US" dirty="0" err="1"/>
              <a:t>Wir</a:t>
            </a:r>
            <a:r>
              <a:rPr lang="en-US" dirty="0"/>
              <a:t> </a:t>
            </a:r>
            <a:r>
              <a:rPr lang="en-US" dirty="0" err="1"/>
              <a:t>fahren</a:t>
            </a:r>
            <a:r>
              <a:rPr lang="en-US" dirty="0"/>
              <a:t> [</a:t>
            </a:r>
            <a:r>
              <a:rPr lang="en-US" dirty="0" err="1"/>
              <a:t>zu</a:t>
            </a:r>
            <a:r>
              <a:rPr lang="en-US" dirty="0"/>
              <a:t>] </a:t>
            </a:r>
            <a:r>
              <a:rPr lang="en-US" dirty="0" err="1"/>
              <a:t>Maike</a:t>
            </a:r>
            <a:r>
              <a:rPr lang="en-US" dirty="0"/>
              <a:t>, </a:t>
            </a:r>
            <a:r>
              <a:rPr lang="en-US" dirty="0" err="1"/>
              <a:t>Steffe</a:t>
            </a:r>
            <a:r>
              <a:rPr lang="en-US" dirty="0"/>
              <a:t>, Johanna und Moritz! </a:t>
            </a:r>
          </a:p>
          <a:p>
            <a:pPr marL="685800" lvl="1" indent="-228600">
              <a:buAutoNum type="arabicPeriod"/>
            </a:pPr>
            <a:r>
              <a:rPr lang="en-US" dirty="0" err="1"/>
              <a:t>Wir</a:t>
            </a:r>
            <a:r>
              <a:rPr lang="en-US" dirty="0"/>
              <a:t> </a:t>
            </a:r>
            <a:r>
              <a:rPr lang="en-US" dirty="0" err="1"/>
              <a:t>nehmen</a:t>
            </a:r>
            <a:r>
              <a:rPr lang="en-US" dirty="0"/>
              <a:t> den Zug [</a:t>
            </a:r>
            <a:r>
              <a:rPr lang="en-US" dirty="0" err="1"/>
              <a:t>nach</a:t>
            </a:r>
            <a:r>
              <a:rPr lang="en-US" dirty="0"/>
              <a:t>] Dortmund. </a:t>
            </a:r>
          </a:p>
          <a:p>
            <a:pPr marL="685800" lvl="1" indent="-228600">
              <a:buAutoNum type="arabicPeriod"/>
            </a:pPr>
            <a:r>
              <a:rPr lang="en-US" dirty="0"/>
              <a:t>In Dortmund </a:t>
            </a:r>
            <a:r>
              <a:rPr lang="en-US" dirty="0" err="1"/>
              <a:t>machen</a:t>
            </a:r>
            <a:r>
              <a:rPr lang="en-US" dirty="0"/>
              <a:t> </a:t>
            </a:r>
            <a:r>
              <a:rPr lang="en-US" dirty="0" err="1"/>
              <a:t>wir</a:t>
            </a:r>
            <a:r>
              <a:rPr lang="en-US" dirty="0"/>
              <a:t> </a:t>
            </a:r>
            <a:r>
              <a:rPr lang="en-US" dirty="0" err="1"/>
              <a:t>einen</a:t>
            </a:r>
            <a:r>
              <a:rPr lang="en-US" dirty="0"/>
              <a:t> </a:t>
            </a:r>
            <a:r>
              <a:rPr lang="en-US" dirty="0" err="1"/>
              <a:t>Ausflug</a:t>
            </a:r>
            <a:r>
              <a:rPr lang="en-US" dirty="0"/>
              <a:t> [</a:t>
            </a:r>
            <a:r>
              <a:rPr lang="en-US" dirty="0" err="1"/>
              <a:t>zum</a:t>
            </a:r>
            <a:r>
              <a:rPr lang="en-US" dirty="0"/>
              <a:t>] </a:t>
            </a:r>
            <a:r>
              <a:rPr lang="en-US" dirty="0" err="1"/>
              <a:t>Fluss</a:t>
            </a:r>
            <a:r>
              <a:rPr lang="en-US" dirty="0"/>
              <a:t> ‘die Ruhr’. </a:t>
            </a:r>
          </a:p>
          <a:p>
            <a:pPr marL="685800" lvl="1" indent="-228600">
              <a:buAutoNum type="arabicPeriod"/>
            </a:pPr>
            <a:r>
              <a:rPr lang="en-US" dirty="0" err="1"/>
              <a:t>Wir</a:t>
            </a:r>
            <a:r>
              <a:rPr lang="en-US" dirty="0"/>
              <a:t> </a:t>
            </a:r>
            <a:r>
              <a:rPr lang="en-US" dirty="0" err="1"/>
              <a:t>gehen</a:t>
            </a:r>
            <a:r>
              <a:rPr lang="en-US" dirty="0"/>
              <a:t> [</a:t>
            </a:r>
            <a:r>
              <a:rPr lang="en-US" dirty="0" err="1"/>
              <a:t>zum</a:t>
            </a:r>
            <a:r>
              <a:rPr lang="en-US" dirty="0"/>
              <a:t>] Wald und </a:t>
            </a:r>
            <a:r>
              <a:rPr lang="en-US" dirty="0" err="1"/>
              <a:t>spielen</a:t>
            </a:r>
            <a:r>
              <a:rPr lang="en-US" dirty="0"/>
              <a:t> </a:t>
            </a:r>
            <a:r>
              <a:rPr lang="en-US" dirty="0" err="1"/>
              <a:t>dort</a:t>
            </a:r>
            <a:r>
              <a:rPr lang="en-US" dirty="0"/>
              <a:t> </a:t>
            </a:r>
            <a:r>
              <a:rPr lang="en-US" dirty="0" err="1"/>
              <a:t>Fußball</a:t>
            </a:r>
            <a:r>
              <a:rPr lang="en-US" dirty="0"/>
              <a:t>. </a:t>
            </a:r>
          </a:p>
          <a:p>
            <a:pPr marL="685800" lvl="1" indent="-228600">
              <a:buAutoNum type="arabicPeriod"/>
            </a:pPr>
            <a:r>
              <a:rPr lang="en-US" dirty="0"/>
              <a:t>Um </a:t>
            </a:r>
            <a:r>
              <a:rPr lang="en-US" dirty="0" err="1"/>
              <a:t>zehn</a:t>
            </a:r>
            <a:r>
              <a:rPr lang="en-US" dirty="0"/>
              <a:t> </a:t>
            </a:r>
            <a:r>
              <a:rPr lang="en-US" dirty="0" err="1"/>
              <a:t>Uhr</a:t>
            </a:r>
            <a:r>
              <a:rPr lang="en-US" dirty="0"/>
              <a:t> </a:t>
            </a:r>
            <a:r>
              <a:rPr lang="en-US" dirty="0" err="1"/>
              <a:t>sagen</a:t>
            </a:r>
            <a:r>
              <a:rPr lang="en-US" dirty="0"/>
              <a:t> </a:t>
            </a:r>
            <a:r>
              <a:rPr lang="en-US" dirty="0" err="1"/>
              <a:t>wir</a:t>
            </a:r>
            <a:r>
              <a:rPr lang="en-US" dirty="0"/>
              <a:t> </a:t>
            </a:r>
            <a:r>
              <a:rPr lang="en-US" dirty="0" err="1"/>
              <a:t>Gute</a:t>
            </a:r>
            <a:r>
              <a:rPr lang="en-US" dirty="0"/>
              <a:t> Nacht </a:t>
            </a:r>
            <a:r>
              <a:rPr lang="en-US" dirty="0" err="1"/>
              <a:t>zusammen</a:t>
            </a:r>
            <a:r>
              <a:rPr lang="en-US" dirty="0"/>
              <a:t> und </a:t>
            </a:r>
            <a:r>
              <a:rPr lang="en-US" dirty="0" err="1"/>
              <a:t>fahren</a:t>
            </a:r>
            <a:r>
              <a:rPr lang="en-US" dirty="0"/>
              <a:t> [</a:t>
            </a:r>
            <a:r>
              <a:rPr lang="en-US" dirty="0" err="1"/>
              <a:t>nach</a:t>
            </a:r>
            <a:r>
              <a:rPr lang="en-US" dirty="0"/>
              <a:t>] </a:t>
            </a:r>
            <a:r>
              <a:rPr lang="en-US" dirty="0" err="1"/>
              <a:t>Hause</a:t>
            </a:r>
            <a:r>
              <a:rPr lang="en-US" dirty="0"/>
              <a:t>. </a:t>
            </a:r>
          </a:p>
          <a:p>
            <a:pPr marL="685800" lvl="1" indent="-228600">
              <a:buAutoNum type="arabicPeriod"/>
            </a:pPr>
            <a:endParaRPr lang="en-US" dirty="0"/>
          </a:p>
          <a:p>
            <a:pPr marL="457200" lvl="1" indent="0">
              <a:buNone/>
            </a:pPr>
            <a:endParaRPr lang="en-US"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nehmen</a:t>
            </a:r>
            <a:r>
              <a:rPr lang="en-US" dirty="0"/>
              <a:t> [142]</a:t>
            </a:r>
            <a:endParaRPr lang="en-GB" b="1" dirty="0"/>
          </a:p>
          <a:p>
            <a:pPr marL="0" indent="0">
              <a:buNone/>
            </a:pPr>
            <a:r>
              <a:rPr lang="en-GB" i="1" dirty="0"/>
              <a:t>Source:  Jones, R.L. &amp; </a:t>
            </a:r>
            <a:r>
              <a:rPr lang="en-GB" i="1" dirty="0" err="1"/>
              <a:t>Tschirner</a:t>
            </a:r>
            <a:r>
              <a:rPr lang="en-GB" i="1" dirty="0"/>
              <a:t>, E. (2019). A frequency dictionary of German: core vocabulary for learners. Routledge</a:t>
            </a:r>
          </a:p>
          <a:p>
            <a:pPr marL="457200" lvl="1" indent="0" algn="l">
              <a:buNone/>
            </a:pPr>
            <a:endParaRPr lang="en-US" dirty="0"/>
          </a:p>
          <a:p>
            <a:pPr marL="685800" lvl="1" indent="-228600">
              <a:buAutoNum type="arabicPeriod"/>
            </a:pPr>
            <a:endParaRPr lang="en-US" dirty="0"/>
          </a:p>
          <a:p>
            <a:pPr marL="228600" indent="-228600">
              <a:buAutoNum type="arabicPeriod"/>
            </a:pPr>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and context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720" indent="0">
              <a:lnSpc>
                <a:spcPct val="100000"/>
              </a:lnSpc>
              <a:buNone/>
            </a:pPr>
            <a:r>
              <a:rPr lang="en-GB" sz="1200" b="0" strike="noStrike" spc="-1" dirty="0">
                <a:solidFill>
                  <a:srgbClr val="000000"/>
                </a:solidFill>
                <a:latin typeface="Calibri"/>
                <a:ea typeface="Calibri"/>
              </a:rPr>
              <a:t>Read the texts or play the recordings. Make sure the lesson’s context is clear.</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6000">
              <a:lnSpc>
                <a:spcPct val="100000"/>
              </a:lnSpc>
            </a:pPr>
            <a:r>
              <a:rPr lang="de-DE" sz="1400" b="1" i="0" strike="noStrike" spc="-1" dirty="0" err="1">
                <a:solidFill>
                  <a:srgbClr val="002060"/>
                </a:solidFill>
                <a:effectLst/>
                <a:latin typeface="Century Gothic"/>
                <a:ea typeface="+mn-ea"/>
                <a:cs typeface="+mn-cs"/>
              </a:rPr>
              <a:t>Vocabulary</a:t>
            </a:r>
            <a:r>
              <a:rPr lang="de-DE" sz="1400" b="1" i="0" strike="noStrike" spc="-1" dirty="0">
                <a:solidFill>
                  <a:srgbClr val="002060"/>
                </a:solidFill>
                <a:effectLst/>
                <a:latin typeface="Century Gothic"/>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b="0" strike="noStrike" spc="-1" dirty="0">
                <a:latin typeface="Arial"/>
              </a:rPr>
              <a:t>Zug [675] </a:t>
            </a:r>
            <a:endParaRPr lang="de-DE" sz="1400" b="1" i="0" strike="noStrike" spc="-1" dirty="0">
              <a:solidFill>
                <a:srgbClr val="002060"/>
              </a:solidFill>
              <a:effectLst/>
              <a:latin typeface="Century Gothic"/>
              <a:ea typeface="+mn-ea"/>
              <a:cs typeface="+mn-cs"/>
            </a:endParaRP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545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[934] Tag [11] Zug [675]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[2] Freund [273] Lied [1733]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[1446] </a:t>
            </a:r>
            <a:r>
              <a:rPr lang="en-GB" baseline="0" dirty="0" err="1"/>
              <a:t>Lieblings</a:t>
            </a:r>
            <a:r>
              <a:rPr lang="en-GB" baseline="0" dirty="0"/>
              <a:t>-[N/A] </a:t>
            </a:r>
            <a:r>
              <a:rPr lang="en-GB" baseline="0" dirty="0" err="1"/>
              <a:t>siebzehn</a:t>
            </a:r>
            <a:r>
              <a:rPr lang="en-GB" baseline="0"/>
              <a:t> [N/A]</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place name. Pupils listen out particularly for the last sound of the word. </a:t>
            </a:r>
          </a:p>
          <a:p>
            <a:pPr marL="228600" indent="-228600">
              <a:buAutoNum type="arabicPeriod"/>
            </a:pPr>
            <a:r>
              <a:rPr lang="en-GB" dirty="0"/>
              <a:t>Pupils listen and decide which SSC they hear. Note that these items are all unvoiced versions of the letters.  </a:t>
            </a:r>
          </a:p>
          <a:p>
            <a:pPr marL="228600" indent="-228600">
              <a:buAutoNum type="arabicPeriod"/>
            </a:pPr>
            <a:r>
              <a:rPr lang="en-GB" dirty="0"/>
              <a:t>Optional stage: listen again and pupils try transcribing the full place name (Note: pupils could do this the first time around, too, if able).</a:t>
            </a:r>
          </a:p>
          <a:p>
            <a:pPr marL="0" indent="0">
              <a:buNone/>
            </a:pPr>
            <a:r>
              <a:rPr lang="en-GB" dirty="0"/>
              <a:t>4.   Click to reveal answers.</a:t>
            </a:r>
          </a:p>
          <a:p>
            <a:pPr marL="0" indent="0">
              <a:buNone/>
            </a:pPr>
            <a:endParaRPr lang="en-GB" dirty="0"/>
          </a:p>
          <a:p>
            <a:pPr marL="0" indent="0">
              <a:buNone/>
            </a:pPr>
            <a:r>
              <a:rPr lang="en-GB" dirty="0"/>
              <a:t>NB: the places ending in –d and –g are situated near/along the family’s train route. The places ending in –b are a bit further away – selected for phonics rather than geography! </a:t>
            </a:r>
            <a:r>
              <a:rPr lang="en-GB" dirty="0">
                <a:sym typeface="Wingdings" panose="05000000000000000000" pitchFamily="2" charset="2"/>
              </a:rPr>
              <a:t></a:t>
            </a:r>
            <a:endParaRPr lang="en-GB" dirty="0"/>
          </a:p>
          <a:p>
            <a:pPr marL="0" indent="0">
              <a:buNone/>
            </a:pPr>
            <a:endParaRPr lang="en-GB" dirty="0"/>
          </a:p>
          <a:p>
            <a:r>
              <a:rPr lang="en-GB" b="1" dirty="0"/>
              <a:t>Transcript:</a:t>
            </a:r>
          </a:p>
          <a:p>
            <a:pPr marL="228600" indent="-228600">
              <a:buAutoNum type="arabicPeriod"/>
            </a:pPr>
            <a:r>
              <a:rPr lang="en-GB" dirty="0" err="1"/>
              <a:t>Orpund</a:t>
            </a:r>
            <a:endParaRPr lang="en-GB" dirty="0"/>
          </a:p>
          <a:p>
            <a:pPr marL="228600" indent="-228600">
              <a:buAutoNum type="arabicPeriod"/>
            </a:pPr>
            <a:r>
              <a:rPr lang="en-GB" dirty="0"/>
              <a:t>Bad </a:t>
            </a:r>
            <a:r>
              <a:rPr lang="en-GB" dirty="0" err="1"/>
              <a:t>Herrenalb</a:t>
            </a:r>
            <a:endParaRPr lang="en-GB" dirty="0"/>
          </a:p>
          <a:p>
            <a:pPr marL="228600" indent="-228600">
              <a:buAutoNum type="arabicPeriod"/>
            </a:pPr>
            <a:r>
              <a:rPr lang="en-GB" dirty="0" err="1"/>
              <a:t>Himmelried</a:t>
            </a:r>
            <a:endParaRPr lang="en-GB" dirty="0"/>
          </a:p>
          <a:p>
            <a:pPr marL="228600" indent="-228600">
              <a:buAutoNum type="arabicPeriod"/>
            </a:pPr>
            <a:r>
              <a:rPr lang="en-GB" dirty="0" err="1"/>
              <a:t>Sulzburg</a:t>
            </a:r>
            <a:endParaRPr lang="en-GB" dirty="0"/>
          </a:p>
          <a:p>
            <a:pPr marL="228600" indent="-228600">
              <a:buAutoNum type="arabicPeriod"/>
            </a:pPr>
            <a:r>
              <a:rPr lang="en-GB" dirty="0" err="1"/>
              <a:t>Windschlag</a:t>
            </a:r>
            <a:endParaRPr lang="en-GB" dirty="0"/>
          </a:p>
          <a:p>
            <a:pPr marL="228600" indent="-228600">
              <a:buAutoNum type="arabicPeriod"/>
            </a:pPr>
            <a:r>
              <a:rPr lang="en-GB" dirty="0" err="1"/>
              <a:t>Kaub</a:t>
            </a:r>
            <a:endParaRPr lang="en-GB" dirty="0"/>
          </a:p>
          <a:p>
            <a:pPr marL="228600" indent="-228600">
              <a:buAutoNum type="arabicPeriod"/>
            </a:pPr>
            <a:r>
              <a:rPr lang="en-GB" dirty="0" err="1"/>
              <a:t>Niederfeld</a:t>
            </a:r>
            <a:endParaRPr lang="en-GB" dirty="0"/>
          </a:p>
          <a:p>
            <a:pPr marL="228600" indent="-228600">
              <a:buAutoNum type="arabicPeriod"/>
            </a:pPr>
            <a:r>
              <a:rPr lang="en-GB" dirty="0"/>
              <a:t>Bad Orb</a:t>
            </a:r>
          </a:p>
          <a:p>
            <a:pPr marL="228600" indent="-228600">
              <a:buAutoNum type="arabicPeriod"/>
            </a:pPr>
            <a:r>
              <a:rPr lang="en-GB" dirty="0" err="1"/>
              <a:t>Kleinmeischeid</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Fahrt</a:t>
            </a:r>
            <a:r>
              <a:rPr lang="en-GB" baseline="0" dirty="0"/>
              <a:t> [1569] </a:t>
            </a:r>
            <a:r>
              <a:rPr lang="en-GB" baseline="0" dirty="0" err="1"/>
              <a:t>Schild</a:t>
            </a:r>
            <a:r>
              <a:rPr lang="en-GB" baseline="0" dirty="0"/>
              <a:t> [3366]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8B391D-4688-80F9-D653-5536B9402A8C}"/>
              </a:ext>
            </a:extLst>
          </p:cNvPr>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audio" Target="../media/audio52.wav"/><Relationship Id="rId12" Type="http://schemas.openxmlformats.org/officeDocument/2006/relationships/audio" Target="../media/audio56.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audio" Target="../media/audio55.wav"/><Relationship Id="rId5" Type="http://schemas.openxmlformats.org/officeDocument/2006/relationships/audio" Target="../media/audio50.wav"/><Relationship Id="rId10" Type="http://schemas.openxmlformats.org/officeDocument/2006/relationships/image" Target="../media/image39.png"/><Relationship Id="rId4" Type="http://schemas.openxmlformats.org/officeDocument/2006/relationships/image" Target="../media/image5.svg"/><Relationship Id="rId9" Type="http://schemas.openxmlformats.org/officeDocument/2006/relationships/audio" Target="../media/audio54.wav"/><Relationship Id="rId14" Type="http://schemas.openxmlformats.org/officeDocument/2006/relationships/audio" Target="../media/audio57.wav"/></Relationships>
</file>

<file path=ppt/slides/_rels/slide11.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65.wav"/><Relationship Id="rId18" Type="http://schemas.openxmlformats.org/officeDocument/2006/relationships/audio" Target="../media/audio70.wav"/><Relationship Id="rId26" Type="http://schemas.openxmlformats.org/officeDocument/2006/relationships/audio" Target="../media/audio74.wav"/><Relationship Id="rId3" Type="http://schemas.openxmlformats.org/officeDocument/2006/relationships/audio" Target="../media/audio58.wav"/><Relationship Id="rId21" Type="http://schemas.openxmlformats.org/officeDocument/2006/relationships/audio" Target="../media/audio73.wav"/><Relationship Id="rId7" Type="http://schemas.openxmlformats.org/officeDocument/2006/relationships/audio" Target="../media/audio62.wav"/><Relationship Id="rId12" Type="http://schemas.openxmlformats.org/officeDocument/2006/relationships/image" Target="../media/image41.png"/><Relationship Id="rId17" Type="http://schemas.openxmlformats.org/officeDocument/2006/relationships/audio" Target="../media/audio69.wav"/><Relationship Id="rId25"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audio" Target="../media/audio68.wav"/><Relationship Id="rId20" Type="http://schemas.openxmlformats.org/officeDocument/2006/relationships/audio" Target="../media/audio72.wav"/><Relationship Id="rId29" Type="http://schemas.openxmlformats.org/officeDocument/2006/relationships/image" Target="../media/image47.gif"/><Relationship Id="rId1" Type="http://schemas.openxmlformats.org/officeDocument/2006/relationships/slideLayout" Target="../slideLayouts/slideLayout5.xml"/><Relationship Id="rId6" Type="http://schemas.openxmlformats.org/officeDocument/2006/relationships/audio" Target="../media/audio61.wav"/><Relationship Id="rId11" Type="http://schemas.openxmlformats.org/officeDocument/2006/relationships/image" Target="../media/image5.svg"/><Relationship Id="rId24" Type="http://schemas.openxmlformats.org/officeDocument/2006/relationships/image" Target="../media/image43.png"/><Relationship Id="rId5" Type="http://schemas.openxmlformats.org/officeDocument/2006/relationships/audio" Target="../media/audio60.wav"/><Relationship Id="rId15" Type="http://schemas.openxmlformats.org/officeDocument/2006/relationships/audio" Target="../media/audio67.wav"/><Relationship Id="rId23" Type="http://schemas.openxmlformats.org/officeDocument/2006/relationships/image" Target="../media/image42.png"/><Relationship Id="rId28" Type="http://schemas.openxmlformats.org/officeDocument/2006/relationships/image" Target="../media/image46.gif"/><Relationship Id="rId10" Type="http://schemas.openxmlformats.org/officeDocument/2006/relationships/image" Target="../media/image4.png"/><Relationship Id="rId19" Type="http://schemas.openxmlformats.org/officeDocument/2006/relationships/audio" Target="../media/audio71.wav"/><Relationship Id="rId4" Type="http://schemas.openxmlformats.org/officeDocument/2006/relationships/audio" Target="../media/audio59.wav"/><Relationship Id="rId9" Type="http://schemas.openxmlformats.org/officeDocument/2006/relationships/audio" Target="../media/audio64.wav"/><Relationship Id="rId14" Type="http://schemas.openxmlformats.org/officeDocument/2006/relationships/audio" Target="../media/audio66.wav"/><Relationship Id="rId22" Type="http://schemas.openxmlformats.org/officeDocument/2006/relationships/image" Target="../media/image25.png"/><Relationship Id="rId27" Type="http://schemas.openxmlformats.org/officeDocument/2006/relationships/image" Target="../media/image45.gif"/><Relationship Id="rId30" Type="http://schemas.openxmlformats.org/officeDocument/2006/relationships/image" Target="../media/image48.gif"/></Relationships>
</file>

<file path=ppt/slides/_rels/slide12.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image" Target="../media/image5.sv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5.wav"/><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4.png"/><Relationship Id="rId5" Type="http://schemas.openxmlformats.org/officeDocument/2006/relationships/audio" Target="../media/audio7.wav"/><Relationship Id="rId10" Type="http://schemas.openxmlformats.org/officeDocument/2006/relationships/image" Target="../media/image13.png"/><Relationship Id="rId4" Type="http://schemas.openxmlformats.org/officeDocument/2006/relationships/audio" Target="../media/audio6.wa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13.png"/><Relationship Id="rId5" Type="http://schemas.openxmlformats.org/officeDocument/2006/relationships/audio" Target="../media/audio11.wav"/><Relationship Id="rId10" Type="http://schemas.openxmlformats.org/officeDocument/2006/relationships/image" Target="../media/image18.png"/><Relationship Id="rId4" Type="http://schemas.openxmlformats.org/officeDocument/2006/relationships/audio" Target="../media/audio10.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4.wav"/><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image" Target="../media/image20.png"/><Relationship Id="rId5" Type="http://schemas.openxmlformats.org/officeDocument/2006/relationships/audio" Target="../media/audio16.wav"/><Relationship Id="rId10" Type="http://schemas.openxmlformats.org/officeDocument/2006/relationships/image" Target="../media/image19.png"/><Relationship Id="rId4" Type="http://schemas.openxmlformats.org/officeDocument/2006/relationships/audio" Target="../media/audio15.wav"/><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8.wav"/><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21.wav"/><Relationship Id="rId5" Type="http://schemas.openxmlformats.org/officeDocument/2006/relationships/audio" Target="../media/audio20.wav"/><Relationship Id="rId10" Type="http://schemas.openxmlformats.org/officeDocument/2006/relationships/image" Target="../media/image22.png"/><Relationship Id="rId4" Type="http://schemas.openxmlformats.org/officeDocument/2006/relationships/audio" Target="../media/audio19.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8.wav"/><Relationship Id="rId18" Type="http://schemas.openxmlformats.org/officeDocument/2006/relationships/image" Target="../media/image25.png"/><Relationship Id="rId3" Type="http://schemas.openxmlformats.org/officeDocument/2006/relationships/audio" Target="../media/audio22.wav"/><Relationship Id="rId21" Type="http://schemas.openxmlformats.org/officeDocument/2006/relationships/image" Target="../media/image27.png"/><Relationship Id="rId7" Type="http://schemas.openxmlformats.org/officeDocument/2006/relationships/audio" Target="../media/audio23.wav"/><Relationship Id="rId12" Type="http://schemas.openxmlformats.org/officeDocument/2006/relationships/audio" Target="../media/audio27.wav"/><Relationship Id="rId17" Type="http://schemas.openxmlformats.org/officeDocument/2006/relationships/audio" Target="../media/audio32.wav"/><Relationship Id="rId2" Type="http://schemas.openxmlformats.org/officeDocument/2006/relationships/notesSlide" Target="../notesSlides/notesSlide7.xml"/><Relationship Id="rId16" Type="http://schemas.openxmlformats.org/officeDocument/2006/relationships/audio" Target="../media/audio31.wav"/><Relationship Id="rId20" Type="http://schemas.openxmlformats.org/officeDocument/2006/relationships/audio" Target="../media/audio33.wav"/><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audio" Target="../media/audio26.wav"/><Relationship Id="rId5" Type="http://schemas.openxmlformats.org/officeDocument/2006/relationships/image" Target="../media/image5.svg"/><Relationship Id="rId15" Type="http://schemas.openxmlformats.org/officeDocument/2006/relationships/audio" Target="../media/audio30.wav"/><Relationship Id="rId10" Type="http://schemas.openxmlformats.org/officeDocument/2006/relationships/audio" Target="../media/audio25.wav"/><Relationship Id="rId19"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4.wav"/><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31.jpeg"/><Relationship Id="rId5" Type="http://schemas.openxmlformats.org/officeDocument/2006/relationships/audio" Target="../media/audio36.wav"/><Relationship Id="rId10" Type="http://schemas.openxmlformats.org/officeDocument/2006/relationships/image" Target="../media/image30.png"/><Relationship Id="rId4" Type="http://schemas.openxmlformats.org/officeDocument/2006/relationships/audio" Target="../media/audio35.wav"/><Relationship Id="rId9" Type="http://schemas.openxmlformats.org/officeDocument/2006/relationships/audio" Target="../media/audio38.wav"/></Relationships>
</file>

<file path=ppt/slides/_rels/slide9.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28.png"/><Relationship Id="rId18" Type="http://schemas.openxmlformats.org/officeDocument/2006/relationships/image" Target="../media/image34.png"/><Relationship Id="rId3" Type="http://schemas.openxmlformats.org/officeDocument/2006/relationships/audio" Target="../media/audio39.wav"/><Relationship Id="rId21" Type="http://schemas.openxmlformats.org/officeDocument/2006/relationships/image" Target="../media/image31.jpe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image" Target="../media/image33.svg"/><Relationship Id="rId2" Type="http://schemas.openxmlformats.org/officeDocument/2006/relationships/notesSlide" Target="../notesSlides/notesSlide9.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5" Type="http://schemas.openxmlformats.org/officeDocument/2006/relationships/image" Target="../media/image29.png"/><Relationship Id="rId23" Type="http://schemas.openxmlformats.org/officeDocument/2006/relationships/image" Target="../media/image38.svg"/><Relationship Id="rId10" Type="http://schemas.openxmlformats.org/officeDocument/2006/relationships/audio" Target="../media/audio46.wav"/><Relationship Id="rId19" Type="http://schemas.openxmlformats.org/officeDocument/2006/relationships/image" Target="../media/image35.sv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49.wav"/><Relationship Id="rId2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50076" y="473444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travelling ‘to’: </a:t>
            </a:r>
            <a:br>
              <a:rPr lang="fr-FR" sz="2800" b="1" spc="-1" dirty="0">
                <a:solidFill>
                  <a:prstClr val="white"/>
                </a:solidFill>
                <a:latin typeface="Century Gothic" panose="020B0502020202020204" pitchFamily="34" charset="0"/>
                <a:ea typeface="Century Gothic"/>
              </a:rPr>
            </a:br>
            <a:r>
              <a:rPr lang="fr-FR" sz="2800" b="1" spc="-1" dirty="0">
                <a:solidFill>
                  <a:prstClr val="white"/>
                </a:solidFill>
                <a:latin typeface="Century Gothic" panose="020B0502020202020204" pitchFamily="34" charset="0"/>
                <a:ea typeface="Century Gothic"/>
              </a:rPr>
              <a:t>nach |zu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present tense </a:t>
            </a:r>
            <a:br>
              <a:rPr lang="fr-FR" sz="2800" b="1" spc="-1" dirty="0">
                <a:solidFill>
                  <a:prstClr val="white"/>
                </a:solidFill>
                <a:latin typeface="Century Gothic" panose="020B0502020202020204" pitchFamily="34" charset="0"/>
                <a:ea typeface="Century Gothic"/>
              </a:rPr>
            </a:br>
            <a:r>
              <a:rPr lang="fr-FR" sz="2000" spc="-1" dirty="0">
                <a:solidFill>
                  <a:prstClr val="white"/>
                </a:solidFill>
                <a:latin typeface="Century Gothic" panose="020B0502020202020204" pitchFamily="34" charset="0"/>
                <a:ea typeface="Century Gothic"/>
              </a:rPr>
              <a:t>(future meaning)</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[-g] [-d] [-b]</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pic>
        <p:nvPicPr>
          <p:cNvPr id="3" name="Picture 2">
            <a:extLst>
              <a:ext uri="{FF2B5EF4-FFF2-40B4-BE49-F238E27FC236}">
                <a16:creationId xmlns:a16="http://schemas.microsoft.com/office/drawing/2014/main" id="{8EE8111F-AE57-F406-478D-82492BF4AB5F}"/>
              </a:ext>
            </a:extLst>
          </p:cNvPr>
          <p:cNvPicPr>
            <a:picLocks noChangeAspect="1"/>
          </p:cNvPicPr>
          <p:nvPr/>
        </p:nvPicPr>
        <p:blipFill>
          <a:blip r:embed="rId4"/>
          <a:stretch>
            <a:fillRect/>
          </a:stretch>
        </p:blipFill>
        <p:spPr>
          <a:xfrm>
            <a:off x="1211168" y="1792723"/>
            <a:ext cx="1928648" cy="2478776"/>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aphic 97" descr="Teacher">
            <a:extLst>
              <a:ext uri="{FF2B5EF4-FFF2-40B4-BE49-F238E27FC236}">
                <a16:creationId xmlns:a16="http://schemas.microsoft.com/office/drawing/2014/main" id="{76C2CF01-C98F-4B94-9BAB-170903058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54" y="235241"/>
            <a:ext cx="914400" cy="914400"/>
          </a:xfrm>
          <a:prstGeom prst="rect">
            <a:avLst/>
          </a:prstGeom>
        </p:spPr>
      </p:pic>
      <p:sp>
        <p:nvSpPr>
          <p:cNvPr id="100" name="Speech Bubble: Rectangle with Corners Rounded 99">
            <a:hlinkClick r:id="" action="ppaction://noaction">
              <a:snd r:embed="rId5" name="T3_W5_10.2.wav"/>
            </a:hlinkClick>
            <a:extLst>
              <a:ext uri="{FF2B5EF4-FFF2-40B4-BE49-F238E27FC236}">
                <a16:creationId xmlns:a16="http://schemas.microsoft.com/office/drawing/2014/main" id="{DE16F019-F912-4B0D-B115-8C8411E2976C}"/>
              </a:ext>
            </a:extLst>
          </p:cNvPr>
          <p:cNvSpPr/>
          <p:nvPr/>
        </p:nvSpPr>
        <p:spPr>
          <a:xfrm>
            <a:off x="883037" y="453938"/>
            <a:ext cx="8207954" cy="5087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81037" y="25732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54396" y="58927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38249" y="173506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0672" y="1249337"/>
            <a:ext cx="2463196" cy="1200540"/>
          </a:xfrm>
          <a:prstGeom prst="wedgeRoundRectCallout">
            <a:avLst>
              <a:gd name="adj1" fmla="val 26529"/>
              <a:gd name="adj2" fmla="val 608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13055" y="1267760"/>
            <a:ext cx="24987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Ausflug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Norddeutschland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0" name="TextBox 19">
            <a:hlinkClick r:id="" action="ppaction://noaction">
              <a:snd r:embed="rId6" name="T3_W5_10.3.wav"/>
            </a:hlinkClick>
            <a:extLst>
              <a:ext uri="{FF2B5EF4-FFF2-40B4-BE49-F238E27FC236}">
                <a16:creationId xmlns:a16="http://schemas.microsoft.com/office/drawing/2014/main" id="{76629107-549E-4B60-9A05-7B0B89B30765}"/>
              </a:ext>
            </a:extLst>
          </p:cNvPr>
          <p:cNvSpPr txBox="1"/>
          <p:nvPr/>
        </p:nvSpPr>
        <p:spPr>
          <a:xfrm>
            <a:off x="178512" y="108095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46292" y="104236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505675" y="104184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496953" y="1490017"/>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869542" y="3211861"/>
            <a:ext cx="2487299" cy="1323439"/>
          </a:xfrm>
          <a:prstGeom prst="wedgeRoundRectCallout">
            <a:avLst>
              <a:gd name="adj1" fmla="val 29077"/>
              <a:gd name="adj2" fmla="val 525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863570" y="3204383"/>
            <a:ext cx="25976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unten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Frühstück</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1" name="TextBox 30">
            <a:hlinkClick r:id="" action="ppaction://noaction">
              <a:snd r:embed="rId7" name="T3_W5_10.4.wav"/>
            </a:hlinkClick>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433401"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406760"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490613"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868227" y="3170936"/>
            <a:ext cx="2498702" cy="1136312"/>
          </a:xfrm>
          <a:prstGeom prst="wedgeRoundRectCallout">
            <a:avLst>
              <a:gd name="adj1" fmla="val 23123"/>
              <a:gd name="adj2" fmla="val 6170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908897" y="3208128"/>
            <a:ext cx="2392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Montag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zurück</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Dortmund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26925" y="5176516"/>
            <a:ext cx="2422462" cy="10471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86951" y="5199293"/>
            <a:ext cx="23953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Um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vier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Uhr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Strand. </a:t>
            </a:r>
          </a:p>
        </p:txBody>
      </p:sp>
      <p:sp>
        <p:nvSpPr>
          <p:cNvPr id="52" name="TextBox 51">
            <a:hlinkClick r:id="" action="ppaction://noaction">
              <a:snd r:embed="rId8" name="T3_W5_10.5.wav"/>
            </a:hlinkClick>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436180"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409539"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929247" y="524984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915360" y="525672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kommen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spät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2" name="TextBox 61">
            <a:hlinkClick r:id="" action="ppaction://noaction">
              <a:snd r:embed="rId9" name="T3_W5_10.7.wav"/>
            </a:hlinkClick>
            <a:extLst>
              <a:ext uri="{FF2B5EF4-FFF2-40B4-BE49-F238E27FC236}">
                <a16:creationId xmlns:a16="http://schemas.microsoft.com/office/drawing/2014/main" id="{D06A5264-6A2C-431C-8F07-EAEA01BA084D}"/>
              </a:ext>
            </a:extLst>
          </p:cNvPr>
          <p:cNvSpPr txBox="1"/>
          <p:nvPr/>
        </p:nvSpPr>
        <p:spPr>
          <a:xfrm>
            <a:off x="6119657" y="299332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4" name="TextBox 73">
            <a:extLst>
              <a:ext uri="{FF2B5EF4-FFF2-40B4-BE49-F238E27FC236}">
                <a16:creationId xmlns:a16="http://schemas.microsoft.com/office/drawing/2014/main" id="{B7E92B33-4997-4A09-AE49-A68076A5BA69}"/>
              </a:ext>
            </a:extLst>
          </p:cNvPr>
          <p:cNvSpPr txBox="1"/>
          <p:nvPr/>
        </p:nvSpPr>
        <p:spPr>
          <a:xfrm>
            <a:off x="4509709" y="1938753"/>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75" name="TextBox 74">
            <a:extLst>
              <a:ext uri="{FF2B5EF4-FFF2-40B4-BE49-F238E27FC236}">
                <a16:creationId xmlns:a16="http://schemas.microsoft.com/office/drawing/2014/main" id="{2CEB819C-F736-4488-893F-539BAA686408}"/>
              </a:ext>
            </a:extLst>
          </p:cNvPr>
          <p:cNvSpPr txBox="1"/>
          <p:nvPr/>
        </p:nvSpPr>
        <p:spPr>
          <a:xfrm>
            <a:off x="4496424" y="2393239"/>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5" name="Rectangle: Rounded Corners 124">
            <a:extLst>
              <a:ext uri="{FF2B5EF4-FFF2-40B4-BE49-F238E27FC236}">
                <a16:creationId xmlns:a16="http://schemas.microsoft.com/office/drawing/2014/main" id="{376BB9E9-F326-C1DA-54E6-46061AEDCD8E}"/>
              </a:ext>
            </a:extLst>
          </p:cNvPr>
          <p:cNvSpPr/>
          <p:nvPr/>
        </p:nvSpPr>
        <p:spPr>
          <a:xfrm rot="16200000">
            <a:off x="7324959" y="3422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15C2CE1F-DF9E-882C-0430-5157140C22E5}"/>
              </a:ext>
            </a:extLst>
          </p:cNvPr>
          <p:cNvSpPr/>
          <p:nvPr/>
        </p:nvSpPr>
        <p:spPr>
          <a:xfrm rot="16200000">
            <a:off x="7380098" y="6859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7" name="Speech Bubble: Rectangle with Corners Rounded 126">
            <a:extLst>
              <a:ext uri="{FF2B5EF4-FFF2-40B4-BE49-F238E27FC236}">
                <a16:creationId xmlns:a16="http://schemas.microsoft.com/office/drawing/2014/main" id="{82E45E17-E125-3A06-3436-08B2C7F61E28}"/>
              </a:ext>
            </a:extLst>
          </p:cNvPr>
          <p:cNvSpPr/>
          <p:nvPr/>
        </p:nvSpPr>
        <p:spPr>
          <a:xfrm>
            <a:off x="6848751" y="1327114"/>
            <a:ext cx="2445625" cy="1182518"/>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8" name="Oval 127">
            <a:extLst>
              <a:ext uri="{FF2B5EF4-FFF2-40B4-BE49-F238E27FC236}">
                <a16:creationId xmlns:a16="http://schemas.microsoft.com/office/drawing/2014/main" id="{714067B9-5B96-0C89-62B1-DE2BD833023A}"/>
              </a:ext>
            </a:extLst>
          </p:cNvPr>
          <p:cNvSpPr/>
          <p:nvPr/>
        </p:nvSpPr>
        <p:spPr>
          <a:xfrm>
            <a:off x="9437994" y="182168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B08B5FA2-5501-84F0-3B60-AA63C772EF30}"/>
              </a:ext>
            </a:extLst>
          </p:cNvPr>
          <p:cNvSpPr txBox="1"/>
          <p:nvPr/>
        </p:nvSpPr>
        <p:spPr>
          <a:xfrm>
            <a:off x="6908896" y="1375664"/>
            <a:ext cx="2392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Abend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bleiben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2" name="TextBox 41">
            <a:hlinkClick r:id="" action="ppaction://noaction">
              <a:snd r:embed="rId11" name="T3_W5_10.6.wav"/>
            </a:hlinkClick>
            <a:extLst>
              <a:ext uri="{FF2B5EF4-FFF2-40B4-BE49-F238E27FC236}">
                <a16:creationId xmlns:a16="http://schemas.microsoft.com/office/drawing/2014/main" id="{284211E8-A02A-46E8-9D59-5FDAFA50B723}"/>
              </a:ext>
            </a:extLst>
          </p:cNvPr>
          <p:cNvSpPr txBox="1"/>
          <p:nvPr/>
        </p:nvSpPr>
        <p:spPr>
          <a:xfrm>
            <a:off x="6029447" y="128101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130" name="TextBox 129">
            <a:hlinkClick r:id="" action="ppaction://noaction">
              <a:snd r:embed="rId12" name="T3_W5_10.8.wav"/>
            </a:hlinkClick>
            <a:extLst>
              <a:ext uri="{FF2B5EF4-FFF2-40B4-BE49-F238E27FC236}">
                <a16:creationId xmlns:a16="http://schemas.microsoft.com/office/drawing/2014/main" id="{D1DA55D0-69A0-EB8D-DCB8-FD2F84967AEE}"/>
              </a:ext>
            </a:extLst>
          </p:cNvPr>
          <p:cNvSpPr txBox="1"/>
          <p:nvPr/>
        </p:nvSpPr>
        <p:spPr>
          <a:xfrm>
            <a:off x="6132826" y="519929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3" name="CustomShape 7">
            <a:hlinkClick r:id="" action="ppaction://noaction">
              <a:snd r:embed="rId5" name="T3_W5_10.2.wav"/>
            </a:hlinkClick>
            <a:extLst>
              <a:ext uri="{FF2B5EF4-FFF2-40B4-BE49-F238E27FC236}">
                <a16:creationId xmlns:a16="http://schemas.microsoft.com/office/drawing/2014/main" id="{1273201B-79EE-9100-987A-65B4F4F40E31}"/>
              </a:ext>
            </a:extLst>
          </p:cNvPr>
          <p:cNvSpPr/>
          <p:nvPr/>
        </p:nvSpPr>
        <p:spPr>
          <a:xfrm>
            <a:off x="830846" y="453938"/>
            <a:ext cx="9114984" cy="6128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Lies die SMS. Was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heißen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03B57471-719F-40FF-844E-9A36A9ABFCB3}"/>
              </a:ext>
            </a:extLst>
          </p:cNvPr>
          <p:cNvSpPr txBox="1"/>
          <p:nvPr/>
        </p:nvSpPr>
        <p:spPr>
          <a:xfrm>
            <a:off x="3946292" y="149979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6" name="TextBox 115">
            <a:extLst>
              <a:ext uri="{FF2B5EF4-FFF2-40B4-BE49-F238E27FC236}">
                <a16:creationId xmlns:a16="http://schemas.microsoft.com/office/drawing/2014/main" id="{D97E408D-6F48-4056-9A09-AC71D648BE3B}"/>
              </a:ext>
            </a:extLst>
          </p:cNvPr>
          <p:cNvSpPr txBox="1"/>
          <p:nvPr/>
        </p:nvSpPr>
        <p:spPr>
          <a:xfrm>
            <a:off x="3946292" y="194909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4" name="TextBox 143">
            <a:extLst>
              <a:ext uri="{FF2B5EF4-FFF2-40B4-BE49-F238E27FC236}">
                <a16:creationId xmlns:a16="http://schemas.microsoft.com/office/drawing/2014/main" id="{DB344F38-3DBB-4332-BD76-23CD92ABC8C3}"/>
              </a:ext>
            </a:extLst>
          </p:cNvPr>
          <p:cNvSpPr txBox="1"/>
          <p:nvPr/>
        </p:nvSpPr>
        <p:spPr>
          <a:xfrm>
            <a:off x="3946227" y="239516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13"/>
          <a:stretch>
            <a:fillRect/>
          </a:stretch>
        </p:blipFill>
        <p:spPr>
          <a:xfrm>
            <a:off x="4012970" y="846765"/>
            <a:ext cx="546339" cy="506217"/>
          </a:xfrm>
          <a:prstGeom prst="rect">
            <a:avLst/>
          </a:prstGeom>
        </p:spPr>
      </p:pic>
      <p:sp>
        <p:nvSpPr>
          <p:cNvPr id="145" name="TextBox 144">
            <a:extLst>
              <a:ext uri="{FF2B5EF4-FFF2-40B4-BE49-F238E27FC236}">
                <a16:creationId xmlns:a16="http://schemas.microsoft.com/office/drawing/2014/main" id="{AC7CA24D-EBEC-4697-959F-71EF64E74EDF}"/>
              </a:ext>
            </a:extLst>
          </p:cNvPr>
          <p:cNvSpPr txBox="1"/>
          <p:nvPr/>
        </p:nvSpPr>
        <p:spPr>
          <a:xfrm>
            <a:off x="3937041" y="2990060"/>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6" name="TextBox 145">
            <a:extLst>
              <a:ext uri="{FF2B5EF4-FFF2-40B4-BE49-F238E27FC236}">
                <a16:creationId xmlns:a16="http://schemas.microsoft.com/office/drawing/2014/main" id="{A44C05BC-4F8C-4657-8AB0-6DE8EA23DF7C}"/>
              </a:ext>
            </a:extLst>
          </p:cNvPr>
          <p:cNvSpPr txBox="1"/>
          <p:nvPr/>
        </p:nvSpPr>
        <p:spPr>
          <a:xfrm>
            <a:off x="4496424" y="2989544"/>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47" name="TextBox 146">
            <a:extLst>
              <a:ext uri="{FF2B5EF4-FFF2-40B4-BE49-F238E27FC236}">
                <a16:creationId xmlns:a16="http://schemas.microsoft.com/office/drawing/2014/main" id="{0BB554F1-3B8E-48B9-9CDB-9802BCCA130E}"/>
              </a:ext>
            </a:extLst>
          </p:cNvPr>
          <p:cNvSpPr txBox="1"/>
          <p:nvPr/>
        </p:nvSpPr>
        <p:spPr>
          <a:xfrm>
            <a:off x="4487702" y="3437713"/>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48" name="TextBox 147">
            <a:extLst>
              <a:ext uri="{FF2B5EF4-FFF2-40B4-BE49-F238E27FC236}">
                <a16:creationId xmlns:a16="http://schemas.microsoft.com/office/drawing/2014/main" id="{F5473E87-E833-4869-A4FD-0A9A32282948}"/>
              </a:ext>
            </a:extLst>
          </p:cNvPr>
          <p:cNvSpPr txBox="1"/>
          <p:nvPr/>
        </p:nvSpPr>
        <p:spPr>
          <a:xfrm>
            <a:off x="4500458" y="3886449"/>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49" name="TextBox 148">
            <a:extLst>
              <a:ext uri="{FF2B5EF4-FFF2-40B4-BE49-F238E27FC236}">
                <a16:creationId xmlns:a16="http://schemas.microsoft.com/office/drawing/2014/main" id="{22EDD711-AFCE-4C75-8999-20008672A885}"/>
              </a:ext>
            </a:extLst>
          </p:cNvPr>
          <p:cNvSpPr txBox="1"/>
          <p:nvPr/>
        </p:nvSpPr>
        <p:spPr>
          <a:xfrm>
            <a:off x="4455190" y="4367926"/>
            <a:ext cx="644956"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0" name="TextBox 149">
            <a:extLst>
              <a:ext uri="{FF2B5EF4-FFF2-40B4-BE49-F238E27FC236}">
                <a16:creationId xmlns:a16="http://schemas.microsoft.com/office/drawing/2014/main" id="{E95BCED4-E8FF-4BE5-AABB-A3AED19F1CC5}"/>
              </a:ext>
            </a:extLst>
          </p:cNvPr>
          <p:cNvSpPr txBox="1"/>
          <p:nvPr/>
        </p:nvSpPr>
        <p:spPr>
          <a:xfrm>
            <a:off x="3937041" y="344748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1" name="TextBox 150">
            <a:extLst>
              <a:ext uri="{FF2B5EF4-FFF2-40B4-BE49-F238E27FC236}">
                <a16:creationId xmlns:a16="http://schemas.microsoft.com/office/drawing/2014/main" id="{1C322E67-2211-4384-9586-99FEBBCE3C6D}"/>
              </a:ext>
            </a:extLst>
          </p:cNvPr>
          <p:cNvSpPr txBox="1"/>
          <p:nvPr/>
        </p:nvSpPr>
        <p:spPr>
          <a:xfrm>
            <a:off x="3937041" y="389678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2" name="TextBox 151">
            <a:extLst>
              <a:ext uri="{FF2B5EF4-FFF2-40B4-BE49-F238E27FC236}">
                <a16:creationId xmlns:a16="http://schemas.microsoft.com/office/drawing/2014/main" id="{FFFB763C-CEDB-4798-9678-6D4623CB9962}"/>
              </a:ext>
            </a:extLst>
          </p:cNvPr>
          <p:cNvSpPr txBox="1"/>
          <p:nvPr/>
        </p:nvSpPr>
        <p:spPr>
          <a:xfrm>
            <a:off x="3936976" y="434286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3" name="TextBox 152">
            <a:extLst>
              <a:ext uri="{FF2B5EF4-FFF2-40B4-BE49-F238E27FC236}">
                <a16:creationId xmlns:a16="http://schemas.microsoft.com/office/drawing/2014/main" id="{A29AAC59-6852-40A8-AA61-EC071FC0B923}"/>
              </a:ext>
            </a:extLst>
          </p:cNvPr>
          <p:cNvSpPr txBox="1"/>
          <p:nvPr/>
        </p:nvSpPr>
        <p:spPr>
          <a:xfrm>
            <a:off x="3937041" y="494230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4" name="TextBox 153">
            <a:extLst>
              <a:ext uri="{FF2B5EF4-FFF2-40B4-BE49-F238E27FC236}">
                <a16:creationId xmlns:a16="http://schemas.microsoft.com/office/drawing/2014/main" id="{010651C0-9413-4714-B207-555F42D2352C}"/>
              </a:ext>
            </a:extLst>
          </p:cNvPr>
          <p:cNvSpPr txBox="1"/>
          <p:nvPr/>
        </p:nvSpPr>
        <p:spPr>
          <a:xfrm>
            <a:off x="4496424" y="494178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55" name="TextBox 154">
            <a:extLst>
              <a:ext uri="{FF2B5EF4-FFF2-40B4-BE49-F238E27FC236}">
                <a16:creationId xmlns:a16="http://schemas.microsoft.com/office/drawing/2014/main" id="{AB64D381-E74B-46E6-8815-136EAC13FD2E}"/>
              </a:ext>
            </a:extLst>
          </p:cNvPr>
          <p:cNvSpPr txBox="1"/>
          <p:nvPr/>
        </p:nvSpPr>
        <p:spPr>
          <a:xfrm>
            <a:off x="4487702" y="5389957"/>
            <a:ext cx="1024642"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56" name="TextBox 155">
            <a:extLst>
              <a:ext uri="{FF2B5EF4-FFF2-40B4-BE49-F238E27FC236}">
                <a16:creationId xmlns:a16="http://schemas.microsoft.com/office/drawing/2014/main" id="{A21FBC51-F9CF-4907-AEC3-49685854BA6C}"/>
              </a:ext>
            </a:extLst>
          </p:cNvPr>
          <p:cNvSpPr txBox="1"/>
          <p:nvPr/>
        </p:nvSpPr>
        <p:spPr>
          <a:xfrm>
            <a:off x="4500458" y="5838693"/>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57" name="TextBox 156">
            <a:extLst>
              <a:ext uri="{FF2B5EF4-FFF2-40B4-BE49-F238E27FC236}">
                <a16:creationId xmlns:a16="http://schemas.microsoft.com/office/drawing/2014/main" id="{B1327E69-53E3-492C-92DE-111A6CFC201E}"/>
              </a:ext>
            </a:extLst>
          </p:cNvPr>
          <p:cNvSpPr txBox="1"/>
          <p:nvPr/>
        </p:nvSpPr>
        <p:spPr>
          <a:xfrm>
            <a:off x="4487173" y="6293179"/>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8" name="TextBox 157">
            <a:extLst>
              <a:ext uri="{FF2B5EF4-FFF2-40B4-BE49-F238E27FC236}">
                <a16:creationId xmlns:a16="http://schemas.microsoft.com/office/drawing/2014/main" id="{7E20FBCD-AFF4-4493-934F-0554D032225F}"/>
              </a:ext>
            </a:extLst>
          </p:cNvPr>
          <p:cNvSpPr txBox="1"/>
          <p:nvPr/>
        </p:nvSpPr>
        <p:spPr>
          <a:xfrm>
            <a:off x="3937041" y="53997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9" name="TextBox 158">
            <a:extLst>
              <a:ext uri="{FF2B5EF4-FFF2-40B4-BE49-F238E27FC236}">
                <a16:creationId xmlns:a16="http://schemas.microsoft.com/office/drawing/2014/main" id="{61E5AD0C-6118-47D6-AD41-9128E296CD79}"/>
              </a:ext>
            </a:extLst>
          </p:cNvPr>
          <p:cNvSpPr txBox="1"/>
          <p:nvPr/>
        </p:nvSpPr>
        <p:spPr>
          <a:xfrm>
            <a:off x="3937041" y="58490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0" name="TextBox 159">
            <a:extLst>
              <a:ext uri="{FF2B5EF4-FFF2-40B4-BE49-F238E27FC236}">
                <a16:creationId xmlns:a16="http://schemas.microsoft.com/office/drawing/2014/main" id="{FC9D2017-8AD3-4165-AC38-20AC5B1BEBBE}"/>
              </a:ext>
            </a:extLst>
          </p:cNvPr>
          <p:cNvSpPr txBox="1"/>
          <p:nvPr/>
        </p:nvSpPr>
        <p:spPr>
          <a:xfrm>
            <a:off x="3936976" y="629510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1" name="TextBox 160">
            <a:extLst>
              <a:ext uri="{FF2B5EF4-FFF2-40B4-BE49-F238E27FC236}">
                <a16:creationId xmlns:a16="http://schemas.microsoft.com/office/drawing/2014/main" id="{D257C93F-7E65-44D1-8994-26FC740595C9}"/>
              </a:ext>
            </a:extLst>
          </p:cNvPr>
          <p:cNvSpPr txBox="1"/>
          <p:nvPr/>
        </p:nvSpPr>
        <p:spPr>
          <a:xfrm>
            <a:off x="9895571" y="108653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2" name="TextBox 161">
            <a:extLst>
              <a:ext uri="{FF2B5EF4-FFF2-40B4-BE49-F238E27FC236}">
                <a16:creationId xmlns:a16="http://schemas.microsoft.com/office/drawing/2014/main" id="{414C6E31-897F-4F3F-A874-020B681EEE34}"/>
              </a:ext>
            </a:extLst>
          </p:cNvPr>
          <p:cNvSpPr txBox="1"/>
          <p:nvPr/>
        </p:nvSpPr>
        <p:spPr>
          <a:xfrm>
            <a:off x="10454954" y="1086020"/>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63" name="TextBox 162">
            <a:extLst>
              <a:ext uri="{FF2B5EF4-FFF2-40B4-BE49-F238E27FC236}">
                <a16:creationId xmlns:a16="http://schemas.microsoft.com/office/drawing/2014/main" id="{87C23154-7CB9-4152-912B-CBB96A4FD3FC}"/>
              </a:ext>
            </a:extLst>
          </p:cNvPr>
          <p:cNvSpPr txBox="1"/>
          <p:nvPr/>
        </p:nvSpPr>
        <p:spPr>
          <a:xfrm>
            <a:off x="10446232" y="1534189"/>
            <a:ext cx="112785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p>
        </p:txBody>
      </p:sp>
      <p:sp>
        <p:nvSpPr>
          <p:cNvPr id="164" name="TextBox 163">
            <a:extLst>
              <a:ext uri="{FF2B5EF4-FFF2-40B4-BE49-F238E27FC236}">
                <a16:creationId xmlns:a16="http://schemas.microsoft.com/office/drawing/2014/main" id="{C0ED99C5-04BD-4B97-9337-66DB8A5D2CFF}"/>
              </a:ext>
            </a:extLst>
          </p:cNvPr>
          <p:cNvSpPr txBox="1"/>
          <p:nvPr/>
        </p:nvSpPr>
        <p:spPr>
          <a:xfrm>
            <a:off x="10458988" y="1982925"/>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65" name="TextBox 164">
            <a:extLst>
              <a:ext uri="{FF2B5EF4-FFF2-40B4-BE49-F238E27FC236}">
                <a16:creationId xmlns:a16="http://schemas.microsoft.com/office/drawing/2014/main" id="{57F18D78-11C8-418F-9405-BEBBDADD1B32}"/>
              </a:ext>
            </a:extLst>
          </p:cNvPr>
          <p:cNvSpPr txBox="1"/>
          <p:nvPr/>
        </p:nvSpPr>
        <p:spPr>
          <a:xfrm>
            <a:off x="10445702" y="2437411"/>
            <a:ext cx="628693"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6" name="TextBox 165">
            <a:extLst>
              <a:ext uri="{FF2B5EF4-FFF2-40B4-BE49-F238E27FC236}">
                <a16:creationId xmlns:a16="http://schemas.microsoft.com/office/drawing/2014/main" id="{29770E3A-2E68-43F7-8D30-B2B8D9286C74}"/>
              </a:ext>
            </a:extLst>
          </p:cNvPr>
          <p:cNvSpPr txBox="1"/>
          <p:nvPr/>
        </p:nvSpPr>
        <p:spPr>
          <a:xfrm>
            <a:off x="9895571" y="154396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7" name="TextBox 166">
            <a:extLst>
              <a:ext uri="{FF2B5EF4-FFF2-40B4-BE49-F238E27FC236}">
                <a16:creationId xmlns:a16="http://schemas.microsoft.com/office/drawing/2014/main" id="{3A2E0E9F-880F-4BFA-84C9-AD4FFF8F5201}"/>
              </a:ext>
            </a:extLst>
          </p:cNvPr>
          <p:cNvSpPr txBox="1"/>
          <p:nvPr/>
        </p:nvSpPr>
        <p:spPr>
          <a:xfrm>
            <a:off x="9895571" y="199326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8" name="TextBox 167">
            <a:extLst>
              <a:ext uri="{FF2B5EF4-FFF2-40B4-BE49-F238E27FC236}">
                <a16:creationId xmlns:a16="http://schemas.microsoft.com/office/drawing/2014/main" id="{A77F415C-484B-412D-99FB-BFFDA7C347CC}"/>
              </a:ext>
            </a:extLst>
          </p:cNvPr>
          <p:cNvSpPr txBox="1"/>
          <p:nvPr/>
        </p:nvSpPr>
        <p:spPr>
          <a:xfrm>
            <a:off x="9895506" y="243933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9" name="TextBox 168">
            <a:extLst>
              <a:ext uri="{FF2B5EF4-FFF2-40B4-BE49-F238E27FC236}">
                <a16:creationId xmlns:a16="http://schemas.microsoft.com/office/drawing/2014/main" id="{1F2A9D71-1665-474A-84B7-D75E607502C1}"/>
              </a:ext>
            </a:extLst>
          </p:cNvPr>
          <p:cNvSpPr txBox="1"/>
          <p:nvPr/>
        </p:nvSpPr>
        <p:spPr>
          <a:xfrm>
            <a:off x="9907016" y="296340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0" name="TextBox 169">
            <a:extLst>
              <a:ext uri="{FF2B5EF4-FFF2-40B4-BE49-F238E27FC236}">
                <a16:creationId xmlns:a16="http://schemas.microsoft.com/office/drawing/2014/main" id="{8C22F1BB-07D8-4A01-9121-5DD8A2E7ABAC}"/>
              </a:ext>
            </a:extLst>
          </p:cNvPr>
          <p:cNvSpPr txBox="1"/>
          <p:nvPr/>
        </p:nvSpPr>
        <p:spPr>
          <a:xfrm>
            <a:off x="10466399" y="296288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1" name="TextBox 170">
            <a:extLst>
              <a:ext uri="{FF2B5EF4-FFF2-40B4-BE49-F238E27FC236}">
                <a16:creationId xmlns:a16="http://schemas.microsoft.com/office/drawing/2014/main" id="{0E29E370-496B-4E14-A8EB-10A3DFEB520C}"/>
              </a:ext>
            </a:extLst>
          </p:cNvPr>
          <p:cNvSpPr txBox="1"/>
          <p:nvPr/>
        </p:nvSpPr>
        <p:spPr>
          <a:xfrm>
            <a:off x="10457677" y="3411057"/>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72" name="TextBox 171">
            <a:extLst>
              <a:ext uri="{FF2B5EF4-FFF2-40B4-BE49-F238E27FC236}">
                <a16:creationId xmlns:a16="http://schemas.microsoft.com/office/drawing/2014/main" id="{44D737E2-FCDC-4D7D-875A-3D95D76F4F8E}"/>
              </a:ext>
            </a:extLst>
          </p:cNvPr>
          <p:cNvSpPr txBox="1"/>
          <p:nvPr/>
        </p:nvSpPr>
        <p:spPr>
          <a:xfrm>
            <a:off x="10470433" y="3859793"/>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73" name="TextBox 172">
            <a:extLst>
              <a:ext uri="{FF2B5EF4-FFF2-40B4-BE49-F238E27FC236}">
                <a16:creationId xmlns:a16="http://schemas.microsoft.com/office/drawing/2014/main" id="{10459A4A-AA2A-4F70-983D-D334CC815A43}"/>
              </a:ext>
            </a:extLst>
          </p:cNvPr>
          <p:cNvSpPr txBox="1"/>
          <p:nvPr/>
        </p:nvSpPr>
        <p:spPr>
          <a:xfrm>
            <a:off x="10457147" y="4314279"/>
            <a:ext cx="61724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4" name="TextBox 173">
            <a:extLst>
              <a:ext uri="{FF2B5EF4-FFF2-40B4-BE49-F238E27FC236}">
                <a16:creationId xmlns:a16="http://schemas.microsoft.com/office/drawing/2014/main" id="{8A858718-BC36-4658-AFEC-A83C0E19310F}"/>
              </a:ext>
            </a:extLst>
          </p:cNvPr>
          <p:cNvSpPr txBox="1"/>
          <p:nvPr/>
        </p:nvSpPr>
        <p:spPr>
          <a:xfrm>
            <a:off x="9907016" y="34208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5" name="TextBox 174">
            <a:extLst>
              <a:ext uri="{FF2B5EF4-FFF2-40B4-BE49-F238E27FC236}">
                <a16:creationId xmlns:a16="http://schemas.microsoft.com/office/drawing/2014/main" id="{1AA932B7-85E2-4062-9317-5AB98910A174}"/>
              </a:ext>
            </a:extLst>
          </p:cNvPr>
          <p:cNvSpPr txBox="1"/>
          <p:nvPr/>
        </p:nvSpPr>
        <p:spPr>
          <a:xfrm>
            <a:off x="9907016" y="38701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6" name="TextBox 175">
            <a:extLst>
              <a:ext uri="{FF2B5EF4-FFF2-40B4-BE49-F238E27FC236}">
                <a16:creationId xmlns:a16="http://schemas.microsoft.com/office/drawing/2014/main" id="{16FFC2E9-FBAD-45BC-8DAA-51CEDC89D74B}"/>
              </a:ext>
            </a:extLst>
          </p:cNvPr>
          <p:cNvSpPr txBox="1"/>
          <p:nvPr/>
        </p:nvSpPr>
        <p:spPr>
          <a:xfrm>
            <a:off x="9906951" y="431620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7" name="TextBox 176">
            <a:extLst>
              <a:ext uri="{FF2B5EF4-FFF2-40B4-BE49-F238E27FC236}">
                <a16:creationId xmlns:a16="http://schemas.microsoft.com/office/drawing/2014/main" id="{3B41176F-8413-4CF7-BF4E-8657881C62F8}"/>
              </a:ext>
            </a:extLst>
          </p:cNvPr>
          <p:cNvSpPr txBox="1"/>
          <p:nvPr/>
        </p:nvSpPr>
        <p:spPr>
          <a:xfrm>
            <a:off x="9889788" y="4857133"/>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8" name="TextBox 177">
            <a:extLst>
              <a:ext uri="{FF2B5EF4-FFF2-40B4-BE49-F238E27FC236}">
                <a16:creationId xmlns:a16="http://schemas.microsoft.com/office/drawing/2014/main" id="{4FDD2799-C7DD-4FF0-BF93-81575F07E733}"/>
              </a:ext>
            </a:extLst>
          </p:cNvPr>
          <p:cNvSpPr txBox="1"/>
          <p:nvPr/>
        </p:nvSpPr>
        <p:spPr>
          <a:xfrm>
            <a:off x="10449171" y="4856617"/>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99EF8586-D351-4A4F-AE80-D02CC6C94C57}"/>
              </a:ext>
            </a:extLst>
          </p:cNvPr>
          <p:cNvSpPr txBox="1"/>
          <p:nvPr/>
        </p:nvSpPr>
        <p:spPr>
          <a:xfrm>
            <a:off x="10440449" y="5304786"/>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80" name="TextBox 179">
            <a:extLst>
              <a:ext uri="{FF2B5EF4-FFF2-40B4-BE49-F238E27FC236}">
                <a16:creationId xmlns:a16="http://schemas.microsoft.com/office/drawing/2014/main" id="{FC83D644-DF54-42C7-8B54-28127E79B24B}"/>
              </a:ext>
            </a:extLst>
          </p:cNvPr>
          <p:cNvSpPr txBox="1"/>
          <p:nvPr/>
        </p:nvSpPr>
        <p:spPr>
          <a:xfrm>
            <a:off x="10453205" y="5753522"/>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81" name="TextBox 180">
            <a:extLst>
              <a:ext uri="{FF2B5EF4-FFF2-40B4-BE49-F238E27FC236}">
                <a16:creationId xmlns:a16="http://schemas.microsoft.com/office/drawing/2014/main" id="{F3FD4072-7386-475C-B86F-93BA91060F49}"/>
              </a:ext>
            </a:extLst>
          </p:cNvPr>
          <p:cNvSpPr txBox="1"/>
          <p:nvPr/>
        </p:nvSpPr>
        <p:spPr>
          <a:xfrm>
            <a:off x="10439919" y="6208008"/>
            <a:ext cx="613539"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2" name="TextBox 181">
            <a:extLst>
              <a:ext uri="{FF2B5EF4-FFF2-40B4-BE49-F238E27FC236}">
                <a16:creationId xmlns:a16="http://schemas.microsoft.com/office/drawing/2014/main" id="{27430B71-3E8F-4949-BFC0-AD8CB0A27743}"/>
              </a:ext>
            </a:extLst>
          </p:cNvPr>
          <p:cNvSpPr txBox="1"/>
          <p:nvPr/>
        </p:nvSpPr>
        <p:spPr>
          <a:xfrm>
            <a:off x="9889788" y="5314561"/>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3" name="TextBox 182">
            <a:extLst>
              <a:ext uri="{FF2B5EF4-FFF2-40B4-BE49-F238E27FC236}">
                <a16:creationId xmlns:a16="http://schemas.microsoft.com/office/drawing/2014/main" id="{233157B3-E03C-4879-906B-4D95C32A4DDB}"/>
              </a:ext>
            </a:extLst>
          </p:cNvPr>
          <p:cNvSpPr txBox="1"/>
          <p:nvPr/>
        </p:nvSpPr>
        <p:spPr>
          <a:xfrm>
            <a:off x="9889788" y="5763861"/>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4" name="TextBox 183">
            <a:extLst>
              <a:ext uri="{FF2B5EF4-FFF2-40B4-BE49-F238E27FC236}">
                <a16:creationId xmlns:a16="http://schemas.microsoft.com/office/drawing/2014/main" id="{B3016FF6-3C72-44E1-80A4-13295414C642}"/>
              </a:ext>
            </a:extLst>
          </p:cNvPr>
          <p:cNvSpPr txBox="1"/>
          <p:nvPr/>
        </p:nvSpPr>
        <p:spPr>
          <a:xfrm>
            <a:off x="9889723" y="6209935"/>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0" name="Picture 119" descr="Shape, arrow&#10;&#10;Description automatically generated">
            <a:extLst>
              <a:ext uri="{FF2B5EF4-FFF2-40B4-BE49-F238E27FC236}">
                <a16:creationId xmlns:a16="http://schemas.microsoft.com/office/drawing/2014/main" id="{FAEDFC87-A6E0-F798-F85E-55D4DFB9C0A3}"/>
              </a:ext>
            </a:extLst>
          </p:cNvPr>
          <p:cNvPicPr>
            <a:picLocks noChangeAspect="1"/>
          </p:cNvPicPr>
          <p:nvPr/>
        </p:nvPicPr>
        <p:blipFill>
          <a:blip r:embed="rId13"/>
          <a:stretch>
            <a:fillRect/>
          </a:stretch>
        </p:blipFill>
        <p:spPr>
          <a:xfrm>
            <a:off x="10009425" y="1840938"/>
            <a:ext cx="546339" cy="506217"/>
          </a:xfrm>
          <a:prstGeom prst="rect">
            <a:avLst/>
          </a:prstGeom>
        </p:spPr>
      </p:pic>
      <p:pic>
        <p:nvPicPr>
          <p:cNvPr id="99" name="Picture 98" descr="Shape, arrow&#10;&#10;Description automatically generated">
            <a:extLst>
              <a:ext uri="{FF2B5EF4-FFF2-40B4-BE49-F238E27FC236}">
                <a16:creationId xmlns:a16="http://schemas.microsoft.com/office/drawing/2014/main" id="{FEE8A6F1-060D-161D-B8A5-5446F87B5A27}"/>
              </a:ext>
            </a:extLst>
          </p:cNvPr>
          <p:cNvPicPr>
            <a:picLocks noChangeAspect="1"/>
          </p:cNvPicPr>
          <p:nvPr/>
        </p:nvPicPr>
        <p:blipFill>
          <a:blip r:embed="rId13"/>
          <a:stretch>
            <a:fillRect/>
          </a:stretch>
        </p:blipFill>
        <p:spPr>
          <a:xfrm>
            <a:off x="9969425" y="2796823"/>
            <a:ext cx="546339" cy="506217"/>
          </a:xfrm>
          <a:prstGeom prst="rect">
            <a:avLst/>
          </a:prstGeom>
        </p:spPr>
      </p:pic>
      <p:pic>
        <p:nvPicPr>
          <p:cNvPr id="109" name="Picture 108" descr="Shape, arrow&#10;&#10;Description automatically generated">
            <a:extLst>
              <a:ext uri="{FF2B5EF4-FFF2-40B4-BE49-F238E27FC236}">
                <a16:creationId xmlns:a16="http://schemas.microsoft.com/office/drawing/2014/main" id="{E795B97C-814C-4E93-6FDF-EB95F03621F3}"/>
              </a:ext>
            </a:extLst>
          </p:cNvPr>
          <p:cNvPicPr>
            <a:picLocks noChangeAspect="1"/>
          </p:cNvPicPr>
          <p:nvPr/>
        </p:nvPicPr>
        <p:blipFill>
          <a:blip r:embed="rId13"/>
          <a:stretch>
            <a:fillRect/>
          </a:stretch>
        </p:blipFill>
        <p:spPr>
          <a:xfrm>
            <a:off x="9991668" y="6048063"/>
            <a:ext cx="546339" cy="506217"/>
          </a:xfrm>
          <a:prstGeom prst="rect">
            <a:avLst/>
          </a:prstGeom>
        </p:spPr>
      </p:pic>
      <p:pic>
        <p:nvPicPr>
          <p:cNvPr id="138" name="Picture 137" descr="Shape, arrow&#10;&#10;Description automatically generated">
            <a:extLst>
              <a:ext uri="{FF2B5EF4-FFF2-40B4-BE49-F238E27FC236}">
                <a16:creationId xmlns:a16="http://schemas.microsoft.com/office/drawing/2014/main" id="{09887A8F-319B-D26C-6134-5F10E2EC95DE}"/>
              </a:ext>
            </a:extLst>
          </p:cNvPr>
          <p:cNvPicPr>
            <a:picLocks noChangeAspect="1"/>
          </p:cNvPicPr>
          <p:nvPr/>
        </p:nvPicPr>
        <p:blipFill>
          <a:blip r:embed="rId13"/>
          <a:stretch>
            <a:fillRect/>
          </a:stretch>
        </p:blipFill>
        <p:spPr>
          <a:xfrm>
            <a:off x="4006509" y="5234095"/>
            <a:ext cx="546339" cy="506217"/>
          </a:xfrm>
          <a:prstGeom prst="rect">
            <a:avLst/>
          </a:prstGeom>
        </p:spPr>
      </p:pic>
      <p:pic>
        <p:nvPicPr>
          <p:cNvPr id="13" name="Picture 12" descr="Shape, arrow&#10;&#10;Description automatically generated">
            <a:extLst>
              <a:ext uri="{FF2B5EF4-FFF2-40B4-BE49-F238E27FC236}">
                <a16:creationId xmlns:a16="http://schemas.microsoft.com/office/drawing/2014/main" id="{19CA9B6E-5E6E-DFE4-DA6D-3DAE76672A50}"/>
              </a:ext>
            </a:extLst>
          </p:cNvPr>
          <p:cNvPicPr>
            <a:picLocks noChangeAspect="1"/>
          </p:cNvPicPr>
          <p:nvPr/>
        </p:nvPicPr>
        <p:blipFill>
          <a:blip r:embed="rId13"/>
          <a:stretch>
            <a:fillRect/>
          </a:stretch>
        </p:blipFill>
        <p:spPr>
          <a:xfrm>
            <a:off x="4006508" y="4154941"/>
            <a:ext cx="546339" cy="506217"/>
          </a:xfrm>
          <a:prstGeom prst="rect">
            <a:avLst/>
          </a:prstGeom>
        </p:spPr>
      </p:pic>
      <p:sp>
        <p:nvSpPr>
          <p:cNvPr id="2" name="TextBox 1">
            <a:extLst>
              <a:ext uri="{FF2B5EF4-FFF2-40B4-BE49-F238E27FC236}">
                <a16:creationId xmlns:a16="http://schemas.microsoft.com/office/drawing/2014/main" id="{92FD7B47-40F7-337B-AA79-0508C5631171}"/>
              </a:ext>
            </a:extLst>
          </p:cNvPr>
          <p:cNvSpPr txBox="1"/>
          <p:nvPr/>
        </p:nvSpPr>
        <p:spPr>
          <a:xfrm>
            <a:off x="7480942" y="6454941"/>
            <a:ext cx="1793841"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zurück</a:t>
            </a:r>
            <a:r>
              <a:rPr lang="en-GB" dirty="0">
                <a:solidFill>
                  <a:srgbClr val="002060"/>
                </a:solidFill>
                <a:latin typeface="Century Gothic" panose="020B0502020202020204" pitchFamily="34" charset="0"/>
              </a:rPr>
              <a:t> – back </a:t>
            </a:r>
          </a:p>
        </p:txBody>
      </p:sp>
      <p:sp>
        <p:nvSpPr>
          <p:cNvPr id="4" name="CustomShape 6">
            <a:hlinkClick r:id="" action="ppaction://noaction">
              <a:snd r:embed="rId14" name="T3_W5_10.1.wav"/>
            </a:hlinkClick>
            <a:extLst>
              <a:ext uri="{FF2B5EF4-FFF2-40B4-BE49-F238E27FC236}">
                <a16:creationId xmlns:a16="http://schemas.microsoft.com/office/drawing/2014/main" id="{DDDC44DE-6439-DAB2-3DE7-9F2C1A333ACB}"/>
              </a:ext>
            </a:extLst>
          </p:cNvPr>
          <p:cNvSpPr/>
          <p:nvPr/>
        </p:nvSpPr>
        <p:spPr>
          <a:xfrm>
            <a:off x="60091" y="-7443"/>
            <a:ext cx="1119448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plant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Ausflug</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für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Familien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b="1" spc="-1" dirty="0">
                <a:solidFill>
                  <a:srgbClr val="002060"/>
                </a:solidFill>
                <a:latin typeface="Century Gothic" panose="020B0502020202020204" pitchFamily="34" charset="0"/>
                <a:ea typeface="Century Gothic"/>
              </a:rPr>
              <a:t>Sie </a:t>
            </a:r>
            <a:r>
              <a:rPr lang="en-GB" sz="2400" b="1" spc="-1" dirty="0" err="1">
                <a:solidFill>
                  <a:srgbClr val="002060"/>
                </a:solidFill>
                <a:latin typeface="Century Gothic" panose="020B0502020202020204" pitchFamily="34" charset="0"/>
                <a:ea typeface="Century Gothic"/>
              </a:rPr>
              <a:t>schreibt</a:t>
            </a:r>
            <a:r>
              <a:rPr lang="en-GB" sz="2400" b="1" spc="-1" dirty="0">
                <a:solidFill>
                  <a:srgbClr val="002060"/>
                </a:solidFill>
                <a:latin typeface="Century Gothic" panose="020B0502020202020204" pitchFamily="34" charset="0"/>
                <a:ea typeface="Century Gothic"/>
              </a:rPr>
              <a:t> Ronja.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1" name="Rounded Rectangular Callout 66">
            <a:extLst>
              <a:ext uri="{FF2B5EF4-FFF2-40B4-BE49-F238E27FC236}">
                <a16:creationId xmlns:a16="http://schemas.microsoft.com/office/drawing/2014/main" id="{C784549E-7FF2-48D0-9EAB-FD465036E7D2}"/>
              </a:ext>
            </a:extLst>
          </p:cNvPr>
          <p:cNvSpPr/>
          <p:nvPr/>
        </p:nvSpPr>
        <p:spPr>
          <a:xfrm>
            <a:off x="516523" y="2180385"/>
            <a:ext cx="3262757" cy="1975048"/>
          </a:xfrm>
          <a:prstGeom prst="wedgeRoundRectCallout">
            <a:avLst>
              <a:gd name="adj1" fmla="val -13324"/>
              <a:gd name="adj2" fmla="val -63117"/>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3635753C-6E95-4E3D-8DD0-14AA8BBF6A3E}"/>
              </a:ext>
            </a:extLst>
          </p:cNvPr>
          <p:cNvSpPr txBox="1"/>
          <p:nvPr/>
        </p:nvSpPr>
        <p:spPr>
          <a:xfrm>
            <a:off x="720857" y="2229658"/>
            <a:ext cx="2907192" cy="1938992"/>
          </a:xfrm>
          <a:prstGeom prst="rect">
            <a:avLst/>
          </a:prstGeom>
          <a:noFill/>
        </p:spPr>
        <p:txBody>
          <a:bodyPr wrap="square" rtlCol="0">
            <a:spAutoFit/>
          </a:bodyPr>
          <a:lstStyle/>
          <a:p>
            <a:r>
              <a:rPr lang="en-GB" sz="2400" dirty="0">
                <a:solidFill>
                  <a:schemeClr val="bg1"/>
                </a:solidFill>
              </a:rPr>
              <a:t>In German we say ‘</a:t>
            </a:r>
            <a:r>
              <a:rPr lang="en-GB" sz="2400" b="1" dirty="0" err="1">
                <a:solidFill>
                  <a:schemeClr val="bg1"/>
                </a:solidFill>
              </a:rPr>
              <a:t>einen</a:t>
            </a:r>
            <a:r>
              <a:rPr lang="en-GB" sz="2400" b="1" dirty="0">
                <a:solidFill>
                  <a:schemeClr val="bg1"/>
                </a:solidFill>
              </a:rPr>
              <a:t> </a:t>
            </a:r>
            <a:r>
              <a:rPr lang="en-GB" sz="2400" b="1" dirty="0" err="1">
                <a:solidFill>
                  <a:schemeClr val="bg1"/>
                </a:solidFill>
              </a:rPr>
              <a:t>Ausflug</a:t>
            </a:r>
            <a:r>
              <a:rPr lang="en-GB" sz="2400" b="1" dirty="0">
                <a:solidFill>
                  <a:schemeClr val="bg1"/>
                </a:solidFill>
              </a:rPr>
              <a:t> </a:t>
            </a:r>
            <a:r>
              <a:rPr lang="en-GB" sz="2400" b="1" u="sng" dirty="0" err="1">
                <a:solidFill>
                  <a:schemeClr val="bg1"/>
                </a:solidFill>
              </a:rPr>
              <a:t>machen</a:t>
            </a:r>
            <a:r>
              <a:rPr lang="en-GB" sz="2400" dirty="0">
                <a:solidFill>
                  <a:schemeClr val="bg1"/>
                </a:solidFill>
              </a:rPr>
              <a:t>’. In English, we say ‘</a:t>
            </a:r>
            <a:r>
              <a:rPr lang="en-GB" sz="2400" b="1" u="sng" dirty="0">
                <a:solidFill>
                  <a:schemeClr val="bg1"/>
                </a:solidFill>
              </a:rPr>
              <a:t>go</a:t>
            </a:r>
            <a:r>
              <a:rPr lang="en-GB" sz="2400" b="1" dirty="0">
                <a:solidFill>
                  <a:schemeClr val="bg1"/>
                </a:solidFill>
              </a:rPr>
              <a:t> </a:t>
            </a:r>
            <a:r>
              <a:rPr lang="en-GB" sz="2400" b="1" u="sng" dirty="0">
                <a:solidFill>
                  <a:schemeClr val="bg1"/>
                </a:solidFill>
              </a:rPr>
              <a:t>on</a:t>
            </a:r>
            <a:r>
              <a:rPr lang="en-GB" sz="2400" b="1" dirty="0">
                <a:solidFill>
                  <a:schemeClr val="bg1"/>
                </a:solidFill>
              </a:rPr>
              <a:t> a trip</a:t>
            </a:r>
            <a:r>
              <a:rPr lang="en-GB" sz="2400" dirty="0">
                <a:solidFill>
                  <a:schemeClr val="bg1"/>
                </a:solidFill>
              </a:rPr>
              <a:t>.’</a:t>
            </a:r>
          </a:p>
        </p:txBody>
      </p:sp>
      <p:sp>
        <p:nvSpPr>
          <p:cNvPr id="102" name="Rounded Rectangular Callout 66">
            <a:extLst>
              <a:ext uri="{FF2B5EF4-FFF2-40B4-BE49-F238E27FC236}">
                <a16:creationId xmlns:a16="http://schemas.microsoft.com/office/drawing/2014/main" id="{7FC21FD1-6CDD-4087-B106-25343BA37F03}"/>
              </a:ext>
            </a:extLst>
          </p:cNvPr>
          <p:cNvSpPr/>
          <p:nvPr/>
        </p:nvSpPr>
        <p:spPr>
          <a:xfrm>
            <a:off x="786152" y="4896870"/>
            <a:ext cx="3262757" cy="1975048"/>
          </a:xfrm>
          <a:prstGeom prst="wedgeRoundRectCallout">
            <a:avLst>
              <a:gd name="adj1" fmla="val -13324"/>
              <a:gd name="adj2" fmla="val -63117"/>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CAE03664-29A5-4F40-8810-E503EA9A6A84}"/>
              </a:ext>
            </a:extLst>
          </p:cNvPr>
          <p:cNvSpPr txBox="1"/>
          <p:nvPr/>
        </p:nvSpPr>
        <p:spPr>
          <a:xfrm>
            <a:off x="977136" y="5089911"/>
            <a:ext cx="2907192" cy="1569660"/>
          </a:xfrm>
          <a:prstGeom prst="rect">
            <a:avLst/>
          </a:prstGeom>
          <a:noFill/>
        </p:spPr>
        <p:txBody>
          <a:bodyPr wrap="square" rtlCol="0">
            <a:spAutoFit/>
          </a:bodyPr>
          <a:lstStyle/>
          <a:p>
            <a:r>
              <a:rPr lang="en-GB" sz="2400" dirty="0">
                <a:solidFill>
                  <a:schemeClr val="bg1"/>
                </a:solidFill>
              </a:rPr>
              <a:t>In German we say ‘</a:t>
            </a:r>
            <a:r>
              <a:rPr lang="en-GB" sz="2400" b="1" dirty="0" err="1">
                <a:solidFill>
                  <a:schemeClr val="bg1"/>
                </a:solidFill>
              </a:rPr>
              <a:t>zum</a:t>
            </a:r>
            <a:r>
              <a:rPr lang="en-GB" sz="2400" b="1" dirty="0">
                <a:solidFill>
                  <a:schemeClr val="bg1"/>
                </a:solidFill>
              </a:rPr>
              <a:t> </a:t>
            </a:r>
            <a:r>
              <a:rPr lang="en-GB" sz="2400" b="1" dirty="0" err="1">
                <a:solidFill>
                  <a:schemeClr val="bg1"/>
                </a:solidFill>
              </a:rPr>
              <a:t>Frühstück</a:t>
            </a:r>
            <a:r>
              <a:rPr lang="en-GB" sz="2400" b="1" dirty="0">
                <a:solidFill>
                  <a:schemeClr val="bg1"/>
                </a:solidFill>
              </a:rPr>
              <a:t>’ </a:t>
            </a:r>
            <a:r>
              <a:rPr lang="en-GB" sz="2400" dirty="0">
                <a:solidFill>
                  <a:schemeClr val="bg1"/>
                </a:solidFill>
              </a:rPr>
              <a:t>to mean ‘</a:t>
            </a:r>
            <a:r>
              <a:rPr lang="en-GB" sz="2400" b="1" dirty="0">
                <a:solidFill>
                  <a:schemeClr val="bg1"/>
                </a:solidFill>
              </a:rPr>
              <a:t>for/at breakfast</a:t>
            </a:r>
            <a:r>
              <a:rPr lang="en-GB" sz="2400" dirty="0">
                <a:solidFill>
                  <a:schemeClr val="bg1"/>
                </a:solidFill>
              </a:rPr>
              <a:t>’.</a:t>
            </a:r>
          </a:p>
        </p:txBody>
      </p:sp>
      <p:sp>
        <p:nvSpPr>
          <p:cNvPr id="104" name="Rounded Rectangular Callout 66">
            <a:extLst>
              <a:ext uri="{FF2B5EF4-FFF2-40B4-BE49-F238E27FC236}">
                <a16:creationId xmlns:a16="http://schemas.microsoft.com/office/drawing/2014/main" id="{E006CE08-3A06-42A6-B391-228234F809BC}"/>
              </a:ext>
            </a:extLst>
          </p:cNvPr>
          <p:cNvSpPr/>
          <p:nvPr/>
        </p:nvSpPr>
        <p:spPr>
          <a:xfrm>
            <a:off x="6656194" y="1017511"/>
            <a:ext cx="3262757" cy="1975048"/>
          </a:xfrm>
          <a:prstGeom prst="wedgeRoundRectCallout">
            <a:avLst>
              <a:gd name="adj1" fmla="val -15761"/>
              <a:gd name="adj2" fmla="val 61685"/>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F9C430C6-DBFD-411F-B2B7-A98EED655F1F}"/>
              </a:ext>
            </a:extLst>
          </p:cNvPr>
          <p:cNvSpPr txBox="1"/>
          <p:nvPr/>
        </p:nvSpPr>
        <p:spPr>
          <a:xfrm>
            <a:off x="6770943" y="1066784"/>
            <a:ext cx="3050082" cy="1938992"/>
          </a:xfrm>
          <a:prstGeom prst="rect">
            <a:avLst/>
          </a:prstGeom>
          <a:noFill/>
        </p:spPr>
        <p:txBody>
          <a:bodyPr wrap="square" rtlCol="0">
            <a:spAutoFit/>
          </a:bodyPr>
          <a:lstStyle/>
          <a:p>
            <a:r>
              <a:rPr lang="en-GB" sz="2400" dirty="0">
                <a:solidFill>
                  <a:schemeClr val="bg1"/>
                </a:solidFill>
              </a:rPr>
              <a:t>In German we use future time phrases with the present to say what </a:t>
            </a:r>
            <a:r>
              <a:rPr lang="en-GB" sz="2400" b="1" dirty="0">
                <a:solidFill>
                  <a:schemeClr val="bg1"/>
                </a:solidFill>
              </a:rPr>
              <a:t>we are doing </a:t>
            </a:r>
            <a:r>
              <a:rPr lang="en-GB" sz="2400" dirty="0">
                <a:solidFill>
                  <a:schemeClr val="bg1"/>
                </a:solidFill>
              </a:rPr>
              <a:t>in the future.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1"/>
                                        </p:tgtEl>
                                      </p:cBhvr>
                                    </p:animEffect>
                                    <p:set>
                                      <p:cBhvr>
                                        <p:cTn id="37" dur="1" fill="hold">
                                          <p:stCondLst>
                                            <p:cond delay="499"/>
                                          </p:stCondLst>
                                        </p:cTn>
                                        <p:tgtEl>
                                          <p:spTgt spid="10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2"/>
                                        </p:tgtEl>
                                      </p:cBhvr>
                                    </p:animEffect>
                                    <p:set>
                                      <p:cBhvr>
                                        <p:cTn id="51" dur="1" fill="hold">
                                          <p:stCondLst>
                                            <p:cond delay="499"/>
                                          </p:stCondLst>
                                        </p:cTn>
                                        <p:tgtEl>
                                          <p:spTgt spid="10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03"/>
                                        </p:tgtEl>
                                      </p:cBhvr>
                                    </p:animEffect>
                                    <p:set>
                                      <p:cBhvr>
                                        <p:cTn id="54" dur="1" fill="hold">
                                          <p:stCondLst>
                                            <p:cond delay="499"/>
                                          </p:stCondLst>
                                        </p:cTn>
                                        <p:tgtEl>
                                          <p:spTgt spid="10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4"/>
                                        </p:tgtEl>
                                      </p:cBhvr>
                                    </p:animEffect>
                                    <p:set>
                                      <p:cBhvr>
                                        <p:cTn id="65" dur="1" fill="hold">
                                          <p:stCondLst>
                                            <p:cond delay="499"/>
                                          </p:stCondLst>
                                        </p:cTn>
                                        <p:tgtEl>
                                          <p:spTgt spid="10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6"/>
                                        </p:tgtEl>
                                      </p:cBhvr>
                                    </p:animEffect>
                                    <p:set>
                                      <p:cBhvr>
                                        <p:cTn id="68"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1" grpId="1" animBg="1"/>
      <p:bldP spid="5" grpId="0"/>
      <p:bldP spid="5" grpId="1"/>
      <p:bldP spid="102" grpId="0" animBg="1"/>
      <p:bldP spid="102" grpId="1" animBg="1"/>
      <p:bldP spid="103" grpId="0"/>
      <p:bldP spid="103" grpId="1"/>
      <p:bldP spid="104" grpId="0" animBg="1"/>
      <p:bldP spid="104" grpId="1" animBg="1"/>
      <p:bldP spid="106" grpId="0"/>
      <p:bldP spid="10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50" y="517320"/>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3" name="T3_W5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Familie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plant den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Ausflug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14" name="T3_W5_11.2.wav"/>
            </a:hlinkClick>
            <a:extLst>
              <a:ext uri="{FF2B5EF4-FFF2-40B4-BE49-F238E27FC236}">
                <a16:creationId xmlns:a16="http://schemas.microsoft.com/office/drawing/2014/main" id="{CD914626-E186-4B56-B440-A603902EFE33}"/>
              </a:ext>
            </a:extLst>
          </p:cNvPr>
          <p:cNvSpPr/>
          <p:nvPr/>
        </p:nvSpPr>
        <p:spPr>
          <a:xfrm>
            <a:off x="1132667" y="720104"/>
            <a:ext cx="5095369" cy="46081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Google Shape;108;p3">
            <a:hlinkClick r:id="" action="ppaction://noaction">
              <a:snd r:embed="rId14" name="T3_W5_11.2.wav"/>
            </a:hlinkClick>
            <a:extLst>
              <a:ext uri="{FF2B5EF4-FFF2-40B4-BE49-F238E27FC236}">
                <a16:creationId xmlns:a16="http://schemas.microsoft.com/office/drawing/2014/main" id="{D272DD0E-28D6-408E-83DB-C5056C655C46}"/>
              </a:ext>
            </a:extLst>
          </p:cNvPr>
          <p:cNvSpPr txBox="1"/>
          <p:nvPr/>
        </p:nvSpPr>
        <p:spPr>
          <a:xfrm>
            <a:off x="1224299" y="660242"/>
            <a:ext cx="5095370" cy="4692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es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extLst>
              <p:ext uri="{D42A27DB-BD31-4B8C-83A1-F6EECF244321}">
                <p14:modId xmlns:p14="http://schemas.microsoft.com/office/powerpoint/2010/main" val="4074258349"/>
              </p:ext>
            </p:extLst>
          </p:nvPr>
        </p:nvGraphicFramePr>
        <p:xfrm>
          <a:off x="566784" y="2213113"/>
          <a:ext cx="9161415" cy="4418432"/>
        </p:xfrm>
        <a:graphic>
          <a:graphicData uri="http://schemas.openxmlformats.org/drawingml/2006/table">
            <a:tbl>
              <a:tblPr/>
              <a:tblGrid>
                <a:gridCol w="920958">
                  <a:extLst>
                    <a:ext uri="{9D8B030D-6E8A-4147-A177-3AD203B41FA5}">
                      <a16:colId xmlns:a16="http://schemas.microsoft.com/office/drawing/2014/main" val="20000"/>
                    </a:ext>
                  </a:extLst>
                </a:gridCol>
                <a:gridCol w="1598358">
                  <a:extLst>
                    <a:ext uri="{9D8B030D-6E8A-4147-A177-3AD203B41FA5}">
                      <a16:colId xmlns:a16="http://schemas.microsoft.com/office/drawing/2014/main" val="20001"/>
                    </a:ext>
                  </a:extLst>
                </a:gridCol>
                <a:gridCol w="1778000">
                  <a:extLst>
                    <a:ext uri="{9D8B030D-6E8A-4147-A177-3AD203B41FA5}">
                      <a16:colId xmlns:a16="http://schemas.microsoft.com/office/drawing/2014/main" val="3549182892"/>
                    </a:ext>
                  </a:extLst>
                </a:gridCol>
                <a:gridCol w="4864099">
                  <a:extLst>
                    <a:ext uri="{9D8B030D-6E8A-4147-A177-3AD203B41FA5}">
                      <a16:colId xmlns:a16="http://schemas.microsoft.com/office/drawing/2014/main" val="1503297835"/>
                    </a:ext>
                  </a:extLst>
                </a:gridCol>
              </a:tblGrid>
              <a:tr h="105279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nach</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zu</a:t>
                      </a:r>
                      <a:r>
                        <a:rPr lang="en-US" sz="2400" b="1" dirty="0">
                          <a:solidFill>
                            <a:srgbClr val="002060"/>
                          </a:solidFill>
                        </a:rPr>
                        <a:t>, </a:t>
                      </a:r>
                      <a:br>
                        <a:rPr lang="en-US" sz="2400" b="1" dirty="0">
                          <a:solidFill>
                            <a:srgbClr val="002060"/>
                          </a:solidFill>
                        </a:rPr>
                      </a:br>
                      <a:r>
                        <a:rPr lang="en-US" sz="2400" b="1" dirty="0" err="1">
                          <a:solidFill>
                            <a:srgbClr val="002060"/>
                          </a:solidFill>
                        </a:rPr>
                        <a:t>zum</a:t>
                      </a:r>
                      <a:r>
                        <a:rPr lang="en-US" sz="2400" b="1" dirty="0">
                          <a:solidFill>
                            <a:srgbClr val="002060"/>
                          </a:solidFill>
                        </a:rPr>
                        <a:t>, </a:t>
                      </a:r>
                      <a:r>
                        <a:rPr lang="en-US" sz="2400" b="1" dirty="0" err="1">
                          <a:solidFill>
                            <a:srgbClr val="002060"/>
                          </a:solidFill>
                        </a:rPr>
                        <a:t>zur</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800" b="1" dirty="0" err="1">
                          <a:solidFill>
                            <a:srgbClr val="002060"/>
                          </a:solidFill>
                        </a:rPr>
                        <a:t>Englisch</a:t>
                      </a:r>
                      <a:r>
                        <a:rPr lang="en-US" sz="2800" b="1" dirty="0">
                          <a:solidFill>
                            <a:srgbClr val="002060"/>
                          </a:solidFill>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travel from Biel to Dortmund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trip to the North</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go to </a:t>
                      </a:r>
                      <a:r>
                        <a:rPr lang="en-US" sz="2000" b="1" strike="noStrike" spc="-1" dirty="0" err="1">
                          <a:solidFill>
                            <a:srgbClr val="002060"/>
                          </a:solidFill>
                          <a:latin typeface="Century gothic"/>
                        </a:rPr>
                        <a:t>Maike</a:t>
                      </a:r>
                      <a:r>
                        <a:rPr lang="en-US" sz="2000" b="1" strike="noStrike" spc="-1" dirty="0">
                          <a:solidFill>
                            <a:srgbClr val="002060"/>
                          </a:solidFill>
                          <a:latin typeface="Century gothic"/>
                        </a:rPr>
                        <a:t>, Steffen, </a:t>
                      </a:r>
                      <a:r>
                        <a:rPr lang="en-US" sz="2000" b="1" strike="noStrike" spc="-1" dirty="0" err="1">
                          <a:solidFill>
                            <a:srgbClr val="002060"/>
                          </a:solidFill>
                          <a:latin typeface="Century gothic"/>
                        </a:rPr>
                        <a:t>etc.’s</a:t>
                      </a:r>
                      <a:r>
                        <a:rPr lang="en-US" sz="2000" b="1" strike="noStrike" spc="-1" dirty="0">
                          <a:solidFill>
                            <a:srgbClr val="002060"/>
                          </a:solidFill>
                          <a:latin typeface="Century gothic"/>
                        </a:rPr>
                        <a:t> place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take the train to Dortmund</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go on a trip to the river ‘Ruhr’</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go to the forest to play football there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say good night and go home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7" name="CustomShape 22">
            <a:hlinkClick r:id="" action="ppaction://noaction">
              <a:snd r:embed="rId15" name="T3_W5_11.4.wav"/>
            </a:hlinkClick>
            <a:extLst>
              <a:ext uri="{FF2B5EF4-FFF2-40B4-BE49-F238E27FC236}">
                <a16:creationId xmlns:a16="http://schemas.microsoft.com/office/drawing/2014/main" id="{2D20101D-30F9-44DC-A899-09FAB17B4EB3}"/>
              </a:ext>
            </a:extLst>
          </p:cNvPr>
          <p:cNvSpPr/>
          <p:nvPr/>
        </p:nvSpPr>
        <p:spPr>
          <a:xfrm>
            <a:off x="700017" y="33104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Ex</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6" name="T3_W5_11.5.wav"/>
            </a:hlinkClick>
            <a:extLst>
              <a:ext uri="{FF2B5EF4-FFF2-40B4-BE49-F238E27FC236}">
                <a16:creationId xmlns:a16="http://schemas.microsoft.com/office/drawing/2014/main" id="{33E35517-76A0-41BE-91F6-999873E7E621}"/>
              </a:ext>
            </a:extLst>
          </p:cNvPr>
          <p:cNvSpPr/>
          <p:nvPr/>
        </p:nvSpPr>
        <p:spPr>
          <a:xfrm>
            <a:off x="700017" y="38129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4">
            <a:hlinkClick r:id="" action="ppaction://noaction">
              <a:snd r:embed="rId17" name="T3_W5_11.6.wav"/>
            </a:hlinkClick>
            <a:extLst>
              <a:ext uri="{FF2B5EF4-FFF2-40B4-BE49-F238E27FC236}">
                <a16:creationId xmlns:a16="http://schemas.microsoft.com/office/drawing/2014/main" id="{979AF2A9-8616-4A93-ABD7-A6E827AC3C88}"/>
              </a:ext>
            </a:extLst>
          </p:cNvPr>
          <p:cNvSpPr/>
          <p:nvPr/>
        </p:nvSpPr>
        <p:spPr>
          <a:xfrm>
            <a:off x="700017" y="42921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5">
            <a:hlinkClick r:id="" action="ppaction://noaction">
              <a:snd r:embed="rId18" name="T3_W5_11.7.wav"/>
            </a:hlinkClick>
            <a:extLst>
              <a:ext uri="{FF2B5EF4-FFF2-40B4-BE49-F238E27FC236}">
                <a16:creationId xmlns:a16="http://schemas.microsoft.com/office/drawing/2014/main" id="{738E0FC9-AA1B-4AC7-BDA2-8223A9A71F1F}"/>
              </a:ext>
            </a:extLst>
          </p:cNvPr>
          <p:cNvSpPr/>
          <p:nvPr/>
        </p:nvSpPr>
        <p:spPr>
          <a:xfrm>
            <a:off x="700017" y="475870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6">
            <a:hlinkClick r:id="" action="ppaction://noaction">
              <a:snd r:embed="rId19" name="T3_W5_11.8.wav"/>
            </a:hlinkClick>
            <a:extLst>
              <a:ext uri="{FF2B5EF4-FFF2-40B4-BE49-F238E27FC236}">
                <a16:creationId xmlns:a16="http://schemas.microsoft.com/office/drawing/2014/main" id="{001ADE1D-AAB6-455B-8918-3986D9BB5BE4}"/>
              </a:ext>
            </a:extLst>
          </p:cNvPr>
          <p:cNvSpPr/>
          <p:nvPr/>
        </p:nvSpPr>
        <p:spPr>
          <a:xfrm>
            <a:off x="700017" y="52641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CustomShape 27">
            <a:hlinkClick r:id="" action="ppaction://noaction">
              <a:snd r:embed="rId20" name="T3_W5_11.9.wav"/>
            </a:hlinkClick>
            <a:extLst>
              <a:ext uri="{FF2B5EF4-FFF2-40B4-BE49-F238E27FC236}">
                <a16:creationId xmlns:a16="http://schemas.microsoft.com/office/drawing/2014/main" id="{4B3F3B5A-08A3-4439-8722-133FA2A58D79}"/>
              </a:ext>
            </a:extLst>
          </p:cNvPr>
          <p:cNvSpPr/>
          <p:nvPr/>
        </p:nvSpPr>
        <p:spPr>
          <a:xfrm>
            <a:off x="704337" y="57562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28">
            <a:hlinkClick r:id="" action="ppaction://noaction">
              <a:snd r:embed="rId21" name="T3_W5_11.10.wav"/>
            </a:hlinkClick>
            <a:extLst>
              <a:ext uri="{FF2B5EF4-FFF2-40B4-BE49-F238E27FC236}">
                <a16:creationId xmlns:a16="http://schemas.microsoft.com/office/drawing/2014/main" id="{183273D6-D263-4B00-813F-E76441A5BC2B}"/>
              </a:ext>
            </a:extLst>
          </p:cNvPr>
          <p:cNvSpPr/>
          <p:nvPr/>
        </p:nvSpPr>
        <p:spPr>
          <a:xfrm>
            <a:off x="700017" y="61994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pic>
        <p:nvPicPr>
          <p:cNvPr id="3" name="Picture 2" descr="Icon&#10;&#10;Description automatically generated">
            <a:extLst>
              <a:ext uri="{FF2B5EF4-FFF2-40B4-BE49-F238E27FC236}">
                <a16:creationId xmlns:a16="http://schemas.microsoft.com/office/drawing/2014/main" id="{14857B2C-F486-7360-E84C-B00D1D42D2D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2020955" y="3212997"/>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45981EDD-B914-148B-9035-B7F8FFD52D3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1996610" y="3735013"/>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2AA65B11-BE82-1171-0C7A-482BBBE7F537}"/>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3918508" y="4171186"/>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7C8744E0-5011-6B8D-BF2B-149CA57EC0B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2090685" y="4677544"/>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94B03EE5-1F89-46A0-1056-19285D29C555}"/>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3861832" y="5132808"/>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90540987-9B22-3E6B-B7AB-59852FF6510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3861832" y="5623516"/>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1B9F13ED-C6ED-FA50-4A2A-DC6AEEC67B8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2101038" y="6101637"/>
            <a:ext cx="517321" cy="517320"/>
          </a:xfrm>
          <a:prstGeom prst="rect">
            <a:avLst/>
          </a:prstGeom>
        </p:spPr>
      </p:pic>
      <p:sp>
        <p:nvSpPr>
          <p:cNvPr id="34" name="Rectangle 33">
            <a:extLst>
              <a:ext uri="{FF2B5EF4-FFF2-40B4-BE49-F238E27FC236}">
                <a16:creationId xmlns:a16="http://schemas.microsoft.com/office/drawing/2014/main" id="{2E28E432-356B-9035-BCF7-1FC037D0F846}"/>
              </a:ext>
            </a:extLst>
          </p:cNvPr>
          <p:cNvSpPr/>
          <p:nvPr/>
        </p:nvSpPr>
        <p:spPr>
          <a:xfrm>
            <a:off x="5377396" y="3353493"/>
            <a:ext cx="3995204" cy="273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371F1BD3-AD7D-D34F-0F87-58CC2CFC7799}"/>
              </a:ext>
            </a:extLst>
          </p:cNvPr>
          <p:cNvSpPr/>
          <p:nvPr/>
        </p:nvSpPr>
        <p:spPr>
          <a:xfrm>
            <a:off x="5510178" y="3900547"/>
            <a:ext cx="3360204" cy="273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FB107B66-C61A-8166-617D-002F7E3E1776}"/>
              </a:ext>
            </a:extLst>
          </p:cNvPr>
          <p:cNvSpPr/>
          <p:nvPr/>
        </p:nvSpPr>
        <p:spPr>
          <a:xfrm>
            <a:off x="5049106" y="4374090"/>
            <a:ext cx="4323494" cy="280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7BA636DC-B27E-DC85-3D80-EBE8901DBA90}"/>
              </a:ext>
            </a:extLst>
          </p:cNvPr>
          <p:cNvSpPr/>
          <p:nvPr/>
        </p:nvSpPr>
        <p:spPr>
          <a:xfrm>
            <a:off x="5694896" y="4820175"/>
            <a:ext cx="3360204" cy="273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2667580E-F5B3-3C8A-6AF2-7D02DB190DF0}"/>
              </a:ext>
            </a:extLst>
          </p:cNvPr>
          <p:cNvSpPr/>
          <p:nvPr/>
        </p:nvSpPr>
        <p:spPr>
          <a:xfrm>
            <a:off x="5299082" y="5312802"/>
            <a:ext cx="4073518"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78F0922-D1C3-EE3E-8B5B-6C4F5E1DB828}"/>
              </a:ext>
            </a:extLst>
          </p:cNvPr>
          <p:cNvSpPr/>
          <p:nvPr/>
        </p:nvSpPr>
        <p:spPr>
          <a:xfrm>
            <a:off x="4964649" y="5795987"/>
            <a:ext cx="4649251"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0B24D438-1264-C943-7250-9D143BBDFF5B}"/>
              </a:ext>
            </a:extLst>
          </p:cNvPr>
          <p:cNvSpPr/>
          <p:nvPr/>
        </p:nvSpPr>
        <p:spPr>
          <a:xfrm>
            <a:off x="5174094" y="6237780"/>
            <a:ext cx="4073518"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1" name="Picture 40">
            <a:extLst>
              <a:ext uri="{FF2B5EF4-FFF2-40B4-BE49-F238E27FC236}">
                <a16:creationId xmlns:a16="http://schemas.microsoft.com/office/drawing/2014/main" id="{D5E89389-872D-14F2-505E-0EEE74972019}"/>
              </a:ext>
            </a:extLst>
          </p:cNvPr>
          <p:cNvPicPr>
            <a:picLocks noChangeAspect="1"/>
          </p:cNvPicPr>
          <p:nvPr/>
        </p:nvPicPr>
        <p:blipFill>
          <a:blip r:embed="rId23"/>
          <a:stretch>
            <a:fillRect/>
          </a:stretch>
        </p:blipFill>
        <p:spPr>
          <a:xfrm>
            <a:off x="9773382" y="2213113"/>
            <a:ext cx="2354388" cy="1564687"/>
          </a:xfrm>
          <a:prstGeom prst="rect">
            <a:avLst/>
          </a:prstGeom>
        </p:spPr>
      </p:pic>
      <p:pic>
        <p:nvPicPr>
          <p:cNvPr id="42" name="Picture 41">
            <a:extLst>
              <a:ext uri="{FF2B5EF4-FFF2-40B4-BE49-F238E27FC236}">
                <a16:creationId xmlns:a16="http://schemas.microsoft.com/office/drawing/2014/main" id="{643C7DC2-7472-EF74-9B7F-E942A0B1B56B}"/>
              </a:ext>
            </a:extLst>
          </p:cNvPr>
          <p:cNvPicPr>
            <a:picLocks noChangeAspect="1"/>
          </p:cNvPicPr>
          <p:nvPr/>
        </p:nvPicPr>
        <p:blipFill>
          <a:blip r:embed="rId24"/>
          <a:stretch>
            <a:fillRect/>
          </a:stretch>
        </p:blipFill>
        <p:spPr>
          <a:xfrm>
            <a:off x="9789096" y="3951552"/>
            <a:ext cx="2338674" cy="1405641"/>
          </a:xfrm>
          <a:prstGeom prst="rect">
            <a:avLst/>
          </a:prstGeom>
        </p:spPr>
      </p:pic>
      <p:pic>
        <p:nvPicPr>
          <p:cNvPr id="43" name="Picture 42">
            <a:extLst>
              <a:ext uri="{FF2B5EF4-FFF2-40B4-BE49-F238E27FC236}">
                <a16:creationId xmlns:a16="http://schemas.microsoft.com/office/drawing/2014/main" id="{79BA8AC9-C2B8-9530-A758-B466D87FF0AB}"/>
              </a:ext>
            </a:extLst>
          </p:cNvPr>
          <p:cNvPicPr>
            <a:picLocks noChangeAspect="1"/>
          </p:cNvPicPr>
          <p:nvPr/>
        </p:nvPicPr>
        <p:blipFill>
          <a:blip r:embed="rId25"/>
          <a:stretch>
            <a:fillRect/>
          </a:stretch>
        </p:blipFill>
        <p:spPr>
          <a:xfrm>
            <a:off x="9808917" y="5514280"/>
            <a:ext cx="2346215" cy="1104677"/>
          </a:xfrm>
          <a:prstGeom prst="rect">
            <a:avLst/>
          </a:prstGeom>
        </p:spPr>
      </p:pic>
      <p:sp>
        <p:nvSpPr>
          <p:cNvPr id="52" name="Speech Bubble: Rectangle with Corners Rounded 51">
            <a:hlinkClick r:id="" action="ppaction://noaction">
              <a:snd r:embed="rId26" name="T3_W5_11.3.wav"/>
            </a:hlinkClick>
            <a:extLst>
              <a:ext uri="{FF2B5EF4-FFF2-40B4-BE49-F238E27FC236}">
                <a16:creationId xmlns:a16="http://schemas.microsoft.com/office/drawing/2014/main" id="{1A0EA7BF-9CDE-4FAE-9D3D-592F2E323BC1}"/>
              </a:ext>
            </a:extLst>
          </p:cNvPr>
          <p:cNvSpPr/>
          <p:nvPr/>
        </p:nvSpPr>
        <p:spPr>
          <a:xfrm>
            <a:off x="2988102" y="1329327"/>
            <a:ext cx="5095369" cy="46081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Google Shape;108;p3">
            <a:hlinkClick r:id="" action="ppaction://noaction">
              <a:snd r:embed="rId26" name="T3_W5_11.3.wav"/>
            </a:hlinkClick>
            <a:extLst>
              <a:ext uri="{FF2B5EF4-FFF2-40B4-BE49-F238E27FC236}">
                <a16:creationId xmlns:a16="http://schemas.microsoft.com/office/drawing/2014/main" id="{40E6C563-6FD2-489F-BB48-B1E2B33B0F62}"/>
              </a:ext>
            </a:extLst>
          </p:cNvPr>
          <p:cNvSpPr txBox="1"/>
          <p:nvPr/>
        </p:nvSpPr>
        <p:spPr>
          <a:xfrm>
            <a:off x="3068308" y="1342946"/>
            <a:ext cx="567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Wie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auf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1" name="Group 50">
            <a:extLst>
              <a:ext uri="{FF2B5EF4-FFF2-40B4-BE49-F238E27FC236}">
                <a16:creationId xmlns:a16="http://schemas.microsoft.com/office/drawing/2014/main" id="{34C8EC96-EF0D-43A9-B955-62DE15F111C4}"/>
              </a:ext>
            </a:extLst>
          </p:cNvPr>
          <p:cNvGrpSpPr/>
          <p:nvPr/>
        </p:nvGrpSpPr>
        <p:grpSpPr>
          <a:xfrm>
            <a:off x="7907312" y="205502"/>
            <a:ext cx="2043236" cy="2590609"/>
            <a:chOff x="-7231165" y="-1602039"/>
            <a:chExt cx="5522708" cy="6871309"/>
          </a:xfrm>
        </p:grpSpPr>
        <p:pic>
          <p:nvPicPr>
            <p:cNvPr id="44" name="Picture 43" descr="A cartoon of a person with her arms crossed&#10;&#10;Description automatically generated with medium confidence">
              <a:extLst>
                <a:ext uri="{FF2B5EF4-FFF2-40B4-BE49-F238E27FC236}">
                  <a16:creationId xmlns:a16="http://schemas.microsoft.com/office/drawing/2014/main" id="{AF542EB1-1C85-47EF-848F-DCB8ECC44DD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74866" y="-1567618"/>
              <a:ext cx="3256606" cy="5633048"/>
            </a:xfrm>
            <a:prstGeom prst="ellipse">
              <a:avLst/>
            </a:prstGeom>
          </p:spPr>
        </p:pic>
        <p:pic>
          <p:nvPicPr>
            <p:cNvPr id="48" name="Picture 47" descr="A person in a white shirt&#10;&#10;Description automatically generated with low confidence">
              <a:extLst>
                <a:ext uri="{FF2B5EF4-FFF2-40B4-BE49-F238E27FC236}">
                  <a16:creationId xmlns:a16="http://schemas.microsoft.com/office/drawing/2014/main" id="{C65EDED8-4669-4871-84E6-5A2A9857E98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231165" y="-1602039"/>
              <a:ext cx="3498016" cy="6858000"/>
            </a:xfrm>
            <a:prstGeom prst="ellipse">
              <a:avLst/>
            </a:prstGeom>
          </p:spPr>
        </p:pic>
        <p:pic>
          <p:nvPicPr>
            <p:cNvPr id="50" name="Picture 49" descr="A cartoon of a person&#10;&#10;Description automatically generated with medium confidence">
              <a:extLst>
                <a:ext uri="{FF2B5EF4-FFF2-40B4-BE49-F238E27FC236}">
                  <a16:creationId xmlns:a16="http://schemas.microsoft.com/office/drawing/2014/main" id="{DA57DE63-3713-4B2C-88A7-1D37FA9766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836891" y="1913198"/>
              <a:ext cx="2751738" cy="3356072"/>
            </a:xfrm>
            <a:prstGeom prst="ellipse">
              <a:avLst/>
            </a:prstGeom>
          </p:spPr>
        </p:pic>
        <p:pic>
          <p:nvPicPr>
            <p:cNvPr id="46" name="Picture 45" descr="A cartoon of a child&#10;&#10;Description automatically generated with medium confidence">
              <a:extLst>
                <a:ext uri="{FF2B5EF4-FFF2-40B4-BE49-F238E27FC236}">
                  <a16:creationId xmlns:a16="http://schemas.microsoft.com/office/drawing/2014/main" id="{7FEDD353-A1BF-444F-B508-4FC54287B54F}"/>
                </a:ext>
              </a:extLst>
            </p:cNvPr>
            <p:cNvPicPr>
              <a:picLocks noChangeAspect="1"/>
            </p:cNvPicPr>
            <p:nvPr/>
          </p:nvPicPr>
          <p:blipFill rotWithShape="1">
            <a:blip r:embed="rId30">
              <a:extLst>
                <a:ext uri="{28A0092B-C50C-407E-A947-70E740481C1C}">
                  <a14:useLocalDpi xmlns:a14="http://schemas.microsoft.com/office/drawing/2010/main" val="0"/>
                </a:ext>
              </a:extLst>
            </a:blip>
            <a:srcRect b="21614"/>
            <a:stretch/>
          </p:blipFill>
          <p:spPr>
            <a:xfrm>
              <a:off x="-4458296" y="1342790"/>
              <a:ext cx="2749839" cy="3913171"/>
            </a:xfrm>
            <a:prstGeom prst="ellipse">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11.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5_11.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5_11.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5_11.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5_11.1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5_11.1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5_11.1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5_2.1.wav"/>
            </a:hlinkClick>
          </p:cNvPr>
          <p:cNvSpPr/>
          <p:nvPr/>
        </p:nvSpPr>
        <p:spPr>
          <a:xfrm>
            <a:off x="12259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nach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5" name="T3_W5_2.2.wav"/>
            </a:hlinkClick>
            <a:extLst>
              <a:ext uri="{FF2B5EF4-FFF2-40B4-BE49-F238E27FC236}">
                <a16:creationId xmlns:a16="http://schemas.microsoft.com/office/drawing/2014/main" id="{2265768B-0A14-43E5-A2B7-3148994967F5}"/>
              </a:ext>
            </a:extLst>
          </p:cNvPr>
          <p:cNvSpPr/>
          <p:nvPr/>
        </p:nvSpPr>
        <p:spPr>
          <a:xfrm>
            <a:off x="1045509" y="1063199"/>
            <a:ext cx="27394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109" y="848505"/>
            <a:ext cx="914400" cy="914400"/>
          </a:xfrm>
          <a:prstGeom prst="rect">
            <a:avLst/>
          </a:prstGeom>
        </p:spPr>
      </p:pic>
      <p:sp>
        <p:nvSpPr>
          <p:cNvPr id="8" name="Google Shape;108;p3">
            <a:hlinkClick r:id="" action="ppaction://noaction">
              <a:snd r:embed="rId5" name="T3_W5_2.2.wav"/>
            </a:hlinkClick>
            <a:extLst>
              <a:ext uri="{FF2B5EF4-FFF2-40B4-BE49-F238E27FC236}">
                <a16:creationId xmlns:a16="http://schemas.microsoft.com/office/drawing/2014/main" id="{4CC6996F-AD6F-480D-A4A5-FC8A28365D8F}"/>
              </a:ext>
            </a:extLst>
          </p:cNvPr>
          <p:cNvSpPr txBox="1"/>
          <p:nvPr/>
        </p:nvSpPr>
        <p:spPr>
          <a:xfrm>
            <a:off x="1184041" y="1074893"/>
            <a:ext cx="24989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Lies den Text.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hlinkClick r:id="" action="ppaction://noaction">
              <a:snd r:embed="rId8" name="T3_W5_2.3.wav"/>
            </a:hlinkClick>
            <a:extLst>
              <a:ext uri="{FF2B5EF4-FFF2-40B4-BE49-F238E27FC236}">
                <a16:creationId xmlns:a16="http://schemas.microsoft.com/office/drawing/2014/main" id="{D9655365-3C5E-4984-AFAE-DD4E580F239C}"/>
              </a:ext>
            </a:extLst>
          </p:cNvPr>
          <p:cNvSpPr txBox="1"/>
          <p:nvPr/>
        </p:nvSpPr>
        <p:spPr>
          <a:xfrm>
            <a:off x="518615" y="2088107"/>
            <a:ext cx="5077482" cy="1200329"/>
          </a:xfrm>
          <a:prstGeom prst="rect">
            <a:avLst/>
          </a:prstGeom>
          <a:noFill/>
        </p:spPr>
        <p:txBody>
          <a:bodyPr wrap="square" rtlCol="0">
            <a:spAutoFit/>
          </a:bodyPr>
          <a:lstStyle/>
          <a:p>
            <a:r>
              <a:rPr lang="en-GB" dirty="0">
                <a:solidFill>
                  <a:srgbClr val="002060"/>
                </a:solidFill>
              </a:rPr>
              <a:t>Steffen, </a:t>
            </a:r>
            <a:r>
              <a:rPr lang="en-GB" dirty="0" err="1">
                <a:solidFill>
                  <a:srgbClr val="002060"/>
                </a:solidFill>
              </a:rPr>
              <a:t>Maike</a:t>
            </a:r>
            <a:r>
              <a:rPr lang="en-GB" dirty="0">
                <a:solidFill>
                  <a:srgbClr val="002060"/>
                </a:solidFill>
              </a:rPr>
              <a:t>, Johanna und Moritz Brandt </a:t>
            </a:r>
            <a:r>
              <a:rPr lang="en-GB" dirty="0" err="1">
                <a:solidFill>
                  <a:srgbClr val="002060"/>
                </a:solidFill>
              </a:rPr>
              <a:t>wohnen</a:t>
            </a:r>
            <a:r>
              <a:rPr lang="en-GB" dirty="0">
                <a:solidFill>
                  <a:srgbClr val="002060"/>
                </a:solidFill>
              </a:rPr>
              <a:t> in Dortmund. Das </a:t>
            </a:r>
            <a:r>
              <a:rPr lang="en-GB" dirty="0" err="1">
                <a:solidFill>
                  <a:srgbClr val="002060"/>
                </a:solidFill>
              </a:rPr>
              <a:t>liegt</a:t>
            </a:r>
            <a:r>
              <a:rPr lang="en-GB" dirty="0">
                <a:solidFill>
                  <a:srgbClr val="002060"/>
                </a:solidFill>
              </a:rPr>
              <a:t> in </a:t>
            </a:r>
            <a:r>
              <a:rPr lang="en-GB" dirty="0" err="1">
                <a:solidFill>
                  <a:srgbClr val="002060"/>
                </a:solidFill>
              </a:rPr>
              <a:t>Westdeutschland</a:t>
            </a:r>
            <a:r>
              <a:rPr lang="en-GB" dirty="0">
                <a:solidFill>
                  <a:srgbClr val="002060"/>
                </a:solidFill>
              </a:rPr>
              <a:t>.</a:t>
            </a:r>
          </a:p>
          <a:p>
            <a:endParaRPr lang="en-GB" dirty="0">
              <a:solidFill>
                <a:srgbClr val="002060"/>
              </a:solidFill>
            </a:endParaRPr>
          </a:p>
        </p:txBody>
      </p:sp>
      <p:pic>
        <p:nvPicPr>
          <p:cNvPr id="12" name="Picture 11" descr="A picture containing map, text&#10;&#10;Description automatically generated">
            <a:extLst>
              <a:ext uri="{FF2B5EF4-FFF2-40B4-BE49-F238E27FC236}">
                <a16:creationId xmlns:a16="http://schemas.microsoft.com/office/drawing/2014/main" id="{07AB0468-CDA3-4887-9404-FC00A439F1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0511" y="1405905"/>
            <a:ext cx="5270320" cy="4882389"/>
          </a:xfrm>
          <a:prstGeom prst="rect">
            <a:avLst/>
          </a:prstGeom>
        </p:spPr>
      </p:pic>
      <p:pic>
        <p:nvPicPr>
          <p:cNvPr id="13" name="Picture 12" descr="A cartoon of a family tree&#10;&#10;Description automatically generated with low confidence">
            <a:extLst>
              <a:ext uri="{FF2B5EF4-FFF2-40B4-BE49-F238E27FC236}">
                <a16:creationId xmlns:a16="http://schemas.microsoft.com/office/drawing/2014/main" id="{7BA42546-13FB-4D3D-8654-F7B8BF8581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1421" y="4078516"/>
            <a:ext cx="1936478" cy="2028355"/>
          </a:xfrm>
          <a:prstGeom prst="rect">
            <a:avLst/>
          </a:prstGeom>
        </p:spPr>
      </p:pic>
      <p:pic>
        <p:nvPicPr>
          <p:cNvPr id="16" name="Picture 15" descr="A cartoon of a family tree&#10;&#10;Description automatically generated with low confidence">
            <a:extLst>
              <a:ext uri="{FF2B5EF4-FFF2-40B4-BE49-F238E27FC236}">
                <a16:creationId xmlns:a16="http://schemas.microsoft.com/office/drawing/2014/main" id="{A89DDCB7-3583-473F-A5F3-2B15B1E017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2240" y="1322219"/>
            <a:ext cx="2580383" cy="2472066"/>
          </a:xfrm>
          <a:prstGeom prst="rect">
            <a:avLst/>
          </a:prstGeom>
        </p:spPr>
      </p:pic>
      <p:sp>
        <p:nvSpPr>
          <p:cNvPr id="4" name="TextBox 3">
            <a:extLst>
              <a:ext uri="{FF2B5EF4-FFF2-40B4-BE49-F238E27FC236}">
                <a16:creationId xmlns:a16="http://schemas.microsoft.com/office/drawing/2014/main" id="{1E314B25-8214-B1B3-391A-E6F917DB5CE4}"/>
              </a:ext>
            </a:extLst>
          </p:cNvPr>
          <p:cNvSpPr txBox="1"/>
          <p:nvPr/>
        </p:nvSpPr>
        <p:spPr>
          <a:xfrm>
            <a:off x="9515248" y="6106871"/>
            <a:ext cx="2384652"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Zug = train</a:t>
            </a:r>
          </a:p>
        </p:txBody>
      </p:sp>
      <p:pic>
        <p:nvPicPr>
          <p:cNvPr id="5" name="Picture 4">
            <a:extLst>
              <a:ext uri="{FF2B5EF4-FFF2-40B4-BE49-F238E27FC236}">
                <a16:creationId xmlns:a16="http://schemas.microsoft.com/office/drawing/2014/main" id="{5A5BCF7C-2993-C4D0-997E-2D8938D31588}"/>
              </a:ext>
            </a:extLst>
          </p:cNvPr>
          <p:cNvPicPr>
            <a:picLocks noChangeAspect="1"/>
          </p:cNvPicPr>
          <p:nvPr/>
        </p:nvPicPr>
        <p:blipFill>
          <a:blip r:embed="rId12"/>
          <a:stretch>
            <a:fillRect/>
          </a:stretch>
        </p:blipFill>
        <p:spPr>
          <a:xfrm>
            <a:off x="2701439" y="5422151"/>
            <a:ext cx="2213291" cy="1106646"/>
          </a:xfrm>
          <a:prstGeom prst="rect">
            <a:avLst/>
          </a:prstGeom>
        </p:spPr>
      </p:pic>
      <p:sp>
        <p:nvSpPr>
          <p:cNvPr id="10" name="Textfeld 9">
            <a:hlinkClick r:id="" action="ppaction://noaction">
              <a:snd r:embed="rId13" name="T3_W5_2.4.wav"/>
            </a:hlinkClick>
            <a:extLst>
              <a:ext uri="{FF2B5EF4-FFF2-40B4-BE49-F238E27FC236}">
                <a16:creationId xmlns:a16="http://schemas.microsoft.com/office/drawing/2014/main" id="{C88C50D9-0ABB-4F8F-E347-340558C80D46}"/>
              </a:ext>
            </a:extLst>
          </p:cNvPr>
          <p:cNvSpPr txBox="1"/>
          <p:nvPr/>
        </p:nvSpPr>
        <p:spPr>
          <a:xfrm>
            <a:off x="588309" y="3694703"/>
            <a:ext cx="4603181" cy="1754326"/>
          </a:xfrm>
          <a:prstGeom prst="rect">
            <a:avLst/>
          </a:prstGeom>
          <a:noFill/>
        </p:spPr>
        <p:txBody>
          <a:bodyPr wrap="square">
            <a:spAutoFit/>
          </a:bodyPr>
          <a:lstStyle/>
          <a:p>
            <a:r>
              <a:rPr lang="en-GB" dirty="0">
                <a:solidFill>
                  <a:srgbClr val="002060"/>
                </a:solidFill>
              </a:rPr>
              <a:t>Lothar (Steffens </a:t>
            </a:r>
            <a:r>
              <a:rPr lang="en-GB" dirty="0" err="1">
                <a:solidFill>
                  <a:srgbClr val="002060"/>
                </a:solidFill>
              </a:rPr>
              <a:t>Bruder</a:t>
            </a:r>
            <a:r>
              <a:rPr lang="en-GB" dirty="0">
                <a:solidFill>
                  <a:srgbClr val="002060"/>
                </a:solidFill>
              </a:rPr>
              <a:t>) und seine </a:t>
            </a:r>
            <a:r>
              <a:rPr lang="en-GB" dirty="0" err="1">
                <a:solidFill>
                  <a:srgbClr val="002060"/>
                </a:solidFill>
              </a:rPr>
              <a:t>Familie</a:t>
            </a:r>
            <a:r>
              <a:rPr lang="en-GB" dirty="0">
                <a:solidFill>
                  <a:srgbClr val="002060"/>
                </a:solidFill>
              </a:rPr>
              <a:t> </a:t>
            </a:r>
            <a:r>
              <a:rPr lang="en-GB" dirty="0" err="1">
                <a:solidFill>
                  <a:srgbClr val="002060"/>
                </a:solidFill>
              </a:rPr>
              <a:t>wohnen</a:t>
            </a:r>
            <a:r>
              <a:rPr lang="en-GB" dirty="0">
                <a:solidFill>
                  <a:srgbClr val="002060"/>
                </a:solidFill>
              </a:rPr>
              <a:t> in Biel, in der Schweiz. In </a:t>
            </a:r>
            <a:r>
              <a:rPr lang="en-GB" dirty="0" err="1">
                <a:solidFill>
                  <a:srgbClr val="002060"/>
                </a:solidFill>
              </a:rPr>
              <a:t>zwei</a:t>
            </a:r>
            <a:r>
              <a:rPr lang="en-GB" dirty="0">
                <a:solidFill>
                  <a:srgbClr val="002060"/>
                </a:solidFill>
              </a:rPr>
              <a:t> </a:t>
            </a:r>
            <a:r>
              <a:rPr lang="en-GB" dirty="0" err="1">
                <a:solidFill>
                  <a:srgbClr val="002060"/>
                </a:solidFill>
              </a:rPr>
              <a:t>Wochen</a:t>
            </a:r>
            <a:r>
              <a:rPr lang="en-GB" dirty="0">
                <a:solidFill>
                  <a:srgbClr val="002060"/>
                </a:solidFill>
              </a:rPr>
              <a:t> </a:t>
            </a:r>
            <a:r>
              <a:rPr lang="en-GB" dirty="0" err="1">
                <a:solidFill>
                  <a:srgbClr val="002060"/>
                </a:solidFill>
              </a:rPr>
              <a:t>fahren</a:t>
            </a:r>
            <a:r>
              <a:rPr lang="en-GB" dirty="0">
                <a:solidFill>
                  <a:srgbClr val="002060"/>
                </a:solidFill>
              </a:rPr>
              <a:t> </a:t>
            </a:r>
            <a:r>
              <a:rPr lang="en-GB" dirty="0" err="1">
                <a:solidFill>
                  <a:srgbClr val="002060"/>
                </a:solidFill>
              </a:rPr>
              <a:t>sie</a:t>
            </a:r>
            <a:r>
              <a:rPr lang="en-GB" dirty="0">
                <a:solidFill>
                  <a:srgbClr val="002060"/>
                </a:solidFill>
              </a:rPr>
              <a:t> </a:t>
            </a:r>
            <a:r>
              <a:rPr lang="en-GB" dirty="0" err="1">
                <a:solidFill>
                  <a:srgbClr val="002060"/>
                </a:solidFill>
              </a:rPr>
              <a:t>nach</a:t>
            </a:r>
            <a:r>
              <a:rPr lang="en-GB" dirty="0">
                <a:solidFill>
                  <a:srgbClr val="002060"/>
                </a:solidFill>
              </a:rPr>
              <a:t> Deutschland. Sie </a:t>
            </a:r>
            <a:r>
              <a:rPr lang="en-GB" dirty="0" err="1">
                <a:solidFill>
                  <a:srgbClr val="002060"/>
                </a:solidFill>
              </a:rPr>
              <a:t>fahren</a:t>
            </a:r>
            <a:r>
              <a:rPr lang="en-GB" dirty="0">
                <a:solidFill>
                  <a:srgbClr val="002060"/>
                </a:solidFill>
              </a:rPr>
              <a:t> 7 </a:t>
            </a:r>
            <a:r>
              <a:rPr lang="en-GB" dirty="0" err="1">
                <a:solidFill>
                  <a:srgbClr val="002060"/>
                </a:solidFill>
              </a:rPr>
              <a:t>Stunden</a:t>
            </a:r>
            <a:r>
              <a:rPr lang="en-GB" dirty="0">
                <a:solidFill>
                  <a:srgbClr val="002060"/>
                </a:solidFill>
              </a:rPr>
              <a:t> 31 </a:t>
            </a:r>
            <a:r>
              <a:rPr lang="en-GB" dirty="0" err="1">
                <a:solidFill>
                  <a:srgbClr val="002060"/>
                </a:solidFill>
              </a:rPr>
              <a:t>Minuten</a:t>
            </a:r>
            <a:r>
              <a:rPr lang="en-GB" dirty="0">
                <a:solidFill>
                  <a:srgbClr val="002060"/>
                </a:solidFill>
              </a:rPr>
              <a:t> </a:t>
            </a:r>
            <a:r>
              <a:rPr lang="en-GB" dirty="0" err="1">
                <a:solidFill>
                  <a:srgbClr val="002060"/>
                </a:solidFill>
              </a:rPr>
              <a:t>mit</a:t>
            </a:r>
            <a:r>
              <a:rPr lang="en-GB" dirty="0">
                <a:solidFill>
                  <a:srgbClr val="002060"/>
                </a:solidFill>
              </a:rPr>
              <a:t> </a:t>
            </a:r>
            <a:r>
              <a:rPr lang="en-GB" dirty="0" err="1">
                <a:solidFill>
                  <a:srgbClr val="002060"/>
                </a:solidFill>
              </a:rPr>
              <a:t>dem</a:t>
            </a:r>
            <a:r>
              <a:rPr lang="en-GB" dirty="0">
                <a:solidFill>
                  <a:srgbClr val="002060"/>
                </a:solidFill>
              </a:rPr>
              <a:t> Zug*! Das </a:t>
            </a:r>
            <a:r>
              <a:rPr lang="en-GB" dirty="0" err="1">
                <a:solidFill>
                  <a:srgbClr val="002060"/>
                </a:solidFill>
              </a:rPr>
              <a:t>sind</a:t>
            </a:r>
            <a:r>
              <a:rPr lang="en-GB" dirty="0">
                <a:solidFill>
                  <a:srgbClr val="002060"/>
                </a:solidFill>
              </a:rPr>
              <a:t> 488 </a:t>
            </a:r>
            <a:r>
              <a:rPr lang="en-GB" dirty="0" err="1">
                <a:solidFill>
                  <a:srgbClr val="002060"/>
                </a:solidFill>
              </a:rPr>
              <a:t>Kilometer</a:t>
            </a:r>
            <a:r>
              <a:rPr lang="en-GB" dirty="0">
                <a:solidFill>
                  <a:srgbClr val="002060"/>
                </a:solidFill>
              </a:rPr>
              <a:t>!</a:t>
            </a:r>
            <a:endParaRPr lang="it-IT" dirty="0"/>
          </a:p>
        </p:txBody>
      </p:sp>
    </p:spTree>
    <p:extLst>
      <p:ext uri="{BB962C8B-B14F-4D97-AF65-F5344CB8AC3E}">
        <p14:creationId xmlns:p14="http://schemas.microsoft.com/office/powerpoint/2010/main" val="243017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3.1.wav"/>
            </a:hlinkClick>
            <a:extLst>
              <a:ext uri="{FF2B5EF4-FFF2-40B4-BE49-F238E27FC236}">
                <a16:creationId xmlns:a16="http://schemas.microsoft.com/office/drawing/2014/main" id="{6DC42178-501A-44BF-9149-1C679CF37202}"/>
              </a:ext>
            </a:extLst>
          </p:cNvPr>
          <p:cNvSpPr txBox="1"/>
          <p:nvPr/>
        </p:nvSpPr>
        <p:spPr>
          <a:xfrm>
            <a:off x="0" y="-267906"/>
            <a:ext cx="66080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extLst>
              <a:ext uri="{FF2B5EF4-FFF2-40B4-BE49-F238E27FC236}">
                <a16:creationId xmlns:a16="http://schemas.microsoft.com/office/drawing/2014/main" id="{8F5C420A-136E-4038-B482-5D25B1D4FB03}"/>
              </a:ext>
            </a:extLst>
          </p:cNvPr>
          <p:cNvSpPr txBox="1"/>
          <p:nvPr/>
        </p:nvSpPr>
        <p:spPr>
          <a:xfrm>
            <a:off x="223210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b="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before a consonant they sound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 t, p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and you don’t use your vocal chords.</a:t>
            </a: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10"/>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13"/>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5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5_3.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5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4.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8"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11"/>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1393844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4.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4.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5.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3845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5.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5.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5.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6.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8"/>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9"/>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11764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6.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6.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6.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5_7.3.wav"/>
            </a:hlinkClick>
            <a:extLst>
              <a:ext uri="{FF2B5EF4-FFF2-40B4-BE49-F238E27FC236}">
                <a16:creationId xmlns:a16="http://schemas.microsoft.com/office/drawing/2014/main" id="{ABB291AC-93A1-439F-85A7-E3B092647288}"/>
              </a:ext>
            </a:extLst>
          </p:cNvPr>
          <p:cNvSpPr/>
          <p:nvPr/>
        </p:nvSpPr>
        <p:spPr>
          <a:xfrm>
            <a:off x="5681585" y="567250"/>
            <a:ext cx="4875557" cy="518040"/>
          </a:xfrm>
          <a:prstGeom prst="wedgeRoundRectCallout">
            <a:avLst>
              <a:gd name="adj1" fmla="val -60267"/>
              <a:gd name="adj2" fmla="val -13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1395" y="369070"/>
            <a:ext cx="914400" cy="914400"/>
          </a:xfrm>
          <a:prstGeom prst="rect">
            <a:avLst/>
          </a:prstGeom>
        </p:spPr>
      </p:pic>
      <p:sp>
        <p:nvSpPr>
          <p:cNvPr id="4" name="Google Shape;108;p3">
            <a:hlinkClick r:id="" action="ppaction://noaction">
              <a:snd r:embed="rId3" name="T3_W5_7.3.wav"/>
            </a:hlinkClick>
            <a:extLst>
              <a:ext uri="{FF2B5EF4-FFF2-40B4-BE49-F238E27FC236}">
                <a16:creationId xmlns:a16="http://schemas.microsoft.com/office/drawing/2014/main" id="{90E7BC0C-F880-49B8-9A19-82F23797B785}"/>
              </a:ext>
            </a:extLst>
          </p:cNvPr>
          <p:cNvSpPr txBox="1"/>
          <p:nvPr/>
        </p:nvSpPr>
        <p:spPr>
          <a:xfrm>
            <a:off x="5733913" y="586815"/>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908783" y="-167608"/>
            <a:ext cx="1243692" cy="1700931"/>
          </a:xfrm>
          <a:prstGeom prst="rect">
            <a:avLst/>
          </a:prstGeom>
        </p:spPr>
      </p:pic>
      <p:sp>
        <p:nvSpPr>
          <p:cNvPr id="9" name="TextBox 8">
            <a:hlinkClick r:id="" action="ppaction://noaction">
              <a:snd r:embed="rId7" name="T3_W5_7.1.wav"/>
            </a:hlinkClick>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extLst>
              <p:ext uri="{D42A27DB-BD31-4B8C-83A1-F6EECF244321}">
                <p14:modId xmlns:p14="http://schemas.microsoft.com/office/powerpoint/2010/main" val="813635576"/>
              </p:ext>
            </p:extLst>
          </p:nvPr>
        </p:nvGraphicFramePr>
        <p:xfrm>
          <a:off x="385137" y="1055408"/>
          <a:ext cx="8161704" cy="5438700"/>
        </p:xfrm>
        <a:graphic>
          <a:graphicData uri="http://schemas.openxmlformats.org/drawingml/2006/table">
            <a:tbl>
              <a:tblPr firstRow="1" bandRow="1">
                <a:tableStyleId>{5940675A-B579-460E-94D1-54222C63F5DA}</a:tableStyleId>
              </a:tblPr>
              <a:tblGrid>
                <a:gridCol w="842239">
                  <a:extLst>
                    <a:ext uri="{9D8B030D-6E8A-4147-A177-3AD203B41FA5}">
                      <a16:colId xmlns:a16="http://schemas.microsoft.com/office/drawing/2014/main" val="488213244"/>
                    </a:ext>
                  </a:extLst>
                </a:gridCol>
                <a:gridCol w="5068853">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Orpund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Bad </a:t>
                      </a:r>
                      <a:r>
                        <a:rPr lang="en-GB" sz="2400" dirty="0" err="1">
                          <a:solidFill>
                            <a:srgbClr val="002060"/>
                          </a:solidFill>
                          <a:latin typeface="+mn-lt"/>
                        </a:rPr>
                        <a:t>Herrenalb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Himmelried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Sulzburg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Windschlag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Kaub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Niederfeld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Bad Orb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Kleinmeischeid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pic>
        <p:nvPicPr>
          <p:cNvPr id="46" name="Picture 45" descr="A picture containing text, clipart&#10;&#10;Description automatically generated">
            <a:hlinkClick r:id="" action="ppaction://noaction">
              <a:snd r:embed="rId8" name="T3_W5_7.4.wav"/>
            </a:hlinkClick>
            <a:extLst>
              <a:ext uri="{FF2B5EF4-FFF2-40B4-BE49-F238E27FC236}">
                <a16:creationId xmlns:a16="http://schemas.microsoft.com/office/drawing/2014/main" id="{6DBF3E1C-921B-4773-A181-B1519710B8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7" y="1586304"/>
            <a:ext cx="609653" cy="627942"/>
          </a:xfrm>
          <a:prstGeom prst="rect">
            <a:avLst/>
          </a:prstGeom>
        </p:spPr>
      </p:pic>
      <p:pic>
        <p:nvPicPr>
          <p:cNvPr id="47" name="Picture 46" descr="A picture containing text, clipart&#10;&#10;Description automatically generated">
            <a:hlinkClick r:id="" action="ppaction://noaction">
              <a:snd r:embed="rId10" name="T3_W5_7.5.wav"/>
            </a:hlinkClick>
            <a:extLst>
              <a:ext uri="{FF2B5EF4-FFF2-40B4-BE49-F238E27FC236}">
                <a16:creationId xmlns:a16="http://schemas.microsoft.com/office/drawing/2014/main" id="{5CF54C28-71C8-4C2A-8318-A4D7ED1329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2141059"/>
            <a:ext cx="609653" cy="627942"/>
          </a:xfrm>
          <a:prstGeom prst="rect">
            <a:avLst/>
          </a:prstGeom>
        </p:spPr>
      </p:pic>
      <p:pic>
        <p:nvPicPr>
          <p:cNvPr id="48" name="Picture 47" descr="A picture containing text, clipart&#10;&#10;Description automatically generated">
            <a:hlinkClick r:id="" action="ppaction://noaction">
              <a:snd r:embed="rId11" name="T3_W5_7.6.wav"/>
            </a:hlinkClick>
            <a:extLst>
              <a:ext uri="{FF2B5EF4-FFF2-40B4-BE49-F238E27FC236}">
                <a16:creationId xmlns:a16="http://schemas.microsoft.com/office/drawing/2014/main" id="{B467A93A-B227-454A-AED3-C755577633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6" y="2691352"/>
            <a:ext cx="609653" cy="627942"/>
          </a:xfrm>
          <a:prstGeom prst="rect">
            <a:avLst/>
          </a:prstGeom>
        </p:spPr>
      </p:pic>
      <p:pic>
        <p:nvPicPr>
          <p:cNvPr id="49" name="Picture 48" descr="A picture containing text, clipart&#10;&#10;Description automatically generated">
            <a:hlinkClick r:id="" action="ppaction://noaction">
              <a:snd r:embed="rId12" name="T3_W5_7.7.wav"/>
            </a:hlinkClick>
            <a:extLst>
              <a:ext uri="{FF2B5EF4-FFF2-40B4-BE49-F238E27FC236}">
                <a16:creationId xmlns:a16="http://schemas.microsoft.com/office/drawing/2014/main" id="{C5575E07-3B07-47D9-A700-3005F2BEF0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6" y="3236941"/>
            <a:ext cx="609653" cy="627942"/>
          </a:xfrm>
          <a:prstGeom prst="rect">
            <a:avLst/>
          </a:prstGeom>
        </p:spPr>
      </p:pic>
      <p:pic>
        <p:nvPicPr>
          <p:cNvPr id="50" name="Picture 49" descr="A picture containing text, clipart&#10;&#10;Description automatically generated">
            <a:hlinkClick r:id="" action="ppaction://noaction">
              <a:snd r:embed="rId13" name="T3_W5_7.8.wav"/>
            </a:hlinkClick>
            <a:extLst>
              <a:ext uri="{FF2B5EF4-FFF2-40B4-BE49-F238E27FC236}">
                <a16:creationId xmlns:a16="http://schemas.microsoft.com/office/drawing/2014/main" id="{E62E7E49-A38A-4379-9F82-1CD434240C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6" y="3740555"/>
            <a:ext cx="609653" cy="627942"/>
          </a:xfrm>
          <a:prstGeom prst="rect">
            <a:avLst/>
          </a:prstGeom>
        </p:spPr>
      </p:pic>
      <p:pic>
        <p:nvPicPr>
          <p:cNvPr id="51" name="Picture 50" descr="A picture containing text, clipart&#10;&#10;Description automatically generated">
            <a:hlinkClick r:id="" action="ppaction://noaction">
              <a:snd r:embed="rId14" name="T3_W5_7.12.wav"/>
            </a:hlinkClick>
            <a:extLst>
              <a:ext uri="{FF2B5EF4-FFF2-40B4-BE49-F238E27FC236}">
                <a16:creationId xmlns:a16="http://schemas.microsoft.com/office/drawing/2014/main" id="{9E7B4BA8-FF56-480D-B3AD-B6AFA83C58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5" name="T3_W5_7.9.wav"/>
            </a:hlinkClick>
            <a:extLst>
              <a:ext uri="{FF2B5EF4-FFF2-40B4-BE49-F238E27FC236}">
                <a16:creationId xmlns:a16="http://schemas.microsoft.com/office/drawing/2014/main" id="{55CE691E-1EF8-4D88-8A9C-221DA2F66C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4286144"/>
            <a:ext cx="609653" cy="627942"/>
          </a:xfrm>
          <a:prstGeom prst="rect">
            <a:avLst/>
          </a:prstGeom>
        </p:spPr>
      </p:pic>
      <p:pic>
        <p:nvPicPr>
          <p:cNvPr id="53" name="Picture 52" descr="A picture containing text, clipart&#10;&#10;Description automatically generated">
            <a:hlinkClick r:id="" action="ppaction://noaction">
              <a:snd r:embed="rId16" name="T3_W5_7.10.wav"/>
            </a:hlinkClick>
            <a:extLst>
              <a:ext uri="{FF2B5EF4-FFF2-40B4-BE49-F238E27FC236}">
                <a16:creationId xmlns:a16="http://schemas.microsoft.com/office/drawing/2014/main" id="{6109E0AB-3192-4A28-A122-7C7804CDB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4821978"/>
            <a:ext cx="609653" cy="627942"/>
          </a:xfrm>
          <a:prstGeom prst="rect">
            <a:avLst/>
          </a:prstGeom>
        </p:spPr>
      </p:pic>
      <p:pic>
        <p:nvPicPr>
          <p:cNvPr id="54" name="Picture 53" descr="A picture containing text, clipart&#10;&#10;Description automatically generated">
            <a:hlinkClick r:id="" action="ppaction://noaction">
              <a:snd r:embed="rId17" name="T3_W5_7.11.wav"/>
            </a:hlinkClick>
            <a:extLst>
              <a:ext uri="{FF2B5EF4-FFF2-40B4-BE49-F238E27FC236}">
                <a16:creationId xmlns:a16="http://schemas.microsoft.com/office/drawing/2014/main" id="{C43588BA-F61B-43AF-90E9-8D9BA78E1D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5386544"/>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10077" y="1593713"/>
            <a:ext cx="517321" cy="517320"/>
          </a:xfrm>
          <a:prstGeom prst="rect">
            <a:avLst/>
          </a:prstGeom>
        </p:spPr>
      </p:pic>
      <p:sp>
        <p:nvSpPr>
          <p:cNvPr id="6" name="Rectangle 5"/>
          <p:cNvSpPr/>
          <p:nvPr/>
        </p:nvSpPr>
        <p:spPr>
          <a:xfrm>
            <a:off x="1283595" y="1693049"/>
            <a:ext cx="1410282" cy="332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O</a:t>
            </a: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3" name="Picture 2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902959" y="2142519"/>
            <a:ext cx="517321" cy="517320"/>
          </a:xfrm>
          <a:prstGeom prst="rect">
            <a:avLst/>
          </a:prstGeom>
        </p:spPr>
      </p:pic>
      <p:sp>
        <p:nvSpPr>
          <p:cNvPr id="24" name="Rectangle 23"/>
          <p:cNvSpPr/>
          <p:nvPr/>
        </p:nvSpPr>
        <p:spPr>
          <a:xfrm>
            <a:off x="1249896" y="2176704"/>
            <a:ext cx="256506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290496" y="272861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254268" y="3301449"/>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6520334" y="3774134"/>
            <a:ext cx="517321" cy="517320"/>
          </a:xfrm>
          <a:prstGeom prst="rect">
            <a:avLst/>
          </a:prstGeom>
        </p:spPr>
      </p:pic>
      <p:sp>
        <p:nvSpPr>
          <p:cNvPr id="30" name="Rectangle 29"/>
          <p:cNvSpPr/>
          <p:nvPr/>
        </p:nvSpPr>
        <p:spPr>
          <a:xfrm>
            <a:off x="1332787" y="3836141"/>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8029520" y="4305474"/>
            <a:ext cx="517321" cy="517320"/>
          </a:xfrm>
          <a:prstGeom prst="rect">
            <a:avLst/>
          </a:prstGeom>
        </p:spPr>
      </p:pic>
      <p:sp>
        <p:nvSpPr>
          <p:cNvPr id="32" name="Rectangle 31"/>
          <p:cNvSpPr/>
          <p:nvPr/>
        </p:nvSpPr>
        <p:spPr>
          <a:xfrm>
            <a:off x="1278398" y="4343874"/>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188740" y="4877289"/>
            <a:ext cx="517321" cy="517320"/>
          </a:xfrm>
          <a:prstGeom prst="rect">
            <a:avLst/>
          </a:prstGeom>
        </p:spPr>
      </p:pic>
      <p:sp>
        <p:nvSpPr>
          <p:cNvPr id="34" name="Rectangle 33"/>
          <p:cNvSpPr/>
          <p:nvPr/>
        </p:nvSpPr>
        <p:spPr>
          <a:xfrm>
            <a:off x="1270332" y="490692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836546" y="5430275"/>
            <a:ext cx="517321" cy="517320"/>
          </a:xfrm>
          <a:prstGeom prst="rect">
            <a:avLst/>
          </a:prstGeom>
        </p:spPr>
      </p:pic>
      <p:sp>
        <p:nvSpPr>
          <p:cNvPr id="36" name="Rectangle 35"/>
          <p:cNvSpPr/>
          <p:nvPr/>
        </p:nvSpPr>
        <p:spPr>
          <a:xfrm>
            <a:off x="1296512" y="5417934"/>
            <a:ext cx="253888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191121" y="5946557"/>
            <a:ext cx="517321" cy="517320"/>
          </a:xfrm>
          <a:prstGeom prst="rect">
            <a:avLst/>
          </a:prstGeom>
        </p:spPr>
      </p:pic>
      <p:sp>
        <p:nvSpPr>
          <p:cNvPr id="38" name="Rectangle 37"/>
          <p:cNvSpPr/>
          <p:nvPr/>
        </p:nvSpPr>
        <p:spPr>
          <a:xfrm>
            <a:off x="1264941" y="6017674"/>
            <a:ext cx="2329159"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4F329F75-68B1-049E-1684-4B8B8C3CCFF4}"/>
              </a:ext>
            </a:extLst>
          </p:cNvPr>
          <p:cNvPicPr>
            <a:picLocks noChangeAspect="1"/>
          </p:cNvPicPr>
          <p:nvPr/>
        </p:nvPicPr>
        <p:blipFill>
          <a:blip r:embed="rId19"/>
          <a:stretch>
            <a:fillRect/>
          </a:stretch>
        </p:blipFill>
        <p:spPr>
          <a:xfrm>
            <a:off x="8705345" y="1475789"/>
            <a:ext cx="3420877" cy="4080617"/>
          </a:xfrm>
          <a:prstGeom prst="rect">
            <a:avLst/>
          </a:prstGeom>
        </p:spPr>
      </p:pic>
      <p:sp>
        <p:nvSpPr>
          <p:cNvPr id="10" name="CustomShape 6">
            <a:hlinkClick r:id="" action="ppaction://noaction">
              <a:snd r:embed="rId20" name="T3_W5_7.2.wav"/>
            </a:hlinkClick>
            <a:extLst>
              <a:ext uri="{FF2B5EF4-FFF2-40B4-BE49-F238E27FC236}">
                <a16:creationId xmlns:a16="http://schemas.microsoft.com/office/drawing/2014/main" id="{C87C043F-89A4-B4AA-B562-018AA3757C4C}"/>
              </a:ext>
            </a:extLst>
          </p:cNvPr>
          <p:cNvSpPr/>
          <p:nvPr/>
        </p:nvSpPr>
        <p:spPr>
          <a:xfrm>
            <a:off x="2431582" y="-138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uf</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Reise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Schilder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F71B9728-AA2A-0E36-09F0-754410F3E82D}"/>
              </a:ext>
            </a:extLst>
          </p:cNvPr>
          <p:cNvSpPr txBox="1"/>
          <p:nvPr/>
        </p:nvSpPr>
        <p:spPr>
          <a:xfrm>
            <a:off x="8674945" y="5633149"/>
            <a:ext cx="1375367" cy="1200329"/>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Fahrt</a:t>
            </a:r>
            <a:r>
              <a:rPr lang="en-GB" dirty="0">
                <a:solidFill>
                  <a:srgbClr val="002060"/>
                </a:solidFill>
                <a:latin typeface="Century Gothic" panose="020B0502020202020204" pitchFamily="34" charset="0"/>
              </a:rPr>
              <a:t> – journey  </a:t>
            </a:r>
            <a:r>
              <a:rPr lang="en-GB" dirty="0" err="1">
                <a:solidFill>
                  <a:srgbClr val="002060"/>
                </a:solidFill>
                <a:latin typeface="Century Gothic" panose="020B0502020202020204" pitchFamily="34" charset="0"/>
              </a:rPr>
              <a:t>Schilder</a:t>
            </a:r>
            <a:r>
              <a:rPr lang="en-GB" dirty="0">
                <a:solidFill>
                  <a:srgbClr val="002060"/>
                </a:solidFill>
                <a:latin typeface="Century Gothic" panose="020B0502020202020204" pitchFamily="34" charset="0"/>
              </a:rPr>
              <a:t> – signs </a:t>
            </a:r>
          </a:p>
        </p:txBody>
      </p:sp>
      <p:pic>
        <p:nvPicPr>
          <p:cNvPr id="1026" name="Picture 2" descr="Free Dortmund Town Sign vector and picture">
            <a:extLst>
              <a:ext uri="{FF2B5EF4-FFF2-40B4-BE49-F238E27FC236}">
                <a16:creationId xmlns:a16="http://schemas.microsoft.com/office/drawing/2014/main" id="{887037C8-FD96-DA4A-DFCB-90758CB16E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07844" y="5571554"/>
            <a:ext cx="2044631" cy="132901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Icon&#10;&#10;Description automatically generated">
            <a:extLst>
              <a:ext uri="{FF2B5EF4-FFF2-40B4-BE49-F238E27FC236}">
                <a16:creationId xmlns:a16="http://schemas.microsoft.com/office/drawing/2014/main" id="{E908B85B-B422-480F-83F5-784827A2A45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57534" y="2143801"/>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21BA20FD-B113-4237-BF6F-8198A74BF40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17506" y="5433789"/>
            <a:ext cx="517321" cy="517320"/>
          </a:xfrm>
          <a:prstGeom prst="rect">
            <a:avLst/>
          </a:prstGeom>
        </p:spPr>
      </p:pic>
    </p:spTree>
    <p:extLst>
      <p:ext uri="{BB962C8B-B14F-4D97-AF65-F5344CB8AC3E}">
        <p14:creationId xmlns:p14="http://schemas.microsoft.com/office/powerpoint/2010/main" val="42572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pic>
        <p:nvPicPr>
          <p:cNvPr id="102" name="Google Shape;183;p8"/>
          <p:cNvPicPr/>
          <p:nvPr/>
        </p:nvPicPr>
        <p:blipFill>
          <a:blip r:embed="rId8">
            <a:clrChange>
              <a:clrFrom>
                <a:srgbClr val="FFFFFF"/>
              </a:clrFrom>
              <a:clrTo>
                <a:srgbClr val="FFFFFF">
                  <a:alpha val="0"/>
                </a:srgbClr>
              </a:clrTo>
            </a:clrChange>
          </a:blip>
          <a:stretch/>
        </p:blipFill>
        <p:spPr>
          <a:xfrm>
            <a:off x="8242192" y="1830313"/>
            <a:ext cx="425555" cy="570988"/>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316008" y="-221524"/>
            <a:ext cx="7267988" cy="1144800"/>
          </a:xfrm>
        </p:spPr>
        <p:txBody>
          <a:bodyPr/>
          <a:lstStyle/>
          <a:p>
            <a:r>
              <a:rPr lang="en-GB" sz="3600" b="1" spc="-1" dirty="0" err="1">
                <a:latin typeface="Century Gothic" panose="020B0502020202020204" pitchFamily="34" charset="0"/>
                <a:ea typeface="Century Gothic"/>
                <a:hlinkClick r:id="" action="ppaction://noaction">
                  <a:snd r:embed="rId9" name="T3_W5_8.1.wav"/>
                  <a:extLst>
                    <a:ext uri="{A12FA001-AC4F-418D-AE19-62706E023703}">
                      <ahyp:hlinkClr xmlns:ahyp="http://schemas.microsoft.com/office/drawing/2018/hyperlinkcolor" val="tx"/>
                    </a:ext>
                  </a:extLst>
                </a:hlinkClick>
              </a:rPr>
              <a:t>nach</a:t>
            </a:r>
            <a:r>
              <a:rPr lang="en-GB" sz="3600" b="1" spc="-1" dirty="0">
                <a:latin typeface="Century Gothic" panose="020B0502020202020204" pitchFamily="34" charset="0"/>
                <a:ea typeface="Century Gothic"/>
                <a:hlinkClick r:id="" action="ppaction://noaction">
                  <a:snd r:embed="rId9" name="T3_W5_8.1.wav"/>
                  <a:extLst>
                    <a:ext uri="{A12FA001-AC4F-418D-AE19-62706E023703}">
                      <ahyp:hlinkClr xmlns:ahyp="http://schemas.microsoft.com/office/drawing/2018/hyperlinkcolor" val="tx"/>
                    </a:ext>
                  </a:extLst>
                </a:hlinkClick>
              </a:rPr>
              <a:t> </a:t>
            </a:r>
            <a:r>
              <a:rPr lang="en-GB" sz="3600" spc="-1" dirty="0">
                <a:latin typeface="Century Gothic" panose="020B0502020202020204" pitchFamily="34" charset="0"/>
                <a:ea typeface="Century Gothic"/>
                <a:hlinkClick r:id="" action="ppaction://noaction">
                  <a:snd r:embed="rId9" name="T3_W5_8.1.wav"/>
                  <a:extLst>
                    <a:ext uri="{A12FA001-AC4F-418D-AE19-62706E023703}">
                      <ahyp:hlinkClr xmlns:ahyp="http://schemas.microsoft.com/office/drawing/2018/hyperlinkcolor" val="tx"/>
                    </a:ext>
                  </a:extLst>
                </a:hlinkClick>
              </a:rPr>
              <a:t>und</a:t>
            </a:r>
            <a:r>
              <a:rPr lang="en-GB" sz="3600" b="1" spc="-1" dirty="0">
                <a:latin typeface="Century Gothic" panose="020B0502020202020204" pitchFamily="34" charset="0"/>
                <a:ea typeface="Century Gothic"/>
                <a:hlinkClick r:id="" action="ppaction://noaction">
                  <a:snd r:embed="rId9" name="T3_W5_8.1.wav"/>
                  <a:extLst>
                    <a:ext uri="{A12FA001-AC4F-418D-AE19-62706E023703}">
                      <ahyp:hlinkClr xmlns:ahyp="http://schemas.microsoft.com/office/drawing/2018/hyperlinkcolor" val="tx"/>
                    </a:ext>
                  </a:extLst>
                </a:hlinkClick>
              </a:rPr>
              <a:t> </a:t>
            </a:r>
            <a:r>
              <a:rPr lang="en-GB" sz="3600" b="1" spc="-1" dirty="0" err="1">
                <a:latin typeface="Century Gothic" panose="020B0502020202020204" pitchFamily="34" charset="0"/>
                <a:ea typeface="Century Gothic"/>
                <a:hlinkClick r:id="" action="ppaction://noaction">
                  <a:snd r:embed="rId9" name="T3_W5_8.1.wav"/>
                  <a:extLst>
                    <a:ext uri="{A12FA001-AC4F-418D-AE19-62706E023703}">
                      <ahyp:hlinkClr xmlns:ahyp="http://schemas.microsoft.com/office/drawing/2018/hyperlinkcolor" val="tx"/>
                    </a:ext>
                  </a:extLst>
                </a:hlinkClick>
              </a:rPr>
              <a:t>zu</a:t>
            </a:r>
            <a:r>
              <a:rPr lang="en-GB" sz="3600" b="1" spc="-1" dirty="0">
                <a:latin typeface="Century Gothic" panose="020B0502020202020204" pitchFamily="34" charset="0"/>
                <a:ea typeface="Century Gothic"/>
                <a:hlinkClick r:id="" action="ppaction://noaction">
                  <a:snd r:embed="rId9" name="T3_W5_8.1.wav"/>
                  <a:extLst>
                    <a:ext uri="{A12FA001-AC4F-418D-AE19-62706E023703}">
                      <ahyp:hlinkClr xmlns:ahyp="http://schemas.microsoft.com/office/drawing/2018/hyperlinkcolor" val="tx"/>
                    </a:ext>
                  </a:extLst>
                </a:hlinkClick>
              </a:rPr>
              <a:t> </a:t>
            </a:r>
            <a:endParaRPr lang="en-GB" sz="3600" dirty="0">
              <a:hlinkClick r:id="" action="ppaction://noaction">
                <a:snd r:embed="rId9" name="T3_W5_8.1.wav"/>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61569" y="923276"/>
            <a:ext cx="11407680"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rPr>
              <a:t>Nach</a:t>
            </a:r>
            <a:r>
              <a:rPr lang="en-GB" sz="2800" dirty="0">
                <a:solidFill>
                  <a:srgbClr val="002060"/>
                </a:solidFill>
                <a:latin typeface="Century Gothic" panose="020B0502020202020204" pitchFamily="34" charset="0"/>
              </a:rPr>
              <a:t> and </a:t>
            </a:r>
            <a:r>
              <a:rPr lang="en-GB" sz="2800" b="1" dirty="0" err="1">
                <a:solidFill>
                  <a:srgbClr val="002060"/>
                </a:solidFill>
                <a:latin typeface="Century Gothic" panose="020B0502020202020204" pitchFamily="34" charset="0"/>
              </a:rPr>
              <a:t>zu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both mean ‘</a:t>
            </a:r>
            <a:r>
              <a:rPr lang="en-GB" sz="2800" b="1" dirty="0">
                <a:solidFill>
                  <a:srgbClr val="002060"/>
                </a:solidFill>
                <a:latin typeface="Century Gothic" panose="020B0502020202020204" pitchFamily="34" charset="0"/>
              </a:rPr>
              <a:t>to</a:t>
            </a:r>
            <a:r>
              <a:rPr lang="en-GB" sz="2800" dirty="0">
                <a:solidFill>
                  <a:srgbClr val="002060"/>
                </a:solidFill>
                <a:latin typeface="Century Gothic" panose="020B0502020202020204" pitchFamily="34" charset="0"/>
              </a:rPr>
              <a:t>’. </a:t>
            </a:r>
            <a:r>
              <a:rPr lang="en-GB" sz="2800" b="1" dirty="0" err="1">
                <a:solidFill>
                  <a:srgbClr val="002060"/>
                </a:solidFill>
              </a:rPr>
              <a:t>Nach</a:t>
            </a:r>
            <a:r>
              <a:rPr lang="en-GB" sz="2800" b="1" dirty="0">
                <a:solidFill>
                  <a:srgbClr val="002060"/>
                </a:solidFill>
              </a:rPr>
              <a:t> </a:t>
            </a:r>
            <a:r>
              <a:rPr lang="en-GB" sz="2800" dirty="0">
                <a:solidFill>
                  <a:srgbClr val="002060"/>
                </a:solidFill>
              </a:rPr>
              <a:t>means ‘to’ with:</a:t>
            </a:r>
          </a:p>
        </p:txBody>
      </p:sp>
      <p:sp>
        <p:nvSpPr>
          <p:cNvPr id="25" name="Rectangle 24">
            <a:extLst>
              <a:ext uri="{FF2B5EF4-FFF2-40B4-BE49-F238E27FC236}">
                <a16:creationId xmlns:a16="http://schemas.microsoft.com/office/drawing/2014/main" id="{EC246969-5000-4DC9-BC33-008CEB7DE9A9}"/>
              </a:ext>
            </a:extLst>
          </p:cNvPr>
          <p:cNvSpPr/>
          <p:nvPr/>
        </p:nvSpPr>
        <p:spPr>
          <a:xfrm>
            <a:off x="3150192" y="4983375"/>
            <a:ext cx="348473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B814F7AC-84AD-4F64-949D-7165510FB2EF}"/>
              </a:ext>
            </a:extLst>
          </p:cNvPr>
          <p:cNvSpPr/>
          <p:nvPr/>
        </p:nvSpPr>
        <p:spPr>
          <a:xfrm>
            <a:off x="3170250" y="2782286"/>
            <a:ext cx="4661160"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8CB71E2-B4A6-4B29-A2E7-C653CB798EA3}"/>
              </a:ext>
            </a:extLst>
          </p:cNvPr>
          <p:cNvSpPr/>
          <p:nvPr/>
        </p:nvSpPr>
        <p:spPr>
          <a:xfrm>
            <a:off x="3231000" y="1917846"/>
            <a:ext cx="330086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10CDDC5-D68E-4768-B9DB-EE4A9E31E576}"/>
              </a:ext>
            </a:extLst>
          </p:cNvPr>
          <p:cNvSpPr txBox="1"/>
          <p:nvPr/>
        </p:nvSpPr>
        <p:spPr>
          <a:xfrm>
            <a:off x="179763" y="1895309"/>
            <a:ext cx="3300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City or town names</a:t>
            </a:r>
            <a:endParaRPr kumimoji="0" lang="en-GB" sz="2400" b="0" i="0" u="none" strike="noStrike" kern="0" cap="none" spc="0" normalizeH="0" baseline="0" noProof="0" dirty="0">
              <a:ln>
                <a:noFill/>
              </a:ln>
              <a:solidFill>
                <a:srgbClr val="002060"/>
              </a:solidFill>
              <a:effectLst/>
              <a:uLnTx/>
              <a:uFillTx/>
            </a:endParaRPr>
          </a:p>
        </p:txBody>
      </p:sp>
      <p:sp>
        <p:nvSpPr>
          <p:cNvPr id="31" name="TextBox 30">
            <a:extLst>
              <a:ext uri="{FF2B5EF4-FFF2-40B4-BE49-F238E27FC236}">
                <a16:creationId xmlns:a16="http://schemas.microsoft.com/office/drawing/2014/main" id="{38D2D373-C7D2-4CD5-8D80-B5767488A9BC}"/>
              </a:ext>
            </a:extLst>
          </p:cNvPr>
          <p:cNvSpPr txBox="1"/>
          <p:nvPr/>
        </p:nvSpPr>
        <p:spPr>
          <a:xfrm>
            <a:off x="179763" y="2785434"/>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Most countries</a:t>
            </a:r>
            <a:endParaRPr kumimoji="0" lang="en-GB" sz="2400" b="0" i="0" u="none" strike="noStrike" kern="0" cap="none" spc="0" normalizeH="0" baseline="0" noProof="0" dirty="0">
              <a:ln>
                <a:noFill/>
              </a:ln>
              <a:solidFill>
                <a:srgbClr val="002060"/>
              </a:solidFill>
              <a:effectLst/>
              <a:uLnTx/>
              <a:uFillTx/>
            </a:endParaRPr>
          </a:p>
        </p:txBody>
      </p:sp>
      <p:sp>
        <p:nvSpPr>
          <p:cNvPr id="32" name="TextBox 31">
            <a:extLst>
              <a:ext uri="{FF2B5EF4-FFF2-40B4-BE49-F238E27FC236}">
                <a16:creationId xmlns:a16="http://schemas.microsoft.com/office/drawing/2014/main" id="{8F255969-E017-4A7D-AFDC-43C722381F63}"/>
              </a:ext>
            </a:extLst>
          </p:cNvPr>
          <p:cNvSpPr txBox="1"/>
          <p:nvPr/>
        </p:nvSpPr>
        <p:spPr>
          <a:xfrm>
            <a:off x="3231000" y="1895455"/>
            <a:ext cx="39222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Ich</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Berlin.</a:t>
            </a:r>
          </a:p>
        </p:txBody>
      </p:sp>
      <p:sp>
        <p:nvSpPr>
          <p:cNvPr id="34" name="TextBox 33">
            <a:extLst>
              <a:ext uri="{FF2B5EF4-FFF2-40B4-BE49-F238E27FC236}">
                <a16:creationId xmlns:a16="http://schemas.microsoft.com/office/drawing/2014/main" id="{4A967E24-2928-4800-AC3C-BB060C508FD2}"/>
              </a:ext>
            </a:extLst>
          </p:cNvPr>
          <p:cNvSpPr txBox="1"/>
          <p:nvPr/>
        </p:nvSpPr>
        <p:spPr>
          <a:xfrm>
            <a:off x="3189542" y="2801724"/>
            <a:ext cx="5330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Deutschland.</a:t>
            </a:r>
          </a:p>
        </p:txBody>
      </p:sp>
      <p:sp>
        <p:nvSpPr>
          <p:cNvPr id="35" name="TextBox 34">
            <a:extLst>
              <a:ext uri="{FF2B5EF4-FFF2-40B4-BE49-F238E27FC236}">
                <a16:creationId xmlns:a16="http://schemas.microsoft.com/office/drawing/2014/main" id="{4F3522AE-0EBF-47F8-9B4A-1EA32D17FE79}"/>
              </a:ext>
            </a:extLst>
          </p:cNvPr>
          <p:cNvSpPr txBox="1"/>
          <p:nvPr/>
        </p:nvSpPr>
        <p:spPr>
          <a:xfrm>
            <a:off x="179763" y="4462970"/>
            <a:ext cx="101226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meaning ‘to’ is </a:t>
            </a:r>
            <a:r>
              <a:rPr kumimoji="0" lang="en-GB" sz="2400" b="0" i="0" u="sng" strike="noStrike" kern="0" cap="none" spc="0" normalizeH="0" baseline="0" noProof="0" dirty="0">
                <a:ln>
                  <a:noFill/>
                </a:ln>
                <a:solidFill>
                  <a:srgbClr val="002060"/>
                </a:solidFill>
                <a:effectLst/>
                <a:uLnTx/>
                <a:uFillTx/>
              </a:rPr>
              <a:t>never</a:t>
            </a:r>
            <a:r>
              <a:rPr kumimoji="0" lang="en-GB" sz="2400" b="0" i="0" u="none" strike="noStrike" kern="0" cap="none" spc="0" normalizeH="0" baseline="0" noProof="0" dirty="0">
                <a:ln>
                  <a:noFill/>
                </a:ln>
                <a:solidFill>
                  <a:srgbClr val="002060"/>
                </a:solidFill>
                <a:effectLst/>
                <a:uLnTx/>
                <a:uFillTx/>
              </a:rPr>
              <a:t> followed by an article (word for ‘the’).</a:t>
            </a:r>
          </a:p>
        </p:txBody>
      </p:sp>
      <p:sp>
        <p:nvSpPr>
          <p:cNvPr id="36" name="TextBox 35">
            <a:extLst>
              <a:ext uri="{FF2B5EF4-FFF2-40B4-BE49-F238E27FC236}">
                <a16:creationId xmlns:a16="http://schemas.microsoft.com/office/drawing/2014/main" id="{7478165F-EC63-4395-8E12-92FE322371AA}"/>
              </a:ext>
            </a:extLst>
          </p:cNvPr>
          <p:cNvSpPr txBox="1"/>
          <p:nvPr/>
        </p:nvSpPr>
        <p:spPr>
          <a:xfrm>
            <a:off x="160471" y="504320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 also know:</a:t>
            </a:r>
          </a:p>
        </p:txBody>
      </p:sp>
      <p:sp>
        <p:nvSpPr>
          <p:cNvPr id="37" name="TextBox 36">
            <a:extLst>
              <a:ext uri="{FF2B5EF4-FFF2-40B4-BE49-F238E27FC236}">
                <a16:creationId xmlns:a16="http://schemas.microsoft.com/office/drawing/2014/main" id="{762320F3-498D-4085-90B1-0E36B139F13E}"/>
              </a:ext>
            </a:extLst>
          </p:cNvPr>
          <p:cNvSpPr txBox="1"/>
          <p:nvPr/>
        </p:nvSpPr>
        <p:spPr>
          <a:xfrm>
            <a:off x="8623179" y="4920917"/>
            <a:ext cx="3484735" cy="4725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I’m going </a:t>
            </a:r>
            <a:r>
              <a:rPr kumimoji="0" lang="en-GB" sz="2400" b="1" i="1" u="none" strike="noStrike" kern="0" cap="none" spc="0" normalizeH="0" baseline="0" noProof="0" dirty="0">
                <a:ln>
                  <a:noFill/>
                </a:ln>
                <a:solidFill>
                  <a:srgbClr val="002060"/>
                </a:solidFill>
                <a:effectLst/>
                <a:uLnTx/>
                <a:uFillTx/>
              </a:rPr>
              <a:t>(to) </a:t>
            </a:r>
            <a:r>
              <a:rPr kumimoji="0" lang="en-GB" sz="2400" b="0" i="1" u="none" strike="noStrike" kern="0" cap="none" spc="0" normalizeH="0" baseline="0" noProof="0" dirty="0">
                <a:ln>
                  <a:noFill/>
                </a:ln>
                <a:solidFill>
                  <a:srgbClr val="002060"/>
                </a:solidFill>
                <a:effectLst/>
                <a:uLnTx/>
                <a:uFillTx/>
              </a:rPr>
              <a:t>home.</a:t>
            </a:r>
          </a:p>
        </p:txBody>
      </p:sp>
      <p:pic>
        <p:nvPicPr>
          <p:cNvPr id="38" name="Picture 37">
            <a:extLst>
              <a:ext uri="{FF2B5EF4-FFF2-40B4-BE49-F238E27FC236}">
                <a16:creationId xmlns:a16="http://schemas.microsoft.com/office/drawing/2014/main" id="{F34B7D43-9ACE-4EB7-ABF5-317BFD079B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5050" y="5319797"/>
            <a:ext cx="944217" cy="1395609"/>
          </a:xfrm>
          <a:prstGeom prst="rect">
            <a:avLst/>
          </a:prstGeom>
        </p:spPr>
      </p:pic>
      <p:sp>
        <p:nvSpPr>
          <p:cNvPr id="39" name="TextBox 38">
            <a:extLst>
              <a:ext uri="{FF2B5EF4-FFF2-40B4-BE49-F238E27FC236}">
                <a16:creationId xmlns:a16="http://schemas.microsoft.com/office/drawing/2014/main" id="{188246D7-2818-468C-A972-4E4438E5BC66}"/>
              </a:ext>
            </a:extLst>
          </p:cNvPr>
          <p:cNvSpPr txBox="1"/>
          <p:nvPr/>
        </p:nvSpPr>
        <p:spPr>
          <a:xfrm>
            <a:off x="3150192" y="5013829"/>
            <a:ext cx="3915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gehe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0" name="Picture 39">
            <a:extLst>
              <a:ext uri="{FF2B5EF4-FFF2-40B4-BE49-F238E27FC236}">
                <a16:creationId xmlns:a16="http://schemas.microsoft.com/office/drawing/2014/main" id="{6D97D7EB-D2C2-40D4-9A9C-D4C231C4951D}"/>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094721" y="5539829"/>
            <a:ext cx="1629098" cy="1072756"/>
          </a:xfrm>
          <a:prstGeom prst="rect">
            <a:avLst/>
          </a:prstGeom>
        </p:spPr>
      </p:pic>
      <p:sp>
        <p:nvSpPr>
          <p:cNvPr id="41" name="TextBox 40">
            <a:extLst>
              <a:ext uri="{FF2B5EF4-FFF2-40B4-BE49-F238E27FC236}">
                <a16:creationId xmlns:a16="http://schemas.microsoft.com/office/drawing/2014/main" id="{B4AAEBFE-9C10-42A6-AEC5-CBA95A7B0A16}"/>
              </a:ext>
            </a:extLst>
          </p:cNvPr>
          <p:cNvSpPr txBox="1"/>
          <p:nvPr/>
        </p:nvSpPr>
        <p:spPr>
          <a:xfrm>
            <a:off x="160471" y="6341922"/>
            <a:ext cx="9443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on foot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by transport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EB487083-F987-46DB-A23A-318A1B1103E6}"/>
              </a:ext>
            </a:extLst>
          </p:cNvPr>
          <p:cNvSpPr txBox="1"/>
          <p:nvPr/>
        </p:nvSpPr>
        <p:spPr>
          <a:xfrm>
            <a:off x="8647842" y="1917846"/>
            <a:ext cx="3300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Berlin.</a:t>
            </a:r>
          </a:p>
        </p:txBody>
      </p:sp>
      <p:sp>
        <p:nvSpPr>
          <p:cNvPr id="43" name="TextBox 42">
            <a:extLst>
              <a:ext uri="{FF2B5EF4-FFF2-40B4-BE49-F238E27FC236}">
                <a16:creationId xmlns:a16="http://schemas.microsoft.com/office/drawing/2014/main" id="{378917FE-30B1-4773-8A6C-5A3AAC0D5693}"/>
              </a:ext>
            </a:extLst>
          </p:cNvPr>
          <p:cNvSpPr txBox="1"/>
          <p:nvPr/>
        </p:nvSpPr>
        <p:spPr>
          <a:xfrm>
            <a:off x="8642471" y="2796431"/>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Germany.</a:t>
            </a:r>
          </a:p>
        </p:txBody>
      </p:sp>
      <p:pic>
        <p:nvPicPr>
          <p:cNvPr id="44" name="Google Shape;183;p8">
            <a:extLst>
              <a:ext uri="{FF2B5EF4-FFF2-40B4-BE49-F238E27FC236}">
                <a16:creationId xmlns:a16="http://schemas.microsoft.com/office/drawing/2014/main" id="{194558AA-6A1F-46BF-A734-C30B5D0BB229}"/>
              </a:ext>
            </a:extLst>
          </p:cNvPr>
          <p:cNvPicPr/>
          <p:nvPr/>
        </p:nvPicPr>
        <p:blipFill>
          <a:blip r:embed="rId8">
            <a:clrChange>
              <a:clrFrom>
                <a:srgbClr val="FFFFFF"/>
              </a:clrFrom>
              <a:clrTo>
                <a:srgbClr val="FFFFFF">
                  <a:alpha val="0"/>
                </a:srgbClr>
              </a:clrTo>
            </a:clrChange>
          </a:blip>
          <a:stretch/>
        </p:blipFill>
        <p:spPr>
          <a:xfrm>
            <a:off x="8150291" y="2695325"/>
            <a:ext cx="425555" cy="570988"/>
          </a:xfrm>
          <a:prstGeom prst="rect">
            <a:avLst/>
          </a:prstGeom>
          <a:ln>
            <a:noFill/>
          </a:ln>
        </p:spPr>
      </p:pic>
      <p:pic>
        <p:nvPicPr>
          <p:cNvPr id="45" name="Google Shape;183;p8">
            <a:extLst>
              <a:ext uri="{FF2B5EF4-FFF2-40B4-BE49-F238E27FC236}">
                <a16:creationId xmlns:a16="http://schemas.microsoft.com/office/drawing/2014/main" id="{3F7D6156-A668-4809-AF3D-5088F5BBB1FB}"/>
              </a:ext>
            </a:extLst>
          </p:cNvPr>
          <p:cNvPicPr/>
          <p:nvPr/>
        </p:nvPicPr>
        <p:blipFill>
          <a:blip r:embed="rId8">
            <a:clrChange>
              <a:clrFrom>
                <a:srgbClr val="FFFFFF"/>
              </a:clrFrom>
              <a:clrTo>
                <a:srgbClr val="FFFFFF">
                  <a:alpha val="0"/>
                </a:srgbClr>
              </a:clrTo>
            </a:clrChange>
          </a:blip>
          <a:stretch/>
        </p:blipFill>
        <p:spPr>
          <a:xfrm>
            <a:off x="8162817" y="4910540"/>
            <a:ext cx="425555" cy="570988"/>
          </a:xfrm>
          <a:prstGeom prst="rect">
            <a:avLst/>
          </a:prstGeom>
          <a:ln>
            <a:noFill/>
          </a:ln>
        </p:spPr>
      </p:pic>
      <p:sp>
        <p:nvSpPr>
          <p:cNvPr id="27" name="Rectangle 26">
            <a:extLst>
              <a:ext uri="{FF2B5EF4-FFF2-40B4-BE49-F238E27FC236}">
                <a16:creationId xmlns:a16="http://schemas.microsoft.com/office/drawing/2014/main" id="{2D71F673-977C-4826-87DF-2A97715FA44F}"/>
              </a:ext>
            </a:extLst>
          </p:cNvPr>
          <p:cNvSpPr/>
          <p:nvPr/>
        </p:nvSpPr>
        <p:spPr>
          <a:xfrm>
            <a:off x="3189542" y="3667891"/>
            <a:ext cx="4661160"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D0AF7E7-64AD-42ED-9FD7-0CF153FBBE8F}"/>
              </a:ext>
            </a:extLst>
          </p:cNvPr>
          <p:cNvSpPr txBox="1"/>
          <p:nvPr/>
        </p:nvSpPr>
        <p:spPr>
          <a:xfrm>
            <a:off x="179763" y="360697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Directions</a:t>
            </a:r>
            <a:endParaRPr kumimoji="0" lang="en-GB" sz="2400" b="0" i="0" u="none" strike="noStrike" kern="0" cap="none" spc="0" normalizeH="0" baseline="0" noProof="0" dirty="0">
              <a:ln>
                <a:noFill/>
              </a:ln>
              <a:solidFill>
                <a:srgbClr val="002060"/>
              </a:solidFill>
              <a:effectLst/>
              <a:uLnTx/>
              <a:uFillTx/>
            </a:endParaRPr>
          </a:p>
        </p:txBody>
      </p:sp>
      <p:sp>
        <p:nvSpPr>
          <p:cNvPr id="33" name="TextBox 32">
            <a:extLst>
              <a:ext uri="{FF2B5EF4-FFF2-40B4-BE49-F238E27FC236}">
                <a16:creationId xmlns:a16="http://schemas.microsoft.com/office/drawing/2014/main" id="{8330B13F-B0E0-4758-A632-2E835ADA51CA}"/>
              </a:ext>
            </a:extLst>
          </p:cNvPr>
          <p:cNvSpPr txBox="1"/>
          <p:nvPr/>
        </p:nvSpPr>
        <p:spPr>
          <a:xfrm>
            <a:off x="3245798" y="3704035"/>
            <a:ext cx="5330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gehe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rechts</a:t>
            </a:r>
            <a:r>
              <a:rPr kumimoji="0" lang="en-GB" sz="2400" b="0" i="0" u="none" strike="noStrike" kern="0" cap="none" spc="0" normalizeH="0" baseline="0" noProof="0" dirty="0">
                <a:ln>
                  <a:noFill/>
                </a:ln>
                <a:solidFill>
                  <a:srgbClr val="002060"/>
                </a:solidFill>
                <a:effectLst/>
                <a:uLnTx/>
                <a:uFillTx/>
              </a:rPr>
              <a:t>.</a:t>
            </a:r>
          </a:p>
        </p:txBody>
      </p:sp>
      <p:sp>
        <p:nvSpPr>
          <p:cNvPr id="46" name="TextBox 45">
            <a:extLst>
              <a:ext uri="{FF2B5EF4-FFF2-40B4-BE49-F238E27FC236}">
                <a16:creationId xmlns:a16="http://schemas.microsoft.com/office/drawing/2014/main" id="{43658074-44F5-461B-9E0F-A3A7AFB0FBEC}"/>
              </a:ext>
            </a:extLst>
          </p:cNvPr>
          <p:cNvSpPr txBox="1"/>
          <p:nvPr/>
        </p:nvSpPr>
        <p:spPr>
          <a:xfrm>
            <a:off x="8642471" y="3617974"/>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the) right.</a:t>
            </a:r>
          </a:p>
        </p:txBody>
      </p:sp>
      <p:pic>
        <p:nvPicPr>
          <p:cNvPr id="47" name="Google Shape;183;p8">
            <a:extLst>
              <a:ext uri="{FF2B5EF4-FFF2-40B4-BE49-F238E27FC236}">
                <a16:creationId xmlns:a16="http://schemas.microsoft.com/office/drawing/2014/main" id="{4413E55C-2B70-4003-AD76-CDF77DBDEFA4}"/>
              </a:ext>
            </a:extLst>
          </p:cNvPr>
          <p:cNvPicPr/>
          <p:nvPr/>
        </p:nvPicPr>
        <p:blipFill>
          <a:blip r:embed="rId8">
            <a:clrChange>
              <a:clrFrom>
                <a:srgbClr val="FFFFFF"/>
              </a:clrFrom>
              <a:clrTo>
                <a:srgbClr val="FFFFFF">
                  <a:alpha val="0"/>
                </a:srgbClr>
              </a:clrTo>
            </a:clrChange>
          </a:blip>
          <a:stretch/>
        </p:blipFill>
        <p:spPr>
          <a:xfrm>
            <a:off x="8150291" y="3516868"/>
            <a:ext cx="425555" cy="570988"/>
          </a:xfrm>
          <a:prstGeom prst="rect">
            <a:avLst/>
          </a:prstGeom>
          <a:ln>
            <a:noFill/>
          </a:ln>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3_W5_8.2.wav"/>
                                        </p:tgtEl>
                                      </p:cMediaNode>
                                    </p:audio>
                                  </p:sub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3_W5_8.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3_W5_8.4.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T3_W5_8.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P spid="26" grpId="0" animBg="1"/>
      <p:bldP spid="28" grpId="0" animBg="1"/>
      <p:bldP spid="29" grpId="0"/>
      <p:bldP spid="31" grpId="0"/>
      <p:bldP spid="32" grpId="0"/>
      <p:bldP spid="34" grpId="0"/>
      <p:bldP spid="35" grpId="0"/>
      <p:bldP spid="36" grpId="0"/>
      <p:bldP spid="37" grpId="0"/>
      <p:bldP spid="39" grpId="0"/>
      <p:bldP spid="41" grpId="0"/>
      <p:bldP spid="42" grpId="0"/>
      <p:bldP spid="43" grpId="0"/>
      <p:bldP spid="27" grpId="0" animBg="1"/>
      <p:bldP spid="30" grpId="0"/>
      <p:bldP spid="33"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3"/>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places and events with articles.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5618" y="-142232"/>
            <a:ext cx="6656550" cy="779748"/>
          </a:xfrm>
        </p:spPr>
        <p:txBody>
          <a:bodyPr/>
          <a:lstStyle/>
          <a:p>
            <a:r>
              <a:rPr lang="en-GB" sz="2800" b="1" spc="-1" dirty="0" err="1">
                <a:latin typeface="Century Gothic" panose="020B0502020202020204" pitchFamily="34" charset="0"/>
                <a:hlinkClick r:id="" action="ppaction://noaction">
                  <a:snd r:embed="rId14" name="T3_W5_9.1.wav"/>
                  <a:extLst>
                    <a:ext uri="{A12FA001-AC4F-418D-AE19-62706E023703}">
                      <ahyp:hlinkClr xmlns:ahyp="http://schemas.microsoft.com/office/drawing/2018/hyperlinkcolor" val="tx"/>
                    </a:ext>
                  </a:extLst>
                </a:hlinkClick>
              </a:rPr>
              <a:t>Nach</a:t>
            </a:r>
            <a:r>
              <a:rPr lang="en-GB" sz="2800" b="1" spc="-1" dirty="0">
                <a:latin typeface="Century Gothic" panose="020B0502020202020204" pitchFamily="34" charset="0"/>
                <a:hlinkClick r:id="" action="ppaction://noaction">
                  <a:snd r:embed="rId14" name="T3_W5_9.1.wav"/>
                  <a:extLst>
                    <a:ext uri="{A12FA001-AC4F-418D-AE19-62706E023703}">
                      <ahyp:hlinkClr xmlns:ahyp="http://schemas.microsoft.com/office/drawing/2018/hyperlinkcolor" val="tx"/>
                    </a:ext>
                  </a:extLst>
                </a:hlinkClick>
              </a:rPr>
              <a:t> and </a:t>
            </a:r>
            <a:r>
              <a:rPr lang="en-GB" sz="2800" b="1" spc="-1" dirty="0" err="1">
                <a:latin typeface="Century Gothic" panose="020B0502020202020204" pitchFamily="34" charset="0"/>
                <a:hlinkClick r:id="" action="ppaction://noaction">
                  <a:snd r:embed="rId14" name="T3_W5_9.1.wav"/>
                  <a:extLst>
                    <a:ext uri="{A12FA001-AC4F-418D-AE19-62706E023703}">
                      <ahyp:hlinkClr xmlns:ahyp="http://schemas.microsoft.com/office/drawing/2018/hyperlinkcolor" val="tx"/>
                    </a:ext>
                  </a:extLst>
                </a:hlinkClick>
              </a:rPr>
              <a:t>zu</a:t>
            </a:r>
            <a:endParaRPr lang="en-GB" sz="2800" dirty="0">
              <a:hlinkClick r:id="" action="ppaction://noaction">
                <a:snd r:embed="rId14" name="T3_W5_9.1.wav"/>
                <a:extLst>
                  <a:ext uri="{A12FA001-AC4F-418D-AE19-62706E023703}">
                    <ahyp:hlinkClr xmlns:ahyp="http://schemas.microsoft.com/office/drawing/2018/hyperlinkcolor" val="tx"/>
                  </a:ext>
                </a:extLst>
              </a:hlinkClick>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5"/>
          <a:stretch/>
        </p:blipFill>
        <p:spPr>
          <a:xfrm>
            <a:off x="997821" y="3760278"/>
            <a:ext cx="464230" cy="491383"/>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this case, the words for ‘the’ (der, die, das) are: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7087843" y="299057"/>
            <a:ext cx="3233920" cy="676918"/>
          </a:xfrm>
          <a:prstGeom prst="wedgeRoundRectCallout">
            <a:avLst>
              <a:gd name="adj1" fmla="val 2933"/>
              <a:gd name="adj2" fmla="val 11406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dem</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zum</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i="0" u="none" strike="noStrike" kern="1200" cap="none" spc="0" normalizeH="0" baseline="0" noProof="0" dirty="0">
                <a:ln>
                  <a:noFill/>
                </a:ln>
                <a:solidFill>
                  <a:prstClr val="white"/>
                </a:solidFill>
                <a:effectLst/>
                <a:uLnTx/>
                <a:uFillTx/>
                <a:latin typeface="Century Gothic"/>
                <a:ea typeface="+mn-ea"/>
                <a:cs typeface="+mn-cs"/>
              </a:rPr>
              <a:t>and</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der </a:t>
            </a:r>
            <a:r>
              <a:rPr kumimoji="0" lang="en-US" sz="2000" i="0" u="none" strike="noStrike" kern="1200" cap="none" spc="0" normalizeH="0" baseline="0" noProof="0" dirty="0">
                <a:ln>
                  <a:noFill/>
                </a:ln>
                <a:solidFill>
                  <a:prstClr val="white"/>
                </a:solidFill>
                <a:effectLst/>
                <a:uLnTx/>
                <a:uFillTx/>
                <a:latin typeface="Century Gothic"/>
                <a:ea typeface="+mn-ea"/>
                <a:cs typeface="+mn-cs"/>
              </a:rPr>
              <a:t>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zur</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7" name="Graphic 46" descr="Cathedral with solid fill">
            <a:extLst>
              <a:ext uri="{FF2B5EF4-FFF2-40B4-BE49-F238E27FC236}">
                <a16:creationId xmlns:a16="http://schemas.microsoft.com/office/drawing/2014/main" id="{9F97D658-D7F7-4BE6-958A-D9FC1EAACB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78576" y="2134081"/>
            <a:ext cx="1147986" cy="1147986"/>
          </a:xfrm>
          <a:prstGeom prst="rect">
            <a:avLst/>
          </a:prstGeom>
        </p:spPr>
      </p:pic>
      <p:pic>
        <p:nvPicPr>
          <p:cNvPr id="48" name="Graphic 47" descr="Theatre with solid fill">
            <a:extLst>
              <a:ext uri="{FF2B5EF4-FFF2-40B4-BE49-F238E27FC236}">
                <a16:creationId xmlns:a16="http://schemas.microsoft.com/office/drawing/2014/main" id="{CF73E338-A6F0-405E-9760-3B946E9F107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061632" y="2327967"/>
            <a:ext cx="1012863" cy="1012863"/>
          </a:xfrm>
          <a:prstGeom prst="rect">
            <a:avLst/>
          </a:prstGeom>
        </p:spPr>
      </p:pic>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Ich</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090219" y="3126271"/>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der</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Kino</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14167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Dom</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6025" y="219658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1008180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31" name="TextBox 30">
            <a:extLst>
              <a:ext uri="{FF2B5EF4-FFF2-40B4-BE49-F238E27FC236}">
                <a16:creationId xmlns:a16="http://schemas.microsoft.com/office/drawing/2014/main" id="{3A11E607-F9FE-4754-AFB2-BD7BC99A3B41}"/>
              </a:ext>
            </a:extLst>
          </p:cNvPr>
          <p:cNvSpPr txBox="1"/>
          <p:nvPr/>
        </p:nvSpPr>
        <p:spPr>
          <a:xfrm>
            <a:off x="2141671" y="3625954"/>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Dom</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83643282-88CF-444A-9929-C50B6A23CC68}"/>
              </a:ext>
            </a:extLst>
          </p:cNvPr>
          <p:cNvSpPr txBox="1"/>
          <p:nvPr/>
        </p:nvSpPr>
        <p:spPr>
          <a:xfrm>
            <a:off x="5549694" y="3556130"/>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zur</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7A64D8EC-D10F-4DA2-978D-426EF1C50792}"/>
              </a:ext>
            </a:extLst>
          </p:cNvPr>
          <p:cNvSpPr txBox="1"/>
          <p:nvPr/>
        </p:nvSpPr>
        <p:spPr>
          <a:xfrm>
            <a:off x="8981064" y="3582262"/>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Kino</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4" name="Rounded Rectangular Callout 66">
            <a:extLst>
              <a:ext uri="{FF2B5EF4-FFF2-40B4-BE49-F238E27FC236}">
                <a16:creationId xmlns:a16="http://schemas.microsoft.com/office/drawing/2014/main" id="{0C5539B5-17EC-4D21-A9FC-3D23AD605EFB}"/>
              </a:ext>
            </a:extLst>
          </p:cNvPr>
          <p:cNvSpPr/>
          <p:nvPr/>
        </p:nvSpPr>
        <p:spPr>
          <a:xfrm>
            <a:off x="8631835" y="4668344"/>
            <a:ext cx="3498006" cy="1975048"/>
          </a:xfrm>
          <a:prstGeom prst="wedgeRoundRectCallout">
            <a:avLst>
              <a:gd name="adj1" fmla="val -20522"/>
              <a:gd name="adj2" fmla="val 56988"/>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05E9E1B6-7EF9-4D87-B326-8BC743985135}"/>
              </a:ext>
            </a:extLst>
          </p:cNvPr>
          <p:cNvGrpSpPr/>
          <p:nvPr/>
        </p:nvGrpSpPr>
        <p:grpSpPr>
          <a:xfrm>
            <a:off x="10958422" y="4587653"/>
            <a:ext cx="1214510" cy="829449"/>
            <a:chOff x="10902976" y="3128118"/>
            <a:chExt cx="1214510" cy="829449"/>
          </a:xfrm>
        </p:grpSpPr>
        <p:sp>
          <p:nvSpPr>
            <p:cNvPr id="36" name="Rounded Rectangle 16">
              <a:extLst>
                <a:ext uri="{FF2B5EF4-FFF2-40B4-BE49-F238E27FC236}">
                  <a16:creationId xmlns:a16="http://schemas.microsoft.com/office/drawing/2014/main" id="{1CD00313-D197-47CC-A56A-E160D722EF01}"/>
                </a:ext>
              </a:extLst>
            </p:cNvPr>
            <p:cNvSpPr/>
            <p:nvPr/>
          </p:nvSpPr>
          <p:spPr>
            <a:xfrm>
              <a:off x="10902976" y="3128118"/>
              <a:ext cx="1214510" cy="829449"/>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3B844658-2D2B-40B8-A8CE-F62A733CB805}"/>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902976" y="3162765"/>
              <a:ext cx="1206994" cy="794802"/>
            </a:xfrm>
            <a:prstGeom prst="rect">
              <a:avLst/>
            </a:prstGeom>
          </p:spPr>
        </p:pic>
      </p:grpSp>
      <p:sp>
        <p:nvSpPr>
          <p:cNvPr id="38" name="CustomShape 3">
            <a:extLst>
              <a:ext uri="{FF2B5EF4-FFF2-40B4-BE49-F238E27FC236}">
                <a16:creationId xmlns:a16="http://schemas.microsoft.com/office/drawing/2014/main" id="{30F9FAFB-9962-4E36-91A2-6FE623D74FCF}"/>
              </a:ext>
            </a:extLst>
          </p:cNvPr>
          <p:cNvSpPr/>
          <p:nvPr/>
        </p:nvSpPr>
        <p:spPr>
          <a:xfrm>
            <a:off x="133894" y="480054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Also 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people: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A319654-5715-4358-91DF-411740CFA348}"/>
              </a:ext>
            </a:extLst>
          </p:cNvPr>
          <p:cNvSpPr txBox="1"/>
          <p:nvPr/>
        </p:nvSpPr>
        <p:spPr>
          <a:xfrm>
            <a:off x="-248923" y="5257766"/>
            <a:ext cx="45289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Ich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Anna.</a:t>
            </a:r>
          </a:p>
        </p:txBody>
      </p:sp>
      <p:sp>
        <p:nvSpPr>
          <p:cNvPr id="41" name="TextBox 40">
            <a:extLst>
              <a:ext uri="{FF2B5EF4-FFF2-40B4-BE49-F238E27FC236}">
                <a16:creationId xmlns:a16="http://schemas.microsoft.com/office/drawing/2014/main" id="{8D9481B7-68EB-474E-B3DC-408ECEDE4830}"/>
              </a:ext>
            </a:extLst>
          </p:cNvPr>
          <p:cNvSpPr txBox="1"/>
          <p:nvPr/>
        </p:nvSpPr>
        <p:spPr>
          <a:xfrm>
            <a:off x="4317226" y="5336281"/>
            <a:ext cx="60263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Anna’s (place).</a:t>
            </a:r>
          </a:p>
        </p:txBody>
      </p:sp>
      <p:sp>
        <p:nvSpPr>
          <p:cNvPr id="3" name="TextBox 2">
            <a:extLst>
              <a:ext uri="{FF2B5EF4-FFF2-40B4-BE49-F238E27FC236}">
                <a16:creationId xmlns:a16="http://schemas.microsoft.com/office/drawing/2014/main" id="{57B6613D-1501-1449-AC4D-42AD0E69275B}"/>
              </a:ext>
            </a:extLst>
          </p:cNvPr>
          <p:cNvSpPr txBox="1"/>
          <p:nvPr/>
        </p:nvSpPr>
        <p:spPr>
          <a:xfrm>
            <a:off x="287513" y="4136036"/>
            <a:ext cx="2111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a:t>
            </a:r>
          </a:p>
        </p:txBody>
      </p:sp>
      <p:sp>
        <p:nvSpPr>
          <p:cNvPr id="4" name="TextBox 3">
            <a:extLst>
              <a:ext uri="{FF2B5EF4-FFF2-40B4-BE49-F238E27FC236}">
                <a16:creationId xmlns:a16="http://schemas.microsoft.com/office/drawing/2014/main" id="{D12F984D-354F-E713-524C-E7742FF94519}"/>
              </a:ext>
            </a:extLst>
          </p:cNvPr>
          <p:cNvSpPr txBox="1"/>
          <p:nvPr/>
        </p:nvSpPr>
        <p:spPr>
          <a:xfrm>
            <a:off x="2669855" y="4129728"/>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cathedral</a:t>
            </a:r>
          </a:p>
        </p:txBody>
      </p:sp>
      <p:pic>
        <p:nvPicPr>
          <p:cNvPr id="5" name="Google Shape;184;p8">
            <a:extLst>
              <a:ext uri="{FF2B5EF4-FFF2-40B4-BE49-F238E27FC236}">
                <a16:creationId xmlns:a16="http://schemas.microsoft.com/office/drawing/2014/main" id="{DD682E27-77BC-9976-DED4-B1F5A266A4C6}"/>
              </a:ext>
            </a:extLst>
          </p:cNvPr>
          <p:cNvPicPr/>
          <p:nvPr/>
        </p:nvPicPr>
        <p:blipFill>
          <a:blip r:embed="rId15"/>
          <a:stretch/>
        </p:blipFill>
        <p:spPr>
          <a:xfrm>
            <a:off x="5771045" y="4068479"/>
            <a:ext cx="464230" cy="491383"/>
          </a:xfrm>
          <a:prstGeom prst="rect">
            <a:avLst/>
          </a:prstGeom>
          <a:ln>
            <a:noFill/>
          </a:ln>
        </p:spPr>
      </p:pic>
      <p:pic>
        <p:nvPicPr>
          <p:cNvPr id="6" name="Google Shape;184;p8">
            <a:extLst>
              <a:ext uri="{FF2B5EF4-FFF2-40B4-BE49-F238E27FC236}">
                <a16:creationId xmlns:a16="http://schemas.microsoft.com/office/drawing/2014/main" id="{50C5889D-AB5E-1B8D-7982-09A91A891E2E}"/>
              </a:ext>
            </a:extLst>
          </p:cNvPr>
          <p:cNvPicPr/>
          <p:nvPr/>
        </p:nvPicPr>
        <p:blipFill>
          <a:blip r:embed="rId15">
            <a:clrChange>
              <a:clrFrom>
                <a:srgbClr val="FFFFFF"/>
              </a:clrFrom>
              <a:clrTo>
                <a:srgbClr val="FFFFFF">
                  <a:alpha val="0"/>
                </a:srgbClr>
              </a:clrTo>
            </a:clrChange>
          </a:blip>
          <a:stretch/>
        </p:blipFill>
        <p:spPr>
          <a:xfrm>
            <a:off x="3938350" y="5328427"/>
            <a:ext cx="373756" cy="461665"/>
          </a:xfrm>
          <a:prstGeom prst="rect">
            <a:avLst/>
          </a:prstGeom>
          <a:ln>
            <a:noFill/>
          </a:ln>
        </p:spPr>
      </p:pic>
      <p:pic>
        <p:nvPicPr>
          <p:cNvPr id="7" name="Google Shape;184;p8">
            <a:extLst>
              <a:ext uri="{FF2B5EF4-FFF2-40B4-BE49-F238E27FC236}">
                <a16:creationId xmlns:a16="http://schemas.microsoft.com/office/drawing/2014/main" id="{0CF937AB-6ADC-6317-1EEC-EFFC874AA171}"/>
              </a:ext>
            </a:extLst>
          </p:cNvPr>
          <p:cNvPicPr/>
          <p:nvPr/>
        </p:nvPicPr>
        <p:blipFill>
          <a:blip r:embed="rId15"/>
          <a:stretch/>
        </p:blipFill>
        <p:spPr>
          <a:xfrm>
            <a:off x="9034737" y="4068478"/>
            <a:ext cx="464230" cy="491383"/>
          </a:xfrm>
          <a:prstGeom prst="rect">
            <a:avLst/>
          </a:prstGeom>
          <a:ln>
            <a:noFill/>
          </a:ln>
        </p:spPr>
      </p:pic>
      <p:sp>
        <p:nvSpPr>
          <p:cNvPr id="8" name="TextBox 7">
            <a:extLst>
              <a:ext uri="{FF2B5EF4-FFF2-40B4-BE49-F238E27FC236}">
                <a16:creationId xmlns:a16="http://schemas.microsoft.com/office/drawing/2014/main" id="{C9D2C8BD-4EAD-7F00-0475-9199818DC0DB}"/>
              </a:ext>
            </a:extLst>
          </p:cNvPr>
          <p:cNvSpPr txBox="1"/>
          <p:nvPr/>
        </p:nvSpPr>
        <p:spPr>
          <a:xfrm>
            <a:off x="6133242" y="4140905"/>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party</a:t>
            </a:r>
          </a:p>
        </p:txBody>
      </p:sp>
      <p:sp>
        <p:nvSpPr>
          <p:cNvPr id="9" name="TextBox 8">
            <a:extLst>
              <a:ext uri="{FF2B5EF4-FFF2-40B4-BE49-F238E27FC236}">
                <a16:creationId xmlns:a16="http://schemas.microsoft.com/office/drawing/2014/main" id="{930C94EC-EA84-4E72-DE1F-462C224C1053}"/>
              </a:ext>
            </a:extLst>
          </p:cNvPr>
          <p:cNvSpPr txBox="1"/>
          <p:nvPr/>
        </p:nvSpPr>
        <p:spPr>
          <a:xfrm>
            <a:off x="9398626" y="4101696"/>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cinema</a:t>
            </a:r>
          </a:p>
        </p:txBody>
      </p:sp>
      <p:pic>
        <p:nvPicPr>
          <p:cNvPr id="10" name="Google Shape;184;p8">
            <a:extLst>
              <a:ext uri="{FF2B5EF4-FFF2-40B4-BE49-F238E27FC236}">
                <a16:creationId xmlns:a16="http://schemas.microsoft.com/office/drawing/2014/main" id="{5585B38E-7DDE-20E9-A6DD-793E69EE8A93}"/>
              </a:ext>
            </a:extLst>
          </p:cNvPr>
          <p:cNvPicPr/>
          <p:nvPr/>
        </p:nvPicPr>
        <p:blipFill>
          <a:blip r:embed="rId15"/>
          <a:stretch/>
        </p:blipFill>
        <p:spPr>
          <a:xfrm>
            <a:off x="2248038" y="4060625"/>
            <a:ext cx="464230" cy="491383"/>
          </a:xfrm>
          <a:prstGeom prst="rect">
            <a:avLst/>
          </a:prstGeom>
          <a:ln>
            <a:noFill/>
          </a:ln>
        </p:spPr>
      </p:pic>
      <p:pic>
        <p:nvPicPr>
          <p:cNvPr id="12" name="Graphic 11" descr="Balloons with solid fill">
            <a:extLst>
              <a:ext uri="{FF2B5EF4-FFF2-40B4-BE49-F238E27FC236}">
                <a16:creationId xmlns:a16="http://schemas.microsoft.com/office/drawing/2014/main" id="{8F5463B1-E2CF-C42C-0C67-A22EF02AB0BC}"/>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99194" y="2107177"/>
            <a:ext cx="1012863" cy="1012863"/>
          </a:xfrm>
          <a:prstGeom prst="rect">
            <a:avLst/>
          </a:prstGeom>
        </p:spPr>
      </p:pic>
      <p:sp>
        <p:nvSpPr>
          <p:cNvPr id="40" name="TextBox 39">
            <a:extLst>
              <a:ext uri="{FF2B5EF4-FFF2-40B4-BE49-F238E27FC236}">
                <a16:creationId xmlns:a16="http://schemas.microsoft.com/office/drawing/2014/main" id="{06110451-0B2F-4072-9388-F3A8D3196E33}"/>
              </a:ext>
            </a:extLst>
          </p:cNvPr>
          <p:cNvSpPr txBox="1"/>
          <p:nvPr/>
        </p:nvSpPr>
        <p:spPr>
          <a:xfrm>
            <a:off x="8665189" y="5773340"/>
            <a:ext cx="3253287" cy="707886"/>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gehe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nach</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I’m going (to) home.</a:t>
            </a:r>
            <a:endParaRPr lang="en-GB" dirty="0"/>
          </a:p>
        </p:txBody>
      </p:sp>
      <p:sp>
        <p:nvSpPr>
          <p:cNvPr id="42" name="TextBox 41">
            <a:extLst>
              <a:ext uri="{FF2B5EF4-FFF2-40B4-BE49-F238E27FC236}">
                <a16:creationId xmlns:a16="http://schemas.microsoft.com/office/drawing/2014/main" id="{FE5EE351-88CF-40BA-B394-0D73D307387D}"/>
              </a:ext>
            </a:extLst>
          </p:cNvPr>
          <p:cNvSpPr txBox="1"/>
          <p:nvPr/>
        </p:nvSpPr>
        <p:spPr>
          <a:xfrm>
            <a:off x="8706399" y="4707503"/>
            <a:ext cx="3530741" cy="1015663"/>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But…</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bin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 am </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at</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 home.</a:t>
            </a:r>
            <a:endParaRPr lang="en-GB" dirty="0"/>
          </a:p>
        </p:txBody>
      </p:sp>
    </p:spTree>
    <p:extLst>
      <p:ext uri="{BB962C8B-B14F-4D97-AF65-F5344CB8AC3E}">
        <p14:creationId xmlns:p14="http://schemas.microsoft.com/office/powerpoint/2010/main" val="288956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5_9.2.wav"/>
                                        </p:tgtEl>
                                      </p:cMediaNode>
                                    </p:audio>
                                  </p:sub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3_W5_9.3.wav"/>
                                        </p:tgtEl>
                                      </p:cMediaNode>
                                    </p:audio>
                                  </p:sub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3_W5_9.5.wav"/>
                                        </p:tgtEl>
                                      </p:cMediaNode>
                                    </p:audio>
                                  </p:sub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_W5_9.7.wav"/>
                                        </p:tgtEl>
                                      </p:cMediaNode>
                                    </p:audio>
                                  </p:sub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T3_W5_9.4.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3_W5_9.6.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9" name="T3_W5_9.8.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0" name="T3_W5_9.9.wav"/>
                                        </p:tgtEl>
                                      </p:cMediaNode>
                                    </p:audio>
                                  </p:subTnLst>
                                </p:cTn>
                              </p:par>
                              <p:par>
                                <p:cTn id="89" presetID="1" presetClass="entr" presetSubtype="0" fill="hold"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1" name="T3_W5_9.10.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2" name="T3_W5_9.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p:bldP spid="46" grpId="0"/>
      <p:bldP spid="50" grpId="0"/>
      <p:bldP spid="51" grpId="0"/>
      <p:bldP spid="53" grpId="0" animBg="1"/>
      <p:bldP spid="54" grpId="0" animBg="1"/>
      <p:bldP spid="55" grpId="0" animBg="1"/>
      <p:bldP spid="31" grpId="0"/>
      <p:bldP spid="32" grpId="0" animBg="1"/>
      <p:bldP spid="33" grpId="0" animBg="1"/>
      <p:bldP spid="34" grpId="0" animBg="1"/>
      <p:bldP spid="39" grpId="0"/>
      <p:bldP spid="41" grpId="0"/>
      <p:bldP spid="3" grpId="0"/>
      <p:bldP spid="4" grpId="0"/>
      <p:bldP spid="8" grpId="0"/>
      <p:bldP spid="9" grpId="0"/>
      <p:bldP spid="40"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2748</Words>
  <Application>Microsoft Macintosh PowerPoint</Application>
  <PresentationFormat>Widescreen</PresentationFormat>
  <Paragraphs>335</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Experiences at home and away</vt:lpstr>
      <vt:lpstr>Kultur</vt:lpstr>
      <vt:lpstr>aussprechen</vt:lpstr>
      <vt:lpstr>aussprechen</vt:lpstr>
      <vt:lpstr>aussprechen</vt:lpstr>
      <vt:lpstr>aussprechen</vt:lpstr>
      <vt:lpstr>PowerPoint Presentation</vt:lpstr>
      <vt:lpstr>nach und zu </vt:lpstr>
      <vt:lpstr>Nach and zu</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76</cp:revision>
  <dcterms:created xsi:type="dcterms:W3CDTF">2021-07-02T19:27:01Z</dcterms:created>
  <dcterms:modified xsi:type="dcterms:W3CDTF">2023-10-31T17:15:59Z</dcterms:modified>
</cp:coreProperties>
</file>