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6"/>
  </p:notesMasterIdLst>
  <p:sldIdLst>
    <p:sldId id="257" r:id="rId4"/>
    <p:sldId id="277" r:id="rId5"/>
    <p:sldId id="299" r:id="rId6"/>
    <p:sldId id="991" r:id="rId7"/>
    <p:sldId id="993" r:id="rId8"/>
    <p:sldId id="992" r:id="rId9"/>
    <p:sldId id="298" r:id="rId10"/>
    <p:sldId id="363" r:id="rId11"/>
    <p:sldId id="994" r:id="rId12"/>
    <p:sldId id="989" r:id="rId13"/>
    <p:sldId id="995" r:id="rId14"/>
    <p:sldId id="99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8D9"/>
    <a:srgbClr val="0070C0"/>
    <a:srgbClr val="FFD319"/>
    <a:srgbClr val="F9D8A3"/>
    <a:srgbClr val="5FADE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7B1742-1FFE-BF48-8E98-25FE2974D75A}" v="36" dt="2023-11-07T11:13:52.2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5" autoAdjust="0"/>
    <p:restoredTop sz="63265" autoAdjust="0"/>
  </p:normalViewPr>
  <p:slideViewPr>
    <p:cSldViewPr snapToGrid="0">
      <p:cViewPr varScale="1">
        <p:scale>
          <a:sx n="46" d="100"/>
          <a:sy n="46" d="100"/>
        </p:scale>
        <p:origin x="68" y="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28/04/2024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</a:t>
            </a:r>
            <a:r>
              <a:rPr lang="en-GB" sz="1800"/>
              <a:t>All additional </a:t>
            </a:r>
            <a:r>
              <a:rPr lang="en-GB" sz="1800" dirty="0"/>
              <a:t>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[-</a:t>
            </a:r>
            <a:r>
              <a:rPr lang="en-GB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tion</a:t>
            </a: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[z] Information 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[465] </a:t>
            </a:r>
            <a:r>
              <a:rPr lang="en-GB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funktionieren</a:t>
            </a: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[677] </a:t>
            </a: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international 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[465] </a:t>
            </a: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Position 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[944] </a:t>
            </a: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Tradition 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[1650] </a:t>
            </a:r>
          </a:p>
          <a:p>
            <a:pPr marL="216000" indent="-216000">
              <a:lnSpc>
                <a:spcPct val="100000"/>
              </a:lnSpc>
            </a:pPr>
            <a:endParaRPr lang="en-GB" sz="18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Buch [300] Fußball [1277] Handy [1693] Jacke [3287]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Rucksack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[3180] Spiel [328]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T-Shirt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[3914] Uhr [348]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1: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essen [323] gehen [66] sehen [79] singen [1063] tanzen [1497] tragen [271]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man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[32] (Party)Kleidung [2820]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dann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[41]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2: gehen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[66] sein [3]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Bibliothek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[2366]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Dom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[4916] Garten [1158] Haus [147]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Kino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[2020]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Stadt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[204]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Wohin?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[1811]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 introduced in these resources are given in the SOW and in the resources that first</a:t>
            </a: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9245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608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[-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tion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b="0" dirty="0"/>
              <a:t>1. Present the SSC and say the </a:t>
            </a:r>
            <a:r>
              <a:rPr lang="en-GB" b="1" dirty="0"/>
              <a:t>[-</a:t>
            </a:r>
            <a:r>
              <a:rPr lang="en-GB" b="1" dirty="0" err="1"/>
              <a:t>tion</a:t>
            </a:r>
            <a:r>
              <a:rPr lang="en-GB" b="1" dirty="0"/>
              <a:t>] </a:t>
            </a:r>
            <a:r>
              <a:rPr lang="en-GB" b="0" dirty="0"/>
              <a:t>sound first, on its own. Pupils repeat it with you.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2.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Information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b="0" dirty="0"/>
              <a:t>on its own, say</a:t>
            </a:r>
            <a:r>
              <a:rPr lang="en-GB" b="0" baseline="0" dirty="0"/>
              <a:t> it, pupils repeat it, so that they have the opportunity to focus all of their attention on the connection between the written word and its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3. </a:t>
            </a:r>
            <a:r>
              <a:rPr lang="en-GB" dirty="0"/>
              <a:t>A</a:t>
            </a:r>
            <a:r>
              <a:rPr lang="en-GB" baseline="0" dirty="0"/>
              <a:t> possible gesture for this would be to use the British Sign Language (BSL) sign for information, as here: </a:t>
            </a:r>
            <a:r>
              <a:rPr lang="fr-FR" baseline="0" dirty="0"/>
              <a:t>https://www.signbsl.com/sign/information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4. Click to bring up the image and say the word “Information” again with pupils.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aseline="0" dirty="0"/>
            </a:br>
            <a:r>
              <a:rPr lang="en-GB" b="1" baseline="0" dirty="0"/>
              <a:t>Word frequency (1 is the most frequent word in German): </a:t>
            </a:r>
            <a:br>
              <a:rPr lang="en-GB" b="1" baseline="0" dirty="0"/>
            </a:br>
            <a:r>
              <a:rPr lang="en-GB" b="0" baseline="0" dirty="0"/>
              <a:t>Information [465]</a:t>
            </a: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7497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[-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tion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Information’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‘Information’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(1 is the most frequent word in German): </a:t>
            </a:r>
            <a:br>
              <a:rPr lang="en-GB" baseline="0" dirty="0"/>
            </a:br>
            <a:r>
              <a:rPr lang="en-GB" b="0" baseline="0" dirty="0"/>
              <a:t>Information [465] </a:t>
            </a:r>
            <a:r>
              <a:rPr lang="en-GB" baseline="0" dirty="0"/>
              <a:t>Tradition [1650] Position [944] international [426] </a:t>
            </a:r>
            <a:r>
              <a:rPr lang="en-GB" baseline="0" dirty="0" err="1"/>
              <a:t>funktionieren</a:t>
            </a:r>
            <a:r>
              <a:rPr lang="en-GB" baseline="0" dirty="0"/>
              <a:t> [677]</a:t>
            </a: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010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b="1" dirty="0"/>
              <a:t>Timing: 5 minutes (for three slides)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apply SSC knowledge of [z] and</a:t>
            </a:r>
            <a:r>
              <a:rPr lang="en-GB" b="0" baseline="0" dirty="0"/>
              <a:t> [-</a:t>
            </a:r>
            <a:r>
              <a:rPr lang="en-GB" b="0" baseline="0" dirty="0" err="1"/>
              <a:t>tion</a:t>
            </a:r>
            <a:r>
              <a:rPr lang="en-GB" b="0" baseline="0" dirty="0"/>
              <a:t>]</a:t>
            </a:r>
            <a:r>
              <a:rPr lang="en-GB" b="0" dirty="0"/>
              <a:t> in the oral production of longer sentences.</a:t>
            </a:r>
            <a:br>
              <a:rPr lang="en-GB" b="0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Click to bring up the reminder callout re the pronounciation of the ‘t’ in [</a:t>
            </a:r>
            <a:r>
              <a:rPr lang="en-GB" dirty="0" err="1"/>
              <a:t>tion</a:t>
            </a:r>
            <a:r>
              <a:rPr lang="en-GB" dirty="0"/>
              <a:t>] </a:t>
            </a:r>
          </a:p>
          <a:p>
            <a:r>
              <a:rPr lang="en-GB" dirty="0"/>
              <a:t>2. Pupils</a:t>
            </a:r>
            <a:r>
              <a:rPr lang="en-GB" baseline="0" dirty="0"/>
              <a:t> </a:t>
            </a:r>
            <a:r>
              <a:rPr lang="en-GB" dirty="0"/>
              <a:t>read the tongue twister aloud. They</a:t>
            </a:r>
            <a:r>
              <a:rPr lang="en-GB" baseline="0" dirty="0"/>
              <a:t> try to say it as quickly as possible.</a:t>
            </a:r>
            <a:br>
              <a:rPr lang="en-GB" dirty="0"/>
            </a:br>
            <a:r>
              <a:rPr lang="en-GB" dirty="0"/>
              <a:t>3. Listen and check (three different speeds). Slow versions (tortoise), medium speed (audio button), fast speed (hare).</a:t>
            </a:r>
            <a:br>
              <a:rPr lang="en-GB" dirty="0"/>
            </a:br>
            <a:r>
              <a:rPr lang="en-GB" dirty="0"/>
              <a:t>4. Clarify meaning,</a:t>
            </a:r>
            <a:r>
              <a:rPr lang="en-GB" baseline="0" dirty="0"/>
              <a:t> using the English translations (click to bring up translations). </a:t>
            </a:r>
          </a:p>
          <a:p>
            <a:br>
              <a:rPr lang="en-GB" dirty="0"/>
            </a:br>
            <a:endParaRPr lang="en-GB" dirty="0"/>
          </a:p>
          <a:p>
            <a:r>
              <a:rPr lang="en-GB" b="1" baseline="0" dirty="0"/>
              <a:t>Word frequency of unknown or cognate words (1 is the most frequent word in German):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err="1"/>
              <a:t>witzig</a:t>
            </a:r>
            <a:r>
              <a:rPr lang="en-GB" baseline="0" dirty="0"/>
              <a:t> [4500] </a:t>
            </a:r>
            <a:r>
              <a:rPr lang="en-GB" baseline="0" dirty="0" err="1"/>
              <a:t>Kombination</a:t>
            </a:r>
            <a:r>
              <a:rPr lang="en-GB" baseline="0" dirty="0"/>
              <a:t> [1895] </a:t>
            </a:r>
            <a:r>
              <a:rPr lang="en-GB" baseline="0" dirty="0" err="1"/>
              <a:t>ziehen</a:t>
            </a:r>
            <a:r>
              <a:rPr lang="en-GB" baseline="0" dirty="0"/>
              <a:t> [ 193 ] </a:t>
            </a:r>
            <a:r>
              <a:rPr lang="en-GB" baseline="0" dirty="0" err="1"/>
              <a:t>Fahrzeug</a:t>
            </a:r>
            <a:r>
              <a:rPr lang="en-GB" baseline="0" dirty="0"/>
              <a:t> [1721] Position [ 944]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err="1"/>
              <a:t>finanziell</a:t>
            </a:r>
            <a:r>
              <a:rPr lang="en-GB" baseline="0" dirty="0"/>
              <a:t> [1332] Information [465] Organisation [1113] </a:t>
            </a:r>
            <a:r>
              <a:rPr lang="en-GB" baseline="0" dirty="0" err="1"/>
              <a:t>zahlen</a:t>
            </a:r>
            <a:r>
              <a:rPr lang="en-GB" baseline="0" dirty="0"/>
              <a:t> [832] Zahn [1871] </a:t>
            </a:r>
            <a:r>
              <a:rPr lang="en-GB" baseline="0" dirty="0" err="1"/>
              <a:t>Arzt</a:t>
            </a:r>
            <a:r>
              <a:rPr lang="en-GB" baseline="0" dirty="0"/>
              <a:t> [622] </a:t>
            </a:r>
            <a:r>
              <a:rPr lang="en-GB" baseline="0" dirty="0" err="1"/>
              <a:t>Investition</a:t>
            </a:r>
            <a:r>
              <a:rPr lang="en-GB" baseline="0" dirty="0"/>
              <a:t> [1406]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err="1"/>
              <a:t>jetzt</a:t>
            </a:r>
            <a:r>
              <a:rPr lang="en-GB" baseline="0" dirty="0"/>
              <a:t> [72] </a:t>
            </a:r>
            <a:r>
              <a:rPr lang="en-GB" baseline="0" dirty="0" err="1"/>
              <a:t>Konzentration</a:t>
            </a:r>
            <a:r>
              <a:rPr lang="en-GB" baseline="0" dirty="0"/>
              <a:t> [1320] Zeit [96] </a:t>
            </a:r>
            <a:r>
              <a:rPr lang="en-GB" baseline="0" dirty="0" err="1"/>
              <a:t>Zugang</a:t>
            </a:r>
            <a:r>
              <a:rPr lang="en-GB" baseline="0" dirty="0"/>
              <a:t> [1507] Institution [1995] </a:t>
            </a:r>
            <a:r>
              <a:rPr lang="en-GB" baseline="0" dirty="0" err="1"/>
              <a:t>traditionell</a:t>
            </a:r>
            <a:r>
              <a:rPr lang="en-GB" baseline="0" dirty="0"/>
              <a:t> [1555] </a:t>
            </a:r>
            <a:r>
              <a:rPr lang="en-GB" baseline="0" dirty="0" err="1"/>
              <a:t>Produktion</a:t>
            </a:r>
            <a:r>
              <a:rPr lang="en-GB" baseline="0" dirty="0"/>
              <a:t> [ 923] </a:t>
            </a: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8088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</a:t>
            </a:r>
            <a:r>
              <a:rPr lang="en-GB" b="0" baseline="0" dirty="0"/>
              <a:t> of sentences containing ’</a:t>
            </a:r>
            <a:r>
              <a:rPr lang="en-GB" b="0" baseline="0" dirty="0" err="1"/>
              <a:t>mein</a:t>
            </a:r>
            <a:r>
              <a:rPr lang="en-GB" b="0" baseline="0" dirty="0"/>
              <a:t>’ and ‘</a:t>
            </a:r>
            <a:r>
              <a:rPr lang="en-GB" b="0" baseline="0" dirty="0" err="1"/>
              <a:t>dein</a:t>
            </a:r>
            <a:r>
              <a:rPr lang="en-GB" b="0" baseline="0" dirty="0"/>
              <a:t>’ and this week’s vocabulary.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baseline="0" dirty="0"/>
              <a:t>Click on the first audio button to hear a sentence. Pupils listen carefully and decide whether option A, B or C contains the correct answer. NB: they may need to listen to each sentence more than once.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baseline="0" dirty="0"/>
              <a:t>Repeat for questions 2-6.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baseline="0" dirty="0"/>
              <a:t>Click to reveal the answers.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Transcript:</a:t>
            </a:r>
            <a:br>
              <a:rPr lang="en-GB" b="1" dirty="0"/>
            </a:br>
            <a:r>
              <a:rPr lang="en-GB" b="0" dirty="0"/>
              <a:t>1. </a:t>
            </a:r>
            <a:r>
              <a:rPr lang="en-GB" sz="1200" dirty="0"/>
              <a:t>Du hast </a:t>
            </a:r>
            <a:r>
              <a:rPr lang="en-GB" sz="1200" dirty="0" err="1"/>
              <a:t>deinen</a:t>
            </a:r>
            <a:r>
              <a:rPr lang="en-GB" sz="1200" dirty="0"/>
              <a:t> Ball </a:t>
            </a:r>
            <a:r>
              <a:rPr lang="en-GB" sz="1200" dirty="0" err="1"/>
              <a:t>aber</a:t>
            </a:r>
            <a:r>
              <a:rPr lang="en-GB" sz="1200" dirty="0"/>
              <a:t> du </a:t>
            </a:r>
            <a:r>
              <a:rPr lang="en-GB" sz="1200" dirty="0" err="1"/>
              <a:t>findest</a:t>
            </a:r>
            <a:r>
              <a:rPr lang="en-GB" sz="1200" dirty="0"/>
              <a:t> </a:t>
            </a:r>
            <a:r>
              <a:rPr lang="en-GB" sz="1200" dirty="0" err="1"/>
              <a:t>dein</a:t>
            </a:r>
            <a:r>
              <a:rPr lang="en-GB" sz="1200" dirty="0"/>
              <a:t> Handy </a:t>
            </a:r>
            <a:r>
              <a:rPr lang="en-GB" sz="1200" dirty="0" err="1"/>
              <a:t>nicht</a:t>
            </a:r>
            <a:r>
              <a:rPr lang="en-GB" sz="120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/>
              <a:t>2. Ich </a:t>
            </a:r>
            <a:r>
              <a:rPr lang="en-GB" sz="1200" dirty="0" err="1"/>
              <a:t>kaufe</a:t>
            </a:r>
            <a:r>
              <a:rPr lang="en-GB" sz="1200" dirty="0"/>
              <a:t> </a:t>
            </a:r>
            <a:r>
              <a:rPr lang="en-GB" sz="1200" dirty="0" err="1"/>
              <a:t>deine</a:t>
            </a:r>
            <a:r>
              <a:rPr lang="en-GB" sz="1200" dirty="0"/>
              <a:t> </a:t>
            </a:r>
            <a:r>
              <a:rPr lang="en-GB" sz="1200" dirty="0" err="1"/>
              <a:t>Jacke</a:t>
            </a:r>
            <a:r>
              <a:rPr lang="en-GB" sz="1200" dirty="0"/>
              <a:t> und </a:t>
            </a:r>
            <a:r>
              <a:rPr lang="en-GB" sz="1200" dirty="0" err="1"/>
              <a:t>meine</a:t>
            </a:r>
            <a:r>
              <a:rPr lang="en-GB" sz="1200" dirty="0"/>
              <a:t> </a:t>
            </a:r>
            <a:r>
              <a:rPr lang="en-GB" sz="1200" dirty="0" err="1"/>
              <a:t>Uhr</a:t>
            </a:r>
            <a:r>
              <a:rPr lang="en-GB" sz="1200" dirty="0"/>
              <a:t> in der Stadt.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/>
              <a:t>3. </a:t>
            </a:r>
            <a:r>
              <a:rPr lang="en-GB" sz="1200" dirty="0" err="1"/>
              <a:t>Trägt</a:t>
            </a:r>
            <a:r>
              <a:rPr lang="en-GB" sz="1200" dirty="0"/>
              <a:t> man </a:t>
            </a:r>
            <a:r>
              <a:rPr lang="en-GB" sz="1200" dirty="0" err="1"/>
              <a:t>meine</a:t>
            </a:r>
            <a:r>
              <a:rPr lang="en-GB" sz="1200" dirty="0"/>
              <a:t> </a:t>
            </a:r>
            <a:r>
              <a:rPr lang="en-GB" sz="1200" dirty="0" err="1"/>
              <a:t>oder</a:t>
            </a:r>
            <a:r>
              <a:rPr lang="en-GB" sz="1200" dirty="0"/>
              <a:t> </a:t>
            </a:r>
            <a:r>
              <a:rPr lang="en-GB" sz="1200" dirty="0" err="1"/>
              <a:t>deine</a:t>
            </a:r>
            <a:r>
              <a:rPr lang="en-GB" sz="1200" dirty="0"/>
              <a:t> </a:t>
            </a:r>
            <a:r>
              <a:rPr lang="en-GB" sz="1200" dirty="0" err="1"/>
              <a:t>Partykleidung</a:t>
            </a:r>
            <a:r>
              <a:rPr lang="en-GB" sz="1200" dirty="0"/>
              <a:t> </a:t>
            </a:r>
            <a:r>
              <a:rPr lang="en-GB" sz="1200" dirty="0" err="1"/>
              <a:t>zu</a:t>
            </a:r>
            <a:r>
              <a:rPr lang="en-GB" sz="1200" dirty="0"/>
              <a:t> </a:t>
            </a:r>
            <a:r>
              <a:rPr lang="en-GB" sz="1200" dirty="0" err="1"/>
              <a:t>Hause</a:t>
            </a:r>
            <a:r>
              <a:rPr lang="en-GB" sz="1200" dirty="0"/>
              <a:t>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/>
              <a:t>4. Dein Spiel und </a:t>
            </a:r>
            <a:r>
              <a:rPr lang="en-GB" sz="1200" dirty="0" err="1"/>
              <a:t>mein</a:t>
            </a:r>
            <a:r>
              <a:rPr lang="en-GB" sz="1200" dirty="0"/>
              <a:t> Buch </a:t>
            </a:r>
            <a:r>
              <a:rPr lang="en-GB" sz="1200" dirty="0" err="1"/>
              <a:t>sind</a:t>
            </a:r>
            <a:r>
              <a:rPr lang="en-GB" sz="1200" dirty="0"/>
              <a:t> </a:t>
            </a:r>
            <a:r>
              <a:rPr lang="en-GB" sz="1200" dirty="0" err="1"/>
              <a:t>dann</a:t>
            </a:r>
            <a:r>
              <a:rPr lang="en-GB" sz="1200" dirty="0"/>
              <a:t> in der </a:t>
            </a:r>
            <a:r>
              <a:rPr lang="en-GB" sz="1200" dirty="0" err="1"/>
              <a:t>Bibliothek</a:t>
            </a:r>
            <a:r>
              <a:rPr lang="en-GB" sz="1200" dirty="0"/>
              <a:t>.</a:t>
            </a:r>
            <a:endParaRPr lang="en-GB" sz="1200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0" dirty="0"/>
              <a:t>5. 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In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meinem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Garten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sieht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man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dein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Handy.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6.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Wir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singen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mein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Lied für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deinen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Geburtstag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and comprehension of </a:t>
            </a:r>
            <a:r>
              <a:rPr lang="en-GB" b="0" dirty="0" err="1"/>
              <a:t>ihr</a:t>
            </a:r>
            <a:r>
              <a:rPr lang="en-GB" b="0" dirty="0"/>
              <a:t> and sein, and this week’s new and revisited vocabulary.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This is a jigsaw translation task.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Students write the missing words in both German and English to complete the sentences.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Teacher clicks to provide the written answers and/or clicks the audio buttons to hear the full German sentences.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Differentiation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1. For a different challenge (i.e. to practise spelling rather than full written recall of the missing German words), the task could be completed as a transcription task initially, by listening to the full sentences and writing the words.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Then pupils could complete the English part of the jigsaw.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5 minutes</a:t>
            </a:r>
          </a:p>
          <a:p>
            <a:endParaRPr lang="en-GB" b="1" dirty="0"/>
          </a:p>
          <a:p>
            <a:r>
              <a:rPr lang="en-GB" b="1" dirty="0"/>
              <a:t>Aim: </a:t>
            </a:r>
            <a:r>
              <a:rPr lang="en-GB" b="0" dirty="0"/>
              <a:t>to revise vocabulary and practise saying nouns with accusative articles after a verb.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Following the examples on the screen, the first player says ‘</a:t>
            </a:r>
            <a:r>
              <a:rPr lang="en-GB" i="0" dirty="0"/>
              <a:t>Ich </a:t>
            </a:r>
            <a:r>
              <a:rPr lang="en-GB" i="0" dirty="0" err="1"/>
              <a:t>packe</a:t>
            </a:r>
            <a:r>
              <a:rPr lang="en-GB" i="0" dirty="0"/>
              <a:t> in </a:t>
            </a:r>
            <a:r>
              <a:rPr lang="en-GB" i="0" dirty="0" err="1"/>
              <a:t>meinen</a:t>
            </a:r>
            <a:r>
              <a:rPr lang="en-GB" i="0" dirty="0"/>
              <a:t> Rucksack…’ and follows it with an accusative article + noun.</a:t>
            </a:r>
            <a:endParaRPr lang="en-GB" dirty="0"/>
          </a:p>
          <a:p>
            <a:r>
              <a:rPr lang="en-GB" dirty="0"/>
              <a:t>2. The second player repeats what the first player said and adds a second </a:t>
            </a:r>
            <a:r>
              <a:rPr lang="en-GB" i="0" dirty="0"/>
              <a:t>accusative article + noun to the list.</a:t>
            </a:r>
            <a:endParaRPr lang="en-GB" dirty="0"/>
          </a:p>
          <a:p>
            <a:r>
              <a:rPr lang="en-GB" dirty="0"/>
              <a:t>3. The next player repeats what the second player said and adds a third </a:t>
            </a:r>
            <a:r>
              <a:rPr lang="en-GB" i="0" dirty="0"/>
              <a:t>accusative article + noun to the list.</a:t>
            </a:r>
          </a:p>
          <a:p>
            <a:r>
              <a:rPr lang="en-GB" i="0" dirty="0"/>
              <a:t>4. Play continues until someone forgets an item or gets an article wrong!</a:t>
            </a:r>
            <a:endParaRPr lang="en-GB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of unknown words used in task instructions (1 is the most frequent word in German): </a:t>
            </a:r>
            <a:br>
              <a:rPr lang="en-GB" baseline="0" dirty="0"/>
            </a:br>
            <a:r>
              <a:rPr lang="en-GB" baseline="0" dirty="0" err="1"/>
              <a:t>packen</a:t>
            </a:r>
            <a:r>
              <a:rPr lang="en-GB" baseline="0" dirty="0"/>
              <a:t> [1639]</a:t>
            </a:r>
            <a:br>
              <a:rPr lang="en-GB" baseline="0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50725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226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5729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913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287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0030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1225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1501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0810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692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037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5211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330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750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29272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873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9832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2847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2345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0402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999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6750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1345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4536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0505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993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31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28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634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6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audio" Target="../media/audio6.wav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audio" Target="../media/audio5.wav"/><Relationship Id="rId11" Type="http://schemas.openxmlformats.org/officeDocument/2006/relationships/image" Target="../media/image8.png"/><Relationship Id="rId5" Type="http://schemas.openxmlformats.org/officeDocument/2006/relationships/audio" Target="../media/audio4.wav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5.png"/><Relationship Id="rId1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8.png"/><Relationship Id="rId18" Type="http://schemas.openxmlformats.org/officeDocument/2006/relationships/audio" Target="../media/audio12.wav"/><Relationship Id="rId3" Type="http://schemas.openxmlformats.org/officeDocument/2006/relationships/image" Target="../media/image12.png"/><Relationship Id="rId21" Type="http://schemas.openxmlformats.org/officeDocument/2006/relationships/image" Target="../media/image22.png"/><Relationship Id="rId7" Type="http://schemas.openxmlformats.org/officeDocument/2006/relationships/image" Target="../media/image15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11.wav"/><Relationship Id="rId20" Type="http://schemas.openxmlformats.org/officeDocument/2006/relationships/audio" Target="../media/audio14.wav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7.wav"/><Relationship Id="rId11" Type="http://schemas.openxmlformats.org/officeDocument/2006/relationships/audio" Target="../media/audio10.wav"/><Relationship Id="rId5" Type="http://schemas.openxmlformats.org/officeDocument/2006/relationships/image" Target="../media/image14.gif"/><Relationship Id="rId15" Type="http://schemas.openxmlformats.org/officeDocument/2006/relationships/image" Target="../media/image20.png"/><Relationship Id="rId23" Type="http://schemas.openxmlformats.org/officeDocument/2006/relationships/audio" Target="../media/audio16.wav"/><Relationship Id="rId10" Type="http://schemas.openxmlformats.org/officeDocument/2006/relationships/audio" Target="../media/audio9.wav"/><Relationship Id="rId19" Type="http://schemas.openxmlformats.org/officeDocument/2006/relationships/audio" Target="../media/audio13.wav"/><Relationship Id="rId4" Type="http://schemas.openxmlformats.org/officeDocument/2006/relationships/image" Target="../media/image13.png"/><Relationship Id="rId9" Type="http://schemas.openxmlformats.org/officeDocument/2006/relationships/audio" Target="../media/audio8.wav"/><Relationship Id="rId14" Type="http://schemas.openxmlformats.org/officeDocument/2006/relationships/image" Target="../media/image19.png"/><Relationship Id="rId22" Type="http://schemas.openxmlformats.org/officeDocument/2006/relationships/audio" Target="../media/audio15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9.wav"/><Relationship Id="rId13" Type="http://schemas.openxmlformats.org/officeDocument/2006/relationships/audio" Target="../media/audio24.wav"/><Relationship Id="rId3" Type="http://schemas.openxmlformats.org/officeDocument/2006/relationships/image" Target="../media/image15.png"/><Relationship Id="rId7" Type="http://schemas.openxmlformats.org/officeDocument/2006/relationships/audio" Target="../media/audio18.wav"/><Relationship Id="rId12" Type="http://schemas.openxmlformats.org/officeDocument/2006/relationships/audio" Target="../media/audio2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7.wav"/><Relationship Id="rId11" Type="http://schemas.openxmlformats.org/officeDocument/2006/relationships/audio" Target="../media/audio22.wav"/><Relationship Id="rId5" Type="http://schemas.openxmlformats.org/officeDocument/2006/relationships/image" Target="../media/image23.png"/><Relationship Id="rId10" Type="http://schemas.openxmlformats.org/officeDocument/2006/relationships/audio" Target="../media/audio21.wav"/><Relationship Id="rId4" Type="http://schemas.openxmlformats.org/officeDocument/2006/relationships/image" Target="../media/image16.svg"/><Relationship Id="rId9" Type="http://schemas.openxmlformats.org/officeDocument/2006/relationships/audio" Target="../media/audio20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7.wav"/><Relationship Id="rId3" Type="http://schemas.openxmlformats.org/officeDocument/2006/relationships/audio" Target="../media/audio25.wav"/><Relationship Id="rId7" Type="http://schemas.openxmlformats.org/officeDocument/2006/relationships/audio" Target="../media/audio26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svg"/><Relationship Id="rId11" Type="http://schemas.openxmlformats.org/officeDocument/2006/relationships/audio" Target="../media/audio30.wav"/><Relationship Id="rId5" Type="http://schemas.openxmlformats.org/officeDocument/2006/relationships/image" Target="../media/image25.png"/><Relationship Id="rId10" Type="http://schemas.openxmlformats.org/officeDocument/2006/relationships/audio" Target="../media/audio29.wav"/><Relationship Id="rId4" Type="http://schemas.openxmlformats.org/officeDocument/2006/relationships/image" Target="../media/image24.png"/><Relationship Id="rId9" Type="http://schemas.openxmlformats.org/officeDocument/2006/relationships/audio" Target="../media/audio28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svg"/><Relationship Id="rId18" Type="http://schemas.openxmlformats.org/officeDocument/2006/relationships/image" Target="../media/image35.png"/><Relationship Id="rId26" Type="http://schemas.openxmlformats.org/officeDocument/2006/relationships/image" Target="../media/image43.png"/><Relationship Id="rId3" Type="http://schemas.openxmlformats.org/officeDocument/2006/relationships/audio" Target="../media/audio31.wav"/><Relationship Id="rId21" Type="http://schemas.openxmlformats.org/officeDocument/2006/relationships/image" Target="../media/image38.png"/><Relationship Id="rId7" Type="http://schemas.openxmlformats.org/officeDocument/2006/relationships/image" Target="../media/image16.sv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5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29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image" Target="../media/image28.png"/><Relationship Id="rId24" Type="http://schemas.openxmlformats.org/officeDocument/2006/relationships/image" Target="../media/image41.png"/><Relationship Id="rId32" Type="http://schemas.openxmlformats.org/officeDocument/2006/relationships/image" Target="../media/image49.png"/><Relationship Id="rId5" Type="http://schemas.openxmlformats.org/officeDocument/2006/relationships/audio" Target="../media/audio33.wav"/><Relationship Id="rId15" Type="http://schemas.openxmlformats.org/officeDocument/2006/relationships/image" Target="../media/image32.png"/><Relationship Id="rId23" Type="http://schemas.openxmlformats.org/officeDocument/2006/relationships/image" Target="../media/image40.png"/><Relationship Id="rId28" Type="http://schemas.openxmlformats.org/officeDocument/2006/relationships/image" Target="../media/image45.png"/><Relationship Id="rId10" Type="http://schemas.openxmlformats.org/officeDocument/2006/relationships/audio" Target="../media/audio35.wav"/><Relationship Id="rId19" Type="http://schemas.openxmlformats.org/officeDocument/2006/relationships/image" Target="../media/image36.png"/><Relationship Id="rId31" Type="http://schemas.openxmlformats.org/officeDocument/2006/relationships/image" Target="../media/image48.png"/><Relationship Id="rId4" Type="http://schemas.openxmlformats.org/officeDocument/2006/relationships/audio" Target="../media/audio32.wav"/><Relationship Id="rId9" Type="http://schemas.openxmlformats.org/officeDocument/2006/relationships/audio" Target="../media/audio34.wav"/><Relationship Id="rId14" Type="http://schemas.openxmlformats.org/officeDocument/2006/relationships/image" Target="../media/image31.png"/><Relationship Id="rId22" Type="http://schemas.openxmlformats.org/officeDocument/2006/relationships/image" Target="../media/image39.png"/><Relationship Id="rId27" Type="http://schemas.openxmlformats.org/officeDocument/2006/relationships/image" Target="../media/image44.png"/><Relationship Id="rId30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6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9.wav"/><Relationship Id="rId13" Type="http://schemas.openxmlformats.org/officeDocument/2006/relationships/audio" Target="../media/audio44.wav"/><Relationship Id="rId18" Type="http://schemas.openxmlformats.org/officeDocument/2006/relationships/audio" Target="../media/audio49.wav"/><Relationship Id="rId3" Type="http://schemas.openxmlformats.org/officeDocument/2006/relationships/audio" Target="../media/audio37.wav"/><Relationship Id="rId21" Type="http://schemas.openxmlformats.org/officeDocument/2006/relationships/audio" Target="../media/audio52.wav"/><Relationship Id="rId7" Type="http://schemas.openxmlformats.org/officeDocument/2006/relationships/audio" Target="../media/audio38.wav"/><Relationship Id="rId12" Type="http://schemas.openxmlformats.org/officeDocument/2006/relationships/audio" Target="../media/audio43.wav"/><Relationship Id="rId17" Type="http://schemas.openxmlformats.org/officeDocument/2006/relationships/audio" Target="../media/audio48.wav"/><Relationship Id="rId2" Type="http://schemas.openxmlformats.org/officeDocument/2006/relationships/notesSlide" Target="../notesSlides/notesSlide9.xml"/><Relationship Id="rId16" Type="http://schemas.openxmlformats.org/officeDocument/2006/relationships/audio" Target="../media/audio47.wav"/><Relationship Id="rId20" Type="http://schemas.openxmlformats.org/officeDocument/2006/relationships/audio" Target="../media/audio5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11" Type="http://schemas.openxmlformats.org/officeDocument/2006/relationships/audio" Target="../media/audio42.wav"/><Relationship Id="rId24" Type="http://schemas.openxmlformats.org/officeDocument/2006/relationships/audio" Target="../media/audio55.wav"/><Relationship Id="rId5" Type="http://schemas.openxmlformats.org/officeDocument/2006/relationships/image" Target="../media/image51.png"/><Relationship Id="rId15" Type="http://schemas.openxmlformats.org/officeDocument/2006/relationships/audio" Target="../media/audio46.wav"/><Relationship Id="rId23" Type="http://schemas.openxmlformats.org/officeDocument/2006/relationships/audio" Target="../media/audio54.wav"/><Relationship Id="rId10" Type="http://schemas.openxmlformats.org/officeDocument/2006/relationships/audio" Target="../media/audio41.wav"/><Relationship Id="rId19" Type="http://schemas.openxmlformats.org/officeDocument/2006/relationships/audio" Target="../media/audio50.wav"/><Relationship Id="rId4" Type="http://schemas.openxmlformats.org/officeDocument/2006/relationships/image" Target="../media/image50.png"/><Relationship Id="rId9" Type="http://schemas.openxmlformats.org/officeDocument/2006/relationships/audio" Target="../media/audio40.wav"/><Relationship Id="rId14" Type="http://schemas.openxmlformats.org/officeDocument/2006/relationships/audio" Target="../media/audio45.wav"/><Relationship Id="rId22" Type="http://schemas.openxmlformats.org/officeDocument/2006/relationships/audio" Target="../media/audio5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4F166B51-3D67-497F-8CE0-E8183B9993DE}"/>
              </a:ext>
            </a:extLst>
          </p:cNvPr>
          <p:cNvSpPr/>
          <p:nvPr/>
        </p:nvSpPr>
        <p:spPr>
          <a:xfrm>
            <a:off x="0" y="0"/>
            <a:ext cx="4350984" cy="687206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65200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48888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3 Week 6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760025-FD31-4D16-8F7D-1FB137F0F5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0669" y="2681309"/>
            <a:ext cx="2450171" cy="22623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B7EDB7-F3C2-4281-9B7E-6E1DC9604D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17344"/>
            <a:ext cx="2844373" cy="32414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4E2A02-45E6-4D88-B0C6-2CEA3A8A2B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5941" y="3095626"/>
            <a:ext cx="1816863" cy="21707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70C0"/>
                </a:solidFill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lang="en-GB" sz="1400" kern="0" dirty="0">
              <a:solidFill>
                <a:srgbClr val="0070C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4721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554900"/>
              </p:ext>
            </p:extLst>
          </p:nvPr>
        </p:nvGraphicFramePr>
        <p:xfrm>
          <a:off x="453416" y="665621"/>
          <a:ext cx="11560041" cy="5168388"/>
        </p:xfrm>
        <a:graphic>
          <a:graphicData uri="http://schemas.openxmlformats.org/drawingml/2006/table">
            <a:tbl>
              <a:tblPr firstRow="1" bandRow="1"/>
              <a:tblGrid>
                <a:gridCol w="203898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993060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665679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862317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Bibliothek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ehen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Dom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Stadt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ohin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as Kino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trage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tragen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Kleidung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r/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/es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trägt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>
                        <a:solidFill>
                          <a:srgbClr val="00206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Uhr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T-Shirt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ehen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du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siehst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Rucksack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sehe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994" y="4134836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521734" y="512522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0612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6177698"/>
              </p:ext>
            </p:extLst>
          </p:nvPr>
        </p:nvGraphicFramePr>
        <p:xfrm>
          <a:off x="286216" y="665621"/>
          <a:ext cx="11560041" cy="5168388"/>
        </p:xfrm>
        <a:graphic>
          <a:graphicData uri="http://schemas.openxmlformats.org/drawingml/2006/table">
            <a:tbl>
              <a:tblPr firstRow="1" bandRow="1"/>
              <a:tblGrid>
                <a:gridCol w="203898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993060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665679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862317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cinema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town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Where (to)?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go, going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library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cathedral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wear, to carry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wear, I carry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He/she/it wears, carries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ou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one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clothing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>
                        <a:solidFill>
                          <a:srgbClr val="00206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see, seeing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see/ am seeing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see/ are seeing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the) backpack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t-shirt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watch, clock, o’clock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994" y="4134836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521734" y="512522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643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125743" y="4167981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Informa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tion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4" name="T3_W6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67906"/>
            <a:ext cx="442371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>
                <a:solidFill>
                  <a:srgbClr val="002060"/>
                </a:solidFill>
              </a:rPr>
              <a:t>[-</a:t>
            </a:r>
            <a:r>
              <a:rPr lang="en-GB" sz="11500" dirty="0" err="1">
                <a:solidFill>
                  <a:srgbClr val="002060"/>
                </a:solidFill>
              </a:rPr>
              <a:t>tion</a:t>
            </a:r>
            <a:r>
              <a:rPr lang="en-GB" sz="115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24D74F08-79E4-4994-AA88-AD07419097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969" y="865610"/>
            <a:ext cx="3206078" cy="32313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6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8" name="T3_W6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67906"/>
            <a:ext cx="527992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>
                <a:solidFill>
                  <a:srgbClr val="002060"/>
                </a:solidFill>
              </a:rPr>
              <a:t>[-</a:t>
            </a:r>
            <a:r>
              <a:rPr lang="en-GB" sz="11500" dirty="0" err="1">
                <a:solidFill>
                  <a:srgbClr val="002060"/>
                </a:solidFill>
              </a:rPr>
              <a:t>tion</a:t>
            </a:r>
            <a:r>
              <a:rPr lang="en-GB" sz="115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9" name="CustomShape 2"/>
          <p:cNvSpPr/>
          <p:nvPr/>
        </p:nvSpPr>
        <p:spPr>
          <a:xfrm>
            <a:off x="3899425" y="4365066"/>
            <a:ext cx="4030904" cy="9993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Informa</a:t>
            </a:r>
            <a:r>
              <a:rPr kumimoji="0" lang="en-GB" sz="44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tion</a:t>
            </a:r>
            <a:endParaRPr kumimoji="0" lang="en-GB" sz="44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24D74F08-79E4-4994-AA88-AD07419097B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150" y="2268987"/>
            <a:ext cx="2031455" cy="2047451"/>
          </a:xfrm>
          <a:prstGeom prst="rect">
            <a:avLst/>
          </a:prstGeom>
        </p:spPr>
      </p:pic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7235FC93-BCE6-4A82-9919-D14BD80B537B}"/>
              </a:ext>
            </a:extLst>
          </p:cNvPr>
          <p:cNvSpPr/>
          <p:nvPr/>
        </p:nvSpPr>
        <p:spPr>
          <a:xfrm>
            <a:off x="4155980" y="2088458"/>
            <a:ext cx="3517797" cy="3275917"/>
          </a:xfrm>
          <a:prstGeom prst="roundRect">
            <a:avLst/>
          </a:prstGeom>
          <a:noFill/>
          <a:ln w="5715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ustomShape 2"/>
          <p:cNvSpPr/>
          <p:nvPr/>
        </p:nvSpPr>
        <p:spPr>
          <a:xfrm>
            <a:off x="0" y="3240437"/>
            <a:ext cx="4030904" cy="9993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Tradi</a:t>
            </a:r>
            <a:r>
              <a:rPr kumimoji="0" lang="en-GB" sz="44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tion</a:t>
            </a:r>
            <a:endParaRPr kumimoji="0" lang="en-GB" sz="44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CustomShape 2"/>
          <p:cNvSpPr/>
          <p:nvPr/>
        </p:nvSpPr>
        <p:spPr>
          <a:xfrm>
            <a:off x="7844476" y="3241563"/>
            <a:ext cx="4030904" cy="9993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Posi</a:t>
            </a:r>
            <a:r>
              <a:rPr kumimoji="0" lang="en-GB" sz="44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tion</a:t>
            </a:r>
            <a:endParaRPr kumimoji="0" lang="en-GB" sz="44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CustomShape 2"/>
          <p:cNvSpPr/>
          <p:nvPr/>
        </p:nvSpPr>
        <p:spPr>
          <a:xfrm>
            <a:off x="-175818" y="5858691"/>
            <a:ext cx="4706551" cy="9993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interna</a:t>
            </a:r>
            <a:r>
              <a:rPr kumimoji="0" lang="en-GB" sz="44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tion</a:t>
            </a:r>
            <a:r>
              <a:rPr lang="en-GB" sz="4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al</a:t>
            </a:r>
          </a:p>
        </p:txBody>
      </p:sp>
      <p:sp>
        <p:nvSpPr>
          <p:cNvPr id="16" name="CustomShape 2"/>
          <p:cNvSpPr/>
          <p:nvPr/>
        </p:nvSpPr>
        <p:spPr>
          <a:xfrm>
            <a:off x="7614178" y="5860865"/>
            <a:ext cx="4706551" cy="9993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funk</a:t>
            </a:r>
            <a:r>
              <a:rPr kumimoji="0" lang="en-GB" sz="44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tion</a:t>
            </a:r>
            <a:r>
              <a:rPr lang="en-GB" sz="4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ieren</a:t>
            </a:r>
            <a:endParaRPr lang="en-GB" sz="4400" spc="-1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</a:endParaRPr>
          </a:p>
        </p:txBody>
      </p:sp>
      <p:pic>
        <p:nvPicPr>
          <p:cNvPr id="1026" name="Picture 2" descr="Free Nutcracker Christmas Decoration vector and pictur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636" y="1584293"/>
            <a:ext cx="862064" cy="172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International World vector and pictur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929" y="4260916"/>
            <a:ext cx="1677479" cy="169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Tag Locations vector and picture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2" t="23019" r="29447" b="22762"/>
          <a:stretch/>
        </p:blipFill>
        <p:spPr bwMode="auto">
          <a:xfrm>
            <a:off x="9179913" y="1591974"/>
            <a:ext cx="1152399" cy="148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Gear Gears illustration and picture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3" t="2928" r="35074" b="3635"/>
          <a:stretch/>
        </p:blipFill>
        <p:spPr bwMode="auto">
          <a:xfrm>
            <a:off x="8783930" y="4192612"/>
            <a:ext cx="1973292" cy="169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99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6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6_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6_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6_2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6_2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/>
      <p:bldP spid="13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ree Vector Train vector and picture">
            <a:extLst>
              <a:ext uri="{FF2B5EF4-FFF2-40B4-BE49-F238E27FC236}">
                <a16:creationId xmlns:a16="http://schemas.microsoft.com/office/drawing/2014/main" id="{6E1F72A4-720E-CE3E-A0D3-C5F3794D2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3798">
            <a:off x="10238049" y="2719349"/>
            <a:ext cx="1611296" cy="114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" name="Google Shape;157;p2"/>
          <p:cNvSpPr txBox="1"/>
          <p:nvPr/>
        </p:nvSpPr>
        <p:spPr>
          <a:xfrm>
            <a:off x="123171" y="1671940"/>
            <a:ext cx="731199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How quickly can you say the sentence?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89" y="43400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3200"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9FB4895-9CE3-4724-A615-F6B29A8AB2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736" y="70831"/>
            <a:ext cx="1579001" cy="963251"/>
          </a:xfrm>
          <a:prstGeom prst="rect">
            <a:avLst/>
          </a:prstGeom>
        </p:spPr>
      </p:pic>
      <p:sp>
        <p:nvSpPr>
          <p:cNvPr id="38" name="CustomShape 3">
            <a:extLst>
              <a:ext uri="{FF2B5EF4-FFF2-40B4-BE49-F238E27FC236}">
                <a16:creationId xmlns:a16="http://schemas.microsoft.com/office/drawing/2014/main" id="{19D5FCAD-0914-4381-BED5-9658EC2C5B54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itle 4">
            <a:extLst>
              <a:ext uri="{FF2B5EF4-FFF2-40B4-BE49-F238E27FC236}">
                <a16:creationId xmlns:a16="http://schemas.microsoft.com/office/drawing/2014/main" id="{17908F93-AFA4-441F-A7C3-E0017C9E594F}"/>
              </a:ext>
            </a:extLst>
          </p:cNvPr>
          <p:cNvSpPr txBox="1">
            <a:spLocks/>
          </p:cNvSpPr>
          <p:nvPr/>
        </p:nvSpPr>
        <p:spPr>
          <a:xfrm>
            <a:off x="10391820" y="1144439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aussprechen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85BF01-42F8-4A7C-A0FD-5746DA4979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735" y="663423"/>
            <a:ext cx="914400" cy="854888"/>
          </a:xfrm>
          <a:prstGeom prst="rect">
            <a:avLst/>
          </a:prstGeom>
        </p:spPr>
      </p:pic>
      <p:sp>
        <p:nvSpPr>
          <p:cNvPr id="30" name="Speech Bubble: Rectangle with Corners Rounded 7">
            <a:hlinkClick r:id="" action="ppaction://noaction">
              <a:snd r:embed="rId6" name="T3_W3F_4.1.wav"/>
            </a:hlinkClick>
            <a:extLst>
              <a:ext uri="{FF2B5EF4-FFF2-40B4-BE49-F238E27FC236}">
                <a16:creationId xmlns:a16="http://schemas.microsoft.com/office/drawing/2014/main" id="{59240F57-A22B-4D0E-8019-AC8D258BB600}"/>
              </a:ext>
            </a:extLst>
          </p:cNvPr>
          <p:cNvSpPr/>
          <p:nvPr/>
        </p:nvSpPr>
        <p:spPr>
          <a:xfrm>
            <a:off x="946221" y="868904"/>
            <a:ext cx="2349847" cy="518040"/>
          </a:xfrm>
          <a:prstGeom prst="wedgeRoundRectCallout">
            <a:avLst>
              <a:gd name="adj1" fmla="val -63450"/>
              <a:gd name="adj2" fmla="val -502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Sag den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Satz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pic>
        <p:nvPicPr>
          <p:cNvPr id="31" name="Graphic 8" descr="Teacher">
            <a:extLst>
              <a:ext uri="{FF2B5EF4-FFF2-40B4-BE49-F238E27FC236}">
                <a16:creationId xmlns:a16="http://schemas.microsoft.com/office/drawing/2014/main" id="{A33234D2-0669-40D3-968E-DC8E1F621A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154" y="654210"/>
            <a:ext cx="914400" cy="914400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 txBox="1">
            <a:spLocks/>
          </p:cNvSpPr>
          <p:nvPr/>
        </p:nvSpPr>
        <p:spPr>
          <a:xfrm>
            <a:off x="3049916" y="68939"/>
            <a:ext cx="7767277" cy="67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Zun</a:t>
            </a:r>
            <a:r>
              <a:rPr lang="en-GB" sz="32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genbrecher</a:t>
            </a:r>
            <a:r>
              <a:rPr lang="en-GB" sz="32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2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(tongue twisters)</a:t>
            </a:r>
            <a:r>
              <a:rPr lang="en-GB" sz="32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!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7" name="CustomShape 23">
            <a:hlinkClick r:id="" action="ppaction://noaction">
              <a:snd r:embed="rId9" name="T3_W3F_4.3.wav"/>
            </a:hlinkClick>
            <a:extLst>
              <a:ext uri="{FF2B5EF4-FFF2-40B4-BE49-F238E27FC236}">
                <a16:creationId xmlns:a16="http://schemas.microsoft.com/office/drawing/2014/main" id="{541E3B30-66C2-4D0A-B650-DD2A0F24ECC9}"/>
              </a:ext>
            </a:extLst>
          </p:cNvPr>
          <p:cNvSpPr/>
          <p:nvPr/>
        </p:nvSpPr>
        <p:spPr>
          <a:xfrm>
            <a:off x="257334" y="2634694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CustomShape 23">
            <a:hlinkClick r:id="" action="ppaction://noaction">
              <a:snd r:embed="rId10" name="2.wav"/>
            </a:hlinkClick>
            <a:extLst>
              <a:ext uri="{FF2B5EF4-FFF2-40B4-BE49-F238E27FC236}">
                <a16:creationId xmlns:a16="http://schemas.microsoft.com/office/drawing/2014/main" id="{C434D8E5-CBEA-4432-8097-62A72E3DF36D}"/>
              </a:ext>
            </a:extLst>
          </p:cNvPr>
          <p:cNvSpPr/>
          <p:nvPr/>
        </p:nvSpPr>
        <p:spPr>
          <a:xfrm>
            <a:off x="257334" y="4171291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CustomShape 23">
            <a:hlinkClick r:id="" action="ppaction://noaction">
              <a:snd r:embed="rId11" name="T3_W3F_4.9.wav"/>
            </a:hlinkClick>
            <a:extLst>
              <a:ext uri="{FF2B5EF4-FFF2-40B4-BE49-F238E27FC236}">
                <a16:creationId xmlns:a16="http://schemas.microsoft.com/office/drawing/2014/main" id="{E7E0F268-987D-47D8-9332-F9E6AF02553F}"/>
              </a:ext>
            </a:extLst>
          </p:cNvPr>
          <p:cNvSpPr/>
          <p:nvPr/>
        </p:nvSpPr>
        <p:spPr>
          <a:xfrm>
            <a:off x="301374" y="5712967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4569" y="2592192"/>
            <a:ext cx="11855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Wit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ige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Kombina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ehn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üge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iehen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Fahr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eug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Posi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on.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47895" y="3103099"/>
            <a:ext cx="9264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Funny combination: 10 trains pull a </a:t>
            </a:r>
            <a:r>
              <a:rPr lang="en-GB" sz="20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v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ehicle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into position. </a:t>
            </a: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D2485AE8-92B4-1397-DB8D-ED05D7A10E72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51B38C5-5F8D-DAD5-33DA-111938EFF29F}"/>
              </a:ext>
            </a:extLst>
          </p:cNvPr>
          <p:cNvSpPr/>
          <p:nvPr/>
        </p:nvSpPr>
        <p:spPr>
          <a:xfrm>
            <a:off x="6937323" y="829518"/>
            <a:ext cx="3224907" cy="1479385"/>
          </a:xfrm>
          <a:prstGeom prst="wedgeRoundRectCallout">
            <a:avLst>
              <a:gd name="adj1" fmla="val -65404"/>
              <a:gd name="adj2" fmla="val 31517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 [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 in [-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tion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 sounds like German [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z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]. It’s like the –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at the end of the English word boo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20C683-7BAC-CBBA-44C0-3C8AFFFBAA9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38682" y="1734080"/>
            <a:ext cx="652329" cy="5974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29B5A7-63C1-CAE1-40A5-78E9C40F1D3F}"/>
              </a:ext>
            </a:extLst>
          </p:cNvPr>
          <p:cNvSpPr txBox="1"/>
          <p:nvPr/>
        </p:nvSpPr>
        <p:spPr>
          <a:xfrm>
            <a:off x="847895" y="3692215"/>
            <a:ext cx="109926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Finan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ielle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Informa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on: Die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Organisa</a:t>
            </a:r>
            <a:r>
              <a:rPr lang="en-GB" sz="2800" dirty="0">
                <a:solidFill>
                  <a:srgbClr val="FF0000"/>
                </a:solidFill>
                <a:latin typeface="Century Gothic" panose="020B0502020202020204" pitchFamily="34" charset="0"/>
              </a:rPr>
              <a:t>ti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on </a:t>
            </a:r>
            <a:r>
              <a:rPr lang="en-GB" sz="28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z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ahlt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sieb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ehn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ahnär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Million.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Eine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Investi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 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9F1744-9491-9DB7-DB31-B4001E231CD1}"/>
              </a:ext>
            </a:extLst>
          </p:cNvPr>
          <p:cNvSpPr txBox="1"/>
          <p:nvPr/>
        </p:nvSpPr>
        <p:spPr>
          <a:xfrm>
            <a:off x="847895" y="5236507"/>
            <a:ext cx="109926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J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et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bitte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Kon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entra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eit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ugang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Institu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on.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radi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onelle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Produk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06D277-AD19-F13B-5852-3FC6000587C5}"/>
              </a:ext>
            </a:extLst>
          </p:cNvPr>
          <p:cNvSpPr txBox="1"/>
          <p:nvPr/>
        </p:nvSpPr>
        <p:spPr>
          <a:xfrm>
            <a:off x="946221" y="4590651"/>
            <a:ext cx="12741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Financial information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: the </a:t>
            </a:r>
            <a:r>
              <a:rPr kumimoji="0" lang="en-GB" sz="2000" b="0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organisation pays 17 dentists a million. </a:t>
            </a:r>
            <a:r>
              <a:rPr lang="en-GB" sz="20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An </a:t>
            </a:r>
            <a:r>
              <a:rPr lang="en-GB" sz="2000" i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i</a:t>
            </a:r>
            <a:r>
              <a:rPr kumimoji="0" lang="en-GB" sz="2000" b="0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nvestment</a:t>
            </a:r>
            <a:r>
              <a:rPr kumimoji="0" lang="en-GB" sz="2000" b="0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!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D86FAE-2671-369F-51C9-8F73EE4C19F6}"/>
              </a:ext>
            </a:extLst>
          </p:cNvPr>
          <p:cNvSpPr txBox="1"/>
          <p:nvPr/>
        </p:nvSpPr>
        <p:spPr>
          <a:xfrm>
            <a:off x="946221" y="6128206"/>
            <a:ext cx="11852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i="1" dirty="0">
                <a:solidFill>
                  <a:srgbClr val="C00000"/>
                </a:solidFill>
                <a:latin typeface="Century Gothic" panose="020B0502020202020204" pitchFamily="34" charset="0"/>
              </a:rPr>
              <a:t>Now concentration please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: at the moment no access</a:t>
            </a:r>
            <a:r>
              <a:rPr kumimoji="0" lang="en-GB" sz="2000" b="0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to the institution. </a:t>
            </a:r>
            <a:br>
              <a:rPr kumimoji="0" lang="en-GB" sz="2000" b="0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Traditional production!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A007A0-C80F-B587-6F29-02782CE0934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42040" y="3715407"/>
            <a:ext cx="924996" cy="9249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8D2D94-4BA3-56ED-C60C-D23AE2ED529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64974" y="3863438"/>
            <a:ext cx="704438" cy="8220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075D74D-9093-EBF1-F63F-8FCAAA81500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18927" y="5644264"/>
            <a:ext cx="976241" cy="1042869"/>
          </a:xfrm>
          <a:prstGeom prst="rect">
            <a:avLst/>
          </a:prstGeom>
        </p:spPr>
      </p:pic>
      <p:pic>
        <p:nvPicPr>
          <p:cNvPr id="17" name="Picture 16">
            <a:hlinkClick r:id="" action="ppaction://noaction">
              <a:snd r:embed="rId16" name="T3_W3F_4.2.wav"/>
            </a:hlinkClick>
            <a:extLst>
              <a:ext uri="{FF2B5EF4-FFF2-40B4-BE49-F238E27FC236}">
                <a16:creationId xmlns:a16="http://schemas.microsoft.com/office/drawing/2014/main" id="{3258E82F-4EA7-4856-A2F8-18951617E15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4865" y="2216547"/>
            <a:ext cx="600549" cy="3181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>
            <a:hlinkClick r:id="" action="ppaction://noaction">
              <a:snd r:embed="rId18" name="1.wav"/>
            </a:hlinkClick>
            <a:extLst>
              <a:ext uri="{FF2B5EF4-FFF2-40B4-BE49-F238E27FC236}">
                <a16:creationId xmlns:a16="http://schemas.microsoft.com/office/drawing/2014/main" id="{C4BBA835-F604-43EE-AF50-08E89FDE8CF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4020" y="3708354"/>
            <a:ext cx="600549" cy="3181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>
            <a:hlinkClick r:id="" action="ppaction://noaction">
              <a:snd r:embed="rId19" name="T3_W3F_4.8.wav"/>
            </a:hlinkClick>
            <a:extLst>
              <a:ext uri="{FF2B5EF4-FFF2-40B4-BE49-F238E27FC236}">
                <a16:creationId xmlns:a16="http://schemas.microsoft.com/office/drawing/2014/main" id="{1C74419D-2929-4905-BACF-666B00C4C44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9583" y="5321200"/>
            <a:ext cx="600549" cy="3181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noaction">
              <a:snd r:embed="rId20" name="T3_W3F_4.4.wav"/>
            </a:hlinkClick>
            <a:extLst>
              <a:ext uri="{FF2B5EF4-FFF2-40B4-BE49-F238E27FC236}">
                <a16:creationId xmlns:a16="http://schemas.microsoft.com/office/drawing/2014/main" id="{E4FD16EE-80F3-492A-8A85-531C70236512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9547" y="3116834"/>
            <a:ext cx="783997" cy="5232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hlinkClick r:id="" action="ppaction://noaction">
              <a:snd r:embed="rId22" name="3.wav"/>
            </a:hlinkClick>
            <a:extLst>
              <a:ext uri="{FF2B5EF4-FFF2-40B4-BE49-F238E27FC236}">
                <a16:creationId xmlns:a16="http://schemas.microsoft.com/office/drawing/2014/main" id="{1A627E55-3E80-4B95-9D31-C6A9D7FC2D76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391" y="4634616"/>
            <a:ext cx="783997" cy="5232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>
            <a:hlinkClick r:id="" action="ppaction://noaction">
              <a:snd r:embed="rId23" name="T3_W3F_4.10.wav"/>
            </a:hlinkClick>
            <a:extLst>
              <a:ext uri="{FF2B5EF4-FFF2-40B4-BE49-F238E27FC236}">
                <a16:creationId xmlns:a16="http://schemas.microsoft.com/office/drawing/2014/main" id="{D352CBAA-5BA9-4AC1-93E7-2997FCF2CE9E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779" y="6152398"/>
            <a:ext cx="783997" cy="5232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6" grpId="0" animBg="1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BE69B15C-8C78-48A0-8F08-A6AE2FC48F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45675" y="-81017"/>
            <a:ext cx="914400" cy="9144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</a:t>
            </a:r>
            <a:endParaRPr lang="en-GB" sz="32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B87C8E3-AC18-4D34-BA56-AA2D96EC25CE}"/>
              </a:ext>
            </a:extLst>
          </p:cNvPr>
          <p:cNvSpPr txBox="1">
            <a:spLocks/>
          </p:cNvSpPr>
          <p:nvPr/>
        </p:nvSpPr>
        <p:spPr>
          <a:xfrm>
            <a:off x="11245010" y="1239720"/>
            <a:ext cx="946990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hören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C155046-F919-4205-A1F6-043CF3CB95B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577" y="26713"/>
            <a:ext cx="1002766" cy="1281313"/>
          </a:xfrm>
          <a:prstGeom prst="rect">
            <a:avLst/>
          </a:prstGeom>
        </p:spPr>
      </p:pic>
      <p:sp>
        <p:nvSpPr>
          <p:cNvPr id="10" name="Speech Bubble: Rectangle with Corners Rounded 9">
            <a:hlinkClick r:id="" action="ppaction://noaction">
              <a:snd r:embed="rId6" name="T3_W3F_5.1.wav"/>
            </a:hlinkClick>
            <a:extLst>
              <a:ext uri="{FF2B5EF4-FFF2-40B4-BE49-F238E27FC236}">
                <a16:creationId xmlns:a16="http://schemas.microsoft.com/office/drawing/2014/main" id="{94B4CB56-EF9F-4AEF-B7BF-2923058BCD20}"/>
              </a:ext>
            </a:extLst>
          </p:cNvPr>
          <p:cNvSpPr/>
          <p:nvPr/>
        </p:nvSpPr>
        <p:spPr>
          <a:xfrm>
            <a:off x="4343400" y="128500"/>
            <a:ext cx="6415734" cy="518040"/>
          </a:xfrm>
          <a:prstGeom prst="wedgeRoundRectCallout">
            <a:avLst>
              <a:gd name="adj1" fmla="val -60956"/>
              <a:gd name="adj2" fmla="val -7233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Google Shape;108;p3">
            <a:hlinkClick r:id="" action="ppaction://noaction">
              <a:snd r:embed="rId7" name="T3_W3F_5.1.wav"/>
            </a:hlinkClick>
            <a:extLst>
              <a:ext uri="{FF2B5EF4-FFF2-40B4-BE49-F238E27FC236}">
                <a16:creationId xmlns:a16="http://schemas.microsoft.com/office/drawing/2014/main" id="{39D3A182-FBA6-4321-AA9A-48BA16223793}"/>
              </a:ext>
            </a:extLst>
          </p:cNvPr>
          <p:cNvSpPr txBox="1"/>
          <p:nvPr/>
        </p:nvSpPr>
        <p:spPr>
          <a:xfrm>
            <a:off x="4427518" y="151344"/>
            <a:ext cx="702049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Antwort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A, B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oder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C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richtig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CustomShape 23">
            <a:hlinkClick r:id="" action="ppaction://noaction">
              <a:snd r:embed="rId8" name="T3_W3F_5.2.wav"/>
            </a:hlinkClick>
            <a:extLst>
              <a:ext uri="{FF2B5EF4-FFF2-40B4-BE49-F238E27FC236}">
                <a16:creationId xmlns:a16="http://schemas.microsoft.com/office/drawing/2014/main" id="{541E3B30-66C2-4D0A-B650-DD2A0F24ECC9}"/>
              </a:ext>
            </a:extLst>
          </p:cNvPr>
          <p:cNvSpPr/>
          <p:nvPr/>
        </p:nvSpPr>
        <p:spPr>
          <a:xfrm>
            <a:off x="151836" y="1533307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4" name="Table 2">
            <a:extLst>
              <a:ext uri="{FF2B5EF4-FFF2-40B4-BE49-F238E27FC236}">
                <a16:creationId xmlns:a16="http://schemas.microsoft.com/office/drawing/2014/main" id="{50275131-4665-4ADF-A8B9-322DFEBCBF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7178424"/>
              </p:ext>
            </p:extLst>
          </p:nvPr>
        </p:nvGraphicFramePr>
        <p:xfrm>
          <a:off x="676015" y="1185839"/>
          <a:ext cx="10339446" cy="1005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6482">
                  <a:extLst>
                    <a:ext uri="{9D8B030D-6E8A-4147-A177-3AD203B41FA5}">
                      <a16:colId xmlns:a16="http://schemas.microsoft.com/office/drawing/2014/main" val="2237363831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3161306988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2408901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have your ball and your phone?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have your ball but you aren’t finding my phone.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ou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have your ball but you aren’t finding your phone.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13986"/>
                  </a:ext>
                </a:extLst>
              </a:tr>
            </a:tbl>
          </a:graphicData>
        </a:graphic>
      </p:graphicFrame>
      <p:sp>
        <p:nvSpPr>
          <p:cNvPr id="15" name="CustomShape 23">
            <a:hlinkClick r:id="" action="ppaction://noaction">
              <a:snd r:embed="rId9" name="T3_W3F_5.3.wav"/>
            </a:hlinkClick>
            <a:extLst>
              <a:ext uri="{FF2B5EF4-FFF2-40B4-BE49-F238E27FC236}">
                <a16:creationId xmlns:a16="http://schemas.microsoft.com/office/drawing/2014/main" id="{C434D8E5-CBEA-4432-8097-62A72E3DF36D}"/>
              </a:ext>
            </a:extLst>
          </p:cNvPr>
          <p:cNvSpPr/>
          <p:nvPr/>
        </p:nvSpPr>
        <p:spPr>
          <a:xfrm>
            <a:off x="167613" y="2404823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6" name="Table 2">
            <a:extLst>
              <a:ext uri="{FF2B5EF4-FFF2-40B4-BE49-F238E27FC236}">
                <a16:creationId xmlns:a16="http://schemas.microsoft.com/office/drawing/2014/main" id="{BB337338-6275-41A2-B16A-974F47F75D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0143473"/>
              </p:ext>
            </p:extLst>
          </p:nvPr>
        </p:nvGraphicFramePr>
        <p:xfrm>
          <a:off x="775236" y="2170622"/>
          <a:ext cx="10339446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6482">
                  <a:extLst>
                    <a:ext uri="{9D8B030D-6E8A-4147-A177-3AD203B41FA5}">
                      <a16:colId xmlns:a16="http://schemas.microsoft.com/office/drawing/2014/main" val="2237363831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3161306988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2408901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buy your jacket and my watch in (the) town.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I buy your jacket and my watch in (the) town?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buy my jacket and your watch in (the) town.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13986"/>
                  </a:ext>
                </a:extLst>
              </a:tr>
            </a:tbl>
          </a:graphicData>
        </a:graphic>
      </p:graphicFrame>
      <p:sp>
        <p:nvSpPr>
          <p:cNvPr id="17" name="CustomShape 23">
            <a:hlinkClick r:id="" action="ppaction://noaction">
              <a:snd r:embed="rId10" name="T3_W3F_5.4.wav"/>
            </a:hlinkClick>
            <a:extLst>
              <a:ext uri="{FF2B5EF4-FFF2-40B4-BE49-F238E27FC236}">
                <a16:creationId xmlns:a16="http://schemas.microsoft.com/office/drawing/2014/main" id="{E7E0F268-987D-47D8-9332-F9E6AF02553F}"/>
              </a:ext>
            </a:extLst>
          </p:cNvPr>
          <p:cNvSpPr/>
          <p:nvPr/>
        </p:nvSpPr>
        <p:spPr>
          <a:xfrm>
            <a:off x="167613" y="3276339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8" name="Table 2">
            <a:extLst>
              <a:ext uri="{FF2B5EF4-FFF2-40B4-BE49-F238E27FC236}">
                <a16:creationId xmlns:a16="http://schemas.microsoft.com/office/drawing/2014/main" id="{B1CB1739-ECA0-4792-9197-113139B0F9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6066276"/>
              </p:ext>
            </p:extLst>
          </p:nvPr>
        </p:nvGraphicFramePr>
        <p:xfrm>
          <a:off x="775236" y="3047146"/>
          <a:ext cx="10339446" cy="1005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6482">
                  <a:extLst>
                    <a:ext uri="{9D8B030D-6E8A-4147-A177-3AD203B41FA5}">
                      <a16:colId xmlns:a16="http://schemas.microsoft.com/office/drawing/2014/main" val="2237363831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3161306988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2408901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People 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wearing your  party clothes at home!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people wearing my or your party clothes at home?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people wearing my party clothes are home?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13986"/>
                  </a:ext>
                </a:extLst>
              </a:tr>
            </a:tbl>
          </a:graphicData>
        </a:graphic>
      </p:graphicFrame>
      <p:sp>
        <p:nvSpPr>
          <p:cNvPr id="19" name="CustomShape 23">
            <a:hlinkClick r:id="" action="ppaction://noaction">
              <a:snd r:embed="rId11" name="T3_W3F_5.5.wav"/>
            </a:hlinkClick>
            <a:extLst>
              <a:ext uri="{FF2B5EF4-FFF2-40B4-BE49-F238E27FC236}">
                <a16:creationId xmlns:a16="http://schemas.microsoft.com/office/drawing/2014/main" id="{093674CB-991B-48FB-885D-BD9C1F2A97F1}"/>
              </a:ext>
            </a:extLst>
          </p:cNvPr>
          <p:cNvSpPr/>
          <p:nvPr/>
        </p:nvSpPr>
        <p:spPr>
          <a:xfrm>
            <a:off x="167613" y="4112254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0" name="Table 2">
            <a:extLst>
              <a:ext uri="{FF2B5EF4-FFF2-40B4-BE49-F238E27FC236}">
                <a16:creationId xmlns:a16="http://schemas.microsoft.com/office/drawing/2014/main" id="{3A0A5BA1-6D89-493F-AE84-830BDB9495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2082124"/>
              </p:ext>
            </p:extLst>
          </p:nvPr>
        </p:nvGraphicFramePr>
        <p:xfrm>
          <a:off x="736043" y="4030550"/>
          <a:ext cx="10339446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6482">
                  <a:extLst>
                    <a:ext uri="{9D8B030D-6E8A-4147-A177-3AD203B41FA5}">
                      <a16:colId xmlns:a16="http://schemas.microsoft.com/office/drawing/2014/main" val="2237363831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3161306988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2408901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your game and my book in the library then?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 game and your book are in the library then.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Your game and my book are in the library then.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13986"/>
                  </a:ext>
                </a:extLst>
              </a:tr>
            </a:tbl>
          </a:graphicData>
        </a:graphic>
      </p:graphicFrame>
      <p:sp>
        <p:nvSpPr>
          <p:cNvPr id="25" name="CustomShape 23">
            <a:hlinkClick r:id="" action="ppaction://noaction">
              <a:snd r:embed="rId12" name="T3_W3F_5.6.wav"/>
            </a:hlinkClick>
            <a:extLst>
              <a:ext uri="{FF2B5EF4-FFF2-40B4-BE49-F238E27FC236}">
                <a16:creationId xmlns:a16="http://schemas.microsoft.com/office/drawing/2014/main" id="{2826DEC1-3D75-4686-85F6-05B84383D3FF}"/>
              </a:ext>
            </a:extLst>
          </p:cNvPr>
          <p:cNvSpPr/>
          <p:nvPr/>
        </p:nvSpPr>
        <p:spPr>
          <a:xfrm>
            <a:off x="193128" y="5199043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6" name="Table 2">
            <a:extLst>
              <a:ext uri="{FF2B5EF4-FFF2-40B4-BE49-F238E27FC236}">
                <a16:creationId xmlns:a16="http://schemas.microsoft.com/office/drawing/2014/main" id="{46A70032-BFAB-4281-A71E-48075622F3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3486857"/>
              </p:ext>
            </p:extLst>
          </p:nvPr>
        </p:nvGraphicFramePr>
        <p:xfrm>
          <a:off x="775236" y="4962569"/>
          <a:ext cx="10339446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6482">
                  <a:extLst>
                    <a:ext uri="{9D8B030D-6E8A-4147-A177-3AD203B41FA5}">
                      <a16:colId xmlns:a16="http://schemas.microsoft.com/office/drawing/2014/main" val="2237363831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3161306988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2408901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In my garden you see your phone.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 my garden you don’t see your phone.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 your garden you see my phone.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13986"/>
                  </a:ext>
                </a:extLst>
              </a:tr>
            </a:tbl>
          </a:graphicData>
        </a:graphic>
      </p:graphicFrame>
      <p:sp>
        <p:nvSpPr>
          <p:cNvPr id="27" name="CustomShape 23">
            <a:hlinkClick r:id="" action="ppaction://noaction">
              <a:snd r:embed="rId13" name="T3_W3F_5.7.wav"/>
            </a:hlinkClick>
            <a:extLst>
              <a:ext uri="{FF2B5EF4-FFF2-40B4-BE49-F238E27FC236}">
                <a16:creationId xmlns:a16="http://schemas.microsoft.com/office/drawing/2014/main" id="{0F170121-1BA1-4316-9DB1-0041951EB34A}"/>
              </a:ext>
            </a:extLst>
          </p:cNvPr>
          <p:cNvSpPr/>
          <p:nvPr/>
        </p:nvSpPr>
        <p:spPr>
          <a:xfrm>
            <a:off x="211975" y="6087652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8" name="Table 2">
            <a:extLst>
              <a:ext uri="{FF2B5EF4-FFF2-40B4-BE49-F238E27FC236}">
                <a16:creationId xmlns:a16="http://schemas.microsoft.com/office/drawing/2014/main" id="{61360CE8-92D5-4AE2-B9FC-D9D8C208FE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334378"/>
              </p:ext>
            </p:extLst>
          </p:nvPr>
        </p:nvGraphicFramePr>
        <p:xfrm>
          <a:off x="775236" y="5913708"/>
          <a:ext cx="10339446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6482">
                  <a:extLst>
                    <a:ext uri="{9D8B030D-6E8A-4147-A177-3AD203B41FA5}">
                      <a16:colId xmlns:a16="http://schemas.microsoft.com/office/drawing/2014/main" val="2237363831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3161306988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2408901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 we singing my song for your birthday?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 are singing my song for my birthday.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 are singing my song for your birthday.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13986"/>
                  </a:ext>
                </a:extLst>
              </a:tr>
            </a:tbl>
          </a:graphicData>
        </a:graphic>
      </p:graphicFrame>
      <p:sp>
        <p:nvSpPr>
          <p:cNvPr id="29" name="CustomShape 23">
            <a:extLst>
              <a:ext uri="{FF2B5EF4-FFF2-40B4-BE49-F238E27FC236}">
                <a16:creationId xmlns:a16="http://schemas.microsoft.com/office/drawing/2014/main" id="{A375B198-274D-4AEA-8FF9-4C1A05ADEC30}"/>
              </a:ext>
            </a:extLst>
          </p:cNvPr>
          <p:cNvSpPr/>
          <p:nvPr/>
        </p:nvSpPr>
        <p:spPr>
          <a:xfrm>
            <a:off x="2293668" y="785642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A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CustomShape 23">
            <a:extLst>
              <a:ext uri="{FF2B5EF4-FFF2-40B4-BE49-F238E27FC236}">
                <a16:creationId xmlns:a16="http://schemas.microsoft.com/office/drawing/2014/main" id="{6F026A5A-9BE0-4851-9FCB-C68FC19AF03E}"/>
              </a:ext>
            </a:extLst>
          </p:cNvPr>
          <p:cNvSpPr/>
          <p:nvPr/>
        </p:nvSpPr>
        <p:spPr>
          <a:xfrm>
            <a:off x="5863203" y="785642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B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CustomShape 23">
            <a:extLst>
              <a:ext uri="{FF2B5EF4-FFF2-40B4-BE49-F238E27FC236}">
                <a16:creationId xmlns:a16="http://schemas.microsoft.com/office/drawing/2014/main" id="{47868512-B580-4557-AC64-9A1CFB3F3E1B}"/>
              </a:ext>
            </a:extLst>
          </p:cNvPr>
          <p:cNvSpPr/>
          <p:nvPr/>
        </p:nvSpPr>
        <p:spPr>
          <a:xfrm>
            <a:off x="9128553" y="782589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C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555361" y="1194391"/>
            <a:ext cx="3491207" cy="976231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736043" y="2209042"/>
            <a:ext cx="3451969" cy="662620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4199355" y="3052005"/>
            <a:ext cx="3491207" cy="959425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671573" y="4030549"/>
            <a:ext cx="3443108" cy="674195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775236" y="5005513"/>
            <a:ext cx="3453863" cy="677216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7671573" y="5890479"/>
            <a:ext cx="3491207" cy="724270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Google Shape;167;p2">
            <a:extLst>
              <a:ext uri="{FF2B5EF4-FFF2-40B4-BE49-F238E27FC236}">
                <a16:creationId xmlns:a16="http://schemas.microsoft.com/office/drawing/2014/main" id="{FE8599C0-7079-E106-9EA6-61D610F37FE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135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Table 3">
            <a:extLst>
              <a:ext uri="{FF2B5EF4-FFF2-40B4-BE49-F238E27FC236}">
                <a16:creationId xmlns:a16="http://schemas.microsoft.com/office/drawing/2014/main" id="{1A154EFE-F915-41CB-822F-11E2A117E0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6139215"/>
              </p:ext>
            </p:extLst>
          </p:nvPr>
        </p:nvGraphicFramePr>
        <p:xfrm>
          <a:off x="6137003" y="1062594"/>
          <a:ext cx="6095002" cy="53522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5002">
                  <a:extLst>
                    <a:ext uri="{9D8B030D-6E8A-4147-A177-3AD203B41FA5}">
                      <a16:colId xmlns:a16="http://schemas.microsoft.com/office/drawing/2014/main" val="904959870"/>
                    </a:ext>
                  </a:extLst>
                </a:gridCol>
              </a:tblGrid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_______   is nice and my house also.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9909940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My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_________</a:t>
                      </a:r>
                      <a:r>
                        <a:rPr lang="en-GB" sz="24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_______ is called Matilda.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3977084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are  _________ your party clothes.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6761987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____ your mother in the garden?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398160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Your __________she sees in the house!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0821478"/>
                  </a:ext>
                </a:extLst>
              </a:tr>
            </a:tbl>
          </a:graphicData>
        </a:graphic>
      </p:graphicFrame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B8F71B6-F175-4A25-8515-97E5740AE3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0748339"/>
              </p:ext>
            </p:extLst>
          </p:nvPr>
        </p:nvGraphicFramePr>
        <p:xfrm>
          <a:off x="576462" y="1063801"/>
          <a:ext cx="5566565" cy="53522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66565">
                  <a:extLst>
                    <a:ext uri="{9D8B030D-6E8A-4147-A177-3AD203B41FA5}">
                      <a16:colId xmlns:a16="http://schemas.microsoft.com/office/drawing/2014/main" val="904959870"/>
                    </a:ext>
                  </a:extLst>
                </a:gridCol>
              </a:tblGrid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Dein Haus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schön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und  _____</a:t>
                      </a:r>
                    </a:p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auch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9909940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Lieblingsbuch</a:t>
                      </a:r>
                      <a:r>
                        <a:rPr lang="en-GB" sz="24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heißt</a:t>
                      </a:r>
                      <a:r>
                        <a:rPr lang="en-GB" sz="24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Matilda.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3977084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Du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trägst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_______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Partykleidung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6761987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Siehst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du ______ Mutter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im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_______?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398160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 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Fußball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sieht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im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______ !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0821478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3_W3F_6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644539" y="592216"/>
            <a:ext cx="7555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die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Wörter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auf Deutsch und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Englisch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87041"/>
            <a:ext cx="2303175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3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48E1FD55-E5DA-4902-9872-B04573E2BB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38402" y="35773"/>
            <a:ext cx="934094" cy="9340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ED0365-53F8-4ACA-9B62-F28EDE880429}"/>
              </a:ext>
            </a:extLst>
          </p:cNvPr>
          <p:cNvSpPr txBox="1"/>
          <p:nvPr/>
        </p:nvSpPr>
        <p:spPr>
          <a:xfrm>
            <a:off x="4249462" y="1145969"/>
            <a:ext cx="1178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mein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1FAC20A-6512-49B8-A73A-52D66C3E428C}"/>
              </a:ext>
            </a:extLst>
          </p:cNvPr>
          <p:cNvSpPr txBox="1"/>
          <p:nvPr/>
        </p:nvSpPr>
        <p:spPr>
          <a:xfrm>
            <a:off x="6173080" y="1307601"/>
            <a:ext cx="1953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Your house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7E7CB1B-02FE-4E63-8854-4E43A202870E}"/>
              </a:ext>
            </a:extLst>
          </p:cNvPr>
          <p:cNvSpPr txBox="1"/>
          <p:nvPr/>
        </p:nvSpPr>
        <p:spPr>
          <a:xfrm>
            <a:off x="808136" y="2422407"/>
            <a:ext cx="1975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Mein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331501D-2141-46C1-B8AC-AAC51F8CA384}"/>
              </a:ext>
            </a:extLst>
          </p:cNvPr>
          <p:cNvSpPr txBox="1"/>
          <p:nvPr/>
        </p:nvSpPr>
        <p:spPr>
          <a:xfrm>
            <a:off x="6859663" y="2364720"/>
            <a:ext cx="2920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favourite book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16D372E-7610-4831-90BE-D51E643AA992}"/>
              </a:ext>
            </a:extLst>
          </p:cNvPr>
          <p:cNvSpPr txBox="1"/>
          <p:nvPr/>
        </p:nvSpPr>
        <p:spPr>
          <a:xfrm>
            <a:off x="2232087" y="3444356"/>
            <a:ext cx="1104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deine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48F370C-0BF4-4F56-B3FC-F96ABDC60B11}"/>
              </a:ext>
            </a:extLst>
          </p:cNvPr>
          <p:cNvSpPr txBox="1"/>
          <p:nvPr/>
        </p:nvSpPr>
        <p:spPr>
          <a:xfrm>
            <a:off x="7586887" y="3480354"/>
            <a:ext cx="1466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wearing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3B09676-EC42-4171-8FB9-B5746FF4C8B2}"/>
              </a:ext>
            </a:extLst>
          </p:cNvPr>
          <p:cNvSpPr txBox="1"/>
          <p:nvPr/>
        </p:nvSpPr>
        <p:spPr>
          <a:xfrm>
            <a:off x="4535426" y="4523614"/>
            <a:ext cx="1673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Garten 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08AFDB3-A821-40ED-8A44-53BB32F6C494}"/>
              </a:ext>
            </a:extLst>
          </p:cNvPr>
          <p:cNvSpPr txBox="1"/>
          <p:nvPr/>
        </p:nvSpPr>
        <p:spPr>
          <a:xfrm>
            <a:off x="7295582" y="4516705"/>
            <a:ext cx="924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0C7E0B1-ECD5-4503-8935-E45D7EAA8064}"/>
              </a:ext>
            </a:extLst>
          </p:cNvPr>
          <p:cNvSpPr txBox="1"/>
          <p:nvPr/>
        </p:nvSpPr>
        <p:spPr>
          <a:xfrm>
            <a:off x="529676" y="5608496"/>
            <a:ext cx="1975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Deinen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E82327E-F95F-4F42-809A-9935B801EA4D}"/>
              </a:ext>
            </a:extLst>
          </p:cNvPr>
          <p:cNvSpPr txBox="1"/>
          <p:nvPr/>
        </p:nvSpPr>
        <p:spPr>
          <a:xfrm>
            <a:off x="7042823" y="5602829"/>
            <a:ext cx="134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football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EADDBD3-93BE-434C-965F-84C367E16F89}"/>
              </a:ext>
            </a:extLst>
          </p:cNvPr>
          <p:cNvSpPr txBox="1"/>
          <p:nvPr/>
        </p:nvSpPr>
        <p:spPr>
          <a:xfrm>
            <a:off x="4452489" y="5620639"/>
            <a:ext cx="123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Haus</a:t>
            </a:r>
          </a:p>
        </p:txBody>
      </p:sp>
      <p:sp>
        <p:nvSpPr>
          <p:cNvPr id="35" name="Title 2">
            <a:extLst>
              <a:ext uri="{FF2B5EF4-FFF2-40B4-BE49-F238E27FC236}">
                <a16:creationId xmlns:a16="http://schemas.microsoft.com/office/drawing/2014/main" id="{C74BD455-DFF4-4DAC-9AAE-B797AD719538}"/>
              </a:ext>
            </a:extLst>
          </p:cNvPr>
          <p:cNvSpPr txBox="1">
            <a:spLocks/>
          </p:cNvSpPr>
          <p:nvPr/>
        </p:nvSpPr>
        <p:spPr>
          <a:xfrm>
            <a:off x="10623839" y="975542"/>
            <a:ext cx="1552414" cy="40852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schreiben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36" name="Graphic 35" descr="Blackboard">
            <a:extLst>
              <a:ext uri="{FF2B5EF4-FFF2-40B4-BE49-F238E27FC236}">
                <a16:creationId xmlns:a16="http://schemas.microsoft.com/office/drawing/2014/main" id="{0D5644D5-B692-47C1-8975-B05460A66E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19121" y="-110706"/>
            <a:ext cx="1256675" cy="1256675"/>
          </a:xfrm>
          <a:prstGeom prst="rect">
            <a:avLst/>
          </a:prstGeom>
        </p:spPr>
      </p:pic>
      <p:sp>
        <p:nvSpPr>
          <p:cNvPr id="5" name="CustomShape 23">
            <a:hlinkClick r:id="" action="ppaction://noaction">
              <a:snd r:embed="rId7" name="T3_W3F_6.2.wav"/>
            </a:hlinkClick>
            <a:extLst>
              <a:ext uri="{FF2B5EF4-FFF2-40B4-BE49-F238E27FC236}">
                <a16:creationId xmlns:a16="http://schemas.microsoft.com/office/drawing/2014/main" id="{441185BC-90BE-E491-3DE5-4716D9C3221E}"/>
              </a:ext>
            </a:extLst>
          </p:cNvPr>
          <p:cNvSpPr/>
          <p:nvPr/>
        </p:nvSpPr>
        <p:spPr>
          <a:xfrm>
            <a:off x="73061" y="1417143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CustomShape 23">
            <a:hlinkClick r:id="" action="ppaction://noaction">
              <a:snd r:embed="rId8" name="T3_W3F_6.3.wav"/>
            </a:hlinkClick>
            <a:extLst>
              <a:ext uri="{FF2B5EF4-FFF2-40B4-BE49-F238E27FC236}">
                <a16:creationId xmlns:a16="http://schemas.microsoft.com/office/drawing/2014/main" id="{BCACD9B7-5A9B-9830-BE05-CC962963008F}"/>
              </a:ext>
            </a:extLst>
          </p:cNvPr>
          <p:cNvSpPr/>
          <p:nvPr/>
        </p:nvSpPr>
        <p:spPr>
          <a:xfrm>
            <a:off x="73061" y="2455060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CustomShape 23">
            <a:hlinkClick r:id="" action="ppaction://noaction">
              <a:snd r:embed="rId9" name="T3_W3F_6.4.wav"/>
            </a:hlinkClick>
            <a:extLst>
              <a:ext uri="{FF2B5EF4-FFF2-40B4-BE49-F238E27FC236}">
                <a16:creationId xmlns:a16="http://schemas.microsoft.com/office/drawing/2014/main" id="{E3311D5D-0E89-0051-09E0-C75C3A14F64B}"/>
              </a:ext>
            </a:extLst>
          </p:cNvPr>
          <p:cNvSpPr/>
          <p:nvPr/>
        </p:nvSpPr>
        <p:spPr>
          <a:xfrm>
            <a:off x="73061" y="3540539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CustomShape 23">
            <a:hlinkClick r:id="" action="ppaction://noaction">
              <a:snd r:embed="rId10" name="T3_W3F_6.5.wav"/>
            </a:hlinkClick>
            <a:extLst>
              <a:ext uri="{FF2B5EF4-FFF2-40B4-BE49-F238E27FC236}">
                <a16:creationId xmlns:a16="http://schemas.microsoft.com/office/drawing/2014/main" id="{C114DBEF-3229-F096-D7D8-9A33D159EF88}"/>
              </a:ext>
            </a:extLst>
          </p:cNvPr>
          <p:cNvSpPr/>
          <p:nvPr/>
        </p:nvSpPr>
        <p:spPr>
          <a:xfrm>
            <a:off x="73061" y="4648138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CustomShape 23">
            <a:hlinkClick r:id="" action="ppaction://noaction">
              <a:snd r:embed="rId11" name="T3_W3F_6.6.wav"/>
            </a:hlinkClick>
            <a:extLst>
              <a:ext uri="{FF2B5EF4-FFF2-40B4-BE49-F238E27FC236}">
                <a16:creationId xmlns:a16="http://schemas.microsoft.com/office/drawing/2014/main" id="{2E3E758C-8FD1-86F6-434C-D005141DF94E}"/>
              </a:ext>
            </a:extLst>
          </p:cNvPr>
          <p:cNvSpPr/>
          <p:nvPr/>
        </p:nvSpPr>
        <p:spPr>
          <a:xfrm>
            <a:off x="73061" y="5685944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Google Shape;167;p2">
            <a:extLst>
              <a:ext uri="{FF2B5EF4-FFF2-40B4-BE49-F238E27FC236}">
                <a16:creationId xmlns:a16="http://schemas.microsoft.com/office/drawing/2014/main" id="{2CAA23ED-C2C6-490A-8607-86D7BB6318B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EECC36-EBE9-BB46-F4DF-3B2F59545D51}"/>
              </a:ext>
            </a:extLst>
          </p:cNvPr>
          <p:cNvSpPr txBox="1"/>
          <p:nvPr/>
        </p:nvSpPr>
        <p:spPr>
          <a:xfrm>
            <a:off x="617685" y="1546162"/>
            <a:ext cx="1178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Haus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5B710C-BDBD-3D49-52F4-38A1342DEBC4}"/>
              </a:ext>
            </a:extLst>
          </p:cNvPr>
          <p:cNvSpPr txBox="1"/>
          <p:nvPr/>
        </p:nvSpPr>
        <p:spPr>
          <a:xfrm>
            <a:off x="2009908" y="4555669"/>
            <a:ext cx="1673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deine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93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4" grpId="0"/>
      <p:bldP spid="55" grpId="0"/>
      <p:bldP spid="56" grpId="0"/>
      <p:bldP spid="57" grpId="0"/>
      <p:bldP spid="58" grpId="0"/>
      <p:bldP spid="60" grpId="0"/>
      <p:bldP spid="62" grpId="0"/>
      <p:bldP spid="63" grpId="0"/>
      <p:bldP spid="64" grpId="0"/>
      <p:bldP spid="65" grpId="0"/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E861C6D3-28C2-446B-A911-DE39EAC4EE09}"/>
              </a:ext>
            </a:extLst>
          </p:cNvPr>
          <p:cNvSpPr/>
          <p:nvPr/>
        </p:nvSpPr>
        <p:spPr>
          <a:xfrm>
            <a:off x="1663151" y="765112"/>
            <a:ext cx="8605145" cy="4967145"/>
          </a:xfrm>
          <a:custGeom>
            <a:avLst/>
            <a:gdLst>
              <a:gd name="connsiteX0" fmla="*/ 0 w 8605145"/>
              <a:gd name="connsiteY0" fmla="*/ 827874 h 4967145"/>
              <a:gd name="connsiteX1" fmla="*/ 827874 w 8605145"/>
              <a:gd name="connsiteY1" fmla="*/ 0 h 4967145"/>
              <a:gd name="connsiteX2" fmla="*/ 1476484 w 8605145"/>
              <a:gd name="connsiteY2" fmla="*/ 0 h 4967145"/>
              <a:gd name="connsiteX3" fmla="*/ 2055601 w 8605145"/>
              <a:gd name="connsiteY3" fmla="*/ 0 h 4967145"/>
              <a:gd name="connsiteX4" fmla="*/ 2773705 w 8605145"/>
              <a:gd name="connsiteY4" fmla="*/ 0 h 4967145"/>
              <a:gd name="connsiteX5" fmla="*/ 3213834 w 8605145"/>
              <a:gd name="connsiteY5" fmla="*/ 0 h 4967145"/>
              <a:gd name="connsiteX6" fmla="*/ 3584468 w 8605145"/>
              <a:gd name="connsiteY6" fmla="*/ 0 h 4967145"/>
              <a:gd name="connsiteX7" fmla="*/ 4094091 w 8605145"/>
              <a:gd name="connsiteY7" fmla="*/ 0 h 4967145"/>
              <a:gd name="connsiteX8" fmla="*/ 4603713 w 8605145"/>
              <a:gd name="connsiteY8" fmla="*/ 0 h 4967145"/>
              <a:gd name="connsiteX9" fmla="*/ 5321817 w 8605145"/>
              <a:gd name="connsiteY9" fmla="*/ 0 h 4967145"/>
              <a:gd name="connsiteX10" fmla="*/ 5970428 w 8605145"/>
              <a:gd name="connsiteY10" fmla="*/ 0 h 4967145"/>
              <a:gd name="connsiteX11" fmla="*/ 6549544 w 8605145"/>
              <a:gd name="connsiteY11" fmla="*/ 0 h 4967145"/>
              <a:gd name="connsiteX12" fmla="*/ 7059167 w 8605145"/>
              <a:gd name="connsiteY12" fmla="*/ 0 h 4967145"/>
              <a:gd name="connsiteX13" fmla="*/ 7777271 w 8605145"/>
              <a:gd name="connsiteY13" fmla="*/ 0 h 4967145"/>
              <a:gd name="connsiteX14" fmla="*/ 8605145 w 8605145"/>
              <a:gd name="connsiteY14" fmla="*/ 827874 h 4967145"/>
              <a:gd name="connsiteX15" fmla="*/ 8605145 w 8605145"/>
              <a:gd name="connsiteY15" fmla="*/ 1446001 h 4967145"/>
              <a:gd name="connsiteX16" fmla="*/ 8605145 w 8605145"/>
              <a:gd name="connsiteY16" fmla="*/ 1931673 h 4967145"/>
              <a:gd name="connsiteX17" fmla="*/ 8605145 w 8605145"/>
              <a:gd name="connsiteY17" fmla="*/ 2516686 h 4967145"/>
              <a:gd name="connsiteX18" fmla="*/ 8605145 w 8605145"/>
              <a:gd name="connsiteY18" fmla="*/ 3068586 h 4967145"/>
              <a:gd name="connsiteX19" fmla="*/ 8605145 w 8605145"/>
              <a:gd name="connsiteY19" fmla="*/ 3554258 h 4967145"/>
              <a:gd name="connsiteX20" fmla="*/ 8605145 w 8605145"/>
              <a:gd name="connsiteY20" fmla="*/ 4139271 h 4967145"/>
              <a:gd name="connsiteX21" fmla="*/ 7777271 w 8605145"/>
              <a:gd name="connsiteY21" fmla="*/ 4967145 h 4967145"/>
              <a:gd name="connsiteX22" fmla="*/ 7198155 w 8605145"/>
              <a:gd name="connsiteY22" fmla="*/ 4967145 h 4967145"/>
              <a:gd name="connsiteX23" fmla="*/ 6827520 w 8605145"/>
              <a:gd name="connsiteY23" fmla="*/ 4967145 h 4967145"/>
              <a:gd name="connsiteX24" fmla="*/ 6178910 w 8605145"/>
              <a:gd name="connsiteY24" fmla="*/ 4967145 h 4967145"/>
              <a:gd name="connsiteX25" fmla="*/ 5530299 w 8605145"/>
              <a:gd name="connsiteY25" fmla="*/ 4967145 h 4967145"/>
              <a:gd name="connsiteX26" fmla="*/ 5020677 w 8605145"/>
              <a:gd name="connsiteY26" fmla="*/ 4967145 h 4967145"/>
              <a:gd name="connsiteX27" fmla="*/ 4372066 w 8605145"/>
              <a:gd name="connsiteY27" fmla="*/ 4967145 h 4967145"/>
              <a:gd name="connsiteX28" fmla="*/ 4001432 w 8605145"/>
              <a:gd name="connsiteY28" fmla="*/ 4967145 h 4967145"/>
              <a:gd name="connsiteX29" fmla="*/ 3491810 w 8605145"/>
              <a:gd name="connsiteY29" fmla="*/ 4967145 h 4967145"/>
              <a:gd name="connsiteX30" fmla="*/ 2912693 w 8605145"/>
              <a:gd name="connsiteY30" fmla="*/ 4967145 h 4967145"/>
              <a:gd name="connsiteX31" fmla="*/ 2264083 w 8605145"/>
              <a:gd name="connsiteY31" fmla="*/ 4967145 h 4967145"/>
              <a:gd name="connsiteX32" fmla="*/ 1893448 w 8605145"/>
              <a:gd name="connsiteY32" fmla="*/ 4967145 h 4967145"/>
              <a:gd name="connsiteX33" fmla="*/ 1383826 w 8605145"/>
              <a:gd name="connsiteY33" fmla="*/ 4967145 h 4967145"/>
              <a:gd name="connsiteX34" fmla="*/ 827874 w 8605145"/>
              <a:gd name="connsiteY34" fmla="*/ 4967145 h 4967145"/>
              <a:gd name="connsiteX35" fmla="*/ 0 w 8605145"/>
              <a:gd name="connsiteY35" fmla="*/ 4139271 h 4967145"/>
              <a:gd name="connsiteX36" fmla="*/ 0 w 8605145"/>
              <a:gd name="connsiteY36" fmla="*/ 3554258 h 4967145"/>
              <a:gd name="connsiteX37" fmla="*/ 0 w 8605145"/>
              <a:gd name="connsiteY37" fmla="*/ 3101700 h 4967145"/>
              <a:gd name="connsiteX38" fmla="*/ 0 w 8605145"/>
              <a:gd name="connsiteY38" fmla="*/ 2549800 h 4967145"/>
              <a:gd name="connsiteX39" fmla="*/ 0 w 8605145"/>
              <a:gd name="connsiteY39" fmla="*/ 1931673 h 4967145"/>
              <a:gd name="connsiteX40" fmla="*/ 0 w 8605145"/>
              <a:gd name="connsiteY40" fmla="*/ 1313546 h 4967145"/>
              <a:gd name="connsiteX41" fmla="*/ 0 w 8605145"/>
              <a:gd name="connsiteY41" fmla="*/ 827874 h 4967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605145" h="4967145" fill="none" extrusionOk="0">
                <a:moveTo>
                  <a:pt x="0" y="827874"/>
                </a:moveTo>
                <a:cubicBezTo>
                  <a:pt x="78876" y="415652"/>
                  <a:pt x="344322" y="48816"/>
                  <a:pt x="827874" y="0"/>
                </a:cubicBezTo>
                <a:cubicBezTo>
                  <a:pt x="1151780" y="-57809"/>
                  <a:pt x="1188636" y="30527"/>
                  <a:pt x="1476484" y="0"/>
                </a:cubicBezTo>
                <a:cubicBezTo>
                  <a:pt x="1764332" y="-30527"/>
                  <a:pt x="1883077" y="64113"/>
                  <a:pt x="2055601" y="0"/>
                </a:cubicBezTo>
                <a:cubicBezTo>
                  <a:pt x="2228125" y="-64113"/>
                  <a:pt x="2541247" y="57257"/>
                  <a:pt x="2773705" y="0"/>
                </a:cubicBezTo>
                <a:cubicBezTo>
                  <a:pt x="3006163" y="-57257"/>
                  <a:pt x="3055167" y="44586"/>
                  <a:pt x="3213834" y="0"/>
                </a:cubicBezTo>
                <a:cubicBezTo>
                  <a:pt x="3372501" y="-44586"/>
                  <a:pt x="3466355" y="19780"/>
                  <a:pt x="3584468" y="0"/>
                </a:cubicBezTo>
                <a:cubicBezTo>
                  <a:pt x="3702581" y="-19780"/>
                  <a:pt x="3989823" y="36428"/>
                  <a:pt x="4094091" y="0"/>
                </a:cubicBezTo>
                <a:cubicBezTo>
                  <a:pt x="4198359" y="-36428"/>
                  <a:pt x="4494532" y="49621"/>
                  <a:pt x="4603713" y="0"/>
                </a:cubicBezTo>
                <a:cubicBezTo>
                  <a:pt x="4712894" y="-49621"/>
                  <a:pt x="5073091" y="30718"/>
                  <a:pt x="5321817" y="0"/>
                </a:cubicBezTo>
                <a:cubicBezTo>
                  <a:pt x="5570543" y="-30718"/>
                  <a:pt x="5697049" y="75600"/>
                  <a:pt x="5970428" y="0"/>
                </a:cubicBezTo>
                <a:cubicBezTo>
                  <a:pt x="6243807" y="-75600"/>
                  <a:pt x="6401759" y="50944"/>
                  <a:pt x="6549544" y="0"/>
                </a:cubicBezTo>
                <a:cubicBezTo>
                  <a:pt x="6697329" y="-50944"/>
                  <a:pt x="6817733" y="12223"/>
                  <a:pt x="7059167" y="0"/>
                </a:cubicBezTo>
                <a:cubicBezTo>
                  <a:pt x="7300601" y="-12223"/>
                  <a:pt x="7447933" y="47771"/>
                  <a:pt x="7777271" y="0"/>
                </a:cubicBezTo>
                <a:cubicBezTo>
                  <a:pt x="8215055" y="63579"/>
                  <a:pt x="8677402" y="407495"/>
                  <a:pt x="8605145" y="827874"/>
                </a:cubicBezTo>
                <a:cubicBezTo>
                  <a:pt x="8638892" y="1004206"/>
                  <a:pt x="8547226" y="1254161"/>
                  <a:pt x="8605145" y="1446001"/>
                </a:cubicBezTo>
                <a:cubicBezTo>
                  <a:pt x="8663064" y="1637841"/>
                  <a:pt x="8571510" y="1689010"/>
                  <a:pt x="8605145" y="1931673"/>
                </a:cubicBezTo>
                <a:cubicBezTo>
                  <a:pt x="8638780" y="2174336"/>
                  <a:pt x="8535008" y="2386859"/>
                  <a:pt x="8605145" y="2516686"/>
                </a:cubicBezTo>
                <a:cubicBezTo>
                  <a:pt x="8675282" y="2646513"/>
                  <a:pt x="8574140" y="2890785"/>
                  <a:pt x="8605145" y="3068586"/>
                </a:cubicBezTo>
                <a:cubicBezTo>
                  <a:pt x="8636150" y="3246387"/>
                  <a:pt x="8563990" y="3413262"/>
                  <a:pt x="8605145" y="3554258"/>
                </a:cubicBezTo>
                <a:cubicBezTo>
                  <a:pt x="8646300" y="3695254"/>
                  <a:pt x="8596673" y="3907498"/>
                  <a:pt x="8605145" y="4139271"/>
                </a:cubicBezTo>
                <a:cubicBezTo>
                  <a:pt x="8587075" y="4618189"/>
                  <a:pt x="8214898" y="5067958"/>
                  <a:pt x="7777271" y="4967145"/>
                </a:cubicBezTo>
                <a:cubicBezTo>
                  <a:pt x="7545578" y="5001631"/>
                  <a:pt x="7339282" y="4899550"/>
                  <a:pt x="7198155" y="4967145"/>
                </a:cubicBezTo>
                <a:cubicBezTo>
                  <a:pt x="7057028" y="5034740"/>
                  <a:pt x="6984099" y="4933602"/>
                  <a:pt x="6827520" y="4967145"/>
                </a:cubicBezTo>
                <a:cubicBezTo>
                  <a:pt x="6670942" y="5000688"/>
                  <a:pt x="6383403" y="4901737"/>
                  <a:pt x="6178910" y="4967145"/>
                </a:cubicBezTo>
                <a:cubicBezTo>
                  <a:pt x="5974417" y="5032553"/>
                  <a:pt x="5784076" y="4900035"/>
                  <a:pt x="5530299" y="4967145"/>
                </a:cubicBezTo>
                <a:cubicBezTo>
                  <a:pt x="5276522" y="5034255"/>
                  <a:pt x="5245929" y="4932496"/>
                  <a:pt x="5020677" y="4967145"/>
                </a:cubicBezTo>
                <a:cubicBezTo>
                  <a:pt x="4795425" y="5001794"/>
                  <a:pt x="4528220" y="4929992"/>
                  <a:pt x="4372066" y="4967145"/>
                </a:cubicBezTo>
                <a:cubicBezTo>
                  <a:pt x="4215912" y="5004298"/>
                  <a:pt x="4163773" y="4927035"/>
                  <a:pt x="4001432" y="4967145"/>
                </a:cubicBezTo>
                <a:cubicBezTo>
                  <a:pt x="3839091" y="5007255"/>
                  <a:pt x="3610084" y="4929807"/>
                  <a:pt x="3491810" y="4967145"/>
                </a:cubicBezTo>
                <a:cubicBezTo>
                  <a:pt x="3373536" y="5004483"/>
                  <a:pt x="3182430" y="4939243"/>
                  <a:pt x="2912693" y="4967145"/>
                </a:cubicBezTo>
                <a:cubicBezTo>
                  <a:pt x="2642956" y="4995047"/>
                  <a:pt x="2399476" y="4946202"/>
                  <a:pt x="2264083" y="4967145"/>
                </a:cubicBezTo>
                <a:cubicBezTo>
                  <a:pt x="2128690" y="4988088"/>
                  <a:pt x="2045070" y="4938680"/>
                  <a:pt x="1893448" y="4967145"/>
                </a:cubicBezTo>
                <a:cubicBezTo>
                  <a:pt x="1741827" y="4995610"/>
                  <a:pt x="1638606" y="4950094"/>
                  <a:pt x="1383826" y="4967145"/>
                </a:cubicBezTo>
                <a:cubicBezTo>
                  <a:pt x="1129046" y="4984196"/>
                  <a:pt x="1103033" y="4921895"/>
                  <a:pt x="827874" y="4967145"/>
                </a:cubicBezTo>
                <a:cubicBezTo>
                  <a:pt x="437429" y="4904552"/>
                  <a:pt x="-75485" y="4602146"/>
                  <a:pt x="0" y="4139271"/>
                </a:cubicBezTo>
                <a:cubicBezTo>
                  <a:pt x="-1100" y="3964004"/>
                  <a:pt x="36582" y="3677384"/>
                  <a:pt x="0" y="3554258"/>
                </a:cubicBezTo>
                <a:cubicBezTo>
                  <a:pt x="-36582" y="3431132"/>
                  <a:pt x="37234" y="3234946"/>
                  <a:pt x="0" y="3101700"/>
                </a:cubicBezTo>
                <a:cubicBezTo>
                  <a:pt x="-37234" y="2968454"/>
                  <a:pt x="19881" y="2821179"/>
                  <a:pt x="0" y="2549800"/>
                </a:cubicBezTo>
                <a:cubicBezTo>
                  <a:pt x="-19881" y="2278421"/>
                  <a:pt x="19501" y="2101660"/>
                  <a:pt x="0" y="1931673"/>
                </a:cubicBezTo>
                <a:cubicBezTo>
                  <a:pt x="-19501" y="1761686"/>
                  <a:pt x="31617" y="1542747"/>
                  <a:pt x="0" y="1313546"/>
                </a:cubicBezTo>
                <a:cubicBezTo>
                  <a:pt x="-31617" y="1084345"/>
                  <a:pt x="7504" y="975249"/>
                  <a:pt x="0" y="827874"/>
                </a:cubicBezTo>
                <a:close/>
              </a:path>
              <a:path w="8605145" h="4967145" stroke="0" extrusionOk="0">
                <a:moveTo>
                  <a:pt x="0" y="827874"/>
                </a:moveTo>
                <a:cubicBezTo>
                  <a:pt x="-47071" y="452177"/>
                  <a:pt x="393590" y="-108939"/>
                  <a:pt x="827874" y="0"/>
                </a:cubicBezTo>
                <a:cubicBezTo>
                  <a:pt x="917720" y="-3325"/>
                  <a:pt x="1077924" y="10041"/>
                  <a:pt x="1198509" y="0"/>
                </a:cubicBezTo>
                <a:cubicBezTo>
                  <a:pt x="1319094" y="-10041"/>
                  <a:pt x="1550973" y="67834"/>
                  <a:pt x="1847119" y="0"/>
                </a:cubicBezTo>
                <a:cubicBezTo>
                  <a:pt x="2143265" y="-67834"/>
                  <a:pt x="2342090" y="44776"/>
                  <a:pt x="2565223" y="0"/>
                </a:cubicBezTo>
                <a:cubicBezTo>
                  <a:pt x="2788356" y="-44776"/>
                  <a:pt x="2971956" y="29106"/>
                  <a:pt x="3144340" y="0"/>
                </a:cubicBezTo>
                <a:cubicBezTo>
                  <a:pt x="3316724" y="-29106"/>
                  <a:pt x="3452025" y="12423"/>
                  <a:pt x="3584468" y="0"/>
                </a:cubicBezTo>
                <a:cubicBezTo>
                  <a:pt x="3716911" y="-12423"/>
                  <a:pt x="4038307" y="36499"/>
                  <a:pt x="4163585" y="0"/>
                </a:cubicBezTo>
                <a:cubicBezTo>
                  <a:pt x="4288863" y="-36499"/>
                  <a:pt x="4536688" y="53046"/>
                  <a:pt x="4812195" y="0"/>
                </a:cubicBezTo>
                <a:cubicBezTo>
                  <a:pt x="5087702" y="-53046"/>
                  <a:pt x="5008050" y="39902"/>
                  <a:pt x="5182829" y="0"/>
                </a:cubicBezTo>
                <a:cubicBezTo>
                  <a:pt x="5357608" y="-39902"/>
                  <a:pt x="5588069" y="58031"/>
                  <a:pt x="5761946" y="0"/>
                </a:cubicBezTo>
                <a:cubicBezTo>
                  <a:pt x="5935823" y="-58031"/>
                  <a:pt x="6015089" y="31083"/>
                  <a:pt x="6132580" y="0"/>
                </a:cubicBezTo>
                <a:cubicBezTo>
                  <a:pt x="6250071" y="-31083"/>
                  <a:pt x="6427093" y="27759"/>
                  <a:pt x="6503215" y="0"/>
                </a:cubicBezTo>
                <a:cubicBezTo>
                  <a:pt x="6579337" y="-27759"/>
                  <a:pt x="6823642" y="1630"/>
                  <a:pt x="7082331" y="0"/>
                </a:cubicBezTo>
                <a:cubicBezTo>
                  <a:pt x="7341020" y="-1630"/>
                  <a:pt x="7566766" y="6177"/>
                  <a:pt x="7777271" y="0"/>
                </a:cubicBezTo>
                <a:cubicBezTo>
                  <a:pt x="8162391" y="-25435"/>
                  <a:pt x="8604076" y="386309"/>
                  <a:pt x="8605145" y="827874"/>
                </a:cubicBezTo>
                <a:cubicBezTo>
                  <a:pt x="8641102" y="1005151"/>
                  <a:pt x="8552987" y="1157359"/>
                  <a:pt x="8605145" y="1280432"/>
                </a:cubicBezTo>
                <a:cubicBezTo>
                  <a:pt x="8657303" y="1403505"/>
                  <a:pt x="8585908" y="1678454"/>
                  <a:pt x="8605145" y="1799217"/>
                </a:cubicBezTo>
                <a:cubicBezTo>
                  <a:pt x="8624382" y="1919981"/>
                  <a:pt x="8571368" y="2104121"/>
                  <a:pt x="8605145" y="2251775"/>
                </a:cubicBezTo>
                <a:cubicBezTo>
                  <a:pt x="8638922" y="2399429"/>
                  <a:pt x="8594203" y="2655402"/>
                  <a:pt x="8605145" y="2770560"/>
                </a:cubicBezTo>
                <a:cubicBezTo>
                  <a:pt x="8616087" y="2885718"/>
                  <a:pt x="8599013" y="3065129"/>
                  <a:pt x="8605145" y="3223118"/>
                </a:cubicBezTo>
                <a:cubicBezTo>
                  <a:pt x="8611277" y="3381107"/>
                  <a:pt x="8515032" y="3878558"/>
                  <a:pt x="8605145" y="4139271"/>
                </a:cubicBezTo>
                <a:cubicBezTo>
                  <a:pt x="8520840" y="4663650"/>
                  <a:pt x="8167669" y="5069756"/>
                  <a:pt x="7777271" y="4967145"/>
                </a:cubicBezTo>
                <a:cubicBezTo>
                  <a:pt x="7581928" y="4976138"/>
                  <a:pt x="7264171" y="4948702"/>
                  <a:pt x="7059167" y="4967145"/>
                </a:cubicBezTo>
                <a:cubicBezTo>
                  <a:pt x="6854163" y="4985588"/>
                  <a:pt x="6837983" y="4930333"/>
                  <a:pt x="6619038" y="4967145"/>
                </a:cubicBezTo>
                <a:cubicBezTo>
                  <a:pt x="6400093" y="5003957"/>
                  <a:pt x="6342764" y="4942786"/>
                  <a:pt x="6248404" y="4967145"/>
                </a:cubicBezTo>
                <a:cubicBezTo>
                  <a:pt x="6154044" y="4991504"/>
                  <a:pt x="5931607" y="4954380"/>
                  <a:pt x="5808275" y="4967145"/>
                </a:cubicBezTo>
                <a:cubicBezTo>
                  <a:pt x="5684943" y="4979910"/>
                  <a:pt x="5464681" y="4918558"/>
                  <a:pt x="5229159" y="4967145"/>
                </a:cubicBezTo>
                <a:cubicBezTo>
                  <a:pt x="4993637" y="5015732"/>
                  <a:pt x="4822389" y="4899958"/>
                  <a:pt x="4650042" y="4967145"/>
                </a:cubicBezTo>
                <a:cubicBezTo>
                  <a:pt x="4477695" y="5034332"/>
                  <a:pt x="4240998" y="4923114"/>
                  <a:pt x="3931938" y="4967145"/>
                </a:cubicBezTo>
                <a:cubicBezTo>
                  <a:pt x="3622878" y="5011176"/>
                  <a:pt x="3594575" y="4926344"/>
                  <a:pt x="3422316" y="4967145"/>
                </a:cubicBezTo>
                <a:cubicBezTo>
                  <a:pt x="3250057" y="5007946"/>
                  <a:pt x="3139545" y="4923648"/>
                  <a:pt x="2982187" y="4967145"/>
                </a:cubicBezTo>
                <a:cubicBezTo>
                  <a:pt x="2824829" y="5010642"/>
                  <a:pt x="2689521" y="4928292"/>
                  <a:pt x="2611553" y="4967145"/>
                </a:cubicBezTo>
                <a:cubicBezTo>
                  <a:pt x="2533585" y="5005998"/>
                  <a:pt x="2058573" y="4948243"/>
                  <a:pt x="1893448" y="4967145"/>
                </a:cubicBezTo>
                <a:cubicBezTo>
                  <a:pt x="1728323" y="4986047"/>
                  <a:pt x="1643286" y="4950490"/>
                  <a:pt x="1522814" y="4967145"/>
                </a:cubicBezTo>
                <a:cubicBezTo>
                  <a:pt x="1402342" y="4983800"/>
                  <a:pt x="1031790" y="4942671"/>
                  <a:pt x="827874" y="4967145"/>
                </a:cubicBezTo>
                <a:cubicBezTo>
                  <a:pt x="349800" y="4968364"/>
                  <a:pt x="-57984" y="4570700"/>
                  <a:pt x="0" y="4139271"/>
                </a:cubicBezTo>
                <a:cubicBezTo>
                  <a:pt x="-67127" y="3914315"/>
                  <a:pt x="58266" y="3788555"/>
                  <a:pt x="0" y="3521144"/>
                </a:cubicBezTo>
                <a:cubicBezTo>
                  <a:pt x="-58266" y="3253733"/>
                  <a:pt x="1514" y="3195591"/>
                  <a:pt x="0" y="3002358"/>
                </a:cubicBezTo>
                <a:cubicBezTo>
                  <a:pt x="-1514" y="2809125"/>
                  <a:pt x="36541" y="2663771"/>
                  <a:pt x="0" y="2483573"/>
                </a:cubicBezTo>
                <a:cubicBezTo>
                  <a:pt x="-36541" y="2303375"/>
                  <a:pt x="72759" y="2114387"/>
                  <a:pt x="0" y="1865445"/>
                </a:cubicBezTo>
                <a:cubicBezTo>
                  <a:pt x="-72759" y="1616503"/>
                  <a:pt x="109972" y="1216286"/>
                  <a:pt x="0" y="827874"/>
                </a:cubicBezTo>
                <a:close/>
              </a:path>
            </a:pathLst>
          </a:custGeom>
          <a:solidFill>
            <a:srgbClr val="FFF8D9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5743062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Graphic 20" descr="Teacher">
            <a:extLst>
              <a:ext uri="{FF2B5EF4-FFF2-40B4-BE49-F238E27FC236}">
                <a16:creationId xmlns:a16="http://schemas.microsoft.com/office/drawing/2014/main" id="{01BAF62B-3420-486C-AB83-9B7337BB4D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23001" y="66247"/>
            <a:ext cx="914400" cy="9144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24343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</a:t>
            </a:r>
            <a:endParaRPr lang="en-GB" sz="3200" dirty="0"/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201A429-64ED-4B7A-94F6-0DC7EAB1D42B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E4020B0-A2A3-4F68-801E-E9DF382DC02F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25" name="Speech Bubble: Rectangle with Corners Rounded 24">
              <a:extLst>
                <a:ext uri="{FF2B5EF4-FFF2-40B4-BE49-F238E27FC236}">
                  <a16:creationId xmlns:a16="http://schemas.microsoft.com/office/drawing/2014/main" id="{F4B5CDE5-34C6-427E-BD36-480850F7712A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5A07DE71-EF7E-4BB1-9B08-A8CC57BE3E77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27" name="Picture 26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95BB7C96-D5B4-4C5E-BBCE-F7C229BAA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B2BAC05-D02F-4D9D-A61C-1280A946D181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</a:rPr>
                <a:t>…</a:t>
              </a:r>
            </a:p>
          </p:txBody>
        </p:sp>
      </p:grpSp>
      <p:sp>
        <p:nvSpPr>
          <p:cNvPr id="19" name="Speech Bubble: Rectangle with Corners Rounded 18">
            <a:hlinkClick r:id="" action="ppaction://noaction">
              <a:snd r:embed="rId9" name="T3_W3F_7.1.wav"/>
            </a:hlinkClick>
            <a:extLst>
              <a:ext uri="{FF2B5EF4-FFF2-40B4-BE49-F238E27FC236}">
                <a16:creationId xmlns:a16="http://schemas.microsoft.com/office/drawing/2014/main" id="{1D5673A2-8CCF-4347-AE44-0B95B64FC340}"/>
              </a:ext>
            </a:extLst>
          </p:cNvPr>
          <p:cNvSpPr/>
          <p:nvPr/>
        </p:nvSpPr>
        <p:spPr>
          <a:xfrm>
            <a:off x="3661465" y="108754"/>
            <a:ext cx="6949863" cy="541802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" name="CustomShape 7">
            <a:hlinkClick r:id="" action="ppaction://noaction">
              <a:snd r:embed="rId10" name="T3_W3F_7.1.wav"/>
            </a:hlinkClick>
            <a:extLst>
              <a:ext uri="{FF2B5EF4-FFF2-40B4-BE49-F238E27FC236}">
                <a16:creationId xmlns:a16="http://schemas.microsoft.com/office/drawing/2014/main" id="{5C12384F-1D46-4056-AB2F-3709AE5BB247}"/>
              </a:ext>
            </a:extLst>
          </p:cNvPr>
          <p:cNvSpPr/>
          <p:nvPr/>
        </p:nvSpPr>
        <p:spPr>
          <a:xfrm>
            <a:off x="3641683" y="128500"/>
            <a:ext cx="7326619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Was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packst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du? Was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packt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dein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*e Partner*in?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2" name="Google Shape;167;p2">
            <a:extLst>
              <a:ext uri="{FF2B5EF4-FFF2-40B4-BE49-F238E27FC236}">
                <a16:creationId xmlns:a16="http://schemas.microsoft.com/office/drawing/2014/main" id="{AFDEF702-267C-4E72-BDDA-DDE87BFFB743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" name="Picture 2" descr="Backpack, Rucksack, Backpacking, Hiking, Carry, Bag">
            <a:extLst>
              <a:ext uri="{FF2B5EF4-FFF2-40B4-BE49-F238E27FC236}">
                <a16:creationId xmlns:a16="http://schemas.microsoft.com/office/drawing/2014/main" id="{DFAFB67C-2591-4BF6-905D-7C91E0036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453" y="3296182"/>
            <a:ext cx="1850489" cy="2213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EB6F50CB-26C1-443B-9979-6E78300AF0B5}"/>
              </a:ext>
            </a:extLst>
          </p:cNvPr>
          <p:cNvSpPr/>
          <p:nvPr/>
        </p:nvSpPr>
        <p:spPr>
          <a:xfrm>
            <a:off x="1966022" y="2219554"/>
            <a:ext cx="2738121" cy="1693361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Ich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packe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in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meinem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Rucksack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T-Shirt!</a:t>
            </a: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6647DC9C-BF0F-4EF8-B2F5-68DA60CB9032}"/>
              </a:ext>
            </a:extLst>
          </p:cNvPr>
          <p:cNvSpPr/>
          <p:nvPr/>
        </p:nvSpPr>
        <p:spPr>
          <a:xfrm flipH="1">
            <a:off x="6578845" y="2636057"/>
            <a:ext cx="3208428" cy="1693361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Ich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packe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in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meinem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Rucksack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T-Shirt und …eine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Wasserflasche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!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09B5FDC-D006-4B4C-B97A-58E2BE4CD44A}"/>
              </a:ext>
            </a:extLst>
          </p:cNvPr>
          <p:cNvGrpSpPr/>
          <p:nvPr/>
        </p:nvGrpSpPr>
        <p:grpSpPr>
          <a:xfrm>
            <a:off x="2657249" y="4012477"/>
            <a:ext cx="1592531" cy="1592531"/>
            <a:chOff x="686435" y="4212313"/>
            <a:chExt cx="1592531" cy="1592531"/>
          </a:xfrm>
        </p:grpSpPr>
        <p:pic>
          <p:nvPicPr>
            <p:cNvPr id="4" name="Graphic 3" descr="User with solid fill">
              <a:extLst>
                <a:ext uri="{FF2B5EF4-FFF2-40B4-BE49-F238E27FC236}">
                  <a16:creationId xmlns:a16="http://schemas.microsoft.com/office/drawing/2014/main" id="{30B0FF43-7516-4071-9D48-C3D8F7816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86435" y="4212313"/>
              <a:ext cx="1592531" cy="159253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97356BD-66F7-444C-B7B4-E3125F438459}"/>
                </a:ext>
              </a:extLst>
            </p:cNvPr>
            <p:cNvSpPr txBox="1"/>
            <p:nvPr/>
          </p:nvSpPr>
          <p:spPr>
            <a:xfrm>
              <a:off x="1222224" y="4973847"/>
              <a:ext cx="6669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A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9049F9F-EF09-412F-A4FB-319DB9CF42EE}"/>
              </a:ext>
            </a:extLst>
          </p:cNvPr>
          <p:cNvGrpSpPr/>
          <p:nvPr/>
        </p:nvGrpSpPr>
        <p:grpSpPr>
          <a:xfrm>
            <a:off x="7568808" y="4139726"/>
            <a:ext cx="1592531" cy="1592531"/>
            <a:chOff x="686435" y="4212313"/>
            <a:chExt cx="1592531" cy="1592531"/>
          </a:xfrm>
        </p:grpSpPr>
        <p:pic>
          <p:nvPicPr>
            <p:cNvPr id="42" name="Graphic 41" descr="User with solid fill">
              <a:extLst>
                <a:ext uri="{FF2B5EF4-FFF2-40B4-BE49-F238E27FC236}">
                  <a16:creationId xmlns:a16="http://schemas.microsoft.com/office/drawing/2014/main" id="{E04E3C69-CF68-4B54-8EEF-55D39B2D9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86435" y="4212313"/>
              <a:ext cx="1592531" cy="1592531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38D444A-2D0A-4800-B816-A75C327A9DB2}"/>
                </a:ext>
              </a:extLst>
            </p:cNvPr>
            <p:cNvSpPr txBox="1"/>
            <p:nvPr/>
          </p:nvSpPr>
          <p:spPr>
            <a:xfrm>
              <a:off x="1222224" y="4973847"/>
              <a:ext cx="6669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B</a:t>
              </a:r>
            </a:p>
          </p:txBody>
        </p:sp>
      </p:grp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762F0DEB-DCDB-41F8-884E-D53F878AB357}"/>
              </a:ext>
            </a:extLst>
          </p:cNvPr>
          <p:cNvSpPr/>
          <p:nvPr/>
        </p:nvSpPr>
        <p:spPr>
          <a:xfrm>
            <a:off x="4067443" y="807980"/>
            <a:ext cx="3208429" cy="1693361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Ich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packe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in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meinem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Rucksack…</a:t>
            </a:r>
          </a:p>
        </p:txBody>
      </p:sp>
      <p:pic>
        <p:nvPicPr>
          <p:cNvPr id="45" name="Picture 4" descr="Water Bottle Clip Art">
            <a:extLst>
              <a:ext uri="{FF2B5EF4-FFF2-40B4-BE49-F238E27FC236}">
                <a16:creationId xmlns:a16="http://schemas.microsoft.com/office/drawing/2014/main" id="{10885593-DE74-4E75-BBAE-84A8171A2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79863">
            <a:off x="9315346" y="784747"/>
            <a:ext cx="463475" cy="126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0" descr="Mobile Touch Phone Clip Art">
            <a:extLst>
              <a:ext uri="{FF2B5EF4-FFF2-40B4-BE49-F238E27FC236}">
                <a16:creationId xmlns:a16="http://schemas.microsoft.com/office/drawing/2014/main" id="{62DCB359-6BD2-4060-9097-D6A22CC40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28061">
            <a:off x="6089382" y="5833860"/>
            <a:ext cx="464978" cy="89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6" descr="Dog pull toy vector image | Public domain vectors">
            <a:extLst>
              <a:ext uri="{FF2B5EF4-FFF2-40B4-BE49-F238E27FC236}">
                <a16:creationId xmlns:a16="http://schemas.microsoft.com/office/drawing/2014/main" id="{150934E7-97CC-47CB-B003-0EC0A3DE9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36" y="5995449"/>
            <a:ext cx="989039" cy="82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0" descr="Jacket, Blue, Fashion, Denim, Style, Clothing, Colorful">
            <a:extLst>
              <a:ext uri="{FF2B5EF4-FFF2-40B4-BE49-F238E27FC236}">
                <a16:creationId xmlns:a16="http://schemas.microsoft.com/office/drawing/2014/main" id="{1BF93810-D7C1-4187-931B-50F9A9E02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31856">
            <a:off x="3560122" y="5462642"/>
            <a:ext cx="2117514" cy="105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2" descr="Board, Game, Ludo, Leisure, Luck">
            <a:extLst>
              <a:ext uri="{FF2B5EF4-FFF2-40B4-BE49-F238E27FC236}">
                <a16:creationId xmlns:a16="http://schemas.microsoft.com/office/drawing/2014/main" id="{14C455C0-5BF2-4546-A0DB-0FEDFCF7D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145" y="5511813"/>
            <a:ext cx="1774952" cy="11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4" descr="Football, Ball, Sport, Soccer">
            <a:extLst>
              <a:ext uri="{FF2B5EF4-FFF2-40B4-BE49-F238E27FC236}">
                <a16:creationId xmlns:a16="http://schemas.microsoft.com/office/drawing/2014/main" id="{6AB7FF78-A571-4E68-8D5C-6CAC6D864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204" y="6023833"/>
            <a:ext cx="655678" cy="73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8" descr="Pacco Regalo Clip Art">
            <a:extLst>
              <a:ext uri="{FF2B5EF4-FFF2-40B4-BE49-F238E27FC236}">
                <a16:creationId xmlns:a16="http://schemas.microsoft.com/office/drawing/2014/main" id="{374B0FD7-7718-4B1F-9750-D5F772845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734" y="5789375"/>
            <a:ext cx="866007" cy="92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D9C0CF-C2F6-43C0-8971-0D86F9D2AC8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917107" y="5439252"/>
            <a:ext cx="904386" cy="12791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1329B6-56CB-4B6F-A192-5133BBCCADD2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601" t="8895" r="30744" b="52278"/>
          <a:stretch/>
        </p:blipFill>
        <p:spPr>
          <a:xfrm>
            <a:off x="268290" y="4250416"/>
            <a:ext cx="1242450" cy="14818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979487-8BB3-4593-A4BF-5D8E0B6E11B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2229" y="2664429"/>
            <a:ext cx="989046" cy="15925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A12C85-F33E-43FD-824B-C93B731B06F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16200000">
            <a:off x="353973" y="2054555"/>
            <a:ext cx="706519" cy="3645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A14111-3003-4DF2-B284-AA9A2106A9B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99824" y="1051468"/>
            <a:ext cx="612459" cy="7510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8FB731-C8DE-4EA8-8107-EE7807C0CB9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313380" y="4606429"/>
            <a:ext cx="665600" cy="8139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874B9F-D79D-4E60-9A14-0C09BE0B349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446696" y="807980"/>
            <a:ext cx="1121929" cy="8975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FD07EA1-9DD9-4AA9-B467-7337E8372D66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770450" y="1793097"/>
            <a:ext cx="762799" cy="5720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73B8600-DFCF-4F44-8577-17C2BE9CDC1B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873235" y="2346449"/>
            <a:ext cx="1034885" cy="8009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925F5E3-62A1-4F35-8219-FECF5D54FE54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992972" y="3525499"/>
            <a:ext cx="578195" cy="6415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62BCE80-6960-428B-A463-E2A14F6C0CC7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808447" y="1029132"/>
            <a:ext cx="1145807" cy="93120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CF076B53-FF5B-43DA-9309-E0B9203B20E6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750873" y="6033198"/>
            <a:ext cx="838478" cy="61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10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3F_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3F_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3F_7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4824108"/>
              </p:ext>
            </p:extLst>
          </p:nvPr>
        </p:nvGraphicFramePr>
        <p:xfrm>
          <a:off x="322307" y="1280314"/>
          <a:ext cx="11560041" cy="5168388"/>
        </p:xfrm>
        <a:graphic>
          <a:graphicData uri="http://schemas.openxmlformats.org/drawingml/2006/table">
            <a:tbl>
              <a:tblPr firstRow="1" bandRow="1"/>
              <a:tblGrid>
                <a:gridCol w="203898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993060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665679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862317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Bibliothek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g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ehen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der Dom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Stadt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ohin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as Kino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ch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trage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ann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tragen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Kleidung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r/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/es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trägt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Uhr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das T-Shirt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ehen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du </a:t>
                      </a:r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siehst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der Rucksack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ch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sehe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3_W3F_8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565375" y="1252323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145" y="3290367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45" y="1584387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885" y="4749529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390625" y="573991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586367" y="3985586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572710" y="227844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331427" y="6019121"/>
            <a:ext cx="3510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you see, are seeing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5307572" y="5993115"/>
            <a:ext cx="2648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backpack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8049053" y="6032300"/>
            <a:ext cx="3117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 see, am seeing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3412142" y="4763790"/>
            <a:ext cx="2477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watch,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5268889" y="5178053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t-shirt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8010484" y="5126922"/>
            <a:ext cx="2698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see, seeing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331427" y="4267109"/>
            <a:ext cx="2338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clothing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5426816" y="425004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you, one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8049053" y="4236847"/>
            <a:ext cx="3968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he/she/it wears, carries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367106" y="3459535"/>
            <a:ext cx="2721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 wear, I carry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5152537" y="347314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 then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8052205" y="3439384"/>
            <a:ext cx="3114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wear, to carry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329520" y="253962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town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5365470" y="2545134"/>
            <a:ext cx="2414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Where (to)?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8010484" y="2578988"/>
            <a:ext cx="2404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cinema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341948" y="1724746"/>
            <a:ext cx="2746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library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5434194" y="1681892"/>
            <a:ext cx="2338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go, going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8049053" y="1697263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cathedral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D9D4D3-3B8F-2458-388F-769EFE0F4B28}"/>
              </a:ext>
            </a:extLst>
          </p:cNvPr>
          <p:cNvSpPr txBox="1"/>
          <p:nvPr/>
        </p:nvSpPr>
        <p:spPr>
          <a:xfrm>
            <a:off x="2394529" y="5155422"/>
            <a:ext cx="3134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clock, o’clock</a:t>
            </a:r>
          </a:p>
        </p:txBody>
      </p:sp>
    </p:spTree>
    <p:extLst>
      <p:ext uri="{BB962C8B-B14F-4D97-AF65-F5344CB8AC3E}">
        <p14:creationId xmlns:p14="http://schemas.microsoft.com/office/powerpoint/2010/main" val="253356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1213545"/>
              </p:ext>
            </p:extLst>
          </p:nvPr>
        </p:nvGraphicFramePr>
        <p:xfrm>
          <a:off x="315979" y="1280314"/>
          <a:ext cx="11560041" cy="5168388"/>
        </p:xfrm>
        <a:graphic>
          <a:graphicData uri="http://schemas.openxmlformats.org/drawingml/2006/table">
            <a:tbl>
              <a:tblPr firstRow="1" bandRow="1"/>
              <a:tblGrid>
                <a:gridCol w="203898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993060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665679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862317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cinema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town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Where (to)?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go, going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library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cathedral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wear, to carry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 wear, I carry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he/she/it wears, carries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y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ou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, one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then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clothing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see, seeing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 see/ am seeing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you see/ are seeing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the) backpack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t-shirt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watch, clock, o’clock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3_W3F_8.2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52178" y="1224780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017" y="3290367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17" y="1584387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757" y="4749529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551497" y="573991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47239" y="3985586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33582" y="227844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hlinkClick r:id="" action="ppaction://noaction">
              <a:snd r:embed="rId7" name="T3_W3F_8.3.wav"/>
            </a:hlinkClick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343044" y="6032300"/>
            <a:ext cx="2599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Rucksack</a:t>
            </a:r>
          </a:p>
        </p:txBody>
      </p:sp>
      <p:sp>
        <p:nvSpPr>
          <p:cNvPr id="56" name="TextBox 55">
            <a:hlinkClick r:id="" action="ppaction://noaction">
              <a:snd r:embed="rId8" name="T3_W3F_8.4.wav"/>
            </a:hlinkClick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5351767" y="600890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T-Shirt</a:t>
            </a:r>
          </a:p>
        </p:txBody>
      </p:sp>
      <p:sp>
        <p:nvSpPr>
          <p:cNvPr id="57" name="TextBox 56">
            <a:hlinkClick r:id="" action="ppaction://noaction">
              <a:snd r:embed="rId9" name="T3_W3F_8.5.wav"/>
            </a:hlinkClick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9895878" y="598703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Uhr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8" name="TextBox 57">
            <a:hlinkClick r:id="" action="ppaction://noaction">
              <a:snd r:embed="rId10" name="T3_W3F_8.6.wav"/>
            </a:hlinkClick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343044" y="515459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sehen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9" name="TextBox 58">
            <a:hlinkClick r:id="" action="ppaction://noaction">
              <a:snd r:embed="rId11" name="T3_W3F_8.7.wav"/>
            </a:hlinkClick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5351767" y="5125683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ich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sehe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0" name="TextBox 59">
            <a:hlinkClick r:id="" action="ppaction://noaction">
              <a:snd r:embed="rId12" name="T3_W3F_8.8.wav"/>
            </a:hlinkClick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996299" y="515459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du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siehst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</a:p>
        </p:txBody>
      </p:sp>
      <p:sp>
        <p:nvSpPr>
          <p:cNvPr id="64" name="TextBox 63">
            <a:hlinkClick r:id="" action="ppaction://noaction">
              <a:snd r:embed="rId13" name="T3_W3F_8.9.wav"/>
            </a:hlinkClick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370704" y="433434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man</a:t>
            </a:r>
          </a:p>
        </p:txBody>
      </p:sp>
      <p:sp>
        <p:nvSpPr>
          <p:cNvPr id="65" name="TextBox 64">
            <a:hlinkClick r:id="" action="ppaction://noaction">
              <a:snd r:embed="rId14" name="T3_W3F_8.10.wav"/>
            </a:hlinkClick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5325507" y="426433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dann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6" name="TextBox 65">
            <a:hlinkClick r:id="" action="ppaction://noaction">
              <a:snd r:embed="rId15" name="T3_W3F_8.11.wav"/>
            </a:hlinkClick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8001317" y="4287864"/>
            <a:ext cx="2698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Kleidung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7" name="TextBox 66">
            <a:hlinkClick r:id="" action="ppaction://noaction">
              <a:snd r:embed="rId16" name="T3_W3F_8.12.wav"/>
            </a:hlinkClick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356701" y="337394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tragen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8" name="TextBox 67">
            <a:hlinkClick r:id="" action="ppaction://noaction">
              <a:snd r:embed="rId17" name="T3_W3F_8.13.wav"/>
            </a:hlinkClick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5325507" y="342172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ich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trage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9" name="TextBox 68">
            <a:hlinkClick r:id="" action="ppaction://noaction">
              <a:snd r:embed="rId18" name="T3_W3F_8.14.wav"/>
            </a:hlinkClick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8013332" y="3421724"/>
            <a:ext cx="3114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er/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sie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/es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trägt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0" name="TextBox 69">
            <a:hlinkClick r:id="" action="ppaction://noaction">
              <a:snd r:embed="rId19" name="T3_W3F_8.15.wav"/>
            </a:hlinkClick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387816" y="254776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gehen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1" name="TextBox 70">
            <a:hlinkClick r:id="" action="ppaction://noaction">
              <a:snd r:embed="rId20" name="T3_W3F_8.16.wav"/>
            </a:hlinkClick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5283439" y="2579247"/>
            <a:ext cx="2414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Bibliothek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2" name="TextBox 71">
            <a:hlinkClick r:id="" action="ppaction://noaction">
              <a:snd r:embed="rId21" name="T3_W3F_8.17.wav"/>
            </a:hlinkClick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996298" y="258927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Dom</a:t>
            </a:r>
          </a:p>
        </p:txBody>
      </p:sp>
      <p:sp>
        <p:nvSpPr>
          <p:cNvPr id="73" name="TextBox 72">
            <a:hlinkClick r:id="" action="ppaction://noaction">
              <a:snd r:embed="rId22" name="T3_W3F_8.18.wav"/>
            </a:hlinkClick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286813" y="17418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Kino</a:t>
            </a:r>
          </a:p>
        </p:txBody>
      </p:sp>
      <p:sp>
        <p:nvSpPr>
          <p:cNvPr id="74" name="TextBox 73">
            <a:hlinkClick r:id="" action="ppaction://noaction">
              <a:snd r:embed="rId23" name="T3_W3F_8.19.wav"/>
            </a:hlinkClick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5325506" y="17418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Stadt</a:t>
            </a:r>
          </a:p>
        </p:txBody>
      </p:sp>
      <p:sp>
        <p:nvSpPr>
          <p:cNvPr id="75" name="TextBox 74">
            <a:hlinkClick r:id="" action="ppaction://noaction">
              <a:snd r:embed="rId24" name="T3_W3F_8.20.wav"/>
            </a:hlinkClick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8057302" y="1678008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Wohin</a:t>
            </a: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?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048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1529</TotalTime>
  <Words>2477</Words>
  <Application>Microsoft Office PowerPoint</Application>
  <PresentationFormat>Widescreen</PresentationFormat>
  <Paragraphs>351</Paragraphs>
  <Slides>12</Slides>
  <Notes>12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12</vt:i4>
      </vt:variant>
    </vt:vector>
  </HeadingPairs>
  <TitlesOfParts>
    <vt:vector size="21" baseType="lpstr">
      <vt:lpstr>Arial</vt:lpstr>
      <vt:lpstr>Calibri</vt:lpstr>
      <vt:lpstr>Century Gothic</vt:lpstr>
      <vt:lpstr>Modern Love</vt:lpstr>
      <vt:lpstr>Symbol</vt:lpstr>
      <vt:lpstr>Wingdings</vt:lpstr>
      <vt:lpstr>1_Office Theme</vt:lpstr>
      <vt:lpstr>Office Theme</vt:lpstr>
      <vt:lpstr>2_Office Theme</vt:lpstr>
      <vt:lpstr>Describing me and others </vt:lpstr>
      <vt:lpstr>aussprechen</vt:lpstr>
      <vt:lpstr>aussprechen</vt:lpstr>
      <vt:lpstr>Follow up 1 </vt:lpstr>
      <vt:lpstr>Follow up 2</vt:lpstr>
      <vt:lpstr>Follow up 3 </vt:lpstr>
      <vt:lpstr>Follow up 4</vt:lpstr>
      <vt:lpstr>Follow up 5: </vt:lpstr>
      <vt:lpstr>Follow up 5: </vt:lpstr>
      <vt:lpstr>Tschüss!</vt:lpstr>
      <vt:lpstr>Follow up 5: 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Ginevra Festanti</cp:lastModifiedBy>
  <cp:revision>113</cp:revision>
  <dcterms:created xsi:type="dcterms:W3CDTF">2021-06-12T06:20:35Z</dcterms:created>
  <dcterms:modified xsi:type="dcterms:W3CDTF">2024-04-28T18:33:36Z</dcterms:modified>
</cp:coreProperties>
</file>