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5" r:id="rId2"/>
    <p:sldId id="277" r:id="rId3"/>
    <p:sldId id="299" r:id="rId4"/>
    <p:sldId id="927" r:id="rId5"/>
    <p:sldId id="988" r:id="rId6"/>
    <p:sldId id="928" r:id="rId7"/>
    <p:sldId id="990" r:id="rId8"/>
    <p:sldId id="261" r:id="rId9"/>
    <p:sldId id="296" r:id="rId10"/>
    <p:sldId id="9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D"/>
    <a:srgbClr val="EFF9FB"/>
    <a:srgbClr val="0070C0"/>
    <a:srgbClr val="FFFFCC"/>
    <a:srgbClr val="2E94AF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5" autoAdjust="0"/>
    <p:restoredTop sz="61119" autoAdjust="0"/>
  </p:normalViewPr>
  <p:slideViewPr>
    <p:cSldViewPr snapToGrid="0">
      <p:cViewPr varScale="1">
        <p:scale>
          <a:sx n="41" d="100"/>
          <a:sy n="41" d="100"/>
        </p:scale>
        <p:origin x="1692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6D6C97F1-0FDD-BC47-998C-9DB10F6BB316}"/>
    <pc:docChg chg="modSld">
      <pc:chgData name="Jasmin Silver" userId="f1ad1a87-e10a-4dd0-87b2-6c2654730cf8" providerId="ADAL" clId="{6D6C97F1-0FDD-BC47-998C-9DB10F6BB316}" dt="2023-11-15T16:24:57.756" v="13" actId="20577"/>
      <pc:docMkLst>
        <pc:docMk/>
      </pc:docMkLst>
      <pc:sldChg chg="modSp mod modNotesTx">
        <pc:chgData name="Jasmin Silver" userId="f1ad1a87-e10a-4dd0-87b2-6c2654730cf8" providerId="ADAL" clId="{6D6C97F1-0FDD-BC47-998C-9DB10F6BB316}" dt="2023-11-15T16:24:57.756" v="13" actId="20577"/>
        <pc:sldMkLst>
          <pc:docMk/>
          <pc:sldMk cId="0" sldId="296"/>
        </pc:sldMkLst>
        <pc:spChg chg="mod">
          <ac:chgData name="Jasmin Silver" userId="f1ad1a87-e10a-4dd0-87b2-6c2654730cf8" providerId="ADAL" clId="{6D6C97F1-0FDD-BC47-998C-9DB10F6BB316}" dt="2023-11-15T16:24:57.756" v="13" actId="20577"/>
          <ac:spMkLst>
            <pc:docMk/>
            <pc:sldMk cId="0" sldId="296"/>
            <ac:spMk id="75" creationId="{D9C9F2D8-6C36-493C-858A-46C6FB27FCD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[-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[z] Information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[465]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funktionieren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[677]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international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[465]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Position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[944]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Tradition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[1650]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Buch [300] Fußball [1277] Handy [1693] Jacke [3287]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Rucksack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[3180] Spiel [328]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T-Shirt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[3914] Uhr [348]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essen [323] gehen [66] sehen [79] singen [1063] tanzen [1497] tragen [271]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man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[32] (Party)Kleidung [2820]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dann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[41]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gehen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[66] sein [3]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Bibliothek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[2366]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Dom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[4916] Garten [1158] Haus [147]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Kino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[2020]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Stadt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[204]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Wohin?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[1811]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[-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tion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b="0" dirty="0"/>
              <a:t>1. Present the SSC and say the </a:t>
            </a:r>
            <a:r>
              <a:rPr lang="en-GB" b="1" dirty="0"/>
              <a:t>[-</a:t>
            </a:r>
            <a:r>
              <a:rPr lang="en-GB" b="1" dirty="0" err="1"/>
              <a:t>tion</a:t>
            </a:r>
            <a:r>
              <a:rPr lang="en-GB" b="1" dirty="0"/>
              <a:t>] </a:t>
            </a:r>
            <a:r>
              <a:rPr lang="en-GB" b="0" dirty="0"/>
              <a:t>sound first, on its own. Pupils repeat it with you.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Information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b="0" dirty="0"/>
              <a:t>on its own, say</a:t>
            </a:r>
            <a:r>
              <a:rPr lang="en-GB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to use the British Sign Language (BSL) sign for information, as here: </a:t>
            </a:r>
            <a:r>
              <a:rPr lang="fr-FR" baseline="0" dirty="0"/>
              <a:t>https://www.signbsl.com/sign/information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Click to bring up the image and say the word “Information” again with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/>
              <a:t>Information [465]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497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[-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tion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Information’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‘Information’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0" baseline="0" dirty="0"/>
              <a:t>Information [465] </a:t>
            </a:r>
            <a:r>
              <a:rPr lang="en-GB" baseline="0" dirty="0"/>
              <a:t>Tradition [1650] Position [944] international [426] </a:t>
            </a:r>
            <a:r>
              <a:rPr lang="en-GB" baseline="0" dirty="0" err="1"/>
              <a:t>funktionieren</a:t>
            </a:r>
            <a:r>
              <a:rPr lang="en-GB" baseline="0" dirty="0"/>
              <a:t> [677]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</a:t>
            </a:r>
            <a:r>
              <a:rPr lang="en-US" dirty="0"/>
              <a:t>SSC [-</a:t>
            </a:r>
            <a:r>
              <a:rPr lang="en-US" dirty="0" err="1"/>
              <a:t>tion</a:t>
            </a:r>
            <a:r>
              <a:rPr lang="en-US" dirty="0"/>
              <a:t>] with some unfamiliar cognates. Pronunciation is very different from English, the ‘t’ in –</a:t>
            </a:r>
            <a:r>
              <a:rPr lang="en-US" dirty="0" err="1"/>
              <a:t>tion</a:t>
            </a:r>
            <a:r>
              <a:rPr lang="en-US" dirty="0"/>
              <a:t> like the [-</a:t>
            </a:r>
            <a:r>
              <a:rPr lang="en-US" dirty="0" err="1"/>
              <a:t>ts</a:t>
            </a:r>
            <a:r>
              <a:rPr lang="en-US" dirty="0"/>
              <a:t>] at the end of ‘boots’, plus long German ‘I’ and ‘o’ sounds.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highlight a word.</a:t>
            </a:r>
          </a:p>
          <a:p>
            <a:pPr marL="228600" indent="-228600">
              <a:buAutoNum type="arabicPeriod"/>
            </a:pPr>
            <a:r>
              <a:rPr lang="en-US" b="0" dirty="0"/>
              <a:t>Say the word out loud, focusing on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Click on the number button next to the word to check pronunciation.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Repeat for items 2-10.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Finally, click to bring up the call out to remind pupils that English ‘c’ is often German ‘k’ and pupils volunteer examples (4, 6, 7, 9)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Click once to highlight the examples.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and </a:t>
            </a:r>
            <a:r>
              <a:rPr lang="en-GB" b="1" baseline="0" dirty="0"/>
              <a:t>word frequency (1 is the most frequent word in German):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Aktion</a:t>
            </a:r>
            <a:r>
              <a:rPr lang="en-GB" b="0" baseline="0" dirty="0"/>
              <a:t> [1838] Information [465] Integration [1282] </a:t>
            </a:r>
            <a:r>
              <a:rPr lang="en-GB" b="0" baseline="0" dirty="0" err="1"/>
              <a:t>Investition</a:t>
            </a:r>
            <a:r>
              <a:rPr lang="en-GB" b="0" baseline="0" dirty="0"/>
              <a:t> [1406] </a:t>
            </a:r>
            <a:r>
              <a:rPr lang="en-GB" b="0" baseline="0" dirty="0" err="1"/>
              <a:t>Kombination</a:t>
            </a:r>
            <a:r>
              <a:rPr lang="en-GB" b="0" baseline="0" dirty="0"/>
              <a:t> [1895] </a:t>
            </a:r>
            <a:r>
              <a:rPr lang="en-GB" baseline="0" dirty="0" err="1"/>
              <a:t>Kommunikation</a:t>
            </a:r>
            <a:r>
              <a:rPr lang="en-GB" baseline="0" dirty="0"/>
              <a:t> [1523] </a:t>
            </a:r>
            <a:r>
              <a:rPr lang="en-GB" b="0" baseline="0" dirty="0" err="1"/>
              <a:t>Konzentration</a:t>
            </a:r>
            <a:r>
              <a:rPr lang="en-GB" b="0" baseline="0" dirty="0"/>
              <a:t> [1319]</a:t>
            </a:r>
            <a:r>
              <a:rPr lang="en-GB" baseline="0" dirty="0"/>
              <a:t> Position [944] Tradition [1650]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context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or click on it to hear the recording. Make sure the lesson context is clear.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Vocabulary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strike="noStrike" spc="-1" dirty="0" err="1">
                <a:latin typeface="Arial"/>
              </a:rPr>
              <a:t>packen</a:t>
            </a:r>
            <a:r>
              <a:rPr lang="en-GB" sz="1400" b="0" strike="noStrike" spc="-1" dirty="0">
                <a:latin typeface="Arial"/>
              </a:rPr>
              <a:t> [1639] </a:t>
            </a:r>
            <a:endParaRPr lang="de-DE" sz="14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455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adjectives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‘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</a:t>
            </a:r>
            <a:r>
              <a:rPr lang="en-GB" b="0" dirty="0"/>
              <a:t>recap the forms and uses of articles in row 1 (nominative) and row 2 (accusative), and introduce the same pattern for masculine possessive pronouns.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76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possessive adjectives and their connection to nouns of different genders.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on the first audio box to play the recording. Based on the possessive adjective, pupils write down A or B for the object, and R or L for Ronja/my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/your.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reveal the answer tick for the object that Ronja is looking for.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Complete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sentence audio is attached to each answer tick.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again to reveal R or L.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Continue for items 2-6.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, hast du </a:t>
            </a:r>
            <a:r>
              <a:rPr lang="en-GB" sz="1200" b="0" strike="noStrike" spc="-1" dirty="0" err="1">
                <a:latin typeface="Arial"/>
              </a:rPr>
              <a:t>meine</a:t>
            </a:r>
            <a:r>
              <a:rPr lang="en-GB" sz="1200" b="0" strike="noStrike" spc="-1" dirty="0">
                <a:latin typeface="Arial"/>
              </a:rPr>
              <a:t> [</a:t>
            </a:r>
            <a:r>
              <a:rPr lang="en-GB" sz="1200" b="0" strike="noStrike" spc="-1" dirty="0" err="1">
                <a:latin typeface="Arial"/>
              </a:rPr>
              <a:t>Jacke</a:t>
            </a:r>
            <a:r>
              <a:rPr lang="en-GB" sz="1200" b="0" strike="noStrike" spc="-1" dirty="0">
                <a:latin typeface="Arial"/>
              </a:rPr>
              <a:t>]?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Findest</a:t>
            </a:r>
            <a:r>
              <a:rPr lang="en-GB" sz="1200" b="0" strike="noStrike" spc="-1" dirty="0">
                <a:latin typeface="Arial"/>
              </a:rPr>
              <a:t> du </a:t>
            </a:r>
            <a:r>
              <a:rPr lang="en-GB" sz="1200" b="0" strike="noStrike" spc="-1" dirty="0" err="1">
                <a:latin typeface="Arial"/>
              </a:rPr>
              <a:t>meinen</a:t>
            </a:r>
            <a:r>
              <a:rPr lang="en-GB" sz="1200" b="0" strike="noStrike" spc="-1" dirty="0">
                <a:latin typeface="Arial"/>
              </a:rPr>
              <a:t> [</a:t>
            </a:r>
            <a:r>
              <a:rPr lang="en-GB" sz="1200" b="0" strike="noStrike" spc="-1" dirty="0" err="1">
                <a:latin typeface="Arial"/>
              </a:rPr>
              <a:t>Fußball</a:t>
            </a:r>
            <a:r>
              <a:rPr lang="en-GB" sz="1200" b="0" strike="noStrike" spc="-1" dirty="0">
                <a:latin typeface="Arial"/>
              </a:rPr>
              <a:t>], bitte?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Hier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habe</a:t>
            </a:r>
            <a:r>
              <a:rPr lang="en-GB" sz="1200" b="0" strike="noStrike" spc="-1" dirty="0">
                <a:latin typeface="Arial"/>
              </a:rPr>
              <a:t> ich 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 [Handy].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Ich </a:t>
            </a:r>
            <a:r>
              <a:rPr lang="en-GB" sz="1200" b="0" strike="noStrike" spc="-1" dirty="0" err="1">
                <a:latin typeface="Arial"/>
              </a:rPr>
              <a:t>packe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jetzt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deinen</a:t>
            </a:r>
            <a:r>
              <a:rPr lang="en-GB" sz="1200" b="0" strike="noStrike" spc="-1" dirty="0">
                <a:latin typeface="Arial"/>
              </a:rPr>
              <a:t> [Hund].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Ich </a:t>
            </a:r>
            <a:r>
              <a:rPr lang="en-GB" sz="1200" b="0" strike="noStrike" spc="-1" dirty="0" err="1">
                <a:latin typeface="Arial"/>
              </a:rPr>
              <a:t>finde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meine</a:t>
            </a:r>
            <a:r>
              <a:rPr lang="en-GB" sz="1200" b="0" strike="noStrike" spc="-1" dirty="0">
                <a:latin typeface="Arial"/>
              </a:rPr>
              <a:t> [</a:t>
            </a:r>
            <a:r>
              <a:rPr lang="en-GB" sz="1200" b="0" strike="noStrike" spc="-1" dirty="0" err="1">
                <a:latin typeface="Arial"/>
              </a:rPr>
              <a:t>Tasche</a:t>
            </a:r>
            <a:r>
              <a:rPr lang="en-GB" sz="1200" b="0" strike="noStrike" spc="-1" dirty="0">
                <a:latin typeface="Arial"/>
              </a:rPr>
              <a:t>] </a:t>
            </a:r>
            <a:r>
              <a:rPr lang="en-GB" sz="1200" b="0" strike="noStrike" spc="-1" dirty="0" err="1">
                <a:latin typeface="Arial"/>
              </a:rPr>
              <a:t>nicht</a:t>
            </a:r>
            <a:r>
              <a:rPr lang="en-GB" sz="1200" b="0" strike="noStrike" spc="-1" dirty="0">
                <a:latin typeface="Arial"/>
              </a:rPr>
              <a:t>!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Siehst</a:t>
            </a:r>
            <a:r>
              <a:rPr lang="en-GB" sz="1200" b="0" strike="noStrike" spc="-1" dirty="0">
                <a:latin typeface="Arial"/>
              </a:rPr>
              <a:t> du </a:t>
            </a:r>
            <a:r>
              <a:rPr lang="en-GB" sz="1200" b="0" strike="noStrike" spc="-1" dirty="0" err="1">
                <a:latin typeface="Arial"/>
              </a:rPr>
              <a:t>deinen</a:t>
            </a:r>
            <a:r>
              <a:rPr lang="en-GB" sz="1200" b="0" strike="noStrike" spc="-1" dirty="0">
                <a:latin typeface="Arial"/>
              </a:rPr>
              <a:t> [Brief]?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Row 1 and Row 2 masculine nouns by focussing on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possessive adjective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ending.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option from the two options given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5.pn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audio" Target="../media/audio12.wav"/><Relationship Id="rId17" Type="http://schemas.openxmlformats.org/officeDocument/2006/relationships/audio" Target="../media/audio17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audio" Target="../media/audio11.wav"/><Relationship Id="rId5" Type="http://schemas.openxmlformats.org/officeDocument/2006/relationships/image" Target="../media/image13.png"/><Relationship Id="rId15" Type="http://schemas.openxmlformats.org/officeDocument/2006/relationships/audio" Target="../media/audio15.wav"/><Relationship Id="rId10" Type="http://schemas.openxmlformats.org/officeDocument/2006/relationships/audio" Target="../media/audio10.wav"/><Relationship Id="rId4" Type="http://schemas.openxmlformats.org/officeDocument/2006/relationships/audio" Target="../media/audio7.wav"/><Relationship Id="rId9" Type="http://schemas.openxmlformats.org/officeDocument/2006/relationships/audio" Target="../media/audio9.wav"/><Relationship Id="rId14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11" Type="http://schemas.openxmlformats.org/officeDocument/2006/relationships/image" Target="../media/image20.gif"/><Relationship Id="rId5" Type="http://schemas.openxmlformats.org/officeDocument/2006/relationships/image" Target="../media/image17.png"/><Relationship Id="rId15" Type="http://schemas.openxmlformats.org/officeDocument/2006/relationships/image" Target="../media/image4.png"/><Relationship Id="rId10" Type="http://schemas.openxmlformats.org/officeDocument/2006/relationships/image" Target="../media/image19.gif"/><Relationship Id="rId4" Type="http://schemas.openxmlformats.org/officeDocument/2006/relationships/audio" Target="../media/audio18.wav"/><Relationship Id="rId9" Type="http://schemas.openxmlformats.org/officeDocument/2006/relationships/image" Target="../media/image18.gif"/><Relationship Id="rId14" Type="http://schemas.openxmlformats.org/officeDocument/2006/relationships/audio" Target="../media/audio2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0.wav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11" Type="http://schemas.openxmlformats.org/officeDocument/2006/relationships/image" Target="../media/image23.png"/><Relationship Id="rId5" Type="http://schemas.openxmlformats.org/officeDocument/2006/relationships/audio" Target="../media/audio24.wav"/><Relationship Id="rId15" Type="http://schemas.openxmlformats.org/officeDocument/2006/relationships/image" Target="../media/image20.gif"/><Relationship Id="rId10" Type="http://schemas.openxmlformats.org/officeDocument/2006/relationships/audio" Target="../media/audio29.wav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20.gif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11" Type="http://schemas.openxmlformats.org/officeDocument/2006/relationships/audio" Target="../media/audio37.wav"/><Relationship Id="rId5" Type="http://schemas.openxmlformats.org/officeDocument/2006/relationships/audio" Target="../media/audio33.wav"/><Relationship Id="rId15" Type="http://schemas.openxmlformats.org/officeDocument/2006/relationships/image" Target="../media/image25.gif"/><Relationship Id="rId10" Type="http://schemas.openxmlformats.org/officeDocument/2006/relationships/image" Target="../media/image24.png"/><Relationship Id="rId4" Type="http://schemas.openxmlformats.org/officeDocument/2006/relationships/audio" Target="../media/audio32.wav"/><Relationship Id="rId9" Type="http://schemas.openxmlformats.org/officeDocument/2006/relationships/image" Target="../media/image23.pn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audio" Target="../media/audio49.wav"/><Relationship Id="rId26" Type="http://schemas.openxmlformats.org/officeDocument/2006/relationships/audio" Target="../media/audio52.wav"/><Relationship Id="rId3" Type="http://schemas.openxmlformats.org/officeDocument/2006/relationships/audio" Target="../media/audio38.wav"/><Relationship Id="rId21" Type="http://schemas.openxmlformats.org/officeDocument/2006/relationships/image" Target="../media/image29.png"/><Relationship Id="rId34" Type="http://schemas.openxmlformats.org/officeDocument/2006/relationships/image" Target="../media/image38.png"/><Relationship Id="rId7" Type="http://schemas.openxmlformats.org/officeDocument/2006/relationships/audio" Target="../media/audio42.wav"/><Relationship Id="rId12" Type="http://schemas.openxmlformats.org/officeDocument/2006/relationships/audio" Target="../media/audio46.wav"/><Relationship Id="rId17" Type="http://schemas.openxmlformats.org/officeDocument/2006/relationships/audio" Target="../media/audio48.wav"/><Relationship Id="rId25" Type="http://schemas.openxmlformats.org/officeDocument/2006/relationships/audio" Target="../media/audio51.wav"/><Relationship Id="rId3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47.wav"/><Relationship Id="rId20" Type="http://schemas.openxmlformats.org/officeDocument/2006/relationships/image" Target="../media/image28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1.wav"/><Relationship Id="rId11" Type="http://schemas.openxmlformats.org/officeDocument/2006/relationships/audio" Target="../media/audio45.wav"/><Relationship Id="rId24" Type="http://schemas.openxmlformats.org/officeDocument/2006/relationships/audio" Target="../media/audio50.wav"/><Relationship Id="rId32" Type="http://schemas.openxmlformats.org/officeDocument/2006/relationships/image" Target="../media/image36.png"/><Relationship Id="rId5" Type="http://schemas.openxmlformats.org/officeDocument/2006/relationships/audio" Target="../media/audio40.wav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openxmlformats.org/officeDocument/2006/relationships/image" Target="../media/image33.png"/><Relationship Id="rId10" Type="http://schemas.openxmlformats.org/officeDocument/2006/relationships/audio" Target="../media/audio44.wav"/><Relationship Id="rId19" Type="http://schemas.openxmlformats.org/officeDocument/2006/relationships/image" Target="../media/image27.png"/><Relationship Id="rId31" Type="http://schemas.openxmlformats.org/officeDocument/2006/relationships/image" Target="../media/image35.png"/><Relationship Id="rId4" Type="http://schemas.openxmlformats.org/officeDocument/2006/relationships/audio" Target="../media/audio39.wav"/><Relationship Id="rId9" Type="http://schemas.openxmlformats.org/officeDocument/2006/relationships/image" Target="../media/image21.gif"/><Relationship Id="rId14" Type="http://schemas.openxmlformats.org/officeDocument/2006/relationships/image" Target="../media/image14.svg"/><Relationship Id="rId22" Type="http://schemas.openxmlformats.org/officeDocument/2006/relationships/image" Target="../media/image30.png"/><Relationship Id="rId27" Type="http://schemas.openxmlformats.org/officeDocument/2006/relationships/image" Target="../media/image32.png"/><Relationship Id="rId30" Type="http://schemas.openxmlformats.org/officeDocument/2006/relationships/image" Target="../media/image20.gif"/><Relationship Id="rId35" Type="http://schemas.openxmlformats.org/officeDocument/2006/relationships/image" Target="../media/image39.png"/><Relationship Id="rId8" Type="http://schemas.openxmlformats.org/officeDocument/2006/relationships/audio" Target="../media/audio4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image" Target="../media/image44.png"/><Relationship Id="rId18" Type="http://schemas.openxmlformats.org/officeDocument/2006/relationships/audio" Target="../media/audio59.wav"/><Relationship Id="rId3" Type="http://schemas.openxmlformats.org/officeDocument/2006/relationships/audio" Target="../media/audio53.wav"/><Relationship Id="rId21" Type="http://schemas.openxmlformats.org/officeDocument/2006/relationships/audio" Target="../media/audio60.wav"/><Relationship Id="rId7" Type="http://schemas.openxmlformats.org/officeDocument/2006/relationships/audio" Target="../media/audio57.wav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6.wav"/><Relationship Id="rId11" Type="http://schemas.openxmlformats.org/officeDocument/2006/relationships/image" Target="../media/image42.png"/><Relationship Id="rId5" Type="http://schemas.openxmlformats.org/officeDocument/2006/relationships/audio" Target="../media/audio55.wav"/><Relationship Id="rId15" Type="http://schemas.openxmlformats.org/officeDocument/2006/relationships/image" Target="../media/image30.png"/><Relationship Id="rId10" Type="http://schemas.openxmlformats.org/officeDocument/2006/relationships/image" Target="../media/image41.png"/><Relationship Id="rId19" Type="http://schemas.openxmlformats.org/officeDocument/2006/relationships/image" Target="../media/image13.png"/><Relationship Id="rId4" Type="http://schemas.openxmlformats.org/officeDocument/2006/relationships/audio" Target="../media/audio54.wav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Possessive adjectives mein, dein, sein, ihr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[-tion]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548FE-CF23-44C9-907E-A2C95255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669" y="2681309"/>
            <a:ext cx="2450171" cy="2262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E4548E-CA5E-499D-B333-B59F3EAF7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17344"/>
            <a:ext cx="2844373" cy="3241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B57EDC-65EE-4545-99D5-50F497026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941" y="3095626"/>
            <a:ext cx="1816863" cy="217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16798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Informa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3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44237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[-</a:t>
            </a:r>
            <a:r>
              <a:rPr lang="en-GB" sz="11500" dirty="0" err="1">
                <a:solidFill>
                  <a:srgbClr val="002060"/>
                </a:solidFill>
              </a:rPr>
              <a:t>tion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4D74F08-79E4-4994-AA88-AD07419097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69" y="865610"/>
            <a:ext cx="3206078" cy="3231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8" name="T3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2799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[-</a:t>
            </a:r>
            <a:r>
              <a:rPr lang="en-GB" sz="11500" dirty="0" err="1">
                <a:solidFill>
                  <a:srgbClr val="002060"/>
                </a:solidFill>
              </a:rPr>
              <a:t>tion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9" name="CustomShape 2"/>
          <p:cNvSpPr/>
          <p:nvPr/>
        </p:nvSpPr>
        <p:spPr>
          <a:xfrm>
            <a:off x="3899425" y="4365066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Informa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4D74F08-79E4-4994-AA88-AD07419097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50" y="2268987"/>
            <a:ext cx="2031455" cy="2047451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235FC93-BCE6-4A82-9919-D14BD80B537B}"/>
              </a:ext>
            </a:extLst>
          </p:cNvPr>
          <p:cNvSpPr/>
          <p:nvPr/>
        </p:nvSpPr>
        <p:spPr>
          <a:xfrm>
            <a:off x="4155980" y="2088458"/>
            <a:ext cx="3517797" cy="3275917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0" y="3240437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Tradi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7844476" y="3241563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Posi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"/>
          <p:cNvSpPr/>
          <p:nvPr/>
        </p:nvSpPr>
        <p:spPr>
          <a:xfrm>
            <a:off x="-175818" y="5858691"/>
            <a:ext cx="4706551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interna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r>
              <a:rPr lang="en-GB" sz="4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al</a:t>
            </a:r>
          </a:p>
        </p:txBody>
      </p:sp>
      <p:sp>
        <p:nvSpPr>
          <p:cNvPr id="16" name="CustomShape 2"/>
          <p:cNvSpPr/>
          <p:nvPr/>
        </p:nvSpPr>
        <p:spPr>
          <a:xfrm>
            <a:off x="7614178" y="5860865"/>
            <a:ext cx="4706551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funk</a:t>
            </a: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r>
              <a:rPr lang="en-GB" sz="4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ieren</a:t>
            </a:r>
            <a:endParaRPr lang="en-GB" sz="4400" spc="-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</a:endParaRPr>
          </a:p>
        </p:txBody>
      </p:sp>
      <p:pic>
        <p:nvPicPr>
          <p:cNvPr id="1026" name="Picture 2" descr="Free Nutcracker Christmas Decoration vector and pictu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36" y="1584293"/>
            <a:ext cx="862064" cy="17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International World vector and pictur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29" y="4260916"/>
            <a:ext cx="1677479" cy="16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ag Locations vector and pictur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t="23019" r="29447" b="22762"/>
          <a:stretch/>
        </p:blipFill>
        <p:spPr bwMode="auto">
          <a:xfrm>
            <a:off x="9179913" y="1591974"/>
            <a:ext cx="1152399" cy="14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Gear Gears illustration and pictur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2928" r="35074" b="3635"/>
          <a:stretch/>
        </p:blipFill>
        <p:spPr bwMode="auto">
          <a:xfrm>
            <a:off x="8783930" y="4192612"/>
            <a:ext cx="1973292" cy="16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2642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[-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tion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73324"/>
            <a:ext cx="1579001" cy="963251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4" name="T3_W6_4.1.wav"/>
            </a:hlinkClick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6406191" y="223137"/>
            <a:ext cx="25999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2124" y="8834"/>
            <a:ext cx="914400" cy="914400"/>
          </a:xfrm>
          <a:prstGeom prst="rect">
            <a:avLst/>
          </a:prstGeom>
        </p:spPr>
      </p:pic>
      <p:sp>
        <p:nvSpPr>
          <p:cNvPr id="13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1691374" y="1745106"/>
            <a:ext cx="67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60</a:t>
            </a:r>
          </a:p>
        </p:txBody>
      </p:sp>
      <p:sp>
        <p:nvSpPr>
          <p:cNvPr id="35" name="Speech Bubble: Rectangle with Corners Rounded 22"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6669302" y="877612"/>
            <a:ext cx="3460758" cy="959264"/>
          </a:xfrm>
          <a:prstGeom prst="wedgeRoundRectCallout">
            <a:avLst>
              <a:gd name="adj1" fmla="val 6975"/>
              <a:gd name="adj2" fmla="val 8496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‘c’ in English is often ‘k’ in German. How many examples can you find?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2" descr="Singing, Music, Sound, Entertainment, Concert">
            <a:extLst>
              <a:ext uri="{FF2B5EF4-FFF2-40B4-BE49-F238E27FC236}">
                <a16:creationId xmlns:a16="http://schemas.microsoft.com/office/drawing/2014/main" id="{30E25CBF-C27B-4419-9AD3-187858EA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87" y="2925250"/>
            <a:ext cx="2075224" cy="372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E56974-EB2F-4C86-BC76-B5730664F67E}"/>
              </a:ext>
            </a:extLst>
          </p:cNvPr>
          <p:cNvSpPr txBox="1"/>
          <p:nvPr/>
        </p:nvSpPr>
        <p:spPr>
          <a:xfrm>
            <a:off x="2362200" y="214694"/>
            <a:ext cx="428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Karaoke SSC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20D389-9C01-4343-8F51-A0CFB16E63F3}"/>
              </a:ext>
            </a:extLst>
          </p:cNvPr>
          <p:cNvSpPr txBox="1"/>
          <p:nvPr/>
        </p:nvSpPr>
        <p:spPr>
          <a:xfrm>
            <a:off x="2466213" y="3336071"/>
            <a:ext cx="1797104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Investition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C7399F-19ED-41A7-8507-9EFC4F32FEB6}"/>
              </a:ext>
            </a:extLst>
          </p:cNvPr>
          <p:cNvSpPr txBox="1"/>
          <p:nvPr/>
        </p:nvSpPr>
        <p:spPr>
          <a:xfrm>
            <a:off x="4687439" y="2750518"/>
            <a:ext cx="2424174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Integration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706EF4-7DB7-4D87-83B1-01E561A7709F}"/>
              </a:ext>
            </a:extLst>
          </p:cNvPr>
          <p:cNvSpPr txBox="1"/>
          <p:nvPr/>
        </p:nvSpPr>
        <p:spPr>
          <a:xfrm>
            <a:off x="6443733" y="2046963"/>
            <a:ext cx="1583765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Position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B3482B-3988-4FAB-AD50-7DFAF6041286}"/>
              </a:ext>
            </a:extLst>
          </p:cNvPr>
          <p:cNvSpPr txBox="1"/>
          <p:nvPr/>
        </p:nvSpPr>
        <p:spPr>
          <a:xfrm>
            <a:off x="4117673" y="3988579"/>
            <a:ext cx="2326060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Kombination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F2D355-8A45-4F53-86BB-C6AB55DFBDF9}"/>
              </a:ext>
            </a:extLst>
          </p:cNvPr>
          <p:cNvSpPr txBox="1"/>
          <p:nvPr/>
        </p:nvSpPr>
        <p:spPr>
          <a:xfrm flipH="1">
            <a:off x="2467189" y="4732871"/>
            <a:ext cx="1918714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Institution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72964C-0C33-4B68-A4F7-F398D26CF940}"/>
              </a:ext>
            </a:extLst>
          </p:cNvPr>
          <p:cNvSpPr txBox="1"/>
          <p:nvPr/>
        </p:nvSpPr>
        <p:spPr>
          <a:xfrm>
            <a:off x="6166344" y="3372988"/>
            <a:ext cx="2331170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solidFill>
                  <a:srgbClr val="002060"/>
                </a:solidFill>
              </a:rPr>
              <a:t>T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radition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447269-6A17-40AE-B4B7-A56BED8145E4}"/>
              </a:ext>
            </a:extLst>
          </p:cNvPr>
          <p:cNvSpPr txBox="1"/>
          <p:nvPr/>
        </p:nvSpPr>
        <p:spPr>
          <a:xfrm>
            <a:off x="5774008" y="4712525"/>
            <a:ext cx="2502319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Konzentration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16A3D4-A5CF-4D4D-A12C-7E62EFE95107}"/>
              </a:ext>
            </a:extLst>
          </p:cNvPr>
          <p:cNvSpPr txBox="1"/>
          <p:nvPr/>
        </p:nvSpPr>
        <p:spPr>
          <a:xfrm>
            <a:off x="3564717" y="5671905"/>
            <a:ext cx="220929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Information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AEDAD6-139A-4B92-8F6E-3913A2935296}"/>
              </a:ext>
            </a:extLst>
          </p:cNvPr>
          <p:cNvSpPr txBox="1"/>
          <p:nvPr/>
        </p:nvSpPr>
        <p:spPr>
          <a:xfrm>
            <a:off x="1933960" y="2083882"/>
            <a:ext cx="258669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Kommunikation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757FF5F-3118-4666-9D12-0591EEB0FCBA}"/>
              </a:ext>
            </a:extLst>
          </p:cNvPr>
          <p:cNvSpPr txBox="1"/>
          <p:nvPr/>
        </p:nvSpPr>
        <p:spPr>
          <a:xfrm>
            <a:off x="6864270" y="5654885"/>
            <a:ext cx="149756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Aktion</a:t>
            </a:r>
          </a:p>
        </p:txBody>
      </p:sp>
      <p:sp>
        <p:nvSpPr>
          <p:cNvPr id="54" name="Action Button: Custom 16">
            <a:hlinkClick r:id="" action="ppaction://noaction" highlightClick="1">
              <a:snd r:embed="rId8" name="T3_W6_4.5.wav"/>
            </a:hlinkClick>
            <a:extLst>
              <a:ext uri="{FF2B5EF4-FFF2-40B4-BE49-F238E27FC236}">
                <a16:creationId xmlns:a16="http://schemas.microsoft.com/office/drawing/2014/main" id="{3FF99865-F2D2-4E7A-98F5-111C45F2294C}"/>
              </a:ext>
            </a:extLst>
          </p:cNvPr>
          <p:cNvSpPr/>
          <p:nvPr/>
        </p:nvSpPr>
        <p:spPr>
          <a:xfrm>
            <a:off x="1954520" y="3336071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56" name="Action Button: Custom 16">
            <a:hlinkClick r:id="" action="ppaction://noaction" highlightClick="1">
              <a:snd r:embed="rId9" name="T3_W6_4.6.wav"/>
            </a:hlinkClick>
            <a:extLst>
              <a:ext uri="{FF2B5EF4-FFF2-40B4-BE49-F238E27FC236}">
                <a16:creationId xmlns:a16="http://schemas.microsoft.com/office/drawing/2014/main" id="{B3833981-D89A-403C-B06B-73BCDD24BF12}"/>
              </a:ext>
            </a:extLst>
          </p:cNvPr>
          <p:cNvSpPr/>
          <p:nvPr/>
        </p:nvSpPr>
        <p:spPr>
          <a:xfrm>
            <a:off x="5664000" y="3372988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57" name="Action Button: Custom 16">
            <a:hlinkClick r:id="" action="ppaction://noaction" highlightClick="1">
              <a:snd r:embed="rId10" name="T3_W6_4.9.wav"/>
            </a:hlinkClick>
            <a:extLst>
              <a:ext uri="{FF2B5EF4-FFF2-40B4-BE49-F238E27FC236}">
                <a16:creationId xmlns:a16="http://schemas.microsoft.com/office/drawing/2014/main" id="{FA53B075-E3DB-4FB7-A09F-800F116630C8}"/>
              </a:ext>
            </a:extLst>
          </p:cNvPr>
          <p:cNvSpPr/>
          <p:nvPr/>
        </p:nvSpPr>
        <p:spPr>
          <a:xfrm>
            <a:off x="5251737" y="4711613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58" name="Action Button: Custom 16">
            <a:hlinkClick r:id="" action="ppaction://noaction" highlightClick="1">
              <a:snd r:embed="rId11" name="T3_W6_4.10.wav"/>
            </a:hlinkClick>
            <a:extLst>
              <a:ext uri="{FF2B5EF4-FFF2-40B4-BE49-F238E27FC236}">
                <a16:creationId xmlns:a16="http://schemas.microsoft.com/office/drawing/2014/main" id="{0E9F9A2E-F869-438E-BD53-BC7F2F819FDF}"/>
              </a:ext>
            </a:extLst>
          </p:cNvPr>
          <p:cNvSpPr/>
          <p:nvPr/>
        </p:nvSpPr>
        <p:spPr>
          <a:xfrm>
            <a:off x="3060197" y="5675726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59" name="Action Button: Custom 16">
            <a:hlinkClick r:id="" action="ppaction://noaction" highlightClick="1">
              <a:snd r:embed="rId12" name="T3_W6_4.11.wav"/>
            </a:hlinkClick>
            <a:extLst>
              <a:ext uri="{FF2B5EF4-FFF2-40B4-BE49-F238E27FC236}">
                <a16:creationId xmlns:a16="http://schemas.microsoft.com/office/drawing/2014/main" id="{C56C7BBB-63EA-4C96-8C20-0BEB11477BCB}"/>
              </a:ext>
            </a:extLst>
          </p:cNvPr>
          <p:cNvSpPr/>
          <p:nvPr/>
        </p:nvSpPr>
        <p:spPr>
          <a:xfrm>
            <a:off x="6352577" y="5659641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60" name="Action Button: Custom 16">
            <a:hlinkClick r:id="" action="ppaction://noaction" highlightClick="1">
              <a:snd r:embed="rId13" name="T3_W6_4.2.wav"/>
            </a:hlinkClick>
            <a:extLst>
              <a:ext uri="{FF2B5EF4-FFF2-40B4-BE49-F238E27FC236}">
                <a16:creationId xmlns:a16="http://schemas.microsoft.com/office/drawing/2014/main" id="{998C655F-E195-409B-A101-121F857C476F}"/>
              </a:ext>
            </a:extLst>
          </p:cNvPr>
          <p:cNvSpPr/>
          <p:nvPr/>
        </p:nvSpPr>
        <p:spPr>
          <a:xfrm>
            <a:off x="1422267" y="2076628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61" name="Action Button: Custom 16">
            <a:hlinkClick r:id="" action="ppaction://noaction" highlightClick="1">
              <a:snd r:embed="rId14" name="T3_W6_4.8.wav"/>
            </a:hlinkClick>
            <a:extLst>
              <a:ext uri="{FF2B5EF4-FFF2-40B4-BE49-F238E27FC236}">
                <a16:creationId xmlns:a16="http://schemas.microsoft.com/office/drawing/2014/main" id="{7A76AF89-5618-49CB-8CE5-62E0F0E66183}"/>
              </a:ext>
            </a:extLst>
          </p:cNvPr>
          <p:cNvSpPr/>
          <p:nvPr/>
        </p:nvSpPr>
        <p:spPr>
          <a:xfrm>
            <a:off x="1974504" y="4727357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2" name="Action Button: Custom 16">
            <a:hlinkClick r:id="" action="ppaction://noaction" highlightClick="1">
              <a:snd r:embed="rId15" name="T3_W6_4.7.wav"/>
            </a:hlinkClick>
            <a:extLst>
              <a:ext uri="{FF2B5EF4-FFF2-40B4-BE49-F238E27FC236}">
                <a16:creationId xmlns:a16="http://schemas.microsoft.com/office/drawing/2014/main" id="{92685996-129B-4630-B955-47CA0DB0A307}"/>
              </a:ext>
            </a:extLst>
          </p:cNvPr>
          <p:cNvSpPr/>
          <p:nvPr/>
        </p:nvSpPr>
        <p:spPr>
          <a:xfrm>
            <a:off x="3605980" y="3988579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3" name="Action Button: Custom 16">
            <a:hlinkClick r:id="" action="ppaction://noaction" highlightClick="1">
              <a:snd r:embed="rId16" name="T3_W6_4.3.wav"/>
            </a:hlinkClick>
            <a:extLst>
              <a:ext uri="{FF2B5EF4-FFF2-40B4-BE49-F238E27FC236}">
                <a16:creationId xmlns:a16="http://schemas.microsoft.com/office/drawing/2014/main" id="{99ACE6AD-F58E-44D7-9DC7-2B8051DC860D}"/>
              </a:ext>
            </a:extLst>
          </p:cNvPr>
          <p:cNvSpPr/>
          <p:nvPr/>
        </p:nvSpPr>
        <p:spPr>
          <a:xfrm>
            <a:off x="5911985" y="2041945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Action Button: Custom 16">
            <a:hlinkClick r:id="" action="ppaction://noaction" highlightClick="1">
              <a:snd r:embed="rId17" name="T3_W6_4.4.wav"/>
            </a:hlinkClick>
            <a:extLst>
              <a:ext uri="{FF2B5EF4-FFF2-40B4-BE49-F238E27FC236}">
                <a16:creationId xmlns:a16="http://schemas.microsoft.com/office/drawing/2014/main" id="{6197582A-1649-4C22-ABA0-8279312A1175}"/>
              </a:ext>
            </a:extLst>
          </p:cNvPr>
          <p:cNvSpPr/>
          <p:nvPr/>
        </p:nvSpPr>
        <p:spPr>
          <a:xfrm>
            <a:off x="4175746" y="2743750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09EB38-AD90-4E10-9631-A06B7616139A}"/>
              </a:ext>
            </a:extLst>
          </p:cNvPr>
          <p:cNvSpPr/>
          <p:nvPr/>
        </p:nvSpPr>
        <p:spPr>
          <a:xfrm>
            <a:off x="2021044" y="2113545"/>
            <a:ext cx="254551" cy="432001"/>
          </a:xfrm>
          <a:prstGeom prst="roundRect">
            <a:avLst/>
          </a:prstGeom>
          <a:noFill/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0333F93-F5E5-40C3-BE1B-D6E683A9C4B9}"/>
              </a:ext>
            </a:extLst>
          </p:cNvPr>
          <p:cNvSpPr/>
          <p:nvPr/>
        </p:nvSpPr>
        <p:spPr>
          <a:xfrm>
            <a:off x="3437442" y="2136230"/>
            <a:ext cx="229488" cy="432001"/>
          </a:xfrm>
          <a:prstGeom prst="roundRect">
            <a:avLst/>
          </a:prstGeom>
          <a:noFill/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F5CAE32-F886-4F5A-A08C-D66E35274947}"/>
              </a:ext>
            </a:extLst>
          </p:cNvPr>
          <p:cNvSpPr/>
          <p:nvPr/>
        </p:nvSpPr>
        <p:spPr>
          <a:xfrm>
            <a:off x="4308211" y="4003410"/>
            <a:ext cx="254551" cy="432001"/>
          </a:xfrm>
          <a:prstGeom prst="roundRect">
            <a:avLst/>
          </a:prstGeom>
          <a:noFill/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E3041F6-D089-4A8C-80DE-1FB90C667690}"/>
              </a:ext>
            </a:extLst>
          </p:cNvPr>
          <p:cNvSpPr/>
          <p:nvPr/>
        </p:nvSpPr>
        <p:spPr>
          <a:xfrm>
            <a:off x="5949324" y="4762535"/>
            <a:ext cx="254551" cy="432001"/>
          </a:xfrm>
          <a:prstGeom prst="roundRect">
            <a:avLst/>
          </a:prstGeom>
          <a:noFill/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A1F14C-FA32-4107-A08C-BA06571500FE}"/>
              </a:ext>
            </a:extLst>
          </p:cNvPr>
          <p:cNvSpPr/>
          <p:nvPr/>
        </p:nvSpPr>
        <p:spPr>
          <a:xfrm>
            <a:off x="7138182" y="5717052"/>
            <a:ext cx="254551" cy="432001"/>
          </a:xfrm>
          <a:prstGeom prst="roundRect">
            <a:avLst/>
          </a:prstGeom>
          <a:noFill/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9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  <p:bldP spid="2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07AB0468-CDA3-4887-9404-FC00A439F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10" y="1380419"/>
            <a:ext cx="5270320" cy="4882389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4" name="T3_W6_5.1.wav"/>
            </a:hlinkClick>
          </p:cNvPr>
          <p:cNvSpPr/>
          <p:nvPr/>
        </p:nvSpPr>
        <p:spPr>
          <a:xfrm>
            <a:off x="13110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Deutschland!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6" name="T3_W6_5.2.wav"/>
            </a:hlinkClick>
            <a:extLst>
              <a:ext uri="{FF2B5EF4-FFF2-40B4-BE49-F238E27FC236}">
                <a16:creationId xmlns:a16="http://schemas.microsoft.com/office/drawing/2014/main" id="{2265768B-0A14-43E5-A2B7-3148994967F5}"/>
              </a:ext>
            </a:extLst>
          </p:cNvPr>
          <p:cNvSpPr/>
          <p:nvPr/>
        </p:nvSpPr>
        <p:spPr>
          <a:xfrm>
            <a:off x="1088295" y="620096"/>
            <a:ext cx="5912215" cy="43934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EE10E2C3-D3EE-4544-B72F-2C56AEEF5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228" y="405402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hlinkClick r:id="" action="ppaction://noaction">
              <a:snd r:embed="rId6" name="T3_W6_5.2.wav"/>
            </a:hlinkClick>
            <a:extLst>
              <a:ext uri="{FF2B5EF4-FFF2-40B4-BE49-F238E27FC236}">
                <a16:creationId xmlns:a16="http://schemas.microsoft.com/office/drawing/2014/main" id="{4CC6996F-AD6F-480D-A4A5-FC8A28365D8F}"/>
              </a:ext>
            </a:extLst>
          </p:cNvPr>
          <p:cNvSpPr txBox="1"/>
          <p:nvPr/>
        </p:nvSpPr>
        <p:spPr>
          <a:xfrm>
            <a:off x="1164964" y="573396"/>
            <a:ext cx="5246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Lies den Text. Was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macht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Ronja?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7D10D8-2866-414C-AF54-A95FB5E4BF9F}"/>
              </a:ext>
            </a:extLst>
          </p:cNvPr>
          <p:cNvGrpSpPr/>
          <p:nvPr/>
        </p:nvGrpSpPr>
        <p:grpSpPr>
          <a:xfrm>
            <a:off x="1473099" y="1240912"/>
            <a:ext cx="4233036" cy="2262924"/>
            <a:chOff x="516764" y="1422578"/>
            <a:chExt cx="4952859" cy="242784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521FBB-B66A-4BBC-9404-83F668A76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41"/>
            <a:stretch/>
          </p:blipFill>
          <p:spPr>
            <a:xfrm>
              <a:off x="516764" y="1748137"/>
              <a:ext cx="1897876" cy="194537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C7FB2A-2BEF-48AE-A171-728EC1125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77" b="58889"/>
            <a:stretch/>
          </p:blipFill>
          <p:spPr>
            <a:xfrm>
              <a:off x="3153847" y="1626530"/>
              <a:ext cx="2154753" cy="206697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080EA7-3401-44BD-818A-2812E2FB6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122"/>
            <a:stretch/>
          </p:blipFill>
          <p:spPr>
            <a:xfrm>
              <a:off x="1526654" y="2232163"/>
              <a:ext cx="1751784" cy="14590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25AB422-008E-488E-B764-CF1641738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60"/>
            <a:stretch/>
          </p:blipFill>
          <p:spPr>
            <a:xfrm>
              <a:off x="2629550" y="2371714"/>
              <a:ext cx="1477221" cy="1319523"/>
            </a:xfrm>
            <a:prstGeom prst="rect">
              <a:avLst/>
            </a:prstGeom>
          </p:spPr>
        </p:pic>
        <p:pic>
          <p:nvPicPr>
            <p:cNvPr id="20" name="Picture 2" descr="Free Frame Photo Frame photo and picture">
              <a:extLst>
                <a:ext uri="{FF2B5EF4-FFF2-40B4-BE49-F238E27FC236}">
                  <a16:creationId xmlns:a16="http://schemas.microsoft.com/office/drawing/2014/main" id="{222DFC7C-DD6A-46FC-BBCF-15DE0A5402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64" y="1422578"/>
              <a:ext cx="4952859" cy="242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hlinkClick r:id="" action="ppaction://noaction">
              <a:snd r:embed="rId14" name="T3_W6_5.3.wav"/>
            </a:hlinkClick>
            <a:extLst>
              <a:ext uri="{FF2B5EF4-FFF2-40B4-BE49-F238E27FC236}">
                <a16:creationId xmlns:a16="http://schemas.microsoft.com/office/drawing/2014/main" id="{F3D8FE84-0CE5-4206-8CBC-39CAC4042389}"/>
              </a:ext>
            </a:extLst>
          </p:cNvPr>
          <p:cNvSpPr txBox="1"/>
          <p:nvPr/>
        </p:nvSpPr>
        <p:spPr>
          <a:xfrm>
            <a:off x="301502" y="3525127"/>
            <a:ext cx="7547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Die </a:t>
            </a:r>
            <a:r>
              <a:rPr lang="en-GB" sz="2400" dirty="0" err="1">
                <a:solidFill>
                  <a:srgbClr val="002060"/>
                </a:solidFill>
              </a:rPr>
              <a:t>Familie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fährt</a:t>
            </a:r>
            <a:r>
              <a:rPr lang="en-GB" sz="2400" dirty="0">
                <a:solidFill>
                  <a:srgbClr val="002060"/>
                </a:solidFill>
              </a:rPr>
              <a:t> in </a:t>
            </a:r>
            <a:r>
              <a:rPr lang="en-GB" sz="2400" dirty="0" err="1">
                <a:solidFill>
                  <a:srgbClr val="002060"/>
                </a:solidFill>
              </a:rPr>
              <a:t>einer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Woche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nach</a:t>
            </a:r>
            <a:r>
              <a:rPr lang="en-GB" sz="2400" dirty="0">
                <a:solidFill>
                  <a:srgbClr val="002060"/>
                </a:solidFill>
              </a:rPr>
              <a:t> Dortmund. </a:t>
            </a:r>
          </a:p>
        </p:txBody>
      </p:sp>
      <p:pic>
        <p:nvPicPr>
          <p:cNvPr id="22" name="Picture 21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B1A7EBE8-9F08-43E8-96E7-EC166B6E2C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6120" y="5267573"/>
            <a:ext cx="1381369" cy="1574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6353B4-2995-43A5-BC77-7484BA6798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3486" y="4725456"/>
            <a:ext cx="1810893" cy="2163617"/>
          </a:xfrm>
          <a:prstGeom prst="rect">
            <a:avLst/>
          </a:prstGeom>
        </p:spPr>
      </p:pic>
      <p:sp>
        <p:nvSpPr>
          <p:cNvPr id="4" name="Textfeld 3">
            <a:hlinkClick r:id="" action="ppaction://noaction">
              <a:snd r:embed="rId16" name="T3_W6_5.4.wav"/>
            </a:hlinkClick>
            <a:extLst>
              <a:ext uri="{FF2B5EF4-FFF2-40B4-BE49-F238E27FC236}">
                <a16:creationId xmlns:a16="http://schemas.microsoft.com/office/drawing/2014/main" id="{49D35D69-1B98-E5C8-98CD-EE0708C81C5A}"/>
              </a:ext>
            </a:extLst>
          </p:cNvPr>
          <p:cNvSpPr txBox="1"/>
          <p:nvPr/>
        </p:nvSpPr>
        <p:spPr>
          <a:xfrm>
            <a:off x="301502" y="4008083"/>
            <a:ext cx="76804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Ronja </a:t>
            </a:r>
            <a:r>
              <a:rPr lang="en-GB" sz="2400" dirty="0" err="1">
                <a:solidFill>
                  <a:srgbClr val="002060"/>
                </a:solidFill>
              </a:rPr>
              <a:t>packt</a:t>
            </a:r>
            <a:r>
              <a:rPr lang="en-GB" sz="2400" dirty="0">
                <a:solidFill>
                  <a:srgbClr val="002060"/>
                </a:solidFill>
              </a:rPr>
              <a:t> den Rucksack.  Sie </a:t>
            </a:r>
            <a:r>
              <a:rPr lang="en-GB" sz="2400" dirty="0" err="1">
                <a:solidFill>
                  <a:srgbClr val="002060"/>
                </a:solidFill>
              </a:rPr>
              <a:t>sucht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viele</a:t>
            </a:r>
            <a:r>
              <a:rPr lang="en-GB" sz="2400" dirty="0">
                <a:solidFill>
                  <a:srgbClr val="002060"/>
                </a:solidFill>
              </a:rPr>
              <a:t> Dinge…</a:t>
            </a:r>
          </a:p>
        </p:txBody>
      </p:sp>
    </p:spTree>
    <p:extLst>
      <p:ext uri="{BB962C8B-B14F-4D97-AF65-F5344CB8AC3E}">
        <p14:creationId xmlns:p14="http://schemas.microsoft.com/office/powerpoint/2010/main" val="2430174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4AF0D3E-BA01-4AC8-AF24-663190866858}"/>
              </a:ext>
            </a:extLst>
          </p:cNvPr>
          <p:cNvSpPr/>
          <p:nvPr/>
        </p:nvSpPr>
        <p:spPr>
          <a:xfrm>
            <a:off x="1009027" y="4579276"/>
            <a:ext cx="11143660" cy="725721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4DDE534-C338-42E4-82E3-13985796CD74}"/>
              </a:ext>
            </a:extLst>
          </p:cNvPr>
          <p:cNvSpPr/>
          <p:nvPr/>
        </p:nvSpPr>
        <p:spPr>
          <a:xfrm>
            <a:off x="956044" y="1459502"/>
            <a:ext cx="11143660" cy="1389216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11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‘my’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837602" y="2316623"/>
            <a:ext cx="28268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2314765" y="2873293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51248"/>
            <a:ext cx="8799066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3" name="T3_W6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3" name="T3_W6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3" name="T3_W6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3" name="T3_W6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(possessive adjectives)</a:t>
            </a:r>
            <a:endParaRPr lang="en-GB" sz="3600" dirty="0">
              <a:hlinkClick r:id="" action="ppaction://noaction">
                <a:snd r:embed="rId13" name="T3_W6_6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3230326" y="1552155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6829311" y="1577386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9974059" y="157130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2837602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6649683" y="232111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Uhr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6020070" y="2861206"/>
            <a:ext cx="520664" cy="541148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6654030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watch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851731" y="230788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T-Shirt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9325144" y="2861205"/>
            <a:ext cx="520664" cy="580283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959104" y="286120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t-shirt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‘your’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04242"/>
            <a:ext cx="4749036" cy="946480"/>
          </a:xfrm>
          <a:prstGeom prst="wedgeRoundRectCallout">
            <a:avLst>
              <a:gd name="adj1" fmla="val -31604"/>
              <a:gd name="adj2" fmla="val -80115"/>
              <a:gd name="adj3" fmla="val 16667"/>
            </a:avLst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must agree with the gender of the noun that follows. The feminine form is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7511642" y="2319445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3616577" y="469197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Ball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998625" y="5386494"/>
            <a:ext cx="589516" cy="533634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3619269" y="532119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ball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6618382" y="47089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Flasche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6031559" y="5417036"/>
            <a:ext cx="589515" cy="533634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6621074" y="530486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bottle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873040" y="468095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359250" y="5396616"/>
            <a:ext cx="589515" cy="516545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934349" y="529887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game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7376295" y="4711793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6" name="Picture 3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B77D5D1-7BF1-4049-9CE3-4EAF6326D0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27" y="1772236"/>
            <a:ext cx="840737" cy="95846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CCEBA-B8C6-4CE9-918A-25BB752CEA25}"/>
              </a:ext>
            </a:extLst>
          </p:cNvPr>
          <p:cNvSpPr txBox="1"/>
          <p:nvPr/>
        </p:nvSpPr>
        <p:spPr>
          <a:xfrm>
            <a:off x="1047969" y="2316421"/>
            <a:ext cx="184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Das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50" name="Picture 49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67CF3AA-C9FE-461D-8DCA-1175790D98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794221"/>
            <a:ext cx="840737" cy="958464"/>
          </a:xfrm>
          <a:prstGeom prst="ellipse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B5C044F-AF4D-4928-B437-7156144FD3E4}"/>
              </a:ext>
            </a:extLst>
          </p:cNvPr>
          <p:cNvSpPr txBox="1"/>
          <p:nvPr/>
        </p:nvSpPr>
        <p:spPr>
          <a:xfrm>
            <a:off x="1110913" y="4675772"/>
            <a:ext cx="34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</a:rPr>
              <a:t>Lias</a:t>
            </a:r>
            <a:r>
              <a:rPr lang="en-GB" sz="2800" b="1" dirty="0">
                <a:solidFill>
                  <a:srgbClr val="002060"/>
                </a:solidFill>
              </a:rPr>
              <a:t>! </a:t>
            </a:r>
            <a:r>
              <a:rPr lang="en-GB" sz="2800" b="1" dirty="0" err="1">
                <a:solidFill>
                  <a:srgbClr val="002060"/>
                </a:solidFill>
              </a:rPr>
              <a:t>Hier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696CB94-343C-4A63-99FA-A2EC469F622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805849" y="5557892"/>
            <a:ext cx="1117632" cy="12549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82532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6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6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 animBg="1"/>
      <p:bldP spid="4" grpId="0" animBg="1"/>
      <p:bldP spid="26" grpId="0" animBg="1"/>
      <p:bldP spid="27" grpId="0" animBg="1"/>
      <p:bldP spid="37" grpId="0" animBg="1"/>
      <p:bldP spid="37" grpId="1" animBg="1"/>
      <p:bldP spid="39" grpId="0"/>
      <p:bldP spid="49" grpId="0"/>
      <p:bldP spid="5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4DDE534-C338-42E4-82E3-13985796CD74}"/>
              </a:ext>
            </a:extLst>
          </p:cNvPr>
          <p:cNvSpPr/>
          <p:nvPr/>
        </p:nvSpPr>
        <p:spPr>
          <a:xfrm>
            <a:off x="7061379" y="1303845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1001566" y="51153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5400" y="61532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</a:rPr>
              <a:t>You know the </a:t>
            </a:r>
            <a:r>
              <a:rPr lang="en-US" sz="2400" b="1" dirty="0">
                <a:solidFill>
                  <a:srgbClr val="00B0F0"/>
                </a:solidFill>
              </a:rPr>
              <a:t>masculine </a:t>
            </a:r>
            <a:r>
              <a:rPr lang="en-US" sz="2400" dirty="0">
                <a:solidFill>
                  <a:srgbClr val="002060"/>
                </a:solidFill>
              </a:rPr>
              <a:t>words for ‘the’ and ‘a’ change after </a:t>
            </a:r>
            <a:r>
              <a:rPr lang="en-US" sz="2400" u="sng" dirty="0">
                <a:solidFill>
                  <a:srgbClr val="002060"/>
                </a:solidFill>
              </a:rPr>
              <a:t>most verbs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92" name="CustomShape 5"/>
          <p:cNvSpPr/>
          <p:nvPr/>
        </p:nvSpPr>
        <p:spPr>
          <a:xfrm>
            <a:off x="7574702" y="1380566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29069" y="1935243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8373"/>
            <a:ext cx="8799066" cy="668717"/>
          </a:xfrm>
        </p:spPr>
        <p:txBody>
          <a:bodyPr/>
          <a:lstStyle/>
          <a:p>
            <a:r>
              <a:rPr lang="en-GB" sz="3600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3_W6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mein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3_W6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3_W6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</a:t>
            </a:r>
            <a:r>
              <a:rPr lang="en-GB" sz="3600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3_W6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dein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3_W6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endParaRPr lang="en-GB" sz="3600" dirty="0">
              <a:hlinkClick r:id="" action="ppaction://noaction">
                <a:snd r:embed="rId11" name="T3_W6_7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7574702" y="1975326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-21834" y="4190131"/>
            <a:ext cx="1212153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 also happens for masculine forms of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B77D5D1-7BF1-4049-9CE3-4EAF6326D0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34902"/>
            <a:ext cx="840737" cy="958464"/>
          </a:xfrm>
          <a:prstGeom prst="ellipse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462A81E6-F9E9-48A3-A758-C679AB0A0D80}"/>
              </a:ext>
            </a:extLst>
          </p:cNvPr>
          <p:cNvSpPr/>
          <p:nvPr/>
        </p:nvSpPr>
        <p:spPr>
          <a:xfrm>
            <a:off x="1054279" y="1311763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ustomShape 5">
            <a:extLst>
              <a:ext uri="{FF2B5EF4-FFF2-40B4-BE49-F238E27FC236}">
                <a16:creationId xmlns:a16="http://schemas.microsoft.com/office/drawing/2014/main" id="{18B90168-F107-4977-86D0-5476C5B46E7D}"/>
              </a:ext>
            </a:extLst>
          </p:cNvPr>
          <p:cNvSpPr/>
          <p:nvPr/>
        </p:nvSpPr>
        <p:spPr>
          <a:xfrm>
            <a:off x="1567602" y="1388484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8AD9A135-79D7-4A8A-8B10-CA733A0A90E7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21969" y="1943161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55" name="CustomShape 5">
            <a:extLst>
              <a:ext uri="{FF2B5EF4-FFF2-40B4-BE49-F238E27FC236}">
                <a16:creationId xmlns:a16="http://schemas.microsoft.com/office/drawing/2014/main" id="{079A9D00-5B97-4775-80F7-BE66D9231B16}"/>
              </a:ext>
            </a:extLst>
          </p:cNvPr>
          <p:cNvSpPr/>
          <p:nvPr/>
        </p:nvSpPr>
        <p:spPr>
          <a:xfrm>
            <a:off x="1567602" y="1983244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1229FA70-A728-4A6E-B8D9-0973FEA77F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00" y="3035761"/>
            <a:ext cx="840737" cy="958464"/>
          </a:xfrm>
          <a:prstGeom prst="ellipse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CEFF9BD-02C8-4DF3-8F5D-4BE5AA5A7D89}"/>
              </a:ext>
            </a:extLst>
          </p:cNvPr>
          <p:cNvSpPr/>
          <p:nvPr/>
        </p:nvSpPr>
        <p:spPr>
          <a:xfrm>
            <a:off x="1079679" y="2812622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ustomShape 5">
            <a:extLst>
              <a:ext uri="{FF2B5EF4-FFF2-40B4-BE49-F238E27FC236}">
                <a16:creationId xmlns:a16="http://schemas.microsoft.com/office/drawing/2014/main" id="{003A91D9-82F6-4099-8E5C-F20C9B7FB0E3}"/>
              </a:ext>
            </a:extLst>
          </p:cNvPr>
          <p:cNvSpPr/>
          <p:nvPr/>
        </p:nvSpPr>
        <p:spPr>
          <a:xfrm>
            <a:off x="1593002" y="2889343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3" name="Google Shape;183;p8">
            <a:extLst>
              <a:ext uri="{FF2B5EF4-FFF2-40B4-BE49-F238E27FC236}">
                <a16:creationId xmlns:a16="http://schemas.microsoft.com/office/drawing/2014/main" id="{2F7F2EDF-7F90-4522-B8AE-0B1EA4932FD3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47369" y="3444020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64" name="CustomShape 5">
            <a:extLst>
              <a:ext uri="{FF2B5EF4-FFF2-40B4-BE49-F238E27FC236}">
                <a16:creationId xmlns:a16="http://schemas.microsoft.com/office/drawing/2014/main" id="{AC76B848-434E-4740-934C-387242948AC0}"/>
              </a:ext>
            </a:extLst>
          </p:cNvPr>
          <p:cNvSpPr/>
          <p:nvPr/>
        </p:nvSpPr>
        <p:spPr>
          <a:xfrm>
            <a:off x="1593002" y="3484103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39F352F9-D0C1-42F0-9695-31CB971D593B}"/>
              </a:ext>
            </a:extLst>
          </p:cNvPr>
          <p:cNvSpPr/>
          <p:nvPr/>
        </p:nvSpPr>
        <p:spPr>
          <a:xfrm>
            <a:off x="7083213" y="2781709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CustomShape 5">
            <a:extLst>
              <a:ext uri="{FF2B5EF4-FFF2-40B4-BE49-F238E27FC236}">
                <a16:creationId xmlns:a16="http://schemas.microsoft.com/office/drawing/2014/main" id="{FA579E15-5403-4F13-9CA7-0BCC924D37BE}"/>
              </a:ext>
            </a:extLst>
          </p:cNvPr>
          <p:cNvSpPr/>
          <p:nvPr/>
        </p:nvSpPr>
        <p:spPr>
          <a:xfrm>
            <a:off x="7596536" y="2858430"/>
            <a:ext cx="45031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3DBB688A-FC98-4447-AAE0-ED202CF614B1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50903" y="3413107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68" name="CustomShape 5">
            <a:extLst>
              <a:ext uri="{FF2B5EF4-FFF2-40B4-BE49-F238E27FC236}">
                <a16:creationId xmlns:a16="http://schemas.microsoft.com/office/drawing/2014/main" id="{88BE0A25-614D-4A57-AE9A-F82583F00330}"/>
              </a:ext>
            </a:extLst>
          </p:cNvPr>
          <p:cNvSpPr/>
          <p:nvPr/>
        </p:nvSpPr>
        <p:spPr>
          <a:xfrm>
            <a:off x="7596536" y="3453190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696CB94-343C-4A63-99FA-A2EC469F622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1143606" y="261063"/>
            <a:ext cx="1117632" cy="1254981"/>
          </a:xfrm>
          <a:prstGeom prst="ellipse">
            <a:avLst/>
          </a:prstGeom>
        </p:spPr>
      </p:pic>
      <p:pic>
        <p:nvPicPr>
          <p:cNvPr id="69" name="Picture 68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10075BE7-FE98-41DD-A4F5-E9E0CFF9FF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00" y="5123462"/>
            <a:ext cx="840737" cy="958464"/>
          </a:xfrm>
          <a:prstGeom prst="ellipse">
            <a:avLst/>
          </a:prstGeom>
        </p:spPr>
      </p:pic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A6B01E48-71C8-4B82-9209-30D7008AFF7E}"/>
              </a:ext>
            </a:extLst>
          </p:cNvPr>
          <p:cNvSpPr/>
          <p:nvPr/>
        </p:nvSpPr>
        <p:spPr>
          <a:xfrm>
            <a:off x="1079679" y="4900323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CustomShape 5">
            <a:extLst>
              <a:ext uri="{FF2B5EF4-FFF2-40B4-BE49-F238E27FC236}">
                <a16:creationId xmlns:a16="http://schemas.microsoft.com/office/drawing/2014/main" id="{92F8B695-F336-42FB-AC41-29AAFEFDD10E}"/>
              </a:ext>
            </a:extLst>
          </p:cNvPr>
          <p:cNvSpPr/>
          <p:nvPr/>
        </p:nvSpPr>
        <p:spPr>
          <a:xfrm>
            <a:off x="1593002" y="4977044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2" name="Google Shape;183;p8">
            <a:extLst>
              <a:ext uri="{FF2B5EF4-FFF2-40B4-BE49-F238E27FC236}">
                <a16:creationId xmlns:a16="http://schemas.microsoft.com/office/drawing/2014/main" id="{02C7CC29-2E79-435D-814C-551DCD68A375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47369" y="5531721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73" name="CustomShape 5">
            <a:extLst>
              <a:ext uri="{FF2B5EF4-FFF2-40B4-BE49-F238E27FC236}">
                <a16:creationId xmlns:a16="http://schemas.microsoft.com/office/drawing/2014/main" id="{3C689C15-0E6B-4653-91E2-A5BCC1A7EC2D}"/>
              </a:ext>
            </a:extLst>
          </p:cNvPr>
          <p:cNvSpPr/>
          <p:nvPr/>
        </p:nvSpPr>
        <p:spPr>
          <a:xfrm>
            <a:off x="1593002" y="5571804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A56D0595-0025-418B-BF7E-1AB98C485978}"/>
              </a:ext>
            </a:extLst>
          </p:cNvPr>
          <p:cNvSpPr/>
          <p:nvPr/>
        </p:nvSpPr>
        <p:spPr>
          <a:xfrm>
            <a:off x="7061379" y="4921106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CustomShape 5">
            <a:extLst>
              <a:ext uri="{FF2B5EF4-FFF2-40B4-BE49-F238E27FC236}">
                <a16:creationId xmlns:a16="http://schemas.microsoft.com/office/drawing/2014/main" id="{720A1ECE-C046-4C7C-B3BA-D83B781A240B}"/>
              </a:ext>
            </a:extLst>
          </p:cNvPr>
          <p:cNvSpPr/>
          <p:nvPr/>
        </p:nvSpPr>
        <p:spPr>
          <a:xfrm>
            <a:off x="7236407" y="4957744"/>
            <a:ext cx="48004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6" name="Google Shape;183;p8">
            <a:extLst>
              <a:ext uri="{FF2B5EF4-FFF2-40B4-BE49-F238E27FC236}">
                <a16:creationId xmlns:a16="http://schemas.microsoft.com/office/drawing/2014/main" id="{036CB7E5-8210-42F3-B01B-4281B1B989A5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29069" y="5552504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77" name="CustomShape 5">
            <a:extLst>
              <a:ext uri="{FF2B5EF4-FFF2-40B4-BE49-F238E27FC236}">
                <a16:creationId xmlns:a16="http://schemas.microsoft.com/office/drawing/2014/main" id="{D83F7280-70B8-448F-AA32-42CDE3599316}"/>
              </a:ext>
            </a:extLst>
          </p:cNvPr>
          <p:cNvSpPr/>
          <p:nvPr/>
        </p:nvSpPr>
        <p:spPr>
          <a:xfrm>
            <a:off x="7574702" y="5592587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FFDE974-F09A-4B4C-98B4-B9D80C89B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3843" y="1181648"/>
            <a:ext cx="975213" cy="116516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B528EC3C-446F-4205-B0FA-6C16AC70E723}"/>
              </a:ext>
            </a:extLst>
          </p:cNvPr>
          <p:cNvSpPr txBox="1"/>
          <p:nvPr/>
        </p:nvSpPr>
        <p:spPr>
          <a:xfrm>
            <a:off x="-21834" y="6393962"/>
            <a:ext cx="12442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Feminine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neuter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words for ‘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the’,‘a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‘my’, ‘your’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 not change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a verb.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EA17CE9D-8EF2-4B97-826F-4D5EF19959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82" y="5220337"/>
            <a:ext cx="812168" cy="9905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4136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2" grpId="0" animBg="1"/>
      <p:bldP spid="61" grpId="0" animBg="1"/>
      <p:bldP spid="65" grpId="0" animBg="1"/>
      <p:bldP spid="70" grpId="0" animBg="1"/>
      <p:bldP spid="74" grpId="0" animBg="1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E510F97B-FEC6-4255-8C52-5B21DB6B2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64535"/>
            <a:ext cx="840737" cy="958464"/>
          </a:xfrm>
          <a:prstGeom prst="ellipse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37C6FC3-646E-4B98-958C-1AB5B674DE7F}"/>
              </a:ext>
            </a:extLst>
          </p:cNvPr>
          <p:cNvSpPr/>
          <p:nvPr/>
        </p:nvSpPr>
        <p:spPr>
          <a:xfrm>
            <a:off x="1282525" y="1591380"/>
            <a:ext cx="10747179" cy="4928173"/>
          </a:xfrm>
          <a:prstGeom prst="wedgeRoundRectCallout">
            <a:avLst>
              <a:gd name="adj1" fmla="val -56839"/>
              <a:gd name="adj2" fmla="val -3565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993E62-5F3A-4214-AC3D-B9EA0F44F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8920"/>
              </p:ext>
            </p:extLst>
          </p:nvPr>
        </p:nvGraphicFramePr>
        <p:xfrm>
          <a:off x="1697730" y="2208930"/>
          <a:ext cx="4733008" cy="38904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272">
                  <a:extLst>
                    <a:ext uri="{9D8B030D-6E8A-4147-A177-3AD203B41FA5}">
                      <a16:colId xmlns:a16="http://schemas.microsoft.com/office/drawing/2014/main" val="4017148092"/>
                    </a:ext>
                  </a:extLst>
                </a:gridCol>
                <a:gridCol w="1092530">
                  <a:extLst>
                    <a:ext uri="{9D8B030D-6E8A-4147-A177-3AD203B41FA5}">
                      <a16:colId xmlns:a16="http://schemas.microsoft.com/office/drawing/2014/main" val="1699640573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3926220427"/>
                    </a:ext>
                  </a:extLst>
                </a:gridCol>
                <a:gridCol w="1626918">
                  <a:extLst>
                    <a:ext uri="{9D8B030D-6E8A-4147-A177-3AD203B41FA5}">
                      <a16:colId xmlns:a16="http://schemas.microsoft.com/office/drawing/2014/main" val="3697298279"/>
                    </a:ext>
                  </a:extLst>
                </a:gridCol>
              </a:tblGrid>
              <a:tr h="71803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R</a:t>
                      </a:r>
                      <a:r>
                        <a:rPr lang="en-GB" sz="2000" dirty="0"/>
                        <a:t> (my)</a:t>
                      </a:r>
                      <a:br>
                        <a:rPr lang="en-GB" sz="2000" dirty="0"/>
                      </a:b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L</a:t>
                      </a:r>
                      <a:r>
                        <a:rPr lang="en-GB" sz="2000" dirty="0"/>
                        <a:t> (your)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08395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69110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503727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383681"/>
                  </a:ext>
                </a:extLst>
              </a:tr>
            </a:tbl>
          </a:graphicData>
        </a:graphic>
      </p:graphicFrame>
      <p:sp>
        <p:nvSpPr>
          <p:cNvPr id="24" name="CustomShape 23">
            <a:hlinkClick r:id="" action="ppaction://noaction">
              <a:snd r:embed="rId10" name="T3_W6_8.3.wav"/>
            </a:hlinkClick>
            <a:extLst>
              <a:ext uri="{FF2B5EF4-FFF2-40B4-BE49-F238E27FC236}">
                <a16:creationId xmlns:a16="http://schemas.microsoft.com/office/drawing/2014/main" id="{15A58908-C23E-450E-92E6-A2B0CF7A7794}"/>
              </a:ext>
            </a:extLst>
          </p:cNvPr>
          <p:cNvSpPr/>
          <p:nvPr/>
        </p:nvSpPr>
        <p:spPr>
          <a:xfrm>
            <a:off x="1743353" y="319099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4">
            <a:hlinkClick r:id="" action="ppaction://noaction">
              <a:snd r:embed="rId11" name="T3_W6_8.4.wav"/>
            </a:hlinkClick>
            <a:extLst>
              <a:ext uri="{FF2B5EF4-FFF2-40B4-BE49-F238E27FC236}">
                <a16:creationId xmlns:a16="http://schemas.microsoft.com/office/drawing/2014/main" id="{5BEA7F96-9B50-46BC-ABF5-551C338F1C70}"/>
              </a:ext>
            </a:extLst>
          </p:cNvPr>
          <p:cNvSpPr/>
          <p:nvPr/>
        </p:nvSpPr>
        <p:spPr>
          <a:xfrm>
            <a:off x="1740264" y="42665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25">
            <a:hlinkClick r:id="" action="ppaction://noaction">
              <a:snd r:embed="rId12" name="T3_W6_8.5.wav"/>
            </a:hlinkClick>
            <a:extLst>
              <a:ext uri="{FF2B5EF4-FFF2-40B4-BE49-F238E27FC236}">
                <a16:creationId xmlns:a16="http://schemas.microsoft.com/office/drawing/2014/main" id="{0C9BE5DC-EB31-421B-AE47-AE5D69041F1F}"/>
              </a:ext>
            </a:extLst>
          </p:cNvPr>
          <p:cNvSpPr/>
          <p:nvPr/>
        </p:nvSpPr>
        <p:spPr>
          <a:xfrm>
            <a:off x="1782684" y="53489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357459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6990" y="1059451"/>
            <a:ext cx="905010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990" y="0"/>
            <a:ext cx="905010" cy="11564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16" name="T3_W6_8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0" y="-1589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Ronja und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packen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den Rucksack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17" name="T3_W6_8.2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911891" y="545212"/>
            <a:ext cx="10234045" cy="410832"/>
          </a:xfrm>
          <a:prstGeom prst="wedgeRoundRectCallout">
            <a:avLst>
              <a:gd name="adj1" fmla="val -52935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Google Shape;108;p3">
            <a:hlinkClick r:id="" action="ppaction://noaction">
              <a:snd r:embed="rId18" name="T3_W6_8.2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915329" y="520479"/>
            <a:ext cx="1056810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Was </a:t>
            </a:r>
            <a:r>
              <a:rPr kumimoji="0" lang="en-GB" sz="2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das? </a:t>
            </a:r>
            <a:r>
              <a:rPr kumimoji="0" lang="en-GB" sz="2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und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(Ronja - my) </a:t>
            </a:r>
            <a:r>
              <a:rPr kumimoji="0" lang="en-GB" sz="2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</a:t>
            </a:r>
            <a:r>
              <a:rPr kumimoji="0" lang="en-GB" sz="2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Lias</a:t>
            </a:r>
            <a:r>
              <a:rPr kumimoji="0" lang="en-GB" sz="2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- your).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4" descr="Water Bottle Clip Art">
            <a:extLst>
              <a:ext uri="{FF2B5EF4-FFF2-40B4-BE49-F238E27FC236}">
                <a16:creationId xmlns:a16="http://schemas.microsoft.com/office/drawing/2014/main" id="{2B4A5966-DE40-4550-81BA-AD38F74AD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9863">
            <a:off x="5432530" y="3831794"/>
            <a:ext cx="463475" cy="126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Mobile Touch Phone Clip Art">
            <a:extLst>
              <a:ext uri="{FF2B5EF4-FFF2-40B4-BE49-F238E27FC236}">
                <a16:creationId xmlns:a16="http://schemas.microsoft.com/office/drawing/2014/main" id="{A9184923-021B-49F7-88D4-5C116B11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8061">
            <a:off x="5315638" y="5097314"/>
            <a:ext cx="464978" cy="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Board, Game, Ludo, Leisure, Luck">
            <a:extLst>
              <a:ext uri="{FF2B5EF4-FFF2-40B4-BE49-F238E27FC236}">
                <a16:creationId xmlns:a16="http://schemas.microsoft.com/office/drawing/2014/main" id="{3C51068D-79D8-4851-84F7-C7857509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31" y="3001992"/>
            <a:ext cx="1279136" cy="8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Football, Ball, Sport, Soccer">
            <a:extLst>
              <a:ext uri="{FF2B5EF4-FFF2-40B4-BE49-F238E27FC236}">
                <a16:creationId xmlns:a16="http://schemas.microsoft.com/office/drawing/2014/main" id="{90740502-3E9F-4B3A-A8C0-86039936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95" y="4123626"/>
            <a:ext cx="778602" cy="86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Jacket, Blue, Fashion, Denim, Style, Clothing, Colorful">
            <a:extLst>
              <a:ext uri="{FF2B5EF4-FFF2-40B4-BE49-F238E27FC236}">
                <a16:creationId xmlns:a16="http://schemas.microsoft.com/office/drawing/2014/main" id="{F6021C02-70E8-4FBC-9EDF-1174132D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856">
            <a:off x="4727193" y="2944906"/>
            <a:ext cx="1718999" cy="8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Table 4">
            <a:extLst>
              <a:ext uri="{FF2B5EF4-FFF2-40B4-BE49-F238E27FC236}">
                <a16:creationId xmlns:a16="http://schemas.microsoft.com/office/drawing/2014/main" id="{515136DB-BE02-4C7F-8D5F-5A2CFC432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435585"/>
              </p:ext>
            </p:extLst>
          </p:nvPr>
        </p:nvGraphicFramePr>
        <p:xfrm>
          <a:off x="7056145" y="2208930"/>
          <a:ext cx="4733008" cy="38904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272">
                  <a:extLst>
                    <a:ext uri="{9D8B030D-6E8A-4147-A177-3AD203B41FA5}">
                      <a16:colId xmlns:a16="http://schemas.microsoft.com/office/drawing/2014/main" val="4017148092"/>
                    </a:ext>
                  </a:extLst>
                </a:gridCol>
                <a:gridCol w="1092530">
                  <a:extLst>
                    <a:ext uri="{9D8B030D-6E8A-4147-A177-3AD203B41FA5}">
                      <a16:colId xmlns:a16="http://schemas.microsoft.com/office/drawing/2014/main" val="1699640573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3926220427"/>
                    </a:ext>
                  </a:extLst>
                </a:gridCol>
                <a:gridCol w="1626918">
                  <a:extLst>
                    <a:ext uri="{9D8B030D-6E8A-4147-A177-3AD203B41FA5}">
                      <a16:colId xmlns:a16="http://schemas.microsoft.com/office/drawing/2014/main" val="3697298279"/>
                    </a:ext>
                  </a:extLst>
                </a:gridCol>
              </a:tblGrid>
              <a:tr h="71803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R</a:t>
                      </a:r>
                      <a:r>
                        <a:rPr lang="en-GB" sz="2000" dirty="0"/>
                        <a:t> (my)</a:t>
                      </a:r>
                      <a:br>
                        <a:rPr lang="en-GB" sz="2000" dirty="0"/>
                      </a:b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L</a:t>
                      </a:r>
                      <a:r>
                        <a:rPr lang="en-GB" sz="2000" dirty="0"/>
                        <a:t> (your)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08395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69110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503727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383681"/>
                  </a:ext>
                </a:extLst>
              </a:tr>
            </a:tbl>
          </a:graphicData>
        </a:graphic>
      </p:graphicFrame>
      <p:sp>
        <p:nvSpPr>
          <p:cNvPr id="31" name="CustomShape 23">
            <a:hlinkClick r:id="" action="ppaction://noaction">
              <a:snd r:embed="rId24" name="T3_W6_8.6.wav"/>
            </a:hlinkClick>
            <a:extLst>
              <a:ext uri="{FF2B5EF4-FFF2-40B4-BE49-F238E27FC236}">
                <a16:creationId xmlns:a16="http://schemas.microsoft.com/office/drawing/2014/main" id="{482DABF1-7612-4863-B087-12C144AC552A}"/>
              </a:ext>
            </a:extLst>
          </p:cNvPr>
          <p:cNvSpPr/>
          <p:nvPr/>
        </p:nvSpPr>
        <p:spPr>
          <a:xfrm>
            <a:off x="7101768" y="317647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4">
            <a:hlinkClick r:id="" action="ppaction://noaction">
              <a:snd r:embed="rId25" name="T3_W6_8.7.wav"/>
            </a:hlinkClick>
            <a:extLst>
              <a:ext uri="{FF2B5EF4-FFF2-40B4-BE49-F238E27FC236}">
                <a16:creationId xmlns:a16="http://schemas.microsoft.com/office/drawing/2014/main" id="{C87FC3AC-1AC1-4DF9-A200-51F360E61538}"/>
              </a:ext>
            </a:extLst>
          </p:cNvPr>
          <p:cNvSpPr/>
          <p:nvPr/>
        </p:nvSpPr>
        <p:spPr>
          <a:xfrm>
            <a:off x="7098679" y="42665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5">
            <a:hlinkClick r:id="" action="ppaction://noaction">
              <a:snd r:embed="rId26" name="T3_W6_8.8.wav"/>
            </a:hlinkClick>
            <a:extLst>
              <a:ext uri="{FF2B5EF4-FFF2-40B4-BE49-F238E27FC236}">
                <a16:creationId xmlns:a16="http://schemas.microsoft.com/office/drawing/2014/main" id="{B8618663-CC70-4A4A-970B-A85A931B6D85}"/>
              </a:ext>
            </a:extLst>
          </p:cNvPr>
          <p:cNvSpPr/>
          <p:nvPr/>
        </p:nvSpPr>
        <p:spPr>
          <a:xfrm>
            <a:off x="7141099" y="53489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44636987-13F1-4BF7-B8C1-D8F9BF24D02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37890" y="3162347"/>
            <a:ext cx="517321" cy="51732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B97537B7-F4C5-4434-A22E-ED6E91DE6248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566061" y="4223472"/>
            <a:ext cx="517321" cy="517320"/>
          </a:xfrm>
          <a:prstGeom prst="rect">
            <a:avLst/>
          </a:prstGeom>
        </p:spPr>
      </p:pic>
      <p:pic>
        <p:nvPicPr>
          <p:cNvPr id="17" name="Picture 16" descr="Dog pull toy vector image | Public domain vectors">
            <a:extLst>
              <a:ext uri="{FF2B5EF4-FFF2-40B4-BE49-F238E27FC236}">
                <a16:creationId xmlns:a16="http://schemas.microsoft.com/office/drawing/2014/main" id="{D18BA085-5662-4DC2-A594-6531E687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516" y="3034932"/>
            <a:ext cx="833550" cy="69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Backpack, Rucksack, Backpacking, Hiking, Carry, Bag">
            <a:extLst>
              <a:ext uri="{FF2B5EF4-FFF2-40B4-BE49-F238E27FC236}">
                <a16:creationId xmlns:a16="http://schemas.microsoft.com/office/drawing/2014/main" id="{629AAD5C-EDAC-4D15-AE63-360FE4D7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19" y="5167936"/>
            <a:ext cx="706316" cy="8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BCE00884-6E71-46DC-B154-BB4E26C05EAB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1296928" y="5323039"/>
            <a:ext cx="1117632" cy="1254981"/>
          </a:xfrm>
          <a:prstGeom prst="ellipse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36FF873-16A6-345A-7AED-15CF96D0C7A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02885" y="5495379"/>
            <a:ext cx="517321" cy="517320"/>
          </a:xfrm>
          <a:prstGeom prst="rect">
            <a:avLst/>
          </a:prstGeom>
        </p:spPr>
      </p:pic>
      <p:pic>
        <p:nvPicPr>
          <p:cNvPr id="14" name="Picture 13" descr="A close up of a guitar&#10;&#10;Description automatically generated with medium confidence">
            <a:extLst>
              <a:ext uri="{FF2B5EF4-FFF2-40B4-BE49-F238E27FC236}">
                <a16:creationId xmlns:a16="http://schemas.microsoft.com/office/drawing/2014/main" id="{C9C77E87-AD90-2F32-E5EE-4C8B3DB3250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669013" y="2770196"/>
            <a:ext cx="488841" cy="90947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A7CC8A1-C78A-EDE4-5709-0349939381E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970055" y="2966271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A90E6B95-A67C-0635-75C8-6E2DEFB1926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330192" y="4055195"/>
            <a:ext cx="517321" cy="517320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654A1284-0023-815E-1B4D-CB1D29870CD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330875" y="5090255"/>
            <a:ext cx="517321" cy="517320"/>
          </a:xfrm>
          <a:prstGeom prst="rect">
            <a:avLst/>
          </a:prstGeom>
        </p:spPr>
      </p:pic>
      <p:pic>
        <p:nvPicPr>
          <p:cNvPr id="43" name="Picture 42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EA278312-AF22-703E-7F3E-E2E08A6A4C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13299" y="3924675"/>
            <a:ext cx="694046" cy="81652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B298EE-5B7A-379B-0062-9694580C139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374351" y="3986598"/>
            <a:ext cx="650960" cy="710138"/>
          </a:xfrm>
          <a:prstGeom prst="rect">
            <a:avLst/>
          </a:prstGeom>
        </p:spPr>
      </p:pic>
      <p:pic>
        <p:nvPicPr>
          <p:cNvPr id="47" name="Picture 46" descr="Text, letter&#10;&#10;Description automatically generated">
            <a:extLst>
              <a:ext uri="{FF2B5EF4-FFF2-40B4-BE49-F238E27FC236}">
                <a16:creationId xmlns:a16="http://schemas.microsoft.com/office/drawing/2014/main" id="{F7F7D632-BF62-A6F3-75A9-C012BDFA87F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455261" y="5323039"/>
            <a:ext cx="831135" cy="5817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29C8AEE-16E1-C1EB-4907-658C334B1DC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518289" y="4984087"/>
            <a:ext cx="477245" cy="931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F36EA-66E0-4A9A-B30D-5D2CA1CFF7F9}"/>
              </a:ext>
            </a:extLst>
          </p:cNvPr>
          <p:cNvSpPr txBox="1"/>
          <p:nvPr/>
        </p:nvSpPr>
        <p:spPr>
          <a:xfrm>
            <a:off x="2394857" y="3044279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003818-A77B-47AD-83C3-9A88557132C8}"/>
              </a:ext>
            </a:extLst>
          </p:cNvPr>
          <p:cNvSpPr txBox="1"/>
          <p:nvPr/>
        </p:nvSpPr>
        <p:spPr>
          <a:xfrm>
            <a:off x="2375742" y="4097411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9943EB-2B94-41A8-BF6A-09DCFF5C0CA3}"/>
              </a:ext>
            </a:extLst>
          </p:cNvPr>
          <p:cNvSpPr txBox="1"/>
          <p:nvPr/>
        </p:nvSpPr>
        <p:spPr>
          <a:xfrm>
            <a:off x="2338618" y="5155314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3E024B-9BD6-4D74-9E13-ADCBA06C57C9}"/>
              </a:ext>
            </a:extLst>
          </p:cNvPr>
          <p:cNvSpPr txBox="1"/>
          <p:nvPr/>
        </p:nvSpPr>
        <p:spPr>
          <a:xfrm>
            <a:off x="7737246" y="3018265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589367-7835-4823-9EAB-AF5A6752A5F4}"/>
              </a:ext>
            </a:extLst>
          </p:cNvPr>
          <p:cNvSpPr txBox="1"/>
          <p:nvPr/>
        </p:nvSpPr>
        <p:spPr>
          <a:xfrm>
            <a:off x="7740982" y="4123626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0D6651-70CD-4080-9023-4F51C5C75ABD}"/>
              </a:ext>
            </a:extLst>
          </p:cNvPr>
          <p:cNvSpPr txBox="1"/>
          <p:nvPr/>
        </p:nvSpPr>
        <p:spPr>
          <a:xfrm>
            <a:off x="7770707" y="5155314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8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8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6_9.1.wav"/>
            </a:hlinkClick>
          </p:cNvPr>
          <p:cNvSpPr/>
          <p:nvPr/>
        </p:nvSpPr>
        <p:spPr>
          <a:xfrm>
            <a:off x="91832" y="-2650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Mutti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bekommt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viele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SMS* von Ronja.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47627" y="1312450"/>
            <a:ext cx="2392549" cy="1151909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172091" y="1296483"/>
            <a:ext cx="2343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Mutti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, wo </a:t>
            </a: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Rucksack?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hlinkClick r:id="" action="ppaction://noaction">
              <a:snd r:embed="rId4" name="T3_W6_9.3.wav"/>
            </a:hlinkClick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7528" y="3346490"/>
            <a:ext cx="2384958" cy="1069309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885254" y="3466804"/>
            <a:ext cx="3269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Hast du </a:t>
            </a:r>
            <a:r>
              <a:rPr lang="en-GB" sz="24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meinen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Bleistift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5" name="T3_W6_9.4.wav"/>
            </a:hlinkClick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0766" y="3295144"/>
            <a:ext cx="2392549" cy="940267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75524" y="3328913"/>
            <a:ext cx="239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Siehst</a:t>
            </a:r>
            <a:r>
              <a:rPr lang="en-US" sz="24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du </a:t>
            </a:r>
            <a:r>
              <a:rPr lang="en-US" sz="2400" b="1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meinen</a:t>
            </a:r>
            <a:r>
              <a:rPr lang="en-US" sz="2400" b="1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US" sz="24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Ball?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hlinkClick r:id="" action="ppaction://noaction">
              <a:snd r:embed="rId6" name="T3_W6_9.6.wav"/>
            </a:hlinkClick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37552" y="5216227"/>
            <a:ext cx="2387989" cy="1135084"/>
          </a:xfrm>
          <a:prstGeom prst="wedgeRoundRectCallout">
            <a:avLst>
              <a:gd name="adj1" fmla="val 27044"/>
              <a:gd name="adj2" fmla="val 6009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74915" y="5205537"/>
            <a:ext cx="2689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Wo </a:t>
            </a: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Brief von Johanna?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7" name="T3_W6_9.5.wav"/>
            </a:hlinkClick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13535" y="4459922"/>
            <a:ext cx="1396825" cy="2512251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885288" y="5067417"/>
            <a:ext cx="2392549" cy="1283894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6848827" y="5090581"/>
            <a:ext cx="2796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Du hast </a:t>
            </a:r>
            <a:r>
              <a:rPr lang="en-GB" sz="24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meinen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 Kuchen, </a:t>
            </a: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wahr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hlinkClick r:id="" action="ppaction://noaction">
              <a:snd r:embed="rId8" name="T3_W6_9.7.wav"/>
            </a:hlinkClick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2856" y="494549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88EFA66D-9D39-43F3-B02E-B453E1ABB4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132" y="1178610"/>
            <a:ext cx="546339" cy="506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9D15C9-F992-77D3-83FE-ED980C9EC8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9898" y="1087688"/>
            <a:ext cx="850824" cy="1020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A59AEC-49A8-CF4A-2FF7-D93C38CFB9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6651" y="1675189"/>
            <a:ext cx="1113556" cy="511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A4804F-8522-DD2E-4518-D63FC3BE0F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6324" y="3724370"/>
            <a:ext cx="1155493" cy="511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BAB470-343C-AEC8-FBD8-E6626514D9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4829" y="5090581"/>
            <a:ext cx="1155493" cy="511715"/>
          </a:xfrm>
          <a:prstGeom prst="rect">
            <a:avLst/>
          </a:prstGeom>
        </p:spPr>
      </p:pic>
      <p:pic>
        <p:nvPicPr>
          <p:cNvPr id="23" name="Picture 22" descr="Shape, arrow&#10;&#10;Description automatically generated">
            <a:extLst>
              <a:ext uri="{FF2B5EF4-FFF2-40B4-BE49-F238E27FC236}">
                <a16:creationId xmlns:a16="http://schemas.microsoft.com/office/drawing/2014/main" id="{F35B08B9-458B-3B99-2140-20C86E1618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617" y="3732802"/>
            <a:ext cx="546339" cy="506217"/>
          </a:xfrm>
          <a:prstGeom prst="rect">
            <a:avLst/>
          </a:prstGeom>
        </p:spPr>
      </p:pic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3F87E0DE-5A9C-AD46-CDBE-E14E0C4AB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9473" y="5081368"/>
            <a:ext cx="546339" cy="506217"/>
          </a:xfrm>
          <a:prstGeom prst="rect">
            <a:avLst/>
          </a:prstGeom>
        </p:spPr>
      </p:pic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8871C201-117A-F861-449A-F5DD385FD0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7536" y="3680034"/>
            <a:ext cx="546339" cy="506217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25DFA243-2B86-CA6D-7E03-191FBD347A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0725" y="5613879"/>
            <a:ext cx="546339" cy="5062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C8AD79B-C5C3-36DD-1C58-A3961A687D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95979">
            <a:off x="8077322" y="2221496"/>
            <a:ext cx="1313000" cy="6565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E9564EA-2063-A1A4-EB23-F0D1E2DC52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 flipV="1">
            <a:off x="8996969" y="650365"/>
            <a:ext cx="1243614" cy="600125"/>
          </a:xfrm>
          <a:prstGeom prst="rect">
            <a:avLst/>
          </a:prstGeom>
        </p:spPr>
      </p:pic>
      <p:pic>
        <p:nvPicPr>
          <p:cNvPr id="65" name="Picture 24" descr="Football, Ball, Sport, Soccer">
            <a:extLst>
              <a:ext uri="{FF2B5EF4-FFF2-40B4-BE49-F238E27FC236}">
                <a16:creationId xmlns:a16="http://schemas.microsoft.com/office/drawing/2014/main" id="{94E694E2-E00A-FAC6-D634-00CE300D9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802" y="1055478"/>
            <a:ext cx="850824" cy="9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080356C-D77F-AC55-C876-BEA921FC2C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37551" y="2064369"/>
            <a:ext cx="1107809" cy="784698"/>
          </a:xfrm>
          <a:prstGeom prst="rect">
            <a:avLst/>
          </a:prstGeom>
        </p:spPr>
      </p:pic>
      <p:pic>
        <p:nvPicPr>
          <p:cNvPr id="1026" name="Picture 2" descr="Free Interrogation Point Interrogation Mark vector and picture">
            <a:extLst>
              <a:ext uri="{FF2B5EF4-FFF2-40B4-BE49-F238E27FC236}">
                <a16:creationId xmlns:a16="http://schemas.microsoft.com/office/drawing/2014/main" id="{5E229FB6-1591-0EED-50BF-13E257C9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748" y="1408059"/>
            <a:ext cx="800589" cy="12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peech Bubble: Rectangle with Corners Rounded 72">
            <a:hlinkClick r:id="" action="ppaction://noaction">
              <a:snd r:embed="rId18" name="T3_W6_9.2.wav"/>
            </a:hlinkClick>
            <a:extLst>
              <a:ext uri="{FF2B5EF4-FFF2-40B4-BE49-F238E27FC236}">
                <a16:creationId xmlns:a16="http://schemas.microsoft.com/office/drawing/2014/main" id="{B16458E0-D5B7-41A7-8F82-CB12C6541179}"/>
              </a:ext>
            </a:extLst>
          </p:cNvPr>
          <p:cNvSpPr/>
          <p:nvPr/>
        </p:nvSpPr>
        <p:spPr>
          <a:xfrm>
            <a:off x="1198505" y="546778"/>
            <a:ext cx="4591914" cy="43934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52A79D1E-70B1-4ABE-9D87-350F39BE8D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46644" y="320866"/>
            <a:ext cx="914400" cy="914400"/>
          </a:xfrm>
          <a:prstGeom prst="rect">
            <a:avLst/>
          </a:prstGeom>
        </p:spPr>
      </p:pic>
      <p:sp>
        <p:nvSpPr>
          <p:cNvPr id="75" name="Google Shape;108;p3">
            <a:hlinkClick r:id="" action="ppaction://noaction">
              <a:snd r:embed="rId21" name="T3_W6_9.2.wav"/>
            </a:hlinkClick>
            <a:extLst>
              <a:ext uri="{FF2B5EF4-FFF2-40B4-BE49-F238E27FC236}">
                <a16:creationId xmlns:a16="http://schemas.microsoft.com/office/drawing/2014/main" id="{D9C9F2D8-6C36-493C-858A-46C6FB27FCDF}"/>
              </a:ext>
            </a:extLst>
          </p:cNvPr>
          <p:cNvSpPr txBox="1"/>
          <p:nvPr/>
        </p:nvSpPr>
        <p:spPr>
          <a:xfrm>
            <a:off x="1258676" y="500343"/>
            <a:ext cx="5246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0" name="Picture 69" descr="A cartoon of 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82EBC7A3-7CC4-46CC-81D5-E7FD4B7E81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60" y="-2350"/>
            <a:ext cx="1263609" cy="1242894"/>
          </a:xfrm>
          <a:prstGeom prst="ellipse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F1EA458-AE7B-4051-8A69-E1160071F7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8543" y="3444419"/>
            <a:ext cx="1113556" cy="5117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4C296B4-95A4-4747-8D22-81FA367148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7135" y="5216227"/>
            <a:ext cx="1113556" cy="511715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45C5CB17-0855-4F81-82C2-18AF35A6C4AE}"/>
              </a:ext>
            </a:extLst>
          </p:cNvPr>
          <p:cNvSpPr txBox="1"/>
          <p:nvPr/>
        </p:nvSpPr>
        <p:spPr>
          <a:xfrm>
            <a:off x="7771794" y="74770"/>
            <a:ext cx="320289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die SMS – text message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1660</Words>
  <Application>Microsoft Office PowerPoint</Application>
  <PresentationFormat>Widescreen</PresentationFormat>
  <Paragraphs>251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Experiences at home and away</vt:lpstr>
      <vt:lpstr>aussprechen</vt:lpstr>
      <vt:lpstr>aussprechen</vt:lpstr>
      <vt:lpstr>aussprechen</vt:lpstr>
      <vt:lpstr>Kultur</vt:lpstr>
      <vt:lpstr>mein | dein (possessive adjectives)</vt:lpstr>
      <vt:lpstr>meinen | deinen</vt:lpstr>
      <vt:lpstr>hören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73</cp:revision>
  <dcterms:created xsi:type="dcterms:W3CDTF">2021-07-02T19:27:01Z</dcterms:created>
  <dcterms:modified xsi:type="dcterms:W3CDTF">2024-03-03T15:13:09Z</dcterms:modified>
</cp:coreProperties>
</file>