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DCF0"/>
    <a:srgbClr val="FFFAEB"/>
    <a:srgbClr val="FBFDF9"/>
    <a:srgbClr val="F2F8EE"/>
    <a:srgbClr val="D7E7F5"/>
    <a:srgbClr val="F2F7FC"/>
    <a:srgbClr val="FFF7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BDE544-FDF0-4AB8-BD00-8A898E5D7ED6}" v="316" dt="2023-05-04T12:29:34.3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474" autoAdjust="0"/>
  </p:normalViewPr>
  <p:slideViewPr>
    <p:cSldViewPr snapToGrid="0">
      <p:cViewPr varScale="1">
        <p:scale>
          <a:sx n="75" d="100"/>
          <a:sy n="75" d="100"/>
        </p:scale>
        <p:origin x="85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Relationship Id="rId9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5F6688-87AD-48CE-AA90-E8B3ADC352D3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9738" y="1252538"/>
            <a:ext cx="6008687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822825"/>
            <a:ext cx="5510213" cy="3944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31070-9458-418F-9EE0-4114E6E87F2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960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20" indent="0">
              <a:lnSpc>
                <a:spcPct val="100000"/>
              </a:lnSpc>
              <a:buFont typeface="+mj-lt"/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</a:rPr>
              <a:t>Image attribution:</a:t>
            </a:r>
          </a:p>
          <a:p>
            <a:pPr marL="720" indent="0">
              <a:lnSpc>
                <a:spcPct val="100000"/>
              </a:lnSpc>
              <a:buFont typeface="+mj-lt"/>
              <a:buNone/>
            </a:pPr>
            <a:r>
              <a:rPr lang="en-GB" dirty="0"/>
              <a:t>Monsters</a:t>
            </a:r>
            <a:r>
              <a:rPr lang="en-GB" baseline="0" dirty="0"/>
              <a:t> Inc. poster By http://eu.movieposter.com/poster/MPW-48844/Monsters_Inc_.html, Fair use, https://en.wikipedia.org/w/index.php?curid=982187</a:t>
            </a:r>
          </a:p>
          <a:p>
            <a:r>
              <a:rPr lang="en-GB" baseline="0" dirty="0"/>
              <a:t>Finding Nemo poster By © 2003 Disney/Pixar. All Rights Reserved., Fair use, https://en.wikipedia.org/w/index.php?curid=34252717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B31070-9458-418F-9EE0-4114E6E87F2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932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B643-7A5E-48A2-BF90-60D76FE3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4365D3-90EB-414B-86B5-1D6F9B1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FF2676-08C4-4E3E-8C1F-D42E73DFA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79D29D-39D0-4397-AAA2-A09BD74EF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8F54A-F586-46D6-96C5-89FCA54D0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3946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347B-5D30-4829-B951-959B0091B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822A9D-CC2D-481B-BC00-A386936B9C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D4E333-E85E-45F0-BBDB-E7E39F96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3C43E2-7114-4B82-ABF4-80EE8356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E1236-4325-4ABF-B9B6-42411F09B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3579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705B2-36FA-4ECB-A66B-3809778ADB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CB1F13-CE5E-400B-A608-4960D1D82A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0953F1-DCDA-4D4E-8200-E42F30E25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5F6E06-76BA-428B-935B-27E082D08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6B5746-4AD9-4D27-A2C6-BEE283FE3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24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0F523-A498-472F-9673-3B0A991A5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4F923-31F0-4D96-8806-58DDF88B4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E513B-F834-464C-83B1-317B0E8D0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AB607-B678-400B-96D3-E764E23ED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A3EDF-2A31-4699-9325-41BCECD56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299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3EF95-F705-4C91-ACE3-67814F670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8F9C11-B723-42DB-92A5-5823263E0D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79163C-5FAB-45BB-91B1-E1F88FE1E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11B20-D7F4-4518-B5C3-271236054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85184-88B3-4A83-BCDD-9A29101AC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111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A36BBF-8E53-4412-8D52-EBCD1AFFB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DBD5E-72E9-42BD-A37C-7D3D00DE80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FD1590-3F58-4DA1-8828-D020DF536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21EF4-487A-4380-B2C8-A4D90DE3B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EB630C-0E20-4A75-9574-1765C62B0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64817D-0B22-436D-A3A0-8FE5F045D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6612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9B323-971D-4F01-8285-D8FAD8CC2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EF360-A9D0-4782-9A39-24FAFDCD2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1141FB-D580-4B3C-B687-793BF71C4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82ECB-F376-44A5-87E5-C9919AC5B5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996CEC6-73FE-4520-9692-397E4368DB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58AC15-43FF-43C0-9A73-AB4291303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CD84B8B-8F19-40A8-9F8C-B38D0E7B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72B776-6472-48E8-A73D-C3018D45E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75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918E-9691-426E-90C9-291F44BD2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B11054-BA22-441E-AA63-287B55015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8376C3-7A4E-42FE-A318-AA6F891E5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2873DE-5764-45B1-9C62-9685DE142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77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B3BA0-852C-4381-9CDB-C007A6C5E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441DD6-0602-4BBE-91D1-32CDBF6E7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AC3346-8901-40BB-889D-C6D2F802B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524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4CB02-A0DB-497D-AF45-C5A466747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1EBB-CD31-4ADF-948E-75A126E6B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26E849-243C-415D-A32B-C87608CF5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08C57-4724-4F39-AD80-B6BF276F0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77E1EC-FDCE-4063-8994-62F4D446D2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97B189-CC80-41EC-A7A2-7AFDE0D6A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0181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22934-FA2E-4486-822C-FF2E8E595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161DB5-71C0-4770-B913-6CDFDCFFF1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20A6D-15D3-4C42-A7FE-279B952618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23AFB8-9C5A-4E31-BB5E-0333D3A54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88CDA6-6A74-4DD7-B496-DC732C65A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BCB22-14DB-4DCE-A311-0CC9CFBB1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505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E87401-B9E7-4690-8AA1-CBBDE77E0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A1978B-72D3-44D0-B2AB-E0F632EE79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F536A-1ACE-4A36-BC08-BEE0284900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3E21CF-B2ED-4931-8233-7F5935BD4E79}" type="datetimeFigureOut">
              <a:rPr lang="en-GB" smtClean="0"/>
              <a:t>04/05/2023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0EB333-040B-42C2-8710-0EAF6B714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2C6950-2B13-4B06-A0FA-7AFA806B19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F4421-4D75-4F85-8058-1BD57F08CD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66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gif"/><Relationship Id="rId20" Type="http://schemas.openxmlformats.org/officeDocument/2006/relationships/image" Target="../media/image19.svg"/><Relationship Id="rId29" Type="http://schemas.openxmlformats.org/officeDocument/2006/relationships/image" Target="../media/image2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gif"/><Relationship Id="rId22" Type="http://schemas.openxmlformats.org/officeDocument/2006/relationships/image" Target="../media/image21.png"/><Relationship Id="rId27" Type="http://schemas.openxmlformats.org/officeDocument/2006/relationships/image" Target="../media/image26.png"/><Relationship Id="rId30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0.png"/><Relationship Id="rId18" Type="http://schemas.openxmlformats.org/officeDocument/2006/relationships/image" Target="../media/image45.png"/><Relationship Id="rId26" Type="http://schemas.openxmlformats.org/officeDocument/2006/relationships/image" Target="../media/image53.jpeg"/><Relationship Id="rId21" Type="http://schemas.openxmlformats.org/officeDocument/2006/relationships/image" Target="../media/image48.png"/><Relationship Id="rId34" Type="http://schemas.openxmlformats.org/officeDocument/2006/relationships/image" Target="../media/image60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17" Type="http://schemas.openxmlformats.org/officeDocument/2006/relationships/image" Target="../media/image44.png"/><Relationship Id="rId25" Type="http://schemas.openxmlformats.org/officeDocument/2006/relationships/image" Target="../media/image52.png"/><Relationship Id="rId33" Type="http://schemas.openxmlformats.org/officeDocument/2006/relationships/image" Target="../media/image59.jp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3.png"/><Relationship Id="rId20" Type="http://schemas.openxmlformats.org/officeDocument/2006/relationships/image" Target="../media/image47.gif"/><Relationship Id="rId29" Type="http://schemas.openxmlformats.org/officeDocument/2006/relationships/image" Target="../media/image56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11" Type="http://schemas.openxmlformats.org/officeDocument/2006/relationships/image" Target="../media/image38.jpeg"/><Relationship Id="rId24" Type="http://schemas.openxmlformats.org/officeDocument/2006/relationships/image" Target="../media/image51.png"/><Relationship Id="rId32" Type="http://schemas.openxmlformats.org/officeDocument/2006/relationships/image" Target="../media/image58.jpg"/><Relationship Id="rId37" Type="http://schemas.openxmlformats.org/officeDocument/2006/relationships/image" Target="../media/image63.png"/><Relationship Id="rId5" Type="http://schemas.openxmlformats.org/officeDocument/2006/relationships/image" Target="../media/image32.svg"/><Relationship Id="rId15" Type="http://schemas.openxmlformats.org/officeDocument/2006/relationships/image" Target="../media/image42.png"/><Relationship Id="rId23" Type="http://schemas.openxmlformats.org/officeDocument/2006/relationships/image" Target="../media/image50.gif"/><Relationship Id="rId28" Type="http://schemas.openxmlformats.org/officeDocument/2006/relationships/image" Target="../media/image55.png"/><Relationship Id="rId36" Type="http://schemas.openxmlformats.org/officeDocument/2006/relationships/image" Target="../media/image62.png"/><Relationship Id="rId10" Type="http://schemas.openxmlformats.org/officeDocument/2006/relationships/image" Target="../media/image37.jpeg"/><Relationship Id="rId19" Type="http://schemas.openxmlformats.org/officeDocument/2006/relationships/image" Target="../media/image46.gif"/><Relationship Id="rId31" Type="http://schemas.openxmlformats.org/officeDocument/2006/relationships/image" Target="../media/image57.png"/><Relationship Id="rId4" Type="http://schemas.openxmlformats.org/officeDocument/2006/relationships/image" Target="../media/image31.png"/><Relationship Id="rId9" Type="http://schemas.openxmlformats.org/officeDocument/2006/relationships/image" Target="../media/image36.jpeg"/><Relationship Id="rId14" Type="http://schemas.openxmlformats.org/officeDocument/2006/relationships/image" Target="../media/image41.png"/><Relationship Id="rId22" Type="http://schemas.openxmlformats.org/officeDocument/2006/relationships/image" Target="../media/image49.png"/><Relationship Id="rId27" Type="http://schemas.openxmlformats.org/officeDocument/2006/relationships/image" Target="../media/image54.png"/><Relationship Id="rId30" Type="http://schemas.openxmlformats.org/officeDocument/2006/relationships/image" Target="../media/image25.png"/><Relationship Id="rId35" Type="http://schemas.openxmlformats.org/officeDocument/2006/relationships/image" Target="../media/image61.png"/><Relationship Id="rId8" Type="http://schemas.openxmlformats.org/officeDocument/2006/relationships/image" Target="../media/image35.png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7" name="Table 107">
            <a:extLst>
              <a:ext uri="{FF2B5EF4-FFF2-40B4-BE49-F238E27FC236}">
                <a16:creationId xmlns:a16="http://schemas.microsoft.com/office/drawing/2014/main" id="{7D2C8053-2545-8665-1230-1ED78EC973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9713498"/>
              </p:ext>
            </p:extLst>
          </p:nvPr>
        </p:nvGraphicFramePr>
        <p:xfrm>
          <a:off x="5985433" y="940806"/>
          <a:ext cx="6207855" cy="559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59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stressed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unstressed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[-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6543285"/>
              </p:ext>
            </p:extLst>
          </p:nvPr>
        </p:nvGraphicFramePr>
        <p:xfrm>
          <a:off x="5988701" y="355788"/>
          <a:ext cx="6207855" cy="5834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1571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241571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83445"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consonantal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vocalic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</a:p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graphicFrame>
        <p:nvGraphicFramePr>
          <p:cNvPr id="34" name="Table 34">
            <a:extLst>
              <a:ext uri="{FF2B5EF4-FFF2-40B4-BE49-F238E27FC236}">
                <a16:creationId xmlns:a16="http://schemas.microsoft.com/office/drawing/2014/main" id="{A6B19FC5-DEC3-4C61-AE60-A45FB88FA7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7626266"/>
              </p:ext>
            </p:extLst>
          </p:nvPr>
        </p:nvGraphicFramePr>
        <p:xfrm>
          <a:off x="5985434" y="2547256"/>
          <a:ext cx="6207854" cy="43107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76645">
                  <a:extLst>
                    <a:ext uri="{9D8B030D-6E8A-4147-A177-3AD203B41FA5}">
                      <a16:colId xmlns:a16="http://schemas.microsoft.com/office/drawing/2014/main" val="2497540022"/>
                    </a:ext>
                  </a:extLst>
                </a:gridCol>
                <a:gridCol w="2111022">
                  <a:extLst>
                    <a:ext uri="{9D8B030D-6E8A-4147-A177-3AD203B41FA5}">
                      <a16:colId xmlns:a16="http://schemas.microsoft.com/office/drawing/2014/main" val="3517060348"/>
                    </a:ext>
                  </a:extLst>
                </a:gridCol>
                <a:gridCol w="2020187">
                  <a:extLst>
                    <a:ext uri="{9D8B030D-6E8A-4147-A177-3AD203B41FA5}">
                      <a16:colId xmlns:a16="http://schemas.microsoft.com/office/drawing/2014/main" val="3480091807"/>
                    </a:ext>
                  </a:extLst>
                </a:gridCol>
              </a:tblGrid>
              <a:tr h="208350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Present tense</a:t>
                      </a: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German has one present tense, but English has two: </a:t>
                      </a: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wiederhole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die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Frage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repeat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the question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am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repeating 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question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Time adverbs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The </a:t>
                      </a:r>
                      <a:r>
                        <a:rPr lang="en-US" sz="1100" b="0" u="sng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time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u="sng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adverb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suggests which English present tense to use:</a:t>
                      </a:r>
                      <a:br>
                        <a:rPr lang="en-US" sz="1100" dirty="0">
                          <a:solidFill>
                            <a:srgbClr val="002060"/>
                          </a:solidFill>
                        </a:rPr>
                      </a:b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Ich </a:t>
                      </a:r>
                      <a:r>
                        <a:rPr lang="en-US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sitze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u="sng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montags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0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neben</a:t>
                      </a:r>
                      <a:r>
                        <a:rPr lang="en-US" sz="1100" b="0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Lukas.</a:t>
                      </a:r>
                      <a:endParaRPr lang="en-GB" sz="1100" b="0" kern="12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 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next to Lukas </a:t>
                      </a:r>
                      <a:r>
                        <a:rPr lang="en-GB" sz="110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on Mondays.</a:t>
                      </a:r>
                    </a:p>
                    <a:p>
                      <a:endParaRPr lang="en-GB" sz="1100" u="sng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sitzt</a:t>
                      </a:r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sng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heute</a:t>
                      </a:r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none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neben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Moritz.</a:t>
                      </a:r>
                    </a:p>
                    <a:p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You </a:t>
                      </a:r>
                      <a:r>
                        <a:rPr lang="en-GB" sz="1100" b="1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are sitting 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next to </a:t>
                      </a:r>
                      <a:b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</a:b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Moritz </a:t>
                      </a:r>
                      <a:r>
                        <a:rPr lang="en-GB" sz="11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today</a:t>
                      </a:r>
                      <a:r>
                        <a:rPr lang="en-GB" sz="1100" b="0" u="none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Word order</a:t>
                      </a:r>
                    </a:p>
                    <a:p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German the </a:t>
                      </a:r>
                      <a:r>
                        <a:rPr lang="en-GB" sz="11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time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0" u="sng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adverb</a:t>
                      </a:r>
                      <a:r>
                        <a:rPr lang="en-GB" sz="1100" b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often comes straight after the verb.</a:t>
                      </a:r>
                    </a:p>
                    <a:p>
                      <a:endParaRPr lang="en-GB" sz="1100" b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8853878"/>
                  </a:ext>
                </a:extLst>
              </a:tr>
              <a:tr h="22076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+ verb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We use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nicht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sng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after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a verb to 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 what we don’t do: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</a:b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+ noun phrases</a:t>
                      </a:r>
                    </a:p>
                    <a:p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When 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negates a whole noun phrase, it goes to the end of the phrase:</a:t>
                      </a:r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questions</a:t>
                      </a:r>
                    </a:p>
                    <a:p>
                      <a:endParaRPr lang="en-GB" sz="110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39032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A</a:t>
            </a: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7052990"/>
              </p:ext>
            </p:extLst>
          </p:nvPr>
        </p:nvGraphicFramePr>
        <p:xfrm>
          <a:off x="102036" y="47527"/>
          <a:ext cx="2775231" cy="5532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75231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186327">
                <a:tc>
                  <a:txBody>
                    <a:bodyPr/>
                    <a:lstStyle/>
                    <a:p>
                      <a:r>
                        <a:rPr lang="en-GB" sz="1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Monate</a:t>
                      </a:r>
                      <a:endParaRPr lang="en-GB" sz="1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Januar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January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Februar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February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5081504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März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March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April – April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May – May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164356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June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Juli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July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August – August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032556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September – September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Oktober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October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November – November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56015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Dezember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December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A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977825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4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Tage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9590331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Montag – Monday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1505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Dienstag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Tuesday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0835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Mittwoch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Wednesday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190606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Donnerstag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Thursday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Freitag – Friday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Samstag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Saturday 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115916"/>
                  </a:ext>
                </a:extLst>
              </a:tr>
              <a:tr h="186327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Sonntag – Sunday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221208"/>
                  </a:ext>
                </a:extLst>
              </a:tr>
            </a:tbl>
          </a:graphicData>
        </a:graphic>
      </p:graphicFrame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992829"/>
              </p:ext>
            </p:extLst>
          </p:nvPr>
        </p:nvGraphicFramePr>
        <p:xfrm>
          <a:off x="2924941" y="34536"/>
          <a:ext cx="2981734" cy="4495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1734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30069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Things and people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</a:t>
                      </a:r>
                      <a:r>
                        <a:rPr kumimoji="0" lang="en-US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Geburtstag</a:t>
                      </a: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 – birthday (m)</a:t>
                      </a: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250214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Monat – month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762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Satz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sentence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070091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der Tag – day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308379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Frage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question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508939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Antwort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 answer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119911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Woche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week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 noProof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Useful words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191509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schwimmen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swim, swimming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447621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sitzen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sit, sitting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364012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tanzen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dance, dancing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9559464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wiederholen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to repeat, repeating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7691389"/>
                  </a:ext>
                </a:extLst>
              </a:tr>
              <a:tr h="2545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heute</a:t>
                      </a:r>
                      <a:r>
                        <a:rPr kumimoji="0" lang="en-GB" sz="11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today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7356230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morgen – tomorrow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8969277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? – when?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6110586"/>
                  </a:ext>
                </a:extLst>
              </a:tr>
              <a:tr h="2555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neben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– next to, beside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01061"/>
                  </a:ext>
                </a:extLst>
              </a:tr>
            </a:tbl>
          </a:graphicData>
        </a:graphic>
      </p:graphicFrame>
      <p:sp>
        <p:nvSpPr>
          <p:cNvPr id="113" name="TextBox 112">
            <a:extLst>
              <a:ext uri="{FF2B5EF4-FFF2-40B4-BE49-F238E27FC236}">
                <a16:creationId xmlns:a16="http://schemas.microsoft.com/office/drawing/2014/main" id="{4CA7846E-E9C3-4765-8996-2B5696AFDA58}"/>
              </a:ext>
            </a:extLst>
          </p:cNvPr>
          <p:cNvSpPr txBox="1"/>
          <p:nvPr/>
        </p:nvSpPr>
        <p:spPr>
          <a:xfrm>
            <a:off x="7203041" y="65402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v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26F734DB-6B1D-42BF-9937-CFB7936519E3}"/>
              </a:ext>
            </a:extLst>
          </p:cNvPr>
          <p:cNvSpPr txBox="1"/>
          <p:nvPr/>
        </p:nvSpPr>
        <p:spPr>
          <a:xfrm>
            <a:off x="5973285" y="120739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2B871658-34AA-45E8-A5AB-78DB6787102D}"/>
              </a:ext>
            </a:extLst>
          </p:cNvPr>
          <p:cNvSpPr txBox="1"/>
          <p:nvPr/>
        </p:nvSpPr>
        <p:spPr>
          <a:xfrm>
            <a:off x="9725404" y="635495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ot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933653" y="63014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0278BD4-A074-D38E-27F3-02230B26A83D}"/>
              </a:ext>
            </a:extLst>
          </p:cNvPr>
          <p:cNvSpPr txBox="1"/>
          <p:nvPr/>
        </p:nvSpPr>
        <p:spPr>
          <a:xfrm>
            <a:off x="8477410" y="644001"/>
            <a:ext cx="5869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W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elt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1" name="TextBox 150">
            <a:extLst>
              <a:ext uri="{FF2B5EF4-FFF2-40B4-BE49-F238E27FC236}">
                <a16:creationId xmlns:a16="http://schemas.microsoft.com/office/drawing/2014/main" id="{C960FDE4-2D42-C6B8-C34B-F0531A7E6AD6}"/>
              </a:ext>
            </a:extLst>
          </p:cNvPr>
          <p:cNvSpPr txBox="1"/>
          <p:nvPr/>
        </p:nvSpPr>
        <p:spPr>
          <a:xfrm>
            <a:off x="10958471" y="64303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O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r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4B1392D3-FB2F-3CE6-7811-4CF6C89E3BE3}"/>
              </a:ext>
            </a:extLst>
          </p:cNvPr>
          <p:cNvSpPr txBox="1"/>
          <p:nvPr/>
        </p:nvSpPr>
        <p:spPr>
          <a:xfrm>
            <a:off x="7203041" y="121831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wied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0A181541-353A-338B-748B-1720F0E8E1AC}"/>
              </a:ext>
            </a:extLst>
          </p:cNvPr>
          <p:cNvGrpSpPr/>
          <p:nvPr/>
        </p:nvGrpSpPr>
        <p:grpSpPr>
          <a:xfrm>
            <a:off x="6084764" y="419046"/>
            <a:ext cx="1066914" cy="454765"/>
            <a:chOff x="3709178" y="-2161470"/>
            <a:chExt cx="1584764" cy="939949"/>
          </a:xfrm>
        </p:grpSpPr>
        <p:pic>
          <p:nvPicPr>
            <p:cNvPr id="167" name="Picture 166" descr="Logo, icon&#10;&#10;Description automatically generated">
              <a:extLst>
                <a:ext uri="{FF2B5EF4-FFF2-40B4-BE49-F238E27FC236}">
                  <a16:creationId xmlns:a16="http://schemas.microsoft.com/office/drawing/2014/main" id="{DC41CB99-F533-1037-3754-992C0D354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373" y="-1840135"/>
              <a:ext cx="638569" cy="618614"/>
            </a:xfrm>
            <a:prstGeom prst="rect">
              <a:avLst/>
            </a:prstGeom>
          </p:spPr>
        </p:pic>
        <p:sp>
          <p:nvSpPr>
            <p:cNvPr id="168" name="Speech Bubble: Oval 167">
              <a:extLst>
                <a:ext uri="{FF2B5EF4-FFF2-40B4-BE49-F238E27FC236}">
                  <a16:creationId xmlns:a16="http://schemas.microsoft.com/office/drawing/2014/main" id="{B5FCBC38-9177-A9F3-0576-BE0934FE3839}"/>
                </a:ext>
              </a:extLst>
            </p:cNvPr>
            <p:cNvSpPr/>
            <p:nvPr/>
          </p:nvSpPr>
          <p:spPr>
            <a:xfrm>
              <a:off x="3709178" y="-2161470"/>
              <a:ext cx="818288" cy="775441"/>
            </a:xfrm>
            <a:prstGeom prst="wedgeEllipseCallout">
              <a:avLst>
                <a:gd name="adj1" fmla="val 80935"/>
                <a:gd name="adj2" fmla="val 35126"/>
              </a:avLst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b="1" dirty="0">
                  <a:solidFill>
                    <a:schemeClr val="bg1"/>
                  </a:solidFill>
                </a:rPr>
                <a:t>…</a:t>
              </a:r>
            </a:p>
          </p:txBody>
        </p:sp>
      </p:grpSp>
      <p:sp>
        <p:nvSpPr>
          <p:cNvPr id="110" name="TextBox 109">
            <a:extLst>
              <a:ext uri="{FF2B5EF4-FFF2-40B4-BE49-F238E27FC236}">
                <a16:creationId xmlns:a16="http://schemas.microsoft.com/office/drawing/2014/main" id="{869158AB-FCD5-4733-32C8-69EA4E6E1BF8}"/>
              </a:ext>
            </a:extLst>
          </p:cNvPr>
          <p:cNvSpPr txBox="1"/>
          <p:nvPr/>
        </p:nvSpPr>
        <p:spPr>
          <a:xfrm>
            <a:off x="8323118" y="1221541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richt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E1EF1BDD-D3B9-A204-2925-267E00933CBE}"/>
              </a:ext>
            </a:extLst>
          </p:cNvPr>
          <p:cNvSpPr txBox="1"/>
          <p:nvPr/>
        </p:nvSpPr>
        <p:spPr>
          <a:xfrm>
            <a:off x="6019549" y="5884983"/>
            <a:ext cx="13665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 </a:t>
            </a:r>
            <a:r>
              <a:rPr kumimoji="0" lang="en-GB" sz="1100" b="1" i="0" u="sng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don’t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swim.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3" name="Rounded Rectangular Callout 24">
            <a:extLst>
              <a:ext uri="{FF2B5EF4-FFF2-40B4-BE49-F238E27FC236}">
                <a16:creationId xmlns:a16="http://schemas.microsoft.com/office/drawing/2014/main" id="{BDEEC119-C0A1-4E1F-A0BE-D63560A93B8E}"/>
              </a:ext>
            </a:extLst>
          </p:cNvPr>
          <p:cNvSpPr/>
          <p:nvPr/>
        </p:nvSpPr>
        <p:spPr>
          <a:xfrm>
            <a:off x="88119" y="5823511"/>
            <a:ext cx="2320108" cy="928130"/>
          </a:xfrm>
          <a:prstGeom prst="wedgeRoundRectCallout">
            <a:avLst>
              <a:gd name="adj1" fmla="val 59541"/>
              <a:gd name="adj2" fmla="val 16100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In many parts of Germany, </a:t>
            </a:r>
            <a:r>
              <a:rPr lang="en-US" sz="110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Karneval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celebrations are a highlight of the year. </a:t>
            </a:r>
            <a:r>
              <a:rPr lang="en-US" sz="1100" i="1" dirty="0">
                <a:solidFill>
                  <a:schemeClr val="bg1"/>
                </a:solidFill>
                <a:latin typeface="Century Gothic" panose="020B0502020202020204" pitchFamily="34" charset="0"/>
              </a:rPr>
              <a:t>Karneval</a:t>
            </a:r>
            <a:r>
              <a:rPr lang="en-US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 is an opportunity to celebrate together before Lent.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5594B88-2F21-0C9D-7DBD-E2BD548A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4231" y="487198"/>
            <a:ext cx="403172" cy="361273"/>
          </a:xfrm>
          <a:prstGeom prst="rect">
            <a:avLst/>
          </a:prstGeom>
          <a:ln w="28575">
            <a:solidFill>
              <a:srgbClr val="002060"/>
            </a:solidFill>
          </a:ln>
        </p:spPr>
      </p:pic>
      <p:pic>
        <p:nvPicPr>
          <p:cNvPr id="17" name="Picture 2" descr="Free vector graphics of World">
            <a:extLst>
              <a:ext uri="{FF2B5EF4-FFF2-40B4-BE49-F238E27FC236}">
                <a16:creationId xmlns:a16="http://schemas.microsoft.com/office/drawing/2014/main" id="{BC40DF9B-98D7-5F4A-F210-E389F76899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5786" y="436417"/>
            <a:ext cx="393179" cy="39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765D9BA-C8A3-1ACF-BEE6-ED73160318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43489" y="553397"/>
            <a:ext cx="354038" cy="333364"/>
          </a:xfrm>
          <a:prstGeom prst="rect">
            <a:avLst/>
          </a:prstGeom>
        </p:spPr>
      </p:pic>
      <p:pic>
        <p:nvPicPr>
          <p:cNvPr id="19" name="Graphic 18" descr="Map with pin with solid fill">
            <a:extLst>
              <a:ext uri="{FF2B5EF4-FFF2-40B4-BE49-F238E27FC236}">
                <a16:creationId xmlns:a16="http://schemas.microsoft.com/office/drawing/2014/main" id="{B0FB3417-9C25-FF5C-C057-9B393DCD2C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628982" y="476214"/>
            <a:ext cx="468561" cy="46856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2557EA-2168-B19B-EC04-C23FADFC91F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9003" y="1119160"/>
            <a:ext cx="589479" cy="404359"/>
          </a:xfrm>
          <a:prstGeom prst="rect">
            <a:avLst/>
          </a:prstGeom>
        </p:spPr>
      </p:pic>
      <p:pic>
        <p:nvPicPr>
          <p:cNvPr id="21" name="Picture 20" descr="arrows going in a circle">
            <a:extLst>
              <a:ext uri="{FF2B5EF4-FFF2-40B4-BE49-F238E27FC236}">
                <a16:creationId xmlns:a16="http://schemas.microsoft.com/office/drawing/2014/main" id="{171768E5-72C7-288C-43E2-9733109D5571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944" y="1155376"/>
            <a:ext cx="352741" cy="352741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58AF9850-E0F0-12D6-5B51-9E97103AA44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9152734" y="989878"/>
            <a:ext cx="520393" cy="520392"/>
          </a:xfrm>
          <a:prstGeom prst="rect">
            <a:avLst/>
          </a:prstGeom>
        </p:spPr>
      </p:pic>
      <p:pic>
        <p:nvPicPr>
          <p:cNvPr id="33" name="Picture 3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E321E7C-6217-6D51-1ED5-DDB0BD40946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3787" y="3457367"/>
            <a:ext cx="742049" cy="52322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A44DEE5B-8180-A53E-A6A2-72F912CF10E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38479" y="3572853"/>
            <a:ext cx="365437" cy="3447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91A589-2006-E244-01E3-A5A868019FF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368420" y="3461177"/>
            <a:ext cx="288773" cy="542894"/>
          </a:xfrm>
          <a:prstGeom prst="rect">
            <a:avLst/>
          </a:prstGeom>
        </p:spPr>
      </p:pic>
      <p:pic>
        <p:nvPicPr>
          <p:cNvPr id="37" name="Picture 36" descr="A person wearing a yellow shirt&#10;&#10;Description automatically generated with low confidence">
            <a:extLst>
              <a:ext uri="{FF2B5EF4-FFF2-40B4-BE49-F238E27FC236}">
                <a16:creationId xmlns:a16="http://schemas.microsoft.com/office/drawing/2014/main" id="{FBA9E64B-22AA-BD3B-3A32-6B65DD7FD0A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54"/>
          <a:stretch/>
        </p:blipFill>
        <p:spPr>
          <a:xfrm>
            <a:off x="9597208" y="4232356"/>
            <a:ext cx="496111" cy="41555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C3F471-4C85-FA82-C9FB-C34F53496AAE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46821" y="3473948"/>
            <a:ext cx="288773" cy="503319"/>
          </a:xfrm>
          <a:prstGeom prst="rect">
            <a:avLst/>
          </a:prstGeom>
        </p:spPr>
      </p:pic>
      <p:pic>
        <p:nvPicPr>
          <p:cNvPr id="41" name="Picture 4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1675D71-2FE8-9142-DE38-473618B564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59" t="7485"/>
          <a:stretch/>
        </p:blipFill>
        <p:spPr>
          <a:xfrm>
            <a:off x="10201965" y="3450252"/>
            <a:ext cx="431723" cy="364132"/>
          </a:xfrm>
          <a:prstGeom prst="rect">
            <a:avLst/>
          </a:prstGeom>
        </p:spPr>
      </p:pic>
      <p:pic>
        <p:nvPicPr>
          <p:cNvPr id="42" name="Picture 41" descr="Shape&#10;&#10;Description automatically generated with low confidence">
            <a:extLst>
              <a:ext uri="{FF2B5EF4-FFF2-40B4-BE49-F238E27FC236}">
                <a16:creationId xmlns:a16="http://schemas.microsoft.com/office/drawing/2014/main" id="{18F952C4-CDB3-F15A-BB0B-0DE3F6D8DF1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771" y="3541986"/>
            <a:ext cx="298439" cy="194474"/>
          </a:xfrm>
          <a:prstGeom prst="rect">
            <a:avLst/>
          </a:prstGeom>
        </p:spPr>
      </p:pic>
      <p:grpSp>
        <p:nvGrpSpPr>
          <p:cNvPr id="65" name="Group 64">
            <a:extLst>
              <a:ext uri="{FF2B5EF4-FFF2-40B4-BE49-F238E27FC236}">
                <a16:creationId xmlns:a16="http://schemas.microsoft.com/office/drawing/2014/main" id="{252B4A8F-637F-C1FC-DF1E-9DA59BC7B9C8}"/>
              </a:ext>
            </a:extLst>
          </p:cNvPr>
          <p:cNvGrpSpPr/>
          <p:nvPr/>
        </p:nvGrpSpPr>
        <p:grpSpPr>
          <a:xfrm>
            <a:off x="10529668" y="3516775"/>
            <a:ext cx="297483" cy="261610"/>
            <a:chOff x="8796531" y="1769877"/>
            <a:chExt cx="349253" cy="320601"/>
          </a:xfrm>
        </p:grpSpPr>
        <p:pic>
          <p:nvPicPr>
            <p:cNvPr id="46" name="Graphic 45" descr="Classroom with solid fill">
              <a:extLst>
                <a:ext uri="{FF2B5EF4-FFF2-40B4-BE49-F238E27FC236}">
                  <a16:creationId xmlns:a16="http://schemas.microsoft.com/office/drawing/2014/main" id="{393B8658-6017-003A-EE0D-2B0AA998E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841075" y="1809076"/>
              <a:ext cx="260163" cy="252502"/>
            </a:xfrm>
            <a:prstGeom prst="rect">
              <a:avLst/>
            </a:prstGeom>
          </p:spPr>
        </p:pic>
        <p:sp>
          <p:nvSpPr>
            <p:cNvPr id="47" name="Flowchart: Connector 46">
              <a:extLst>
                <a:ext uri="{FF2B5EF4-FFF2-40B4-BE49-F238E27FC236}">
                  <a16:creationId xmlns:a16="http://schemas.microsoft.com/office/drawing/2014/main" id="{60536489-29BD-FB89-E7EA-2FBE55BE3D66}"/>
                </a:ext>
              </a:extLst>
            </p:cNvPr>
            <p:cNvSpPr/>
            <p:nvPr/>
          </p:nvSpPr>
          <p:spPr>
            <a:xfrm>
              <a:off x="8796531" y="1769877"/>
              <a:ext cx="349253" cy="320601"/>
            </a:xfrm>
            <a:prstGeom prst="flowChartConnector">
              <a:avLst/>
            </a:prstGeom>
            <a:noFill/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9DA17C08-FB24-178B-B63C-A553186156CB}"/>
              </a:ext>
            </a:extLst>
          </p:cNvPr>
          <p:cNvSpPr txBox="1"/>
          <p:nvPr/>
        </p:nvSpPr>
        <p:spPr>
          <a:xfrm>
            <a:off x="10179164" y="3267640"/>
            <a:ext cx="1979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lerne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GB" sz="1100" b="1" u="sng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freitags</a:t>
            </a:r>
            <a:r>
              <a:rPr lang="en-GB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Deutsch.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0CC46080-831F-7402-3C55-15DBA79C7129}"/>
              </a:ext>
            </a:extLst>
          </p:cNvPr>
          <p:cNvSpPr txBox="1"/>
          <p:nvPr/>
        </p:nvSpPr>
        <p:spPr>
          <a:xfrm>
            <a:off x="10177249" y="3794652"/>
            <a:ext cx="197915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English, the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time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en-US" sz="11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adverb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lang="en-US" sz="1100" dirty="0">
                <a:solidFill>
                  <a:srgbClr val="002060"/>
                </a:solidFill>
                <a:latin typeface="Century Gothic"/>
              </a:rPr>
              <a:t>often comes at the end of the sentence.</a:t>
            </a:r>
            <a:endParaRPr lang="en-GB" sz="1100" b="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1405C7B-49CC-51FB-12C0-D8ED84610BC2}"/>
              </a:ext>
            </a:extLst>
          </p:cNvPr>
          <p:cNvSpPr txBox="1"/>
          <p:nvPr/>
        </p:nvSpPr>
        <p:spPr>
          <a:xfrm>
            <a:off x="10177249" y="4341631"/>
            <a:ext cx="19791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 learn German </a:t>
            </a:r>
            <a:r>
              <a:rPr lang="en-GB" sz="1100" b="1" u="sng" dirty="0">
                <a:solidFill>
                  <a:srgbClr val="002060"/>
                </a:solidFill>
                <a:latin typeface="Century Gothic" panose="020B0502020202020204" pitchFamily="34" charset="0"/>
              </a:rPr>
              <a:t>on Fridays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4C6BF980-25E7-CD3B-9DAB-7AEB047754E1}"/>
              </a:ext>
            </a:extLst>
          </p:cNvPr>
          <p:cNvSpPr txBox="1"/>
          <p:nvPr/>
        </p:nvSpPr>
        <p:spPr>
          <a:xfrm>
            <a:off x="6005662" y="5231630"/>
            <a:ext cx="19095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Ich </a:t>
            </a:r>
            <a:r>
              <a:rPr kumimoji="0" lang="en-GB" sz="1100" i="0" u="none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schwimme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1" i="0" u="sng" strike="noStrike" kern="1200" cap="none" spc="-1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nicht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A5E5A7F-9982-0658-2C22-4731826AFE04}"/>
              </a:ext>
            </a:extLst>
          </p:cNvPr>
          <p:cNvGrpSpPr/>
          <p:nvPr/>
        </p:nvGrpSpPr>
        <p:grpSpPr>
          <a:xfrm>
            <a:off x="6761431" y="5488613"/>
            <a:ext cx="399442" cy="355396"/>
            <a:chOff x="6272861" y="1392358"/>
            <a:chExt cx="1234802" cy="1113292"/>
          </a:xfrm>
        </p:grpSpPr>
        <p:sp>
          <p:nvSpPr>
            <p:cNvPr id="70" name="Flowchart: Connector 69">
              <a:extLst>
                <a:ext uri="{FF2B5EF4-FFF2-40B4-BE49-F238E27FC236}">
                  <a16:creationId xmlns:a16="http://schemas.microsoft.com/office/drawing/2014/main" id="{4163232F-7097-2F6A-7DAB-1F81A7360A75}"/>
                </a:ext>
              </a:extLst>
            </p:cNvPr>
            <p:cNvSpPr/>
            <p:nvPr/>
          </p:nvSpPr>
          <p:spPr>
            <a:xfrm>
              <a:off x="6272861" y="1392358"/>
              <a:ext cx="1234802" cy="1113292"/>
            </a:xfrm>
            <a:prstGeom prst="flowChartConnector">
              <a:avLst/>
            </a:prstGeom>
            <a:solidFill>
              <a:schemeClr val="bg1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1" name="Graphic 70" descr="Swimming with solid fill">
              <a:extLst>
                <a:ext uri="{FF2B5EF4-FFF2-40B4-BE49-F238E27FC236}">
                  <a16:creationId xmlns:a16="http://schemas.microsoft.com/office/drawing/2014/main" id="{26209E37-14B2-BBBA-7EED-B5D861E8D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6345897" y="1413415"/>
              <a:ext cx="1084338" cy="1062181"/>
            </a:xfrm>
            <a:prstGeom prst="rect">
              <a:avLst/>
            </a:prstGeom>
          </p:spPr>
        </p:pic>
      </p:grpSp>
      <p:pic>
        <p:nvPicPr>
          <p:cNvPr id="72" name="Picture 71" descr="Icon&#10;&#10;Description automatically generated">
            <a:extLst>
              <a:ext uri="{FF2B5EF4-FFF2-40B4-BE49-F238E27FC236}">
                <a16:creationId xmlns:a16="http://schemas.microsoft.com/office/drawing/2014/main" id="{96981CEC-9AFC-679A-A70E-36D5A8AE822A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64" y="5591533"/>
            <a:ext cx="295401" cy="261610"/>
          </a:xfrm>
          <a:prstGeom prst="rect">
            <a:avLst/>
          </a:prstGeom>
        </p:spPr>
      </p:pic>
      <p:pic>
        <p:nvPicPr>
          <p:cNvPr id="73" name="Picture 7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239721-EE8A-4385-C9F3-2993E206EBB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15439" r="24843" b="5083"/>
          <a:stretch/>
        </p:blipFill>
        <p:spPr>
          <a:xfrm>
            <a:off x="6069027" y="5518667"/>
            <a:ext cx="295401" cy="381232"/>
          </a:xfrm>
          <a:prstGeom prst="rect">
            <a:avLst/>
          </a:prstGeom>
        </p:spPr>
      </p:pic>
      <p:sp>
        <p:nvSpPr>
          <p:cNvPr id="75" name="Speech Bubble: Rectangle with Corners Rounded 74">
            <a:extLst>
              <a:ext uri="{FF2B5EF4-FFF2-40B4-BE49-F238E27FC236}">
                <a16:creationId xmlns:a16="http://schemas.microsoft.com/office/drawing/2014/main" id="{BBE1A846-4314-BC27-D250-35C6ECBFE248}"/>
              </a:ext>
            </a:extLst>
          </p:cNvPr>
          <p:cNvSpPr/>
          <p:nvPr/>
        </p:nvSpPr>
        <p:spPr>
          <a:xfrm>
            <a:off x="6162929" y="6215890"/>
            <a:ext cx="1807071" cy="553944"/>
          </a:xfrm>
          <a:prstGeom prst="wedgeRoundRectCallout">
            <a:avLst>
              <a:gd name="adj1" fmla="val 7802"/>
              <a:gd name="adj2" fmla="val -79189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Note the word order difference between English and German!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76" name="CustomShape 5">
            <a:extLst>
              <a:ext uri="{FF2B5EF4-FFF2-40B4-BE49-F238E27FC236}">
                <a16:creationId xmlns:a16="http://schemas.microsoft.com/office/drawing/2014/main" id="{CD0B3F12-F0B4-1040-BCE2-8C472628925B}"/>
              </a:ext>
            </a:extLst>
          </p:cNvPr>
          <p:cNvSpPr/>
          <p:nvPr/>
        </p:nvSpPr>
        <p:spPr>
          <a:xfrm>
            <a:off x="8104010" y="5353667"/>
            <a:ext cx="1909557" cy="2616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Ich</a:t>
            </a:r>
            <a:r>
              <a:rPr kumimoji="0" lang="en-GB" sz="110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singe das Lied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nicht</a:t>
            </a:r>
            <a:r>
              <a:rPr kumimoji="0" lang="en-GB" sz="11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77" name="Picture 7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BF27FE3-1C4D-8F0D-5803-EC6EAFC1CBA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34" t="15439" r="24843" b="5083"/>
          <a:stretch/>
        </p:blipFill>
        <p:spPr>
          <a:xfrm>
            <a:off x="8163826" y="5591533"/>
            <a:ext cx="267875" cy="345707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4C55A578-7C12-76FB-9B46-A8755AFFB37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926464" y="5550489"/>
            <a:ext cx="284027" cy="317633"/>
          </a:xfrm>
          <a:prstGeom prst="rect">
            <a:avLst/>
          </a:prstGeom>
        </p:spPr>
      </p:pic>
      <p:pic>
        <p:nvPicPr>
          <p:cNvPr id="79" name="Picture 78" descr="Icon&#10;&#10;Description automatically generated">
            <a:extLst>
              <a:ext uri="{FF2B5EF4-FFF2-40B4-BE49-F238E27FC236}">
                <a16:creationId xmlns:a16="http://schemas.microsoft.com/office/drawing/2014/main" id="{040E06C9-D91A-D785-FAF0-0E1A497F734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094" y="5722036"/>
            <a:ext cx="181856" cy="161054"/>
          </a:xfrm>
          <a:prstGeom prst="rect">
            <a:avLst/>
          </a:prstGeom>
        </p:spPr>
      </p:pic>
      <p:sp>
        <p:nvSpPr>
          <p:cNvPr id="80" name="CustomShape 9">
            <a:extLst>
              <a:ext uri="{FF2B5EF4-FFF2-40B4-BE49-F238E27FC236}">
                <a16:creationId xmlns:a16="http://schemas.microsoft.com/office/drawing/2014/main" id="{BEBA51E1-7DCF-5B0D-3C49-2BFC7B1E662C}"/>
              </a:ext>
            </a:extLst>
          </p:cNvPr>
          <p:cNvSpPr/>
          <p:nvPr/>
        </p:nvSpPr>
        <p:spPr>
          <a:xfrm>
            <a:off x="8051411" y="5882344"/>
            <a:ext cx="2075897" cy="2483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11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don’t</a:t>
            </a:r>
            <a:r>
              <a:rPr kumimoji="0" lang="en-GB" sz="1100" b="0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sing the song.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1" name="Speech Bubble: Rectangle with Corners Rounded 80">
            <a:extLst>
              <a:ext uri="{FF2B5EF4-FFF2-40B4-BE49-F238E27FC236}">
                <a16:creationId xmlns:a16="http://schemas.microsoft.com/office/drawing/2014/main" id="{C62A81BF-236D-9699-FD06-E5BED12FF66C}"/>
              </a:ext>
            </a:extLst>
          </p:cNvPr>
          <p:cNvSpPr/>
          <p:nvPr/>
        </p:nvSpPr>
        <p:spPr>
          <a:xfrm>
            <a:off x="8104695" y="6213999"/>
            <a:ext cx="2031706" cy="553944"/>
          </a:xfrm>
          <a:prstGeom prst="wedgeRoundRectCallout">
            <a:avLst>
              <a:gd name="adj1" fmla="val 23355"/>
              <a:gd name="adj2" fmla="val -74335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Again, note the word order difference between English and German! 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7E8B9A4-5D57-7492-1B47-783A26ACA433}"/>
              </a:ext>
            </a:extLst>
          </p:cNvPr>
          <p:cNvSpPr txBox="1"/>
          <p:nvPr/>
        </p:nvSpPr>
        <p:spPr>
          <a:xfrm>
            <a:off x="10160064" y="4851370"/>
            <a:ext cx="1807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Use </a:t>
            </a:r>
            <a:r>
              <a:rPr lang="en-GB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wann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to ask </a:t>
            </a:r>
            <a:r>
              <a:rPr kumimoji="0" lang="en-GB" sz="1100" b="0" i="0" u="sng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9C33D14-D5B9-5C05-A2E6-4122E67D858E}"/>
              </a:ext>
            </a:extLst>
          </p:cNvPr>
          <p:cNvSpPr txBox="1"/>
          <p:nvPr/>
        </p:nvSpPr>
        <p:spPr>
          <a:xfrm>
            <a:off x="10164423" y="5098687"/>
            <a:ext cx="212799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Wann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hast du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Geburtstag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C5DD871-AC22-FA79-6834-AD745F0BC0F7}"/>
              </a:ext>
            </a:extLst>
          </p:cNvPr>
          <p:cNvSpPr txBox="1"/>
          <p:nvPr/>
        </p:nvSpPr>
        <p:spPr>
          <a:xfrm>
            <a:off x="10198593" y="5326691"/>
            <a:ext cx="2034514" cy="268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When </a:t>
            </a:r>
            <a:r>
              <a:rPr lang="en-GB" sz="1100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is your birthday?</a:t>
            </a:r>
            <a:endParaRPr lang="en-GB" sz="1100" dirty="0"/>
          </a:p>
        </p:txBody>
      </p:sp>
      <p:sp>
        <p:nvSpPr>
          <p:cNvPr id="88" name="Speech Bubble: Rectangle with Corners Rounded 87">
            <a:extLst>
              <a:ext uri="{FF2B5EF4-FFF2-40B4-BE49-F238E27FC236}">
                <a16:creationId xmlns:a16="http://schemas.microsoft.com/office/drawing/2014/main" id="{0F6D487E-5B75-E023-8BE4-264D761F5451}"/>
              </a:ext>
            </a:extLst>
          </p:cNvPr>
          <p:cNvSpPr/>
          <p:nvPr/>
        </p:nvSpPr>
        <p:spPr>
          <a:xfrm>
            <a:off x="10342974" y="6197697"/>
            <a:ext cx="1624161" cy="553944"/>
          </a:xfrm>
          <a:prstGeom prst="wedgeRoundRectCallout">
            <a:avLst>
              <a:gd name="adj1" fmla="val 23355"/>
              <a:gd name="adj2" fmla="val -74335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This actually means ‘When do you </a:t>
            </a:r>
            <a:r>
              <a:rPr lang="en-GB" sz="1100" b="1" i="1" dirty="0">
                <a:solidFill>
                  <a:srgbClr val="002060"/>
                </a:solidFill>
                <a:latin typeface="Century Gothic" panose="020B0502020202020204" pitchFamily="34" charset="0"/>
              </a:rPr>
              <a:t>have 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birthday?’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2" name="Picture 91">
            <a:extLst>
              <a:ext uri="{FF2B5EF4-FFF2-40B4-BE49-F238E27FC236}">
                <a16:creationId xmlns:a16="http://schemas.microsoft.com/office/drawing/2014/main" id="{D8A59717-D993-092B-B0AB-533D4F5405D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703670" y="5550489"/>
            <a:ext cx="596438" cy="668010"/>
          </a:xfrm>
          <a:prstGeom prst="rect">
            <a:avLst/>
          </a:prstGeom>
        </p:spPr>
      </p:pic>
      <p:pic>
        <p:nvPicPr>
          <p:cNvPr id="94" name="Google Shape;250;p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C73B4391-05CB-FEDD-77E6-313F4D2E962E}"/>
              </a:ext>
            </a:extLst>
          </p:cNvPr>
          <p:cNvPicPr preferRelativeResize="0"/>
          <p:nvPr/>
        </p:nvPicPr>
        <p:blipFill rotWithShape="1">
          <a:blip r:embed="rId24">
            <a:alphaModFix/>
          </a:blip>
          <a:srcRect r="50000"/>
          <a:stretch/>
        </p:blipFill>
        <p:spPr>
          <a:xfrm rot="5400000">
            <a:off x="7262197" y="1992992"/>
            <a:ext cx="344724" cy="60844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259;p6" descr="A picture containing colorful&#10;&#10;Description automatically generated">
            <a:extLst>
              <a:ext uri="{FF2B5EF4-FFF2-40B4-BE49-F238E27FC236}">
                <a16:creationId xmlns:a16="http://schemas.microsoft.com/office/drawing/2014/main" id="{8C6713C3-A1C6-F918-0C00-39FE07B92914}"/>
              </a:ext>
            </a:extLst>
          </p:cNvPr>
          <p:cNvPicPr preferRelativeResize="0"/>
          <p:nvPr/>
        </p:nvPicPr>
        <p:blipFill rotWithShape="1">
          <a:blip r:embed="rId25">
            <a:alphaModFix/>
          </a:blip>
          <a:srcRect r="50000"/>
          <a:stretch/>
        </p:blipFill>
        <p:spPr>
          <a:xfrm rot="-5400000" flipH="1">
            <a:off x="8614720" y="2045214"/>
            <a:ext cx="306664" cy="5307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Picture 107" descr="Logo&#10;&#10;Description automatically generated">
            <a:extLst>
              <a:ext uri="{FF2B5EF4-FFF2-40B4-BE49-F238E27FC236}">
                <a16:creationId xmlns:a16="http://schemas.microsoft.com/office/drawing/2014/main" id="{9F601906-B6C7-3F27-2EDE-F324A6870408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486" y="1028570"/>
            <a:ext cx="786274" cy="487148"/>
          </a:xfrm>
          <a:prstGeom prst="rect">
            <a:avLst/>
          </a:prstGeom>
        </p:spPr>
      </p:pic>
      <p:pic>
        <p:nvPicPr>
          <p:cNvPr id="123" name="Picture 122">
            <a:extLst>
              <a:ext uri="{FF2B5EF4-FFF2-40B4-BE49-F238E27FC236}">
                <a16:creationId xmlns:a16="http://schemas.microsoft.com/office/drawing/2014/main" id="{536404E9-736F-0DCB-9438-FB76EAF6E0C7}"/>
              </a:ext>
            </a:extLst>
          </p:cNvPr>
          <p:cNvPicPr>
            <a:picLocks noChangeAspect="1"/>
          </p:cNvPicPr>
          <p:nvPr/>
        </p:nvPicPr>
        <p:blipFill rotWithShape="1">
          <a:blip r:embed="rId27"/>
          <a:srcRect b="43878"/>
          <a:stretch/>
        </p:blipFill>
        <p:spPr>
          <a:xfrm>
            <a:off x="9976350" y="1770286"/>
            <a:ext cx="647162" cy="657134"/>
          </a:xfrm>
          <a:prstGeom prst="rect">
            <a:avLst/>
          </a:prstGeom>
        </p:spPr>
      </p:pic>
      <p:sp>
        <p:nvSpPr>
          <p:cNvPr id="124" name="Google Shape;258;p6">
            <a:extLst>
              <a:ext uri="{FF2B5EF4-FFF2-40B4-BE49-F238E27FC236}">
                <a16:creationId xmlns:a16="http://schemas.microsoft.com/office/drawing/2014/main" id="{905176AC-2F52-832C-B48C-1EA7E6E918AC}"/>
              </a:ext>
            </a:extLst>
          </p:cNvPr>
          <p:cNvSpPr/>
          <p:nvPr/>
        </p:nvSpPr>
        <p:spPr>
          <a:xfrm>
            <a:off x="10697527" y="1080946"/>
            <a:ext cx="1372514" cy="1352308"/>
          </a:xfrm>
          <a:prstGeom prst="wedgeRoundRectCallout">
            <a:avLst>
              <a:gd name="adj1" fmla="val -67319"/>
              <a:gd name="adj2" fmla="val -5201"/>
              <a:gd name="adj3" fmla="val 16667"/>
            </a:avLst>
          </a:prstGeom>
          <a:solidFill>
            <a:srgbClr val="92D050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entury Gothic"/>
              <a:buNone/>
              <a:defRPr/>
            </a:pPr>
            <a:r>
              <a:rPr lang="en-GB" sz="1100" kern="0" dirty="0">
                <a:solidFill>
                  <a:schemeClr val="bg1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Many German-speaking children learn which months have 31 days by using their knuckles!</a:t>
            </a:r>
            <a:endParaRPr sz="1200" b="1" kern="0" dirty="0">
              <a:solidFill>
                <a:schemeClr val="bg1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125" name="Google Shape;251;p6">
            <a:extLst>
              <a:ext uri="{FF2B5EF4-FFF2-40B4-BE49-F238E27FC236}">
                <a16:creationId xmlns:a16="http://schemas.microsoft.com/office/drawing/2014/main" id="{51C2494B-21F3-6AD4-D0BE-BCFD0E658ABE}"/>
              </a:ext>
            </a:extLst>
          </p:cNvPr>
          <p:cNvCxnSpPr>
            <a:cxnSpLocks/>
          </p:cNvCxnSpPr>
          <p:nvPr/>
        </p:nvCxnSpPr>
        <p:spPr>
          <a:xfrm flipV="1">
            <a:off x="6728143" y="2206862"/>
            <a:ext cx="452106" cy="5098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3" name="Google Shape;252;p6">
            <a:extLst>
              <a:ext uri="{FF2B5EF4-FFF2-40B4-BE49-F238E27FC236}">
                <a16:creationId xmlns:a16="http://schemas.microsoft.com/office/drawing/2014/main" id="{9427B29B-A61F-0B0A-BC27-C2A0E3257B79}"/>
              </a:ext>
            </a:extLst>
          </p:cNvPr>
          <p:cNvSpPr txBox="1"/>
          <p:nvPr/>
        </p:nvSpPr>
        <p:spPr>
          <a:xfrm>
            <a:off x="5875261" y="2082419"/>
            <a:ext cx="984420" cy="259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Januar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44" name="Google Shape;253;p6">
            <a:extLst>
              <a:ext uri="{FF2B5EF4-FFF2-40B4-BE49-F238E27FC236}">
                <a16:creationId xmlns:a16="http://schemas.microsoft.com/office/drawing/2014/main" id="{B6821A17-F6ED-791C-F031-C7C75FE9B487}"/>
              </a:ext>
            </a:extLst>
          </p:cNvPr>
          <p:cNvCxnSpPr>
            <a:cxnSpLocks/>
            <a:stCxn id="174" idx="3"/>
          </p:cNvCxnSpPr>
          <p:nvPr/>
        </p:nvCxnSpPr>
        <p:spPr>
          <a:xfrm>
            <a:off x="6649949" y="2007135"/>
            <a:ext cx="602860" cy="166549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45" name="Google Shape;255;p6">
            <a:extLst>
              <a:ext uri="{FF2B5EF4-FFF2-40B4-BE49-F238E27FC236}">
                <a16:creationId xmlns:a16="http://schemas.microsoft.com/office/drawing/2014/main" id="{A157D4D9-6884-1EB8-4B9F-37EC45AEEA0D}"/>
              </a:ext>
            </a:extLst>
          </p:cNvPr>
          <p:cNvCxnSpPr>
            <a:cxnSpLocks/>
          </p:cNvCxnSpPr>
          <p:nvPr/>
        </p:nvCxnSpPr>
        <p:spPr>
          <a:xfrm>
            <a:off x="6813786" y="1899408"/>
            <a:ext cx="475581" cy="250983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9" name="Google Shape;256;p6">
            <a:extLst>
              <a:ext uri="{FF2B5EF4-FFF2-40B4-BE49-F238E27FC236}">
                <a16:creationId xmlns:a16="http://schemas.microsoft.com/office/drawing/2014/main" id="{DA55BA7D-70CD-D6D4-02D0-C4FE6C33D258}"/>
              </a:ext>
            </a:extLst>
          </p:cNvPr>
          <p:cNvSpPr txBox="1"/>
          <p:nvPr/>
        </p:nvSpPr>
        <p:spPr>
          <a:xfrm>
            <a:off x="6081469" y="1648618"/>
            <a:ext cx="835896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März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56" name="Google Shape;261;p6">
            <a:extLst>
              <a:ext uri="{FF2B5EF4-FFF2-40B4-BE49-F238E27FC236}">
                <a16:creationId xmlns:a16="http://schemas.microsoft.com/office/drawing/2014/main" id="{A3A22601-2DB6-291F-CA62-02782F33DE01}"/>
              </a:ext>
            </a:extLst>
          </p:cNvPr>
          <p:cNvCxnSpPr>
            <a:cxnSpLocks/>
          </p:cNvCxnSpPr>
          <p:nvPr/>
        </p:nvCxnSpPr>
        <p:spPr>
          <a:xfrm>
            <a:off x="7117472" y="1845778"/>
            <a:ext cx="217757" cy="301242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57" name="Google Shape;262;p6">
            <a:extLst>
              <a:ext uri="{FF2B5EF4-FFF2-40B4-BE49-F238E27FC236}">
                <a16:creationId xmlns:a16="http://schemas.microsoft.com/office/drawing/2014/main" id="{D907AA52-F5CB-E7FA-AA38-C4BA2B202203}"/>
              </a:ext>
            </a:extLst>
          </p:cNvPr>
          <p:cNvSpPr txBox="1"/>
          <p:nvPr/>
        </p:nvSpPr>
        <p:spPr>
          <a:xfrm>
            <a:off x="7099193" y="1449672"/>
            <a:ext cx="73447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Mai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58" name="Google Shape;263;p6">
            <a:extLst>
              <a:ext uri="{FF2B5EF4-FFF2-40B4-BE49-F238E27FC236}">
                <a16:creationId xmlns:a16="http://schemas.microsoft.com/office/drawing/2014/main" id="{C87B07BD-6CA3-086D-6FEB-C46E4E91E43E}"/>
              </a:ext>
            </a:extLst>
          </p:cNvPr>
          <p:cNvCxnSpPr>
            <a:cxnSpLocks/>
          </p:cNvCxnSpPr>
          <p:nvPr/>
        </p:nvCxnSpPr>
        <p:spPr>
          <a:xfrm>
            <a:off x="7368420" y="1684448"/>
            <a:ext cx="23737" cy="441146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265;p6">
            <a:extLst>
              <a:ext uri="{FF2B5EF4-FFF2-40B4-BE49-F238E27FC236}">
                <a16:creationId xmlns:a16="http://schemas.microsoft.com/office/drawing/2014/main" id="{81095B86-4B48-4E07-06AA-607553CF8AFB}"/>
              </a:ext>
            </a:extLst>
          </p:cNvPr>
          <p:cNvCxnSpPr>
            <a:cxnSpLocks/>
          </p:cNvCxnSpPr>
          <p:nvPr/>
        </p:nvCxnSpPr>
        <p:spPr>
          <a:xfrm flipH="1">
            <a:off x="7430615" y="1873841"/>
            <a:ext cx="125880" cy="261570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266;p6">
            <a:extLst>
              <a:ext uri="{FF2B5EF4-FFF2-40B4-BE49-F238E27FC236}">
                <a16:creationId xmlns:a16="http://schemas.microsoft.com/office/drawing/2014/main" id="{0C419FAD-6775-5162-6BEE-E53512461427}"/>
              </a:ext>
            </a:extLst>
          </p:cNvPr>
          <p:cNvSpPr txBox="1"/>
          <p:nvPr/>
        </p:nvSpPr>
        <p:spPr>
          <a:xfrm>
            <a:off x="7465373" y="1799385"/>
            <a:ext cx="78568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Juli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61" name="Google Shape;267;p6">
            <a:extLst>
              <a:ext uri="{FF2B5EF4-FFF2-40B4-BE49-F238E27FC236}">
                <a16:creationId xmlns:a16="http://schemas.microsoft.com/office/drawing/2014/main" id="{7FE8C6C5-9840-7EEF-1017-A164E6BE0127}"/>
              </a:ext>
            </a:extLst>
          </p:cNvPr>
          <p:cNvCxnSpPr>
            <a:cxnSpLocks/>
          </p:cNvCxnSpPr>
          <p:nvPr/>
        </p:nvCxnSpPr>
        <p:spPr>
          <a:xfrm flipH="1">
            <a:off x="7515990" y="1990592"/>
            <a:ext cx="216385" cy="152983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268;p6">
            <a:extLst>
              <a:ext uri="{FF2B5EF4-FFF2-40B4-BE49-F238E27FC236}">
                <a16:creationId xmlns:a16="http://schemas.microsoft.com/office/drawing/2014/main" id="{B459B65F-5C44-83F0-D817-BAA39B2CD162}"/>
              </a:ext>
            </a:extLst>
          </p:cNvPr>
          <p:cNvSpPr txBox="1"/>
          <p:nvPr/>
        </p:nvSpPr>
        <p:spPr>
          <a:xfrm>
            <a:off x="7677686" y="2019606"/>
            <a:ext cx="1056313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August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63" name="Google Shape;269;p6">
            <a:extLst>
              <a:ext uri="{FF2B5EF4-FFF2-40B4-BE49-F238E27FC236}">
                <a16:creationId xmlns:a16="http://schemas.microsoft.com/office/drawing/2014/main" id="{F3441D95-6333-87AB-A120-BF038A44BACC}"/>
              </a:ext>
            </a:extLst>
          </p:cNvPr>
          <p:cNvCxnSpPr>
            <a:cxnSpLocks/>
          </p:cNvCxnSpPr>
          <p:nvPr/>
        </p:nvCxnSpPr>
        <p:spPr>
          <a:xfrm>
            <a:off x="8603337" y="2112334"/>
            <a:ext cx="103271" cy="54832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65" name="Google Shape;271;p6">
            <a:extLst>
              <a:ext uri="{FF2B5EF4-FFF2-40B4-BE49-F238E27FC236}">
                <a16:creationId xmlns:a16="http://schemas.microsoft.com/office/drawing/2014/main" id="{EA8F8897-9E75-6ECD-D58D-80948BB34DD1}"/>
              </a:ext>
            </a:extLst>
          </p:cNvPr>
          <p:cNvCxnSpPr>
            <a:cxnSpLocks/>
            <a:endCxn id="95" idx="1"/>
          </p:cNvCxnSpPr>
          <p:nvPr/>
        </p:nvCxnSpPr>
        <p:spPr>
          <a:xfrm>
            <a:off x="8755601" y="1989707"/>
            <a:ext cx="12452" cy="167546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9" name="Google Shape;272;p6">
            <a:extLst>
              <a:ext uri="{FF2B5EF4-FFF2-40B4-BE49-F238E27FC236}">
                <a16:creationId xmlns:a16="http://schemas.microsoft.com/office/drawing/2014/main" id="{B1A0687F-90EC-E58B-EA8F-3BA1A36C71BE}"/>
              </a:ext>
            </a:extLst>
          </p:cNvPr>
          <p:cNvSpPr txBox="1"/>
          <p:nvPr/>
        </p:nvSpPr>
        <p:spPr>
          <a:xfrm>
            <a:off x="8147741" y="1591228"/>
            <a:ext cx="200180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Oktober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70" name="Google Shape;273;p6">
            <a:extLst>
              <a:ext uri="{FF2B5EF4-FFF2-40B4-BE49-F238E27FC236}">
                <a16:creationId xmlns:a16="http://schemas.microsoft.com/office/drawing/2014/main" id="{7654E7AA-3649-DC0C-D67C-2D7DBC77989E}"/>
              </a:ext>
            </a:extLst>
          </p:cNvPr>
          <p:cNvCxnSpPr>
            <a:cxnSpLocks/>
          </p:cNvCxnSpPr>
          <p:nvPr/>
        </p:nvCxnSpPr>
        <p:spPr>
          <a:xfrm flipH="1">
            <a:off x="8816953" y="1816798"/>
            <a:ext cx="179040" cy="339671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71" name="Google Shape;275;p6">
            <a:extLst>
              <a:ext uri="{FF2B5EF4-FFF2-40B4-BE49-F238E27FC236}">
                <a16:creationId xmlns:a16="http://schemas.microsoft.com/office/drawing/2014/main" id="{1B6299DA-8DB9-78F9-FDEE-6B96C3B101B1}"/>
              </a:ext>
            </a:extLst>
          </p:cNvPr>
          <p:cNvCxnSpPr>
            <a:cxnSpLocks/>
          </p:cNvCxnSpPr>
          <p:nvPr/>
        </p:nvCxnSpPr>
        <p:spPr>
          <a:xfrm flipH="1">
            <a:off x="8842844" y="2026827"/>
            <a:ext cx="180000" cy="165379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2" name="Google Shape;276;p6">
            <a:extLst>
              <a:ext uri="{FF2B5EF4-FFF2-40B4-BE49-F238E27FC236}">
                <a16:creationId xmlns:a16="http://schemas.microsoft.com/office/drawing/2014/main" id="{614779CA-3894-548F-F8FE-5254ACBC6B58}"/>
              </a:ext>
            </a:extLst>
          </p:cNvPr>
          <p:cNvSpPr txBox="1"/>
          <p:nvPr/>
        </p:nvSpPr>
        <p:spPr>
          <a:xfrm>
            <a:off x="8936584" y="2017991"/>
            <a:ext cx="1259280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Dezember</a:t>
            </a: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 </a:t>
            </a:r>
            <a:r>
              <a:rPr lang="en-GB" sz="1100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(31)</a:t>
            </a:r>
            <a:endParaRPr sz="1100" kern="0" dirty="0">
              <a:solidFill>
                <a:srgbClr val="000000"/>
              </a:solidFill>
              <a:latin typeface="Century Gothic" panose="020B0502020202020204" pitchFamily="34" charset="0"/>
              <a:cs typeface="Arial"/>
              <a:sym typeface="Arial"/>
            </a:endParaRPr>
          </a:p>
        </p:txBody>
      </p:sp>
      <p:cxnSp>
        <p:nvCxnSpPr>
          <p:cNvPr id="173" name="Google Shape;277;p6">
            <a:extLst>
              <a:ext uri="{FF2B5EF4-FFF2-40B4-BE49-F238E27FC236}">
                <a16:creationId xmlns:a16="http://schemas.microsoft.com/office/drawing/2014/main" id="{1BD0886A-88CF-4A33-0E46-7B6955308C74}"/>
              </a:ext>
            </a:extLst>
          </p:cNvPr>
          <p:cNvCxnSpPr>
            <a:cxnSpLocks/>
          </p:cNvCxnSpPr>
          <p:nvPr/>
        </p:nvCxnSpPr>
        <p:spPr>
          <a:xfrm flipH="1">
            <a:off x="8904508" y="2156517"/>
            <a:ext cx="160641" cy="29117"/>
          </a:xfrm>
          <a:prstGeom prst="straightConnector1">
            <a:avLst/>
          </a:prstGeom>
          <a:noFill/>
          <a:ln w="12700" cap="flat" cmpd="sng">
            <a:solidFill>
              <a:srgbClr val="002060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4" name="Google Shape;254;p6">
            <a:extLst>
              <a:ext uri="{FF2B5EF4-FFF2-40B4-BE49-F238E27FC236}">
                <a16:creationId xmlns:a16="http://schemas.microsoft.com/office/drawing/2014/main" id="{F81A73B8-013E-D134-BEFA-57AE673D8D0D}"/>
              </a:ext>
            </a:extLst>
          </p:cNvPr>
          <p:cNvSpPr txBox="1"/>
          <p:nvPr/>
        </p:nvSpPr>
        <p:spPr>
          <a:xfrm>
            <a:off x="5946965" y="1876350"/>
            <a:ext cx="702984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Februar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5" name="Google Shape;260;p6">
            <a:extLst>
              <a:ext uri="{FF2B5EF4-FFF2-40B4-BE49-F238E27FC236}">
                <a16:creationId xmlns:a16="http://schemas.microsoft.com/office/drawing/2014/main" id="{82E91136-AE3B-1BCC-6810-4808DC7706F9}"/>
              </a:ext>
            </a:extLst>
          </p:cNvPr>
          <p:cNvSpPr txBox="1"/>
          <p:nvPr/>
        </p:nvSpPr>
        <p:spPr>
          <a:xfrm>
            <a:off x="6688950" y="1616024"/>
            <a:ext cx="777481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April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6" name="Google Shape;264;p6">
            <a:extLst>
              <a:ext uri="{FF2B5EF4-FFF2-40B4-BE49-F238E27FC236}">
                <a16:creationId xmlns:a16="http://schemas.microsoft.com/office/drawing/2014/main" id="{9BBBD623-353F-3E98-5B58-47CC00C24B6B}"/>
              </a:ext>
            </a:extLst>
          </p:cNvPr>
          <p:cNvSpPr txBox="1"/>
          <p:nvPr/>
        </p:nvSpPr>
        <p:spPr>
          <a:xfrm>
            <a:off x="7361066" y="1650655"/>
            <a:ext cx="49272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 err="1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Juni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7" name="Google Shape;270;p6">
            <a:extLst>
              <a:ext uri="{FF2B5EF4-FFF2-40B4-BE49-F238E27FC236}">
                <a16:creationId xmlns:a16="http://schemas.microsoft.com/office/drawing/2014/main" id="{463E9BFA-27FD-D301-0E7D-D2DDF70CAE02}"/>
              </a:ext>
            </a:extLst>
          </p:cNvPr>
          <p:cNvSpPr txBox="1"/>
          <p:nvPr/>
        </p:nvSpPr>
        <p:spPr>
          <a:xfrm>
            <a:off x="8037971" y="1785944"/>
            <a:ext cx="94403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September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8" name="Google Shape;274;p6">
            <a:extLst>
              <a:ext uri="{FF2B5EF4-FFF2-40B4-BE49-F238E27FC236}">
                <a16:creationId xmlns:a16="http://schemas.microsoft.com/office/drawing/2014/main" id="{1DAF5A6E-0D7F-B43A-DB6B-E5143DD4C073}"/>
              </a:ext>
            </a:extLst>
          </p:cNvPr>
          <p:cNvSpPr txBox="1"/>
          <p:nvPr/>
        </p:nvSpPr>
        <p:spPr>
          <a:xfrm>
            <a:off x="8876548" y="1832516"/>
            <a:ext cx="910567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Clr>
                <a:srgbClr val="1F3864"/>
              </a:buClr>
              <a:buSzPts val="2000"/>
              <a:buFont typeface="Century Gothic"/>
              <a:buNone/>
              <a:defRPr/>
            </a:pPr>
            <a:r>
              <a:rPr lang="en-GB" sz="1100" b="1" kern="0" dirty="0">
                <a:solidFill>
                  <a:srgbClr val="1F3864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November</a:t>
            </a:r>
            <a:endParaRPr sz="1100" kern="0" dirty="0">
              <a:solidFill>
                <a:srgbClr val="1F3864"/>
              </a:solidFill>
              <a:latin typeface="Century Gothic" panose="020B0502020202020204" pitchFamily="34" charset="0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8" name="Picture 257">
            <a:extLst>
              <a:ext uri="{FF2B5EF4-FFF2-40B4-BE49-F238E27FC236}">
                <a16:creationId xmlns:a16="http://schemas.microsoft.com/office/drawing/2014/main" id="{C2739A72-F174-4D04-8147-DC23441C57D0}"/>
              </a:ext>
            </a:extLst>
          </p:cNvPr>
          <p:cNvPicPr>
            <a:picLocks noChangeAspect="1"/>
          </p:cNvPicPr>
          <p:nvPr/>
        </p:nvPicPr>
        <p:blipFill rotWithShape="1">
          <a:blip r:embed="rId28"/>
          <a:srcRect l="15994" r="17754" b="-2"/>
          <a:stretch/>
        </p:blipFill>
        <p:spPr>
          <a:xfrm>
            <a:off x="2112087" y="5505088"/>
            <a:ext cx="821689" cy="821689"/>
          </a:xfrm>
          <a:custGeom>
            <a:avLst/>
            <a:gdLst/>
            <a:ahLst/>
            <a:cxnLst/>
            <a:rect l="l" t="t" r="r" b="b"/>
            <a:pathLst>
              <a:path w="2880360" h="2880360">
                <a:moveTo>
                  <a:pt x="1440180" y="0"/>
                </a:moveTo>
                <a:cubicBezTo>
                  <a:pt x="2235569" y="0"/>
                  <a:pt x="2880360" y="644791"/>
                  <a:pt x="2880360" y="1440180"/>
                </a:cubicBezTo>
                <a:cubicBezTo>
                  <a:pt x="2880360" y="2235569"/>
                  <a:pt x="2235569" y="2880360"/>
                  <a:pt x="1440180" y="2880360"/>
                </a:cubicBezTo>
                <a:cubicBezTo>
                  <a:pt x="644791" y="2880360"/>
                  <a:pt x="0" y="2235569"/>
                  <a:pt x="0" y="1440180"/>
                </a:cubicBezTo>
                <a:cubicBezTo>
                  <a:pt x="0" y="644791"/>
                  <a:pt x="644791" y="0"/>
                  <a:pt x="1440180" y="0"/>
                </a:cubicBezTo>
                <a:close/>
              </a:path>
            </a:pathLst>
          </a:custGeom>
        </p:spPr>
      </p:pic>
      <p:pic>
        <p:nvPicPr>
          <p:cNvPr id="261" name="Picture 260" descr="A picture containing outdoor, sky, grass, ground&#10;&#10;Description automatically generated">
            <a:extLst>
              <a:ext uri="{FF2B5EF4-FFF2-40B4-BE49-F238E27FC236}">
                <a16:creationId xmlns:a16="http://schemas.microsoft.com/office/drawing/2014/main" id="{60EFE02E-A2D4-B2FD-C863-33355A978CCB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" t="22821" r="11488" b="1207"/>
          <a:stretch/>
        </p:blipFill>
        <p:spPr>
          <a:xfrm>
            <a:off x="4477660" y="4747103"/>
            <a:ext cx="1390180" cy="853927"/>
          </a:xfrm>
          <a:prstGeom prst="rect">
            <a:avLst/>
          </a:prstGeom>
        </p:spPr>
      </p:pic>
      <p:pic>
        <p:nvPicPr>
          <p:cNvPr id="262" name="Picture 261">
            <a:extLst>
              <a:ext uri="{FF2B5EF4-FFF2-40B4-BE49-F238E27FC236}">
                <a16:creationId xmlns:a16="http://schemas.microsoft.com/office/drawing/2014/main" id="{5C2A5CD1-921B-7058-B7A5-C9A2B845D6CC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3204672" y="5864164"/>
            <a:ext cx="1153814" cy="865996"/>
          </a:xfrm>
          <a:prstGeom prst="rect">
            <a:avLst/>
          </a:prstGeom>
        </p:spPr>
      </p:pic>
      <p:sp>
        <p:nvSpPr>
          <p:cNvPr id="263" name="Rounded Rectangular Callout 24">
            <a:extLst>
              <a:ext uri="{FF2B5EF4-FFF2-40B4-BE49-F238E27FC236}">
                <a16:creationId xmlns:a16="http://schemas.microsoft.com/office/drawing/2014/main" id="{10FE23DF-30E0-6EFD-9B6B-4DCDB061DF81}"/>
              </a:ext>
            </a:extLst>
          </p:cNvPr>
          <p:cNvSpPr/>
          <p:nvPr/>
        </p:nvSpPr>
        <p:spPr>
          <a:xfrm>
            <a:off x="2981509" y="4630739"/>
            <a:ext cx="1445446" cy="1131331"/>
          </a:xfrm>
          <a:prstGeom prst="wedgeRoundRectCallout">
            <a:avLst>
              <a:gd name="adj1" fmla="val 59541"/>
              <a:gd name="adj2" fmla="val 16100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100" b="1" i="1" dirty="0" err="1">
                <a:solidFill>
                  <a:prstClr val="white"/>
                </a:solidFill>
                <a:latin typeface="Century Gothic"/>
              </a:rPr>
              <a:t>Hornussen</a:t>
            </a:r>
            <a:r>
              <a:rPr lang="en-GB" sz="1100" dirty="0">
                <a:solidFill>
                  <a:prstClr val="white"/>
                </a:solidFill>
                <a:latin typeface="Century Gothic"/>
              </a:rPr>
              <a:t> is a traditional Alpine sport. It is a combination of golf and baseball. 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98" name="Picture 97" descr="Logo&#10;&#10;Description automatically generated">
            <a:extLst>
              <a:ext uri="{FF2B5EF4-FFF2-40B4-BE49-F238E27FC236}">
                <a16:creationId xmlns:a16="http://schemas.microsoft.com/office/drawing/2014/main" id="{53B0D5D5-7A88-461E-8347-A5F3BA6AC1DF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1" y="6427626"/>
            <a:ext cx="638895" cy="395838"/>
          </a:xfrm>
          <a:prstGeom prst="rect">
            <a:avLst/>
          </a:prstGeom>
        </p:spPr>
      </p:pic>
      <p:sp>
        <p:nvSpPr>
          <p:cNvPr id="264" name="Rounded Rectangular Callout 24">
            <a:extLst>
              <a:ext uri="{FF2B5EF4-FFF2-40B4-BE49-F238E27FC236}">
                <a16:creationId xmlns:a16="http://schemas.microsoft.com/office/drawing/2014/main" id="{D91E7489-F623-BE57-A357-0ED4A55C6FEE}"/>
              </a:ext>
            </a:extLst>
          </p:cNvPr>
          <p:cNvSpPr/>
          <p:nvPr/>
        </p:nvSpPr>
        <p:spPr>
          <a:xfrm>
            <a:off x="4404861" y="5853143"/>
            <a:ext cx="1445446" cy="840757"/>
          </a:xfrm>
          <a:prstGeom prst="wedgeRoundRectCallout">
            <a:avLst>
              <a:gd name="adj1" fmla="val -57212"/>
              <a:gd name="adj2" fmla="val 16100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DE" sz="1100" b="1" i="1" dirty="0">
                <a:solidFill>
                  <a:prstClr val="white"/>
                </a:solidFill>
                <a:latin typeface="Century Gothic"/>
              </a:rPr>
              <a:t>Schwingen</a:t>
            </a:r>
            <a:r>
              <a:rPr lang="de-DE" sz="1100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de-DE" sz="1100" dirty="0" err="1">
                <a:solidFill>
                  <a:prstClr val="white"/>
                </a:solidFill>
                <a:latin typeface="Century Gothic"/>
              </a:rPr>
              <a:t>is</a:t>
            </a:r>
            <a:r>
              <a:rPr lang="de-DE" sz="1100" dirty="0">
                <a:solidFill>
                  <a:prstClr val="white"/>
                </a:solidFill>
                <a:latin typeface="Century Gothic"/>
              </a:rPr>
              <a:t> an Alpine </a:t>
            </a:r>
            <a:r>
              <a:rPr lang="de-DE" sz="1100" dirty="0" err="1">
                <a:solidFill>
                  <a:prstClr val="white"/>
                </a:solidFill>
                <a:latin typeface="Century Gothic"/>
              </a:rPr>
              <a:t>wrestling</a:t>
            </a:r>
            <a:r>
              <a:rPr lang="de-DE" sz="1100" dirty="0">
                <a:solidFill>
                  <a:prstClr val="white"/>
                </a:solidFill>
                <a:latin typeface="Century Gothic"/>
              </a:rPr>
              <a:t> </a:t>
            </a:r>
            <a:r>
              <a:rPr lang="de-DE" sz="1100" dirty="0" err="1">
                <a:solidFill>
                  <a:prstClr val="white"/>
                </a:solidFill>
                <a:latin typeface="Century Gothic"/>
              </a:rPr>
              <a:t>sport</a:t>
            </a:r>
            <a:r>
              <a:rPr lang="de-DE" sz="1100" dirty="0">
                <a:solidFill>
                  <a:prstClr val="white"/>
                </a:solidFill>
                <a:latin typeface="Century Gothic"/>
              </a:rPr>
              <a:t>. </a:t>
            </a:r>
            <a:endParaRPr lang="en-US" sz="11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48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2DAB8353-27FE-4215-8AF0-0D64AC7FB4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740486"/>
              </p:ext>
            </p:extLst>
          </p:nvPr>
        </p:nvGraphicFramePr>
        <p:xfrm>
          <a:off x="5195592" y="4559508"/>
          <a:ext cx="6991079" cy="229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2336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266865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441878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2919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 information questions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We also swap the subject and verb with information questions.</a:t>
                      </a:r>
                      <a:endParaRPr lang="en-GB" sz="11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nicht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,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kein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To say what you </a:t>
                      </a:r>
                      <a:r>
                        <a:rPr kumimoji="0" lang="en-GB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cannot/can’t do 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use </a:t>
                      </a:r>
                      <a:r>
                        <a:rPr kumimoji="0" lang="en-GB" sz="11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nicht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before the 2nd verb.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Possessive adjectives </a:t>
                      </a:r>
                      <a:r>
                        <a:rPr lang="en-GB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sein|ihr</a:t>
                      </a:r>
                      <a:endParaRPr lang="en-GB" sz="11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To say ‘his’ use 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sein 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eine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 To say ‘her’ use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ihr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or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ihre</a:t>
                      </a:r>
                      <a:r>
                        <a:rPr kumimoji="0" lang="en-GB" sz="1100" b="0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: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4090D2E-B22C-451E-8420-4E9CF97E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47527"/>
            <a:ext cx="10515600" cy="365760"/>
          </a:xfrm>
        </p:spPr>
        <p:txBody>
          <a:bodyPr>
            <a:normAutofit/>
          </a:bodyPr>
          <a:lstStyle/>
          <a:p>
            <a:pPr lvl="0" algn="r">
              <a:lnSpc>
                <a:spcPct val="100000"/>
              </a:lnSpc>
              <a:spcBef>
                <a:spcPts val="0"/>
              </a:spcBef>
              <a:buClr>
                <a:srgbClr val="FF3333"/>
              </a:buClr>
              <a:buSzPts val="9600"/>
            </a:pPr>
            <a:r>
              <a:rPr lang="en-GB" sz="1800" dirty="0">
                <a:solidFill>
                  <a:srgbClr val="FF000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Rot</a:t>
            </a: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 Knowledge Organiser  - Autumn Term </a:t>
            </a:r>
            <a:r>
              <a:rPr lang="en-GB" sz="16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</a:t>
            </a:r>
          </a:p>
        </p:txBody>
      </p:sp>
      <p:graphicFrame>
        <p:nvGraphicFramePr>
          <p:cNvPr id="32" name="Table 30">
            <a:extLst>
              <a:ext uri="{FF2B5EF4-FFF2-40B4-BE49-F238E27FC236}">
                <a16:creationId xmlns:a16="http://schemas.microsoft.com/office/drawing/2014/main" id="{0BB43D4B-F631-46F6-A466-275520748B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0116857"/>
              </p:ext>
            </p:extLst>
          </p:nvPr>
        </p:nvGraphicFramePr>
        <p:xfrm>
          <a:off x="2724198" y="47527"/>
          <a:ext cx="2446937" cy="3718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6937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30877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People and things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Bruder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brother (m)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98560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Vater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father (m)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194249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Mutter – mother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647013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die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Schwester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sister (f)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7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Instrument – instrument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das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Jahr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year (n)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8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66851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4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Describing things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211249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ihr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- her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382331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sein - his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8095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alt – old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269204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freundlich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friendly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58727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jung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young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824417"/>
                  </a:ext>
                </a:extLst>
              </a:tr>
              <a:tr h="247853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nett – nice 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0458720"/>
                  </a:ext>
                </a:extLst>
              </a:tr>
            </a:tbl>
          </a:graphicData>
        </a:graphic>
      </p:graphicFrame>
      <p:graphicFrame>
        <p:nvGraphicFramePr>
          <p:cNvPr id="107" name="Table 107">
            <a:extLst>
              <a:ext uri="{FF2B5EF4-FFF2-40B4-BE49-F238E27FC236}">
                <a16:creationId xmlns:a16="http://schemas.microsoft.com/office/drawing/2014/main" id="{4C18571F-8DB6-4E4D-A7F0-15476D971C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2322235"/>
              </p:ext>
            </p:extLst>
          </p:nvPr>
        </p:nvGraphicFramePr>
        <p:xfrm>
          <a:off x="5203823" y="380369"/>
          <a:ext cx="6996445" cy="6600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9289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9289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660056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-g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 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-d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-b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-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tion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z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138" name="Rectangle 137">
            <a:extLst>
              <a:ext uri="{FF2B5EF4-FFF2-40B4-BE49-F238E27FC236}">
                <a16:creationId xmlns:a16="http://schemas.microsoft.com/office/drawing/2014/main" id="{1AA8A286-4A9E-4643-818D-BA1BA9745A15}"/>
              </a:ext>
            </a:extLst>
          </p:cNvPr>
          <p:cNvSpPr/>
          <p:nvPr/>
        </p:nvSpPr>
        <p:spPr>
          <a:xfrm>
            <a:off x="5159821" y="71241"/>
            <a:ext cx="853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Phonics</a:t>
            </a:r>
          </a:p>
        </p:txBody>
      </p:sp>
      <p:graphicFrame>
        <p:nvGraphicFramePr>
          <p:cNvPr id="177" name="Table 107">
            <a:extLst>
              <a:ext uri="{FF2B5EF4-FFF2-40B4-BE49-F238E27FC236}">
                <a16:creationId xmlns:a16="http://schemas.microsoft.com/office/drawing/2014/main" id="{B7E1ABD8-E6E8-495B-A337-185395FA2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7299193"/>
              </p:ext>
            </p:extLst>
          </p:nvPr>
        </p:nvGraphicFramePr>
        <p:xfrm>
          <a:off x="5203823" y="1036729"/>
          <a:ext cx="6988175" cy="5989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763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415228631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2605829935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1967693679"/>
                    </a:ext>
                  </a:extLst>
                </a:gridCol>
                <a:gridCol w="1397635">
                  <a:extLst>
                    <a:ext uri="{9D8B030D-6E8A-4147-A177-3AD203B41FA5}">
                      <a16:colId xmlns:a16="http://schemas.microsoft.com/office/drawing/2014/main" val="1710788701"/>
                    </a:ext>
                  </a:extLst>
                </a:gridCol>
              </a:tblGrid>
              <a:tr h="598962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ei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ie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[</a:t>
                      </a:r>
                      <a:r>
                        <a:rPr lang="en-US" sz="11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]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</a:tbl>
          </a:graphicData>
        </a:graphic>
      </p:graphicFrame>
      <p:sp>
        <p:nvSpPr>
          <p:cNvPr id="250" name="TextBox 249">
            <a:extLst>
              <a:ext uri="{FF2B5EF4-FFF2-40B4-BE49-F238E27FC236}">
                <a16:creationId xmlns:a16="http://schemas.microsoft.com/office/drawing/2014/main" id="{300E2D4D-A96B-B32E-23C9-E1787008963F}"/>
              </a:ext>
            </a:extLst>
          </p:cNvPr>
          <p:cNvSpPr txBox="1"/>
          <p:nvPr/>
        </p:nvSpPr>
        <p:spPr>
          <a:xfrm>
            <a:off x="7489447" y="5281664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nicht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singen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55" name="TextBox 254">
            <a:extLst>
              <a:ext uri="{FF2B5EF4-FFF2-40B4-BE49-F238E27FC236}">
                <a16:creationId xmlns:a16="http://schemas.microsoft.com/office/drawing/2014/main" id="{497C7B0D-7152-C237-6F85-2CCB947A0659}"/>
              </a:ext>
            </a:extLst>
          </p:cNvPr>
          <p:cNvSpPr txBox="1"/>
          <p:nvPr/>
        </p:nvSpPr>
        <p:spPr>
          <a:xfrm>
            <a:off x="7496430" y="5754051"/>
            <a:ext cx="22274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But remember that to negate </a:t>
            </a:r>
            <a:r>
              <a:rPr lang="en-GB" sz="1100" u="sng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nouns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you need </a:t>
            </a:r>
            <a:r>
              <a:rPr lang="en-GB" sz="1100" b="1" spc="-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kein</a:t>
            </a:r>
            <a:r>
              <a:rPr lang="en-GB" sz="1100" spc="-1" dirty="0">
                <a:solidFill>
                  <a:srgbClr val="002060"/>
                </a:solidFill>
                <a:latin typeface="Century Gothic" panose="020B0502020202020204" pitchFamily="34" charset="0"/>
              </a:rPr>
              <a:t> instead:</a:t>
            </a:r>
            <a:endParaRPr lang="en-GB" sz="1100" spc="-1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6E2FCEA8-C6E6-8E2B-966C-CB06E1382502}"/>
              </a:ext>
            </a:extLst>
          </p:cNvPr>
          <p:cNvSpPr txBox="1"/>
          <p:nvPr/>
        </p:nvSpPr>
        <p:spPr>
          <a:xfrm>
            <a:off x="6611266" y="776370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un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d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13F74B8E-F33B-257B-52C4-05362D6671EB}"/>
              </a:ext>
            </a:extLst>
          </p:cNvPr>
          <p:cNvSpPr txBox="1"/>
          <p:nvPr/>
        </p:nvSpPr>
        <p:spPr>
          <a:xfrm>
            <a:off x="7978819" y="764374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gel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b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1" name="TextBox 260">
            <a:extLst>
              <a:ext uri="{FF2B5EF4-FFF2-40B4-BE49-F238E27FC236}">
                <a16:creationId xmlns:a16="http://schemas.microsoft.com/office/drawing/2014/main" id="{AD40CE47-32B4-9343-7DDB-1552B8AF05A6}"/>
              </a:ext>
            </a:extLst>
          </p:cNvPr>
          <p:cNvSpPr txBox="1"/>
          <p:nvPr/>
        </p:nvSpPr>
        <p:spPr>
          <a:xfrm>
            <a:off x="9388278" y="773716"/>
            <a:ext cx="14350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Informa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tion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ECC152E7-6D88-7655-769A-11308BC5CC33}"/>
              </a:ext>
            </a:extLst>
          </p:cNvPr>
          <p:cNvSpPr txBox="1"/>
          <p:nvPr/>
        </p:nvSpPr>
        <p:spPr>
          <a:xfrm>
            <a:off x="7949731" y="1366887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Th</a:t>
            </a:r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eater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30" name="Table 30">
            <a:extLst>
              <a:ext uri="{FF2B5EF4-FFF2-40B4-BE49-F238E27FC236}">
                <a16:creationId xmlns:a16="http://schemas.microsoft.com/office/drawing/2014/main" id="{F2163F6E-3707-4B27-8327-0F170B40E5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752725"/>
              </p:ext>
            </p:extLst>
          </p:nvPr>
        </p:nvGraphicFramePr>
        <p:xfrm>
          <a:off x="26857" y="50736"/>
          <a:ext cx="2660968" cy="35752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60968">
                  <a:extLst>
                    <a:ext uri="{9D8B030D-6E8A-4147-A177-3AD203B41FA5}">
                      <a16:colId xmlns:a16="http://schemas.microsoft.com/office/drawing/2014/main" val="3220626030"/>
                    </a:ext>
                  </a:extLst>
                </a:gridCol>
              </a:tblGrid>
              <a:tr h="242930">
                <a:tc>
                  <a:txBody>
                    <a:bodyPr/>
                    <a:lstStyle/>
                    <a:p>
                      <a:r>
                        <a:rPr lang="en-GB" sz="1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More useful words</a:t>
                      </a:r>
                    </a:p>
                  </a:txBody>
                  <a:tcPr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190176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heißen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 – to be called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0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US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helfen</a:t>
                      </a:r>
                      <a:r>
                        <a:rPr lang="en-US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– to help, helping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562108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be able to, can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2884660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 can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7127836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du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kannst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you can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0101577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er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he can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76024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sie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she can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973315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es </a:t>
                      </a: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kann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it can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6822483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wohnen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to live, living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795271"/>
                  </a:ext>
                </a:extLst>
              </a:tr>
              <a:tr h="327045">
                <a:tc>
                  <a:txBody>
                    <a:bodyPr/>
                    <a:lstStyle/>
                    <a:p>
                      <a:r>
                        <a:rPr lang="en-GB" sz="11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etwas</a:t>
                      </a:r>
                      <a:r>
                        <a:rPr lang="en-GB" sz="11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– something</a:t>
                      </a:r>
                    </a:p>
                  </a:txBody>
                  <a:tcPr anchor="ctr">
                    <a:lnL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2F7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6820210"/>
                  </a:ext>
                </a:extLst>
              </a:tr>
            </a:tbl>
          </a:graphicData>
        </a:graphic>
      </p:graphicFrame>
      <p:sp>
        <p:nvSpPr>
          <p:cNvPr id="104" name="TextBox 103">
            <a:extLst>
              <a:ext uri="{FF2B5EF4-FFF2-40B4-BE49-F238E27FC236}">
                <a16:creationId xmlns:a16="http://schemas.microsoft.com/office/drawing/2014/main" id="{2DDB5E1D-29CC-45BD-BEDB-4A05F0146C65}"/>
              </a:ext>
            </a:extLst>
          </p:cNvPr>
          <p:cNvSpPr txBox="1"/>
          <p:nvPr/>
        </p:nvSpPr>
        <p:spPr>
          <a:xfrm>
            <a:off x="5198480" y="727973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Ta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48AE359-5645-77C8-5817-8621B18873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0423" y="430549"/>
            <a:ext cx="579678" cy="57967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28454E-0B55-2DE9-4D8B-00C6739F169F}"/>
              </a:ext>
            </a:extLst>
          </p:cNvPr>
          <p:cNvGrpSpPr/>
          <p:nvPr/>
        </p:nvGrpSpPr>
        <p:grpSpPr>
          <a:xfrm>
            <a:off x="7372191" y="429322"/>
            <a:ext cx="503113" cy="532044"/>
            <a:chOff x="1384117" y="4494095"/>
            <a:chExt cx="1411963" cy="1835903"/>
          </a:xfrm>
        </p:grpSpPr>
        <p:pic>
          <p:nvPicPr>
            <p:cNvPr id="17" name="Graphic 16" descr="Add with solid fill">
              <a:extLst>
                <a:ext uri="{FF2B5EF4-FFF2-40B4-BE49-F238E27FC236}">
                  <a16:creationId xmlns:a16="http://schemas.microsoft.com/office/drawing/2014/main" id="{FC879102-4D8E-A847-0F94-C8F057676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427649" y="4494095"/>
              <a:ext cx="1324900" cy="13249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3AD86F-20F6-F28D-59CD-690BE0054ADC}"/>
                </a:ext>
              </a:extLst>
            </p:cNvPr>
            <p:cNvSpPr txBox="1"/>
            <p:nvPr/>
          </p:nvSpPr>
          <p:spPr>
            <a:xfrm>
              <a:off x="1384117" y="5665980"/>
              <a:ext cx="1411963" cy="6640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 dirty="0">
                  <a:solidFill>
                    <a:srgbClr val="002060"/>
                  </a:solidFill>
                </a:rPr>
                <a:t>and</a:t>
              </a:r>
              <a:endParaRPr lang="en-GB" sz="28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57D3491F-D27B-EC98-9D16-B4E11DAA50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17375" y="494182"/>
            <a:ext cx="523131" cy="495231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55B3A6C6-AE88-162A-ECF6-15DE9F0B69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3981" y="404299"/>
            <a:ext cx="429415" cy="432797"/>
          </a:xfrm>
          <a:prstGeom prst="rect">
            <a:avLst/>
          </a:prstGeom>
        </p:spPr>
      </p:pic>
      <p:pic>
        <p:nvPicPr>
          <p:cNvPr id="21" name="Picture 2" descr="Free vector graphics of High speed train">
            <a:extLst>
              <a:ext uri="{FF2B5EF4-FFF2-40B4-BE49-F238E27FC236}">
                <a16:creationId xmlns:a16="http://schemas.microsoft.com/office/drawing/2014/main" id="{BB1F6DF2-7066-272E-131C-09140F8E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101" y="475281"/>
            <a:ext cx="780507" cy="390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9EE2225-21D5-5802-6ADB-06194472B7CC}"/>
              </a:ext>
            </a:extLst>
          </p:cNvPr>
          <p:cNvSpPr txBox="1"/>
          <p:nvPr/>
        </p:nvSpPr>
        <p:spPr>
          <a:xfrm>
            <a:off x="10813977" y="796852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Z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ug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3" name="Picture 22" descr="man escaping from jail">
            <a:extLst>
              <a:ext uri="{FF2B5EF4-FFF2-40B4-BE49-F238E27FC236}">
                <a16:creationId xmlns:a16="http://schemas.microsoft.com/office/drawing/2014/main" id="{2D3F8B03-25CC-11E2-B8D8-91584C100D4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445" y="1053730"/>
            <a:ext cx="676736" cy="587953"/>
          </a:xfrm>
          <a:prstGeom prst="rect">
            <a:avLst/>
          </a:prstGeom>
        </p:spPr>
      </p:pic>
      <p:pic>
        <p:nvPicPr>
          <p:cNvPr id="24" name="Picture 23" descr="man with hearts">
            <a:extLst>
              <a:ext uri="{FF2B5EF4-FFF2-40B4-BE49-F238E27FC236}">
                <a16:creationId xmlns:a16="http://schemas.microsoft.com/office/drawing/2014/main" id="{D737C3B9-9038-2924-7F91-5F5E2A1EE4E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971" y="1074156"/>
            <a:ext cx="570589" cy="51671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D0E63AD-DA49-0CF4-E3A7-2EC78F27D884}"/>
              </a:ext>
            </a:extLst>
          </p:cNvPr>
          <p:cNvSpPr txBox="1"/>
          <p:nvPr/>
        </p:nvSpPr>
        <p:spPr>
          <a:xfrm>
            <a:off x="5190375" y="1357886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fr</a:t>
            </a:r>
            <a:r>
              <a:rPr lang="en-GB" sz="1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ei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C8E8052-A6F3-7F4D-CBB4-9C54236822A4}"/>
              </a:ext>
            </a:extLst>
          </p:cNvPr>
          <p:cNvSpPr txBox="1"/>
          <p:nvPr/>
        </p:nvSpPr>
        <p:spPr>
          <a:xfrm>
            <a:off x="6393186" y="1374489"/>
            <a:ext cx="10350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</a:t>
            </a:r>
            <a:r>
              <a:rPr lang="en-GB" sz="1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ie</a:t>
            </a:r>
            <a:r>
              <a:rPr lang="en-GB" sz="14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be</a:t>
            </a:r>
            <a:endParaRPr lang="en-GB" sz="14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E6455EE-7E40-5422-D998-F9A5F247E7A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465" y="1046872"/>
            <a:ext cx="671793" cy="532637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6F8ED17-EC6E-E63F-8EF8-3CB13C8134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5856278"/>
              </p:ext>
            </p:extLst>
          </p:nvPr>
        </p:nvGraphicFramePr>
        <p:xfrm>
          <a:off x="5197099" y="2264760"/>
          <a:ext cx="6991079" cy="22919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86190">
                  <a:extLst>
                    <a:ext uri="{9D8B030D-6E8A-4147-A177-3AD203B41FA5}">
                      <a16:colId xmlns:a16="http://schemas.microsoft.com/office/drawing/2014/main" val="4011427014"/>
                    </a:ext>
                  </a:extLst>
                </a:gridCol>
                <a:gridCol w="2263011">
                  <a:extLst>
                    <a:ext uri="{9D8B030D-6E8A-4147-A177-3AD203B41FA5}">
                      <a16:colId xmlns:a16="http://schemas.microsoft.com/office/drawing/2014/main" val="586425027"/>
                    </a:ext>
                  </a:extLst>
                </a:gridCol>
                <a:gridCol w="2441878">
                  <a:extLst>
                    <a:ext uri="{9D8B030D-6E8A-4147-A177-3AD203B41FA5}">
                      <a16:colId xmlns:a16="http://schemas.microsoft.com/office/drawing/2014/main" val="3188531593"/>
                    </a:ext>
                  </a:extLst>
                </a:gridCol>
              </a:tblGrid>
              <a:tr h="2291934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Saying what you can do </a:t>
                      </a:r>
                      <a:r>
                        <a:rPr lang="en-US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with</a:t>
                      </a:r>
                      <a:r>
                        <a:rPr lang="en-US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US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Using </a:t>
                      </a: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what you </a:t>
                      </a:r>
                      <a:r>
                        <a:rPr lang="en-GB" sz="1100" i="1" u="sng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can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i="1" u="sng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do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use the verb 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and a 2</a:t>
                      </a:r>
                      <a:r>
                        <a:rPr lang="en-GB" sz="1100" spc="-1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verb in the infinitive form.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Ich </a:t>
                      </a:r>
                      <a:r>
                        <a:rPr lang="en-US" sz="1100" b="1" kern="120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kann</a:t>
                      </a:r>
                      <a:r>
                        <a:rPr lang="en-US" sz="1100" b="1" kern="1200" dirty="0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100" b="1" kern="1200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singen</a:t>
                      </a:r>
                      <a:r>
                        <a:rPr lang="en-US" sz="1100" b="1" kern="12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.</a:t>
                      </a:r>
                      <a:endParaRPr lang="en-GB" sz="1100" b="1" kern="1200" noProof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can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sing.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The 2</a:t>
                      </a:r>
                      <a:r>
                        <a:rPr lang="en-GB" sz="1100" spc="-1" baseline="3000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nd</a:t>
                      </a: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verb always goes to the end of the sentence: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1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Arial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  <a:ea typeface="Century Gothic"/>
                        </a:rPr>
                        <a:t>I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ch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lang="en-GB" sz="1100" b="1" kern="1200" noProof="0" dirty="0" err="1">
                          <a:solidFill>
                            <a:srgbClr val="FF0066"/>
                          </a:solidFill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kann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 </a:t>
                      </a:r>
                      <a:r>
                        <a:rPr kumimoji="0" lang="en-GB" sz="1100" b="1" i="0" u="none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ein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 Lied </a:t>
                      </a:r>
                      <a:r>
                        <a:rPr kumimoji="0" lang="en-GB" sz="1100" b="1" i="0" u="sng" strike="noStrike" kern="1200" cap="none" spc="-1" normalizeH="0" baseline="0" noProof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singen</a:t>
                      </a:r>
                      <a:r>
                        <a:rPr kumimoji="0" lang="en-GB" sz="1100" b="1" i="0" u="none" strike="noStrike" kern="1200" cap="none" spc="-1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Century Gothic"/>
                        </a:rPr>
                        <a:t>.</a:t>
                      </a:r>
                      <a:endParaRPr kumimoji="0" lang="en-GB" sz="1100" b="0" i="0" u="none" strike="noStrike" kern="1200" cap="none" spc="-1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I </a:t>
                      </a:r>
                      <a:r>
                        <a:rPr kumimoji="0" lang="en-GB" sz="11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can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</a:t>
                      </a:r>
                      <a:r>
                        <a:rPr kumimoji="0" lang="en-GB" sz="1100" b="0" i="0" u="sng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sing</a:t>
                      </a:r>
                      <a:r>
                        <a:rPr kumimoji="0" lang="en-GB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Arial"/>
                          <a:sym typeface="Arial"/>
                        </a:rPr>
                        <a:t> a song.</a:t>
                      </a: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r>
                        <a:rPr lang="en-GB" sz="1100" b="1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en-GB" sz="1100" b="1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and yes/ no questions</a:t>
                      </a:r>
                      <a:endParaRPr lang="en-GB" sz="1100" b="1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r>
                        <a:rPr lang="en-GB" sz="1100" b="0" i="0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In German we can swap the subject and verb to ask a question. We do the same with </a:t>
                      </a:r>
                      <a:r>
                        <a:rPr lang="en-GB" sz="1100" b="0" i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können</a:t>
                      </a:r>
                      <a:r>
                        <a:rPr lang="en-GB" sz="1100" b="0" i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.</a:t>
                      </a:r>
                    </a:p>
                    <a:p>
                      <a:endParaRPr lang="en-GB" sz="1100" b="0" i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  <a:p>
                      <a:endParaRPr lang="en-GB" sz="1100" b="0" i="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FD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468948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CF7FFD87-CD34-2E77-3955-AF846708CAC4}"/>
              </a:ext>
            </a:extLst>
          </p:cNvPr>
          <p:cNvGrpSpPr/>
          <p:nvPr/>
        </p:nvGrpSpPr>
        <p:grpSpPr>
          <a:xfrm>
            <a:off x="5218024" y="2571932"/>
            <a:ext cx="2401911" cy="1937261"/>
            <a:chOff x="12894993" y="1229093"/>
            <a:chExt cx="2015093" cy="1668475"/>
          </a:xfrm>
        </p:grpSpPr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8C101A84-9F05-78F8-A937-0EC20D7FE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4993" y="1229093"/>
              <a:ext cx="1839528" cy="1668475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02EF6E2-F06E-6BCA-2BB3-EAA8FB7F9335}"/>
                </a:ext>
              </a:extLst>
            </p:cNvPr>
            <p:cNvSpPr txBox="1"/>
            <p:nvPr/>
          </p:nvSpPr>
          <p:spPr>
            <a:xfrm>
              <a:off x="13428593" y="1364510"/>
              <a:ext cx="9587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ich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kann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D3D5870-9A76-A65F-976E-7E131B1C1B0B}"/>
                </a:ext>
              </a:extLst>
            </p:cNvPr>
            <p:cNvSpPr txBox="1"/>
            <p:nvPr/>
          </p:nvSpPr>
          <p:spPr>
            <a:xfrm>
              <a:off x="13555656" y="1574398"/>
              <a:ext cx="77059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 can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1B3EBE8-8522-698D-2BAE-1FF02D43B8A4}"/>
                </a:ext>
              </a:extLst>
            </p:cNvPr>
            <p:cNvSpPr txBox="1"/>
            <p:nvPr/>
          </p:nvSpPr>
          <p:spPr>
            <a:xfrm>
              <a:off x="13425674" y="1857930"/>
              <a:ext cx="889399" cy="2915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können</a:t>
              </a:r>
              <a:endParaRPr lang="en-GB" sz="16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6B1BF74-33FF-21CB-181A-A3961BF8C0EF}"/>
                </a:ext>
              </a:extLst>
            </p:cNvPr>
            <p:cNvSpPr txBox="1"/>
            <p:nvPr/>
          </p:nvSpPr>
          <p:spPr>
            <a:xfrm>
              <a:off x="13938702" y="1728950"/>
              <a:ext cx="891483" cy="26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d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u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kannst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7750A6-37A3-4074-3A19-6F08A201EE16}"/>
                </a:ext>
              </a:extLst>
            </p:cNvPr>
            <p:cNvSpPr txBox="1"/>
            <p:nvPr/>
          </p:nvSpPr>
          <p:spPr>
            <a:xfrm>
              <a:off x="14096836" y="1924479"/>
              <a:ext cx="813250" cy="23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you can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17C1A3B-6649-861E-DC8E-C71046A129B3}"/>
                </a:ext>
              </a:extLst>
            </p:cNvPr>
            <p:cNvSpPr txBox="1"/>
            <p:nvPr/>
          </p:nvSpPr>
          <p:spPr>
            <a:xfrm>
              <a:off x="13826881" y="2289639"/>
              <a:ext cx="770596" cy="26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er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kann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188AFE-7CDE-657E-4A47-3D5FC083B508}"/>
                </a:ext>
              </a:extLst>
            </p:cNvPr>
            <p:cNvSpPr txBox="1"/>
            <p:nvPr/>
          </p:nvSpPr>
          <p:spPr>
            <a:xfrm>
              <a:off x="13840426" y="2476041"/>
              <a:ext cx="770596" cy="23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he can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AA53F8F-61D2-F681-509B-4188F656EDD7}"/>
                </a:ext>
              </a:extLst>
            </p:cNvPr>
            <p:cNvSpPr txBox="1"/>
            <p:nvPr/>
          </p:nvSpPr>
          <p:spPr>
            <a:xfrm>
              <a:off x="13114098" y="2297514"/>
              <a:ext cx="875559" cy="26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sie</a:t>
              </a:r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kann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F8BF55DE-1B09-F174-9A78-4BF11374EC72}"/>
                </a:ext>
              </a:extLst>
            </p:cNvPr>
            <p:cNvSpPr txBox="1"/>
            <p:nvPr/>
          </p:nvSpPr>
          <p:spPr>
            <a:xfrm>
              <a:off x="13175223" y="2496694"/>
              <a:ext cx="770596" cy="23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she can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C506B35-8E2A-1EFE-5917-2234A99B1740}"/>
                </a:ext>
              </a:extLst>
            </p:cNvPr>
            <p:cNvSpPr txBox="1"/>
            <p:nvPr/>
          </p:nvSpPr>
          <p:spPr>
            <a:xfrm>
              <a:off x="12929586" y="1695896"/>
              <a:ext cx="770596" cy="2650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400" b="1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es </a:t>
              </a:r>
              <a:r>
                <a:rPr lang="en-GB" sz="1400" b="1" dirty="0" err="1">
                  <a:solidFill>
                    <a:srgbClr val="002060"/>
                  </a:solidFill>
                  <a:latin typeface="Century Gothic" panose="020B0502020202020204" pitchFamily="34" charset="0"/>
                </a:rPr>
                <a:t>kann</a:t>
              </a:r>
              <a:endParaRPr lang="en-GB" sz="1400" b="1" dirty="0">
                <a:solidFill>
                  <a:srgbClr val="00206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E998BBC-6F29-F834-36C1-35961ADA7FA9}"/>
                </a:ext>
              </a:extLst>
            </p:cNvPr>
            <p:cNvSpPr txBox="1"/>
            <p:nvPr/>
          </p:nvSpPr>
          <p:spPr>
            <a:xfrm>
              <a:off x="12996428" y="1909333"/>
              <a:ext cx="770596" cy="238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>
                  <a:solidFill>
                    <a:srgbClr val="002060"/>
                  </a:solidFill>
                  <a:latin typeface="Century Gothic" panose="020B0502020202020204" pitchFamily="34" charset="0"/>
                </a:rPr>
                <a:t>it can</a:t>
              </a:r>
            </a:p>
          </p:txBody>
        </p:sp>
      </p:grpSp>
      <p:graphicFrame>
        <p:nvGraphicFramePr>
          <p:cNvPr id="49" name="Table 107">
            <a:extLst>
              <a:ext uri="{FF2B5EF4-FFF2-40B4-BE49-F238E27FC236}">
                <a16:creationId xmlns:a16="http://schemas.microsoft.com/office/drawing/2014/main" id="{3579AD36-0FA7-92A8-BBA0-1E49FAA41D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546767"/>
              </p:ext>
            </p:extLst>
          </p:nvPr>
        </p:nvGraphicFramePr>
        <p:xfrm>
          <a:off x="5200684" y="1630191"/>
          <a:ext cx="6996445" cy="6289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96445">
                  <a:extLst>
                    <a:ext uri="{9D8B030D-6E8A-4147-A177-3AD203B41FA5}">
                      <a16:colId xmlns:a16="http://schemas.microsoft.com/office/drawing/2014/main" val="4143783995"/>
                    </a:ext>
                  </a:extLst>
                </a:gridCol>
              </a:tblGrid>
              <a:tr h="288395"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ask someone how old they are in German say ‘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wie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alt </a:t>
                      </a:r>
                      <a:r>
                        <a:rPr lang="en-GB" sz="1100" b="1" spc="-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bist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du?’</a:t>
                      </a:r>
                      <a:endParaRPr lang="en-GB" sz="1100" spc="-1" dirty="0">
                        <a:solidFill>
                          <a:prstClr val="black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8919190"/>
                  </a:ext>
                </a:extLst>
              </a:tr>
              <a:tr h="340538">
                <a:tc>
                  <a:txBody>
                    <a:bodyPr/>
                    <a:lstStyle/>
                    <a:p>
                      <a:r>
                        <a:rPr lang="en-GB" sz="1100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 say how old you are in German say ‘</a:t>
                      </a:r>
                      <a:r>
                        <a:rPr lang="en-GB" sz="1100" b="1" spc="-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ich bin xxx Jahre alt’</a:t>
                      </a:r>
                      <a:endParaRPr lang="en-GB" sz="11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>
                    <a:lnL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0206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1684545"/>
                  </a:ext>
                </a:extLst>
              </a:tr>
            </a:tbl>
          </a:graphicData>
        </a:graphic>
      </p:graphicFrame>
      <p:pic>
        <p:nvPicPr>
          <p:cNvPr id="50" name="Google Shape;180;p8">
            <a:extLst>
              <a:ext uri="{FF2B5EF4-FFF2-40B4-BE49-F238E27FC236}">
                <a16:creationId xmlns:a16="http://schemas.microsoft.com/office/drawing/2014/main" id="{F7F37F3C-A5D7-F4F6-2AFD-F1C88D6BF753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8709543" y="3155955"/>
            <a:ext cx="177289" cy="345916"/>
          </a:xfrm>
          <a:prstGeom prst="rect">
            <a:avLst/>
          </a:prstGeom>
          <a:ln>
            <a:noFill/>
          </a:ln>
        </p:spPr>
      </p:pic>
      <p:pic>
        <p:nvPicPr>
          <p:cNvPr id="51" name="Picture 50" descr="Logo&#10;&#10;Description automatically generated">
            <a:extLst>
              <a:ext uri="{FF2B5EF4-FFF2-40B4-BE49-F238E27FC236}">
                <a16:creationId xmlns:a16="http://schemas.microsoft.com/office/drawing/2014/main" id="{4C9C6384-A9F1-F636-56F3-6ACD9CD7594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560" y="3173699"/>
            <a:ext cx="463139" cy="342456"/>
          </a:xfrm>
          <a:prstGeom prst="rect">
            <a:avLst/>
          </a:prstGeom>
        </p:spPr>
      </p:pic>
      <p:pic>
        <p:nvPicPr>
          <p:cNvPr id="52" name="Picture 51" descr="Logo, icon&#10;&#10;Description automatically generated">
            <a:extLst>
              <a:ext uri="{FF2B5EF4-FFF2-40B4-BE49-F238E27FC236}">
                <a16:creationId xmlns:a16="http://schemas.microsoft.com/office/drawing/2014/main" id="{6C485EF3-FF39-AEEA-2121-41B83FFCB53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6699" y="3166232"/>
            <a:ext cx="370054" cy="342363"/>
          </a:xfrm>
          <a:prstGeom prst="rect">
            <a:avLst/>
          </a:prstGeom>
        </p:spPr>
      </p:pic>
      <p:sp>
        <p:nvSpPr>
          <p:cNvPr id="53" name="Speech Bubble: Rectangle with Corners Rounded 52">
            <a:extLst>
              <a:ext uri="{FF2B5EF4-FFF2-40B4-BE49-F238E27FC236}">
                <a16:creationId xmlns:a16="http://schemas.microsoft.com/office/drawing/2014/main" id="{0A07A2E6-0C5A-56CD-6C3A-09A64AF618B7}"/>
              </a:ext>
            </a:extLst>
          </p:cNvPr>
          <p:cNvSpPr/>
          <p:nvPr/>
        </p:nvSpPr>
        <p:spPr>
          <a:xfrm>
            <a:off x="9886271" y="4148770"/>
            <a:ext cx="2192644" cy="339652"/>
          </a:xfrm>
          <a:prstGeom prst="wedgeRoundRectCallout">
            <a:avLst>
              <a:gd name="adj1" fmla="val 1277"/>
              <a:gd name="adj2" fmla="val -80273"/>
              <a:gd name="adj3" fmla="val 16667"/>
            </a:avLst>
          </a:prstGeom>
          <a:solidFill>
            <a:srgbClr val="C6DC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Note that the verb </a:t>
            </a:r>
            <a:r>
              <a:rPr lang="en-GB" sz="1100" i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kannst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swaps with the subject </a:t>
            </a:r>
            <a:r>
              <a:rPr lang="en-GB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du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54" name="Picture 53" descr="A picture containing clipart&#10;&#10;Description automatically generated">
            <a:extLst>
              <a:ext uri="{FF2B5EF4-FFF2-40B4-BE49-F238E27FC236}">
                <a16:creationId xmlns:a16="http://schemas.microsoft.com/office/drawing/2014/main" id="{D74BDAE6-C1AA-4D11-299C-2AA7B0CDA3F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2593" y="3206275"/>
            <a:ext cx="468944" cy="337304"/>
          </a:xfrm>
          <a:prstGeom prst="rect">
            <a:avLst/>
          </a:prstGeom>
        </p:spPr>
      </p:pic>
      <p:pic>
        <p:nvPicPr>
          <p:cNvPr id="55" name="Picture 54" descr="Logo, icon&#10;&#10;Description automatically generated">
            <a:extLst>
              <a:ext uri="{FF2B5EF4-FFF2-40B4-BE49-F238E27FC236}">
                <a16:creationId xmlns:a16="http://schemas.microsoft.com/office/drawing/2014/main" id="{3A6837D3-6AD8-CA34-4F34-D0667D00BFFD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421" y="3255727"/>
            <a:ext cx="391451" cy="353816"/>
          </a:xfrm>
          <a:prstGeom prst="rect">
            <a:avLst/>
          </a:prstGeom>
        </p:spPr>
      </p:pic>
      <p:pic>
        <p:nvPicPr>
          <p:cNvPr id="56" name="Picture 55" descr="Logo&#10;&#10;Description automatically generated">
            <a:extLst>
              <a:ext uri="{FF2B5EF4-FFF2-40B4-BE49-F238E27FC236}">
                <a16:creationId xmlns:a16="http://schemas.microsoft.com/office/drawing/2014/main" id="{FE2EB27B-B1ED-D7E6-D8BE-FBF05B59086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417" y="3268870"/>
            <a:ext cx="423229" cy="320259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F2AE4522-D7F2-B6F0-9BCA-DADBCFE07678}"/>
              </a:ext>
            </a:extLst>
          </p:cNvPr>
          <p:cNvSpPr txBox="1"/>
          <p:nvPr/>
        </p:nvSpPr>
        <p:spPr>
          <a:xfrm>
            <a:off x="9752144" y="3166047"/>
            <a:ext cx="14389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Du </a:t>
            </a:r>
            <a:r>
              <a:rPr lang="en-US" sz="1100" b="1" kern="120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kannst </a:t>
            </a:r>
            <a:r>
              <a:rPr lang="en-US" sz="1100" b="1" kern="120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singen.</a:t>
            </a:r>
            <a:endParaRPr lang="en-GB" sz="1100" b="1" kern="1200" noProof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 </a:t>
            </a:r>
            <a:r>
              <a:rPr kumimoji="0" lang="en-GB" sz="11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</a:t>
            </a:r>
            <a:r>
              <a:rPr kumimoji="0" lang="en-GB" sz="1100" b="0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sing.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1871350-1C1B-90C5-3F9B-9996B33AE627}"/>
              </a:ext>
            </a:extLst>
          </p:cNvPr>
          <p:cNvSpPr txBox="1"/>
          <p:nvPr/>
        </p:nvSpPr>
        <p:spPr>
          <a:xfrm>
            <a:off x="9766028" y="3636684"/>
            <a:ext cx="14658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kern="1200" dirty="0" err="1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Kannst</a:t>
            </a:r>
            <a:r>
              <a:rPr lang="en-US" sz="1100" b="1" kern="1200" dirty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du</a:t>
            </a:r>
            <a:r>
              <a:rPr lang="en-US" sz="1100" b="1" kern="1200" dirty="0">
                <a:solidFill>
                  <a:srgbClr val="FF0066"/>
                </a:solidFill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US" sz="1100" b="1" kern="1200" dirty="0" err="1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singen</a:t>
            </a:r>
            <a:r>
              <a:rPr lang="en-US" sz="1100" b="1" kern="1200" dirty="0">
                <a:solidFill>
                  <a:srgbClr val="002060"/>
                </a:solidFill>
                <a:latin typeface="Century Gothic" panose="020B0502020202020204" pitchFamily="34" charset="0"/>
                <a:ea typeface="+mn-ea"/>
                <a:cs typeface="+mn-cs"/>
              </a:rPr>
              <a:t>?</a:t>
            </a:r>
            <a:endParaRPr lang="en-GB" sz="1100" b="1" kern="1200" noProof="0" dirty="0">
              <a:solidFill>
                <a:srgbClr val="002060"/>
              </a:solidFill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you sing?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1D7DD49-CA2B-BCE3-C6D4-25F6D0837618}"/>
              </a:ext>
            </a:extLst>
          </p:cNvPr>
          <p:cNvSpPr/>
          <p:nvPr/>
        </p:nvSpPr>
        <p:spPr>
          <a:xfrm>
            <a:off x="5197099" y="5507715"/>
            <a:ext cx="180486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Wo</a:t>
            </a:r>
            <a:r>
              <a:rPr kumimoji="0" lang="en-GB" sz="1100" b="1" i="0" u="none" strike="noStrike" kern="1200" cap="none" spc="-1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lang="en-GB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kannst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du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singen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893C2B93-CC91-5B3B-DFAE-95C1F6058492}"/>
              </a:ext>
            </a:extLst>
          </p:cNvPr>
          <p:cNvSpPr/>
          <p:nvPr/>
        </p:nvSpPr>
        <p:spPr>
          <a:xfrm>
            <a:off x="5190375" y="6253569"/>
            <a:ext cx="170306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Where can </a:t>
            </a:r>
            <a:r>
              <a:rPr kumimoji="0" lang="en-GB" sz="110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you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 </a:t>
            </a: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</a:rPr>
              <a:t>sing?</a:t>
            </a:r>
            <a:endParaRPr kumimoji="0" lang="en-GB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cs typeface="+mn-cs"/>
            </a:endParaRPr>
          </a:p>
        </p:txBody>
      </p:sp>
      <p:pic>
        <p:nvPicPr>
          <p:cNvPr id="62" name="Picture 61" descr="A picture containing clipart&#10;&#10;Description automatically generated">
            <a:extLst>
              <a:ext uri="{FF2B5EF4-FFF2-40B4-BE49-F238E27FC236}">
                <a16:creationId xmlns:a16="http://schemas.microsoft.com/office/drawing/2014/main" id="{B0C3E8EB-F676-C7D7-E6DC-71D90E5B7814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887" y="5741732"/>
            <a:ext cx="656638" cy="461522"/>
          </a:xfrm>
          <a:prstGeom prst="rect">
            <a:avLst/>
          </a:prstGeom>
        </p:spPr>
      </p:pic>
      <p:pic>
        <p:nvPicPr>
          <p:cNvPr id="63" name="Picture 62" descr="Logo, icon&#10;&#10;Description automatically generated">
            <a:extLst>
              <a:ext uri="{FF2B5EF4-FFF2-40B4-BE49-F238E27FC236}">
                <a16:creationId xmlns:a16="http://schemas.microsoft.com/office/drawing/2014/main" id="{9A2EA30E-EADD-3BF3-13F6-5431B87318F8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01" y="5780766"/>
            <a:ext cx="426696" cy="424770"/>
          </a:xfrm>
          <a:prstGeom prst="rect">
            <a:avLst/>
          </a:prstGeom>
        </p:spPr>
      </p:pic>
      <p:pic>
        <p:nvPicPr>
          <p:cNvPr id="64" name="Picture 63" descr="Logo&#10;&#10;Description automatically generated">
            <a:extLst>
              <a:ext uri="{FF2B5EF4-FFF2-40B4-BE49-F238E27FC236}">
                <a16:creationId xmlns:a16="http://schemas.microsoft.com/office/drawing/2014/main" id="{46608DFA-866F-2106-CDAA-C4EC9FE6D146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781" y="5814310"/>
            <a:ext cx="547185" cy="4046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2573A567-228F-9532-A7BA-C4BD6B6E6793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257" y="5823757"/>
            <a:ext cx="415219" cy="352922"/>
          </a:xfrm>
          <a:prstGeom prst="rect">
            <a:avLst/>
          </a:prstGeom>
        </p:spPr>
      </p:pic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FAF40FE7-6F0B-D2DC-4CFE-35C261148341}"/>
              </a:ext>
            </a:extLst>
          </p:cNvPr>
          <p:cNvSpPr/>
          <p:nvPr/>
        </p:nvSpPr>
        <p:spPr>
          <a:xfrm>
            <a:off x="9814777" y="5178569"/>
            <a:ext cx="733402" cy="174722"/>
          </a:xfrm>
          <a:prstGeom prst="roundRect">
            <a:avLst/>
          </a:prstGeom>
          <a:solidFill>
            <a:srgbClr val="00B0F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masculine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A9DB0BC3-D5CA-2BD2-D1C4-956844CE471E}"/>
              </a:ext>
            </a:extLst>
          </p:cNvPr>
          <p:cNvSpPr/>
          <p:nvPr/>
        </p:nvSpPr>
        <p:spPr>
          <a:xfrm>
            <a:off x="10655490" y="5187133"/>
            <a:ext cx="678154" cy="152906"/>
          </a:xfrm>
          <a:prstGeom prst="roundRect">
            <a:avLst/>
          </a:prstGeom>
          <a:solidFill>
            <a:srgbClr val="FF0000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feminine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1A96880F-42D1-714A-ECB8-49A7E0874DE2}"/>
              </a:ext>
            </a:extLst>
          </p:cNvPr>
          <p:cNvSpPr/>
          <p:nvPr/>
        </p:nvSpPr>
        <p:spPr>
          <a:xfrm>
            <a:off x="11412709" y="5204489"/>
            <a:ext cx="594714" cy="13009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b="1" dirty="0"/>
              <a:t>neuter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4FF49BF7-C4BE-EAB8-4243-DF62C9F1A8B3}"/>
              </a:ext>
            </a:extLst>
          </p:cNvPr>
          <p:cNvSpPr txBox="1"/>
          <p:nvPr/>
        </p:nvSpPr>
        <p:spPr>
          <a:xfrm>
            <a:off x="9922292" y="5353293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C9CF3084-3DE6-8C81-3283-3F9FBAF9B78E}"/>
              </a:ext>
            </a:extLst>
          </p:cNvPr>
          <p:cNvSpPr txBox="1"/>
          <p:nvPr/>
        </p:nvSpPr>
        <p:spPr>
          <a:xfrm>
            <a:off x="10704682" y="5373855"/>
            <a:ext cx="6644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665B35BA-B319-52C7-50C9-C96466586E51}"/>
              </a:ext>
            </a:extLst>
          </p:cNvPr>
          <p:cNvSpPr txBox="1"/>
          <p:nvPr/>
        </p:nvSpPr>
        <p:spPr>
          <a:xfrm>
            <a:off x="11458966" y="5373855"/>
            <a:ext cx="57714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D7D12F12-1A15-8201-82FC-6C3FD951AFF4}"/>
              </a:ext>
            </a:extLst>
          </p:cNvPr>
          <p:cNvSpPr txBox="1"/>
          <p:nvPr/>
        </p:nvSpPr>
        <p:spPr>
          <a:xfrm>
            <a:off x="9746243" y="5771298"/>
            <a:ext cx="24852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The words ‘sein’ (his) and ‘</a:t>
            </a:r>
            <a:r>
              <a:rPr lang="en-US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’ (her) must agree with the gender of the noun that follows. E.g.:</a:t>
            </a:r>
            <a:endParaRPr lang="en-GB" sz="11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A9087B8-FE84-D299-3EA3-BC8B47562CC8}"/>
              </a:ext>
            </a:extLst>
          </p:cNvPr>
          <p:cNvSpPr txBox="1"/>
          <p:nvPr/>
        </p:nvSpPr>
        <p:spPr>
          <a:xfrm>
            <a:off x="9910954" y="5600592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E24096F-5C89-C064-0A47-1FA3CAC572DB}"/>
              </a:ext>
            </a:extLst>
          </p:cNvPr>
          <p:cNvSpPr txBox="1"/>
          <p:nvPr/>
        </p:nvSpPr>
        <p:spPr>
          <a:xfrm>
            <a:off x="11436396" y="5603679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5C620E4-3DFD-03D1-6A8E-CFBC341416EE}"/>
              </a:ext>
            </a:extLst>
          </p:cNvPr>
          <p:cNvSpPr txBox="1"/>
          <p:nvPr/>
        </p:nvSpPr>
        <p:spPr>
          <a:xfrm>
            <a:off x="10687771" y="5603679"/>
            <a:ext cx="9219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sein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23919380-6BD2-8B15-2FB3-CCF9A02EF130}"/>
              </a:ext>
            </a:extLst>
          </p:cNvPr>
          <p:cNvSpPr txBox="1"/>
          <p:nvPr/>
        </p:nvSpPr>
        <p:spPr>
          <a:xfrm>
            <a:off x="9780450" y="6333414"/>
            <a:ext cx="14091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ihr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Mutter (f)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endParaRPr lang="en-GB" sz="1100" b="1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CD4C9C33-C143-AF1F-4C46-E66F135EA41A}"/>
              </a:ext>
            </a:extLst>
          </p:cNvPr>
          <p:cNvSpPr txBox="1"/>
          <p:nvPr/>
        </p:nvSpPr>
        <p:spPr>
          <a:xfrm>
            <a:off x="9771703" y="6557733"/>
            <a:ext cx="13301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her mother</a:t>
            </a:r>
            <a:endParaRPr lang="en-GB" sz="11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087FAB8E-6A72-646F-F08E-572DA676A9E9}"/>
              </a:ext>
            </a:extLst>
          </p:cNvPr>
          <p:cNvSpPr txBox="1"/>
          <p:nvPr/>
        </p:nvSpPr>
        <p:spPr>
          <a:xfrm>
            <a:off x="7489447" y="5480122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can’t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sing.</a:t>
            </a:r>
          </a:p>
        </p:txBody>
      </p:sp>
      <p:pic>
        <p:nvPicPr>
          <p:cNvPr id="79" name="Picture 78" descr="Logo, icon&#10;&#10;Description automatically generated">
            <a:extLst>
              <a:ext uri="{FF2B5EF4-FFF2-40B4-BE49-F238E27FC236}">
                <a16:creationId xmlns:a16="http://schemas.microsoft.com/office/drawing/2014/main" id="{EBF23A16-C345-6DB2-DF65-356AA27C795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2897" y="5496774"/>
            <a:ext cx="294596" cy="272551"/>
          </a:xfrm>
          <a:prstGeom prst="rect">
            <a:avLst/>
          </a:prstGeom>
        </p:spPr>
      </p:pic>
      <p:pic>
        <p:nvPicPr>
          <p:cNvPr id="80" name="Picture 79" descr="Icon&#10;&#10;Description automatically generated with medium confidence">
            <a:extLst>
              <a:ext uri="{FF2B5EF4-FFF2-40B4-BE49-F238E27FC236}">
                <a16:creationId xmlns:a16="http://schemas.microsoft.com/office/drawing/2014/main" id="{134A5080-498A-0DDF-0751-9ACB819A6A4D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815" y="5494029"/>
            <a:ext cx="195742" cy="246400"/>
          </a:xfrm>
          <a:prstGeom prst="rect">
            <a:avLst/>
          </a:prstGeom>
        </p:spPr>
      </p:pic>
      <p:pic>
        <p:nvPicPr>
          <p:cNvPr id="81" name="Picture 80" descr="A picture containing text&#10;&#10;Description automatically generated">
            <a:extLst>
              <a:ext uri="{FF2B5EF4-FFF2-40B4-BE49-F238E27FC236}">
                <a16:creationId xmlns:a16="http://schemas.microsoft.com/office/drawing/2014/main" id="{1EBD3B3D-34D1-23DE-1DE6-9E9CCC4324D8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823" y="5504977"/>
            <a:ext cx="278414" cy="206386"/>
          </a:xfrm>
          <a:prstGeom prst="rect">
            <a:avLst/>
          </a:prstGeom>
        </p:spPr>
      </p:pic>
      <p:sp>
        <p:nvSpPr>
          <p:cNvPr id="82" name="TextBox 81">
            <a:extLst>
              <a:ext uri="{FF2B5EF4-FFF2-40B4-BE49-F238E27FC236}">
                <a16:creationId xmlns:a16="http://schemas.microsoft.com/office/drawing/2014/main" id="{517F2B44-1F66-68B7-2AB6-702839EB137C}"/>
              </a:ext>
            </a:extLst>
          </p:cNvPr>
          <p:cNvSpPr txBox="1"/>
          <p:nvPr/>
        </p:nvSpPr>
        <p:spPr>
          <a:xfrm>
            <a:off x="7489447" y="6129797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Er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kann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kein</a:t>
            </a:r>
            <a:r>
              <a:rPr lang="en-US" sz="11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Lied </a:t>
            </a:r>
            <a:r>
              <a:rPr lang="en-US" sz="11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singen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8D6C13-1995-CAF9-1B19-48532E3F2AA4}"/>
              </a:ext>
            </a:extLst>
          </p:cNvPr>
          <p:cNvSpPr txBox="1"/>
          <p:nvPr/>
        </p:nvSpPr>
        <p:spPr>
          <a:xfrm>
            <a:off x="7498235" y="6344132"/>
            <a:ext cx="23880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He</a:t>
            </a:r>
            <a:r>
              <a:rPr lang="en-US" sz="11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 can’t </a:t>
            </a:r>
            <a:r>
              <a:rPr lang="en-US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sing a song.</a:t>
            </a:r>
          </a:p>
        </p:txBody>
      </p:sp>
      <p:pic>
        <p:nvPicPr>
          <p:cNvPr id="84" name="Picture 83" descr="Logo, icon&#10;&#10;Description automatically generated">
            <a:extLst>
              <a:ext uri="{FF2B5EF4-FFF2-40B4-BE49-F238E27FC236}">
                <a16:creationId xmlns:a16="http://schemas.microsoft.com/office/drawing/2014/main" id="{D3BDC195-354D-39B7-AD51-20DBA071995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6434" y="6549844"/>
            <a:ext cx="294596" cy="272551"/>
          </a:xfrm>
          <a:prstGeom prst="rect">
            <a:avLst/>
          </a:prstGeom>
        </p:spPr>
      </p:pic>
      <p:pic>
        <p:nvPicPr>
          <p:cNvPr id="86" name="Picture 85" descr="A picture containing text&#10;&#10;Description automatically generated">
            <a:extLst>
              <a:ext uri="{FF2B5EF4-FFF2-40B4-BE49-F238E27FC236}">
                <a16:creationId xmlns:a16="http://schemas.microsoft.com/office/drawing/2014/main" id="{C2606B90-AF6E-97D2-EEF4-FA3228096981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83" y="6573003"/>
            <a:ext cx="291800" cy="216309"/>
          </a:xfrm>
          <a:prstGeom prst="rect">
            <a:avLst/>
          </a:prstGeom>
        </p:spPr>
      </p:pic>
      <p:pic>
        <p:nvPicPr>
          <p:cNvPr id="87" name="Picture 2" descr="Free vector graphics of Vector file">
            <a:extLst>
              <a:ext uri="{FF2B5EF4-FFF2-40B4-BE49-F238E27FC236}">
                <a16:creationId xmlns:a16="http://schemas.microsoft.com/office/drawing/2014/main" id="{33B2A486-2BCE-4DC1-3681-B965347BF2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682" y="6543994"/>
            <a:ext cx="254008" cy="28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84" descr="Icon&#10;&#10;Description automatically generated with medium confidence">
            <a:extLst>
              <a:ext uri="{FF2B5EF4-FFF2-40B4-BE49-F238E27FC236}">
                <a16:creationId xmlns:a16="http://schemas.microsoft.com/office/drawing/2014/main" id="{DBD6E9EE-BD8B-CAFE-F3EE-745209DCF3D2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969" y="6564855"/>
            <a:ext cx="195742" cy="246400"/>
          </a:xfrm>
          <a:prstGeom prst="rect">
            <a:avLst/>
          </a:prstGeom>
        </p:spPr>
      </p:pic>
      <p:pic>
        <p:nvPicPr>
          <p:cNvPr id="88" name="Picture 87">
            <a:extLst>
              <a:ext uri="{FF2B5EF4-FFF2-40B4-BE49-F238E27FC236}">
                <a16:creationId xmlns:a16="http://schemas.microsoft.com/office/drawing/2014/main" id="{3BAD65E0-B5D0-5F27-AC8D-00C623ED046F}"/>
              </a:ext>
            </a:extLst>
          </p:cNvPr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06"/>
          <a:stretch/>
        </p:blipFill>
        <p:spPr>
          <a:xfrm>
            <a:off x="10908646" y="6317882"/>
            <a:ext cx="403957" cy="463924"/>
          </a:xfrm>
          <a:prstGeom prst="rect">
            <a:avLst/>
          </a:prstGeom>
        </p:spPr>
      </p:pic>
      <p:sp>
        <p:nvSpPr>
          <p:cNvPr id="89" name="CustomShape 8">
            <a:extLst>
              <a:ext uri="{FF2B5EF4-FFF2-40B4-BE49-F238E27FC236}">
                <a16:creationId xmlns:a16="http://schemas.microsoft.com/office/drawing/2014/main" id="{C9E03AB9-398B-DAD9-C1ED-C675C9AAC9E7}"/>
              </a:ext>
            </a:extLst>
          </p:cNvPr>
          <p:cNvSpPr/>
          <p:nvPr/>
        </p:nvSpPr>
        <p:spPr>
          <a:xfrm>
            <a:off x="9367577" y="1884629"/>
            <a:ext cx="1648155" cy="28652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Ich bin </a:t>
            </a:r>
            <a:r>
              <a:rPr kumimoji="0" lang="en-GB" sz="11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drei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 </a:t>
            </a:r>
            <a:r>
              <a:rPr lang="en-GB" sz="11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Jahre alt</a:t>
            </a:r>
            <a:r>
              <a:rPr kumimoji="0" lang="en-GB" sz="11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.</a:t>
            </a:r>
            <a:endParaRPr kumimoji="0" lang="en-GB" sz="1100" b="1" i="0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1" name="CustomShape 9">
            <a:extLst>
              <a:ext uri="{FF2B5EF4-FFF2-40B4-BE49-F238E27FC236}">
                <a16:creationId xmlns:a16="http://schemas.microsoft.com/office/drawing/2014/main" id="{283E8559-C02C-572E-1B42-A60EE84F886A}"/>
              </a:ext>
            </a:extLst>
          </p:cNvPr>
          <p:cNvSpPr/>
          <p:nvPr/>
        </p:nvSpPr>
        <p:spPr>
          <a:xfrm>
            <a:off x="9372352" y="2054217"/>
            <a:ext cx="1629932" cy="27373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-1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I am three years old.</a:t>
            </a:r>
            <a:endParaRPr kumimoji="0" lang="en-GB" sz="11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2" name="Google Shape;180;p8">
            <a:extLst>
              <a:ext uri="{FF2B5EF4-FFF2-40B4-BE49-F238E27FC236}">
                <a16:creationId xmlns:a16="http://schemas.microsoft.com/office/drawing/2014/main" id="{0324BA00-CDD8-1F5C-4DFF-971CB4D9CCAC}"/>
              </a:ext>
            </a:extLst>
          </p:cNvPr>
          <p:cNvPicPr/>
          <p:nvPr/>
        </p:nvPicPr>
        <p:blipFill>
          <a:blip r:embed="rId13"/>
          <a:stretch/>
        </p:blipFill>
        <p:spPr>
          <a:xfrm>
            <a:off x="11006206" y="1941713"/>
            <a:ext cx="225667" cy="305368"/>
          </a:xfrm>
          <a:prstGeom prst="rect">
            <a:avLst/>
          </a:prstGeom>
          <a:ln>
            <a:noFill/>
          </a:ln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1A9CC75-9E6A-ACB1-6F79-095C74D0C0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656186" y="1919486"/>
            <a:ext cx="385649" cy="342456"/>
          </a:xfrm>
          <a:prstGeom prst="rect">
            <a:avLst/>
          </a:prstGeom>
        </p:spPr>
      </p:pic>
      <p:pic>
        <p:nvPicPr>
          <p:cNvPr id="96" name="Picture 10" descr="Contando, Matemáticas, Números">
            <a:extLst>
              <a:ext uri="{FF2B5EF4-FFF2-40B4-BE49-F238E27FC236}">
                <a16:creationId xmlns:a16="http://schemas.microsoft.com/office/drawing/2014/main" id="{4AA6878B-F7D5-D7AB-D4A0-6C45F49906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2886" y="1929909"/>
            <a:ext cx="240452" cy="3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96">
            <a:extLst>
              <a:ext uri="{FF2B5EF4-FFF2-40B4-BE49-F238E27FC236}">
                <a16:creationId xmlns:a16="http://schemas.microsoft.com/office/drawing/2014/main" id="{167AE6DD-89B1-78E2-6E08-4DF22564152C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1453" y="1637658"/>
            <a:ext cx="295325" cy="281828"/>
          </a:xfrm>
          <a:prstGeom prst="rect">
            <a:avLst/>
          </a:prstGeom>
        </p:spPr>
      </p:pic>
      <p:pic>
        <p:nvPicPr>
          <p:cNvPr id="98" name="Picture 97" descr="A picture containing clipart&#10;&#10;Description automatically generated">
            <a:extLst>
              <a:ext uri="{FF2B5EF4-FFF2-40B4-BE49-F238E27FC236}">
                <a16:creationId xmlns:a16="http://schemas.microsoft.com/office/drawing/2014/main" id="{4BB78344-6CE6-9607-AD9B-7D7076A8E648}"/>
              </a:ext>
            </a:extLst>
          </p:cNvPr>
          <p:cNvPicPr>
            <a:picLocks noChangeAspect="1"/>
          </p:cNvPicPr>
          <p:nvPr/>
        </p:nvPicPr>
        <p:blipFill>
          <a:blip r:embed="rId27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3932" y="1606968"/>
            <a:ext cx="482846" cy="339372"/>
          </a:xfrm>
          <a:prstGeom prst="rect">
            <a:avLst/>
          </a:prstGeom>
        </p:spPr>
      </p:pic>
      <p:pic>
        <p:nvPicPr>
          <p:cNvPr id="99" name="Graphic 98" descr="Man with cane with solid fill">
            <a:extLst>
              <a:ext uri="{FF2B5EF4-FFF2-40B4-BE49-F238E27FC236}">
                <a16:creationId xmlns:a16="http://schemas.microsoft.com/office/drawing/2014/main" id="{D0B32620-2EFB-B9DB-4C4F-DFBF88D869F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225220" y="1643003"/>
            <a:ext cx="273731" cy="273731"/>
          </a:xfrm>
          <a:prstGeom prst="rect">
            <a:avLst/>
          </a:prstGeom>
        </p:spPr>
      </p:pic>
      <p:sp>
        <p:nvSpPr>
          <p:cNvPr id="100" name="Rounded Rectangular Callout 24">
            <a:extLst>
              <a:ext uri="{FF2B5EF4-FFF2-40B4-BE49-F238E27FC236}">
                <a16:creationId xmlns:a16="http://schemas.microsoft.com/office/drawing/2014/main" id="{BF13868C-37E9-41E8-8D61-4B99A09705B2}"/>
              </a:ext>
            </a:extLst>
          </p:cNvPr>
          <p:cNvSpPr/>
          <p:nvPr/>
        </p:nvSpPr>
        <p:spPr>
          <a:xfrm>
            <a:off x="79910" y="3651152"/>
            <a:ext cx="996390" cy="1365786"/>
          </a:xfrm>
          <a:prstGeom prst="wedgeRoundRectCallout">
            <a:avLst>
              <a:gd name="adj1" fmla="val 78875"/>
              <a:gd name="adj2" fmla="val 13704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German versions of English-language films often have German names.</a:t>
            </a:r>
          </a:p>
        </p:txBody>
      </p:sp>
      <p:pic>
        <p:nvPicPr>
          <p:cNvPr id="101" name="Picture 100" descr="Logo&#10;&#10;Description automatically generated">
            <a:extLst>
              <a:ext uri="{FF2B5EF4-FFF2-40B4-BE49-F238E27FC236}">
                <a16:creationId xmlns:a16="http://schemas.microsoft.com/office/drawing/2014/main" id="{4F1EEACF-10AF-E42B-D0CA-8DB025CFF11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64" y="3596934"/>
            <a:ext cx="638895" cy="395838"/>
          </a:xfrm>
          <a:prstGeom prst="rect">
            <a:avLst/>
          </a:prstGeom>
        </p:spPr>
      </p:pic>
      <p:pic>
        <p:nvPicPr>
          <p:cNvPr id="102" name="Picture 101">
            <a:extLst>
              <a:ext uri="{FF2B5EF4-FFF2-40B4-BE49-F238E27FC236}">
                <a16:creationId xmlns:a16="http://schemas.microsoft.com/office/drawing/2014/main" id="{47FC5459-2B33-80B9-E232-8607CC256915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584392" y="4144247"/>
            <a:ext cx="1355877" cy="529640"/>
          </a:xfrm>
          <a:prstGeom prst="rect">
            <a:avLst/>
          </a:prstGeom>
        </p:spPr>
      </p:pic>
      <p:pic>
        <p:nvPicPr>
          <p:cNvPr id="103" name="Picture 102">
            <a:extLst>
              <a:ext uri="{FF2B5EF4-FFF2-40B4-BE49-F238E27FC236}">
                <a16:creationId xmlns:a16="http://schemas.microsoft.com/office/drawing/2014/main" id="{EC9A395D-31DC-76A9-042D-98C5EB978530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574" y="3812472"/>
            <a:ext cx="720363" cy="1054350"/>
          </a:xfrm>
          <a:prstGeom prst="rect">
            <a:avLst/>
          </a:prstGeom>
        </p:spPr>
      </p:pic>
      <p:pic>
        <p:nvPicPr>
          <p:cNvPr id="105" name="Picture 104">
            <a:extLst>
              <a:ext uri="{FF2B5EF4-FFF2-40B4-BE49-F238E27FC236}">
                <a16:creationId xmlns:a16="http://schemas.microsoft.com/office/drawing/2014/main" id="{6C41A7FB-7755-C1BF-3586-6767EACD26DD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54" y="3849022"/>
            <a:ext cx="679635" cy="989508"/>
          </a:xfrm>
          <a:prstGeom prst="rect">
            <a:avLst/>
          </a:prstGeom>
        </p:spPr>
      </p:pic>
      <p:sp>
        <p:nvSpPr>
          <p:cNvPr id="112" name="Rounded Rectangle 17">
            <a:extLst>
              <a:ext uri="{FF2B5EF4-FFF2-40B4-BE49-F238E27FC236}">
                <a16:creationId xmlns:a16="http://schemas.microsoft.com/office/drawing/2014/main" id="{43C2A554-77D4-88FB-02D4-95304473621C}"/>
              </a:ext>
            </a:extLst>
          </p:cNvPr>
          <p:cNvSpPr/>
          <p:nvPr/>
        </p:nvSpPr>
        <p:spPr>
          <a:xfrm>
            <a:off x="3790873" y="4905337"/>
            <a:ext cx="1324027" cy="15801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Die Monster-AG</a:t>
            </a:r>
          </a:p>
        </p:txBody>
      </p:sp>
      <p:sp>
        <p:nvSpPr>
          <p:cNvPr id="114" name="Rounded Rectangle 5">
            <a:extLst>
              <a:ext uri="{FF2B5EF4-FFF2-40B4-BE49-F238E27FC236}">
                <a16:creationId xmlns:a16="http://schemas.microsoft.com/office/drawing/2014/main" id="{D78C5677-D4C6-2853-93F7-FB9F9D774262}"/>
              </a:ext>
            </a:extLst>
          </p:cNvPr>
          <p:cNvSpPr/>
          <p:nvPr/>
        </p:nvSpPr>
        <p:spPr>
          <a:xfrm>
            <a:off x="2902583" y="4905337"/>
            <a:ext cx="671089" cy="158012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Oben</a:t>
            </a:r>
            <a:endParaRPr kumimoji="0" lang="en-GB" sz="11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5" name="Rounded Rectangle 19">
            <a:extLst>
              <a:ext uri="{FF2B5EF4-FFF2-40B4-BE49-F238E27FC236}">
                <a16:creationId xmlns:a16="http://schemas.microsoft.com/office/drawing/2014/main" id="{117E651A-58C8-107F-F30C-71D5DE401EFB}"/>
              </a:ext>
            </a:extLst>
          </p:cNvPr>
          <p:cNvSpPr/>
          <p:nvPr/>
        </p:nvSpPr>
        <p:spPr>
          <a:xfrm>
            <a:off x="1581590" y="4905337"/>
            <a:ext cx="1103792" cy="158011"/>
          </a:xfrm>
          <a:prstGeom prst="roundRect">
            <a:avLst/>
          </a:prstGeom>
          <a:solidFill>
            <a:srgbClr val="92D050"/>
          </a:solidFill>
          <a:ln w="254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Findet</a:t>
            </a:r>
            <a:r>
              <a:rPr kumimoji="0" lang="en-GB" sz="11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Nemo</a:t>
            </a:r>
          </a:p>
        </p:txBody>
      </p:sp>
      <p:sp>
        <p:nvSpPr>
          <p:cNvPr id="116" name="Rounded Rectangular Callout 24">
            <a:extLst>
              <a:ext uri="{FF2B5EF4-FFF2-40B4-BE49-F238E27FC236}">
                <a16:creationId xmlns:a16="http://schemas.microsoft.com/office/drawing/2014/main" id="{38DA66E5-D83F-4EFF-D325-262E7D26FF70}"/>
              </a:ext>
            </a:extLst>
          </p:cNvPr>
          <p:cNvSpPr/>
          <p:nvPr/>
        </p:nvSpPr>
        <p:spPr>
          <a:xfrm>
            <a:off x="1167340" y="6639596"/>
            <a:ext cx="2834103" cy="184267"/>
          </a:xfrm>
          <a:prstGeom prst="wedgeRoundRectCallout">
            <a:avLst>
              <a:gd name="adj1" fmla="val -55853"/>
              <a:gd name="adj2" fmla="val -36254"/>
              <a:gd name="adj3" fmla="val 16667"/>
            </a:avLst>
          </a:prstGeom>
          <a:solidFill>
            <a:srgbClr val="92D050"/>
          </a:solidFill>
          <a:ln w="12700" cap="flat" cmpd="sng" algn="ctr">
            <a:solidFill>
              <a:srgbClr val="FFC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GB" sz="1100" dirty="0">
                <a:solidFill>
                  <a:schemeClr val="bg1"/>
                </a:solidFill>
                <a:latin typeface="Century Gothic" panose="020B0502020202020204" pitchFamily="34" charset="0"/>
              </a:rPr>
              <a:t>These names are popular in Germany.</a:t>
            </a:r>
          </a:p>
        </p:txBody>
      </p:sp>
      <p:pic>
        <p:nvPicPr>
          <p:cNvPr id="118" name="Picture 12" descr="Free Cartoon Man vector and picture">
            <a:extLst>
              <a:ext uri="{FF2B5EF4-FFF2-40B4-BE49-F238E27FC236}">
                <a16:creationId xmlns:a16="http://schemas.microsoft.com/office/drawing/2014/main" id="{B75F6FE7-08FA-F6F3-87B3-06638468F7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917"/>
          <a:stretch/>
        </p:blipFill>
        <p:spPr bwMode="auto">
          <a:xfrm>
            <a:off x="3961398" y="5188778"/>
            <a:ext cx="674313" cy="634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" name="Picture 14" descr="Free Little Girl Girl vector and picture">
            <a:extLst>
              <a:ext uri="{FF2B5EF4-FFF2-40B4-BE49-F238E27FC236}">
                <a16:creationId xmlns:a16="http://schemas.microsoft.com/office/drawing/2014/main" id="{81BB5F6D-02AB-55C8-5929-BDB197268B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07" t="25138" b="43056"/>
          <a:stretch/>
        </p:blipFill>
        <p:spPr bwMode="auto">
          <a:xfrm>
            <a:off x="281627" y="5154261"/>
            <a:ext cx="694715" cy="59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16" descr="Free Boy Black vector and picture">
            <a:extLst>
              <a:ext uri="{FF2B5EF4-FFF2-40B4-BE49-F238E27FC236}">
                <a16:creationId xmlns:a16="http://schemas.microsoft.com/office/drawing/2014/main" id="{B1C935D0-BD10-D6ED-1DE3-C2CE000A30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778"/>
          <a:stretch/>
        </p:blipFill>
        <p:spPr bwMode="auto">
          <a:xfrm>
            <a:off x="1531296" y="5167935"/>
            <a:ext cx="554081" cy="689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Speech Bubble: Oval 123">
            <a:extLst>
              <a:ext uri="{FF2B5EF4-FFF2-40B4-BE49-F238E27FC236}">
                <a16:creationId xmlns:a16="http://schemas.microsoft.com/office/drawing/2014/main" id="{261274E6-179E-A8BF-0573-A36110F385F7}"/>
              </a:ext>
            </a:extLst>
          </p:cNvPr>
          <p:cNvSpPr/>
          <p:nvPr/>
        </p:nvSpPr>
        <p:spPr>
          <a:xfrm>
            <a:off x="1411497" y="5824803"/>
            <a:ext cx="1172068" cy="769764"/>
          </a:xfrm>
          <a:prstGeom prst="wedgeEllipseCallout">
            <a:avLst>
              <a:gd name="adj1" fmla="val -3446"/>
              <a:gd name="adj2" fmla="val -59400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heiße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Ben, Jonas, Paul</a:t>
            </a:r>
          </a:p>
        </p:txBody>
      </p:sp>
      <p:sp>
        <p:nvSpPr>
          <p:cNvPr id="125" name="Speech Bubble: Oval 124">
            <a:extLst>
              <a:ext uri="{FF2B5EF4-FFF2-40B4-BE49-F238E27FC236}">
                <a16:creationId xmlns:a16="http://schemas.microsoft.com/office/drawing/2014/main" id="{69174460-F119-12FF-3A28-6EE8F0A5F186}"/>
              </a:ext>
            </a:extLst>
          </p:cNvPr>
          <p:cNvSpPr/>
          <p:nvPr/>
        </p:nvSpPr>
        <p:spPr>
          <a:xfrm>
            <a:off x="48209" y="5796059"/>
            <a:ext cx="1314177" cy="771267"/>
          </a:xfrm>
          <a:prstGeom prst="wedgeEllipseCallout">
            <a:avLst>
              <a:gd name="adj1" fmla="val -136"/>
              <a:gd name="adj2" fmla="val -68436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heiße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Mia, Emma, Hannah</a:t>
            </a:r>
          </a:p>
        </p:txBody>
      </p:sp>
      <p:pic>
        <p:nvPicPr>
          <p:cNvPr id="126" name="Picture 2" descr="Free Woman Girl vector and picture">
            <a:extLst>
              <a:ext uri="{FF2B5EF4-FFF2-40B4-BE49-F238E27FC236}">
                <a16:creationId xmlns:a16="http://schemas.microsoft.com/office/drawing/2014/main" id="{4DF3F05C-4968-4A35-701A-BFA121A954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1510" y="5173244"/>
            <a:ext cx="706528" cy="650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Speech Bubble: Oval 121">
            <a:extLst>
              <a:ext uri="{FF2B5EF4-FFF2-40B4-BE49-F238E27FC236}">
                <a16:creationId xmlns:a16="http://schemas.microsoft.com/office/drawing/2014/main" id="{512ABEDD-D9AD-7AFB-6165-5A6056611C5F}"/>
              </a:ext>
            </a:extLst>
          </p:cNvPr>
          <p:cNvSpPr/>
          <p:nvPr/>
        </p:nvSpPr>
        <p:spPr>
          <a:xfrm>
            <a:off x="2640331" y="5810734"/>
            <a:ext cx="1262562" cy="789604"/>
          </a:xfrm>
          <a:prstGeom prst="wedgeEllipseCallout">
            <a:avLst>
              <a:gd name="adj1" fmla="val -2627"/>
              <a:gd name="adj2" fmla="val -61781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heiße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Julia, Katharina, Stefanie</a:t>
            </a:r>
          </a:p>
        </p:txBody>
      </p:sp>
      <p:sp>
        <p:nvSpPr>
          <p:cNvPr id="117" name="Speech Bubble: Oval 116">
            <a:extLst>
              <a:ext uri="{FF2B5EF4-FFF2-40B4-BE49-F238E27FC236}">
                <a16:creationId xmlns:a16="http://schemas.microsoft.com/office/drawing/2014/main" id="{BD7402B9-CC2A-AAC4-4613-FC241C2EDF08}"/>
              </a:ext>
            </a:extLst>
          </p:cNvPr>
          <p:cNvSpPr/>
          <p:nvPr/>
        </p:nvSpPr>
        <p:spPr>
          <a:xfrm>
            <a:off x="3955413" y="5802758"/>
            <a:ext cx="1222044" cy="789604"/>
          </a:xfrm>
          <a:prstGeom prst="wedgeEllipseCallout">
            <a:avLst>
              <a:gd name="adj1" fmla="val -9159"/>
              <a:gd name="adj2" fmla="val -62476"/>
            </a:avLst>
          </a:prstGeom>
          <a:solidFill>
            <a:srgbClr val="FFD10D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Ich </a:t>
            </a:r>
            <a:r>
              <a:rPr lang="en-GB" sz="110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heiße</a:t>
            </a:r>
            <a:r>
              <a:rPr lang="en-GB" sz="1100" dirty="0">
                <a:solidFill>
                  <a:srgbClr val="002060"/>
                </a:solidFill>
                <a:latin typeface="Century Gothic" panose="020B0502020202020204" pitchFamily="34" charset="0"/>
              </a:rPr>
              <a:t> Tobias, Christian, Sebastian</a:t>
            </a:r>
          </a:p>
        </p:txBody>
      </p:sp>
    </p:spTree>
    <p:extLst>
      <p:ext uri="{BB962C8B-B14F-4D97-AF65-F5344CB8AC3E}">
        <p14:creationId xmlns:p14="http://schemas.microsoft.com/office/powerpoint/2010/main" val="59566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0.47734 0.6187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67" y="3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1.85185E-6 L -0.4763 -0.4460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-2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1.85185E-6 L -0.25508 -0.62963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0" y="-3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89" grpId="0"/>
      <p:bldP spid="91" grpId="0"/>
      <p:bldP spid="112" grpId="0" animBg="1"/>
      <p:bldP spid="114" grpId="0" animBg="1"/>
      <p:bldP spid="115" grpId="0" animBg="1"/>
      <p:bldP spid="124" grpId="0" animBg="1"/>
      <p:bldP spid="125" grpId="0" animBg="1"/>
      <p:bldP spid="122" grpId="0" animBg="1"/>
      <p:bldP spid="1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339</TotalTime>
  <Words>1130</Words>
  <Application>Microsoft Office PowerPoint</Application>
  <PresentationFormat>Widescreen</PresentationFormat>
  <Paragraphs>225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Modern Love</vt:lpstr>
      <vt:lpstr>Office Theme</vt:lpstr>
      <vt:lpstr>Rot Knowledge Organiser  - Autumn Term A</vt:lpstr>
      <vt:lpstr>Rot Knowledge Organiser  - Autumn Term 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Rouge Knowledge Organiser  - Autumn Term A</dc:title>
  <dc:creator>Rachel Hawkes</dc:creator>
  <cp:lastModifiedBy>Rachel Hawkes</cp:lastModifiedBy>
  <cp:revision>57</cp:revision>
  <cp:lastPrinted>2021-11-19T07:47:27Z</cp:lastPrinted>
  <dcterms:created xsi:type="dcterms:W3CDTF">2021-11-17T16:29:35Z</dcterms:created>
  <dcterms:modified xsi:type="dcterms:W3CDTF">2023-05-04T18:58:01Z</dcterms:modified>
</cp:coreProperties>
</file>