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5" r:id="rId2"/>
    <p:sldId id="925" r:id="rId3"/>
    <p:sldId id="926" r:id="rId4"/>
    <p:sldId id="927" r:id="rId5"/>
    <p:sldId id="302" r:id="rId6"/>
    <p:sldId id="856" r:id="rId7"/>
    <p:sldId id="854" r:id="rId8"/>
    <p:sldId id="852" r:id="rId9"/>
    <p:sldId id="855" r:id="rId10"/>
    <p:sldId id="928" r:id="rId11"/>
    <p:sldId id="929" r:id="rId12"/>
    <p:sldId id="9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3B3838"/>
    <a:srgbClr val="FADD2E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89A07-7D3D-4D47-B62E-04A0ADDA2AF6}" v="1" dt="2023-07-13T15:04:14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8" autoAdjust="0"/>
    <p:restoredTop sz="61190" autoAdjust="0"/>
  </p:normalViewPr>
  <p:slideViewPr>
    <p:cSldViewPr snapToGrid="0">
      <p:cViewPr varScale="1">
        <p:scale>
          <a:sx n="62" d="100"/>
          <a:sy n="62" d="100"/>
        </p:scale>
        <p:origin x="147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54589A07-7D3D-4D47-B62E-04A0ADDA2AF6}"/>
    <pc:docChg chg="modSld">
      <pc:chgData name="Charlotte Moss" userId="17b589c9-cb67-41ed-a894-f82ca12b573d" providerId="ADAL" clId="{54589A07-7D3D-4D47-B62E-04A0ADDA2AF6}" dt="2023-07-13T15:28:27.823" v="13" actId="20577"/>
      <pc:docMkLst>
        <pc:docMk/>
      </pc:docMkLst>
      <pc:sldChg chg="modNotesTx">
        <pc:chgData name="Charlotte Moss" userId="17b589c9-cb67-41ed-a894-f82ca12b573d" providerId="ADAL" clId="{54589A07-7D3D-4D47-B62E-04A0ADDA2AF6}" dt="2023-07-13T15:14:47.322" v="1" actId="20577"/>
        <pc:sldMkLst>
          <pc:docMk/>
          <pc:sldMk cId="64490528" sldId="854"/>
        </pc:sldMkLst>
      </pc:sldChg>
      <pc:sldChg chg="modSp mod">
        <pc:chgData name="Charlotte Moss" userId="17b589c9-cb67-41ed-a894-f82ca12b573d" providerId="ADAL" clId="{54589A07-7D3D-4D47-B62E-04A0ADDA2AF6}" dt="2023-07-13T15:28:27.823" v="13" actId="20577"/>
        <pc:sldMkLst>
          <pc:docMk/>
          <pc:sldMk cId="3567186264" sldId="856"/>
        </pc:sldMkLst>
        <pc:spChg chg="mod">
          <ac:chgData name="Charlotte Moss" userId="17b589c9-cb67-41ed-a894-f82ca12b573d" providerId="ADAL" clId="{54589A07-7D3D-4D47-B62E-04A0ADDA2AF6}" dt="2023-07-13T15:28:22.138" v="9" actId="20577"/>
          <ac:spMkLst>
            <pc:docMk/>
            <pc:sldMk cId="3567186264" sldId="856"/>
            <ac:spMk id="16" creationId="{1E16F109-5BB7-45F7-B336-9D99B866A7C4}"/>
          </ac:spMkLst>
        </pc:spChg>
        <pc:graphicFrameChg chg="modGraphic">
          <ac:chgData name="Charlotte Moss" userId="17b589c9-cb67-41ed-a894-f82ca12b573d" providerId="ADAL" clId="{54589A07-7D3D-4D47-B62E-04A0ADDA2AF6}" dt="2023-07-13T15:28:27.823" v="13" actId="20577"/>
          <ac:graphicFrameMkLst>
            <pc:docMk/>
            <pc:sldMk cId="3567186264" sldId="856"/>
            <ac:graphicFrameMk id="17" creationId="{ACB7D602-17DB-4C16-B6C5-9D04175C6B84}"/>
          </ac:graphicFrameMkLst>
        </pc:graphicFrameChg>
      </pc:sldChg>
      <pc:sldChg chg="modAnim">
        <pc:chgData name="Charlotte Moss" userId="17b589c9-cb67-41ed-a894-f82ca12b573d" providerId="ADAL" clId="{54589A07-7D3D-4D47-B62E-04A0ADDA2AF6}" dt="2023-07-13T15:04:14.535" v="0"/>
        <pc:sldMkLst>
          <pc:docMk/>
          <pc:sldMk cId="0" sldId="925"/>
        </pc:sldMkLst>
      </pc:sldChg>
      <pc:sldChg chg="modNotesTx">
        <pc:chgData name="Charlotte Moss" userId="17b589c9-cb67-41ed-a894-f82ca12b573d" providerId="ADAL" clId="{54589A07-7D3D-4D47-B62E-04A0ADDA2AF6}" dt="2023-07-13T15:17:00.168" v="5" actId="20577"/>
        <pc:sldMkLst>
          <pc:docMk/>
          <pc:sldMk cId="670454032" sldId="928"/>
        </pc:sldMkLst>
      </pc:sldChg>
      <pc:sldChg chg="modSp mod">
        <pc:chgData name="Charlotte Moss" userId="17b589c9-cb67-41ed-a894-f82ca12b573d" providerId="ADAL" clId="{54589A07-7D3D-4D47-B62E-04A0ADDA2AF6}" dt="2023-07-13T15:25:15.453" v="7" actId="1076"/>
        <pc:sldMkLst>
          <pc:docMk/>
          <pc:sldMk cId="3086880599" sldId="929"/>
        </pc:sldMkLst>
        <pc:picChg chg="mod">
          <ac:chgData name="Charlotte Moss" userId="17b589c9-cb67-41ed-a894-f82ca12b573d" providerId="ADAL" clId="{54589A07-7D3D-4D47-B62E-04A0ADDA2AF6}" dt="2023-07-13T15:24:52.238" v="6" actId="1076"/>
          <ac:picMkLst>
            <pc:docMk/>
            <pc:sldMk cId="3086880599" sldId="929"/>
            <ac:picMk id="24" creationId="{2DA34D15-450E-4BBB-B122-B1657042ED58}"/>
          </ac:picMkLst>
        </pc:picChg>
        <pc:picChg chg="mod">
          <ac:chgData name="Charlotte Moss" userId="17b589c9-cb67-41ed-a894-f82ca12b573d" providerId="ADAL" clId="{54589A07-7D3D-4D47-B62E-04A0ADDA2AF6}" dt="2023-07-13T15:25:15.453" v="7" actId="1076"/>
          <ac:picMkLst>
            <pc:docMk/>
            <pc:sldMk cId="3086880599" sldId="929"/>
            <ac:picMk id="29" creationId="{B3438A6E-F1D2-4E10-9827-4550EFCD3C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[u] </a:t>
            </a:r>
            <a:r>
              <a:rPr lang="de-DE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du </a:t>
            </a: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[54] </a:t>
            </a:r>
            <a:r>
              <a:rPr lang="de-DE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gut</a:t>
            </a: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[76] </a:t>
            </a:r>
            <a:r>
              <a:rPr lang="de-DE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super </a:t>
            </a: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[1772]</a:t>
            </a:r>
            <a:endParaRPr lang="en-GB" sz="12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[u]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Punkt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[248]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Nummer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[806]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dunkel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[706]</a:t>
            </a:r>
          </a:p>
          <a:p>
            <a:pPr marL="216000" indent="-216000">
              <a:lnSpc>
                <a:spcPct val="100000"/>
              </a:lnSpc>
            </a:pPr>
            <a:endParaRPr lang="en-GB" sz="12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US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du </a:t>
            </a:r>
            <a:r>
              <a:rPr lang="en-US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[54] </a:t>
            </a:r>
            <a:r>
              <a:rPr lang="en-US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bist</a:t>
            </a:r>
            <a:r>
              <a:rPr lang="en-US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US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[4]</a:t>
            </a:r>
            <a:endParaRPr lang="fr-FR" sz="12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teach the formation of yes/ no questions by swapping the subject and verb.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through the animations to demonstrate the formation of yes/no questions.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Elicit English translation for the German examples provided line by line.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practise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aural comprehension of the yes/ no questions and to distinguish between the two based on syntax. 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Ask pupils to write 1-8 in their books, with two headings ‘statement’ and ‘question’ to the side.</a:t>
            </a:r>
            <a:endParaRPr lang="en-GB" sz="1200" b="0" strike="noStrike" spc="-1" dirty="0">
              <a:latin typeface="+mn-lt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2. Tell them that they will hear Robbie der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Roboter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/ Robbie the robot  saying three word phrases (there is always a name at the end), but Robbie has a robot voice with no inflection, so they can’t tell whether it’s a statement or a question based on whether Robbie’s voice goes up at the end of the phrase or not. </a:t>
            </a:r>
            <a:endParaRPr lang="en-GB" sz="1200" b="0" strike="noStrike" spc="-1" dirty="0">
              <a:latin typeface="+mn-lt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3. Click the audio buttons in turn. Pupils listen, then decide based on word order, whether what they hear is a statement or a question. </a:t>
            </a:r>
            <a:endParaRPr lang="en-GB" sz="1200" b="0" strike="noStrike" spc="-1" dirty="0">
              <a:latin typeface="+mn-lt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4. Click to bring up the answers.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5. Extension activity: Depending on the level of the class and on time, pupils can then try and produce the items by saying them out loud, this time using inflection as appropriate. </a:t>
            </a: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2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Transcript</a:t>
            </a:r>
            <a:r>
              <a:rPr lang="es-ES_tradnl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: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1. Bin ich Louisa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Ich bin </a:t>
            </a:r>
            <a:r>
              <a:rPr lang="en-GB" sz="1800" b="0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Susie</a:t>
            </a:r>
            <a:endParaRPr lang="en-GB" sz="1800" b="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Du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bist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Linus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4. Er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ist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Julian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5. Bist du Luna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6. Ist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er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Ludwig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7.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Ist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s-ES_tradnl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er</a:t>
            </a: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Muhammad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8. Sie ist </a:t>
            </a:r>
            <a:r>
              <a:rPr lang="en-GB" sz="1800" b="0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Ursula</a:t>
            </a:r>
            <a:endParaRPr lang="en-GB" sz="1800" b="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1200" b="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 marL="0" indent="-216000">
              <a:lnSpc>
                <a:spcPct val="100000"/>
              </a:lnSpc>
            </a:pPr>
            <a:r>
              <a:rPr lang="it-IT" sz="14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4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US" sz="14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Roboter</a:t>
            </a:r>
            <a:r>
              <a:rPr lang="en-US" sz="14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US" sz="14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[4124]</a:t>
            </a:r>
            <a:endParaRPr lang="fr-FR" sz="14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_tradnl" sz="1200" b="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4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long [u].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SSC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du’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‘du’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du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point at </a:t>
            </a:r>
            <a:r>
              <a:rPr lang="fr-FR" baseline="0" dirty="0" err="1"/>
              <a:t>someone</a:t>
            </a:r>
            <a:r>
              <a:rPr lang="fr-FR" baseline="0" dirty="0"/>
              <a:t>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long [u].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du’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‘du’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du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point at </a:t>
            </a:r>
            <a:r>
              <a:rPr lang="fr-FR" baseline="0" dirty="0" err="1"/>
              <a:t>someone</a:t>
            </a:r>
            <a:r>
              <a:rPr lang="fr-FR" baseline="0" dirty="0"/>
              <a:t> </a:t>
            </a:r>
            <a:r>
              <a:rPr lang="fr-FR" baseline="0" dirty="0" err="1"/>
              <a:t>else</a:t>
            </a:r>
            <a:r>
              <a:rPr lang="fr-FR" baseline="0" dirty="0"/>
              <a:t>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short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[u].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SSC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Punkt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using. 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Punkt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 gesture might be to tip an imaginary dot onto a table or a piece of paper with your index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short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[u].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Punkt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Punkt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5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4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 long 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 short 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by practising the difference in pronunciation.</a:t>
            </a: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r>
              <a:rPr lang="en-GB" dirty="0"/>
              <a:t>1. Pupils practise in pairs saying the words out loud, paying particular attention to short [</a:t>
            </a:r>
            <a:r>
              <a:rPr lang="en-GB" b="1" dirty="0"/>
              <a:t>u</a:t>
            </a:r>
            <a:r>
              <a:rPr lang="en-GB" dirty="0"/>
              <a:t>] or long [</a:t>
            </a:r>
            <a:r>
              <a:rPr lang="en-GB" b="1" dirty="0"/>
              <a:t>u</a:t>
            </a:r>
            <a:r>
              <a:rPr lang="en-GB" dirty="0"/>
              <a:t>].</a:t>
            </a:r>
          </a:p>
          <a:p>
            <a:r>
              <a:rPr lang="en-GB" dirty="0"/>
              <a:t>2. Click audio button to check.</a:t>
            </a:r>
          </a:p>
          <a:p>
            <a:endParaRPr lang="en-GB" dirty="0"/>
          </a:p>
          <a:p>
            <a:r>
              <a:rPr lang="en-GB" b="1" dirty="0"/>
              <a:t>Answers</a:t>
            </a:r>
            <a:r>
              <a:rPr lang="en-GB" dirty="0"/>
              <a:t>:</a:t>
            </a:r>
          </a:p>
          <a:p>
            <a:pPr marL="228600" indent="-228600">
              <a:buAutoNum type="arabicPeriod"/>
            </a:pPr>
            <a:r>
              <a:rPr lang="en-GB" dirty="0"/>
              <a:t>short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long</a:t>
            </a:r>
          </a:p>
          <a:p>
            <a:pPr marL="228600" indent="-228600">
              <a:buAutoNum type="arabicPeriod"/>
            </a:pPr>
            <a:r>
              <a:rPr lang="en-GB" dirty="0"/>
              <a:t>long</a:t>
            </a:r>
          </a:p>
          <a:p>
            <a:pPr marL="228600" indent="-228600">
              <a:buAutoNum type="arabicPeriod"/>
            </a:pPr>
            <a:r>
              <a:rPr lang="en-GB" dirty="0"/>
              <a:t>short</a:t>
            </a:r>
          </a:p>
          <a:p>
            <a:pPr marL="228600" indent="-228600">
              <a:buAutoNum type="arabicPeriod"/>
            </a:pPr>
            <a:r>
              <a:rPr lang="en-GB" dirty="0"/>
              <a:t>long</a:t>
            </a:r>
          </a:p>
          <a:p>
            <a:pPr marL="228600" indent="-228600">
              <a:buAutoNum type="arabicPeriod"/>
            </a:pPr>
            <a:r>
              <a:rPr lang="en-GB" dirty="0"/>
              <a:t>short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4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to remind pupils of the use and meaning of 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sein.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to remind pupils of the use and meaning of 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sein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.  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Elicit English translation for the German examples provided line by line.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7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to remind pupils of the use and meaning of 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sein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.  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Elicit English translation for the German examples provided line by line.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6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 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recognition of 2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nd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3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rd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person forms of 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sein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Explain the task. 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Lias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 has received some messages from his friend Gabriel.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Using their knowledge of sein, pupils decide whether the scribble hides ‘du’ or ‘</a:t>
            </a:r>
            <a:r>
              <a:rPr kumimoji="0" lang="en-GB" sz="12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sie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’.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to reveal answers.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audio" Target="../media/audio14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0.wav"/><Relationship Id="rId11" Type="http://schemas.openxmlformats.org/officeDocument/2006/relationships/image" Target="../media/image32.png"/><Relationship Id="rId5" Type="http://schemas.openxmlformats.org/officeDocument/2006/relationships/audio" Target="../media/audio9.wav"/><Relationship Id="rId10" Type="http://schemas.openxmlformats.org/officeDocument/2006/relationships/image" Target="../media/image31.png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audio" Target="../media/audio1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24" Type="http://schemas.openxmlformats.org/officeDocument/2006/relationships/image" Target="../media/image8.jpe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23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audio" Target="../media/audio6.wav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6F7028E-980D-47B5-893C-00CCDC562EE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aying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‘hello’ and ‘hi’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(to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be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): du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bist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 and short [u]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2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0EE80D53-D699-4834-9252-8A67AA1DD8CC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3" name="Picture 9" descr="See the source image">
            <a:extLst>
              <a:ext uri="{FF2B5EF4-FFF2-40B4-BE49-F238E27FC236}">
                <a16:creationId xmlns:a16="http://schemas.microsoft.com/office/drawing/2014/main" id="{77339580-549F-B8F4-CB62-FBD2EE87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5" y="2856601"/>
            <a:ext cx="1584234" cy="14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See the source image">
            <a:extLst>
              <a:ext uri="{FF2B5EF4-FFF2-40B4-BE49-F238E27FC236}">
                <a16:creationId xmlns:a16="http://schemas.microsoft.com/office/drawing/2014/main" id="{76994C6F-D4F2-A665-B079-AE39D679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7532" y="2566949"/>
            <a:ext cx="1584235" cy="15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4E469E1-C4FB-1E4E-1EE5-E41673B99D70}"/>
              </a:ext>
            </a:extLst>
          </p:cNvPr>
          <p:cNvSpPr/>
          <p:nvPr/>
        </p:nvSpPr>
        <p:spPr>
          <a:xfrm>
            <a:off x="2368959" y="1329775"/>
            <a:ext cx="1892808" cy="862051"/>
          </a:xfrm>
          <a:prstGeom prst="wedgeRoundRectCallout">
            <a:avLst>
              <a:gd name="adj1" fmla="val -20833"/>
              <a:gd name="adj2" fmla="val 788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Hallo!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F8BE6A-4F3C-D1ED-BB3A-2D69AD202C9F}"/>
              </a:ext>
            </a:extLst>
          </p:cNvPr>
          <p:cNvSpPr/>
          <p:nvPr/>
        </p:nvSpPr>
        <p:spPr>
          <a:xfrm>
            <a:off x="193839" y="1801021"/>
            <a:ext cx="1892808" cy="947523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Guten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Morgen!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8" y="21605"/>
            <a:ext cx="7267988" cy="1144800"/>
          </a:xfrm>
        </p:spPr>
        <p:txBody>
          <a:bodyPr/>
          <a:lstStyle/>
          <a:p>
            <a:r>
              <a:rPr lang="en-US" sz="3600" b="1" spc="-1" dirty="0">
                <a:latin typeface="Century Gothic" panose="020B0502020202020204" pitchFamily="34" charset="0"/>
              </a:rPr>
              <a:t>Yes/no questions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08066" y="1351801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 we swap ‘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am’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‘Am I’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make a yes/no question: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579D68-5D08-4359-AD4E-7F222589B8FB}"/>
              </a:ext>
            </a:extLst>
          </p:cNvPr>
          <p:cNvSpPr/>
          <p:nvPr/>
        </p:nvSpPr>
        <p:spPr>
          <a:xfrm>
            <a:off x="451984" y="2300988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am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Hannah.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E8110-7E30-4D91-8787-7799BD72A612}"/>
              </a:ext>
            </a:extLst>
          </p:cNvPr>
          <p:cNvSpPr/>
          <p:nvPr/>
        </p:nvSpPr>
        <p:spPr>
          <a:xfrm>
            <a:off x="471556" y="3725937"/>
            <a:ext cx="294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bin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Hannah.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C77D5-4613-4689-A5B9-B4E54578EAE0}"/>
              </a:ext>
            </a:extLst>
          </p:cNvPr>
          <p:cNvSpPr/>
          <p:nvPr/>
        </p:nvSpPr>
        <p:spPr>
          <a:xfrm>
            <a:off x="471556" y="4495063"/>
            <a:ext cx="2780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Lukas.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CA683-DDB1-45B6-BD6D-4A19198E21A2}"/>
              </a:ext>
            </a:extLst>
          </p:cNvPr>
          <p:cNvSpPr/>
          <p:nvPr/>
        </p:nvSpPr>
        <p:spPr>
          <a:xfrm>
            <a:off x="4612980" y="2331558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Am I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Hannah?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63AB66-868C-4524-815C-134290E0476A}"/>
              </a:ext>
            </a:extLst>
          </p:cNvPr>
          <p:cNvSpPr/>
          <p:nvPr/>
        </p:nvSpPr>
        <p:spPr>
          <a:xfrm>
            <a:off x="3273954" y="2423271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308066" y="2966967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German we do the same: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C1F635E-804B-4BDC-AF93-7DED8A5617F7}"/>
              </a:ext>
            </a:extLst>
          </p:cNvPr>
          <p:cNvSpPr/>
          <p:nvPr/>
        </p:nvSpPr>
        <p:spPr>
          <a:xfrm>
            <a:off x="3535210" y="3792299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8A2C0-F745-4B79-8826-8D93B7F345E2}"/>
              </a:ext>
            </a:extLst>
          </p:cNvPr>
          <p:cNvSpPr/>
          <p:nvPr/>
        </p:nvSpPr>
        <p:spPr>
          <a:xfrm>
            <a:off x="4735243" y="3725937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Bin ich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Hannah?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EC6B2A9-3C02-41A0-989E-83CFE593DA97}"/>
              </a:ext>
            </a:extLst>
          </p:cNvPr>
          <p:cNvSpPr/>
          <p:nvPr/>
        </p:nvSpPr>
        <p:spPr>
          <a:xfrm>
            <a:off x="3535210" y="4587254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674287-9EB1-4F68-AD51-56B4DAC660FC}"/>
              </a:ext>
            </a:extLst>
          </p:cNvPr>
          <p:cNvSpPr/>
          <p:nvPr/>
        </p:nvSpPr>
        <p:spPr>
          <a:xfrm>
            <a:off x="4735243" y="4502839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Lukas?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134564-6136-4535-98BB-CCA1E96EB1FC}"/>
              </a:ext>
            </a:extLst>
          </p:cNvPr>
          <p:cNvSpPr/>
          <p:nvPr/>
        </p:nvSpPr>
        <p:spPr>
          <a:xfrm>
            <a:off x="471556" y="5328730"/>
            <a:ext cx="2780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Luisa.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17965B2-69AB-4256-B332-3624397C55C0}"/>
              </a:ext>
            </a:extLst>
          </p:cNvPr>
          <p:cNvSpPr/>
          <p:nvPr/>
        </p:nvSpPr>
        <p:spPr>
          <a:xfrm>
            <a:off x="3535210" y="5413145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BBCF52-F783-4EA0-A7FE-879EE0654790}"/>
              </a:ext>
            </a:extLst>
          </p:cNvPr>
          <p:cNvSpPr/>
          <p:nvPr/>
        </p:nvSpPr>
        <p:spPr>
          <a:xfrm>
            <a:off x="4735243" y="5295507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Luisa?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8" name="Google Shape;180;p8">
            <a:extLst>
              <a:ext uri="{FF2B5EF4-FFF2-40B4-BE49-F238E27FC236}">
                <a16:creationId xmlns:a16="http://schemas.microsoft.com/office/drawing/2014/main" id="{78E83FCE-0284-4B86-9773-B49B9A1B584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484848" y="2300988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41" name="Google Shape;182;p8">
            <a:extLst>
              <a:ext uri="{FF2B5EF4-FFF2-40B4-BE49-F238E27FC236}">
                <a16:creationId xmlns:a16="http://schemas.microsoft.com/office/drawing/2014/main" id="{F4437A07-082C-4189-BF00-750A932FD17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277181" y="5268269"/>
            <a:ext cx="1057462" cy="710571"/>
          </a:xfrm>
          <a:prstGeom prst="rect">
            <a:avLst/>
          </a:prstGeom>
          <a:ln>
            <a:noFill/>
          </a:ln>
        </p:spPr>
      </p:pic>
      <p:pic>
        <p:nvPicPr>
          <p:cNvPr id="42" name="Google Shape;180;p8">
            <a:extLst>
              <a:ext uri="{FF2B5EF4-FFF2-40B4-BE49-F238E27FC236}">
                <a16:creationId xmlns:a16="http://schemas.microsoft.com/office/drawing/2014/main" id="{BFE267B5-1EED-4557-A8BE-577314E0A23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847108" y="3662555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3F2757-4EB4-4D72-B87C-65E300DCEF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68" y="4278977"/>
            <a:ext cx="1493551" cy="10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4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0" grpId="0"/>
      <p:bldP spid="31" grpId="0"/>
      <p:bldP spid="18" grpId="0"/>
      <p:bldP spid="4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34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6858CF59-325D-4598-9C52-4F2506EE115E}"/>
              </a:ext>
            </a:extLst>
          </p:cNvPr>
          <p:cNvGraphicFramePr/>
          <p:nvPr/>
        </p:nvGraphicFramePr>
        <p:xfrm>
          <a:off x="353269" y="1392965"/>
          <a:ext cx="7577394" cy="4877207"/>
        </p:xfrm>
        <a:graphic>
          <a:graphicData uri="http://schemas.openxmlformats.org/drawingml/2006/table">
            <a:tbl>
              <a:tblPr/>
              <a:tblGrid>
                <a:gridCol w="843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620">
                  <a:extLst>
                    <a:ext uri="{9D8B030D-6E8A-4147-A177-3AD203B41FA5}">
                      <a16:colId xmlns:a16="http://schemas.microsoft.com/office/drawing/2014/main" val="1092195706"/>
                    </a:ext>
                  </a:extLst>
                </a:gridCol>
                <a:gridCol w="2244620">
                  <a:extLst>
                    <a:ext uri="{9D8B030D-6E8A-4147-A177-3AD203B41FA5}">
                      <a16:colId xmlns:a16="http://schemas.microsoft.com/office/drawing/2014/main" val="3431589795"/>
                    </a:ext>
                  </a:extLst>
                </a:gridCol>
              </a:tblGrid>
              <a:tr h="808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Statement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Question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Louisa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Susie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Linus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Julian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Luna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Ludwig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Muhammed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cs typeface="+mn-cs"/>
                        </a:rPr>
                        <a:t>Ursula</a:t>
                      </a:r>
                      <a:endParaRPr lang="en-GB" sz="2000" b="1" strike="noStrike" kern="1200" spc="-1" dirty="0">
                        <a:solidFill>
                          <a:srgbClr val="002060"/>
                        </a:solidFill>
                        <a:latin typeface="Century gothic"/>
                        <a:cs typeface="+mn-cs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GB" sz="2000" b="1" strike="noStrike" kern="1200" spc="-1" dirty="0">
                        <a:solidFill>
                          <a:srgbClr val="002060"/>
                        </a:solidFill>
                        <a:latin typeface="Century gothic"/>
                        <a:cs typeface="+mn-cs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GB" sz="2000" b="1" strike="noStrike" kern="1200" spc="-1" dirty="0">
                        <a:solidFill>
                          <a:srgbClr val="002060"/>
                        </a:solidFill>
                        <a:latin typeface="Century gothic"/>
                        <a:cs typeface="+mn-cs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66596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19475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stomShape 23">
            <a:hlinkClick r:id="" action="ppaction://noaction">
              <a:snd r:embed="rId3" name="T1_W2_11.2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523988" y="2250782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CustomShape 24">
            <a:hlinkClick r:id="" action="ppaction://noaction">
              <a:snd r:embed="rId4" name="T1_W2_11.3.wav"/>
            </a:hlinkClick>
            <a:extLst>
              <a:ext uri="{FF2B5EF4-FFF2-40B4-BE49-F238E27FC236}">
                <a16:creationId xmlns:a16="http://schemas.microsoft.com/office/drawing/2014/main" id="{F2DAD2AC-ADD2-4480-845B-008BBA9A5F70}"/>
              </a:ext>
            </a:extLst>
          </p:cNvPr>
          <p:cNvSpPr/>
          <p:nvPr/>
        </p:nvSpPr>
        <p:spPr>
          <a:xfrm>
            <a:off x="520741" y="2783632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stomShape 25">
            <a:hlinkClick r:id="" action="ppaction://noaction">
              <a:snd r:embed="rId5" name="T1_W2_11.4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520741" y="3275874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CustomShape 26">
            <a:hlinkClick r:id="" action="ppaction://noaction">
              <a:snd r:embed="rId6" name="T1_W2_11.5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523988" y="3792708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ustomShape 27">
            <a:hlinkClick r:id="" action="ppaction://noaction">
              <a:snd r:embed="rId7" name="T1_W2_11.6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523988" y="429622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CustomShape 28">
            <a:hlinkClick r:id="" action="ppaction://noaction">
              <a:snd r:embed="rId8" name="T1_W2_11.7.wav"/>
            </a:hlinkClick>
            <a:extLst>
              <a:ext uri="{FF2B5EF4-FFF2-40B4-BE49-F238E27FC236}">
                <a16:creationId xmlns:a16="http://schemas.microsoft.com/office/drawing/2014/main" id="{34261C61-C209-49EF-A2E1-6B62F7BA1FCB}"/>
              </a:ext>
            </a:extLst>
          </p:cNvPr>
          <p:cNvSpPr/>
          <p:nvPr/>
        </p:nvSpPr>
        <p:spPr>
          <a:xfrm>
            <a:off x="509474" y="4833260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CustomShape 6">
            <a:hlinkClick r:id="" action="ppaction://noaction">
              <a:snd r:embed="rId9" name="T1_W2_11.1.wav"/>
            </a:hlinkClick>
            <a:extLst>
              <a:ext uri="{FF2B5EF4-FFF2-40B4-BE49-F238E27FC236}">
                <a16:creationId xmlns:a16="http://schemas.microsoft.com/office/drawing/2014/main" id="{85BDA598-D8FC-421B-AEDB-34FBDED665F3}"/>
              </a:ext>
            </a:extLst>
          </p:cNvPr>
          <p:cNvSpPr/>
          <p:nvPr/>
        </p:nvSpPr>
        <p:spPr>
          <a:xfrm>
            <a:off x="97525" y="56262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Hör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Robbie der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Roboter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*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spricht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CustomShape 7">
            <a:extLst>
              <a:ext uri="{FF2B5EF4-FFF2-40B4-BE49-F238E27FC236}">
                <a16:creationId xmlns:a16="http://schemas.microsoft.com/office/drawing/2014/main" id="{CDE017ED-8249-468A-9710-339DEB7176CF}"/>
              </a:ext>
            </a:extLst>
          </p:cNvPr>
          <p:cNvSpPr/>
          <p:nvPr/>
        </p:nvSpPr>
        <p:spPr>
          <a:xfrm>
            <a:off x="264441" y="707805"/>
            <a:ext cx="9055498" cy="6021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 it a statement, or is it a question?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19905F-818E-4788-94EC-FA69D89EB98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8D73F0C-2FDA-4386-9298-50EF1D540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18338" y="2190302"/>
            <a:ext cx="517321" cy="51732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94BAFBC-62E0-448C-9EFA-AA88D4866E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364307" y="2610839"/>
            <a:ext cx="517321" cy="51732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9D8F76-FFFB-4B2C-8F13-9AF0DBE90C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364307" y="3179992"/>
            <a:ext cx="517321" cy="51732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DA34D15-450E-4BBB-B122-B1657042ED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364306" y="3749145"/>
            <a:ext cx="517321" cy="51732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3438A6E-F1D2-4E10-9827-4550EFCD3C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18338" y="4243827"/>
            <a:ext cx="517321" cy="51732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58D16E7-663D-4FE5-9CDC-79D1203447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05169" y="4772780"/>
            <a:ext cx="517321" cy="5173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741FAB6-46F6-473F-8B77-D9A91F884F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01107" y="5229580"/>
            <a:ext cx="517321" cy="517320"/>
          </a:xfrm>
          <a:prstGeom prst="rect">
            <a:avLst/>
          </a:prstGeom>
        </p:spPr>
      </p:pic>
      <p:pic>
        <p:nvPicPr>
          <p:cNvPr id="1026" name="Picture 2" descr="Android, Artificial, Doodle, Robot, Science, Technology">
            <a:extLst>
              <a:ext uri="{FF2B5EF4-FFF2-40B4-BE49-F238E27FC236}">
                <a16:creationId xmlns:a16="http://schemas.microsoft.com/office/drawing/2014/main" id="{24F21736-38EA-4EC7-B68B-80CCF8AA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74" y="114867"/>
            <a:ext cx="982902" cy="11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stomShape 28">
            <a:hlinkClick r:id="" action="ppaction://noaction">
              <a:snd r:embed="rId13" name="T1_W2_11.8.wav"/>
            </a:hlinkClick>
            <a:extLst>
              <a:ext uri="{FF2B5EF4-FFF2-40B4-BE49-F238E27FC236}">
                <a16:creationId xmlns:a16="http://schemas.microsoft.com/office/drawing/2014/main" id="{CC8B28C0-EFAA-4031-958A-0D7EE0F53AE3}"/>
              </a:ext>
            </a:extLst>
          </p:cNvPr>
          <p:cNvSpPr/>
          <p:nvPr/>
        </p:nvSpPr>
        <p:spPr>
          <a:xfrm>
            <a:off x="523988" y="5335639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CustomShape 28">
            <a:hlinkClick r:id="" action="ppaction://noaction">
              <a:snd r:embed="rId14" name="T1_W2_11.9.wav"/>
            </a:hlinkClick>
            <a:extLst>
              <a:ext uri="{FF2B5EF4-FFF2-40B4-BE49-F238E27FC236}">
                <a16:creationId xmlns:a16="http://schemas.microsoft.com/office/drawing/2014/main" id="{61BCE5B0-74BA-4B92-8C55-D612A49B58B6}"/>
              </a:ext>
            </a:extLst>
          </p:cNvPr>
          <p:cNvSpPr/>
          <p:nvPr/>
        </p:nvSpPr>
        <p:spPr>
          <a:xfrm>
            <a:off x="523988" y="5820547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CB6AEA7B-3965-4D97-BE48-ACFBB23721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368431" y="5760067"/>
            <a:ext cx="517321" cy="517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C6B647-E7EA-4F72-BF0A-FE4338582C3E}"/>
              </a:ext>
            </a:extLst>
          </p:cNvPr>
          <p:cNvSpPr txBox="1"/>
          <p:nvPr/>
        </p:nvSpPr>
        <p:spPr>
          <a:xfrm>
            <a:off x="8788542" y="114867"/>
            <a:ext cx="22235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Roboter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- robot</a:t>
            </a:r>
          </a:p>
        </p:txBody>
      </p:sp>
    </p:spTree>
    <p:extLst>
      <p:ext uri="{BB962C8B-B14F-4D97-AF65-F5344CB8AC3E}">
        <p14:creationId xmlns:p14="http://schemas.microsoft.com/office/powerpoint/2010/main" val="30868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010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56645" y="-80713"/>
            <a:ext cx="69198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long[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18" name="Picture 17" descr="boy in a group pointing out at 'you'">
            <a:extLst>
              <a:ext uri="{FF2B5EF4-FFF2-40B4-BE49-F238E27FC236}">
                <a16:creationId xmlns:a16="http://schemas.microsoft.com/office/drawing/2014/main" id="{D57D030D-73BE-43E9-88AD-6ED983F46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16" y="3272299"/>
            <a:ext cx="5687568" cy="39044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F65570-7079-4FF8-B5BC-87DCD58C65CC}"/>
              </a:ext>
            </a:extLst>
          </p:cNvPr>
          <p:cNvSpPr/>
          <p:nvPr/>
        </p:nvSpPr>
        <p:spPr>
          <a:xfrm>
            <a:off x="5008202" y="1781335"/>
            <a:ext cx="21755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995117" y="2234631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</a:t>
            </a: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56645" y="-80713"/>
            <a:ext cx="69198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long[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13566-F93A-4BB8-8A97-4B112482D5E4}"/>
              </a:ext>
            </a:extLst>
          </p:cNvPr>
          <p:cNvGrpSpPr/>
          <p:nvPr/>
        </p:nvGrpSpPr>
        <p:grpSpPr>
          <a:xfrm>
            <a:off x="3906909" y="4197386"/>
            <a:ext cx="4029229" cy="2179952"/>
            <a:chOff x="3630085" y="3988937"/>
            <a:chExt cx="4029229" cy="2179952"/>
          </a:xfrm>
        </p:grpSpPr>
        <p:pic>
          <p:nvPicPr>
            <p:cNvPr id="11" name="Google Shape;267;p11">
              <a:extLst>
                <a:ext uri="{FF2B5EF4-FFF2-40B4-BE49-F238E27FC236}">
                  <a16:creationId xmlns:a16="http://schemas.microsoft.com/office/drawing/2014/main" id="{CA3F283A-CB4A-4152-83DD-9A59B0A7D034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823994" y="5120426"/>
              <a:ext cx="1236458" cy="1017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1">
              <a:extLst>
                <a:ext uri="{FF2B5EF4-FFF2-40B4-BE49-F238E27FC236}">
                  <a16:creationId xmlns:a16="http://schemas.microsoft.com/office/drawing/2014/main" id="{C0A01589-1E97-401F-A1B8-6AB0F39BABE9}"/>
                </a:ext>
              </a:extLst>
            </p:cNvPr>
            <p:cNvSpPr/>
            <p:nvPr/>
          </p:nvSpPr>
          <p:spPr>
            <a:xfrm>
              <a:off x="3630085" y="5772529"/>
              <a:ext cx="1476832" cy="396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-1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Century Gothic"/>
                  <a:cs typeface="+mn-cs"/>
                </a:rPr>
                <a:t>Lukas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Google Shape;271;p11">
              <a:extLst>
                <a:ext uri="{FF2B5EF4-FFF2-40B4-BE49-F238E27FC236}">
                  <a16:creationId xmlns:a16="http://schemas.microsoft.com/office/drawing/2014/main" id="{DA4B28E4-21A6-4CFE-9805-CB0F608C79E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757071" y="3988937"/>
              <a:ext cx="757645" cy="846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CustomShape 4">
              <a:extLst>
                <a:ext uri="{FF2B5EF4-FFF2-40B4-BE49-F238E27FC236}">
                  <a16:creationId xmlns:a16="http://schemas.microsoft.com/office/drawing/2014/main" id="{AA527ACB-D4AA-4160-8091-FBCBB0F96CF8}"/>
                </a:ext>
              </a:extLst>
            </p:cNvPr>
            <p:cNvSpPr/>
            <p:nvPr/>
          </p:nvSpPr>
          <p:spPr>
            <a:xfrm>
              <a:off x="6614264" y="4510763"/>
              <a:ext cx="1045050" cy="4740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1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</a:t>
              </a:r>
              <a:r>
                <a:rPr kumimoji="0" lang="en-GB" sz="20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uth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4AD3557E-2194-4C64-8B2D-4C651F43132B}"/>
                </a:ext>
              </a:extLst>
            </p:cNvPr>
            <p:cNvSpPr/>
            <p:nvPr/>
          </p:nvSpPr>
          <p:spPr>
            <a:xfrm rot="11406911" flipH="1">
              <a:off x="5366018" y="4598462"/>
              <a:ext cx="1068114" cy="78434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00206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" name="CustomShape 2">
            <a:extLst>
              <a:ext uri="{FF2B5EF4-FFF2-40B4-BE49-F238E27FC236}">
                <a16:creationId xmlns:a16="http://schemas.microsoft.com/office/drawing/2014/main" id="{211BC57F-A1C5-4FA3-AB56-9CDC3B2B81E4}"/>
              </a:ext>
            </a:extLst>
          </p:cNvPr>
          <p:cNvSpPr/>
          <p:nvPr/>
        </p:nvSpPr>
        <p:spPr>
          <a:xfrm>
            <a:off x="-829678" y="2279769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</a:t>
            </a: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7AB00F3-EA4E-4E36-8C47-3C989309310A}"/>
              </a:ext>
            </a:extLst>
          </p:cNvPr>
          <p:cNvSpPr/>
          <p:nvPr/>
        </p:nvSpPr>
        <p:spPr>
          <a:xfrm>
            <a:off x="7088642" y="2341003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</a:t>
            </a: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per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ustomShape 1">
            <a:extLst>
              <a:ext uri="{FF2B5EF4-FFF2-40B4-BE49-F238E27FC236}">
                <a16:creationId xmlns:a16="http://schemas.microsoft.com/office/drawing/2014/main" id="{562655AC-01FA-44BD-ABF4-1DF612D93A2B}"/>
              </a:ext>
            </a:extLst>
          </p:cNvPr>
          <p:cNvSpPr/>
          <p:nvPr/>
        </p:nvSpPr>
        <p:spPr>
          <a:xfrm>
            <a:off x="4885589" y="3525387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[you]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ustomShape 1">
            <a:extLst>
              <a:ext uri="{FF2B5EF4-FFF2-40B4-BE49-F238E27FC236}">
                <a16:creationId xmlns:a16="http://schemas.microsoft.com/office/drawing/2014/main" id="{77FDBC08-140E-44CC-9FBF-07A6354C495E}"/>
              </a:ext>
            </a:extLst>
          </p:cNvPr>
          <p:cNvSpPr/>
          <p:nvPr/>
        </p:nvSpPr>
        <p:spPr>
          <a:xfrm>
            <a:off x="1104642" y="3561320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[good]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 descr="good">
            <a:extLst>
              <a:ext uri="{FF2B5EF4-FFF2-40B4-BE49-F238E27FC236}">
                <a16:creationId xmlns:a16="http://schemas.microsoft.com/office/drawing/2014/main" id="{54DF1D7C-8C4C-441A-922B-00FFB2D31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01" y="4190013"/>
            <a:ext cx="2058052" cy="1094198"/>
          </a:xfrm>
          <a:prstGeom prst="rect">
            <a:avLst/>
          </a:prstGeom>
        </p:spPr>
      </p:pic>
      <p:pic>
        <p:nvPicPr>
          <p:cNvPr id="23" name="Picture 22" descr="smiling face">
            <a:extLst>
              <a:ext uri="{FF2B5EF4-FFF2-40B4-BE49-F238E27FC236}">
                <a16:creationId xmlns:a16="http://schemas.microsoft.com/office/drawing/2014/main" id="{00CC9172-E705-481C-AA4C-65FA06A9C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54" y="3854309"/>
            <a:ext cx="1532238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7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230418" y="1809346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nkt</a:t>
            </a:r>
            <a:endParaRPr kumimoji="0" lang="en-GB" sz="8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242427"/>
            <a:ext cx="6383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short [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3B2EC-A628-4955-9E2D-BFED7C259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95" y="3965518"/>
            <a:ext cx="548972" cy="56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ED9E8-74A7-4EB4-9F4E-2F51C2C76478}"/>
              </a:ext>
            </a:extLst>
          </p:cNvPr>
          <p:cNvSpPr txBox="1"/>
          <p:nvPr/>
        </p:nvSpPr>
        <p:spPr>
          <a:xfrm>
            <a:off x="4852900" y="3486145"/>
            <a:ext cx="234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(dot, full stop)</a:t>
            </a:r>
          </a:p>
        </p:txBody>
      </p:sp>
    </p:spTree>
    <p:extLst>
      <p:ext uri="{BB962C8B-B14F-4D97-AF65-F5344CB8AC3E}">
        <p14:creationId xmlns:p14="http://schemas.microsoft.com/office/powerpoint/2010/main" val="3258209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272537" y="1830461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nkt</a:t>
            </a:r>
            <a:endParaRPr kumimoji="0" lang="en-GB" sz="8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242427"/>
            <a:ext cx="6383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short [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B2B03E18-74F4-4A56-8909-285EF5774497}"/>
              </a:ext>
            </a:extLst>
          </p:cNvPr>
          <p:cNvSpPr/>
          <p:nvPr/>
        </p:nvSpPr>
        <p:spPr>
          <a:xfrm>
            <a:off x="7741895" y="1896534"/>
            <a:ext cx="4191952" cy="749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</a:t>
            </a:r>
            <a:r>
              <a:rPr kumimoji="0" lang="en-GB" sz="8000" b="0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nkel</a:t>
            </a:r>
            <a:endParaRPr kumimoji="0" lang="en-GB" sz="8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BB9AEE11-9868-4B0A-8363-64B8765DC6A7}"/>
              </a:ext>
            </a:extLst>
          </p:cNvPr>
          <p:cNvSpPr/>
          <p:nvPr/>
        </p:nvSpPr>
        <p:spPr>
          <a:xfrm>
            <a:off x="-546400" y="1820375"/>
            <a:ext cx="5773078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mmer</a:t>
            </a:r>
            <a:endParaRPr kumimoji="0" lang="en-GB" sz="80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CEDD5-CDD8-4C33-B2CC-6BE83412CC2B}"/>
              </a:ext>
            </a:extLst>
          </p:cNvPr>
          <p:cNvGrpSpPr/>
          <p:nvPr/>
        </p:nvGrpSpPr>
        <p:grpSpPr>
          <a:xfrm>
            <a:off x="1150306" y="3770964"/>
            <a:ext cx="2404133" cy="2009088"/>
            <a:chOff x="427686" y="1619197"/>
            <a:chExt cx="3437629" cy="3250322"/>
          </a:xfrm>
        </p:grpSpPr>
        <p:pic>
          <p:nvPicPr>
            <p:cNvPr id="16" name="Picture 10" descr="Contando, Matemáticas, Números">
              <a:extLst>
                <a:ext uri="{FF2B5EF4-FFF2-40B4-BE49-F238E27FC236}">
                  <a16:creationId xmlns:a16="http://schemas.microsoft.com/office/drawing/2014/main" id="{BC958831-BC11-4254-8EEC-168C75375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27" y="3342121"/>
              <a:ext cx="842925" cy="110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Contando, Matemáticas, Números">
              <a:extLst>
                <a:ext uri="{FF2B5EF4-FFF2-40B4-BE49-F238E27FC236}">
                  <a16:creationId xmlns:a16="http://schemas.microsoft.com/office/drawing/2014/main" id="{41FFD715-AEE8-4F51-89EA-D2CC2EB7F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23" y="1619197"/>
              <a:ext cx="804704" cy="85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Contando, Matemáticas, Números">
              <a:extLst>
                <a:ext uri="{FF2B5EF4-FFF2-40B4-BE49-F238E27FC236}">
                  <a16:creationId xmlns:a16="http://schemas.microsoft.com/office/drawing/2014/main" id="{6276AAE6-434C-4C73-99EE-8AE92F9B7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91" y="2236148"/>
              <a:ext cx="928850" cy="107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ontando, Cinco, Matemáticas, Números">
              <a:extLst>
                <a:ext uri="{FF2B5EF4-FFF2-40B4-BE49-F238E27FC236}">
                  <a16:creationId xmlns:a16="http://schemas.microsoft.com/office/drawing/2014/main" id="{F2F01EA1-47F8-4F42-A1F2-8B7750418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86" y="2584743"/>
              <a:ext cx="836889" cy="112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ontando, Cuatro, Matemáticas, Números">
              <a:extLst>
                <a:ext uri="{FF2B5EF4-FFF2-40B4-BE49-F238E27FC236}">
                  <a16:creationId xmlns:a16="http://schemas.microsoft.com/office/drawing/2014/main" id="{0A626110-5394-404D-BD76-68D8FC66F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2398">
              <a:off x="3094918" y="1701696"/>
              <a:ext cx="770397" cy="1137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ontando, Ocho, Matemáticas, Números">
              <a:extLst>
                <a:ext uri="{FF2B5EF4-FFF2-40B4-BE49-F238E27FC236}">
                  <a16:creationId xmlns:a16="http://schemas.microsoft.com/office/drawing/2014/main" id="{1DC3B365-C2B2-434A-A804-E25980987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686" y="2434970"/>
              <a:ext cx="862060" cy="134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Contando, Matemáticas, Números">
              <a:extLst>
                <a:ext uri="{FF2B5EF4-FFF2-40B4-BE49-F238E27FC236}">
                  <a16:creationId xmlns:a16="http://schemas.microsoft.com/office/drawing/2014/main" id="{68C31141-B5FF-43BC-B3D7-AB81DD221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7575">
              <a:off x="2181946" y="3431875"/>
              <a:ext cx="930805" cy="1217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Contando, Matemáticas, Nueve, Números">
              <a:extLst>
                <a:ext uri="{FF2B5EF4-FFF2-40B4-BE49-F238E27FC236}">
                  <a16:creationId xmlns:a16="http://schemas.microsoft.com/office/drawing/2014/main" id="{461C95C8-176C-4C97-9CDE-9B9164E99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19" y="3504756"/>
              <a:ext cx="790760" cy="136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130D4F-D466-4593-82D5-1668EF5A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7943" y="1798418"/>
              <a:ext cx="1327349" cy="104326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BAA48C9-1921-499D-A8DB-2B65FD3E8A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5" y="3619078"/>
            <a:ext cx="749636" cy="764993"/>
          </a:xfrm>
          <a:prstGeom prst="rect">
            <a:avLst/>
          </a:prstGeom>
        </p:spPr>
      </p:pic>
      <p:pic>
        <p:nvPicPr>
          <p:cNvPr id="4" name="Picture 2" descr="Cosmic, Dark, Land, Landscape, Night, Sky, Stars, Trees">
            <a:extLst>
              <a:ext uri="{FF2B5EF4-FFF2-40B4-BE49-F238E27FC236}">
                <a16:creationId xmlns:a16="http://schemas.microsoft.com/office/drawing/2014/main" id="{E78EC75A-86CB-4BD4-AF5F-9B7C52C9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09" y="3576976"/>
            <a:ext cx="2663107" cy="18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stomShape 1">
            <a:extLst>
              <a:ext uri="{FF2B5EF4-FFF2-40B4-BE49-F238E27FC236}">
                <a16:creationId xmlns:a16="http://schemas.microsoft.com/office/drawing/2014/main" id="{E418C291-4101-42AA-A8E6-BAD8D0893CB3}"/>
              </a:ext>
            </a:extLst>
          </p:cNvPr>
          <p:cNvSpPr/>
          <p:nvPr/>
        </p:nvSpPr>
        <p:spPr>
          <a:xfrm>
            <a:off x="687792" y="2981471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[number]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ustomShape 1">
            <a:extLst>
              <a:ext uri="{FF2B5EF4-FFF2-40B4-BE49-F238E27FC236}">
                <a16:creationId xmlns:a16="http://schemas.microsoft.com/office/drawing/2014/main" id="{5EFD5D08-05AE-4DA6-9CF3-D6F1B0E2A01C}"/>
              </a:ext>
            </a:extLst>
          </p:cNvPr>
          <p:cNvSpPr/>
          <p:nvPr/>
        </p:nvSpPr>
        <p:spPr>
          <a:xfrm>
            <a:off x="8979053" y="2977581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[dark]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CFA70C-E5FA-4308-9ADE-5960F03BB653}"/>
              </a:ext>
            </a:extLst>
          </p:cNvPr>
          <p:cNvSpPr txBox="1"/>
          <p:nvPr/>
        </p:nvSpPr>
        <p:spPr>
          <a:xfrm>
            <a:off x="4876239" y="3029260"/>
            <a:ext cx="287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[dot, full stop]</a:t>
            </a:r>
          </a:p>
        </p:txBody>
      </p:sp>
    </p:spTree>
    <p:extLst>
      <p:ext uri="{BB962C8B-B14F-4D97-AF65-F5344CB8AC3E}">
        <p14:creationId xmlns:p14="http://schemas.microsoft.com/office/powerpoint/2010/main" val="2276355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ACB7D602-17DB-4C16-B6C5-9D04175C6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494051"/>
              </p:ext>
            </p:extLst>
          </p:nvPr>
        </p:nvGraphicFramePr>
        <p:xfrm>
          <a:off x="915562" y="1594142"/>
          <a:ext cx="8667402" cy="4528783"/>
        </p:xfrm>
        <a:graphic>
          <a:graphicData uri="http://schemas.openxmlformats.org/drawingml/2006/table">
            <a:tbl>
              <a:tblPr/>
              <a:tblGrid>
                <a:gridCol w="12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067">
                  <a:extLst>
                    <a:ext uri="{9D8B030D-6E8A-4147-A177-3AD203B41FA5}">
                      <a16:colId xmlns:a16="http://schemas.microsoft.com/office/drawing/2014/main" val="2877992749"/>
                    </a:ext>
                  </a:extLst>
                </a:gridCol>
                <a:gridCol w="2183097">
                  <a:extLst>
                    <a:ext uri="{9D8B030D-6E8A-4147-A177-3AD203B41FA5}">
                      <a16:colId xmlns:a16="http://schemas.microsoft.com/office/drawing/2014/main" val="1076329286"/>
                    </a:ext>
                  </a:extLst>
                </a:gridCol>
              </a:tblGrid>
              <a:tr h="65038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long [u]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rgbClr val="002060"/>
                          </a:solidFill>
                          <a:latin typeface="Century gothic"/>
                        </a:rPr>
                        <a:t>short [u]</a:t>
                      </a: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Nummer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3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gut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3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super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3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Punkt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0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du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3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dunkel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0"/>
            <a:ext cx="81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[u]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clipart&#10;&#10;Description automatically generated">
            <a:hlinkClick r:id="" action="ppaction://noaction">
              <a:snd r:embed="rId3" name="Rot_T1_W2-6.1.wav"/>
            </a:hlinkClick>
            <a:extLst>
              <a:ext uri="{FF2B5EF4-FFF2-40B4-BE49-F238E27FC236}">
                <a16:creationId xmlns:a16="http://schemas.microsoft.com/office/drawing/2014/main" id="{55E9DF07-E9C0-4015-ABFA-059C677CE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8" y="2257234"/>
            <a:ext cx="609653" cy="627942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76EA0DC1-EFD3-4A65-8DC5-2DAE9E183631}"/>
              </a:ext>
            </a:extLst>
          </p:cNvPr>
          <p:cNvSpPr/>
          <p:nvPr/>
        </p:nvSpPr>
        <p:spPr>
          <a:xfrm>
            <a:off x="898842" y="2378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long and short [u]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1E16F109-5BB7-45F7-B336-9D99B866A7C4}"/>
              </a:ext>
            </a:extLst>
          </p:cNvPr>
          <p:cNvSpPr/>
          <p:nvPr/>
        </p:nvSpPr>
        <p:spPr>
          <a:xfrm>
            <a:off x="915562" y="510630"/>
            <a:ext cx="7779443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Say the words aloud. Is it long or short [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]?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A picture containing text, clipart&#10;&#10;Description automatically generated">
            <a:hlinkClick r:id="" action="ppaction://noaction">
              <a:snd r:embed="rId5" name="Rot_T1_W2-6.2.wav"/>
            </a:hlinkClick>
            <a:extLst>
              <a:ext uri="{FF2B5EF4-FFF2-40B4-BE49-F238E27FC236}">
                <a16:creationId xmlns:a16="http://schemas.microsoft.com/office/drawing/2014/main" id="{D042F965-5B18-4ABC-872A-78DBAD3E2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8" y="2930950"/>
            <a:ext cx="609653" cy="627942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hlinkClick r:id="" action="ppaction://noaction">
              <a:snd r:embed="rId6" name="Rot_T1_W2-6.3.wav"/>
            </a:hlinkClick>
            <a:extLst>
              <a:ext uri="{FF2B5EF4-FFF2-40B4-BE49-F238E27FC236}">
                <a16:creationId xmlns:a16="http://schemas.microsoft.com/office/drawing/2014/main" id="{8C3CC06B-6468-4EB9-ADC7-A55577D3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8" y="3576379"/>
            <a:ext cx="609653" cy="62794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hlinkClick r:id="" action="ppaction://noaction">
              <a:snd r:embed="rId7" name="Rot_T1_W2-6.4.wav"/>
            </a:hlinkClick>
            <a:extLst>
              <a:ext uri="{FF2B5EF4-FFF2-40B4-BE49-F238E27FC236}">
                <a16:creationId xmlns:a16="http://schemas.microsoft.com/office/drawing/2014/main" id="{B2DA8EDA-E782-4C59-90CF-451F9DD3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8" y="4218233"/>
            <a:ext cx="609653" cy="627942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hlinkClick r:id="" action="ppaction://noaction">
              <a:snd r:embed="rId8" name="Rot_T1_W2-6.5.wav"/>
            </a:hlinkClick>
            <a:extLst>
              <a:ext uri="{FF2B5EF4-FFF2-40B4-BE49-F238E27FC236}">
                <a16:creationId xmlns:a16="http://schemas.microsoft.com/office/drawing/2014/main" id="{E7EB8DFC-4C8D-480B-8424-391274A2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29" y="4885240"/>
            <a:ext cx="609653" cy="627942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hlinkClick r:id="" action="ppaction://noaction">
              <a:snd r:embed="rId9" name="Rot_T1_W2-6.6.wav"/>
            </a:hlinkClick>
            <a:extLst>
              <a:ext uri="{FF2B5EF4-FFF2-40B4-BE49-F238E27FC236}">
                <a16:creationId xmlns:a16="http://schemas.microsoft.com/office/drawing/2014/main" id="{BD98E516-A01E-4C6C-B2BF-823903EA5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8" y="5508363"/>
            <a:ext cx="609653" cy="62794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57C4FD2-6F61-444C-A1BA-3D28A91C21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pic>
        <p:nvPicPr>
          <p:cNvPr id="30" name="Picture 2" descr="Tick, Mark, Ok, Perfect, Check, Done, Sign, Good, Green">
            <a:extLst>
              <a:ext uri="{FF2B5EF4-FFF2-40B4-BE49-F238E27FC236}">
                <a16:creationId xmlns:a16="http://schemas.microsoft.com/office/drawing/2014/main" id="{EEF06B52-CD15-4112-9DDE-58ADCDAA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29" y="2195382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, Mark, Ok, Perfect, Check, Done, Sign, Good, Green">
            <a:extLst>
              <a:ext uri="{FF2B5EF4-FFF2-40B4-BE49-F238E27FC236}">
                <a16:creationId xmlns:a16="http://schemas.microsoft.com/office/drawing/2014/main" id="{AD5F2D12-A421-4A04-8404-F9AC4A8C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62" y="2939791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ck, Mark, Ok, Perfect, Check, Done, Sign, Good, Green">
            <a:extLst>
              <a:ext uri="{FF2B5EF4-FFF2-40B4-BE49-F238E27FC236}">
                <a16:creationId xmlns:a16="http://schemas.microsoft.com/office/drawing/2014/main" id="{7CF45560-C085-4132-BB27-A5797AD3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62" y="3576379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Tick, Mark, Ok, Perfect, Check, Done, Sign, Good, Green">
            <a:extLst>
              <a:ext uri="{FF2B5EF4-FFF2-40B4-BE49-F238E27FC236}">
                <a16:creationId xmlns:a16="http://schemas.microsoft.com/office/drawing/2014/main" id="{22B48AF2-EE8F-42C1-B6BE-65956E47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29" y="4234726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Tick, Mark, Ok, Perfect, Check, Done, Sign, Good, Green">
            <a:extLst>
              <a:ext uri="{FF2B5EF4-FFF2-40B4-BE49-F238E27FC236}">
                <a16:creationId xmlns:a16="http://schemas.microsoft.com/office/drawing/2014/main" id="{3E02F4BC-8B7F-4C74-B4AF-3F8AB1AF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62" y="4895524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ick, Mark, Ok, Perfect, Check, Done, Sign, Good, Green">
            <a:extLst>
              <a:ext uri="{FF2B5EF4-FFF2-40B4-BE49-F238E27FC236}">
                <a16:creationId xmlns:a16="http://schemas.microsoft.com/office/drawing/2014/main" id="{63F52221-B022-41E9-9B0D-17FE7B8C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29" y="5508363"/>
            <a:ext cx="558276" cy="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2577B6B-EFFC-47BF-AD45-C5B9C806D8C0}"/>
              </a:ext>
            </a:extLst>
          </p:cNvPr>
          <p:cNvGrpSpPr/>
          <p:nvPr/>
        </p:nvGrpSpPr>
        <p:grpSpPr>
          <a:xfrm>
            <a:off x="3878392" y="2267488"/>
            <a:ext cx="647753" cy="522364"/>
            <a:chOff x="427686" y="1619197"/>
            <a:chExt cx="3437629" cy="3250322"/>
          </a:xfrm>
        </p:grpSpPr>
        <p:pic>
          <p:nvPicPr>
            <p:cNvPr id="38" name="Picture 10" descr="Contando, Matemáticas, Números">
              <a:extLst>
                <a:ext uri="{FF2B5EF4-FFF2-40B4-BE49-F238E27FC236}">
                  <a16:creationId xmlns:a16="http://schemas.microsoft.com/office/drawing/2014/main" id="{2E6B7373-AD7B-4FA1-9419-1A8D51C4A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27" y="3342121"/>
              <a:ext cx="842925" cy="110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Contando, Matemáticas, Números">
              <a:extLst>
                <a:ext uri="{FF2B5EF4-FFF2-40B4-BE49-F238E27FC236}">
                  <a16:creationId xmlns:a16="http://schemas.microsoft.com/office/drawing/2014/main" id="{4D05AC14-435E-4FAE-8C23-D29E14389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23" y="1619197"/>
              <a:ext cx="804704" cy="85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Contando, Matemáticas, Números">
              <a:extLst>
                <a:ext uri="{FF2B5EF4-FFF2-40B4-BE49-F238E27FC236}">
                  <a16:creationId xmlns:a16="http://schemas.microsoft.com/office/drawing/2014/main" id="{7772401C-0827-49C7-8BD7-33AB0A8FD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91" y="2236148"/>
              <a:ext cx="928850" cy="107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ontando, Cinco, Matemáticas, Números">
              <a:extLst>
                <a:ext uri="{FF2B5EF4-FFF2-40B4-BE49-F238E27FC236}">
                  <a16:creationId xmlns:a16="http://schemas.microsoft.com/office/drawing/2014/main" id="{ED77D629-EDFB-4ADD-B9B1-D65D77905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86" y="2584743"/>
              <a:ext cx="836889" cy="112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ontando, Cuatro, Matemáticas, Números">
              <a:extLst>
                <a:ext uri="{FF2B5EF4-FFF2-40B4-BE49-F238E27FC236}">
                  <a16:creationId xmlns:a16="http://schemas.microsoft.com/office/drawing/2014/main" id="{05D207B1-CE36-422A-83A8-BBECA0E4C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2398">
              <a:off x="3094918" y="1701696"/>
              <a:ext cx="770397" cy="1137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Contando, Ocho, Matemáticas, Números">
              <a:extLst>
                <a:ext uri="{FF2B5EF4-FFF2-40B4-BE49-F238E27FC236}">
                  <a16:creationId xmlns:a16="http://schemas.microsoft.com/office/drawing/2014/main" id="{7E154A43-6A88-424F-9AD4-955078F70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686" y="2434970"/>
              <a:ext cx="862060" cy="134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6" descr="Contando, Matemáticas, Números">
              <a:extLst>
                <a:ext uri="{FF2B5EF4-FFF2-40B4-BE49-F238E27FC236}">
                  <a16:creationId xmlns:a16="http://schemas.microsoft.com/office/drawing/2014/main" id="{E1B07DED-6D4B-4FF4-ADEE-6942304BF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7575">
              <a:off x="2181946" y="3431875"/>
              <a:ext cx="930805" cy="1217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Contando, Matemáticas, Nueve, Números">
              <a:extLst>
                <a:ext uri="{FF2B5EF4-FFF2-40B4-BE49-F238E27FC236}">
                  <a16:creationId xmlns:a16="http://schemas.microsoft.com/office/drawing/2014/main" id="{CFE84883-048D-48D6-9501-4A9E78CD3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19" y="3504756"/>
              <a:ext cx="790760" cy="136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A82D51B-7D30-4877-8AF8-AC3495B4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17943" y="1798418"/>
              <a:ext cx="1327349" cy="1043267"/>
            </a:xfrm>
            <a:prstGeom prst="rect">
              <a:avLst/>
            </a:prstGeom>
          </p:spPr>
        </p:pic>
      </p:grpSp>
      <p:pic>
        <p:nvPicPr>
          <p:cNvPr id="47" name="Picture 46" descr="good">
            <a:extLst>
              <a:ext uri="{FF2B5EF4-FFF2-40B4-BE49-F238E27FC236}">
                <a16:creationId xmlns:a16="http://schemas.microsoft.com/office/drawing/2014/main" id="{8B4DA0E9-96DD-490F-ACCF-6EB3366B9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538" y="2907916"/>
            <a:ext cx="1137194" cy="604608"/>
          </a:xfrm>
          <a:prstGeom prst="rect">
            <a:avLst/>
          </a:prstGeom>
        </p:spPr>
      </p:pic>
      <p:pic>
        <p:nvPicPr>
          <p:cNvPr id="49" name="Picture 2" descr="Cosmic, Dark, Land, Landscape, Night, Sky, Stars, Trees">
            <a:extLst>
              <a:ext uri="{FF2B5EF4-FFF2-40B4-BE49-F238E27FC236}">
                <a16:creationId xmlns:a16="http://schemas.microsoft.com/office/drawing/2014/main" id="{843B34A1-7605-40E5-9446-C1F01CDF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95" y="5535554"/>
            <a:ext cx="689778" cy="48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DC52E84-410C-4D3D-B483-815C4DBFDEDC}"/>
              </a:ext>
            </a:extLst>
          </p:cNvPr>
          <p:cNvGrpSpPr/>
          <p:nvPr/>
        </p:nvGrpSpPr>
        <p:grpSpPr>
          <a:xfrm>
            <a:off x="2761085" y="4693540"/>
            <a:ext cx="1898916" cy="856470"/>
            <a:chOff x="3655852" y="3988937"/>
            <a:chExt cx="3997141" cy="2148581"/>
          </a:xfrm>
        </p:grpSpPr>
        <p:pic>
          <p:nvPicPr>
            <p:cNvPr id="52" name="Google Shape;267;p11">
              <a:extLst>
                <a:ext uri="{FF2B5EF4-FFF2-40B4-BE49-F238E27FC236}">
                  <a16:creationId xmlns:a16="http://schemas.microsoft.com/office/drawing/2014/main" id="{1E0AEDDF-F5D9-4F9E-816E-17A4A5400A30}"/>
                </a:ext>
              </a:extLst>
            </p:cNvPr>
            <p:cNvPicPr/>
            <p:nvPr/>
          </p:nvPicPr>
          <p:blipFill>
            <a:blip r:embed="rId23"/>
            <a:stretch/>
          </p:blipFill>
          <p:spPr>
            <a:xfrm>
              <a:off x="3823994" y="5120426"/>
              <a:ext cx="1236458" cy="1017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CustomShape 1">
              <a:extLst>
                <a:ext uri="{FF2B5EF4-FFF2-40B4-BE49-F238E27FC236}">
                  <a16:creationId xmlns:a16="http://schemas.microsoft.com/office/drawing/2014/main" id="{6F285989-4847-45A1-B218-288CCC28238C}"/>
                </a:ext>
              </a:extLst>
            </p:cNvPr>
            <p:cNvSpPr/>
            <p:nvPr/>
          </p:nvSpPr>
          <p:spPr>
            <a:xfrm>
              <a:off x="3655852" y="5636682"/>
              <a:ext cx="1476831" cy="3963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-1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Century Gothic"/>
                  <a:cs typeface="+mn-cs"/>
                </a:rPr>
                <a:t>Lukas</a:t>
              </a:r>
              <a:endPara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4" name="Google Shape;271;p11">
              <a:extLst>
                <a:ext uri="{FF2B5EF4-FFF2-40B4-BE49-F238E27FC236}">
                  <a16:creationId xmlns:a16="http://schemas.microsoft.com/office/drawing/2014/main" id="{59D0FD8E-BD77-4EDC-A029-0C2F45C00E9F}"/>
                </a:ext>
              </a:extLst>
            </p:cNvPr>
            <p:cNvPicPr/>
            <p:nvPr/>
          </p:nvPicPr>
          <p:blipFill>
            <a:blip r:embed="rId23"/>
            <a:stretch/>
          </p:blipFill>
          <p:spPr>
            <a:xfrm>
              <a:off x="6757071" y="3988937"/>
              <a:ext cx="757645" cy="846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CustomShape 4">
              <a:extLst>
                <a:ext uri="{FF2B5EF4-FFF2-40B4-BE49-F238E27FC236}">
                  <a16:creationId xmlns:a16="http://schemas.microsoft.com/office/drawing/2014/main" id="{65D8EC17-70A6-460D-82C9-DD428ACFBE65}"/>
                </a:ext>
              </a:extLst>
            </p:cNvPr>
            <p:cNvSpPr/>
            <p:nvPr/>
          </p:nvSpPr>
          <p:spPr>
            <a:xfrm>
              <a:off x="6607944" y="4460921"/>
              <a:ext cx="1045049" cy="4740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</a:t>
              </a:r>
              <a:r>
                <a:rPr kumimoji="0" lang="en-GB" sz="11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uth</a:t>
              </a:r>
              <a:endPara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CustomShape 7">
              <a:extLst>
                <a:ext uri="{FF2B5EF4-FFF2-40B4-BE49-F238E27FC236}">
                  <a16:creationId xmlns:a16="http://schemas.microsoft.com/office/drawing/2014/main" id="{5EF1E63A-B9C6-42E5-8AF2-476C310D6948}"/>
                </a:ext>
              </a:extLst>
            </p:cNvPr>
            <p:cNvSpPr/>
            <p:nvPr/>
          </p:nvSpPr>
          <p:spPr>
            <a:xfrm rot="11406911" flipH="1">
              <a:off x="5366018" y="4598462"/>
              <a:ext cx="1068114" cy="78434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00206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E6500CDE-34CE-48F2-B43B-D5E9841EFAE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56" y="4224455"/>
            <a:ext cx="548972" cy="560218"/>
          </a:xfrm>
          <a:prstGeom prst="rect">
            <a:avLst/>
          </a:prstGeom>
        </p:spPr>
      </p:pic>
      <p:pic>
        <p:nvPicPr>
          <p:cNvPr id="2" name="Picture 1" descr="smiling face">
            <a:extLst>
              <a:ext uri="{FF2B5EF4-FFF2-40B4-BE49-F238E27FC236}">
                <a16:creationId xmlns:a16="http://schemas.microsoft.com/office/drawing/2014/main" id="{D4762F23-E77B-C399-3229-A7F1CF55A1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9" y="3620102"/>
            <a:ext cx="558276" cy="5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182400" y="859509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be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|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being 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941701" y="2939796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er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9" name="Google Shape;180;p8"/>
          <p:cNvPicPr/>
          <p:nvPr/>
        </p:nvPicPr>
        <p:blipFill>
          <a:blip r:embed="rId4"/>
          <a:stretch/>
        </p:blipFill>
        <p:spPr>
          <a:xfrm>
            <a:off x="7218390" y="2025642"/>
            <a:ext cx="364446" cy="892693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81;p8"/>
          <p:cNvPicPr/>
          <p:nvPr/>
        </p:nvPicPr>
        <p:blipFill>
          <a:blip r:embed="rId5"/>
          <a:stretch/>
        </p:blipFill>
        <p:spPr>
          <a:xfrm>
            <a:off x="7218390" y="3020480"/>
            <a:ext cx="1079417" cy="835739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82;p8"/>
          <p:cNvPicPr/>
          <p:nvPr/>
        </p:nvPicPr>
        <p:blipFill>
          <a:blip r:embed="rId6"/>
          <a:stretch/>
        </p:blipFill>
        <p:spPr>
          <a:xfrm>
            <a:off x="7544656" y="3918023"/>
            <a:ext cx="1295028" cy="897924"/>
          </a:xfrm>
          <a:prstGeom prst="rect">
            <a:avLst/>
          </a:prstGeom>
          <a:ln>
            <a:noFill/>
          </a:ln>
        </p:spPr>
      </p:pic>
      <p:sp>
        <p:nvSpPr>
          <p:cNvPr id="20" name="CustomShape 6">
            <a:extLst>
              <a:ext uri="{FF2B5EF4-FFF2-40B4-BE49-F238E27FC236}">
                <a16:creationId xmlns:a16="http://schemas.microsoft.com/office/drawing/2014/main" id="{32D1A76B-32E6-49AD-AF93-C2AF59D25836}"/>
              </a:ext>
            </a:extLst>
          </p:cNvPr>
          <p:cNvSpPr/>
          <p:nvPr/>
        </p:nvSpPr>
        <p:spPr>
          <a:xfrm>
            <a:off x="4875429" y="3970411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8" y="21605"/>
            <a:ext cx="7267988" cy="1144800"/>
          </a:xfrm>
        </p:spPr>
        <p:txBody>
          <a:bodyPr/>
          <a:lstStyle/>
          <a:p>
            <a:r>
              <a:rPr lang="en-GB" sz="3600" b="1" spc="-1" dirty="0">
                <a:latin typeface="Century Gothic" panose="020B0502020202020204" pitchFamily="34" charset="0"/>
                <a:ea typeface="Century Gothic"/>
              </a:rPr>
              <a:t>Sein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182400" y="1490206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German the verb 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sein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means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‘to be’, ‘being’.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579D68-5D08-4359-AD4E-7F222589B8FB}"/>
              </a:ext>
            </a:extLst>
          </p:cNvPr>
          <p:cNvSpPr/>
          <p:nvPr/>
        </p:nvSpPr>
        <p:spPr>
          <a:xfrm>
            <a:off x="308066" y="2268626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 mean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am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say _______________ 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CustomShape 4">
            <a:extLst>
              <a:ext uri="{FF2B5EF4-FFF2-40B4-BE49-F238E27FC236}">
                <a16:creationId xmlns:a16="http://schemas.microsoft.com/office/drawing/2014/main" id="{2E1F8E28-82F8-4BC2-B159-CF59F6C4A79F}"/>
              </a:ext>
            </a:extLst>
          </p:cNvPr>
          <p:cNvSpPr/>
          <p:nvPr/>
        </p:nvSpPr>
        <p:spPr>
          <a:xfrm>
            <a:off x="4764189" y="2162720"/>
            <a:ext cx="16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bin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E8110-7E30-4D91-8787-7799BD72A612}"/>
              </a:ext>
            </a:extLst>
          </p:cNvPr>
          <p:cNvSpPr/>
          <p:nvPr/>
        </p:nvSpPr>
        <p:spPr>
          <a:xfrm>
            <a:off x="276668" y="3044824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 mean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he is 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say _______________ 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C77D5-4613-4689-A5B9-B4E54578EAE0}"/>
              </a:ext>
            </a:extLst>
          </p:cNvPr>
          <p:cNvSpPr/>
          <p:nvPr/>
        </p:nvSpPr>
        <p:spPr>
          <a:xfrm>
            <a:off x="276668" y="4084854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 mean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she is 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say _______________ 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CED1E6-7B05-4861-9D0D-70104DBD8A0A}"/>
              </a:ext>
            </a:extLst>
          </p:cNvPr>
          <p:cNvSpPr/>
          <p:nvPr/>
        </p:nvSpPr>
        <p:spPr>
          <a:xfrm>
            <a:off x="276668" y="5095877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 mean 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are,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say _______________ 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CustomShape 6">
            <a:extLst>
              <a:ext uri="{FF2B5EF4-FFF2-40B4-BE49-F238E27FC236}">
                <a16:creationId xmlns:a16="http://schemas.microsoft.com/office/drawing/2014/main" id="{534C8B8F-195F-4FD6-94EE-2DF388CC0AA7}"/>
              </a:ext>
            </a:extLst>
          </p:cNvPr>
          <p:cNvSpPr/>
          <p:nvPr/>
        </p:nvSpPr>
        <p:spPr>
          <a:xfrm>
            <a:off x="4986669" y="5021523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bist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3C5398-9BA7-4B0B-AA8F-7D03989934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37" y="4774905"/>
            <a:ext cx="1493551" cy="10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5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8" y="21605"/>
            <a:ext cx="7267988" cy="1144800"/>
          </a:xfrm>
        </p:spPr>
        <p:txBody>
          <a:bodyPr/>
          <a:lstStyle/>
          <a:p>
            <a:r>
              <a:rPr lang="en-US" sz="3600" b="1" spc="-1" dirty="0">
                <a:latin typeface="Century Gothic" panose="020B0502020202020204" pitchFamily="34" charset="0"/>
              </a:rPr>
              <a:t>Ronja und </a:t>
            </a:r>
            <a:r>
              <a:rPr lang="en-US" sz="3600" b="1" spc="-1" dirty="0" err="1">
                <a:latin typeface="Century Gothic" panose="020B0502020202020204" pitchFamily="34" charset="0"/>
              </a:rPr>
              <a:t>Lias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7139348" y="1139956"/>
            <a:ext cx="2399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 </a:t>
            </a:r>
            <a:r>
              <a:rPr kumimoji="0" lang="en-US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579D68-5D08-4359-AD4E-7F222589B8FB}"/>
              </a:ext>
            </a:extLst>
          </p:cNvPr>
          <p:cNvSpPr/>
          <p:nvPr/>
        </p:nvSpPr>
        <p:spPr>
          <a:xfrm>
            <a:off x="2157781" y="1139956"/>
            <a:ext cx="311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ist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Ronja.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A cartoon of a person with her hands in her pockets&#10;&#10;Description automatically generated with medium confidence">
            <a:extLst>
              <a:ext uri="{FF2B5EF4-FFF2-40B4-BE49-F238E27FC236}">
                <a16:creationId xmlns:a16="http://schemas.microsoft.com/office/drawing/2014/main" id="{16E1125E-878A-DF8A-9F8F-DBF92BC44B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/>
          <a:stretch/>
        </p:blipFill>
        <p:spPr>
          <a:xfrm>
            <a:off x="2441276" y="1663176"/>
            <a:ext cx="1639018" cy="5032630"/>
          </a:xfrm>
          <a:prstGeom prst="rect">
            <a:avLst/>
          </a:prstGeom>
        </p:spPr>
      </p:pic>
      <p:pic>
        <p:nvPicPr>
          <p:cNvPr id="8" name="Picture 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7293152A-8C3E-D919-2262-26852FE02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53" y="1663176"/>
            <a:ext cx="1320871" cy="50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62DEA07-AAC6-FBBA-B77E-CFBCF7DC0F09}"/>
              </a:ext>
            </a:extLst>
          </p:cNvPr>
          <p:cNvSpPr/>
          <p:nvPr/>
        </p:nvSpPr>
        <p:spPr>
          <a:xfrm rot="16200000">
            <a:off x="6024149" y="4092236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8D95A49-C6A8-082E-0943-BD6E351678B7}"/>
              </a:ext>
            </a:extLst>
          </p:cNvPr>
          <p:cNvSpPr/>
          <p:nvPr/>
        </p:nvSpPr>
        <p:spPr>
          <a:xfrm rot="16200000">
            <a:off x="1746393" y="4068432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8" y="-100146"/>
            <a:ext cx="12197028" cy="1144800"/>
          </a:xfrm>
        </p:spPr>
        <p:txBody>
          <a:bodyPr/>
          <a:lstStyle/>
          <a:p>
            <a:r>
              <a:rPr lang="en-US" sz="3200" b="1" spc="-1" dirty="0" err="1">
                <a:latin typeface="Century Gothic" panose="020B0502020202020204" pitchFamily="34" charset="0"/>
              </a:rPr>
              <a:t>Lias</a:t>
            </a:r>
            <a:r>
              <a:rPr lang="en-US" sz="3200" b="1" spc="-1" dirty="0">
                <a:latin typeface="Century Gothic" panose="020B0502020202020204" pitchFamily="34" charset="0"/>
              </a:rPr>
              <a:t> gets lots of messages from his friend Gabriel.</a:t>
            </a:r>
            <a:endParaRPr lang="en-GB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28298-1FCC-43B0-A6CF-BD0753512B30}"/>
              </a:ext>
            </a:extLst>
          </p:cNvPr>
          <p:cNvSpPr/>
          <p:nvPr/>
        </p:nvSpPr>
        <p:spPr>
          <a:xfrm rot="16200000">
            <a:off x="1757970" y="2209153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46AE52-6483-4220-A7AF-862DF8E2BE30}"/>
              </a:ext>
            </a:extLst>
          </p:cNvPr>
          <p:cNvSpPr/>
          <p:nvPr/>
        </p:nvSpPr>
        <p:spPr>
          <a:xfrm rot="16200000">
            <a:off x="6083032" y="2209153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9B1F3-974F-4341-AF95-003AFBBBC1F6}"/>
              </a:ext>
            </a:extLst>
          </p:cNvPr>
          <p:cNvSpPr/>
          <p:nvPr/>
        </p:nvSpPr>
        <p:spPr>
          <a:xfrm>
            <a:off x="176195" y="1430979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600166-B2F2-41F3-82AC-19F9CE0F9028}"/>
              </a:ext>
            </a:extLst>
          </p:cNvPr>
          <p:cNvSpPr/>
          <p:nvPr/>
        </p:nvSpPr>
        <p:spPr>
          <a:xfrm>
            <a:off x="185907" y="3270625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FB9C0E-A816-4525-ABAD-1CD2FAC81B4D}"/>
              </a:ext>
            </a:extLst>
          </p:cNvPr>
          <p:cNvSpPr/>
          <p:nvPr/>
        </p:nvSpPr>
        <p:spPr>
          <a:xfrm>
            <a:off x="183658" y="5226656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DC05A8-82D9-4803-9276-BFB40ECB1784}"/>
              </a:ext>
            </a:extLst>
          </p:cNvPr>
          <p:cNvSpPr/>
          <p:nvPr/>
        </p:nvSpPr>
        <p:spPr>
          <a:xfrm>
            <a:off x="4418918" y="1559816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6BF6EC-77D5-4D8E-8C07-799CE857189A}"/>
              </a:ext>
            </a:extLst>
          </p:cNvPr>
          <p:cNvSpPr/>
          <p:nvPr/>
        </p:nvSpPr>
        <p:spPr>
          <a:xfrm>
            <a:off x="4438168" y="3377615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251641-47B1-4210-9E7C-E21EDB9D2D00}"/>
              </a:ext>
            </a:extLst>
          </p:cNvPr>
          <p:cNvSpPr/>
          <p:nvPr/>
        </p:nvSpPr>
        <p:spPr>
          <a:xfrm>
            <a:off x="4401568" y="5288141"/>
            <a:ext cx="450166" cy="478301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4AE432-4CC3-44EA-92A9-60C5C4A3B9DD}"/>
              </a:ext>
            </a:extLst>
          </p:cNvPr>
          <p:cNvSpPr/>
          <p:nvPr/>
        </p:nvSpPr>
        <p:spPr>
          <a:xfrm rot="16200000">
            <a:off x="1757970" y="455875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80314-0E55-4329-AF04-BBB43F6504A0}"/>
              </a:ext>
            </a:extLst>
          </p:cNvPr>
          <p:cNvSpPr/>
          <p:nvPr/>
        </p:nvSpPr>
        <p:spPr>
          <a:xfrm rot="16200000">
            <a:off x="1729933" y="758072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5387ECD-AA1B-4DCE-8456-BB82CD774E66}"/>
              </a:ext>
            </a:extLst>
          </p:cNvPr>
          <p:cNvSpPr/>
          <p:nvPr/>
        </p:nvSpPr>
        <p:spPr>
          <a:xfrm>
            <a:off x="937587" y="1605780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71EF53-20C2-467F-82AD-148DB26C0065}"/>
              </a:ext>
            </a:extLst>
          </p:cNvPr>
          <p:cNvSpPr/>
          <p:nvPr/>
        </p:nvSpPr>
        <p:spPr>
          <a:xfrm>
            <a:off x="4041656" y="2136351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3BF0C-DF72-4911-BEA4-13AB5DA93B40}"/>
              </a:ext>
            </a:extLst>
          </p:cNvPr>
          <p:cNvSpPr txBox="1"/>
          <p:nvPr/>
        </p:nvSpPr>
        <p:spPr>
          <a:xfrm>
            <a:off x="1161953" y="2138414"/>
            <a:ext cx="268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Du </a:t>
            </a:r>
            <a:r>
              <a:rPr kumimoji="0" lang="es-A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bist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76EC58-2C42-4497-B3D0-1BCAB3E1ADCF}"/>
              </a:ext>
            </a:extLst>
          </p:cNvPr>
          <p:cNvSpPr/>
          <p:nvPr/>
        </p:nvSpPr>
        <p:spPr>
          <a:xfrm rot="16200000">
            <a:off x="1716746" y="2457409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62D511-F522-4A8A-B323-FD4E896D9900}"/>
              </a:ext>
            </a:extLst>
          </p:cNvPr>
          <p:cNvSpPr/>
          <p:nvPr/>
        </p:nvSpPr>
        <p:spPr>
          <a:xfrm>
            <a:off x="946703" y="3342094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A6D120-6E02-4B07-9FFC-3E5597AB2FEE}"/>
              </a:ext>
            </a:extLst>
          </p:cNvPr>
          <p:cNvSpPr/>
          <p:nvPr/>
        </p:nvSpPr>
        <p:spPr>
          <a:xfrm>
            <a:off x="4028469" y="383568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BBE64C-6738-4589-ACAD-9EA315B9CAF3}"/>
              </a:ext>
            </a:extLst>
          </p:cNvPr>
          <p:cNvSpPr/>
          <p:nvPr/>
        </p:nvSpPr>
        <p:spPr>
          <a:xfrm rot="16200000">
            <a:off x="1729933" y="4339849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BD4E55D-7FE8-4745-B684-B8381BA10040}"/>
              </a:ext>
            </a:extLst>
          </p:cNvPr>
          <p:cNvSpPr/>
          <p:nvPr/>
        </p:nvSpPr>
        <p:spPr>
          <a:xfrm>
            <a:off x="978970" y="5187310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B0FBF3-EF5B-40CA-9671-59505BCDE35D}"/>
              </a:ext>
            </a:extLst>
          </p:cNvPr>
          <p:cNvSpPr/>
          <p:nvPr/>
        </p:nvSpPr>
        <p:spPr>
          <a:xfrm>
            <a:off x="4041656" y="571812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933DF7-FDF3-4A28-9310-A658932D87D5}"/>
              </a:ext>
            </a:extLst>
          </p:cNvPr>
          <p:cNvSpPr/>
          <p:nvPr/>
        </p:nvSpPr>
        <p:spPr>
          <a:xfrm rot="16200000">
            <a:off x="6083032" y="455875"/>
            <a:ext cx="1576131" cy="35331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135E4C-3AF0-4734-A29F-2C8E97118058}"/>
              </a:ext>
            </a:extLst>
          </p:cNvPr>
          <p:cNvSpPr/>
          <p:nvPr/>
        </p:nvSpPr>
        <p:spPr>
          <a:xfrm rot="16200000">
            <a:off x="6054995" y="758072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3FED490-664A-405A-A4F0-FE35849D4AC9}"/>
              </a:ext>
            </a:extLst>
          </p:cNvPr>
          <p:cNvSpPr/>
          <p:nvPr/>
        </p:nvSpPr>
        <p:spPr>
          <a:xfrm>
            <a:off x="5304032" y="1605533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A49FE-D551-4273-A04E-627754AC0BF0}"/>
              </a:ext>
            </a:extLst>
          </p:cNvPr>
          <p:cNvSpPr/>
          <p:nvPr/>
        </p:nvSpPr>
        <p:spPr>
          <a:xfrm rot="16200000">
            <a:off x="6041808" y="2457409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90FA4C3C-E75C-48A0-84B2-8D03DB0E3A12}"/>
              </a:ext>
            </a:extLst>
          </p:cNvPr>
          <p:cNvSpPr/>
          <p:nvPr/>
        </p:nvSpPr>
        <p:spPr>
          <a:xfrm>
            <a:off x="5290845" y="3304870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987CF9-A630-41BA-ADE0-70E7130608AE}"/>
              </a:ext>
            </a:extLst>
          </p:cNvPr>
          <p:cNvSpPr/>
          <p:nvPr/>
        </p:nvSpPr>
        <p:spPr>
          <a:xfrm rot="16200000">
            <a:off x="6054995" y="4339849"/>
            <a:ext cx="1396825" cy="301029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509642C4-E605-4DB9-9F48-0110AFE65BA4}"/>
              </a:ext>
            </a:extLst>
          </p:cNvPr>
          <p:cNvSpPr/>
          <p:nvPr/>
        </p:nvSpPr>
        <p:spPr>
          <a:xfrm>
            <a:off x="5304032" y="5185977"/>
            <a:ext cx="2909672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EE0D3A-8BD8-48FA-8B89-0A1FF351FDC5}"/>
              </a:ext>
            </a:extLst>
          </p:cNvPr>
          <p:cNvSpPr/>
          <p:nvPr/>
        </p:nvSpPr>
        <p:spPr>
          <a:xfrm>
            <a:off x="8366718" y="571812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7BBDAB-D0E9-4D91-ABB4-068A372D16A7}"/>
              </a:ext>
            </a:extLst>
          </p:cNvPr>
          <p:cNvSpPr txBox="1"/>
          <p:nvPr/>
        </p:nvSpPr>
        <p:spPr>
          <a:xfrm>
            <a:off x="1039802" y="3597613"/>
            <a:ext cx="312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Sie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ist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hier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120AC8-6FF8-46DC-8F33-275A1409F13E}"/>
              </a:ext>
            </a:extLst>
          </p:cNvPr>
          <p:cNvGrpSpPr/>
          <p:nvPr/>
        </p:nvGrpSpPr>
        <p:grpSpPr>
          <a:xfrm>
            <a:off x="1099519" y="3644502"/>
            <a:ext cx="450648" cy="316929"/>
            <a:chOff x="-2263127" y="1019472"/>
            <a:chExt cx="369870" cy="233747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8F1F760-C71A-46A1-BAD7-42AE24B32F5E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5C71C2-94DB-4073-AD8F-A79C3FD1494B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9CB9C96-5E62-4FA2-89E8-CF79B5093BDE}"/>
              </a:ext>
            </a:extLst>
          </p:cNvPr>
          <p:cNvSpPr txBox="1"/>
          <p:nvPr/>
        </p:nvSpPr>
        <p:spPr>
          <a:xfrm>
            <a:off x="1166294" y="5331007"/>
            <a:ext cx="253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bist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super.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A4457B-4844-4485-A5EE-482EBA091331}"/>
              </a:ext>
            </a:extLst>
          </p:cNvPr>
          <p:cNvGrpSpPr/>
          <p:nvPr/>
        </p:nvGrpSpPr>
        <p:grpSpPr>
          <a:xfrm>
            <a:off x="1242173" y="5427193"/>
            <a:ext cx="369870" cy="233747"/>
            <a:chOff x="-2263127" y="1019472"/>
            <a:chExt cx="369870" cy="23374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1537520-3F0F-4C3B-A46B-C5C9D27B6CC8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E8A02B-E843-4EC7-8D81-9F8D1243D7A0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E33FFF6-87E2-4343-82F3-2D2602A57DBB}"/>
              </a:ext>
            </a:extLst>
          </p:cNvPr>
          <p:cNvSpPr txBox="1"/>
          <p:nvPr/>
        </p:nvSpPr>
        <p:spPr>
          <a:xfrm>
            <a:off x="5369819" y="1674916"/>
            <a:ext cx="276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gut in </a:t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Englisch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269FBD6-029F-4208-92AB-B1181698D4FD}"/>
              </a:ext>
            </a:extLst>
          </p:cNvPr>
          <p:cNvSpPr/>
          <p:nvPr/>
        </p:nvSpPr>
        <p:spPr>
          <a:xfrm>
            <a:off x="8366718" y="2136351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1F8EFF-3DD8-47CB-92A2-AAFA86A29754}"/>
              </a:ext>
            </a:extLst>
          </p:cNvPr>
          <p:cNvSpPr txBox="1"/>
          <p:nvPr/>
        </p:nvSpPr>
        <p:spPr>
          <a:xfrm>
            <a:off x="5394336" y="3389956"/>
            <a:ext cx="290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wunderbar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*.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5C1E02-6DA4-48FC-B145-69F75E1DB469}"/>
              </a:ext>
            </a:extLst>
          </p:cNvPr>
          <p:cNvSpPr/>
          <p:nvPr/>
        </p:nvSpPr>
        <p:spPr>
          <a:xfrm>
            <a:off x="8353531" y="383568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931B34-EAB4-4A0F-B1EF-3325E1678DE4}"/>
              </a:ext>
            </a:extLst>
          </p:cNvPr>
          <p:cNvSpPr txBox="1"/>
          <p:nvPr/>
        </p:nvSpPr>
        <p:spPr>
          <a:xfrm>
            <a:off x="5288865" y="5551016"/>
            <a:ext cx="276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bist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Guten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Morgen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2B1D0F-00B7-4135-A7B1-9B15E3A10A83}"/>
              </a:ext>
            </a:extLst>
          </p:cNvPr>
          <p:cNvGrpSpPr/>
          <p:nvPr/>
        </p:nvGrpSpPr>
        <p:grpSpPr>
          <a:xfrm>
            <a:off x="5369819" y="5558553"/>
            <a:ext cx="369870" cy="346955"/>
            <a:chOff x="-2263127" y="1019472"/>
            <a:chExt cx="369870" cy="23374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460BCF7-9B3D-4517-9CB3-473AF7D2ACA0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75093-F8DA-485D-8CBB-E5A246183D7D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250084C7-7F33-490D-9A64-CE8E6B4D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484" y="105417"/>
            <a:ext cx="1127858" cy="82912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6ADBE0E-9350-438B-A36B-6B1091C0EBC9}"/>
              </a:ext>
            </a:extLst>
          </p:cNvPr>
          <p:cNvSpPr txBox="1"/>
          <p:nvPr/>
        </p:nvSpPr>
        <p:spPr>
          <a:xfrm>
            <a:off x="205845" y="589139"/>
            <a:ext cx="108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message about? Lias (du) or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Ronja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5BAA30-81B7-4FD9-B207-129FA7E02CC6}"/>
              </a:ext>
            </a:extLst>
          </p:cNvPr>
          <p:cNvSpPr txBox="1"/>
          <p:nvPr/>
        </p:nvSpPr>
        <p:spPr>
          <a:xfrm>
            <a:off x="253716" y="933774"/>
            <a:ext cx="605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1-6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‘du’ or Ronja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8641B-772B-4DB1-B48D-648A17CBC43E}"/>
              </a:ext>
            </a:extLst>
          </p:cNvPr>
          <p:cNvSpPr txBox="1"/>
          <p:nvPr/>
        </p:nvSpPr>
        <p:spPr>
          <a:xfrm>
            <a:off x="9395608" y="5914918"/>
            <a:ext cx="205154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entury Gothic"/>
              </a:rPr>
              <a:t>*w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underbar - wonderful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DFDE4B-A847-4838-93EA-A30BD449B687}"/>
              </a:ext>
            </a:extLst>
          </p:cNvPr>
          <p:cNvSpPr txBox="1"/>
          <p:nvPr/>
        </p:nvSpPr>
        <p:spPr>
          <a:xfrm>
            <a:off x="1107716" y="5662559"/>
            <a:ext cx="666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15B8F0E-3C63-491D-9510-779476D972EE}"/>
              </a:ext>
            </a:extLst>
          </p:cNvPr>
          <p:cNvSpPr txBox="1"/>
          <p:nvPr/>
        </p:nvSpPr>
        <p:spPr>
          <a:xfrm>
            <a:off x="6461138" y="1985693"/>
            <a:ext cx="666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CC7285-6ED2-A7B9-FD4A-D78179980A1B}"/>
              </a:ext>
            </a:extLst>
          </p:cNvPr>
          <p:cNvGrpSpPr/>
          <p:nvPr/>
        </p:nvGrpSpPr>
        <p:grpSpPr>
          <a:xfrm>
            <a:off x="1161953" y="2181256"/>
            <a:ext cx="450648" cy="316929"/>
            <a:chOff x="-2263127" y="1019472"/>
            <a:chExt cx="369870" cy="233747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390B10-149E-885B-670A-3EE15E123DCE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id="{F75050EF-0EE4-683C-4CE9-7BDD79CA6735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D0C4B7-5453-F650-865C-4F11C4D98F15}"/>
              </a:ext>
            </a:extLst>
          </p:cNvPr>
          <p:cNvGrpSpPr/>
          <p:nvPr/>
        </p:nvGrpSpPr>
        <p:grpSpPr>
          <a:xfrm>
            <a:off x="5407430" y="1723919"/>
            <a:ext cx="450648" cy="316929"/>
            <a:chOff x="-2263127" y="1019472"/>
            <a:chExt cx="369870" cy="233747"/>
          </a:xfrm>
          <a:solidFill>
            <a:schemeClr val="bg1"/>
          </a:solidFill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936AAE9-EBB9-7738-6FDC-5C9E278896FF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44">
              <a:extLst>
                <a:ext uri="{FF2B5EF4-FFF2-40B4-BE49-F238E27FC236}">
                  <a16:creationId xmlns:a16="http://schemas.microsoft.com/office/drawing/2014/main" id="{11049CA9-40EF-1185-07E2-7B85550679D8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7449D43-66C0-4F9B-014D-0D107CC86E30}"/>
              </a:ext>
            </a:extLst>
          </p:cNvPr>
          <p:cNvGrpSpPr/>
          <p:nvPr/>
        </p:nvGrpSpPr>
        <p:grpSpPr>
          <a:xfrm>
            <a:off x="5434535" y="3436026"/>
            <a:ext cx="450648" cy="316929"/>
            <a:chOff x="-2263127" y="1019472"/>
            <a:chExt cx="369870" cy="233747"/>
          </a:xfrm>
          <a:solidFill>
            <a:schemeClr val="bg1"/>
          </a:solidFill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440D810-AB2C-5C3F-A2D6-81EFBC13841E}"/>
                </a:ext>
              </a:extLst>
            </p:cNvPr>
            <p:cNvSpPr/>
            <p:nvPr/>
          </p:nvSpPr>
          <p:spPr>
            <a:xfrm>
              <a:off x="-2223918" y="1019472"/>
              <a:ext cx="291453" cy="233747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44">
              <a:extLst>
                <a:ext uri="{FF2B5EF4-FFF2-40B4-BE49-F238E27FC236}">
                  <a16:creationId xmlns:a16="http://schemas.microsoft.com/office/drawing/2014/main" id="{249D7ECB-AFE9-3760-FC30-18946A11A407}"/>
                </a:ext>
              </a:extLst>
            </p:cNvPr>
            <p:cNvSpPr/>
            <p:nvPr/>
          </p:nvSpPr>
          <p:spPr>
            <a:xfrm>
              <a:off x="-2263127" y="1080119"/>
              <a:ext cx="369870" cy="136986"/>
            </a:xfrm>
            <a:custGeom>
              <a:avLst/>
              <a:gdLst>
                <a:gd name="connsiteX0" fmla="*/ 0 w 369870"/>
                <a:gd name="connsiteY0" fmla="*/ 71919 h 136986"/>
                <a:gd name="connsiteX1" fmla="*/ 51371 w 369870"/>
                <a:gd name="connsiteY1" fmla="*/ 41096 h 136986"/>
                <a:gd name="connsiteX2" fmla="*/ 92468 w 369870"/>
                <a:gd name="connsiteY2" fmla="*/ 10274 h 136986"/>
                <a:gd name="connsiteX3" fmla="*/ 123290 w 369870"/>
                <a:gd name="connsiteY3" fmla="*/ 0 h 136986"/>
                <a:gd name="connsiteX4" fmla="*/ 102742 w 369870"/>
                <a:gd name="connsiteY4" fmla="*/ 92467 h 136986"/>
                <a:gd name="connsiteX5" fmla="*/ 113016 w 369870"/>
                <a:gd name="connsiteY5" fmla="*/ 92467 h 136986"/>
                <a:gd name="connsiteX6" fmla="*/ 164387 w 369870"/>
                <a:gd name="connsiteY6" fmla="*/ 51371 h 136986"/>
                <a:gd name="connsiteX7" fmla="*/ 215758 w 369870"/>
                <a:gd name="connsiteY7" fmla="*/ 0 h 136986"/>
                <a:gd name="connsiteX8" fmla="*/ 205484 w 369870"/>
                <a:gd name="connsiteY8" fmla="*/ 113016 h 136986"/>
                <a:gd name="connsiteX9" fmla="*/ 236306 w 369870"/>
                <a:gd name="connsiteY9" fmla="*/ 102741 h 136986"/>
                <a:gd name="connsiteX10" fmla="*/ 318499 w 369870"/>
                <a:gd name="connsiteY10" fmla="*/ 51371 h 136986"/>
                <a:gd name="connsiteX11" fmla="*/ 287677 w 369870"/>
                <a:gd name="connsiteY11" fmla="*/ 92467 h 136986"/>
                <a:gd name="connsiteX12" fmla="*/ 277403 w 369870"/>
                <a:gd name="connsiteY12" fmla="*/ 133564 h 136986"/>
                <a:gd name="connsiteX13" fmla="*/ 339048 w 369870"/>
                <a:gd name="connsiteY13" fmla="*/ 123290 h 136986"/>
                <a:gd name="connsiteX14" fmla="*/ 369870 w 369870"/>
                <a:gd name="connsiteY14" fmla="*/ 102741 h 1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870" h="136986">
                  <a:moveTo>
                    <a:pt x="0" y="71919"/>
                  </a:moveTo>
                  <a:cubicBezTo>
                    <a:pt x="17124" y="61645"/>
                    <a:pt x="34755" y="52173"/>
                    <a:pt x="51371" y="41096"/>
                  </a:cubicBezTo>
                  <a:cubicBezTo>
                    <a:pt x="65619" y="31598"/>
                    <a:pt x="77601" y="18770"/>
                    <a:pt x="92468" y="10274"/>
                  </a:cubicBezTo>
                  <a:cubicBezTo>
                    <a:pt x="101871" y="4901"/>
                    <a:pt x="113016" y="3425"/>
                    <a:pt x="123290" y="0"/>
                  </a:cubicBezTo>
                  <a:cubicBezTo>
                    <a:pt x="116441" y="30822"/>
                    <a:pt x="113532" y="62794"/>
                    <a:pt x="102742" y="92467"/>
                  </a:cubicBezTo>
                  <a:cubicBezTo>
                    <a:pt x="98057" y="105351"/>
                    <a:pt x="42783" y="139291"/>
                    <a:pt x="113016" y="92467"/>
                  </a:cubicBezTo>
                  <a:cubicBezTo>
                    <a:pt x="166520" y="12215"/>
                    <a:pt x="98217" y="100999"/>
                    <a:pt x="164387" y="51371"/>
                  </a:cubicBezTo>
                  <a:cubicBezTo>
                    <a:pt x="183760" y="36841"/>
                    <a:pt x="215758" y="0"/>
                    <a:pt x="215758" y="0"/>
                  </a:cubicBezTo>
                  <a:cubicBezTo>
                    <a:pt x="212333" y="37672"/>
                    <a:pt x="198066" y="75923"/>
                    <a:pt x="205484" y="113016"/>
                  </a:cubicBezTo>
                  <a:cubicBezTo>
                    <a:pt x="207608" y="123636"/>
                    <a:pt x="227122" y="108481"/>
                    <a:pt x="236306" y="102741"/>
                  </a:cubicBezTo>
                  <a:cubicBezTo>
                    <a:pt x="332026" y="42916"/>
                    <a:pt x="249148" y="74488"/>
                    <a:pt x="318499" y="51371"/>
                  </a:cubicBezTo>
                  <a:cubicBezTo>
                    <a:pt x="308225" y="65070"/>
                    <a:pt x="295335" y="77151"/>
                    <a:pt x="287677" y="92467"/>
                  </a:cubicBezTo>
                  <a:cubicBezTo>
                    <a:pt x="281362" y="105097"/>
                    <a:pt x="265295" y="126299"/>
                    <a:pt x="277403" y="133564"/>
                  </a:cubicBezTo>
                  <a:cubicBezTo>
                    <a:pt x="295266" y="144282"/>
                    <a:pt x="318500" y="126715"/>
                    <a:pt x="339048" y="123290"/>
                  </a:cubicBezTo>
                  <a:lnTo>
                    <a:pt x="369870" y="10274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Title 2">
            <a:extLst>
              <a:ext uri="{FF2B5EF4-FFF2-40B4-BE49-F238E27FC236}">
                <a16:creationId xmlns:a16="http://schemas.microsoft.com/office/drawing/2014/main" id="{8D8721D1-F314-A5BD-7C2D-06AEEEA5372A}"/>
              </a:ext>
            </a:extLst>
          </p:cNvPr>
          <p:cNvSpPr txBox="1">
            <a:spLocks/>
          </p:cNvSpPr>
          <p:nvPr/>
        </p:nvSpPr>
        <p:spPr>
          <a:xfrm>
            <a:off x="11173837" y="977119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DD13382-0F6B-AF7D-7CA0-8C8560962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801" y="766982"/>
            <a:ext cx="1320871" cy="50326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AAC41C6-08D4-E4E7-4DF8-99C880EAFE53}"/>
              </a:ext>
            </a:extLst>
          </p:cNvPr>
          <p:cNvSpPr/>
          <p:nvPr/>
        </p:nvSpPr>
        <p:spPr>
          <a:xfrm>
            <a:off x="3218997" y="1688237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0FC86DDB-B66C-D230-9DEE-088F5D2B06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3205557" y="1556785"/>
            <a:ext cx="583212" cy="50989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6BCB5CFB-5926-ED17-6609-F62AECC444E7}"/>
              </a:ext>
            </a:extLst>
          </p:cNvPr>
          <p:cNvSpPr/>
          <p:nvPr/>
        </p:nvSpPr>
        <p:spPr>
          <a:xfrm>
            <a:off x="7605578" y="1694157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71771BA5-3B1B-CFD0-70F8-891D8EEF7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7592138" y="1562705"/>
            <a:ext cx="583212" cy="50989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E86132F-AC71-FC4F-E9BB-9BF689A06E90}"/>
              </a:ext>
            </a:extLst>
          </p:cNvPr>
          <p:cNvSpPr/>
          <p:nvPr/>
        </p:nvSpPr>
        <p:spPr>
          <a:xfrm>
            <a:off x="7621669" y="3411622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027B0221-A241-D90A-9739-DF0F41C3ED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7608229" y="3280170"/>
            <a:ext cx="583212" cy="509896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A7890838-B367-5FA1-39FA-C7BA6515F8B5}"/>
              </a:ext>
            </a:extLst>
          </p:cNvPr>
          <p:cNvSpPr/>
          <p:nvPr/>
        </p:nvSpPr>
        <p:spPr>
          <a:xfrm>
            <a:off x="7619018" y="5282496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82A3B1EC-842B-DBA5-5195-7B6B77BD5A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7605578" y="5151044"/>
            <a:ext cx="583212" cy="509896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BC78A83E-8DC1-EBD2-B65F-F7C20396432D}"/>
              </a:ext>
            </a:extLst>
          </p:cNvPr>
          <p:cNvSpPr/>
          <p:nvPr/>
        </p:nvSpPr>
        <p:spPr>
          <a:xfrm>
            <a:off x="3253427" y="3431142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591F5FC2-A406-10C3-5C29-C8ACABFD2D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3239987" y="3299690"/>
            <a:ext cx="583212" cy="509896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7762856E-4B4E-8D39-DEE6-FAC7A71C1793}"/>
              </a:ext>
            </a:extLst>
          </p:cNvPr>
          <p:cNvSpPr/>
          <p:nvPr/>
        </p:nvSpPr>
        <p:spPr>
          <a:xfrm>
            <a:off x="3258412" y="5275787"/>
            <a:ext cx="509048" cy="4594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cartoon of a person with his hands in his pockets&#10;&#10;Description automatically generated with medium confidence">
            <a:extLst>
              <a:ext uri="{FF2B5EF4-FFF2-40B4-BE49-F238E27FC236}">
                <a16:creationId xmlns:a16="http://schemas.microsoft.com/office/drawing/2014/main" id="{B98FB5FE-CA57-EAE5-10CF-EF5B89CB8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/>
        </p:blipFill>
        <p:spPr>
          <a:xfrm>
            <a:off x="3244972" y="5144335"/>
            <a:ext cx="583212" cy="5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Microsoft Office PowerPoint</Application>
  <PresentationFormat>Widescreen</PresentationFormat>
  <Paragraphs>264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Century Gothic</vt:lpstr>
      <vt:lpstr>Modern Love</vt:lpstr>
      <vt:lpstr>Segoe UI Emoji</vt:lpstr>
      <vt:lpstr>Symbol</vt:lpstr>
      <vt:lpstr>Wingdings</vt:lpstr>
      <vt:lpstr>1_Office Theme</vt:lpstr>
      <vt:lpstr>Describing me and others</vt:lpstr>
      <vt:lpstr>aussprechen</vt:lpstr>
      <vt:lpstr>aussprechen</vt:lpstr>
      <vt:lpstr>aussprechen</vt:lpstr>
      <vt:lpstr>aussprechen</vt:lpstr>
      <vt:lpstr>aussprechen</vt:lpstr>
      <vt:lpstr>Sein</vt:lpstr>
      <vt:lpstr>Ronja und Lias</vt:lpstr>
      <vt:lpstr>Lias gets lots of messages from his friend Gabriel.</vt:lpstr>
      <vt:lpstr>Yes/no questions</vt:lpstr>
      <vt:lpstr>hören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Charlotte Moss</cp:lastModifiedBy>
  <cp:revision>42</cp:revision>
  <dcterms:created xsi:type="dcterms:W3CDTF">2021-07-02T19:27:01Z</dcterms:created>
  <dcterms:modified xsi:type="dcterms:W3CDTF">2023-07-13T15:28:34Z</dcterms:modified>
</cp:coreProperties>
</file>