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26" r:id="rId3"/>
    <p:sldId id="927" r:id="rId4"/>
    <p:sldId id="928" r:id="rId5"/>
    <p:sldId id="302" r:id="rId6"/>
    <p:sldId id="389" r:id="rId7"/>
    <p:sldId id="929" r:id="rId8"/>
    <p:sldId id="930" r:id="rId9"/>
    <p:sldId id="931" r:id="rId10"/>
    <p:sldId id="387" r:id="rId11"/>
    <p:sldId id="390" r:id="rId12"/>
    <p:sldId id="932" r:id="rId13"/>
    <p:sldId id="386" r:id="rId14"/>
    <p:sldId id="9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68650" autoAdjust="0"/>
  </p:normalViewPr>
  <p:slideViewPr>
    <p:cSldViewPr snapToGrid="0">
      <p:cViewPr varScale="1">
        <p:scale>
          <a:sx n="70" d="100"/>
          <a:sy n="70" d="100"/>
        </p:scale>
        <p:origin x="118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91C3877-AB33-4A07-AB3F-546015554F4B}"/>
    <pc:docChg chg="modSld">
      <pc:chgData name="Charlotte Moss" userId="17b589c9-cb67-41ed-a894-f82ca12b573d" providerId="ADAL" clId="{091C3877-AB33-4A07-AB3F-546015554F4B}" dt="2023-07-14T14:20:15.568" v="25" actId="20577"/>
      <pc:docMkLst>
        <pc:docMk/>
      </pc:docMkLst>
      <pc:sldChg chg="modNotesTx">
        <pc:chgData name="Charlotte Moss" userId="17b589c9-cb67-41ed-a894-f82ca12b573d" providerId="ADAL" clId="{091C3877-AB33-4A07-AB3F-546015554F4B}" dt="2023-07-14T14:17:02.722" v="16" actId="20577"/>
        <pc:sldMkLst>
          <pc:docMk/>
          <pc:sldMk cId="556169928" sldId="387"/>
        </pc:sldMkLst>
      </pc:sldChg>
      <pc:sldChg chg="modNotesTx">
        <pc:chgData name="Charlotte Moss" userId="17b589c9-cb67-41ed-a894-f82ca12b573d" providerId="ADAL" clId="{091C3877-AB33-4A07-AB3F-546015554F4B}" dt="2023-07-14T14:13:08.003" v="3" actId="6549"/>
        <pc:sldMkLst>
          <pc:docMk/>
          <pc:sldMk cId="4151162374" sldId="389"/>
        </pc:sldMkLst>
      </pc:sldChg>
      <pc:sldChg chg="modNotesTx">
        <pc:chgData name="Charlotte Moss" userId="17b589c9-cb67-41ed-a894-f82ca12b573d" providerId="ADAL" clId="{091C3877-AB33-4A07-AB3F-546015554F4B}" dt="2023-07-14T14:20:15.568" v="25" actId="20577"/>
        <pc:sldMkLst>
          <pc:docMk/>
          <pc:sldMk cId="3797272685" sldId="9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long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wo?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wohnen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[380]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Million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[206] </a:t>
            </a:r>
            <a:r>
              <a:rPr lang="de-DE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short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Kopf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[279] 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offen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[382]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kommen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[61]</a:t>
            </a:r>
            <a:r>
              <a:rPr lang="de-DE" sz="1200" dirty="0"/>
              <a:t> </a:t>
            </a:r>
            <a:endParaRPr lang="en-GB" sz="10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0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England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[1762]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 Schweiz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[763]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wunderbar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[1603] </a:t>
            </a:r>
            <a:r>
              <a:rPr lang="de-DE" sz="10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</a:t>
            </a:r>
            <a:r>
              <a:rPr lang="de-DE" sz="10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9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9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9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9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prepare for the written production of England and die Schweiz.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in German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words England and die Schweiz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Sch-weiz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Eng-land. After each word on the next click a line will appear to indicate where the word can be separated.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4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place names, matching sound to print, and 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writing die Schweiz and England. 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1. Click to play the recording of the first question and answer. The answer will be beeped out. 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2. Remind pupils to break down the words into syllables like on the last slide: die Sch-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weiz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, Eng-land. Pupils may write the words on their sleeves with their fingers for practice just the once.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Now pupils write 1-8 and the words die Schweiz or England as appropriate for each item.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4. Click in turn to bring up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Ask: Wo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…? Pupils repeat chorally – es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 in England, etc.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+mn-lt"/>
              </a:rPr>
              <a:t>Transcript:</a:t>
            </a: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Olten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Durham?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Obergoms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Bottighofen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Solothurn?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Cambridge?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Altdorf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Schweiz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Sheffield?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characters – the parents Leonie and Lothar. To practise spoken production of ich bin and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a picture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of the new character Leonie. Click to bring up speech bubble Ich bin Leonie. Pupils repeat chorally.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 presentation of Leonie in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–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Leonie. (Click to bring up the icon of another person with an empty speech bubble and then model ‘Sie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Leonie’.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the other characters.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once again with all of the sentences – two of the names are new and will need some practice.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learnt vocab and placenames, and to distinguish between first and second person singular.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write: Leonie, and Lothar. They need to work out six places where Leonie and Lothar are right now. NB Leonie is writing the messages, so ich bin = Leonie,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= Lothar.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answers (the place names) in the Leonie and Lothar tables, in the order in which they appear in the text.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remove the splodges from Lothar’s phone screen.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 NB there is no place for Lothar for number 4.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recording of the sentences if you wish.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2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[61] Kopf [279]  </a:t>
            </a:r>
            <a:r>
              <a:rPr lang="en-GB" b="1" baseline="0" dirty="0" err="1"/>
              <a:t>offen</a:t>
            </a:r>
            <a:r>
              <a:rPr lang="en-GB" b="1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[o] or short [o] and write list of S  for short and L for long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[o] or long [o].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offen</a:t>
            </a:r>
            <a:endParaRPr lang="en-GB" dirty="0"/>
          </a:p>
          <a:p>
            <a:r>
              <a:rPr lang="en-GB" dirty="0" err="1"/>
              <a:t>wohnen</a:t>
            </a:r>
            <a:endParaRPr lang="en-GB" dirty="0"/>
          </a:p>
          <a:p>
            <a:r>
              <a:rPr lang="en-GB" dirty="0"/>
              <a:t>wo?</a:t>
            </a:r>
          </a:p>
          <a:p>
            <a:r>
              <a:rPr lang="en-GB" dirty="0"/>
              <a:t>Kopf</a:t>
            </a:r>
            <a:br>
              <a:rPr lang="en-GB" dirty="0"/>
            </a:br>
            <a:r>
              <a:rPr lang="en-GB" dirty="0"/>
              <a:t>Million</a:t>
            </a:r>
            <a:br>
              <a:rPr lang="en-GB" dirty="0"/>
            </a:br>
            <a:r>
              <a:rPr lang="en-GB" dirty="0" err="1"/>
              <a:t>kommen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es [12] wo [94] England [1762] Schweiz [763] wunderbar [1603] und [2]</a:t>
            </a:r>
            <a:endParaRPr kumimoji="0" lang="en-US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first text box about Bern.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nest text box about London.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Bern.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London.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3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3" Type="http://schemas.openxmlformats.org/officeDocument/2006/relationships/audio" Target="../media/audio36.wav"/><Relationship Id="rId21" Type="http://schemas.openxmlformats.org/officeDocument/2006/relationships/image" Target="../media/image3.png"/><Relationship Id="rId7" Type="http://schemas.openxmlformats.org/officeDocument/2006/relationships/audio" Target="../media/audio40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5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8.wav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image" Target="../media/image33.png"/><Relationship Id="rId24" Type="http://schemas.openxmlformats.org/officeDocument/2006/relationships/audio" Target="../media/audio52.wav"/><Relationship Id="rId5" Type="http://schemas.openxmlformats.org/officeDocument/2006/relationships/audio" Target="../media/audio38.wav"/><Relationship Id="rId15" Type="http://schemas.openxmlformats.org/officeDocument/2006/relationships/audio" Target="../media/audio47.wav"/><Relationship Id="rId23" Type="http://schemas.openxmlformats.org/officeDocument/2006/relationships/audio" Target="../media/audio51.wav"/><Relationship Id="rId10" Type="http://schemas.openxmlformats.org/officeDocument/2006/relationships/audio" Target="../media/audio43.wav"/><Relationship Id="rId19" Type="http://schemas.openxmlformats.org/officeDocument/2006/relationships/image" Target="../media/image16.png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audio" Target="../media/audio46.wav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36.png"/><Relationship Id="rId18" Type="http://schemas.openxmlformats.org/officeDocument/2006/relationships/image" Target="../media/image41.gif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image" Target="../media/image35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audio" Target="../media/audio61.wav"/><Relationship Id="rId5" Type="http://schemas.openxmlformats.org/officeDocument/2006/relationships/audio" Target="../media/audio55.wav"/><Relationship Id="rId15" Type="http://schemas.openxmlformats.org/officeDocument/2006/relationships/image" Target="../media/image38.gif"/><Relationship Id="rId10" Type="http://schemas.openxmlformats.org/officeDocument/2006/relationships/audio" Target="../media/audio60.wav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audio" Target="../media/audio64.wav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3.wav"/><Relationship Id="rId11" Type="http://schemas.openxmlformats.org/officeDocument/2006/relationships/image" Target="../media/image44.png"/><Relationship Id="rId5" Type="http://schemas.openxmlformats.org/officeDocument/2006/relationships/audio" Target="../media/audio62.wav"/><Relationship Id="rId10" Type="http://schemas.openxmlformats.org/officeDocument/2006/relationships/audio" Target="../media/audio67.wav"/><Relationship Id="rId4" Type="http://schemas.openxmlformats.org/officeDocument/2006/relationships/image" Target="../media/image43.png"/><Relationship Id="rId9" Type="http://schemas.openxmlformats.org/officeDocument/2006/relationships/audio" Target="../media/audio6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6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11.jpeg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3.png"/><Relationship Id="rId5" Type="http://schemas.openxmlformats.org/officeDocument/2006/relationships/audio" Target="../media/audio12.wav"/><Relationship Id="rId15" Type="http://schemas.openxmlformats.org/officeDocument/2006/relationships/image" Target="../media/image9.png"/><Relationship Id="rId10" Type="http://schemas.openxmlformats.org/officeDocument/2006/relationships/audio" Target="../media/audio17.wav"/><Relationship Id="rId19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audio" Target="../media/audio16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19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image" Target="../media/image18.svg"/><Relationship Id="rId5" Type="http://schemas.openxmlformats.org/officeDocument/2006/relationships/audio" Target="../media/audio20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19.wav"/><Relationship Id="rId9" Type="http://schemas.openxmlformats.org/officeDocument/2006/relationships/image" Target="../media/image6.gif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4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10" Type="http://schemas.openxmlformats.org/officeDocument/2006/relationships/image" Target="../media/image4.png"/><Relationship Id="rId4" Type="http://schemas.openxmlformats.org/officeDocument/2006/relationships/audio" Target="../media/audio25.wav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8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microsoft.com/office/2007/relationships/hdphoto" Target="../media/hdphoto1.wdp"/><Relationship Id="rId5" Type="http://schemas.openxmlformats.org/officeDocument/2006/relationships/audio" Target="../media/audio30.wav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audio" Target="../media/audio29.wav"/><Relationship Id="rId9" Type="http://schemas.openxmlformats.org/officeDocument/2006/relationships/image" Target="../media/image25.png"/><Relationship Id="rId1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-1557" y="5074044"/>
            <a:ext cx="4571280" cy="17496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er/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l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short [o]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BE289-5224-6B14-E19F-F8BD98DBB5A5}"/>
              </a:ext>
            </a:extLst>
          </p:cNvPr>
          <p:cNvGrpSpPr/>
          <p:nvPr/>
        </p:nvGrpSpPr>
        <p:grpSpPr>
          <a:xfrm>
            <a:off x="2619615" y="1610966"/>
            <a:ext cx="970943" cy="1558010"/>
            <a:chOff x="-3257549" y="351247"/>
            <a:chExt cx="2891629" cy="46400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B2F05-8AAB-3E80-B01C-FA5B2993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A753D6-28DC-4C5D-AA20-C73F4006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hlinkClick r:id="" action="ppaction://noaction">
              <a:snd r:embed="rId6" name="T1_W3_1.1.wav"/>
            </a:hlinkClick>
            <a:extLst>
              <a:ext uri="{FF2B5EF4-FFF2-40B4-BE49-F238E27FC236}">
                <a16:creationId xmlns:a16="http://schemas.microsoft.com/office/drawing/2014/main" id="{22528858-8D75-732F-4BBA-EE449FF37975}"/>
              </a:ext>
            </a:extLst>
          </p:cNvPr>
          <p:cNvSpPr/>
          <p:nvPr/>
        </p:nvSpPr>
        <p:spPr>
          <a:xfrm>
            <a:off x="334130" y="3504179"/>
            <a:ext cx="3645545" cy="1447204"/>
          </a:xfrm>
          <a:prstGeom prst="wedgeRoundRectCallout">
            <a:avLst>
              <a:gd name="adj1" fmla="val -54508"/>
              <a:gd name="adj2" fmla="val -6662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die Schweiz? </a:t>
            </a:r>
          </a:p>
        </p:txBody>
      </p:sp>
      <p:pic>
        <p:nvPicPr>
          <p:cNvPr id="13" name="Picture 2" descr="Free Switzerland Country vector and picture">
            <a:extLst>
              <a:ext uri="{FF2B5EF4-FFF2-40B4-BE49-F238E27FC236}">
                <a16:creationId xmlns:a16="http://schemas.microsoft.com/office/drawing/2014/main" id="{89730996-C545-9AC9-BDBC-7E00D030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8" y="1724330"/>
            <a:ext cx="2037425" cy="13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Writing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die Schweiz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and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England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Let’s practise some writing!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89ABE8F-A454-4B3E-AE94-6578C5F2EA88}"/>
              </a:ext>
            </a:extLst>
          </p:cNvPr>
          <p:cNvSpPr/>
          <p:nvPr/>
        </p:nvSpPr>
        <p:spPr>
          <a:xfrm>
            <a:off x="1913781" y="899192"/>
            <a:ext cx="3262068" cy="1877048"/>
          </a:xfrm>
          <a:prstGeom prst="wedgeEllipseCallout">
            <a:avLst>
              <a:gd name="adj1" fmla="val -90170"/>
              <a:gd name="adj2" fmla="val 3053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I’m sure you know how to spell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7B0E13F-C1EC-422F-9A94-C6872929B642}"/>
              </a:ext>
            </a:extLst>
          </p:cNvPr>
          <p:cNvSpPr/>
          <p:nvPr/>
        </p:nvSpPr>
        <p:spPr>
          <a:xfrm>
            <a:off x="5320512" y="1090973"/>
            <a:ext cx="3262068" cy="1877048"/>
          </a:xfrm>
          <a:prstGeom prst="wedgeEllipseCallout">
            <a:avLst>
              <a:gd name="adj1" fmla="val 69027"/>
              <a:gd name="adj2" fmla="val 3880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let’s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practise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writing it on your sleeve with your finger!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346BDAF-4CD4-4D28-BE0C-26BC3C711B3A}"/>
              </a:ext>
            </a:extLst>
          </p:cNvPr>
          <p:cNvSpPr/>
          <p:nvPr/>
        </p:nvSpPr>
        <p:spPr>
          <a:xfrm>
            <a:off x="101160" y="3159801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796E427-258F-4A5C-A060-16D5BBD68112}"/>
              </a:ext>
            </a:extLst>
          </p:cNvPr>
          <p:cNvSpPr/>
          <p:nvPr/>
        </p:nvSpPr>
        <p:spPr>
          <a:xfrm>
            <a:off x="8791848" y="2646325"/>
            <a:ext cx="3262068" cy="1877048"/>
          </a:xfrm>
          <a:prstGeom prst="wedgeEllipseCallout">
            <a:avLst>
              <a:gd name="adj1" fmla="val -157080"/>
              <a:gd name="adj2" fmla="val 607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German, the ‘E’ in England is a different sound, and you don’t hear the ‘g’. 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2EC1BA8-09E5-4867-9069-F92508EA03A7}"/>
              </a:ext>
            </a:extLst>
          </p:cNvPr>
          <p:cNvSpPr/>
          <p:nvPr/>
        </p:nvSpPr>
        <p:spPr>
          <a:xfrm>
            <a:off x="1913781" y="4330461"/>
            <a:ext cx="3262068" cy="1877048"/>
          </a:xfrm>
          <a:prstGeom prst="wedgeEllipseCallout">
            <a:avLst>
              <a:gd name="adj1" fmla="val -107405"/>
              <a:gd name="adj2" fmla="val 4167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let’s try the words for Switzerland!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B22C5B-DED3-4108-ACEE-3BA866E26A51}"/>
              </a:ext>
            </a:extLst>
          </p:cNvPr>
          <p:cNvCxnSpPr>
            <a:cxnSpLocks/>
          </p:cNvCxnSpPr>
          <p:nvPr/>
        </p:nvCxnSpPr>
        <p:spPr>
          <a:xfrm>
            <a:off x="3539607" y="286240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2">
            <a:extLst>
              <a:ext uri="{FF2B5EF4-FFF2-40B4-BE49-F238E27FC236}">
                <a16:creationId xmlns:a16="http://schemas.microsoft.com/office/drawing/2014/main" id="{E4537D8D-FA0F-490B-AA36-22B701E9DF92}"/>
              </a:ext>
            </a:extLst>
          </p:cNvPr>
          <p:cNvSpPr/>
          <p:nvPr/>
        </p:nvSpPr>
        <p:spPr>
          <a:xfrm>
            <a:off x="3625179" y="4465322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Schweiz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28FED1F-3861-40F4-9805-7425AA9A5736}"/>
              </a:ext>
            </a:extLst>
          </p:cNvPr>
          <p:cNvSpPr/>
          <p:nvPr/>
        </p:nvSpPr>
        <p:spPr>
          <a:xfrm>
            <a:off x="8760655" y="4859769"/>
            <a:ext cx="3262068" cy="1877048"/>
          </a:xfrm>
          <a:prstGeom prst="wedgeEllipseCallout">
            <a:avLst>
              <a:gd name="adj1" fmla="val -116749"/>
              <a:gd name="adj2" fmla="val 823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Now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practise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writing ‘die Schweiz’ on your sleeve.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B9234E-57AE-415E-BB8B-263B7862FDB6}"/>
              </a:ext>
            </a:extLst>
          </p:cNvPr>
          <p:cNvCxnSpPr>
            <a:cxnSpLocks/>
          </p:cNvCxnSpPr>
          <p:nvPr/>
        </p:nvCxnSpPr>
        <p:spPr>
          <a:xfrm>
            <a:off x="7617832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169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6" grpId="0" animBg="1"/>
      <p:bldP spid="7" grpId="0" animBg="1"/>
      <p:bldP spid="8" grpId="0"/>
      <p:bldP spid="9" grpId="0" animBg="1"/>
      <p:bldP spid="10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Swiss Map Switzerland illustration and picture">
            <a:extLst>
              <a:ext uri="{FF2B5EF4-FFF2-40B4-BE49-F238E27FC236}">
                <a16:creationId xmlns:a16="http://schemas.microsoft.com/office/drawing/2014/main" id="{D3F92F2E-4CFA-EFD4-03A2-2E827110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00" y="2728385"/>
            <a:ext cx="6098147" cy="34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189366"/>
              </p:ext>
            </p:extLst>
          </p:nvPr>
        </p:nvGraphicFramePr>
        <p:xfrm>
          <a:off x="366150" y="2643039"/>
          <a:ext cx="4275988" cy="4072852"/>
        </p:xfrm>
        <a:graphic>
          <a:graphicData uri="http://schemas.openxmlformats.org/drawingml/2006/table">
            <a:tbl>
              <a:tblPr/>
              <a:tblGrid>
                <a:gridCol w="756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1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England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die Schweiz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4400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262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2" name="T1_W3_11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92343" y="2709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3" name="T1_W3_11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87325" y="32060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4" name="T1_W3_11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87325" y="3696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5" name="T1_W3_11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87325" y="4215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6" name="T1_W3_11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87325" y="47545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7" name="T1_W3_11.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87325" y="522026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8" name="T1_W3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correct country name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B151BB3-A1D7-4602-AAB7-1D7746F7A724}"/>
              </a:ext>
            </a:extLst>
          </p:cNvPr>
          <p:cNvGrpSpPr/>
          <p:nvPr/>
        </p:nvGrpSpPr>
        <p:grpSpPr>
          <a:xfrm>
            <a:off x="8531793" y="61555"/>
            <a:ext cx="970943" cy="1558010"/>
            <a:chOff x="-3257549" y="351247"/>
            <a:chExt cx="2891629" cy="46400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A771AF1-8C69-42E9-BA28-EADC02B9B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03C8FA-C937-4E49-89D6-63CB491A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950F845-3281-4114-9685-D5A54E27D955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88" y="2400954"/>
            <a:ext cx="2478459" cy="3854712"/>
          </a:xfrm>
          <a:prstGeom prst="rect">
            <a:avLst/>
          </a:prstGeom>
        </p:spPr>
      </p:pic>
      <p:sp>
        <p:nvSpPr>
          <p:cNvPr id="23" name="CustomShape 28">
            <a:hlinkClick r:id="" action="ppaction://noaction">
              <a:snd r:embed="rId23" name="T1_W3_11.8.wav"/>
            </a:hlinkClick>
            <a:extLst>
              <a:ext uri="{FF2B5EF4-FFF2-40B4-BE49-F238E27FC236}">
                <a16:creationId xmlns:a16="http://schemas.microsoft.com/office/drawing/2014/main" id="{D60526C0-C1A2-4004-95F4-C426C03C9886}"/>
              </a:ext>
            </a:extLst>
          </p:cNvPr>
          <p:cNvSpPr/>
          <p:nvPr/>
        </p:nvSpPr>
        <p:spPr>
          <a:xfrm>
            <a:off x="469552" y="57586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24" name="T1_W3_11.9.wav"/>
            </a:hlinkClick>
            <a:extLst>
              <a:ext uri="{FF2B5EF4-FFF2-40B4-BE49-F238E27FC236}">
                <a16:creationId xmlns:a16="http://schemas.microsoft.com/office/drawing/2014/main" id="{D1C3FCD9-1249-477F-BFB6-97A99082875A}"/>
              </a:ext>
            </a:extLst>
          </p:cNvPr>
          <p:cNvSpPr/>
          <p:nvPr/>
        </p:nvSpPr>
        <p:spPr>
          <a:xfrm>
            <a:off x="469552" y="63056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0AC55-BAAA-4FFD-B9BC-C3631E5C52B5}"/>
              </a:ext>
            </a:extLst>
          </p:cNvPr>
          <p:cNvSpPr txBox="1"/>
          <p:nvPr/>
        </p:nvSpPr>
        <p:spPr>
          <a:xfrm>
            <a:off x="2103871" y="270926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649C0-F62C-449A-8FBC-D4357ED3BB20}"/>
              </a:ext>
            </a:extLst>
          </p:cNvPr>
          <p:cNvSpPr txBox="1"/>
          <p:nvPr/>
        </p:nvSpPr>
        <p:spPr>
          <a:xfrm>
            <a:off x="2084844" y="322372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6723D1-00E8-43C0-83EC-A4D1A46F05A6}"/>
              </a:ext>
            </a:extLst>
          </p:cNvPr>
          <p:cNvSpPr txBox="1"/>
          <p:nvPr/>
        </p:nvSpPr>
        <p:spPr>
          <a:xfrm>
            <a:off x="2067582" y="3776865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B735D-D0FB-4DE9-B3E5-117C30811DA7}"/>
              </a:ext>
            </a:extLst>
          </p:cNvPr>
          <p:cNvSpPr txBox="1"/>
          <p:nvPr/>
        </p:nvSpPr>
        <p:spPr>
          <a:xfrm>
            <a:off x="2073755" y="4195693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C6DFD-19F4-418A-AA56-38239F6F88C4}"/>
              </a:ext>
            </a:extLst>
          </p:cNvPr>
          <p:cNvSpPr txBox="1"/>
          <p:nvPr/>
        </p:nvSpPr>
        <p:spPr>
          <a:xfrm>
            <a:off x="1972057" y="475681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E0F672-5DDC-48E2-B998-2FD312F40280}"/>
              </a:ext>
            </a:extLst>
          </p:cNvPr>
          <p:cNvSpPr txBox="1"/>
          <p:nvPr/>
        </p:nvSpPr>
        <p:spPr>
          <a:xfrm>
            <a:off x="2084844" y="530197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D23821-B73D-4129-A26C-8DEAB6179147}"/>
              </a:ext>
            </a:extLst>
          </p:cNvPr>
          <p:cNvSpPr txBox="1"/>
          <p:nvPr/>
        </p:nvSpPr>
        <p:spPr>
          <a:xfrm>
            <a:off x="2073755" y="5785743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C8F4C0-D42E-4E07-BB80-FB8F44E0FF6F}"/>
              </a:ext>
            </a:extLst>
          </p:cNvPr>
          <p:cNvSpPr txBox="1"/>
          <p:nvPr/>
        </p:nvSpPr>
        <p:spPr>
          <a:xfrm>
            <a:off x="2067582" y="6310970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8C92CF2D-894B-466C-8DFF-77793695111B}"/>
              </a:ext>
            </a:extLst>
          </p:cNvPr>
          <p:cNvSpPr/>
          <p:nvPr/>
        </p:nvSpPr>
        <p:spPr>
          <a:xfrm flipH="1" flipV="1">
            <a:off x="11175093" y="4739018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2098967-3895-4FC0-AAAA-473EE26A6957}"/>
              </a:ext>
            </a:extLst>
          </p:cNvPr>
          <p:cNvSpPr/>
          <p:nvPr/>
        </p:nvSpPr>
        <p:spPr>
          <a:xfrm flipH="1" flipV="1">
            <a:off x="6695503" y="3616474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C29AC-54D8-4C75-B2AC-25D3E1FDBE9E}"/>
              </a:ext>
            </a:extLst>
          </p:cNvPr>
          <p:cNvSpPr txBox="1"/>
          <p:nvPr/>
        </p:nvSpPr>
        <p:spPr>
          <a:xfrm>
            <a:off x="6795334" y="3492693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Olten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F9E14B-90A2-40ED-B6E4-8F6DDE8D2CC7}"/>
              </a:ext>
            </a:extLst>
          </p:cNvPr>
          <p:cNvSpPr txBox="1"/>
          <p:nvPr/>
        </p:nvSpPr>
        <p:spPr>
          <a:xfrm>
            <a:off x="5142489" y="3650435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Solothurn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F7A9640-E60E-46A7-8448-5CBD66676B00}"/>
              </a:ext>
            </a:extLst>
          </p:cNvPr>
          <p:cNvSpPr/>
          <p:nvPr/>
        </p:nvSpPr>
        <p:spPr>
          <a:xfrm flipH="1" flipV="1">
            <a:off x="7291046" y="4629761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0D220CFF-65D3-48C2-A659-74FBD7AC19A3}"/>
              </a:ext>
            </a:extLst>
          </p:cNvPr>
          <p:cNvSpPr/>
          <p:nvPr/>
        </p:nvSpPr>
        <p:spPr>
          <a:xfrm flipH="1" flipV="1">
            <a:off x="7484172" y="4206540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DDCAC25D-0219-4527-A5CA-00A966C4EB65}"/>
              </a:ext>
            </a:extLst>
          </p:cNvPr>
          <p:cNvSpPr/>
          <p:nvPr/>
        </p:nvSpPr>
        <p:spPr>
          <a:xfrm flipH="1" flipV="1">
            <a:off x="7918142" y="3255213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886BF73-248C-4CC7-AC6B-95EFEBC0E065}"/>
              </a:ext>
            </a:extLst>
          </p:cNvPr>
          <p:cNvSpPr/>
          <p:nvPr/>
        </p:nvSpPr>
        <p:spPr>
          <a:xfrm flipH="1" flipV="1">
            <a:off x="6354174" y="3774886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188E4F-6A1A-4E89-A7C9-D727239D6B25}"/>
              </a:ext>
            </a:extLst>
          </p:cNvPr>
          <p:cNvSpPr txBox="1"/>
          <p:nvPr/>
        </p:nvSpPr>
        <p:spPr>
          <a:xfrm>
            <a:off x="7598831" y="408546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Altdorf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62E103-6D99-4200-8CB8-B5C2CE2C3964}"/>
              </a:ext>
            </a:extLst>
          </p:cNvPr>
          <p:cNvSpPr txBox="1"/>
          <p:nvPr/>
        </p:nvSpPr>
        <p:spPr>
          <a:xfrm>
            <a:off x="5943288" y="448870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Obergoms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F227DB-A660-4F37-89C2-72B52F5976DF}"/>
              </a:ext>
            </a:extLst>
          </p:cNvPr>
          <p:cNvSpPr txBox="1"/>
          <p:nvPr/>
        </p:nvSpPr>
        <p:spPr>
          <a:xfrm>
            <a:off x="10109839" y="4604811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Sheffield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DA1EA3-CEEF-9F29-267C-9C6B26D24283}"/>
              </a:ext>
            </a:extLst>
          </p:cNvPr>
          <p:cNvGrpSpPr/>
          <p:nvPr/>
        </p:nvGrpSpPr>
        <p:grpSpPr>
          <a:xfrm>
            <a:off x="10131952" y="4020916"/>
            <a:ext cx="1998870" cy="369332"/>
            <a:chOff x="9461401" y="3670953"/>
            <a:chExt cx="1998870" cy="369332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3DDE87B-DA11-4011-AB7C-4C53279A5886}"/>
                </a:ext>
              </a:extLst>
            </p:cNvPr>
            <p:cNvSpPr/>
            <p:nvPr/>
          </p:nvSpPr>
          <p:spPr>
            <a:xfrm flipH="1" flipV="1">
              <a:off x="10487088" y="380931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91905C-5FA5-4ADC-AA01-9ED902CD0061}"/>
                </a:ext>
              </a:extLst>
            </p:cNvPr>
            <p:cNvSpPr txBox="1"/>
            <p:nvPr/>
          </p:nvSpPr>
          <p:spPr>
            <a:xfrm>
              <a:off x="9461401" y="3670953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Durham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13023F-7398-C747-25C1-8F2C4F3E7202}"/>
              </a:ext>
            </a:extLst>
          </p:cNvPr>
          <p:cNvGrpSpPr/>
          <p:nvPr/>
        </p:nvGrpSpPr>
        <p:grpSpPr>
          <a:xfrm>
            <a:off x="10131952" y="5344609"/>
            <a:ext cx="1998870" cy="369332"/>
            <a:chOff x="9470971" y="5481904"/>
            <a:chExt cx="1998870" cy="369332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36DF2A61-5747-4608-ACAC-0D33AB15E48F}"/>
                </a:ext>
              </a:extLst>
            </p:cNvPr>
            <p:cNvSpPr/>
            <p:nvPr/>
          </p:nvSpPr>
          <p:spPr>
            <a:xfrm flipH="1" flipV="1">
              <a:off x="10893259" y="5613636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38E889-5E8E-490D-A590-269744AF9843}"/>
                </a:ext>
              </a:extLst>
            </p:cNvPr>
            <p:cNvSpPr txBox="1"/>
            <p:nvPr/>
          </p:nvSpPr>
          <p:spPr>
            <a:xfrm>
              <a:off x="9470971" y="5481904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Cambridge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8C6CB9-1C5E-4518-9129-429ECE04BE2C}"/>
              </a:ext>
            </a:extLst>
          </p:cNvPr>
          <p:cNvSpPr txBox="1"/>
          <p:nvPr/>
        </p:nvSpPr>
        <p:spPr>
          <a:xfrm>
            <a:off x="8021273" y="3127565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Bottighofen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2" descr="Free Switzerland Country vector and picture">
            <a:extLst>
              <a:ext uri="{FF2B5EF4-FFF2-40B4-BE49-F238E27FC236}">
                <a16:creationId xmlns:a16="http://schemas.microsoft.com/office/drawing/2014/main" id="{67B76EE5-3A59-2F2E-3024-2EF90FC7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01" y="387653"/>
            <a:ext cx="1433622" cy="9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11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11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11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11" name="T1_W3_12.1.wav"/>
            </a:hlinkClick>
          </p:cNvPr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und Lothar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4109117" y="25266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27435" y="3110074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Leonie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5956252" y="2566968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Lothar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6612178" y="4870686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3587601" y="4870686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Ronja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3961208" y="5180925"/>
            <a:ext cx="3004653" cy="1535909"/>
          </a:xfrm>
          <a:prstGeom prst="wedgeEllipseCallout">
            <a:avLst>
              <a:gd name="adj1" fmla="val -26263"/>
              <a:gd name="adj2" fmla="val -858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E2552D1-52F4-4F25-B534-47463F9BD1B5}"/>
              </a:ext>
            </a:extLst>
          </p:cNvPr>
          <p:cNvSpPr/>
          <p:nvPr/>
        </p:nvSpPr>
        <p:spPr>
          <a:xfrm>
            <a:off x="7938234" y="4634243"/>
            <a:ext cx="2844732" cy="1550159"/>
          </a:xfrm>
          <a:prstGeom prst="wedgeEllipseCallout">
            <a:avLst>
              <a:gd name="adj1" fmla="val -68735"/>
              <a:gd name="adj2" fmla="val -5639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2CD06E25-C8E3-4C61-8676-9B0703775EA4}"/>
              </a:ext>
            </a:extLst>
          </p:cNvPr>
          <p:cNvSpPr/>
          <p:nvPr/>
        </p:nvSpPr>
        <p:spPr>
          <a:xfrm>
            <a:off x="934003" y="2089864"/>
            <a:ext cx="2623284" cy="1529494"/>
          </a:xfrm>
          <a:prstGeom prst="wedgeEllipseCallout">
            <a:avLst>
              <a:gd name="adj1" fmla="val 54291"/>
              <a:gd name="adj2" fmla="val -5250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6C1A1DA7-2888-4611-87BE-3F9805606632}"/>
              </a:ext>
            </a:extLst>
          </p:cNvPr>
          <p:cNvSpPr/>
          <p:nvPr/>
        </p:nvSpPr>
        <p:spPr>
          <a:xfrm>
            <a:off x="7743320" y="1960134"/>
            <a:ext cx="2844729" cy="1423239"/>
          </a:xfrm>
          <a:prstGeom prst="wedgeEllipseCallout">
            <a:avLst>
              <a:gd name="adj1" fmla="val -68171"/>
              <a:gd name="adj2" fmla="val -485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bin Lothar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F3949FC1-E3AA-4BD9-AD7D-59955BC4EC88}"/>
              </a:ext>
            </a:extLst>
          </p:cNvPr>
          <p:cNvSpPr/>
          <p:nvPr/>
        </p:nvSpPr>
        <p:spPr>
          <a:xfrm>
            <a:off x="931659" y="2074718"/>
            <a:ext cx="2618165" cy="1529494"/>
          </a:xfrm>
          <a:prstGeom prst="wedgeEllipseCallout">
            <a:avLst>
              <a:gd name="adj1" fmla="val -55128"/>
              <a:gd name="adj2" fmla="val -5649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71CAC09-0672-485F-B5ED-FB6C4A5A1F12}"/>
              </a:ext>
            </a:extLst>
          </p:cNvPr>
          <p:cNvSpPr/>
          <p:nvPr/>
        </p:nvSpPr>
        <p:spPr>
          <a:xfrm>
            <a:off x="7743320" y="1876805"/>
            <a:ext cx="2844727" cy="1645646"/>
          </a:xfrm>
          <a:prstGeom prst="wedgeEllipseCallout">
            <a:avLst>
              <a:gd name="adj1" fmla="val 70636"/>
              <a:gd name="adj2" fmla="val -1759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250AC812-BB66-4F3E-9E11-19C0383F67F6}"/>
              </a:ext>
            </a:extLst>
          </p:cNvPr>
          <p:cNvSpPr/>
          <p:nvPr/>
        </p:nvSpPr>
        <p:spPr>
          <a:xfrm>
            <a:off x="3921517" y="5184573"/>
            <a:ext cx="3038670" cy="1529494"/>
          </a:xfrm>
          <a:prstGeom prst="wedgeEllipseCallout">
            <a:avLst>
              <a:gd name="adj1" fmla="val -89713"/>
              <a:gd name="adj2" fmla="val 202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BBB3C76-D49D-4472-ACE4-4FB60251EB0E}"/>
              </a:ext>
            </a:extLst>
          </p:cNvPr>
          <p:cNvSpPr/>
          <p:nvPr/>
        </p:nvSpPr>
        <p:spPr>
          <a:xfrm>
            <a:off x="7955565" y="4605730"/>
            <a:ext cx="2822922" cy="1583254"/>
          </a:xfrm>
          <a:prstGeom prst="wedgeEllipseCallout">
            <a:avLst>
              <a:gd name="adj1" fmla="val 80054"/>
              <a:gd name="adj2" fmla="val 3690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Graphic 38" descr="User with solid fill">
            <a:extLst>
              <a:ext uri="{FF2B5EF4-FFF2-40B4-BE49-F238E27FC236}">
                <a16:creationId xmlns:a16="http://schemas.microsoft.com/office/drawing/2014/main" id="{6F1FC747-9402-4B0F-B94F-B92D2D3C0F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8111" y="1093594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BDAC11-4943-49FE-976A-C9B739BC497A}"/>
              </a:ext>
            </a:extLst>
          </p:cNvPr>
          <p:cNvSpPr txBox="1"/>
          <p:nvPr/>
        </p:nvSpPr>
        <p:spPr>
          <a:xfrm>
            <a:off x="940710" y="2229454"/>
            <a:ext cx="25121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3F189779-CA4C-4C1C-B640-AF2BFCD07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93904" y="1973830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FE318D-F383-4E8E-92D9-EE40B3BA89EB}"/>
              </a:ext>
            </a:extLst>
          </p:cNvPr>
          <p:cNvSpPr txBox="1"/>
          <p:nvPr/>
        </p:nvSpPr>
        <p:spPr>
          <a:xfrm>
            <a:off x="7880011" y="2028288"/>
            <a:ext cx="2512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Lothar.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EA493138-E9CE-4D69-A926-8AF8C6A52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80452" y="5641852"/>
            <a:ext cx="914400" cy="9144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CD9DE0-3070-482F-BD8B-58CC14BBAB98}"/>
              </a:ext>
            </a:extLst>
          </p:cNvPr>
          <p:cNvSpPr txBox="1"/>
          <p:nvPr/>
        </p:nvSpPr>
        <p:spPr>
          <a:xfrm>
            <a:off x="3861551" y="5317128"/>
            <a:ext cx="30386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FE2D05-BF23-490B-8DB0-2C48E41BD595}"/>
              </a:ext>
            </a:extLst>
          </p:cNvPr>
          <p:cNvSpPr txBox="1"/>
          <p:nvPr/>
        </p:nvSpPr>
        <p:spPr>
          <a:xfrm>
            <a:off x="8154017" y="4753131"/>
            <a:ext cx="2426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5DB1A043-B051-455F-A289-05EC1DD56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33630" y="5661732"/>
            <a:ext cx="914400" cy="914400"/>
          </a:xfrm>
          <a:prstGeom prst="rect">
            <a:avLst/>
          </a:prstGeom>
        </p:spPr>
      </p:pic>
      <p:pic>
        <p:nvPicPr>
          <p:cNvPr id="7" name="Picture 6" descr="A cartoon of 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813A5006-95A0-63A7-1FC4-CE8349EE3E6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24"/>
          <a:stretch/>
        </p:blipFill>
        <p:spPr>
          <a:xfrm>
            <a:off x="3899181" y="949444"/>
            <a:ext cx="1483095" cy="1498024"/>
          </a:xfrm>
          <a:prstGeom prst="rect">
            <a:avLst/>
          </a:prstGeom>
        </p:spPr>
      </p:pic>
      <p:pic>
        <p:nvPicPr>
          <p:cNvPr id="12" name="Picture 11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CDB22CA8-2C64-A130-7AD7-5544F16F61C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6"/>
          <a:stretch/>
        </p:blipFill>
        <p:spPr>
          <a:xfrm>
            <a:off x="5624670" y="949444"/>
            <a:ext cx="1776256" cy="1451577"/>
          </a:xfrm>
          <a:prstGeom prst="rect">
            <a:avLst/>
          </a:prstGeom>
        </p:spPr>
      </p:pic>
      <p:pic>
        <p:nvPicPr>
          <p:cNvPr id="32" name="Picture 3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CF65F32-0D44-5262-1A4A-0139C34AD6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3" y="3663313"/>
            <a:ext cx="998762" cy="1218109"/>
          </a:xfrm>
          <a:prstGeom prst="rect">
            <a:avLst/>
          </a:prstGeom>
        </p:spPr>
      </p:pic>
      <p:pic>
        <p:nvPicPr>
          <p:cNvPr id="34" name="Picture 33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3F87310E-9AF6-D429-C7B1-205E2D6F0F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9"/>
          <a:stretch/>
        </p:blipFill>
        <p:spPr>
          <a:xfrm>
            <a:off x="6246633" y="3522451"/>
            <a:ext cx="1236727" cy="1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72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1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1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43" grpId="0"/>
      <p:bldP spid="45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A6255EE-D363-4FC5-9F02-ABC9F5E5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869" y="-1115919"/>
            <a:ext cx="4803093" cy="10003575"/>
          </a:xfrm>
          <a:prstGeom prst="rect">
            <a:avLst/>
          </a:prstGeom>
        </p:spPr>
      </p:pic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600202211"/>
              </p:ext>
            </p:extLst>
          </p:nvPr>
        </p:nvGraphicFramePr>
        <p:xfrm>
          <a:off x="990515" y="1843153"/>
          <a:ext cx="8165836" cy="3824916"/>
        </p:xfrm>
        <a:graphic>
          <a:graphicData uri="http://schemas.openxmlformats.org/drawingml/2006/table">
            <a:tbl>
              <a:tblPr/>
              <a:tblGrid>
                <a:gridCol w="73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Bottighofen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Sheffield.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Cambridge und  ich  bin in Altdorf.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Hallo! 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Durham und  ich   bin in Zürich.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Obergoms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, wo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du ?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Olten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! Oh,  ich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Genf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Biel?  Ich  bin in Solothurn!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and Lothar are travelling for work but they are never in the same place.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5" name="T1_W3_13.1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44703" y="20214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1_W3_13.2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44703" y="264211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1_W3_13.3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44703" y="32594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>
            <a:hlinkClick r:id="" action="ppaction://noaction">
              <a:snd r:embed="rId8" name="T1_W3_13.4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44703" y="388586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9" name="T1_W3_13.5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044703" y="448704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hlinkClick r:id="" action="ppaction://noaction">
              <a:snd r:embed="rId10" name="T1_W3_13.6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44703" y="51538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pic>
        <p:nvPicPr>
          <p:cNvPr id="2050" name="Picture 2" descr="Paint Splatter, Splash, Ink, Liquid, Splat, Drop, Blob">
            <a:extLst>
              <a:ext uri="{FF2B5EF4-FFF2-40B4-BE49-F238E27FC236}">
                <a16:creationId xmlns:a16="http://schemas.microsoft.com/office/drawing/2014/main" id="{22A6766E-F811-4283-A22F-46D5711A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0" y="184257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int Splatter, Splash, Ink, Liquid, Splat, Drop, Blob">
            <a:extLst>
              <a:ext uri="{FF2B5EF4-FFF2-40B4-BE49-F238E27FC236}">
                <a16:creationId xmlns:a16="http://schemas.microsoft.com/office/drawing/2014/main" id="{369D9C27-3F57-4B31-AAFB-EA440D3C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4" y="1857952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int Splatter, Splash, Ink, Liquid, Splat, Drop, Blob">
            <a:extLst>
              <a:ext uri="{FF2B5EF4-FFF2-40B4-BE49-F238E27FC236}">
                <a16:creationId xmlns:a16="http://schemas.microsoft.com/office/drawing/2014/main" id="{01144AB5-994F-4A0E-824E-09224255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0" y="248247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int Splatter, Splash, Ink, Liquid, Splat, Drop, Blob">
            <a:extLst>
              <a:ext uri="{FF2B5EF4-FFF2-40B4-BE49-F238E27FC236}">
                <a16:creationId xmlns:a16="http://schemas.microsoft.com/office/drawing/2014/main" id="{71830651-1D60-4F8F-A3D1-3507C17C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47" y="247483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int Splatter, Splash, Ink, Liquid, Splat, Drop, Blob">
            <a:extLst>
              <a:ext uri="{FF2B5EF4-FFF2-40B4-BE49-F238E27FC236}">
                <a16:creationId xmlns:a16="http://schemas.microsoft.com/office/drawing/2014/main" id="{64A8458C-C6E2-4A06-9062-65F9A04E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62" y="314923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int Splatter, Splash, Ink, Liquid, Splat, Drop, Blob">
            <a:extLst>
              <a:ext uri="{FF2B5EF4-FFF2-40B4-BE49-F238E27FC236}">
                <a16:creationId xmlns:a16="http://schemas.microsoft.com/office/drawing/2014/main" id="{906D2B96-8EDC-41C6-8321-24F69CE0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0" y="312765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aint Splatter, Splash, Ink, Liquid, Splat, Drop, Blob">
            <a:extLst>
              <a:ext uri="{FF2B5EF4-FFF2-40B4-BE49-F238E27FC236}">
                <a16:creationId xmlns:a16="http://schemas.microsoft.com/office/drawing/2014/main" id="{3EC3C5CC-A3D9-46AE-A69D-98ADEDC1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8" y="3770531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int Splatter, Splash, Ink, Liquid, Splat, Drop, Blob">
            <a:extLst>
              <a:ext uri="{FF2B5EF4-FFF2-40B4-BE49-F238E27FC236}">
                <a16:creationId xmlns:a16="http://schemas.microsoft.com/office/drawing/2014/main" id="{81745947-9340-432D-A985-F0F4E3C3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22" y="3778836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int Splatter, Splash, Ink, Liquid, Splat, Drop, Blob">
            <a:extLst>
              <a:ext uri="{FF2B5EF4-FFF2-40B4-BE49-F238E27FC236}">
                <a16:creationId xmlns:a16="http://schemas.microsoft.com/office/drawing/2014/main" id="{CBDE33BF-80AF-4860-8D53-5F631831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80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aint Splatter, Splash, Ink, Liquid, Splat, Drop, Blob">
            <a:extLst>
              <a:ext uri="{FF2B5EF4-FFF2-40B4-BE49-F238E27FC236}">
                <a16:creationId xmlns:a16="http://schemas.microsoft.com/office/drawing/2014/main" id="{96C5BCD0-DD3D-44B0-89AE-09BE1DF6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6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aint Splatter, Splash, Ink, Liquid, Splat, Drop, Blob">
            <a:extLst>
              <a:ext uri="{FF2B5EF4-FFF2-40B4-BE49-F238E27FC236}">
                <a16:creationId xmlns:a16="http://schemas.microsoft.com/office/drawing/2014/main" id="{39C5BA2C-6CA6-4745-AA80-26C751BF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18" y="500954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int Splatter, Splash, Ink, Liquid, Splat, Drop, Blob">
            <a:extLst>
              <a:ext uri="{FF2B5EF4-FFF2-40B4-BE49-F238E27FC236}">
                <a16:creationId xmlns:a16="http://schemas.microsoft.com/office/drawing/2014/main" id="{C91AC19A-E41E-4EED-9100-8ACF62B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5" y="504632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Table 73">
            <a:extLst>
              <a:ext uri="{FF2B5EF4-FFF2-40B4-BE49-F238E27FC236}">
                <a16:creationId xmlns:a16="http://schemas.microsoft.com/office/drawing/2014/main" id="{AEB310AA-BE1C-4C9B-83C8-4A59ECF8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14257"/>
              </p:ext>
            </p:extLst>
          </p:nvPr>
        </p:nvGraphicFramePr>
        <p:xfrm>
          <a:off x="7337239" y="3725888"/>
          <a:ext cx="2512249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97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045352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Lothar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are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89106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1CA4AEA-D87F-416B-A8A5-14E465EE58AD}"/>
              </a:ext>
            </a:extLst>
          </p:cNvPr>
          <p:cNvSpPr txBox="1"/>
          <p:nvPr/>
        </p:nvSpPr>
        <p:spPr>
          <a:xfrm>
            <a:off x="7972819" y="453866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Sheffield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65AC05-3CCD-43C0-812E-A6092EE9D27F}"/>
              </a:ext>
            </a:extLst>
          </p:cNvPr>
          <p:cNvSpPr txBox="1"/>
          <p:nvPr/>
        </p:nvSpPr>
        <p:spPr>
          <a:xfrm>
            <a:off x="7970363" y="4988179"/>
            <a:ext cx="169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Cambridge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03F1E8-1DC4-461F-B3BA-AA66B895439E}"/>
              </a:ext>
            </a:extLst>
          </p:cNvPr>
          <p:cNvSpPr txBox="1"/>
          <p:nvPr/>
        </p:nvSpPr>
        <p:spPr>
          <a:xfrm>
            <a:off x="8001502" y="542505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Durham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E3EDE1-38C9-47B7-818C-185653A444D0}"/>
              </a:ext>
            </a:extLst>
          </p:cNvPr>
          <p:cNvSpPr txBox="1"/>
          <p:nvPr/>
        </p:nvSpPr>
        <p:spPr>
          <a:xfrm>
            <a:off x="8034744" y="584153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Olten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9DD8D6-8A71-4CD3-AA75-FBB01FEB0EFC}"/>
              </a:ext>
            </a:extLst>
          </p:cNvPr>
          <p:cNvSpPr txBox="1"/>
          <p:nvPr/>
        </p:nvSpPr>
        <p:spPr>
          <a:xfrm>
            <a:off x="7933755" y="6330597"/>
            <a:ext cx="182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Biel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-3294" y="831017"/>
            <a:ext cx="1080130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Leonie messages Lothar. Lothar’s phone screen is dirty! Who is where?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Table 73">
            <a:extLst>
              <a:ext uri="{FF2B5EF4-FFF2-40B4-BE49-F238E27FC236}">
                <a16:creationId xmlns:a16="http://schemas.microsoft.com/office/drawing/2014/main" id="{8CBC56FF-20AF-423F-A462-47DD1C849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576426"/>
              </p:ext>
            </p:extLst>
          </p:nvPr>
        </p:nvGraphicFramePr>
        <p:xfrm>
          <a:off x="9669043" y="1380107"/>
          <a:ext cx="2440794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3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982059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837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Leonie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am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12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5799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3BF92345-83E7-4FE9-8405-4DDA60C46E54}"/>
              </a:ext>
            </a:extLst>
          </p:cNvPr>
          <p:cNvSpPr txBox="1"/>
          <p:nvPr/>
        </p:nvSpPr>
        <p:spPr>
          <a:xfrm>
            <a:off x="10271186" y="2065144"/>
            <a:ext cx="168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Bottighofen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361308-8493-47ED-A6F0-286F8C10C611}"/>
              </a:ext>
            </a:extLst>
          </p:cNvPr>
          <p:cNvSpPr txBox="1"/>
          <p:nvPr/>
        </p:nvSpPr>
        <p:spPr>
          <a:xfrm>
            <a:off x="10251376" y="2521146"/>
            <a:ext cx="17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Altdorf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32D7E3-CC4C-4D63-8E5A-88458B98EFC2}"/>
              </a:ext>
            </a:extLst>
          </p:cNvPr>
          <p:cNvSpPr txBox="1"/>
          <p:nvPr/>
        </p:nvSpPr>
        <p:spPr>
          <a:xfrm>
            <a:off x="10286347" y="295670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Zürich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BBBBBC-70FA-4F8F-92AC-CC77939B4BF9}"/>
              </a:ext>
            </a:extLst>
          </p:cNvPr>
          <p:cNvSpPr txBox="1"/>
          <p:nvPr/>
        </p:nvSpPr>
        <p:spPr>
          <a:xfrm>
            <a:off x="10286347" y="345241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Obergoms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B3EE7-3727-4BCF-BE1D-BC0C50FFD9EE}"/>
              </a:ext>
            </a:extLst>
          </p:cNvPr>
          <p:cNvSpPr txBox="1"/>
          <p:nvPr/>
        </p:nvSpPr>
        <p:spPr>
          <a:xfrm>
            <a:off x="10224456" y="3918079"/>
            <a:ext cx="17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86EB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0B9AA-EDC3-4C8C-A8F0-1619B78A7DC3}"/>
              </a:ext>
            </a:extLst>
          </p:cNvPr>
          <p:cNvSpPr txBox="1"/>
          <p:nvPr/>
        </p:nvSpPr>
        <p:spPr>
          <a:xfrm>
            <a:off x="10271186" y="4346527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Solothurn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204FE9-25E7-4160-885F-F9898F92DEA2}"/>
              </a:ext>
            </a:extLst>
          </p:cNvPr>
          <p:cNvSpPr/>
          <p:nvPr/>
        </p:nvSpPr>
        <p:spPr>
          <a:xfrm>
            <a:off x="9718642" y="2151623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5ACFA7-5C10-44AE-9249-7643BCE7AE78}"/>
              </a:ext>
            </a:extLst>
          </p:cNvPr>
          <p:cNvSpPr/>
          <p:nvPr/>
        </p:nvSpPr>
        <p:spPr>
          <a:xfrm>
            <a:off x="9720135" y="2595272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D1675D-552A-4A6E-AF81-F20D2E605E89}"/>
              </a:ext>
            </a:extLst>
          </p:cNvPr>
          <p:cNvSpPr/>
          <p:nvPr/>
        </p:nvSpPr>
        <p:spPr>
          <a:xfrm>
            <a:off x="9713730" y="305443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EEF21D-F251-48E3-B4A4-D929801229E3}"/>
              </a:ext>
            </a:extLst>
          </p:cNvPr>
          <p:cNvSpPr/>
          <p:nvPr/>
        </p:nvSpPr>
        <p:spPr>
          <a:xfrm>
            <a:off x="9726206" y="351524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49E943-8D43-4E45-8A73-637AE0AD6F5E}"/>
              </a:ext>
            </a:extLst>
          </p:cNvPr>
          <p:cNvSpPr/>
          <p:nvPr/>
        </p:nvSpPr>
        <p:spPr>
          <a:xfrm>
            <a:off x="9720135" y="3975023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201F2C-7479-4BB8-8D10-BD5594880C56}"/>
              </a:ext>
            </a:extLst>
          </p:cNvPr>
          <p:cNvSpPr/>
          <p:nvPr/>
        </p:nvSpPr>
        <p:spPr>
          <a:xfrm>
            <a:off x="9716483" y="442767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E35C31-2F0B-4019-94FB-18CAA153C723}"/>
              </a:ext>
            </a:extLst>
          </p:cNvPr>
          <p:cNvSpPr/>
          <p:nvPr/>
        </p:nvSpPr>
        <p:spPr>
          <a:xfrm>
            <a:off x="7390321" y="452369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95C99A1-34C9-4D59-853D-8AD934744B25}"/>
              </a:ext>
            </a:extLst>
          </p:cNvPr>
          <p:cNvSpPr/>
          <p:nvPr/>
        </p:nvSpPr>
        <p:spPr>
          <a:xfrm>
            <a:off x="7380796" y="498078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3BE355E-C3E9-436F-B978-962CBF9C63B8}"/>
              </a:ext>
            </a:extLst>
          </p:cNvPr>
          <p:cNvSpPr/>
          <p:nvPr/>
        </p:nvSpPr>
        <p:spPr>
          <a:xfrm>
            <a:off x="7383606" y="54391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F219C7A-9B31-4729-80EC-8B5219D21E47}"/>
              </a:ext>
            </a:extLst>
          </p:cNvPr>
          <p:cNvSpPr/>
          <p:nvPr/>
        </p:nvSpPr>
        <p:spPr>
          <a:xfrm>
            <a:off x="7392446" y="5903338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58721A0-8A2D-40B3-97E1-2482743C784F}"/>
              </a:ext>
            </a:extLst>
          </p:cNvPr>
          <p:cNvSpPr/>
          <p:nvPr/>
        </p:nvSpPr>
        <p:spPr>
          <a:xfrm>
            <a:off x="7386457" y="6366064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F43A7AC9-7753-ABD9-0AC9-F1DDF9401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93" y="1487105"/>
            <a:ext cx="489463" cy="481439"/>
          </a:xfrm>
          <a:prstGeom prst="rect">
            <a:avLst/>
          </a:prstGeom>
        </p:spPr>
      </p:pic>
      <p:pic>
        <p:nvPicPr>
          <p:cNvPr id="7" name="Picture 6" descr="A person holding a phone to his ear&#10;&#10;Description automatically generated with medium confidence">
            <a:extLst>
              <a:ext uri="{FF2B5EF4-FFF2-40B4-BE49-F238E27FC236}">
                <a16:creationId xmlns:a16="http://schemas.microsoft.com/office/drawing/2014/main" id="{859EF218-E5B1-12D2-5793-E99302B4F7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794123"/>
            <a:ext cx="520526" cy="6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1" grpId="0"/>
      <p:bldP spid="56" grpId="0"/>
      <p:bldP spid="57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7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55" y="1456081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Milli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488F6-1031-4B6B-B59F-59C0921928CD}"/>
              </a:ext>
            </a:extLst>
          </p:cNvPr>
          <p:cNvSpPr txBox="1"/>
          <p:nvPr/>
        </p:nvSpPr>
        <p:spPr>
          <a:xfrm>
            <a:off x="1029875" y="2617841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[to live, living]</a:t>
            </a:r>
          </a:p>
        </p:txBody>
      </p:sp>
    </p:spTree>
    <p:extLst>
      <p:ext uri="{BB962C8B-B14F-4D97-AF65-F5344CB8AC3E}">
        <p14:creationId xmlns:p14="http://schemas.microsoft.com/office/powerpoint/2010/main" val="2221061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3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7DCC32-4D4D-4160-B9AD-FF705C592BA8}"/>
              </a:ext>
            </a:extLst>
          </p:cNvPr>
          <p:cNvSpPr txBox="1"/>
          <p:nvPr/>
        </p:nvSpPr>
        <p:spPr>
          <a:xfrm>
            <a:off x="2619903" y="4002514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[head]</a:t>
            </a:r>
          </a:p>
        </p:txBody>
      </p:sp>
    </p:spTree>
    <p:extLst>
      <p:ext uri="{BB962C8B-B14F-4D97-AF65-F5344CB8AC3E}">
        <p14:creationId xmlns:p14="http://schemas.microsoft.com/office/powerpoint/2010/main" val="35372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3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7B455-8F04-42CB-A975-C05F59DED46E}"/>
              </a:ext>
            </a:extLst>
          </p:cNvPr>
          <p:cNvSpPr txBox="1"/>
          <p:nvPr/>
        </p:nvSpPr>
        <p:spPr>
          <a:xfrm>
            <a:off x="8950261" y="5674517"/>
            <a:ext cx="26643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to come </a:t>
            </a: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D5575B-D70E-4E7A-9F5B-888C1A8F6CEB}"/>
              </a:ext>
            </a:extLst>
          </p:cNvPr>
          <p:cNvSpPr txBox="1"/>
          <p:nvPr/>
        </p:nvSpPr>
        <p:spPr>
          <a:xfrm>
            <a:off x="5167853" y="1539087"/>
            <a:ext cx="300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[head]</a:t>
            </a:r>
          </a:p>
        </p:txBody>
      </p:sp>
    </p:spTree>
    <p:extLst>
      <p:ext uri="{BB962C8B-B14F-4D97-AF65-F5344CB8AC3E}">
        <p14:creationId xmlns:p14="http://schemas.microsoft.com/office/powerpoint/2010/main" val="887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3" grpId="0" animBg="1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954930"/>
              </p:ext>
            </p:extLst>
          </p:nvPr>
        </p:nvGraphicFramePr>
        <p:xfrm>
          <a:off x="355442" y="1730787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L: long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S: short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offen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wohnen</a:t>
                      </a: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Million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kommen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[o]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3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4639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pic>
        <p:nvPicPr>
          <p:cNvPr id="29" name="Picture 4" descr="Open, Sign, Signage, Neon, Business, Store, Restaurant">
            <a:extLst>
              <a:ext uri="{FF2B5EF4-FFF2-40B4-BE49-F238E27FC236}">
                <a16:creationId xmlns:a16="http://schemas.microsoft.com/office/drawing/2014/main" id="{884B452D-6655-4BA4-8C93-531E1A6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2" y="2168857"/>
            <a:ext cx="820608" cy="8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 descr="family under a roof">
            <a:extLst>
              <a:ext uri="{FF2B5EF4-FFF2-40B4-BE49-F238E27FC236}">
                <a16:creationId xmlns:a16="http://schemas.microsoft.com/office/drawing/2014/main" id="{169F28C9-A175-46F0-BF24-D76553A95A32}"/>
              </a:ext>
            </a:extLst>
          </p:cNvPr>
          <p:cNvGrpSpPr/>
          <p:nvPr/>
        </p:nvGrpSpPr>
        <p:grpSpPr>
          <a:xfrm>
            <a:off x="7374841" y="2939023"/>
            <a:ext cx="700162" cy="517321"/>
            <a:chOff x="989435" y="1774138"/>
            <a:chExt cx="2339379" cy="11453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D9B009-7E08-479C-B6B2-65C0EF85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3D2A27-B24D-4B7D-861F-8F49EB43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pic>
        <p:nvPicPr>
          <p:cNvPr id="33" name="Picture 32" descr="girl searching">
            <a:extLst>
              <a:ext uri="{FF2B5EF4-FFF2-40B4-BE49-F238E27FC236}">
                <a16:creationId xmlns:a16="http://schemas.microsoft.com/office/drawing/2014/main" id="{28375244-0436-4599-896B-4A1BB847B8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09" y="3501197"/>
            <a:ext cx="637871" cy="542168"/>
          </a:xfrm>
          <a:prstGeom prst="rect">
            <a:avLst/>
          </a:prstGeom>
        </p:spPr>
      </p:pic>
      <p:grpSp>
        <p:nvGrpSpPr>
          <p:cNvPr id="37" name="Group 36" descr="a milllion">
            <a:extLst>
              <a:ext uri="{FF2B5EF4-FFF2-40B4-BE49-F238E27FC236}">
                <a16:creationId xmlns:a16="http://schemas.microsoft.com/office/drawing/2014/main" id="{FED59394-109E-4421-9F17-3A8F7B90833C}"/>
              </a:ext>
            </a:extLst>
          </p:cNvPr>
          <p:cNvGrpSpPr/>
          <p:nvPr/>
        </p:nvGrpSpPr>
        <p:grpSpPr>
          <a:xfrm>
            <a:off x="7437132" y="4837391"/>
            <a:ext cx="637871" cy="176656"/>
            <a:chOff x="4726453" y="5567916"/>
            <a:chExt cx="2757468" cy="5439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36875E-7C9E-43A7-AA92-4CF9B3A8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58C4ED-B87F-4B77-A328-B54DE399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9C3F91-C8D8-4EB0-A581-A876468B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68D748E-CB14-4FBB-B849-56868201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0C0E7-CE14-4C1E-84DC-A13AA77C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2694BE-DB95-4909-838A-7655D86F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445B6C-991B-4993-94A6-DC2B0AE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45" name="Picture 2" descr="Coming Soon, Sign, Board, Advertisement, Banner, Card">
            <a:extLst>
              <a:ext uri="{FF2B5EF4-FFF2-40B4-BE49-F238E27FC236}">
                <a16:creationId xmlns:a16="http://schemas.microsoft.com/office/drawing/2014/main" id="{327CE8E4-967A-4E16-9125-62744E6D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11" y="5123144"/>
            <a:ext cx="709469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350945" y="2349347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264836" y="3078807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534525" y="365841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442734" y="4171073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7" y="4750367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235797" y="5349462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6" name="Picture 55" descr="back of a man's head">
            <a:extLst>
              <a:ext uri="{FF2B5EF4-FFF2-40B4-BE49-F238E27FC236}">
                <a16:creationId xmlns:a16="http://schemas.microsoft.com/office/drawing/2014/main" id="{3957F72A-3813-4834-8641-85AAB959127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7430368" y="4088218"/>
            <a:ext cx="464975" cy="533358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50" y="23783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1819" y="1190862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11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sag das Wort.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DACA3F-B2D4-4CB8-8632-7EB9387DE980}"/>
              </a:ext>
            </a:extLst>
          </p:cNvPr>
          <p:cNvSpPr txBox="1"/>
          <p:nvPr/>
        </p:nvSpPr>
        <p:spPr>
          <a:xfrm>
            <a:off x="5081387" y="1306059"/>
            <a:ext cx="135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22CE6D-E929-4F01-BB0E-3E73DB61C398}"/>
              </a:ext>
            </a:extLst>
          </p:cNvPr>
          <p:cNvGrpSpPr/>
          <p:nvPr/>
        </p:nvGrpSpPr>
        <p:grpSpPr>
          <a:xfrm>
            <a:off x="3209273" y="746608"/>
            <a:ext cx="1469223" cy="1715585"/>
            <a:chOff x="1043386" y="941233"/>
            <a:chExt cx="1469223" cy="1715585"/>
          </a:xfrm>
        </p:grpSpPr>
        <p:pic>
          <p:nvPicPr>
            <p:cNvPr id="13" name="Picture 12" descr="girl searching">
              <a:extLst>
                <a:ext uri="{FF2B5EF4-FFF2-40B4-BE49-F238E27FC236}">
                  <a16:creationId xmlns:a16="http://schemas.microsoft.com/office/drawing/2014/main" id="{B689703E-A197-4A78-8E9C-80A874A6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86" y="941233"/>
              <a:ext cx="1416124" cy="1203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8C390-8909-4F90-8EF1-A914C4299740}"/>
                </a:ext>
              </a:extLst>
            </p:cNvPr>
            <p:cNvSpPr txBox="1"/>
            <p:nvPr/>
          </p:nvSpPr>
          <p:spPr>
            <a:xfrm>
              <a:off x="1043386" y="2133598"/>
              <a:ext cx="1469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where?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A1210E-6300-4549-BF71-E0D4C9978C03}"/>
              </a:ext>
            </a:extLst>
          </p:cNvPr>
          <p:cNvSpPr txBox="1"/>
          <p:nvPr/>
        </p:nvSpPr>
        <p:spPr>
          <a:xfrm>
            <a:off x="2668636" y="315170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72679-73BF-4407-BAAB-088488306EB8}"/>
              </a:ext>
            </a:extLst>
          </p:cNvPr>
          <p:cNvSpPr txBox="1"/>
          <p:nvPr/>
        </p:nvSpPr>
        <p:spPr>
          <a:xfrm>
            <a:off x="8683995" y="3629213"/>
            <a:ext cx="297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Schweiz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C014F5-7BAD-4061-BE37-55B7E90D7550}"/>
              </a:ext>
            </a:extLst>
          </p:cNvPr>
          <p:cNvSpPr txBox="1"/>
          <p:nvPr/>
        </p:nvSpPr>
        <p:spPr>
          <a:xfrm>
            <a:off x="9076780" y="94689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AE0E6-C793-4F68-81F2-78444039BA13}"/>
              </a:ext>
            </a:extLst>
          </p:cNvPr>
          <p:cNvGrpSpPr/>
          <p:nvPr/>
        </p:nvGrpSpPr>
        <p:grpSpPr>
          <a:xfrm>
            <a:off x="7170715" y="689233"/>
            <a:ext cx="1411963" cy="1695105"/>
            <a:chOff x="1384117" y="4494095"/>
            <a:chExt cx="1411963" cy="1695105"/>
          </a:xfrm>
        </p:grpSpPr>
        <p:pic>
          <p:nvPicPr>
            <p:cNvPr id="23" name="Graphic 22" descr="Add with solid fill">
              <a:extLst>
                <a:ext uri="{FF2B5EF4-FFF2-40B4-BE49-F238E27FC236}">
                  <a16:creationId xmlns:a16="http://schemas.microsoft.com/office/drawing/2014/main" id="{94D2FBCF-E399-43F3-A428-A46CF1C2B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27649" y="4494095"/>
              <a:ext cx="1324900" cy="13249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B26F8C-8317-4EAE-A545-069CF3FCE54A}"/>
                </a:ext>
              </a:extLst>
            </p:cNvPr>
            <p:cNvSpPr txBox="1"/>
            <p:nvPr/>
          </p:nvSpPr>
          <p:spPr>
            <a:xfrm>
              <a:off x="1384117" y="5665980"/>
              <a:ext cx="1411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and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DA2EE3-218E-4F78-BC4F-654BA0D60C9E}"/>
              </a:ext>
            </a:extLst>
          </p:cNvPr>
          <p:cNvSpPr txBox="1"/>
          <p:nvPr/>
        </p:nvSpPr>
        <p:spPr>
          <a:xfrm>
            <a:off x="8040396" y="5789283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</a:t>
            </a: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F9BD2493-A8D4-40C7-ADA1-1DE18486E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0" y="5636259"/>
            <a:ext cx="990476" cy="9523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476153E-3A50-4B85-8296-10408266C406}"/>
              </a:ext>
            </a:extLst>
          </p:cNvPr>
          <p:cNvGrpSpPr/>
          <p:nvPr/>
        </p:nvGrpSpPr>
        <p:grpSpPr>
          <a:xfrm>
            <a:off x="1314218" y="2140736"/>
            <a:ext cx="1360245" cy="2182698"/>
            <a:chOff x="-3257549" y="351247"/>
            <a:chExt cx="2891629" cy="4640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15AFDB-7610-4018-8BB2-7144B58A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729BD4-A95B-4607-A78F-61E15ABD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1049E6-417F-44B1-B0BF-B1B23D4AE7A8}"/>
              </a:ext>
            </a:extLst>
          </p:cNvPr>
          <p:cNvSpPr txBox="1"/>
          <p:nvPr/>
        </p:nvSpPr>
        <p:spPr>
          <a:xfrm>
            <a:off x="3209273" y="5046740"/>
            <a:ext cx="278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wunderbar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1488186" y="4699121"/>
            <a:ext cx="1479200" cy="1413329"/>
            <a:chOff x="1480622" y="5046659"/>
            <a:chExt cx="1479200" cy="1413329"/>
          </a:xfrm>
        </p:grpSpPr>
        <p:pic>
          <p:nvPicPr>
            <p:cNvPr id="41" name="Picture 40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22" y="5046659"/>
              <a:ext cx="1479200" cy="1413329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511" y="5293022"/>
              <a:ext cx="839561" cy="84884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63F482-2520-48B9-89D6-55E0B1FDEB82}"/>
              </a:ext>
            </a:extLst>
          </p:cNvPr>
          <p:cNvGrpSpPr/>
          <p:nvPr/>
        </p:nvGrpSpPr>
        <p:grpSpPr>
          <a:xfrm>
            <a:off x="8795963" y="1938519"/>
            <a:ext cx="3521963" cy="1309968"/>
            <a:chOff x="8773907" y="1987353"/>
            <a:chExt cx="3521963" cy="1309968"/>
          </a:xfrm>
        </p:grpSpPr>
        <p:sp>
          <p:nvSpPr>
            <p:cNvPr id="51" name="Oval Callout 13">
              <a:extLst>
                <a:ext uri="{FF2B5EF4-FFF2-40B4-BE49-F238E27FC236}">
                  <a16:creationId xmlns:a16="http://schemas.microsoft.com/office/drawing/2014/main" id="{8BCCD88F-DA48-4184-8266-A938E0EBE483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642B01E-CC43-4578-A91C-43994F7173BC}"/>
                </a:ext>
              </a:extLst>
            </p:cNvPr>
            <p:cNvSpPr txBox="1"/>
            <p:nvPr/>
          </p:nvSpPr>
          <p:spPr>
            <a:xfrm>
              <a:off x="8773907" y="2210861"/>
              <a:ext cx="35219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final ‘d’ in German sounds like English ‘t’!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E9522C-78BF-C1F6-6230-C4E3627DA4CE}"/>
              </a:ext>
            </a:extLst>
          </p:cNvPr>
          <p:cNvSpPr txBox="1"/>
          <p:nvPr/>
        </p:nvSpPr>
        <p:spPr>
          <a:xfrm>
            <a:off x="1316802" y="6198378"/>
            <a:ext cx="18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</a:rPr>
              <a:t>wonderful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E382E6-E4B8-1EFA-8394-9BBACE787911}"/>
              </a:ext>
            </a:extLst>
          </p:cNvPr>
          <p:cNvGrpSpPr/>
          <p:nvPr/>
        </p:nvGrpSpPr>
        <p:grpSpPr>
          <a:xfrm>
            <a:off x="8850633" y="4619598"/>
            <a:ext cx="3094884" cy="1309968"/>
            <a:chOff x="8959480" y="1987353"/>
            <a:chExt cx="3094884" cy="1309968"/>
          </a:xfrm>
        </p:grpSpPr>
        <p:sp>
          <p:nvSpPr>
            <p:cNvPr id="15" name="Oval Callout 13">
              <a:extLst>
                <a:ext uri="{FF2B5EF4-FFF2-40B4-BE49-F238E27FC236}">
                  <a16:creationId xmlns:a16="http://schemas.microsoft.com/office/drawing/2014/main" id="{B2BEA13C-1BCF-227C-2C29-97323D051A19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CD893A-7A4B-EE1E-9CEA-6CD350A0F987}"/>
                </a:ext>
              </a:extLst>
            </p:cNvPr>
            <p:cNvSpPr txBox="1"/>
            <p:nvPr/>
          </p:nvSpPr>
          <p:spPr>
            <a:xfrm>
              <a:off x="9018604" y="2121450"/>
              <a:ext cx="297663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‘Switzerland’ is two words in German.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7598CC-5619-F747-05C7-6A8F7C3C1628}"/>
              </a:ext>
            </a:extLst>
          </p:cNvPr>
          <p:cNvGrpSpPr/>
          <p:nvPr/>
        </p:nvGrpSpPr>
        <p:grpSpPr>
          <a:xfrm>
            <a:off x="6348690" y="3046118"/>
            <a:ext cx="2233988" cy="1871062"/>
            <a:chOff x="6348690" y="3046118"/>
            <a:chExt cx="2233988" cy="187106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996B26-A7A5-4729-BF54-6BD7B83EEAF3}"/>
                </a:ext>
              </a:extLst>
            </p:cNvPr>
            <p:cNvSpPr txBox="1"/>
            <p:nvPr/>
          </p:nvSpPr>
          <p:spPr>
            <a:xfrm>
              <a:off x="6398550" y="4393960"/>
              <a:ext cx="2184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Switzerland</a:t>
              </a:r>
            </a:p>
          </p:txBody>
        </p:sp>
        <p:pic>
          <p:nvPicPr>
            <p:cNvPr id="1026" name="Picture 2" descr="Free Switzerland Country vector and picture">
              <a:extLst>
                <a:ext uri="{FF2B5EF4-FFF2-40B4-BE49-F238E27FC236}">
                  <a16:creationId xmlns:a16="http://schemas.microsoft.com/office/drawing/2014/main" id="{F8F1B323-B2DE-A15A-BEB0-25CCE539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690" y="3046118"/>
              <a:ext cx="2037425" cy="130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30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24" grpId="0"/>
      <p:bldP spid="24" grpId="1"/>
      <p:bldP spid="24" grpId="2"/>
      <p:bldP spid="25" grpId="0" build="allAtOnce"/>
      <p:bldP spid="25" grpId="1" build="allAtOnce"/>
      <p:bldP spid="30" grpId="0"/>
      <p:bldP spid="30" grpId="1"/>
      <p:bldP spid="30" grpId="2"/>
      <p:bldP spid="33" grpId="0"/>
      <p:bldP spid="33" grpId="1"/>
      <p:bldP spid="33" grpId="2"/>
      <p:bldP spid="44" grpId="0"/>
      <p:bldP spid="44" grpId="1"/>
      <p:bldP spid="44" grpId="2"/>
      <p:bldP spid="4" grpId="0"/>
      <p:bldP spid="4" grpId="1"/>
      <p:bldP spid="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mean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we say ______  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36478" y="3269089"/>
            <a:ext cx="26050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585827" y="3288820"/>
            <a:ext cx="3385941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Where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say ________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68847" y="320351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5" name="CustomShape 7">
            <a:extLst>
              <a:ext uri="{FF2B5EF4-FFF2-40B4-BE49-F238E27FC236}">
                <a16:creationId xmlns:a16="http://schemas.microsoft.com/office/drawing/2014/main" id="{1B7100C9-E6EB-46FB-8EBF-572D1C154E75}"/>
              </a:ext>
            </a:extLst>
          </p:cNvPr>
          <p:cNvSpPr/>
          <p:nvPr/>
        </p:nvSpPr>
        <p:spPr>
          <a:xfrm>
            <a:off x="5844484" y="1137722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43B485FC-CC3B-4B9C-AE93-3E329C2C24FC}"/>
              </a:ext>
            </a:extLst>
          </p:cNvPr>
          <p:cNvSpPr/>
          <p:nvPr/>
        </p:nvSpPr>
        <p:spPr>
          <a:xfrm>
            <a:off x="4049754" y="1768123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2F7FCE9B-C25A-4B12-9B91-0D2EA093A14B}"/>
              </a:ext>
            </a:extLst>
          </p:cNvPr>
          <p:cNvSpPr/>
          <p:nvPr/>
        </p:nvSpPr>
        <p:spPr>
          <a:xfrm>
            <a:off x="276668" y="4696384"/>
            <a:ext cx="40153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der Schweiz.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4;p8">
            <a:extLst>
              <a:ext uri="{FF2B5EF4-FFF2-40B4-BE49-F238E27FC236}">
                <a16:creationId xmlns:a16="http://schemas.microsoft.com/office/drawing/2014/main" id="{9072AE4F-8301-404F-8067-193F88DA41C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03340" y="454816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9FE9CE74-53A2-4C76-BBE8-72075654BFD0}"/>
              </a:ext>
            </a:extLst>
          </p:cNvPr>
          <p:cNvSpPr/>
          <p:nvPr/>
        </p:nvSpPr>
        <p:spPr>
          <a:xfrm>
            <a:off x="4837300" y="4626924"/>
            <a:ext cx="4404252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Free Bern Switzerland photo and picture">
            <a:extLst>
              <a:ext uri="{FF2B5EF4-FFF2-40B4-BE49-F238E27FC236}">
                <a16:creationId xmlns:a16="http://schemas.microsoft.com/office/drawing/2014/main" id="{722BBCE9-D04A-E6AB-F450-670A3475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02" y="2773085"/>
            <a:ext cx="2184970" cy="145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Switzerland Country vector and picture">
            <a:extLst>
              <a:ext uri="{FF2B5EF4-FFF2-40B4-BE49-F238E27FC236}">
                <a16:creationId xmlns:a16="http://schemas.microsoft.com/office/drawing/2014/main" id="{A551D84A-030B-62DA-5CC0-4081EFE6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47" y="4452457"/>
            <a:ext cx="2037425" cy="13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13">
            <a:extLst>
              <a:ext uri="{FF2B5EF4-FFF2-40B4-BE49-F238E27FC236}">
                <a16:creationId xmlns:a16="http://schemas.microsoft.com/office/drawing/2014/main" id="{5E83EEE3-0180-6FF4-714A-F56AEB8C6944}"/>
              </a:ext>
            </a:extLst>
          </p:cNvPr>
          <p:cNvSpPr/>
          <p:nvPr/>
        </p:nvSpPr>
        <p:spPr>
          <a:xfrm>
            <a:off x="931015" y="5471431"/>
            <a:ext cx="3272325" cy="1213084"/>
          </a:xfrm>
          <a:prstGeom prst="wedgeEllipseCallout">
            <a:avLst>
              <a:gd name="adj1" fmla="val -17141"/>
              <a:gd name="adj2" fmla="val -76079"/>
            </a:avLst>
          </a:prstGeom>
          <a:solidFill>
            <a:srgbClr val="FFD10D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‘in’ </a:t>
            </a:r>
            <a:r>
              <a:rPr kumimoji="0" lang="en-GB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Schweiz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becomes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Schweiz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404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T1_W3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8" name="T1_W3_9.2.wav"/>
            </a:hlinkClick>
          </p:cNvPr>
          <p:cNvSpPr/>
          <p:nvPr/>
        </p:nvSpPr>
        <p:spPr>
          <a:xfrm>
            <a:off x="131109" y="440163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2179252" y="2046412"/>
            <a:ext cx="2272982" cy="933342"/>
          </a:xfrm>
          <a:prstGeom prst="wedgeEllipseCallout">
            <a:avLst>
              <a:gd name="adj1" fmla="val -82048"/>
              <a:gd name="adj2" fmla="val 355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wunderbar!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79C043D4-AFA2-4C00-BCE3-1116DA29A4E3}"/>
              </a:ext>
            </a:extLst>
          </p:cNvPr>
          <p:cNvSpPr/>
          <p:nvPr/>
        </p:nvSpPr>
        <p:spPr>
          <a:xfrm>
            <a:off x="341477" y="1454938"/>
            <a:ext cx="8506987" cy="895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Bern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der Schweiz.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93A2DFEF-6E16-435D-B2B6-721D0051F15B}"/>
              </a:ext>
            </a:extLst>
          </p:cNvPr>
          <p:cNvSpPr/>
          <p:nvPr/>
        </p:nvSpPr>
        <p:spPr>
          <a:xfrm>
            <a:off x="2373647" y="3089430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London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England.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C4C9482-1419-4825-A464-3EE3DC9E701B}"/>
              </a:ext>
            </a:extLst>
          </p:cNvPr>
          <p:cNvSpPr/>
          <p:nvPr/>
        </p:nvSpPr>
        <p:spPr>
          <a:xfrm>
            <a:off x="3915109" y="3833639"/>
            <a:ext cx="1901927" cy="1070626"/>
          </a:xfrm>
          <a:prstGeom prst="wedgeEllipseCallout">
            <a:avLst>
              <a:gd name="adj1" fmla="val 87490"/>
              <a:gd name="adj2" fmla="val 17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London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super!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8848465" y="6461894"/>
            <a:ext cx="33435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Hauptstadt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capital 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26C4D-5B65-A597-28E0-A12A47CDD7D7}"/>
              </a:ext>
            </a:extLst>
          </p:cNvPr>
          <p:cNvGrpSpPr/>
          <p:nvPr/>
        </p:nvGrpSpPr>
        <p:grpSpPr>
          <a:xfrm>
            <a:off x="8075030" y="814482"/>
            <a:ext cx="2734251" cy="1732467"/>
            <a:chOff x="8075030" y="814482"/>
            <a:chExt cx="2734251" cy="1732467"/>
          </a:xfrm>
        </p:grpSpPr>
        <p:pic>
          <p:nvPicPr>
            <p:cNvPr id="3074" name="Picture 2" descr="Free Map Country vector and picture">
              <a:extLst>
                <a:ext uri="{FF2B5EF4-FFF2-40B4-BE49-F238E27FC236}">
                  <a16:creationId xmlns:a16="http://schemas.microsoft.com/office/drawing/2014/main" id="{DFAC1D9D-0D4B-015A-3ED1-A42FA2829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030" y="814482"/>
              <a:ext cx="2734251" cy="173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Free Pin Map vector and picture">
              <a:extLst>
                <a:ext uri="{FF2B5EF4-FFF2-40B4-BE49-F238E27FC236}">
                  <a16:creationId xmlns:a16="http://schemas.microsoft.com/office/drawing/2014/main" id="{16B774C1-294F-C93E-2E85-271B22827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074" y="1366757"/>
              <a:ext cx="270074" cy="22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51013A-4B71-1B1D-69E2-848D5D9E26BF}"/>
                </a:ext>
              </a:extLst>
            </p:cNvPr>
            <p:cNvSpPr txBox="1"/>
            <p:nvPr/>
          </p:nvSpPr>
          <p:spPr>
            <a:xfrm>
              <a:off x="9087011" y="1284470"/>
              <a:ext cx="120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Bern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1D9210-2BFC-80BA-2640-3341652D682B}"/>
              </a:ext>
            </a:extLst>
          </p:cNvPr>
          <p:cNvGrpSpPr/>
          <p:nvPr/>
        </p:nvGrpSpPr>
        <p:grpSpPr>
          <a:xfrm>
            <a:off x="9865733" y="2411217"/>
            <a:ext cx="2195158" cy="3280488"/>
            <a:chOff x="9865733" y="2411217"/>
            <a:chExt cx="2195158" cy="3280488"/>
          </a:xfrm>
        </p:grpSpPr>
        <p:pic>
          <p:nvPicPr>
            <p:cNvPr id="3076" name="Picture 4" descr="Free Uk England vector and picture">
              <a:extLst>
                <a:ext uri="{FF2B5EF4-FFF2-40B4-BE49-F238E27FC236}">
                  <a16:creationId xmlns:a16="http://schemas.microsoft.com/office/drawing/2014/main" id="{A6C74BAB-57A3-2C14-A060-16A152525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733" y="2411217"/>
              <a:ext cx="2029802" cy="3280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Free Pin Map vector and picture">
              <a:extLst>
                <a:ext uri="{FF2B5EF4-FFF2-40B4-BE49-F238E27FC236}">
                  <a16:creationId xmlns:a16="http://schemas.microsoft.com/office/drawing/2014/main" id="{714EE36F-BDF7-7CE1-4C8C-AACE6CAC3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5782" y="4948027"/>
              <a:ext cx="270074" cy="22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B8DF35-FB97-0EBB-0474-5B7AB154D018}"/>
                </a:ext>
              </a:extLst>
            </p:cNvPr>
            <p:cNvSpPr txBox="1"/>
            <p:nvPr/>
          </p:nvSpPr>
          <p:spPr>
            <a:xfrm>
              <a:off x="10858636" y="5071068"/>
              <a:ext cx="1202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</a:rPr>
                <a:t>London</a:t>
              </a:r>
            </a:p>
          </p:txBody>
        </p:sp>
      </p:grp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FEC3B15-758F-90B8-6D93-49F1DFF27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40" y="3528132"/>
            <a:ext cx="861796" cy="3283516"/>
          </a:xfrm>
          <a:prstGeom prst="rect">
            <a:avLst/>
          </a:prstGeom>
        </p:spPr>
      </p:pic>
      <p:pic>
        <p:nvPicPr>
          <p:cNvPr id="14" name="Picture 13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48128485-94A0-BC61-3DCF-AED29E34C4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9" y="2209595"/>
            <a:ext cx="1307287" cy="33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94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2311</Words>
  <Application>Microsoft Office PowerPoint</Application>
  <PresentationFormat>Widescreen</PresentationFormat>
  <Paragraphs>365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Asking questions</vt:lpstr>
      <vt:lpstr>Kultur</vt:lpstr>
      <vt:lpstr>schreiben</vt:lpstr>
      <vt:lpstr>hören</vt:lpstr>
      <vt:lpstr>sprechen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44</cp:revision>
  <dcterms:created xsi:type="dcterms:W3CDTF">2021-07-02T19:27:01Z</dcterms:created>
  <dcterms:modified xsi:type="dcterms:W3CDTF">2023-07-14T14:20:25Z</dcterms:modified>
</cp:coreProperties>
</file>