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5" r:id="rId2"/>
    <p:sldId id="926" r:id="rId3"/>
    <p:sldId id="927" r:id="rId4"/>
    <p:sldId id="400" r:id="rId5"/>
    <p:sldId id="928" r:id="rId6"/>
    <p:sldId id="392" r:id="rId7"/>
    <p:sldId id="929" r:id="rId8"/>
    <p:sldId id="391" r:id="rId9"/>
    <p:sldId id="937" r:id="rId10"/>
    <p:sldId id="938" r:id="rId11"/>
    <p:sldId id="939" r:id="rId12"/>
    <p:sldId id="940" r:id="rId13"/>
    <p:sldId id="941" r:id="rId14"/>
    <p:sldId id="942" r:id="rId15"/>
    <p:sldId id="930" r:id="rId16"/>
    <p:sldId id="93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D2E"/>
    <a:srgbClr val="3B3838"/>
    <a:srgbClr val="FFFFCC"/>
    <a:srgbClr val="FFD10D"/>
    <a:srgbClr val="2E94AF"/>
    <a:srgbClr val="EFF9FB"/>
    <a:srgbClr val="29C1FA"/>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8" autoAdjust="0"/>
    <p:restoredTop sz="67496" autoAdjust="0"/>
  </p:normalViewPr>
  <p:slideViewPr>
    <p:cSldViewPr snapToGrid="0">
      <p:cViewPr varScale="1">
        <p:scale>
          <a:sx n="68" d="100"/>
          <a:sy n="68" d="100"/>
        </p:scale>
        <p:origin x="1264"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Moss" userId="17b589c9-cb67-41ed-a894-f82ca12b573d" providerId="ADAL" clId="{2FCB9F34-0C33-4271-944F-A210D618ADD1}"/>
    <pc:docChg chg="custSel modSld">
      <pc:chgData name="Charlotte Moss" userId="17b589c9-cb67-41ed-a894-f82ca12b573d" providerId="ADAL" clId="{2FCB9F34-0C33-4271-944F-A210D618ADD1}" dt="2023-07-14T15:37:32.387" v="1" actId="313"/>
      <pc:docMkLst>
        <pc:docMk/>
      </pc:docMkLst>
      <pc:sldChg chg="modNotesTx">
        <pc:chgData name="Charlotte Moss" userId="17b589c9-cb67-41ed-a894-f82ca12b573d" providerId="ADAL" clId="{2FCB9F34-0C33-4271-944F-A210D618ADD1}" dt="2023-07-14T15:37:32.387" v="1" actId="313"/>
        <pc:sldMkLst>
          <pc:docMk/>
          <pc:sldMk cId="0" sldId="9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2C99A-C469-487C-B7F3-BEA3E06E0D84}" type="datetimeFigureOut">
              <a:rPr lang="en-GB" smtClean="0"/>
              <a:t>14/07/2023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8A7DB-3951-47CF-8E53-B42241E86674}" type="slidenum">
              <a:rPr lang="en-GB" smtClean="0"/>
              <a:t>‹#›</a:t>
            </a:fld>
            <a:endParaRPr lang="en-GB"/>
          </a:p>
        </p:txBody>
      </p:sp>
    </p:spTree>
    <p:extLst>
      <p:ext uri="{BB962C8B-B14F-4D97-AF65-F5344CB8AC3E}">
        <p14:creationId xmlns:p14="http://schemas.microsoft.com/office/powerpoint/2010/main" val="176735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 available under a Creative Commons license, no</a:t>
            </a:r>
          </a:p>
          <a:p>
            <a:pPr marL="216000" indent="-216000">
              <a:lnSpc>
                <a:spcPct val="100000"/>
              </a:lnSpc>
            </a:pPr>
            <a:r>
              <a:rPr lang="en-GB" sz="1200" b="0" strike="noStrike" spc="-1" dirty="0">
                <a:solidFill>
                  <a:srgbClr val="000000"/>
                </a:solidFill>
                <a:latin typeface="Calibri"/>
                <a:ea typeface="Calibri"/>
              </a:rPr>
              <a:t>attribution required.</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2060"/>
                </a:solidFill>
                <a:latin typeface="Century Gothic"/>
                <a:ea typeface="Century Gothic"/>
              </a:rPr>
              <a:t>Phonics:  </a:t>
            </a:r>
          </a:p>
          <a:p>
            <a:pPr marL="216000" indent="-216000">
              <a:lnSpc>
                <a:spcPct val="100000"/>
              </a:lnSpc>
            </a:pPr>
            <a:r>
              <a:rPr lang="en-GB" sz="1200" b="1" i="0" strike="noStrike" spc="-1" dirty="0">
                <a:solidFill>
                  <a:srgbClr val="002060"/>
                </a:solidFill>
                <a:latin typeface="Century Gothic"/>
                <a:ea typeface="Century Gothic"/>
              </a:rPr>
              <a:t>[</a:t>
            </a:r>
            <a:r>
              <a:rPr lang="en-GB" sz="1200" b="1" i="0" strike="noStrike" spc="-1" dirty="0" err="1">
                <a:solidFill>
                  <a:srgbClr val="002060"/>
                </a:solidFill>
                <a:latin typeface="Century Gothic"/>
                <a:ea typeface="Century Gothic"/>
              </a:rPr>
              <a:t>ei</a:t>
            </a:r>
            <a:r>
              <a:rPr lang="en-GB" sz="1200" b="1" i="0" strike="noStrike" spc="-1" dirty="0">
                <a:solidFill>
                  <a:srgbClr val="002060"/>
                </a:solidFill>
                <a:latin typeface="Century Gothic"/>
                <a:ea typeface="Century Gothic"/>
              </a:rPr>
              <a:t>] </a:t>
            </a:r>
            <a:r>
              <a:rPr lang="de-DE" sz="1200" b="1" i="0" strike="noStrike" spc="-1" dirty="0">
                <a:solidFill>
                  <a:srgbClr val="002060"/>
                </a:solidFill>
                <a:latin typeface="Century Gothic"/>
                <a:ea typeface="Century Gothic"/>
              </a:rPr>
              <a:t>frei </a:t>
            </a:r>
            <a:r>
              <a:rPr lang="de-DE" sz="1200" b="0" i="0" strike="noStrike" spc="-1" dirty="0">
                <a:solidFill>
                  <a:srgbClr val="002060"/>
                </a:solidFill>
                <a:latin typeface="Century Gothic"/>
                <a:ea typeface="Century Gothic"/>
              </a:rPr>
              <a:t>[318] </a:t>
            </a:r>
            <a:r>
              <a:rPr lang="de-DE" sz="1200" b="1" i="0" strike="noStrike" spc="-1" dirty="0">
                <a:solidFill>
                  <a:srgbClr val="002060"/>
                </a:solidFill>
                <a:latin typeface="Century Gothic"/>
                <a:ea typeface="Century Gothic"/>
              </a:rPr>
              <a:t>ein</a:t>
            </a:r>
            <a:r>
              <a:rPr lang="de-DE" sz="1200" b="0" i="0" strike="noStrike" spc="-1" dirty="0">
                <a:solidFill>
                  <a:srgbClr val="002060"/>
                </a:solidFill>
                <a:latin typeface="Century Gothic"/>
                <a:ea typeface="Century Gothic"/>
              </a:rPr>
              <a:t> [5] </a:t>
            </a:r>
            <a:r>
              <a:rPr lang="de-DE" sz="1200" b="1" i="0" strike="noStrike" spc="-1" dirty="0">
                <a:solidFill>
                  <a:srgbClr val="002060"/>
                </a:solidFill>
                <a:latin typeface="Century Gothic"/>
                <a:ea typeface="Century Gothic"/>
              </a:rPr>
              <a:t>klein </a:t>
            </a:r>
            <a:r>
              <a:rPr lang="de-DE" sz="1200" b="0" i="0" strike="noStrike" spc="-1" dirty="0">
                <a:solidFill>
                  <a:srgbClr val="002060"/>
                </a:solidFill>
                <a:latin typeface="Century Gothic"/>
                <a:ea typeface="Century Gothic"/>
              </a:rPr>
              <a:t>[114] </a:t>
            </a:r>
            <a:r>
              <a:rPr lang="de-DE" sz="1200" b="1" i="0" strike="noStrike" spc="-1" dirty="0">
                <a:solidFill>
                  <a:srgbClr val="002060"/>
                </a:solidFill>
                <a:latin typeface="Century Gothic"/>
                <a:ea typeface="Century Gothic"/>
              </a:rPr>
              <a:t>sein </a:t>
            </a:r>
            <a:r>
              <a:rPr lang="de-DE" sz="1200" b="0" i="0" strike="noStrike" spc="-1" dirty="0">
                <a:solidFill>
                  <a:srgbClr val="002060"/>
                </a:solidFill>
                <a:latin typeface="Century Gothic"/>
                <a:ea typeface="Century Gothic"/>
              </a:rPr>
              <a:t>[3] </a:t>
            </a:r>
            <a:r>
              <a:rPr lang="de-DE" sz="1200" b="1" i="0" strike="noStrike" spc="-1" dirty="0">
                <a:solidFill>
                  <a:srgbClr val="002060"/>
                </a:solidFill>
                <a:latin typeface="Century Gothic"/>
                <a:ea typeface="Century Gothic"/>
              </a:rPr>
              <a:t>allein </a:t>
            </a:r>
            <a:r>
              <a:rPr lang="de-DE" sz="1200" b="0" i="0" strike="noStrike" spc="-1" dirty="0">
                <a:solidFill>
                  <a:srgbClr val="002060"/>
                </a:solidFill>
                <a:latin typeface="Century Gothic"/>
                <a:ea typeface="Century Gothic"/>
              </a:rPr>
              <a:t>[258]</a:t>
            </a:r>
            <a:endParaRPr lang="en-GB" sz="1200" b="0" i="0" strike="noStrike" spc="-1" dirty="0">
              <a:solidFill>
                <a:srgbClr val="002060"/>
              </a:solidFill>
              <a:latin typeface="Century Gothic"/>
              <a:ea typeface="Century Gothic"/>
            </a:endParaRPr>
          </a:p>
          <a:p>
            <a:pPr marL="216000" indent="-216000">
              <a:lnSpc>
                <a:spcPct val="100000"/>
              </a:lnSpc>
            </a:pPr>
            <a:endParaRPr lang="en-GB" sz="1200" b="1" i="0" strike="noStrike" spc="-1" dirty="0">
              <a:solidFill>
                <a:srgbClr val="002060"/>
              </a:solidFill>
              <a:latin typeface="Century Gothic"/>
              <a:ea typeface="Century Gothic"/>
            </a:endParaRPr>
          </a:p>
          <a:p>
            <a:pPr marL="216000" indent="-216000">
              <a:lnSpc>
                <a:spcPct val="100000"/>
              </a:lnSpc>
            </a:pPr>
            <a:r>
              <a:rPr lang="it-IT" sz="1200" b="1" strike="noStrike" spc="-1" dirty="0" err="1">
                <a:solidFill>
                  <a:srgbClr val="002060"/>
                </a:solidFill>
                <a:latin typeface="Century Gothic"/>
                <a:ea typeface="Century Gothic"/>
              </a:rPr>
              <a:t>Vocabulary</a:t>
            </a:r>
            <a:r>
              <a:rPr lang="it-IT" sz="1200" b="1" strike="noStrike" spc="-1" dirty="0">
                <a:solidFill>
                  <a:srgbClr val="002060"/>
                </a:solidFill>
                <a:latin typeface="Century Gothic"/>
                <a:ea typeface="Century Gothic"/>
              </a:rPr>
              <a:t> (new)</a:t>
            </a:r>
            <a:r>
              <a:rPr lang="it-IT" sz="1200" b="0" strike="noStrike" spc="-1" dirty="0">
                <a:solidFill>
                  <a:srgbClr val="002060"/>
                </a:solidFill>
                <a:latin typeface="Century Gothic"/>
                <a:ea typeface="Century Gothic"/>
              </a:rPr>
              <a:t>: </a:t>
            </a:r>
            <a:r>
              <a:rPr lang="de-DE" sz="1200" b="1" i="0" strike="noStrike" spc="-1" dirty="0">
                <a:solidFill>
                  <a:srgbClr val="002060"/>
                </a:solidFill>
                <a:highlight>
                  <a:srgbClr val="FFFF00"/>
                </a:highlight>
                <a:latin typeface="Century Gothic"/>
                <a:ea typeface="Century Gothic"/>
              </a:rPr>
              <a:t>Apfel</a:t>
            </a:r>
            <a:r>
              <a:rPr lang="de-DE" sz="1200" b="0" i="0" strike="noStrike" spc="-1" dirty="0">
                <a:solidFill>
                  <a:srgbClr val="002060"/>
                </a:solidFill>
                <a:highlight>
                  <a:srgbClr val="FFFF00"/>
                </a:highlight>
                <a:latin typeface="Century Gothic"/>
                <a:ea typeface="Century Gothic"/>
              </a:rPr>
              <a:t> [3490]  </a:t>
            </a:r>
            <a:r>
              <a:rPr lang="de-DE" sz="1200" b="1" i="0" strike="noStrike" spc="-1" dirty="0">
                <a:solidFill>
                  <a:srgbClr val="002060"/>
                </a:solidFill>
                <a:highlight>
                  <a:srgbClr val="FFFF00"/>
                </a:highlight>
                <a:latin typeface="Century Gothic"/>
                <a:ea typeface="Century Gothic"/>
              </a:rPr>
              <a:t>Ball</a:t>
            </a:r>
            <a:r>
              <a:rPr lang="de-DE" sz="1200" b="0" i="0" strike="noStrike" spc="-1" dirty="0">
                <a:solidFill>
                  <a:srgbClr val="002060"/>
                </a:solidFill>
                <a:highlight>
                  <a:srgbClr val="FFFF00"/>
                </a:highlight>
                <a:latin typeface="Century Gothic"/>
                <a:ea typeface="Century Gothic"/>
              </a:rPr>
              <a:t> [1783] </a:t>
            </a:r>
            <a:r>
              <a:rPr lang="de-DE" sz="1200" b="1" i="0" strike="noStrike" spc="-1" dirty="0">
                <a:solidFill>
                  <a:srgbClr val="002060"/>
                </a:solidFill>
                <a:highlight>
                  <a:srgbClr val="FFFF00"/>
                </a:highlight>
                <a:latin typeface="Century Gothic"/>
                <a:ea typeface="Century Gothic"/>
              </a:rPr>
              <a:t>Blatt</a:t>
            </a:r>
            <a:r>
              <a:rPr lang="de-DE" sz="1200" b="0" i="0" strike="noStrike" spc="-1" dirty="0">
                <a:solidFill>
                  <a:srgbClr val="002060"/>
                </a:solidFill>
                <a:highlight>
                  <a:srgbClr val="FFFF00"/>
                </a:highlight>
                <a:latin typeface="Century Gothic"/>
                <a:ea typeface="Century Gothic"/>
              </a:rPr>
              <a:t> [1270] </a:t>
            </a:r>
            <a:r>
              <a:rPr lang="de-DE" sz="1200" b="1" i="0" strike="noStrike" spc="-1" dirty="0">
                <a:solidFill>
                  <a:srgbClr val="002060"/>
                </a:solidFill>
                <a:highlight>
                  <a:srgbClr val="FFFF00"/>
                </a:highlight>
                <a:latin typeface="Century Gothic"/>
                <a:ea typeface="Century Gothic"/>
              </a:rPr>
              <a:t>Butterbrot</a:t>
            </a:r>
            <a:r>
              <a:rPr lang="de-DE" sz="1200" b="0" i="0" strike="noStrike" spc="-1" dirty="0">
                <a:solidFill>
                  <a:srgbClr val="002060"/>
                </a:solidFill>
                <a:highlight>
                  <a:srgbClr val="FFFF00"/>
                </a:highlight>
                <a:latin typeface="Century Gothic"/>
                <a:ea typeface="Century Gothic"/>
              </a:rPr>
              <a:t> [n/a] </a:t>
            </a:r>
            <a:r>
              <a:rPr lang="de-DE" sz="1200" b="1" i="0" strike="noStrike" spc="-1" dirty="0">
                <a:solidFill>
                  <a:srgbClr val="002060"/>
                </a:solidFill>
                <a:highlight>
                  <a:srgbClr val="FFFF00"/>
                </a:highlight>
                <a:latin typeface="Century Gothic"/>
                <a:ea typeface="Century Gothic"/>
              </a:rPr>
              <a:t>Jacke</a:t>
            </a:r>
            <a:r>
              <a:rPr lang="de-DE" sz="1200" b="0" i="0" strike="noStrike" spc="-1" dirty="0">
                <a:solidFill>
                  <a:srgbClr val="002060"/>
                </a:solidFill>
                <a:highlight>
                  <a:srgbClr val="FFFF00"/>
                </a:highlight>
                <a:latin typeface="Century Gothic"/>
                <a:ea typeface="Century Gothic"/>
              </a:rPr>
              <a:t> [3287]  </a:t>
            </a:r>
            <a:r>
              <a:rPr lang="de-DE" sz="1200" b="1" i="0" strike="noStrike" spc="-1" dirty="0">
                <a:solidFill>
                  <a:srgbClr val="002060"/>
                </a:solidFill>
                <a:highlight>
                  <a:srgbClr val="FFFF00"/>
                </a:highlight>
                <a:latin typeface="Century Gothic"/>
                <a:ea typeface="Century Gothic"/>
              </a:rPr>
              <a:t>Uhr</a:t>
            </a:r>
            <a:r>
              <a:rPr lang="de-DE" sz="1200" b="0" i="0" strike="noStrike" spc="-1" dirty="0">
                <a:solidFill>
                  <a:srgbClr val="002060"/>
                </a:solidFill>
                <a:highlight>
                  <a:srgbClr val="FFFF00"/>
                </a:highlight>
                <a:latin typeface="Century Gothic"/>
                <a:ea typeface="Century Gothic"/>
              </a:rPr>
              <a:t> [348] </a:t>
            </a:r>
            <a:r>
              <a:rPr lang="de-DE" sz="1200" b="1" i="0" strike="noStrike" spc="-1" dirty="0">
                <a:solidFill>
                  <a:srgbClr val="002060"/>
                </a:solidFill>
                <a:highlight>
                  <a:srgbClr val="FFFF00"/>
                </a:highlight>
                <a:latin typeface="Century Gothic"/>
                <a:ea typeface="Century Gothic"/>
              </a:rPr>
              <a:t>der, die, das </a:t>
            </a:r>
            <a:r>
              <a:rPr lang="de-DE" sz="1200" b="0" i="0" strike="noStrike" spc="-1" dirty="0">
                <a:solidFill>
                  <a:srgbClr val="002060"/>
                </a:solidFill>
                <a:highlight>
                  <a:srgbClr val="FFFF00"/>
                </a:highlight>
                <a:latin typeface="Century Gothic"/>
                <a:ea typeface="Century Gothic"/>
              </a:rPr>
              <a:t>[1] </a:t>
            </a:r>
          </a:p>
          <a:p>
            <a:pPr marL="216000" indent="-216000">
              <a:lnSpc>
                <a:spcPct val="100000"/>
              </a:lnSpc>
            </a:pPr>
            <a:r>
              <a:rPr lang="en-GB" sz="1100" b="1" dirty="0">
                <a:solidFill>
                  <a:sysClr val="windowText" lastClr="000000"/>
                </a:solidFill>
                <a:effectLst/>
                <a:latin typeface="+mn-lt"/>
                <a:ea typeface="+mn-ea"/>
                <a:cs typeface="+mn-cs"/>
              </a:rPr>
              <a:t>Revisit 1: </a:t>
            </a:r>
            <a:r>
              <a:rPr lang="de-DE" sz="1100" b="1" dirty="0">
                <a:solidFill>
                  <a:sysClr val="windowText" lastClr="000000"/>
                </a:solidFill>
                <a:effectLst/>
                <a:latin typeface="+mn-lt"/>
                <a:ea typeface="+mn-ea"/>
                <a:cs typeface="+mn-cs"/>
              </a:rPr>
              <a:t>ich</a:t>
            </a:r>
            <a:r>
              <a:rPr lang="de-DE" sz="1100" b="0" dirty="0">
                <a:solidFill>
                  <a:sysClr val="windowText" lastClr="000000"/>
                </a:solidFill>
                <a:effectLst/>
                <a:latin typeface="+mn-lt"/>
                <a:ea typeface="+mn-ea"/>
                <a:cs typeface="+mn-cs"/>
              </a:rPr>
              <a:t> [10] </a:t>
            </a:r>
            <a:r>
              <a:rPr lang="de-DE" sz="1100" b="1" dirty="0">
                <a:solidFill>
                  <a:sysClr val="windowText" lastClr="000000"/>
                </a:solidFill>
                <a:effectLst/>
                <a:latin typeface="+mn-lt"/>
                <a:ea typeface="+mn-ea"/>
                <a:cs typeface="+mn-cs"/>
              </a:rPr>
              <a:t>er </a:t>
            </a:r>
            <a:r>
              <a:rPr lang="de-DE" sz="1100" b="0" dirty="0">
                <a:solidFill>
                  <a:sysClr val="windowText" lastClr="000000"/>
                </a:solidFill>
                <a:effectLst/>
                <a:latin typeface="+mn-lt"/>
                <a:ea typeface="+mn-ea"/>
                <a:cs typeface="+mn-cs"/>
              </a:rPr>
              <a:t>[15] </a:t>
            </a:r>
            <a:r>
              <a:rPr lang="de-DE" sz="1100" b="1" dirty="0">
                <a:solidFill>
                  <a:sysClr val="windowText" lastClr="000000"/>
                </a:solidFill>
                <a:effectLst/>
                <a:latin typeface="+mn-lt"/>
                <a:ea typeface="+mn-ea"/>
                <a:cs typeface="+mn-cs"/>
              </a:rPr>
              <a:t>sie </a:t>
            </a:r>
            <a:r>
              <a:rPr lang="de-DE" sz="1100" b="0" dirty="0">
                <a:solidFill>
                  <a:sysClr val="windowText" lastClr="000000"/>
                </a:solidFill>
                <a:effectLst/>
                <a:latin typeface="+mn-lt"/>
                <a:ea typeface="+mn-ea"/>
                <a:cs typeface="+mn-cs"/>
              </a:rPr>
              <a:t>[7] </a:t>
            </a:r>
            <a:r>
              <a:rPr lang="de-DE" sz="1100" b="1" dirty="0">
                <a:solidFill>
                  <a:sysClr val="windowText" lastClr="000000"/>
                </a:solidFill>
                <a:effectLst/>
                <a:latin typeface="+mn-lt"/>
                <a:ea typeface="+mn-ea"/>
                <a:cs typeface="+mn-cs"/>
              </a:rPr>
              <a:t>sein, bin, ist</a:t>
            </a:r>
            <a:r>
              <a:rPr lang="de-DE" sz="1100" b="0" dirty="0">
                <a:solidFill>
                  <a:sysClr val="windowText" lastClr="000000"/>
                </a:solidFill>
                <a:effectLst/>
                <a:latin typeface="+mn-lt"/>
                <a:ea typeface="+mn-ea"/>
                <a:cs typeface="+mn-cs"/>
              </a:rPr>
              <a:t> [4] </a:t>
            </a:r>
            <a:r>
              <a:rPr lang="de-DE" sz="1100" b="1" dirty="0">
                <a:solidFill>
                  <a:sysClr val="windowText" lastClr="000000"/>
                </a:solidFill>
                <a:effectLst/>
                <a:latin typeface="+mn-lt"/>
                <a:ea typeface="+mn-ea"/>
                <a:cs typeface="+mn-cs"/>
              </a:rPr>
              <a:t>da </a:t>
            </a:r>
            <a:r>
              <a:rPr lang="de-DE" sz="1100" b="0" dirty="0">
                <a:solidFill>
                  <a:sysClr val="windowText" lastClr="000000"/>
                </a:solidFill>
                <a:effectLst/>
                <a:latin typeface="+mn-lt"/>
                <a:ea typeface="+mn-ea"/>
                <a:cs typeface="+mn-cs"/>
              </a:rPr>
              <a:t>[239] </a:t>
            </a:r>
            <a:r>
              <a:rPr lang="de-DE" sz="1100" b="1" dirty="0">
                <a:solidFill>
                  <a:sysClr val="windowText" lastClr="000000"/>
                </a:solidFill>
                <a:effectLst/>
                <a:latin typeface="+mn-lt"/>
                <a:ea typeface="+mn-ea"/>
                <a:cs typeface="+mn-cs"/>
              </a:rPr>
              <a:t>hier </a:t>
            </a:r>
            <a:r>
              <a:rPr lang="de-DE" sz="1100" b="0" dirty="0">
                <a:solidFill>
                  <a:sysClr val="windowText" lastClr="000000"/>
                </a:solidFill>
                <a:effectLst/>
                <a:latin typeface="+mn-lt"/>
                <a:ea typeface="+mn-ea"/>
                <a:cs typeface="+mn-cs"/>
              </a:rPr>
              <a:t>[68]  </a:t>
            </a:r>
            <a:r>
              <a:rPr lang="de-DE" sz="1100" b="1" dirty="0">
                <a:solidFill>
                  <a:sysClr val="windowText" lastClr="000000"/>
                </a:solidFill>
                <a:effectLst/>
                <a:latin typeface="+mn-lt"/>
                <a:ea typeface="+mn-ea"/>
                <a:cs typeface="+mn-cs"/>
              </a:rPr>
              <a:t>Guten Morgen </a:t>
            </a:r>
            <a:r>
              <a:rPr lang="de-DE" sz="1100" b="0" dirty="0">
                <a:solidFill>
                  <a:sysClr val="windowText" lastClr="000000"/>
                </a:solidFill>
                <a:effectLst/>
                <a:latin typeface="+mn-lt"/>
                <a:ea typeface="+mn-ea"/>
                <a:cs typeface="+mn-cs"/>
              </a:rPr>
              <a:t>[n/a] </a:t>
            </a:r>
            <a:r>
              <a:rPr lang="de-DE" sz="1100" b="1" dirty="0">
                <a:solidFill>
                  <a:sysClr val="windowText" lastClr="000000"/>
                </a:solidFill>
                <a:effectLst/>
                <a:latin typeface="+mn-lt"/>
                <a:ea typeface="+mn-ea"/>
                <a:cs typeface="+mn-cs"/>
              </a:rPr>
              <a:t>Hallo </a:t>
            </a:r>
            <a:r>
              <a:rPr lang="de-DE" sz="1100" b="0" dirty="0">
                <a:solidFill>
                  <a:sysClr val="windowText" lastClr="000000"/>
                </a:solidFill>
                <a:effectLst/>
                <a:latin typeface="+mn-lt"/>
                <a:ea typeface="+mn-ea"/>
                <a:cs typeface="+mn-cs"/>
              </a:rPr>
              <a:t>[1077] </a:t>
            </a:r>
            <a:r>
              <a:rPr lang="de-DE" sz="1100" b="1" dirty="0">
                <a:solidFill>
                  <a:sysClr val="windowText" lastClr="000000"/>
                </a:solidFill>
                <a:effectLst/>
                <a:latin typeface="+mn-lt"/>
                <a:ea typeface="+mn-ea"/>
                <a:cs typeface="+mn-cs"/>
              </a:rPr>
              <a:t>ja </a:t>
            </a:r>
            <a:r>
              <a:rPr lang="de-DE" sz="1100" b="0" dirty="0">
                <a:solidFill>
                  <a:sysClr val="windowText" lastClr="000000"/>
                </a:solidFill>
                <a:effectLst/>
                <a:latin typeface="+mn-lt"/>
                <a:ea typeface="+mn-ea"/>
                <a:cs typeface="+mn-cs"/>
              </a:rPr>
              <a:t>[45] </a:t>
            </a:r>
            <a:r>
              <a:rPr lang="de-DE" sz="1100" b="1" dirty="0">
                <a:solidFill>
                  <a:sysClr val="windowText" lastClr="000000"/>
                </a:solidFill>
                <a:effectLst/>
                <a:latin typeface="+mn-lt"/>
                <a:ea typeface="+mn-ea"/>
                <a:cs typeface="+mn-cs"/>
              </a:rPr>
              <a:t>nein </a:t>
            </a:r>
            <a:r>
              <a:rPr lang="de-DE" sz="1100" b="0" dirty="0">
                <a:solidFill>
                  <a:sysClr val="windowText" lastClr="000000"/>
                </a:solidFill>
                <a:effectLst/>
                <a:latin typeface="+mn-lt"/>
                <a:ea typeface="+mn-ea"/>
                <a:cs typeface="+mn-cs"/>
              </a:rPr>
              <a:t>[148]</a:t>
            </a:r>
            <a:endParaRPr lang="en-GB" sz="1100" b="0" dirty="0">
              <a:solidFill>
                <a:sysClr val="windowText" lastClr="000000"/>
              </a:solidFill>
              <a:effectLst/>
              <a:latin typeface="+mn-lt"/>
              <a:ea typeface="+mn-ea"/>
              <a:cs typeface="+mn-cs"/>
            </a:endParaRPr>
          </a:p>
          <a:p>
            <a:endParaRPr lang="en-GB" sz="1100" dirty="0">
              <a:solidFill>
                <a:sysClr val="windowText" lastClr="000000"/>
              </a:solidFill>
              <a:effectLst/>
              <a:latin typeface="+mn-lt"/>
              <a:ea typeface="+mn-ea"/>
              <a:cs typeface="+mn-cs"/>
            </a:endParaRPr>
          </a:p>
          <a:p>
            <a:r>
              <a:rPr lang="en-GB" sz="1100" dirty="0">
                <a:solidFill>
                  <a:sysClr val="windowText" lastClr="000000"/>
                </a:solidFill>
                <a:effectLst/>
                <a:latin typeface="+mn-lt"/>
                <a:ea typeface="+mn-ea"/>
                <a:cs typeface="+mn-cs"/>
              </a:rPr>
              <a:t>Jones, R.L &amp; </a:t>
            </a:r>
            <a:r>
              <a:rPr lang="en-GB" sz="1100" dirty="0" err="1">
                <a:solidFill>
                  <a:sysClr val="windowText" lastClr="000000"/>
                </a:solidFill>
                <a:effectLst/>
                <a:latin typeface="+mn-lt"/>
                <a:ea typeface="+mn-ea"/>
                <a:cs typeface="+mn-cs"/>
              </a:rPr>
              <a:t>Tschirner</a:t>
            </a:r>
            <a:r>
              <a:rPr lang="en-GB" sz="1100" dirty="0">
                <a:solidFill>
                  <a:sysClr val="windowText" lastClr="000000"/>
                </a:solidFill>
                <a:effectLst/>
                <a:latin typeface="+mn-lt"/>
                <a:ea typeface="+mn-ea"/>
                <a:cs typeface="+mn-cs"/>
              </a:rPr>
              <a:t>, E. (2019). A frequency dictionary of German: Core vocabulary for learners. London: Routledge.</a:t>
            </a:r>
            <a:endParaRPr lang="en-GB" sz="1100" baseline="0" dirty="0">
              <a:solidFill>
                <a:sysClr val="windowText" lastClr="000000"/>
              </a:solidFill>
            </a:endParaRPr>
          </a:p>
          <a:p>
            <a:pPr marL="216000" indent="-216000">
              <a:lnSpc>
                <a:spcPct val="100000"/>
              </a:lnSpc>
            </a:pPr>
            <a:endParaRPr lang="en-GB" sz="1100" b="0" strike="noStrike" spc="-1" dirty="0">
              <a:latin typeface="Arial"/>
            </a:endParaRPr>
          </a:p>
          <a:p>
            <a:pPr marL="216000" indent="-216000">
              <a:lnSpc>
                <a:spcPct val="100000"/>
              </a:lnSpc>
            </a:pPr>
            <a:r>
              <a:rPr lang="en-GB" sz="1100" b="0" strike="noStrike" spc="-1" dirty="0">
                <a:solidFill>
                  <a:srgbClr val="000000"/>
                </a:solidFill>
                <a:latin typeface="Calibri"/>
                <a:ea typeface="Calibri"/>
              </a:rPr>
              <a:t>The frequency rankings for words that occur in this PowerPoint which have been</a:t>
            </a:r>
            <a:r>
              <a:rPr lang="en-GB" sz="1100" b="0" i="1" strike="noStrike" spc="-1" dirty="0">
                <a:solidFill>
                  <a:srgbClr val="000000"/>
                </a:solidFill>
                <a:latin typeface="Calibri"/>
                <a:ea typeface="Calibri"/>
              </a:rPr>
              <a:t> previously</a:t>
            </a:r>
            <a:r>
              <a:rPr lang="en-GB" sz="1100" b="0" strike="noStrike" spc="-1" dirty="0">
                <a:solidFill>
                  <a:srgbClr val="000000"/>
                </a:solidFill>
                <a:latin typeface="Calibri"/>
                <a:ea typeface="Calibri"/>
              </a:rPr>
              <a:t> introduced in these resources are given in the SOW and in the resources that first introduced and formally re-visited those words. </a:t>
            </a:r>
            <a:endParaRPr lang="en-GB" sz="11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For any </a:t>
            </a:r>
            <a:r>
              <a:rPr lang="en-GB" sz="1200" b="0" i="1" strike="noStrike" spc="-1" dirty="0">
                <a:solidFill>
                  <a:srgbClr val="000000"/>
                </a:solidFill>
                <a:latin typeface="Calibri"/>
                <a:ea typeface="Calibri"/>
              </a:rPr>
              <a:t>other </a:t>
            </a:r>
            <a:r>
              <a:rPr lang="en-GB" sz="1200" b="0" strike="noStrike" spc="-1" dirty="0">
                <a:solidFill>
                  <a:srgbClr val="000000"/>
                </a:solidFill>
                <a:latin typeface="Calibri"/>
                <a:ea typeface="Calibri"/>
              </a:rPr>
              <a:t>words that occur incidentally in this PowerPoint, frequency rankings will be provided in the notes field wherever possible.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Note that the first three lessons of the year teach language that can be continuously recycled as lesson routine every lesson in Y3/4.</a:t>
            </a:r>
          </a:p>
          <a:p>
            <a:pPr marL="216000" indent="-216000">
              <a:lnSpc>
                <a:spcPct val="100000"/>
              </a:lnSpc>
            </a:pPr>
            <a:r>
              <a:rPr lang="en-GB" sz="1200" b="0" strike="noStrike" spc="-1" dirty="0">
                <a:solidFill>
                  <a:srgbClr val="000000"/>
                </a:solidFill>
                <a:latin typeface="Calibri"/>
                <a:ea typeface="Calibri"/>
              </a:rPr>
              <a:t>The idea would be that the class teacher (whether or not s/he teaches the class German can re-use the language as part of the daily routine with the class.</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endParaRPr lang="en-GB" sz="1200" b="0" strike="noStrike" spc="-1" dirty="0">
              <a:latin typeface="Arial"/>
            </a:endParaRP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[2/6]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Wo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das…?</a:t>
            </a: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13482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[3/6]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Wo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das…?</a:t>
            </a: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69955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[4/6]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Wo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die…?</a:t>
            </a: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86314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[5/6]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Wo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der…?</a:t>
            </a: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76283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[6/6]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Wo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der…?</a:t>
            </a: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28627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5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present an introduction to Switzerland and the languages spoken there.</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solidFill>
                  <a:srgbClr val="000000"/>
                </a:solidFill>
                <a:latin typeface="Calibri"/>
                <a:ea typeface="Calibri"/>
              </a:rPr>
              <a:t>Read the text about languages in Switzerland.</a:t>
            </a:r>
          </a:p>
          <a:p>
            <a:pPr marL="229320" indent="-228600">
              <a:lnSpc>
                <a:spcPct val="100000"/>
              </a:lnSpc>
              <a:buAutoNum type="arabicPeriod"/>
            </a:pPr>
            <a:r>
              <a:rPr lang="en-GB" sz="1200" b="0" strike="noStrike" spc="-1" dirty="0">
                <a:solidFill>
                  <a:srgbClr val="000000"/>
                </a:solidFill>
                <a:latin typeface="Calibri"/>
                <a:ea typeface="Calibri"/>
              </a:rPr>
              <a:t>Ask pupils if they can guess any of the languages that people speak in Switzerland. Pupils may be able to guess German.</a:t>
            </a:r>
          </a:p>
          <a:p>
            <a:pPr marL="229320" indent="-228600">
              <a:lnSpc>
                <a:spcPct val="100000"/>
              </a:lnSpc>
              <a:buAutoNum type="arabicPeriod"/>
            </a:pPr>
            <a:r>
              <a:rPr lang="en-GB" sz="1200" b="0" strike="noStrike" spc="-1" dirty="0">
                <a:solidFill>
                  <a:srgbClr val="000000"/>
                </a:solidFill>
                <a:latin typeface="Calibri"/>
                <a:ea typeface="Calibri"/>
              </a:rPr>
              <a:t>Click to reveal a map of Switzerland and the languages spoken there.</a:t>
            </a:r>
          </a:p>
          <a:p>
            <a:pPr marL="229320" indent="-228600">
              <a:lnSpc>
                <a:spcPct val="100000"/>
              </a:lnSpc>
              <a:buAutoNum type="arabicPeriod"/>
            </a:pPr>
            <a:r>
              <a:rPr lang="en-GB" sz="1200" b="0" strike="noStrike" spc="-1" dirty="0">
                <a:solidFill>
                  <a:srgbClr val="000000"/>
                </a:solidFill>
                <a:latin typeface="Calibri"/>
                <a:ea typeface="Calibri"/>
              </a:rPr>
              <a:t>Click to reveal Ronja and </a:t>
            </a:r>
            <a:r>
              <a:rPr lang="en-GB" sz="1200" b="0" strike="noStrike" spc="-1" dirty="0" err="1">
                <a:solidFill>
                  <a:srgbClr val="000000"/>
                </a:solidFill>
                <a:latin typeface="Calibri"/>
                <a:ea typeface="Calibri"/>
              </a:rPr>
              <a:t>Lias</a:t>
            </a:r>
            <a:r>
              <a:rPr lang="en-GB" sz="1200" b="0" strike="noStrike" spc="-1" dirty="0">
                <a:solidFill>
                  <a:srgbClr val="000000"/>
                </a:solidFill>
                <a:latin typeface="Calibri"/>
                <a:ea typeface="Calibri"/>
              </a:rPr>
              <a:t> and a speech bubble.</a:t>
            </a:r>
          </a:p>
          <a:p>
            <a:pPr marL="229320" indent="-228600">
              <a:lnSpc>
                <a:spcPct val="100000"/>
              </a:lnSpc>
              <a:buAutoNum type="arabicPeriod"/>
            </a:pPr>
            <a:r>
              <a:rPr lang="en-GB" sz="1200" b="0" strike="noStrike" spc="-1" dirty="0">
                <a:solidFill>
                  <a:srgbClr val="000000"/>
                </a:solidFill>
                <a:latin typeface="Calibri"/>
                <a:ea typeface="Calibri"/>
              </a:rPr>
              <a:t>Explain that Ronja and </a:t>
            </a:r>
            <a:r>
              <a:rPr lang="en-GB" sz="1200" b="0" strike="noStrike" spc="-1" dirty="0" err="1">
                <a:solidFill>
                  <a:srgbClr val="000000"/>
                </a:solidFill>
                <a:latin typeface="Calibri"/>
                <a:ea typeface="Calibri"/>
              </a:rPr>
              <a:t>Lias</a:t>
            </a:r>
            <a:r>
              <a:rPr lang="en-GB" sz="1200" b="0" strike="noStrike" spc="-1" dirty="0">
                <a:solidFill>
                  <a:srgbClr val="000000"/>
                </a:solidFill>
                <a:latin typeface="Calibri"/>
                <a:ea typeface="Calibri"/>
              </a:rPr>
              <a:t> live in Biel (indicated on the map), where people speak both German and French.</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72130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the SSC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ei</a:t>
            </a:r>
            <a:r>
              <a:rPr lang="en-GB" sz="1200" b="1" strike="noStrike" spc="-1" dirty="0">
                <a:solidFill>
                  <a:srgbClr val="000000"/>
                </a:solidFill>
                <a:latin typeface="Calibri"/>
                <a:ea typeface="Calibri"/>
              </a:rPr>
              <a:t>].</a:t>
            </a:r>
          </a:p>
          <a:p>
            <a:pPr marL="216000" indent="-216000">
              <a:lnSpc>
                <a:spcPct val="100000"/>
              </a:lnSpc>
            </a:pPr>
            <a:endParaRPr lang="en-GB" sz="1200" b="1" strike="noStrike" spc="-1" dirty="0">
              <a:solidFill>
                <a:srgbClr val="000000"/>
              </a:solidFill>
              <a:latin typeface="Calibri"/>
              <a:ea typeface="Calibri"/>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Introduce the SSC and present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err="1">
                <a:solidFill>
                  <a:srgbClr val="000000"/>
                </a:solidFill>
                <a:latin typeface="Calibri"/>
                <a:ea typeface="Calibri"/>
              </a:rPr>
              <a:t>frei</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pupils to repeat the word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frei</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a:lnSpc>
                <a:spcPct val="100000"/>
              </a:lnSpc>
            </a:pPr>
            <a:endParaRPr lang="en-GB" sz="1200" b="0" strike="noStrike" spc="-1" dirty="0">
              <a:latin typeface="Arial"/>
            </a:endParaRPr>
          </a:p>
          <a:p>
            <a:pPr>
              <a:lnSpc>
                <a:spcPct val="100000"/>
              </a:lnSpc>
            </a:pPr>
            <a:r>
              <a:rPr lang="en-GB" sz="1200" b="1" strike="noStrike" spc="-1" dirty="0">
                <a:latin typeface="Arial"/>
              </a:rPr>
              <a:t>Note</a:t>
            </a:r>
            <a:r>
              <a:rPr lang="en-GB" sz="1200" b="0" strike="noStrike" spc="-1" dirty="0">
                <a:latin typeface="Arial"/>
              </a:rPr>
              <a:t>: </a:t>
            </a:r>
          </a:p>
          <a:p>
            <a:pPr marL="285750" indent="-285750">
              <a:lnSpc>
                <a:spcPct val="100000"/>
              </a:lnSpc>
              <a:buAutoNum type="romanLcParenR"/>
            </a:pPr>
            <a:r>
              <a:rPr lang="fr-FR" baseline="0" dirty="0"/>
              <a:t>a </a:t>
            </a:r>
            <a:r>
              <a:rPr lang="fr-FR" baseline="0" dirty="0" err="1"/>
              <a:t>gesture</a:t>
            </a:r>
            <a:r>
              <a:rPr lang="fr-FR" baseline="0" dirty="0"/>
              <a:t> for ‘</a:t>
            </a:r>
            <a:r>
              <a:rPr lang="fr-FR" baseline="0" dirty="0" err="1"/>
              <a:t>frei</a:t>
            </a:r>
            <a:r>
              <a:rPr lang="fr-FR" baseline="0" dirty="0"/>
              <a:t>’ </a:t>
            </a:r>
            <a:r>
              <a:rPr lang="fr-FR" baseline="0" dirty="0" err="1"/>
              <a:t>might</a:t>
            </a:r>
            <a:r>
              <a:rPr lang="fr-FR" baseline="0" dirty="0"/>
              <a:t> </a:t>
            </a:r>
            <a:r>
              <a:rPr lang="fr-FR" baseline="0" dirty="0" err="1"/>
              <a:t>be</a:t>
            </a:r>
            <a:r>
              <a:rPr lang="fr-FR" baseline="0" dirty="0"/>
              <a:t> to </a:t>
            </a:r>
            <a:r>
              <a:rPr lang="fr-FR" baseline="0" dirty="0" err="1"/>
              <a:t>throw</a:t>
            </a:r>
            <a:r>
              <a:rPr lang="fr-FR" baseline="0" dirty="0"/>
              <a:t> </a:t>
            </a:r>
            <a:r>
              <a:rPr lang="fr-FR" baseline="0" dirty="0" err="1"/>
              <a:t>you</a:t>
            </a:r>
            <a:r>
              <a:rPr lang="fr-FR" baseline="0" dirty="0"/>
              <a:t> hands up in the air and </a:t>
            </a:r>
            <a:r>
              <a:rPr lang="fr-FR" baseline="0" dirty="0" err="1"/>
              <a:t>pretend</a:t>
            </a:r>
            <a:r>
              <a:rPr lang="fr-FR" baseline="0" dirty="0"/>
              <a:t> to run </a:t>
            </a:r>
            <a:r>
              <a:rPr lang="fr-FR" baseline="0" dirty="0" err="1"/>
              <a:t>away</a:t>
            </a:r>
            <a:r>
              <a:rPr lang="fr-FR" baseline="0" dirty="0"/>
              <a:t>.</a:t>
            </a:r>
          </a:p>
          <a:p>
            <a:pPr marL="285750" indent="-285750">
              <a:lnSpc>
                <a:spcPct val="100000"/>
              </a:lnSpc>
              <a:buAutoNum type="romanLcParenR"/>
            </a:pPr>
            <a:endParaRPr lang="fr-FR" sz="1200" b="0" strike="noStrike" spc="-1" baseline="0"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Vocabulary: </a:t>
            </a: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frei </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[318]</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R.L &amp; </a:t>
            </a:r>
            <a:r>
              <a:rPr kumimoji="0" lang="en-GB" sz="11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Tschirner</a:t>
            </a: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E. (2019). A frequency dictionary of German: Core vocabulary for learners. London: Routledge.</a:t>
            </a:r>
          </a:p>
          <a:p>
            <a:pPr marL="285750" indent="-285750">
              <a:lnSpc>
                <a:spcPct val="100000"/>
              </a:lnSpc>
              <a:buAutoNum type="romanLcParenR"/>
            </a:pP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consolidate the SSC </a:t>
            </a:r>
            <a:r>
              <a:rPr lang="en-GB" sz="1200" b="1" strike="noStrike" spc="-1" dirty="0">
                <a:solidFill>
                  <a:srgbClr val="000000"/>
                </a:solidFill>
                <a:latin typeface="+mn-lt"/>
                <a:ea typeface="Calibri"/>
              </a:rPr>
              <a:t>[</a:t>
            </a:r>
            <a:r>
              <a:rPr lang="en-GB" sz="1200" b="1" strike="noStrike" spc="-1" dirty="0" err="1">
                <a:solidFill>
                  <a:srgbClr val="000000"/>
                </a:solidFill>
                <a:latin typeface="+mn-lt"/>
                <a:ea typeface="Calibri"/>
              </a:rPr>
              <a:t>ei</a:t>
            </a:r>
            <a:r>
              <a:rPr lang="en-GB" sz="1200" b="1" strike="noStrike" spc="-1" dirty="0">
                <a:solidFill>
                  <a:srgbClr val="000000"/>
                </a:solidFill>
                <a:latin typeface="+mn-lt"/>
                <a:ea typeface="Calibri"/>
              </a:rPr>
              <a:t>].</a:t>
            </a:r>
          </a:p>
          <a:p>
            <a:pPr marL="216000" indent="-216000">
              <a:lnSpc>
                <a:spcPct val="100000"/>
              </a:lnSpc>
            </a:pPr>
            <a:endParaRPr lang="en-GB" sz="1200" b="1" strike="noStrike" spc="-1" dirty="0">
              <a:solidFill>
                <a:srgbClr val="000000"/>
              </a:solidFill>
              <a:latin typeface="+mn-lt"/>
              <a:ea typeface="Calibri"/>
            </a:endParaRPr>
          </a:p>
          <a:p>
            <a:pPr marL="216000" indent="-216000">
              <a:lnSpc>
                <a:spcPct val="100000"/>
              </a:lnSpc>
            </a:pPr>
            <a:r>
              <a:rPr lang="en-GB" sz="1200" b="1" strike="noStrike" spc="-1" dirty="0">
                <a:solidFill>
                  <a:srgbClr val="000000"/>
                </a:solidFill>
                <a:latin typeface="+mn-lt"/>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Re-present</a:t>
            </a:r>
            <a:r>
              <a:rPr lang="en-GB" sz="1200" b="0" strike="noStrike" spc="-1" baseline="0" dirty="0">
                <a:solidFill>
                  <a:srgbClr val="000000"/>
                </a:solidFill>
                <a:latin typeface="+mn-lt"/>
                <a:ea typeface="Calibri"/>
              </a:rPr>
              <a:t> </a:t>
            </a:r>
            <a:r>
              <a:rPr lang="en-GB" sz="1200" b="0" strike="noStrike" spc="-1" dirty="0">
                <a:solidFill>
                  <a:srgbClr val="000000"/>
                </a:solidFill>
                <a:latin typeface="+mn-lt"/>
                <a:ea typeface="Calibri"/>
              </a:rPr>
              <a:t>the SSC and the </a:t>
            </a:r>
            <a:r>
              <a:rPr lang="en-GB" sz="1200" b="1" strike="noStrike" spc="-1" dirty="0">
                <a:solidFill>
                  <a:srgbClr val="000000"/>
                </a:solidFill>
                <a:latin typeface="+mn-lt"/>
                <a:ea typeface="Calibri"/>
              </a:rPr>
              <a:t>source</a:t>
            </a:r>
            <a:r>
              <a:rPr lang="en-GB" sz="1200" b="0" strike="noStrike" spc="-1" dirty="0">
                <a:solidFill>
                  <a:srgbClr val="000000"/>
                </a:solidFill>
                <a:latin typeface="+mn-lt"/>
                <a:ea typeface="Calibri"/>
              </a:rPr>
              <a:t> word ‘</a:t>
            </a:r>
            <a:r>
              <a:rPr lang="en-GB" sz="1200" b="1" strike="noStrike" spc="-1" dirty="0" err="1">
                <a:solidFill>
                  <a:srgbClr val="000000"/>
                </a:solidFill>
                <a:latin typeface="+mn-lt"/>
                <a:ea typeface="Calibri"/>
              </a:rPr>
              <a:t>frei</a:t>
            </a:r>
            <a:r>
              <a:rPr lang="en-GB" sz="1200" b="1" strike="noStrike" spc="-1" dirty="0">
                <a:solidFill>
                  <a:srgbClr val="000000"/>
                </a:solidFill>
                <a:latin typeface="+mn-lt"/>
                <a:ea typeface="Calibri"/>
              </a:rPr>
              <a:t>’ </a:t>
            </a:r>
            <a:r>
              <a:rPr lang="en-GB" sz="1200" b="0" strike="noStrike" spc="-1" dirty="0">
                <a:solidFill>
                  <a:srgbClr val="000000"/>
                </a:solidFill>
                <a:latin typeface="+mn-lt"/>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Click to bring on the picture and get pupils to repeat the word </a:t>
            </a:r>
            <a:r>
              <a:rPr lang="en-GB" sz="1200" b="1" strike="noStrike" spc="-1" dirty="0">
                <a:solidFill>
                  <a:srgbClr val="000000"/>
                </a:solidFill>
                <a:latin typeface="+mn-lt"/>
                <a:ea typeface="Calibri"/>
              </a:rPr>
              <a:t>‘</a:t>
            </a:r>
            <a:r>
              <a:rPr lang="en-GB" sz="1200" b="1" strike="noStrike" spc="-1" dirty="0" err="1">
                <a:solidFill>
                  <a:srgbClr val="000000"/>
                </a:solidFill>
                <a:latin typeface="+mn-lt"/>
                <a:ea typeface="Calibri"/>
              </a:rPr>
              <a:t>frei</a:t>
            </a:r>
            <a:r>
              <a:rPr lang="en-GB" sz="1200" b="1" strike="noStrike" spc="-1" dirty="0">
                <a:solidFill>
                  <a:srgbClr val="000000"/>
                </a:solidFill>
                <a:latin typeface="+mn-lt"/>
                <a:ea typeface="Calibri"/>
              </a:rPr>
              <a:t>’ </a:t>
            </a:r>
            <a:r>
              <a:rPr lang="en-GB" sz="1200" b="0" strike="noStrike" spc="-1" dirty="0">
                <a:solidFill>
                  <a:srgbClr val="000000"/>
                </a:solidFill>
                <a:latin typeface="+mn-lt"/>
                <a:ea typeface="Calibri"/>
              </a:rPr>
              <a:t>(with gesture, if using).</a:t>
            </a:r>
          </a:p>
          <a:p>
            <a:pPr marL="228600" indent="-227880">
              <a:lnSpc>
                <a:spcPct val="100000"/>
              </a:lnSpc>
              <a:buClr>
                <a:srgbClr val="000000"/>
              </a:buClr>
              <a:buFont typeface="Calibri"/>
              <a:buAutoNum type="arabicPeriod"/>
            </a:pPr>
            <a:r>
              <a:rPr lang="en-GB" sz="1200" b="0" strike="noStrike" spc="-1" dirty="0">
                <a:solidFill>
                  <a:srgbClr val="000000"/>
                </a:solidFill>
                <a:latin typeface="+mn-lt"/>
              </a:rPr>
              <a:t>Present the </a:t>
            </a:r>
            <a:r>
              <a:rPr lang="en-GB" sz="1200" b="1" strike="noStrike" spc="-1" dirty="0">
                <a:solidFill>
                  <a:srgbClr val="000000"/>
                </a:solidFill>
                <a:latin typeface="+mn-lt"/>
              </a:rPr>
              <a:t>cluster </a:t>
            </a:r>
            <a:r>
              <a:rPr lang="en-GB" sz="1200" b="0" strike="noStrike" spc="-1" dirty="0">
                <a:solidFill>
                  <a:srgbClr val="000000"/>
                </a:solidFill>
                <a:latin typeface="+mn-lt"/>
              </a:rPr>
              <a:t>words in the same</a:t>
            </a:r>
            <a:r>
              <a:rPr lang="en-GB" sz="1200" b="0" strike="noStrike" spc="-1" baseline="0" dirty="0">
                <a:solidFill>
                  <a:srgbClr val="000000"/>
                </a:solidFill>
                <a:latin typeface="+mn-lt"/>
              </a:rPr>
              <a:t> way, bringing on the picture and getting pupils to pronounce the words.</a:t>
            </a:r>
          </a:p>
          <a:p>
            <a:pPr marL="228600" indent="-227880">
              <a:lnSpc>
                <a:spcPct val="100000"/>
              </a:lnSpc>
              <a:buClr>
                <a:srgbClr val="000000"/>
              </a:buClr>
              <a:buFont typeface="Calibri"/>
              <a:buAutoNum type="arabicPeriod"/>
            </a:pPr>
            <a:endParaRPr lang="en-GB" sz="1200" b="0" strike="noStrike" spc="-1" baseline="0" dirty="0">
              <a:solidFill>
                <a:srgbClr val="000000"/>
              </a:solidFill>
              <a:latin typeface="+mn-lt"/>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Vocabulary: </a:t>
            </a: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frei </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[318] </a:t>
            </a: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ein</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 [5] </a:t>
            </a: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klein </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[114] </a:t>
            </a: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sein </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[3] </a:t>
            </a: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allein </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[258]</a:t>
            </a:r>
            <a:endParaRPr kumimoji="0" lang="en-GB" sz="1200" b="0" i="0" u="none" strike="noStrike" kern="1200" cap="none" spc="-1" normalizeH="0" baseline="0" noProof="0" dirty="0">
              <a:ln>
                <a:noFill/>
              </a:ln>
              <a:solidFill>
                <a:srgbClr val="002060"/>
              </a:solidFill>
              <a:effectLst/>
              <a:uLnTx/>
              <a:uFillTx/>
              <a:latin typeface="Century Gothic"/>
              <a:ea typeface="Century Gothic"/>
              <a:cs typeface="+mn-cs"/>
            </a:endParaRPr>
          </a:p>
          <a:p>
            <a:pPr marL="720" indent="0">
              <a:lnSpc>
                <a:spcPct val="100000"/>
              </a:lnSpc>
              <a:buClr>
                <a:srgbClr val="000000"/>
              </a:buClr>
              <a:buFont typeface="Calibri"/>
              <a:buNone/>
            </a:pPr>
            <a:endParaRPr lang="en-GB" sz="1200" b="0" strike="noStrike" spc="-1" dirty="0">
              <a:latin typeface="Arial"/>
            </a:endParaRPr>
          </a:p>
          <a:p>
            <a:pPr>
              <a:lnSpc>
                <a:spcPct val="100000"/>
              </a:lnSpc>
            </a:pPr>
            <a:endParaRPr lang="en-GB" sz="1200" b="0" strike="noStrike" spc="-1" dirty="0">
              <a:latin typeface="Aria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A7DB-3951-47CF-8E53-B42241E866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01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consolidate the SSC </a:t>
            </a:r>
            <a:r>
              <a:rPr lang="en-GB" sz="1200" b="1" strike="noStrike" spc="-1" dirty="0">
                <a:solidFill>
                  <a:srgbClr val="000000"/>
                </a:solidFill>
                <a:latin typeface="+mn-lt"/>
                <a:ea typeface="Calibri"/>
              </a:rPr>
              <a:t>[</a:t>
            </a:r>
            <a:r>
              <a:rPr lang="en-GB" sz="1200" b="1" strike="noStrike" spc="-1" dirty="0" err="1">
                <a:solidFill>
                  <a:srgbClr val="000000"/>
                </a:solidFill>
                <a:latin typeface="+mn-lt"/>
                <a:ea typeface="Calibri"/>
              </a:rPr>
              <a:t>ei</a:t>
            </a:r>
            <a:r>
              <a:rPr lang="en-GB" sz="1200" b="1" strike="noStrike" spc="-1" dirty="0">
                <a:solidFill>
                  <a:srgbClr val="000000"/>
                </a:solidFill>
                <a:latin typeface="+mn-lt"/>
                <a:ea typeface="Calibri"/>
              </a:rPr>
              <a:t>].</a:t>
            </a:r>
            <a:endParaRPr lang="en-GB" sz="1200" b="0" strike="noStrike" spc="-1" dirty="0">
              <a:solidFill>
                <a:srgbClr val="000000"/>
              </a:solidFill>
              <a:latin typeface="+mn-lt"/>
            </a:endParaRPr>
          </a:p>
          <a:p>
            <a:pPr marL="0" marR="0" lvl="0" indent="0" algn="l" rtl="0">
              <a:lnSpc>
                <a:spcPct val="100000"/>
              </a:lnSpc>
              <a:spcBef>
                <a:spcPts val="0"/>
              </a:spcBef>
              <a:spcAft>
                <a:spcPts val="0"/>
              </a:spcAft>
              <a:buClr>
                <a:schemeClr val="dk1"/>
              </a:buClr>
              <a:buSzPts val="1200"/>
              <a:buFont typeface="Calibri"/>
              <a:buNone/>
            </a:pPr>
            <a:endParaRPr lang="en-GB" sz="1100" b="1" dirty="0"/>
          </a:p>
          <a:p>
            <a:pPr marL="0" marR="0" lvl="0" indent="0" algn="l" rtl="0">
              <a:lnSpc>
                <a:spcPct val="100000"/>
              </a:lnSpc>
              <a:spcBef>
                <a:spcPts val="0"/>
              </a:spcBef>
              <a:spcAft>
                <a:spcPts val="0"/>
              </a:spcAft>
              <a:buClr>
                <a:schemeClr val="dk1"/>
              </a:buClr>
              <a:buSzPts val="1200"/>
              <a:buFont typeface="Calibri"/>
              <a:buNone/>
            </a:pPr>
            <a:r>
              <a:rPr lang="en-GB" sz="1100" b="1" dirty="0"/>
              <a:t>Procedure:</a:t>
            </a:r>
            <a:endParaRPr lang="en-GB" sz="1100"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100" dirty="0"/>
              <a:t>Start the timer.  Pupil A tries to say all 9 words with correct pronunciation within 15 seconds.  </a:t>
            </a:r>
          </a:p>
          <a:p>
            <a:pPr marL="228600" marR="0" lvl="0" indent="-228600" algn="l" rtl="0">
              <a:lnSpc>
                <a:spcPct val="100000"/>
              </a:lnSpc>
              <a:spcBef>
                <a:spcPts val="0"/>
              </a:spcBef>
              <a:spcAft>
                <a:spcPts val="0"/>
              </a:spcAft>
              <a:buClr>
                <a:schemeClr val="dk1"/>
              </a:buClr>
              <a:buSzPts val="1200"/>
              <a:buFont typeface="Calibri"/>
              <a:buAutoNum type="arabicPeriod"/>
            </a:pPr>
            <a:r>
              <a:rPr lang="en-GB" sz="1100" dirty="0"/>
              <a:t>Pupil B listens and if pupil A uses English pronunciation for a word s/he can stop her/his partner as they will have fallen into crocodile-infested waters and their turn is over!</a:t>
            </a:r>
          </a:p>
          <a:p>
            <a:pPr marL="228600" marR="0" lvl="0" indent="-228600" algn="l" rtl="0">
              <a:lnSpc>
                <a:spcPct val="100000"/>
              </a:lnSpc>
              <a:spcBef>
                <a:spcPts val="0"/>
              </a:spcBef>
              <a:spcAft>
                <a:spcPts val="0"/>
              </a:spcAft>
              <a:buClr>
                <a:schemeClr val="dk1"/>
              </a:buClr>
              <a:buSzPts val="1200"/>
              <a:buFont typeface="Calibri"/>
              <a:buAutoNum type="arabicPeriod"/>
            </a:pPr>
            <a:r>
              <a:rPr lang="en-GB" sz="1100" dirty="0"/>
              <a:t>They swap roles and repeat.</a:t>
            </a:r>
          </a:p>
          <a:p>
            <a:pPr marL="228600" marR="0" lvl="0" indent="-228600" algn="l" rtl="0">
              <a:lnSpc>
                <a:spcPct val="100000"/>
              </a:lnSpc>
              <a:spcBef>
                <a:spcPts val="0"/>
              </a:spcBef>
              <a:spcAft>
                <a:spcPts val="0"/>
              </a:spcAft>
              <a:buClr>
                <a:schemeClr val="dk1"/>
              </a:buClr>
              <a:buSzPts val="1200"/>
              <a:buFont typeface="Calibri"/>
              <a:buAutoNum type="arabicPeriod"/>
            </a:pPr>
            <a:r>
              <a:rPr lang="en-GB" sz="1100" dirty="0"/>
              <a:t>If either pupil hasn’t completed the task in the time, the teacher can offer additional rounds of practice against the timer.</a:t>
            </a:r>
          </a:p>
          <a:p>
            <a:pPr marL="228600" marR="0" lvl="0" indent="-228600" algn="l" rtl="0">
              <a:lnSpc>
                <a:spcPct val="100000"/>
              </a:lnSpc>
              <a:spcBef>
                <a:spcPts val="0"/>
              </a:spcBef>
              <a:spcAft>
                <a:spcPts val="0"/>
              </a:spcAft>
              <a:buClr>
                <a:schemeClr val="dk1"/>
              </a:buClr>
              <a:buSzPts val="1200"/>
              <a:buFont typeface="Calibri"/>
              <a:buAutoNum type="arabicPeriod"/>
            </a:pPr>
            <a:r>
              <a:rPr lang="en-GB" sz="1100" dirty="0"/>
              <a:t>Click on each word to listen and check.</a:t>
            </a:r>
          </a:p>
          <a:p>
            <a:pPr marL="0" marR="0" lvl="0" indent="0" algn="l" rtl="0">
              <a:lnSpc>
                <a:spcPct val="100000"/>
              </a:lnSpc>
              <a:spcBef>
                <a:spcPts val="0"/>
              </a:spcBef>
              <a:spcAft>
                <a:spcPts val="0"/>
              </a:spcAft>
              <a:buClr>
                <a:schemeClr val="dk1"/>
              </a:buClr>
              <a:buSzPts val="1200"/>
              <a:buFont typeface="Calibri"/>
              <a:buNone/>
            </a:pPr>
            <a:endParaRPr lang="en-GB" sz="1100" dirty="0"/>
          </a:p>
          <a:p>
            <a:pPr marL="228600" indent="-227880">
              <a:lnSpc>
                <a:spcPct val="100000"/>
              </a:lnSpc>
              <a:buClr>
                <a:srgbClr val="000000"/>
              </a:buClr>
              <a:buFont typeface="Calibri"/>
              <a:buAutoNum type="arabicPeriod"/>
            </a:pPr>
            <a:endParaRPr lang="en-GB" sz="1200" b="0" strike="noStrike" spc="-1" baseline="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Vocabulary: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1" normalizeH="0" baseline="0" noProof="0" dirty="0">
                <a:ln>
                  <a:noFill/>
                </a:ln>
                <a:solidFill>
                  <a:srgbClr val="002060"/>
                </a:solidFill>
                <a:effectLst/>
                <a:uLnTx/>
                <a:uFillTx/>
                <a:latin typeface="Century Gothic"/>
                <a:ea typeface="Century Gothic"/>
                <a:cs typeface="+mn-cs"/>
              </a:rPr>
              <a:t>frei</a:t>
            </a:r>
            <a:r>
              <a:rPr kumimoji="0" lang="de-DE" sz="11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de-DE" sz="1100" b="0" i="0" u="none" strike="noStrike" kern="1200" cap="none" spc="-1" normalizeH="0" baseline="0" noProof="0" dirty="0">
                <a:ln>
                  <a:noFill/>
                </a:ln>
                <a:solidFill>
                  <a:srgbClr val="002060"/>
                </a:solidFill>
                <a:effectLst/>
                <a:uLnTx/>
                <a:uFillTx/>
                <a:latin typeface="Century Gothic"/>
                <a:ea typeface="Century Gothic"/>
                <a:cs typeface="+mn-cs"/>
              </a:rPr>
              <a:t>[318] sein [3] </a:t>
            </a:r>
            <a:r>
              <a:rPr kumimoji="0" lang="en-GB" sz="11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Preis</a:t>
            </a: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[334] </a:t>
            </a:r>
            <a:r>
              <a:rPr kumimoji="0" lang="de-DE" sz="1100" b="0" i="0" u="none" strike="noStrike" kern="1200" cap="none" spc="-1" normalizeH="0" baseline="0" noProof="0" dirty="0">
                <a:ln>
                  <a:noFill/>
                </a:ln>
                <a:solidFill>
                  <a:srgbClr val="002060"/>
                </a:solidFill>
                <a:effectLst/>
                <a:uLnTx/>
                <a:uFillTx/>
                <a:latin typeface="Century Gothic"/>
                <a:ea typeface="Century Gothic"/>
                <a:cs typeface="+mn-cs"/>
              </a:rPr>
              <a:t>klein [114] ein [5] </a:t>
            </a:r>
            <a:r>
              <a:rPr kumimoji="0" lang="en-GB" sz="11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meist</a:t>
            </a: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[379] Arbeit [208] </a:t>
            </a:r>
            <a:r>
              <a:rPr kumimoji="0" lang="en-GB" sz="11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seid</a:t>
            </a: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[4] </a:t>
            </a:r>
            <a:r>
              <a:rPr kumimoji="0" lang="en-GB" sz="11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bei</a:t>
            </a: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[29]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R.L &amp; </a:t>
            </a:r>
            <a:r>
              <a:rPr kumimoji="0" lang="en-GB" sz="11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Tschirner</a:t>
            </a: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E. (2019). A frequency dictionary of German: Core vocabulary for learners. London: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720" indent="0">
              <a:lnSpc>
                <a:spcPct val="100000"/>
              </a:lnSpc>
              <a:buClr>
                <a:srgbClr val="000000"/>
              </a:buClr>
              <a:buFont typeface="Calibri"/>
              <a:buNone/>
            </a:pPr>
            <a:endParaRPr lang="en-GB" sz="1200" b="0" strike="noStrike" spc="-1" dirty="0">
              <a:latin typeface="Arial"/>
            </a:endParaRPr>
          </a:p>
          <a:p>
            <a:pPr>
              <a:lnSpc>
                <a:spcPct val="100000"/>
              </a:lnSpc>
            </a:pPr>
            <a:endParaRPr lang="en-GB" sz="1200" b="0" strike="noStrike" spc="-1" dirty="0">
              <a:latin typeface="Aria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A7DB-3951-47CF-8E53-B42241E866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08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noRot="1" noChangeAspect="1"/>
          </p:cNvSpPr>
          <p:nvPr>
            <p:ph type="sldImg"/>
          </p:nvPr>
        </p:nvSpPr>
        <p:spPr>
          <a:xfrm>
            <a:off x="685800" y="1143000"/>
            <a:ext cx="5486400" cy="3086100"/>
          </a:xfrm>
          <a:prstGeom prst="rect">
            <a:avLst/>
          </a:prstGeom>
        </p:spPr>
      </p:sp>
      <p:sp>
        <p:nvSpPr>
          <p:cNvPr id="303"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2 minutes </a:t>
            </a: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Aim: </a:t>
            </a:r>
            <a:r>
              <a:rPr lang="en-GB" sz="1200" b="0" strike="noStrike" spc="-1" dirty="0">
                <a:solidFill>
                  <a:srgbClr val="000000"/>
                </a:solidFill>
                <a:latin typeface="Calibri"/>
              </a:rPr>
              <a:t>to present information about capitalisation of German nouns.</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through the animations to present the new information.</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Elicit English translation for the German</a:t>
            </a:r>
            <a:r>
              <a:rPr lang="en-GB" sz="1200" b="0" strike="noStrike" spc="-1" baseline="0" dirty="0">
                <a:solidFill>
                  <a:srgbClr val="000000"/>
                </a:solidFill>
                <a:latin typeface="Calibri"/>
                <a:ea typeface="Calibri"/>
              </a:rPr>
              <a:t> </a:t>
            </a:r>
            <a:r>
              <a:rPr lang="en-GB" sz="1200" b="0" strike="noStrike" spc="-1" dirty="0">
                <a:solidFill>
                  <a:srgbClr val="000000"/>
                </a:solidFill>
                <a:latin typeface="Calibri"/>
                <a:ea typeface="Calibri"/>
              </a:rPr>
              <a:t>example provided.  </a:t>
            </a:r>
            <a:endParaRPr lang="en-GB" sz="1200" b="0" strike="noStrike" spc="-1" dirty="0">
              <a:latin typeface="Arial"/>
            </a:endParaRPr>
          </a:p>
        </p:txBody>
      </p:sp>
      <p:sp>
        <p:nvSpPr>
          <p:cNvPr id="304"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66BF5E4-B3AA-482D-8DF1-4A8A1D53B555}"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46522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noRot="1" noChangeAspect="1"/>
          </p:cNvSpPr>
          <p:nvPr>
            <p:ph type="sldImg"/>
          </p:nvPr>
        </p:nvSpPr>
        <p:spPr>
          <a:xfrm>
            <a:off x="685800" y="1143000"/>
            <a:ext cx="5486400" cy="3086100"/>
          </a:xfrm>
          <a:prstGeom prst="rect">
            <a:avLst/>
          </a:prstGeom>
        </p:spPr>
      </p:sp>
      <p:sp>
        <p:nvSpPr>
          <p:cNvPr id="303" name="PlaceHolder 2"/>
          <p:cNvSpPr>
            <a:spLocks noGrp="1"/>
          </p:cNvSpPr>
          <p:nvPr>
            <p:ph type="body"/>
          </p:nvPr>
        </p:nvSpPr>
        <p:spPr>
          <a:xfrm>
            <a:off x="685800" y="4400640"/>
            <a:ext cx="5485680" cy="3599640"/>
          </a:xfrm>
          <a:prstGeom prst="rect">
            <a:avLst/>
          </a:prstGeom>
        </p:spPr>
        <p:txBody>
          <a:bodyPr lIns="0" tIns="0" rIns="0" bIns="0"/>
          <a:lstStyle/>
          <a:p>
            <a:r>
              <a:rPr lang="en-GB" b="1" dirty="0"/>
              <a:t>Timing: 3 minutes</a:t>
            </a:r>
            <a:br>
              <a:rPr lang="en-GB" dirty="0"/>
            </a:br>
            <a:br>
              <a:rPr lang="en-GB" b="1" dirty="0"/>
            </a:br>
            <a:r>
              <a:rPr lang="en-GB" b="1" dirty="0"/>
              <a:t>Aim: </a:t>
            </a:r>
            <a:r>
              <a:rPr lang="en-GB" b="0" dirty="0"/>
              <a:t>To introduce the concept of noun gender and the three singular definite articles (words for ‘the’) in German.</a:t>
            </a:r>
            <a:br>
              <a:rPr lang="en-GB" b="0" dirty="0"/>
            </a:br>
            <a:br>
              <a:rPr lang="en-GB" b="0" dirty="0"/>
            </a:br>
            <a:r>
              <a:rPr lang="en-GB" b="1" dirty="0"/>
              <a:t>Procedure:</a:t>
            </a:r>
            <a:br>
              <a:rPr lang="en-GB" dirty="0"/>
            </a:br>
            <a:r>
              <a:rPr lang="en-GB" dirty="0"/>
              <a:t>1. Bring up the text and read it carefully, with helpful intonation.</a:t>
            </a:r>
          </a:p>
          <a:p>
            <a:r>
              <a:rPr lang="en-GB" dirty="0"/>
              <a:t>2. Try to elicit the nouns from students before revealing them.  Students have learnt two possible nouns for ‘die’ and ‘das’.</a:t>
            </a:r>
          </a:p>
          <a:p>
            <a:endParaRPr lang="en-GB" dirty="0"/>
          </a:p>
          <a:p>
            <a:r>
              <a:rPr lang="en-GB" b="1" dirty="0"/>
              <a:t>Note</a:t>
            </a:r>
            <a:r>
              <a:rPr lang="en-GB" dirty="0"/>
              <a:t>: </a:t>
            </a:r>
            <a:r>
              <a:rPr lang="en-GB" baseline="0" dirty="0"/>
              <a:t>It’s important for teachers to draw out the importance of learning gender.  One point of interest is native speaker prediction based on gender.  Depending on the class, it might be interesting for students to know that native speakers of languages with gender begin to predict what is going to be talked about as soon as the gender word is said – i.e. if there are two objects in view and just the word for ‘the’ is said, it is already clear what is being talked about.  This classification of nouns by gender serves to speed up identification (fractions of a second, but still interesting and important!)  </a:t>
            </a:r>
          </a:p>
          <a:p>
            <a:br>
              <a:rPr lang="en-GB" baseline="0" dirty="0"/>
            </a:br>
            <a:r>
              <a:rPr lang="en-GB" dirty="0"/>
              <a:t>The key point for teachers to emphasise is that students need to learn nouns with their gender from the first encounter and practise recalling them frequently.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1" normalizeH="0" baseline="0" noProof="0" dirty="0" err="1">
                <a:ln>
                  <a:noFill/>
                </a:ln>
                <a:solidFill>
                  <a:srgbClr val="002060"/>
                </a:solidFill>
                <a:effectLst/>
                <a:uLnTx/>
                <a:uFillTx/>
                <a:latin typeface="Century Gothic"/>
                <a:ea typeface="Century Gothic"/>
                <a:cs typeface="+mn-cs"/>
              </a:rPr>
              <a:t>Vocabulary</a:t>
            </a:r>
            <a:r>
              <a:rPr kumimoji="0" lang="it-IT" sz="1200" b="0" i="0" u="none" strike="noStrike" kern="1200" cap="none" spc="-1" normalizeH="0" baseline="0" noProof="0" dirty="0">
                <a:ln>
                  <a:noFill/>
                </a:ln>
                <a:solidFill>
                  <a:srgbClr val="002060"/>
                </a:solidFill>
                <a:effectLst/>
                <a:uLnTx/>
                <a:uFillTx/>
                <a:latin typeface="Century Gothic"/>
                <a:ea typeface="Century Gothic"/>
                <a:cs typeface="+mn-cs"/>
              </a:rPr>
              <a:t>: </a:t>
            </a:r>
          </a:p>
          <a:p>
            <a:r>
              <a:rPr lang="de-DE" dirty="0"/>
              <a:t>der, die, das [1] Flasche [1602] Heft [3862] Tisch [529]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R.L &amp; </a:t>
            </a:r>
            <a:r>
              <a:rPr kumimoji="0" lang="en-GB" sz="12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Tschirner</a:t>
            </a:r>
            <a:r>
              <a:rPr kumimoji="0" lang="en-GB"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E. (2019). A frequency dictionary of German: Core vocabulary for learners. London: Routledge.</a:t>
            </a:r>
          </a:p>
          <a:p>
            <a:br>
              <a:rPr lang="en-GB" dirty="0"/>
            </a:br>
            <a:br>
              <a:rPr lang="en-GB" dirty="0"/>
            </a:br>
            <a:endParaRPr lang="en-GB" dirty="0"/>
          </a:p>
        </p:txBody>
      </p:sp>
      <p:sp>
        <p:nvSpPr>
          <p:cNvPr id="304"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66BF5E4-B3AA-482D-8DF1-4A8A1D53B555}"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937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5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present and practise written comprehension and read aloud of the new vocabulary for this week.</a:t>
            </a:r>
          </a:p>
          <a:p>
            <a:pPr marL="216000" indent="-215280">
              <a:lnSpc>
                <a:spcPct val="100000"/>
              </a:lnSpc>
            </a:pPr>
            <a:endParaRPr lang="en-GB" sz="1200" b="0" strike="noStrike" spc="-1" dirty="0">
              <a:solidFill>
                <a:srgbClr val="000000"/>
              </a:solidFill>
              <a:latin typeface="Calibri"/>
              <a:ea typeface="Calibri"/>
            </a:endParaRPr>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Click for a German word. Elicit pronunciation from pupils.</a:t>
            </a:r>
          </a:p>
          <a:p>
            <a:pPr marL="0" marR="0" lvl="0" indent="0" algn="l" rtl="0">
              <a:lnSpc>
                <a:spcPct val="100000"/>
              </a:lnSpc>
              <a:spcBef>
                <a:spcPts val="0"/>
              </a:spcBef>
              <a:spcAft>
                <a:spcPts val="0"/>
              </a:spcAft>
              <a:buClr>
                <a:schemeClr val="dk1"/>
              </a:buClr>
              <a:buSzPts val="1200"/>
              <a:buFont typeface="Calibri"/>
              <a:buNone/>
            </a:pPr>
            <a:r>
              <a:rPr lang="en-GB" b="0" dirty="0"/>
              <a:t>2. Click for the English meaning and picture prompt. Elicit the German word again.</a:t>
            </a:r>
          </a:p>
          <a:p>
            <a:pPr marL="0" marR="0" lvl="0" indent="0" algn="l" rtl="0">
              <a:lnSpc>
                <a:spcPct val="100000"/>
              </a:lnSpc>
              <a:spcBef>
                <a:spcPts val="0"/>
              </a:spcBef>
              <a:spcAft>
                <a:spcPts val="0"/>
              </a:spcAft>
              <a:buClr>
                <a:schemeClr val="dk1"/>
              </a:buClr>
              <a:buSzPts val="1200"/>
              <a:buFont typeface="Calibri"/>
              <a:buNone/>
            </a:pPr>
            <a:r>
              <a:rPr lang="en-GB" b="0" dirty="0"/>
              <a:t>3. Present all six words like this, in order.</a:t>
            </a:r>
          </a:p>
          <a:p>
            <a:pPr marL="0" marR="0" lvl="0" indent="0" algn="l" rtl="0">
              <a:lnSpc>
                <a:spcPct val="100000"/>
              </a:lnSpc>
              <a:spcBef>
                <a:spcPts val="0"/>
              </a:spcBef>
              <a:spcAft>
                <a:spcPts val="0"/>
              </a:spcAft>
              <a:buClr>
                <a:schemeClr val="dk1"/>
              </a:buClr>
              <a:buSzPts val="1200"/>
              <a:buFont typeface="Calibri"/>
              <a:buNone/>
            </a:pPr>
            <a:r>
              <a:rPr lang="en-GB" b="0" dirty="0"/>
              <a:t>4. Click for one English meaning to disappear.  Elicit the English meaning from pupils. Continue with the remaining items.</a:t>
            </a:r>
          </a:p>
          <a:p>
            <a:pPr marL="0" marR="0" lvl="0" indent="0" algn="l" rtl="0">
              <a:lnSpc>
                <a:spcPct val="100000"/>
              </a:lnSpc>
              <a:spcBef>
                <a:spcPts val="0"/>
              </a:spcBef>
              <a:spcAft>
                <a:spcPts val="0"/>
              </a:spcAft>
              <a:buClr>
                <a:schemeClr val="dk1"/>
              </a:buClr>
              <a:buSzPts val="1200"/>
              <a:buFont typeface="Calibri"/>
              <a:buNone/>
            </a:pPr>
            <a:r>
              <a:rPr lang="en-GB" b="0" dirty="0"/>
              <a:t>5. Click for the German word to disappear.  Elicit the German from pupils. Continue with the remaining items.</a:t>
            </a:r>
          </a:p>
          <a:p>
            <a:pPr marL="0" marR="0" lvl="0" indent="0" algn="l" rtl="0">
              <a:lnSpc>
                <a:spcPct val="100000"/>
              </a:lnSpc>
              <a:spcBef>
                <a:spcPts val="0"/>
              </a:spcBef>
              <a:spcAft>
                <a:spcPts val="0"/>
              </a:spcAft>
              <a:buClr>
                <a:schemeClr val="dk1"/>
              </a:buClr>
              <a:buSzPts val="1200"/>
              <a:buFont typeface="Calibri"/>
              <a:buNone/>
            </a:pPr>
            <a:endParaRPr lang="en-GB" b="0" dirty="0"/>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13512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noRot="1" noChangeAspect="1"/>
          </p:cNvSpPr>
          <p:nvPr>
            <p:ph type="sldImg"/>
          </p:nvPr>
        </p:nvSpPr>
        <p:spPr>
          <a:xfrm>
            <a:off x="685800" y="1143000"/>
            <a:ext cx="5486400" cy="3086100"/>
          </a:xfrm>
          <a:prstGeom prst="rect">
            <a:avLst/>
          </a:prstGeom>
        </p:spPr>
      </p:sp>
      <p:sp>
        <p:nvSpPr>
          <p:cNvPr id="303" name="PlaceHolder 2"/>
          <p:cNvSpPr>
            <a:spLocks noGrp="1"/>
          </p:cNvSpPr>
          <p:nvPr>
            <p:ph type="body"/>
          </p:nvPr>
        </p:nvSpPr>
        <p:spPr>
          <a:xfrm>
            <a:off x="685800" y="4400640"/>
            <a:ext cx="5485680" cy="3599640"/>
          </a:xfrm>
          <a:prstGeom prst="rect">
            <a:avLst/>
          </a:prstGeom>
        </p:spPr>
        <p:txBody>
          <a:bodyPr lIns="0" tIns="0" rIns="0" bIns="0"/>
          <a:lstStyle/>
          <a:p>
            <a:r>
              <a:rPr lang="en-GB" b="1" dirty="0"/>
              <a:t>Timing: 3 minutes</a:t>
            </a:r>
            <a:br>
              <a:rPr lang="en-GB" b="1" dirty="0"/>
            </a:br>
            <a:br>
              <a:rPr lang="en-GB" b="1" dirty="0"/>
            </a:br>
            <a:r>
              <a:rPr lang="en-GB" b="1" dirty="0"/>
              <a:t>Aim: </a:t>
            </a:r>
            <a:r>
              <a:rPr lang="en-GB" b="0" dirty="0"/>
              <a:t>To practise the concept of capital letters on German nouns.</a:t>
            </a:r>
            <a:br>
              <a:rPr lang="en-GB" b="0" dirty="0"/>
            </a:br>
            <a:br>
              <a:rPr lang="en-GB" b="0" dirty="0"/>
            </a:br>
            <a:r>
              <a:rPr lang="en-GB" b="1" dirty="0"/>
              <a:t>Procedure:</a:t>
            </a:r>
            <a:br>
              <a:rPr lang="en-GB" dirty="0"/>
            </a:br>
            <a:r>
              <a:rPr lang="en-GB" dirty="0"/>
              <a:t>1. Bring up each question.  </a:t>
            </a:r>
          </a:p>
          <a:p>
            <a:r>
              <a:rPr lang="en-GB" dirty="0"/>
              <a:t>2. Students identify the words that need capitals. Point out that both German and English always start sentences with a capital letter.</a:t>
            </a:r>
            <a:br>
              <a:rPr lang="en-GB" dirty="0"/>
            </a:br>
            <a:r>
              <a:rPr lang="en-GB" dirty="0"/>
              <a:t>3. Elicit and/or present the German sentence.</a:t>
            </a:r>
          </a:p>
          <a:p>
            <a:endParaRPr lang="en-GB" dirty="0"/>
          </a:p>
          <a:p>
            <a:r>
              <a:rPr lang="en-GB" dirty="0"/>
              <a:t>Note that pupils have only just been introduced to these words so may remember some of them, but it is fine to just present the German sentences.</a:t>
            </a:r>
          </a:p>
        </p:txBody>
      </p:sp>
      <p:sp>
        <p:nvSpPr>
          <p:cNvPr id="304"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66BF5E4-B3AA-482D-8DF1-4A8A1D53B555}"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44749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Slide 1 of 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Timing: 2 minutes (6 slides)</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Aim: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To practise knowledge of noun gender and the three singular definite articles (words for ‘the’) in German.</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Procedure:</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 Click to bring up both pictures at once.</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Say the gender of either one and students have to respond by either turning their heads to the left or right or pointing at the correct picture, whichever is clearer.</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teacher can frame this as the partially completed question ‘Wo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die…? OR ‘Wo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das…? OR click on the ‘Wo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speech bubble to hear the audio.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Wo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die…?</a:t>
            </a: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62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8108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917256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75959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08081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04788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13974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379538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4757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9064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2164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7858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dirty="0">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2742833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29.gif"/><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audio" Target="../media/audio1.wav"/><Relationship Id="rId5" Type="http://schemas.openxmlformats.org/officeDocument/2006/relationships/image" Target="../media/image28.png"/><Relationship Id="rId10" Type="http://schemas.openxmlformats.org/officeDocument/2006/relationships/image" Target="../media/image26.png"/><Relationship Id="rId4" Type="http://schemas.openxmlformats.org/officeDocument/2006/relationships/image" Target="../media/image16.sv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29.gif"/><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audio" Target="../media/audio1.wav"/><Relationship Id="rId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6.sv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29.gif"/><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audio" Target="../media/audio1.wav"/><Relationship Id="rId5" Type="http://schemas.openxmlformats.org/officeDocument/2006/relationships/image" Target="../media/image28.png"/><Relationship Id="rId10" Type="http://schemas.openxmlformats.org/officeDocument/2006/relationships/image" Target="../media/image27.png"/><Relationship Id="rId4" Type="http://schemas.openxmlformats.org/officeDocument/2006/relationships/image" Target="../media/image16.sv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29.gif"/><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audio" Target="../media/audio1.wav"/><Relationship Id="rId5" Type="http://schemas.openxmlformats.org/officeDocument/2006/relationships/image" Target="../media/image28.png"/><Relationship Id="rId10" Type="http://schemas.openxmlformats.org/officeDocument/2006/relationships/image" Target="../media/image27.png"/><Relationship Id="rId4" Type="http://schemas.openxmlformats.org/officeDocument/2006/relationships/image" Target="../media/image16.sv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29.gif"/><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audio" Target="../media/audio1.wav"/><Relationship Id="rId5" Type="http://schemas.openxmlformats.org/officeDocument/2006/relationships/image" Target="../media/image28.png"/><Relationship Id="rId10" Type="http://schemas.openxmlformats.org/officeDocument/2006/relationships/image" Target="../media/image25.png"/><Relationship Id="rId4" Type="http://schemas.openxmlformats.org/officeDocument/2006/relationships/image" Target="../media/image16.sv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gif"/></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16.sv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29.gif"/><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audio" Target="../media/audio1.wav"/><Relationship Id="rId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6.sv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stomShape 1">
            <a:extLst>
              <a:ext uri="{FF2B5EF4-FFF2-40B4-BE49-F238E27FC236}">
                <a16:creationId xmlns:a16="http://schemas.microsoft.com/office/drawing/2014/main" id="{86F7028E-980D-47B5-893C-00CCDC562EEB}"/>
              </a:ext>
            </a:extLst>
          </p:cNvPr>
          <p:cNvSpPr/>
          <p:nvPr/>
        </p:nvSpPr>
        <p:spPr>
          <a:xfrm>
            <a:off x="-24707" y="0"/>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sp>
      <p:sp>
        <p:nvSpPr>
          <p:cNvPr id="47" name="CustomShape 3"/>
          <p:cNvSpPr/>
          <p:nvPr/>
        </p:nvSpPr>
        <p:spPr>
          <a:xfrm>
            <a:off x="43047" y="5329800"/>
            <a:ext cx="4571280" cy="137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920" marR="0" lvl="0" indent="-457200" algn="l" defTabSz="914400" rtl="0" eaLnBrk="1" fontAlgn="auto" latinLnBrk="0" hangingPunct="1">
              <a:lnSpc>
                <a:spcPct val="100000"/>
              </a:lnSpc>
              <a:spcBef>
                <a:spcPts val="0"/>
              </a:spcBef>
              <a:spcAft>
                <a:spcPts val="0"/>
              </a:spcAft>
              <a:buClr>
                <a:srgbClr val="3B3838"/>
              </a:buClr>
              <a:buSzTx/>
              <a:buFont typeface="Wingdings" panose="05000000000000000000" pitchFamily="2" charset="2"/>
              <a:buChar char="§"/>
              <a:tabLst/>
              <a:defRPr/>
            </a:pPr>
            <a:r>
              <a:rPr kumimoji="0" lang="fr-FR" sz="2800" b="1" i="0" u="none" strike="noStrike" kern="1200" cap="none" spc="-1" normalizeH="0" baseline="0" noProof="0" dirty="0">
                <a:ln>
                  <a:noFill/>
                </a:ln>
                <a:solidFill>
                  <a:srgbClr val="3B3838"/>
                </a:solidFill>
                <a:effectLst/>
                <a:uLnTx/>
                <a:uFillTx/>
                <a:latin typeface="Century Gothic" panose="020B0502020202020204" pitchFamily="34" charset="0"/>
                <a:ea typeface="Century Gothic"/>
              </a:rPr>
              <a:t>German </a:t>
            </a:r>
            <a:r>
              <a:rPr kumimoji="0" lang="fr-FR" sz="2800" b="1" i="0" u="none" strike="noStrike" kern="1200" cap="none" spc="-1" normalizeH="0" baseline="0" noProof="0" dirty="0" err="1">
                <a:ln>
                  <a:noFill/>
                </a:ln>
                <a:solidFill>
                  <a:srgbClr val="3B3838"/>
                </a:solidFill>
                <a:effectLst/>
                <a:uLnTx/>
                <a:uFillTx/>
                <a:latin typeface="Century Gothic" panose="020B0502020202020204" pitchFamily="34" charset="0"/>
                <a:ea typeface="Century Gothic"/>
              </a:rPr>
              <a:t>nouns</a:t>
            </a:r>
            <a:endParaRPr kumimoji="0" lang="fr-FR" sz="2800" b="1" i="0" u="none" strike="noStrike" kern="1200" cap="none" spc="-1" normalizeH="0" baseline="0" noProof="0" dirty="0">
              <a:ln>
                <a:noFill/>
              </a:ln>
              <a:solidFill>
                <a:srgbClr val="3B3838"/>
              </a:solidFill>
              <a:effectLst/>
              <a:uLnTx/>
              <a:uFillTx/>
              <a:latin typeface="Century Gothic" panose="020B0502020202020204" pitchFamily="34" charset="0"/>
              <a:ea typeface="Century Gothic"/>
            </a:endParaRPr>
          </a:p>
          <a:p>
            <a:pPr marL="457920" marR="0" lvl="0" indent="-457200" algn="l" defTabSz="914400" rtl="0" eaLnBrk="1" fontAlgn="auto" latinLnBrk="0" hangingPunct="1">
              <a:lnSpc>
                <a:spcPct val="100000"/>
              </a:lnSpc>
              <a:spcBef>
                <a:spcPts val="0"/>
              </a:spcBef>
              <a:spcAft>
                <a:spcPts val="0"/>
              </a:spcAft>
              <a:buClr>
                <a:srgbClr val="3B3838"/>
              </a:buClr>
              <a:buSzTx/>
              <a:buFont typeface="Wingdings" panose="05000000000000000000" pitchFamily="2" charset="2"/>
              <a:buChar char="§"/>
              <a:tabLst/>
              <a:defRPr/>
            </a:pPr>
            <a:r>
              <a:rPr kumimoji="0" lang="fr-FR" sz="2800" b="1" i="0" u="none" strike="noStrike" kern="1200" cap="none" spc="-1" normalizeH="0" baseline="0" noProof="0" dirty="0" err="1">
                <a:ln>
                  <a:noFill/>
                </a:ln>
                <a:solidFill>
                  <a:srgbClr val="3B3838"/>
                </a:solidFill>
                <a:effectLst/>
                <a:uLnTx/>
                <a:uFillTx/>
                <a:latin typeface="Century Gothic" panose="020B0502020202020204" pitchFamily="34" charset="0"/>
                <a:ea typeface="Century Gothic"/>
              </a:rPr>
              <a:t>Words</a:t>
            </a:r>
            <a:r>
              <a:rPr kumimoji="0" lang="fr-FR" sz="2800" b="1" i="0" u="none" strike="noStrike" kern="1200" cap="none" spc="-1" normalizeH="0" baseline="0" noProof="0" dirty="0">
                <a:ln>
                  <a:noFill/>
                </a:ln>
                <a:solidFill>
                  <a:srgbClr val="3B3838"/>
                </a:solidFill>
                <a:effectLst/>
                <a:uLnTx/>
                <a:uFillTx/>
                <a:latin typeface="Century Gothic" panose="020B0502020202020204" pitchFamily="34" charset="0"/>
                <a:ea typeface="Century Gothic"/>
              </a:rPr>
              <a:t> for ‘the’</a:t>
            </a:r>
          </a:p>
          <a:p>
            <a:pPr marL="457920" marR="0" lvl="0" indent="-457200" algn="l" defTabSz="914400" rtl="0" eaLnBrk="1" fontAlgn="auto" latinLnBrk="0" hangingPunct="1">
              <a:lnSpc>
                <a:spcPct val="100000"/>
              </a:lnSpc>
              <a:spcBef>
                <a:spcPts val="0"/>
              </a:spcBef>
              <a:spcAft>
                <a:spcPts val="0"/>
              </a:spcAft>
              <a:buClr>
                <a:srgbClr val="3B3838"/>
              </a:buClr>
              <a:buSzTx/>
              <a:buFont typeface="Wingdings" panose="05000000000000000000" pitchFamily="2" charset="2"/>
              <a:buChar char="§"/>
              <a:tabLst/>
              <a:defRPr/>
            </a:pPr>
            <a:r>
              <a:rPr kumimoji="0" lang="fr-FR" sz="2800" b="1" i="0" u="none" strike="noStrike" kern="1200" cap="none" spc="-1" normalizeH="0" baseline="0" noProof="0" dirty="0">
                <a:ln>
                  <a:noFill/>
                </a:ln>
                <a:solidFill>
                  <a:srgbClr val="3B3838"/>
                </a:solidFill>
                <a:effectLst/>
                <a:uLnTx/>
                <a:uFillTx/>
                <a:latin typeface="Century Gothic" panose="020B0502020202020204" pitchFamily="34" charset="0"/>
                <a:ea typeface="Century Gothic"/>
              </a:rPr>
              <a:t>SSC [</a:t>
            </a:r>
            <a:r>
              <a:rPr kumimoji="0" lang="fr-FR" sz="2800" b="1" i="0" u="none" strike="noStrike" kern="1200" cap="none" spc="-1" normalizeH="0" baseline="0" noProof="0" dirty="0" err="1">
                <a:ln>
                  <a:noFill/>
                </a:ln>
                <a:solidFill>
                  <a:srgbClr val="3B3838"/>
                </a:solidFill>
                <a:effectLst/>
                <a:uLnTx/>
                <a:uFillTx/>
                <a:latin typeface="Century Gothic" panose="020B0502020202020204" pitchFamily="34" charset="0"/>
                <a:ea typeface="Century Gothic"/>
              </a:rPr>
              <a:t>ei</a:t>
            </a:r>
            <a:r>
              <a:rPr kumimoji="0" lang="fr-FR" sz="2800" b="1" i="0" u="none" strike="noStrike" kern="1200" cap="none" spc="-1" normalizeH="0" baseline="0" noProof="0" dirty="0">
                <a:ln>
                  <a:noFill/>
                </a:ln>
                <a:solidFill>
                  <a:srgbClr val="3B3838"/>
                </a:solidFill>
                <a:effectLst/>
                <a:uLnTx/>
                <a:uFillTx/>
                <a:latin typeface="Century Gothic" panose="020B0502020202020204" pitchFamily="34" charset="0"/>
                <a:ea typeface="Century Gothic"/>
              </a:rPr>
              <a:t>]</a:t>
            </a:r>
          </a:p>
        </p:txBody>
      </p:sp>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88473" y="184975"/>
            <a:ext cx="4350240" cy="1144800"/>
          </a:xfrm>
        </p:spPr>
        <p:txBody>
          <a:bodyPr/>
          <a:lstStyle/>
          <a:p>
            <a:pPr algn="ctr"/>
            <a:r>
              <a:rPr lang="en-GB" sz="4000" b="1" spc="-1" dirty="0">
                <a:solidFill>
                  <a:srgbClr val="3B3838"/>
                </a:solidFill>
                <a:latin typeface="Century Gothic" panose="020B0502020202020204" pitchFamily="34" charset="0"/>
                <a:ea typeface="Century Gothic"/>
              </a:rPr>
              <a:t>Describing me and others</a:t>
            </a:r>
            <a:endParaRPr lang="en-GB" sz="4000" dirty="0">
              <a:solidFill>
                <a:srgbClr val="3B3838"/>
              </a:solidFill>
            </a:endParaRPr>
          </a:p>
        </p:txBody>
      </p:sp>
      <p:pic>
        <p:nvPicPr>
          <p:cNvPr id="8" name="Picture 7" descr="Map&#10;&#10;Description automatically generated">
            <a:extLst>
              <a:ext uri="{FF2B5EF4-FFF2-40B4-BE49-F238E27FC236}">
                <a16:creationId xmlns:a16="http://schemas.microsoft.com/office/drawing/2014/main" id="{D221C529-BF74-4965-96AD-9519D65DB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3FB254EC-1FC5-4D22-BD0A-34EB0D0AE9D2}"/>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1 Week 4</a:t>
            </a:r>
          </a:p>
        </p:txBody>
      </p:sp>
      <p:sp>
        <p:nvSpPr>
          <p:cNvPr id="11" name="CustomShape 2">
            <a:extLst>
              <a:ext uri="{FF2B5EF4-FFF2-40B4-BE49-F238E27FC236}">
                <a16:creationId xmlns:a16="http://schemas.microsoft.com/office/drawing/2014/main" id="{0EE80D53-D699-4834-9252-8A67AA1DD8CC}"/>
              </a:ext>
            </a:extLst>
          </p:cNvPr>
          <p:cNvSpPr/>
          <p:nvPr/>
        </p:nvSpPr>
        <p:spPr>
          <a:xfrm>
            <a:off x="5649294" y="4911926"/>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err="1">
                <a:ln>
                  <a:noFill/>
                </a:ln>
                <a:solidFill>
                  <a:srgbClr val="FFC000"/>
                </a:solidFill>
                <a:effectLst/>
                <a:uLnTx/>
                <a:uFillTx/>
                <a:latin typeface="Modern Love" panose="04090805081005020601" pitchFamily="82" charset="0"/>
                <a:cs typeface="Arial"/>
                <a:sym typeface="Arial"/>
              </a:rPr>
              <a:t>gelb</a:t>
            </a:r>
            <a:endParaRPr kumimoji="0" lang="en-GB"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pic>
        <p:nvPicPr>
          <p:cNvPr id="7" name="Picture 6" descr="A group of children standing together&#10;&#10;Description automatically generated with medium confidence">
            <a:extLst>
              <a:ext uri="{FF2B5EF4-FFF2-40B4-BE49-F238E27FC236}">
                <a16:creationId xmlns:a16="http://schemas.microsoft.com/office/drawing/2014/main" id="{344C7357-A908-3DD6-43F5-08B3027993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410" y="1430560"/>
            <a:ext cx="3837103" cy="3691390"/>
          </a:xfrm>
          <a:prstGeom prst="rect">
            <a:avLst/>
          </a:prstGeom>
        </p:spPr>
      </p:pic>
      <p:pic>
        <p:nvPicPr>
          <p:cNvPr id="12" name="Picture 2" descr="Free Backpack Bag vector and picture">
            <a:extLst>
              <a:ext uri="{FF2B5EF4-FFF2-40B4-BE49-F238E27FC236}">
                <a16:creationId xmlns:a16="http://schemas.microsoft.com/office/drawing/2014/main" id="{E24D8E6A-B464-3AA4-E34E-6900110962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563" y="4205501"/>
            <a:ext cx="803696" cy="91644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ree Bag School vector and picture">
            <a:extLst>
              <a:ext uri="{FF2B5EF4-FFF2-40B4-BE49-F238E27FC236}">
                <a16:creationId xmlns:a16="http://schemas.microsoft.com/office/drawing/2014/main" id="{05898066-74F2-261D-6C51-3BB77633C6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8799" y="4313105"/>
            <a:ext cx="771201" cy="70123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ree Backpack Grab Bag vector and picture">
            <a:extLst>
              <a:ext uri="{FF2B5EF4-FFF2-40B4-BE49-F238E27FC236}">
                <a16:creationId xmlns:a16="http://schemas.microsoft.com/office/drawing/2014/main" id="{B7767C0B-59BA-47F6-F164-B2701A8D23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4888" y="4155074"/>
            <a:ext cx="771201" cy="96679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Free Backpack Rucksack vector and picture">
            <a:extLst>
              <a:ext uri="{FF2B5EF4-FFF2-40B4-BE49-F238E27FC236}">
                <a16:creationId xmlns:a16="http://schemas.microsoft.com/office/drawing/2014/main" id="{F60008CD-A30D-2699-407A-DFAE67FF88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1840" y="4313105"/>
            <a:ext cx="657271" cy="78632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Free Bag Backpack vector and picture">
            <a:extLst>
              <a:ext uri="{FF2B5EF4-FFF2-40B4-BE49-F238E27FC236}">
                <a16:creationId xmlns:a16="http://schemas.microsoft.com/office/drawing/2014/main" id="{60336A34-B8C9-DBD8-4979-271CC3F3B4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9349" y="4066237"/>
            <a:ext cx="771201" cy="11949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Teacher">
            <a:extLst>
              <a:ext uri="{FF2B5EF4-FFF2-40B4-BE49-F238E27FC236}">
                <a16:creationId xmlns:a16="http://schemas.microsoft.com/office/drawing/2014/main" id="{68362563-6301-4643-A907-45349F9563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855" y="431807"/>
            <a:ext cx="914400" cy="914400"/>
          </a:xfrm>
          <a:prstGeom prst="rect">
            <a:avLst/>
          </a:prstGeom>
        </p:spPr>
      </p:pic>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15" name="Speech Bubble: Rectangle with Corners Rounded 14">
            <a:hlinkClick r:id="" action="ppaction://noaction">
              <a:snd r:embed="rId6" name="T1_W4_9.1.wav"/>
            </a:hlinkClick>
            <a:extLst>
              <a:ext uri="{FF2B5EF4-FFF2-40B4-BE49-F238E27FC236}">
                <a16:creationId xmlns:a16="http://schemas.microsoft.com/office/drawing/2014/main" id="{7251FCBA-2724-475D-972C-38C8AC229A75}"/>
              </a:ext>
            </a:extLst>
          </p:cNvPr>
          <p:cNvSpPr/>
          <p:nvPr/>
        </p:nvSpPr>
        <p:spPr>
          <a:xfrm>
            <a:off x="1094080" y="601992"/>
            <a:ext cx="1654085"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Google Shape;108;p3">
            <a:hlinkClick r:id="" action="ppaction://noaction">
              <a:snd r:embed="rId6" name="T1_W4_9.1.wav"/>
            </a:hlinkClick>
            <a:extLst>
              <a:ext uri="{FF2B5EF4-FFF2-40B4-BE49-F238E27FC236}">
                <a16:creationId xmlns:a16="http://schemas.microsoft.com/office/drawing/2014/main" id="{6172EBDE-543A-4065-9709-D79753155D00}"/>
              </a:ext>
            </a:extLst>
          </p:cNvPr>
          <p:cNvSpPr txBox="1"/>
          <p:nvPr/>
        </p:nvSpPr>
        <p:spPr>
          <a:xfrm>
            <a:off x="1094081" y="627648"/>
            <a:ext cx="155271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Wo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endParaRPr kumimoji="0" sz="2400" b="1" i="0" u="none" strike="noStrike" kern="1200" cap="none" spc="0" normalizeH="0" baseline="0" noProof="0" dirty="0">
              <a:ln>
                <a:noFill/>
              </a:ln>
              <a:solidFill>
                <a:prstClr val="white"/>
              </a:solidFill>
              <a:effectLst/>
              <a:uLnTx/>
              <a:uFillTx/>
              <a:latin typeface="Century Gothic" panose="020B0502020202020204" pitchFamily="34" charset="0"/>
              <a:ea typeface="Calibri"/>
              <a:cs typeface="Calibri"/>
              <a:sym typeface="Calibri"/>
            </a:endParaRPr>
          </a:p>
        </p:txBody>
      </p:sp>
      <p:sp>
        <p:nvSpPr>
          <p:cNvPr id="4" name="TextBox 3">
            <a:extLst>
              <a:ext uri="{FF2B5EF4-FFF2-40B4-BE49-F238E27FC236}">
                <a16:creationId xmlns:a16="http://schemas.microsoft.com/office/drawing/2014/main" id="{B7B87BF7-4872-9DE0-3C0E-62CA4656A6F1}"/>
              </a:ext>
            </a:extLst>
          </p:cNvPr>
          <p:cNvSpPr txBox="1"/>
          <p:nvPr/>
        </p:nvSpPr>
        <p:spPr>
          <a:xfrm>
            <a:off x="177696" y="65966"/>
            <a:ext cx="9277387" cy="461665"/>
          </a:xfrm>
          <a:prstGeom prst="rect">
            <a:avLst/>
          </a:prstGeom>
          <a:noFill/>
        </p:spPr>
        <p:txBody>
          <a:bodyPr wrap="square" rtlCol="0">
            <a:spAutoFit/>
          </a:bodyPr>
          <a:lstStyle/>
          <a:p>
            <a:r>
              <a:rPr lang="en-GB" sz="2400" dirty="0" err="1">
                <a:solidFill>
                  <a:srgbClr val="002060"/>
                </a:solidFill>
              </a:rPr>
              <a:t>Lias</a:t>
            </a:r>
            <a:r>
              <a:rPr lang="en-GB" sz="2400" dirty="0">
                <a:solidFill>
                  <a:srgbClr val="002060"/>
                </a:solidFill>
              </a:rPr>
              <a:t> is going on a school trip! Help him find his things to take.</a:t>
            </a:r>
          </a:p>
        </p:txBody>
      </p:sp>
      <p:pic>
        <p:nvPicPr>
          <p:cNvPr id="8" name="Picture 7" descr="A cartoon of a person&#10;&#10;Description automatically generated with low confidence">
            <a:extLst>
              <a:ext uri="{FF2B5EF4-FFF2-40B4-BE49-F238E27FC236}">
                <a16:creationId xmlns:a16="http://schemas.microsoft.com/office/drawing/2014/main" id="{84BCCE11-512E-5C90-947B-EBB546CA9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6505" y="1123501"/>
            <a:ext cx="1429647" cy="5447077"/>
          </a:xfrm>
          <a:prstGeom prst="rect">
            <a:avLst/>
          </a:prstGeom>
        </p:spPr>
      </p:pic>
      <p:pic>
        <p:nvPicPr>
          <p:cNvPr id="1026" name="Picture 2" descr="Free Backpack Bag vector and picture">
            <a:extLst>
              <a:ext uri="{FF2B5EF4-FFF2-40B4-BE49-F238E27FC236}">
                <a16:creationId xmlns:a16="http://schemas.microsoft.com/office/drawing/2014/main" id="{7F0E078E-E7CA-51AD-3FFA-B0E9B62297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7229" y="5163360"/>
            <a:ext cx="1285400" cy="14657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Free Paper Leaf vector and picture">
            <a:extLst>
              <a:ext uri="{FF2B5EF4-FFF2-40B4-BE49-F238E27FC236}">
                <a16:creationId xmlns:a16="http://schemas.microsoft.com/office/drawing/2014/main" id="{C749CE8E-6169-68E2-4A23-AAC6FAAEF3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14812" y="2248864"/>
            <a:ext cx="2188306" cy="27730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ree Watch Wristwatch vector and picture">
            <a:extLst>
              <a:ext uri="{FF2B5EF4-FFF2-40B4-BE49-F238E27FC236}">
                <a16:creationId xmlns:a16="http://schemas.microsoft.com/office/drawing/2014/main" id="{511A7EAE-F6FA-D81D-03AC-A31EC5E73F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8368" y="2413465"/>
            <a:ext cx="2179593" cy="3259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487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Teacher">
            <a:extLst>
              <a:ext uri="{FF2B5EF4-FFF2-40B4-BE49-F238E27FC236}">
                <a16:creationId xmlns:a16="http://schemas.microsoft.com/office/drawing/2014/main" id="{68362563-6301-4643-A907-45349F9563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855" y="431807"/>
            <a:ext cx="914400" cy="914400"/>
          </a:xfrm>
          <a:prstGeom prst="rect">
            <a:avLst/>
          </a:prstGeom>
        </p:spPr>
      </p:pic>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15" name="Speech Bubble: Rectangle with Corners Rounded 14">
            <a:hlinkClick r:id="" action="ppaction://noaction">
              <a:snd r:embed="rId6" name="T1_W4_9.1.wav"/>
            </a:hlinkClick>
            <a:extLst>
              <a:ext uri="{FF2B5EF4-FFF2-40B4-BE49-F238E27FC236}">
                <a16:creationId xmlns:a16="http://schemas.microsoft.com/office/drawing/2014/main" id="{7251FCBA-2724-475D-972C-38C8AC229A75}"/>
              </a:ext>
            </a:extLst>
          </p:cNvPr>
          <p:cNvSpPr/>
          <p:nvPr/>
        </p:nvSpPr>
        <p:spPr>
          <a:xfrm>
            <a:off x="1094080" y="601992"/>
            <a:ext cx="1654085"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Google Shape;108;p3">
            <a:hlinkClick r:id="" action="ppaction://noaction">
              <a:snd r:embed="rId6" name="T1_W4_9.1.wav"/>
            </a:hlinkClick>
            <a:extLst>
              <a:ext uri="{FF2B5EF4-FFF2-40B4-BE49-F238E27FC236}">
                <a16:creationId xmlns:a16="http://schemas.microsoft.com/office/drawing/2014/main" id="{6172EBDE-543A-4065-9709-D79753155D00}"/>
              </a:ext>
            </a:extLst>
          </p:cNvPr>
          <p:cNvSpPr txBox="1"/>
          <p:nvPr/>
        </p:nvSpPr>
        <p:spPr>
          <a:xfrm>
            <a:off x="1094081" y="627647"/>
            <a:ext cx="1654084"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Wo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endParaRPr kumimoji="0" sz="2400" b="1" i="0" u="none" strike="noStrike" kern="1200" cap="none" spc="0" normalizeH="0" baseline="0" noProof="0" dirty="0">
              <a:ln>
                <a:noFill/>
              </a:ln>
              <a:solidFill>
                <a:prstClr val="white"/>
              </a:solidFill>
              <a:effectLst/>
              <a:uLnTx/>
              <a:uFillTx/>
              <a:latin typeface="Century Gothic" panose="020B0502020202020204" pitchFamily="34" charset="0"/>
              <a:ea typeface="Calibri"/>
              <a:cs typeface="Calibri"/>
              <a:sym typeface="Calibri"/>
            </a:endParaRPr>
          </a:p>
        </p:txBody>
      </p:sp>
      <p:sp>
        <p:nvSpPr>
          <p:cNvPr id="4" name="TextBox 3">
            <a:extLst>
              <a:ext uri="{FF2B5EF4-FFF2-40B4-BE49-F238E27FC236}">
                <a16:creationId xmlns:a16="http://schemas.microsoft.com/office/drawing/2014/main" id="{B7B87BF7-4872-9DE0-3C0E-62CA4656A6F1}"/>
              </a:ext>
            </a:extLst>
          </p:cNvPr>
          <p:cNvSpPr txBox="1"/>
          <p:nvPr/>
        </p:nvSpPr>
        <p:spPr>
          <a:xfrm>
            <a:off x="177696" y="65966"/>
            <a:ext cx="9277387" cy="461665"/>
          </a:xfrm>
          <a:prstGeom prst="rect">
            <a:avLst/>
          </a:prstGeom>
          <a:noFill/>
        </p:spPr>
        <p:txBody>
          <a:bodyPr wrap="square" rtlCol="0">
            <a:spAutoFit/>
          </a:bodyPr>
          <a:lstStyle/>
          <a:p>
            <a:r>
              <a:rPr lang="en-GB" sz="2400" dirty="0" err="1">
                <a:solidFill>
                  <a:srgbClr val="002060"/>
                </a:solidFill>
              </a:rPr>
              <a:t>Lias</a:t>
            </a:r>
            <a:r>
              <a:rPr lang="en-GB" sz="2400" dirty="0">
                <a:solidFill>
                  <a:srgbClr val="002060"/>
                </a:solidFill>
              </a:rPr>
              <a:t> is going on a school trip! Help him find his things to take.</a:t>
            </a:r>
          </a:p>
        </p:txBody>
      </p:sp>
      <p:pic>
        <p:nvPicPr>
          <p:cNvPr id="8" name="Picture 7" descr="A cartoon of a person&#10;&#10;Description automatically generated with low confidence">
            <a:extLst>
              <a:ext uri="{FF2B5EF4-FFF2-40B4-BE49-F238E27FC236}">
                <a16:creationId xmlns:a16="http://schemas.microsoft.com/office/drawing/2014/main" id="{84BCCE11-512E-5C90-947B-EBB546CA9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6505" y="1123501"/>
            <a:ext cx="1429647" cy="5447077"/>
          </a:xfrm>
          <a:prstGeom prst="rect">
            <a:avLst/>
          </a:prstGeom>
        </p:spPr>
      </p:pic>
      <p:pic>
        <p:nvPicPr>
          <p:cNvPr id="1026" name="Picture 2" descr="Free Backpack Bag vector and picture">
            <a:extLst>
              <a:ext uri="{FF2B5EF4-FFF2-40B4-BE49-F238E27FC236}">
                <a16:creationId xmlns:a16="http://schemas.microsoft.com/office/drawing/2014/main" id="{7F0E078E-E7CA-51AD-3FFA-B0E9B62297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7229" y="5163360"/>
            <a:ext cx="1285400" cy="14657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ee Sandwich Diet vector and picture">
            <a:extLst>
              <a:ext uri="{FF2B5EF4-FFF2-40B4-BE49-F238E27FC236}">
                <a16:creationId xmlns:a16="http://schemas.microsoft.com/office/drawing/2014/main" id="{55D085FD-A060-7777-5CE7-B09018EBE1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43936" y="2338646"/>
            <a:ext cx="3413021" cy="30369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Jacket Clothing vector and picture">
            <a:extLst>
              <a:ext uri="{FF2B5EF4-FFF2-40B4-BE49-F238E27FC236}">
                <a16:creationId xmlns:a16="http://schemas.microsoft.com/office/drawing/2014/main" id="{6ECA5B07-306C-B7EC-3F4D-9F4A1C2413F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7538" y="2398726"/>
            <a:ext cx="3182490" cy="2623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764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Teacher">
            <a:extLst>
              <a:ext uri="{FF2B5EF4-FFF2-40B4-BE49-F238E27FC236}">
                <a16:creationId xmlns:a16="http://schemas.microsoft.com/office/drawing/2014/main" id="{68362563-6301-4643-A907-45349F9563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855" y="431807"/>
            <a:ext cx="914400" cy="914400"/>
          </a:xfrm>
          <a:prstGeom prst="rect">
            <a:avLst/>
          </a:prstGeom>
        </p:spPr>
      </p:pic>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15" name="Speech Bubble: Rectangle with Corners Rounded 14">
            <a:hlinkClick r:id="" action="ppaction://noaction">
              <a:snd r:embed="rId6" name="T1_W4_9.1.wav"/>
            </a:hlinkClick>
            <a:extLst>
              <a:ext uri="{FF2B5EF4-FFF2-40B4-BE49-F238E27FC236}">
                <a16:creationId xmlns:a16="http://schemas.microsoft.com/office/drawing/2014/main" id="{7251FCBA-2724-475D-972C-38C8AC229A75}"/>
              </a:ext>
            </a:extLst>
          </p:cNvPr>
          <p:cNvSpPr/>
          <p:nvPr/>
        </p:nvSpPr>
        <p:spPr>
          <a:xfrm>
            <a:off x="1094080" y="601992"/>
            <a:ext cx="1654085"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Google Shape;108;p3">
            <a:hlinkClick r:id="" action="ppaction://noaction">
              <a:snd r:embed="rId6" name="T1_W4_9.1.wav"/>
            </a:hlinkClick>
            <a:extLst>
              <a:ext uri="{FF2B5EF4-FFF2-40B4-BE49-F238E27FC236}">
                <a16:creationId xmlns:a16="http://schemas.microsoft.com/office/drawing/2014/main" id="{6172EBDE-543A-4065-9709-D79753155D00}"/>
              </a:ext>
            </a:extLst>
          </p:cNvPr>
          <p:cNvSpPr txBox="1"/>
          <p:nvPr/>
        </p:nvSpPr>
        <p:spPr>
          <a:xfrm>
            <a:off x="1094081" y="627648"/>
            <a:ext cx="174090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Wo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endParaRPr kumimoji="0" sz="2400" b="1" i="0" u="none" strike="noStrike" kern="1200" cap="none" spc="0" normalizeH="0" baseline="0" noProof="0" dirty="0">
              <a:ln>
                <a:noFill/>
              </a:ln>
              <a:solidFill>
                <a:prstClr val="white"/>
              </a:solidFill>
              <a:effectLst/>
              <a:uLnTx/>
              <a:uFillTx/>
              <a:latin typeface="Century Gothic" panose="020B0502020202020204" pitchFamily="34" charset="0"/>
              <a:ea typeface="Calibri"/>
              <a:cs typeface="Calibri"/>
              <a:sym typeface="Calibri"/>
            </a:endParaRPr>
          </a:p>
        </p:txBody>
      </p:sp>
      <p:sp>
        <p:nvSpPr>
          <p:cNvPr id="4" name="TextBox 3">
            <a:extLst>
              <a:ext uri="{FF2B5EF4-FFF2-40B4-BE49-F238E27FC236}">
                <a16:creationId xmlns:a16="http://schemas.microsoft.com/office/drawing/2014/main" id="{B7B87BF7-4872-9DE0-3C0E-62CA4656A6F1}"/>
              </a:ext>
            </a:extLst>
          </p:cNvPr>
          <p:cNvSpPr txBox="1"/>
          <p:nvPr/>
        </p:nvSpPr>
        <p:spPr>
          <a:xfrm>
            <a:off x="177696" y="65966"/>
            <a:ext cx="9277387" cy="461665"/>
          </a:xfrm>
          <a:prstGeom prst="rect">
            <a:avLst/>
          </a:prstGeom>
          <a:noFill/>
        </p:spPr>
        <p:txBody>
          <a:bodyPr wrap="square" rtlCol="0">
            <a:spAutoFit/>
          </a:bodyPr>
          <a:lstStyle/>
          <a:p>
            <a:r>
              <a:rPr lang="en-GB" sz="2400" dirty="0" err="1">
                <a:solidFill>
                  <a:srgbClr val="002060"/>
                </a:solidFill>
              </a:rPr>
              <a:t>Lias</a:t>
            </a:r>
            <a:r>
              <a:rPr lang="en-GB" sz="2400" dirty="0">
                <a:solidFill>
                  <a:srgbClr val="002060"/>
                </a:solidFill>
              </a:rPr>
              <a:t> is going on a school trip! Help him find his things to take.</a:t>
            </a:r>
          </a:p>
        </p:txBody>
      </p:sp>
      <p:pic>
        <p:nvPicPr>
          <p:cNvPr id="8" name="Picture 7" descr="A cartoon of a person&#10;&#10;Description automatically generated with low confidence">
            <a:extLst>
              <a:ext uri="{FF2B5EF4-FFF2-40B4-BE49-F238E27FC236}">
                <a16:creationId xmlns:a16="http://schemas.microsoft.com/office/drawing/2014/main" id="{84BCCE11-512E-5C90-947B-EBB546CA9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6505" y="1123501"/>
            <a:ext cx="1429647" cy="5447077"/>
          </a:xfrm>
          <a:prstGeom prst="rect">
            <a:avLst/>
          </a:prstGeom>
        </p:spPr>
      </p:pic>
      <p:pic>
        <p:nvPicPr>
          <p:cNvPr id="1026" name="Picture 2" descr="Free Backpack Bag vector and picture">
            <a:extLst>
              <a:ext uri="{FF2B5EF4-FFF2-40B4-BE49-F238E27FC236}">
                <a16:creationId xmlns:a16="http://schemas.microsoft.com/office/drawing/2014/main" id="{7F0E078E-E7CA-51AD-3FFA-B0E9B62297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7229" y="5163360"/>
            <a:ext cx="1285400" cy="14657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Free Watch Wristwatch vector and picture">
            <a:extLst>
              <a:ext uri="{FF2B5EF4-FFF2-40B4-BE49-F238E27FC236}">
                <a16:creationId xmlns:a16="http://schemas.microsoft.com/office/drawing/2014/main" id="{8FCE1828-618F-8C7A-2C5A-3F69C474D2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8368" y="2413465"/>
            <a:ext cx="2179593" cy="32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Free Basketball Ball vector and picture">
            <a:extLst>
              <a:ext uri="{FF2B5EF4-FFF2-40B4-BE49-F238E27FC236}">
                <a16:creationId xmlns:a16="http://schemas.microsoft.com/office/drawing/2014/main" id="{3EB7257F-A085-9AE6-0DC0-8B4F7EEDB8C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33177" y="2371622"/>
            <a:ext cx="2817399" cy="281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09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Teacher">
            <a:extLst>
              <a:ext uri="{FF2B5EF4-FFF2-40B4-BE49-F238E27FC236}">
                <a16:creationId xmlns:a16="http://schemas.microsoft.com/office/drawing/2014/main" id="{68362563-6301-4643-A907-45349F9563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855" y="431807"/>
            <a:ext cx="914400" cy="914400"/>
          </a:xfrm>
          <a:prstGeom prst="rect">
            <a:avLst/>
          </a:prstGeom>
        </p:spPr>
      </p:pic>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15" name="Speech Bubble: Rectangle with Corners Rounded 14">
            <a:hlinkClick r:id="" action="ppaction://noaction">
              <a:snd r:embed="rId6" name="T1_W4_9.1.wav"/>
            </a:hlinkClick>
            <a:extLst>
              <a:ext uri="{FF2B5EF4-FFF2-40B4-BE49-F238E27FC236}">
                <a16:creationId xmlns:a16="http://schemas.microsoft.com/office/drawing/2014/main" id="{7251FCBA-2724-475D-972C-38C8AC229A75}"/>
              </a:ext>
            </a:extLst>
          </p:cNvPr>
          <p:cNvSpPr/>
          <p:nvPr/>
        </p:nvSpPr>
        <p:spPr>
          <a:xfrm>
            <a:off x="1094080" y="601992"/>
            <a:ext cx="1654085"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Google Shape;108;p3">
            <a:hlinkClick r:id="" action="ppaction://noaction">
              <a:snd r:embed="rId6" name="T1_W4_9.1.wav"/>
            </a:hlinkClick>
            <a:extLst>
              <a:ext uri="{FF2B5EF4-FFF2-40B4-BE49-F238E27FC236}">
                <a16:creationId xmlns:a16="http://schemas.microsoft.com/office/drawing/2014/main" id="{6172EBDE-543A-4065-9709-D79753155D00}"/>
              </a:ext>
            </a:extLst>
          </p:cNvPr>
          <p:cNvSpPr txBox="1"/>
          <p:nvPr/>
        </p:nvSpPr>
        <p:spPr>
          <a:xfrm>
            <a:off x="1094081" y="627648"/>
            <a:ext cx="1654084"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Wo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endParaRPr kumimoji="0" sz="2400" b="1" i="0" u="none" strike="noStrike" kern="1200" cap="none" spc="0" normalizeH="0" baseline="0" noProof="0" dirty="0">
              <a:ln>
                <a:noFill/>
              </a:ln>
              <a:solidFill>
                <a:prstClr val="white"/>
              </a:solidFill>
              <a:effectLst/>
              <a:uLnTx/>
              <a:uFillTx/>
              <a:latin typeface="Century Gothic" panose="020B0502020202020204" pitchFamily="34" charset="0"/>
              <a:ea typeface="Calibri"/>
              <a:cs typeface="Calibri"/>
              <a:sym typeface="Calibri"/>
            </a:endParaRPr>
          </a:p>
        </p:txBody>
      </p:sp>
      <p:sp>
        <p:nvSpPr>
          <p:cNvPr id="4" name="TextBox 3">
            <a:extLst>
              <a:ext uri="{FF2B5EF4-FFF2-40B4-BE49-F238E27FC236}">
                <a16:creationId xmlns:a16="http://schemas.microsoft.com/office/drawing/2014/main" id="{B7B87BF7-4872-9DE0-3C0E-62CA4656A6F1}"/>
              </a:ext>
            </a:extLst>
          </p:cNvPr>
          <p:cNvSpPr txBox="1"/>
          <p:nvPr/>
        </p:nvSpPr>
        <p:spPr>
          <a:xfrm>
            <a:off x="177696" y="65966"/>
            <a:ext cx="9277387" cy="461665"/>
          </a:xfrm>
          <a:prstGeom prst="rect">
            <a:avLst/>
          </a:prstGeom>
          <a:noFill/>
        </p:spPr>
        <p:txBody>
          <a:bodyPr wrap="square" rtlCol="0">
            <a:spAutoFit/>
          </a:bodyPr>
          <a:lstStyle/>
          <a:p>
            <a:r>
              <a:rPr lang="en-GB" sz="2400" dirty="0" err="1">
                <a:solidFill>
                  <a:srgbClr val="002060"/>
                </a:solidFill>
              </a:rPr>
              <a:t>Lias</a:t>
            </a:r>
            <a:r>
              <a:rPr lang="en-GB" sz="2400" dirty="0">
                <a:solidFill>
                  <a:srgbClr val="002060"/>
                </a:solidFill>
              </a:rPr>
              <a:t> is going on a school trip! Help him find his things to take.</a:t>
            </a:r>
          </a:p>
        </p:txBody>
      </p:sp>
      <p:pic>
        <p:nvPicPr>
          <p:cNvPr id="8" name="Picture 7" descr="A cartoon of a person&#10;&#10;Description automatically generated with low confidence">
            <a:extLst>
              <a:ext uri="{FF2B5EF4-FFF2-40B4-BE49-F238E27FC236}">
                <a16:creationId xmlns:a16="http://schemas.microsoft.com/office/drawing/2014/main" id="{84BCCE11-512E-5C90-947B-EBB546CA9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6505" y="1123501"/>
            <a:ext cx="1429647" cy="5447077"/>
          </a:xfrm>
          <a:prstGeom prst="rect">
            <a:avLst/>
          </a:prstGeom>
        </p:spPr>
      </p:pic>
      <p:pic>
        <p:nvPicPr>
          <p:cNvPr id="1026" name="Picture 2" descr="Free Backpack Bag vector and picture">
            <a:extLst>
              <a:ext uri="{FF2B5EF4-FFF2-40B4-BE49-F238E27FC236}">
                <a16:creationId xmlns:a16="http://schemas.microsoft.com/office/drawing/2014/main" id="{7F0E078E-E7CA-51AD-3FFA-B0E9B62297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7229" y="5163360"/>
            <a:ext cx="1285400" cy="14657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ree Paper Leaf vector and picture">
            <a:extLst>
              <a:ext uri="{FF2B5EF4-FFF2-40B4-BE49-F238E27FC236}">
                <a16:creationId xmlns:a16="http://schemas.microsoft.com/office/drawing/2014/main" id="{91DF5753-BCAC-2AB9-424E-41A630962E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84191" y="2300343"/>
            <a:ext cx="2335764" cy="29599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Free Basketball Ball vector and picture">
            <a:extLst>
              <a:ext uri="{FF2B5EF4-FFF2-40B4-BE49-F238E27FC236}">
                <a16:creationId xmlns:a16="http://schemas.microsoft.com/office/drawing/2014/main" id="{5EA66D0A-A7AC-2429-CAB1-5EDAAE120BC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33177" y="2371622"/>
            <a:ext cx="2817399" cy="281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018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Teacher">
            <a:extLst>
              <a:ext uri="{FF2B5EF4-FFF2-40B4-BE49-F238E27FC236}">
                <a16:creationId xmlns:a16="http://schemas.microsoft.com/office/drawing/2014/main" id="{68362563-6301-4643-A907-45349F9563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855" y="431807"/>
            <a:ext cx="914400" cy="914400"/>
          </a:xfrm>
          <a:prstGeom prst="rect">
            <a:avLst/>
          </a:prstGeom>
        </p:spPr>
      </p:pic>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15" name="Speech Bubble: Rectangle with Corners Rounded 14">
            <a:hlinkClick r:id="" action="ppaction://noaction">
              <a:snd r:embed="rId6" name="T1_W4_9.1.wav"/>
            </a:hlinkClick>
            <a:extLst>
              <a:ext uri="{FF2B5EF4-FFF2-40B4-BE49-F238E27FC236}">
                <a16:creationId xmlns:a16="http://schemas.microsoft.com/office/drawing/2014/main" id="{7251FCBA-2724-475D-972C-38C8AC229A75}"/>
              </a:ext>
            </a:extLst>
          </p:cNvPr>
          <p:cNvSpPr/>
          <p:nvPr/>
        </p:nvSpPr>
        <p:spPr>
          <a:xfrm>
            <a:off x="1094080" y="601992"/>
            <a:ext cx="1654085"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Google Shape;108;p3">
            <a:hlinkClick r:id="" action="ppaction://noaction">
              <a:snd r:embed="rId6" name="T1_W4_9.1.wav"/>
            </a:hlinkClick>
            <a:extLst>
              <a:ext uri="{FF2B5EF4-FFF2-40B4-BE49-F238E27FC236}">
                <a16:creationId xmlns:a16="http://schemas.microsoft.com/office/drawing/2014/main" id="{6172EBDE-543A-4065-9709-D79753155D00}"/>
              </a:ext>
            </a:extLst>
          </p:cNvPr>
          <p:cNvSpPr txBox="1"/>
          <p:nvPr/>
        </p:nvSpPr>
        <p:spPr>
          <a:xfrm>
            <a:off x="1094081" y="627648"/>
            <a:ext cx="174090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Wo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endParaRPr kumimoji="0" sz="2400" b="1" i="0" u="none" strike="noStrike" kern="1200" cap="none" spc="0" normalizeH="0" baseline="0" noProof="0" dirty="0">
              <a:ln>
                <a:noFill/>
              </a:ln>
              <a:solidFill>
                <a:prstClr val="white"/>
              </a:solidFill>
              <a:effectLst/>
              <a:uLnTx/>
              <a:uFillTx/>
              <a:latin typeface="Century Gothic" panose="020B0502020202020204" pitchFamily="34" charset="0"/>
              <a:ea typeface="Calibri"/>
              <a:cs typeface="Calibri"/>
              <a:sym typeface="Calibri"/>
            </a:endParaRPr>
          </a:p>
        </p:txBody>
      </p:sp>
      <p:sp>
        <p:nvSpPr>
          <p:cNvPr id="4" name="TextBox 3">
            <a:extLst>
              <a:ext uri="{FF2B5EF4-FFF2-40B4-BE49-F238E27FC236}">
                <a16:creationId xmlns:a16="http://schemas.microsoft.com/office/drawing/2014/main" id="{B7B87BF7-4872-9DE0-3C0E-62CA4656A6F1}"/>
              </a:ext>
            </a:extLst>
          </p:cNvPr>
          <p:cNvSpPr txBox="1"/>
          <p:nvPr/>
        </p:nvSpPr>
        <p:spPr>
          <a:xfrm>
            <a:off x="177696" y="65966"/>
            <a:ext cx="9277387" cy="461665"/>
          </a:xfrm>
          <a:prstGeom prst="rect">
            <a:avLst/>
          </a:prstGeom>
          <a:noFill/>
        </p:spPr>
        <p:txBody>
          <a:bodyPr wrap="square" rtlCol="0">
            <a:spAutoFit/>
          </a:bodyPr>
          <a:lstStyle/>
          <a:p>
            <a:r>
              <a:rPr lang="en-GB" sz="2400" dirty="0" err="1">
                <a:solidFill>
                  <a:srgbClr val="002060"/>
                </a:solidFill>
              </a:rPr>
              <a:t>Lias</a:t>
            </a:r>
            <a:r>
              <a:rPr lang="en-GB" sz="2400" dirty="0">
                <a:solidFill>
                  <a:srgbClr val="002060"/>
                </a:solidFill>
              </a:rPr>
              <a:t> is going on a school trip! Help him find his things to take.</a:t>
            </a:r>
          </a:p>
        </p:txBody>
      </p:sp>
      <p:pic>
        <p:nvPicPr>
          <p:cNvPr id="8" name="Picture 7" descr="A cartoon of a person&#10;&#10;Description automatically generated with low confidence">
            <a:extLst>
              <a:ext uri="{FF2B5EF4-FFF2-40B4-BE49-F238E27FC236}">
                <a16:creationId xmlns:a16="http://schemas.microsoft.com/office/drawing/2014/main" id="{84BCCE11-512E-5C90-947B-EBB546CA9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6505" y="1123501"/>
            <a:ext cx="1429647" cy="5447077"/>
          </a:xfrm>
          <a:prstGeom prst="rect">
            <a:avLst/>
          </a:prstGeom>
        </p:spPr>
      </p:pic>
      <p:pic>
        <p:nvPicPr>
          <p:cNvPr id="1026" name="Picture 2" descr="Free Backpack Bag vector and picture">
            <a:extLst>
              <a:ext uri="{FF2B5EF4-FFF2-40B4-BE49-F238E27FC236}">
                <a16:creationId xmlns:a16="http://schemas.microsoft.com/office/drawing/2014/main" id="{7F0E078E-E7CA-51AD-3FFA-B0E9B62297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7229" y="5163360"/>
            <a:ext cx="1285400" cy="14657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ree Apple Fruit vector and picture">
            <a:extLst>
              <a:ext uri="{FF2B5EF4-FFF2-40B4-BE49-F238E27FC236}">
                <a16:creationId xmlns:a16="http://schemas.microsoft.com/office/drawing/2014/main" id="{861C330C-DACA-DCF0-BFC0-D0203C9FA6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2081" y="2072509"/>
            <a:ext cx="2706640" cy="30908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ee Sandwich Diet vector and picture">
            <a:extLst>
              <a:ext uri="{FF2B5EF4-FFF2-40B4-BE49-F238E27FC236}">
                <a16:creationId xmlns:a16="http://schemas.microsoft.com/office/drawing/2014/main" id="{0AF91CE4-486A-EDE8-7146-69387556A0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43936" y="2338646"/>
            <a:ext cx="3413021" cy="3036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862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6"/>
          <p:cNvSpPr/>
          <p:nvPr/>
        </p:nvSpPr>
        <p:spPr>
          <a:xfrm>
            <a:off x="114389" y="0"/>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Die Schweiz</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13" name="CustomShape 7"/>
          <p:cNvSpPr/>
          <p:nvPr/>
        </p:nvSpPr>
        <p:spPr>
          <a:xfrm>
            <a:off x="162792" y="612843"/>
            <a:ext cx="10340647" cy="140449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There are four official languages in Switzerland!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spc="-1" dirty="0">
                <a:solidFill>
                  <a:srgbClr val="002060"/>
                </a:solidFill>
                <a:latin typeface="Century Gothic" panose="020B0502020202020204" pitchFamily="34" charset="0"/>
                <a:ea typeface="Century Gothic"/>
              </a:rPr>
              <a:t>People speak different languages in different regions.</a:t>
            </a:r>
            <a:endParaRPr kumimoji="0" lang="en-GB" sz="24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503440" y="329833"/>
            <a:ext cx="1557451" cy="374973"/>
          </a:xfrm>
          <a:solidFill>
            <a:schemeClr val="bg1"/>
          </a:solidFill>
        </p:spPr>
        <p:txBody>
          <a:bodyPr/>
          <a:lstStyle/>
          <a:p>
            <a:pPr algn="ctr"/>
            <a:r>
              <a:rPr lang="en-GB" sz="2000" b="1" dirty="0">
                <a:solidFill>
                  <a:schemeClr val="bg1"/>
                </a:solidFill>
                <a:latin typeface="Century Gothic" panose="020B0502020202020204" pitchFamily="34" charset="0"/>
              </a:rPr>
              <a:t>Kultur</a:t>
            </a:r>
          </a:p>
        </p:txBody>
      </p:sp>
      <p:pic>
        <p:nvPicPr>
          <p:cNvPr id="15" name="Picture 14" descr="Logo&#10;&#10;Description automatically generated">
            <a:extLst>
              <a:ext uri="{FF2B5EF4-FFF2-40B4-BE49-F238E27FC236}">
                <a16:creationId xmlns:a16="http://schemas.microsoft.com/office/drawing/2014/main" id="{89B9ADB6-F0BD-458B-888C-C78805A62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4362" y="87550"/>
            <a:ext cx="1695683" cy="1050586"/>
          </a:xfrm>
          <a:prstGeom prst="rect">
            <a:avLst/>
          </a:prstGeom>
        </p:spPr>
      </p:pic>
      <p:pic>
        <p:nvPicPr>
          <p:cNvPr id="5" name="Picture 4" descr="A picture containing clothing, footwear, person, human face&#10;&#10;Description automatically generated">
            <a:extLst>
              <a:ext uri="{FF2B5EF4-FFF2-40B4-BE49-F238E27FC236}">
                <a16:creationId xmlns:a16="http://schemas.microsoft.com/office/drawing/2014/main" id="{69E8A6BF-1255-B653-C68B-AA7F963208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9355" y="1422063"/>
            <a:ext cx="2574911" cy="5190839"/>
          </a:xfrm>
          <a:prstGeom prst="rect">
            <a:avLst/>
          </a:prstGeom>
        </p:spPr>
      </p:pic>
      <p:sp>
        <p:nvSpPr>
          <p:cNvPr id="6" name="Speech Bubble: Oval 5">
            <a:extLst>
              <a:ext uri="{FF2B5EF4-FFF2-40B4-BE49-F238E27FC236}">
                <a16:creationId xmlns:a16="http://schemas.microsoft.com/office/drawing/2014/main" id="{D4AB96A5-44AD-B6F9-37FD-84602D670909}"/>
              </a:ext>
            </a:extLst>
          </p:cNvPr>
          <p:cNvSpPr/>
          <p:nvPr/>
        </p:nvSpPr>
        <p:spPr>
          <a:xfrm>
            <a:off x="7116892" y="3331794"/>
            <a:ext cx="2536732" cy="2222221"/>
          </a:xfrm>
          <a:prstGeom prst="wedgeEllipseCallout">
            <a:avLst>
              <a:gd name="adj1" fmla="val 56347"/>
              <a:gd name="adj2" fmla="val -32248"/>
            </a:avLst>
          </a:prstGeom>
          <a:solidFill>
            <a:srgbClr val="FADD2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solidFill>
                  <a:srgbClr val="002060"/>
                </a:solidFill>
              </a:rPr>
              <a:t>We speak German and French at school!</a:t>
            </a:r>
          </a:p>
        </p:txBody>
      </p:sp>
      <p:grpSp>
        <p:nvGrpSpPr>
          <p:cNvPr id="18" name="Group 17">
            <a:extLst>
              <a:ext uri="{FF2B5EF4-FFF2-40B4-BE49-F238E27FC236}">
                <a16:creationId xmlns:a16="http://schemas.microsoft.com/office/drawing/2014/main" id="{33AF7514-B45F-9359-DCE1-A06D00AD324F}"/>
              </a:ext>
            </a:extLst>
          </p:cNvPr>
          <p:cNvGrpSpPr/>
          <p:nvPr/>
        </p:nvGrpSpPr>
        <p:grpSpPr>
          <a:xfrm>
            <a:off x="253464" y="1590626"/>
            <a:ext cx="6675716" cy="5208309"/>
            <a:chOff x="253464" y="1590626"/>
            <a:chExt cx="6675716" cy="5208309"/>
          </a:xfrm>
        </p:grpSpPr>
        <p:pic>
          <p:nvPicPr>
            <p:cNvPr id="12" name="Picture 11">
              <a:extLst>
                <a:ext uri="{FF2B5EF4-FFF2-40B4-BE49-F238E27FC236}">
                  <a16:creationId xmlns:a16="http://schemas.microsoft.com/office/drawing/2014/main" id="{76D109C4-42E2-919D-21C4-52DCF82AE84A}"/>
                </a:ext>
              </a:extLst>
            </p:cNvPr>
            <p:cNvPicPr>
              <a:picLocks noChangeAspect="1"/>
            </p:cNvPicPr>
            <p:nvPr/>
          </p:nvPicPr>
          <p:blipFill rotWithShape="1">
            <a:blip r:embed="rId5"/>
            <a:srcRect r="6454" b="7838"/>
            <a:stretch/>
          </p:blipFill>
          <p:spPr>
            <a:xfrm>
              <a:off x="253464" y="1590626"/>
              <a:ext cx="6675716" cy="5208309"/>
            </a:xfrm>
            <a:prstGeom prst="rect">
              <a:avLst/>
            </a:prstGeom>
          </p:spPr>
        </p:pic>
        <p:sp>
          <p:nvSpPr>
            <p:cNvPr id="13" name="Rectangle 12">
              <a:extLst>
                <a:ext uri="{FF2B5EF4-FFF2-40B4-BE49-F238E27FC236}">
                  <a16:creationId xmlns:a16="http://schemas.microsoft.com/office/drawing/2014/main" id="{DAF80486-F0B9-F24D-7A97-43765260D5B4}"/>
                </a:ext>
              </a:extLst>
            </p:cNvPr>
            <p:cNvSpPr/>
            <p:nvPr/>
          </p:nvSpPr>
          <p:spPr>
            <a:xfrm>
              <a:off x="1329043" y="1686845"/>
              <a:ext cx="1159497" cy="217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2060"/>
                  </a:solidFill>
                </a:rPr>
                <a:t>German</a:t>
              </a:r>
            </a:p>
          </p:txBody>
        </p:sp>
        <p:sp>
          <p:nvSpPr>
            <p:cNvPr id="14" name="Rectangle 13">
              <a:extLst>
                <a:ext uri="{FF2B5EF4-FFF2-40B4-BE49-F238E27FC236}">
                  <a16:creationId xmlns:a16="http://schemas.microsoft.com/office/drawing/2014/main" id="{9ABC0A8E-9EE7-5644-12E8-540261EBFF09}"/>
                </a:ext>
              </a:extLst>
            </p:cNvPr>
            <p:cNvSpPr/>
            <p:nvPr/>
          </p:nvSpPr>
          <p:spPr>
            <a:xfrm>
              <a:off x="1329043" y="2008102"/>
              <a:ext cx="1159497" cy="217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2060"/>
                  </a:solidFill>
                </a:rPr>
                <a:t>French</a:t>
              </a:r>
            </a:p>
          </p:txBody>
        </p:sp>
        <p:sp>
          <p:nvSpPr>
            <p:cNvPr id="16" name="Rectangle 15">
              <a:extLst>
                <a:ext uri="{FF2B5EF4-FFF2-40B4-BE49-F238E27FC236}">
                  <a16:creationId xmlns:a16="http://schemas.microsoft.com/office/drawing/2014/main" id="{157D5C73-311B-F91D-39FB-F3DD8EC33BAB}"/>
                </a:ext>
              </a:extLst>
            </p:cNvPr>
            <p:cNvSpPr/>
            <p:nvPr/>
          </p:nvSpPr>
          <p:spPr>
            <a:xfrm>
              <a:off x="1329043" y="2310505"/>
              <a:ext cx="1159497" cy="217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2060"/>
                  </a:solidFill>
                </a:rPr>
                <a:t>Italian</a:t>
              </a:r>
            </a:p>
          </p:txBody>
        </p:sp>
        <p:sp>
          <p:nvSpPr>
            <p:cNvPr id="17" name="Rectangle 16">
              <a:extLst>
                <a:ext uri="{FF2B5EF4-FFF2-40B4-BE49-F238E27FC236}">
                  <a16:creationId xmlns:a16="http://schemas.microsoft.com/office/drawing/2014/main" id="{7FA50016-AD9F-5501-8B3F-F78048464130}"/>
                </a:ext>
              </a:extLst>
            </p:cNvPr>
            <p:cNvSpPr/>
            <p:nvPr/>
          </p:nvSpPr>
          <p:spPr>
            <a:xfrm>
              <a:off x="1329043" y="2565772"/>
              <a:ext cx="1365452" cy="3003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2060"/>
                  </a:solidFill>
                </a:rPr>
                <a:t>Romansh</a:t>
              </a:r>
            </a:p>
          </p:txBody>
        </p:sp>
      </p:grpSp>
      <p:sp>
        <p:nvSpPr>
          <p:cNvPr id="2" name="Speech Bubble: Oval 1">
            <a:extLst>
              <a:ext uri="{FF2B5EF4-FFF2-40B4-BE49-F238E27FC236}">
                <a16:creationId xmlns:a16="http://schemas.microsoft.com/office/drawing/2014/main" id="{F4DB9903-678D-7AC1-08BB-E30C3D398B0F}"/>
              </a:ext>
            </a:extLst>
          </p:cNvPr>
          <p:cNvSpPr/>
          <p:nvPr/>
        </p:nvSpPr>
        <p:spPr>
          <a:xfrm>
            <a:off x="7326168" y="1825628"/>
            <a:ext cx="2118181" cy="1404492"/>
          </a:xfrm>
          <a:prstGeom prst="wedgeEllipseCallout">
            <a:avLst>
              <a:gd name="adj1" fmla="val 64358"/>
              <a:gd name="adj2" fmla="val -1373"/>
            </a:avLst>
          </a:prstGeom>
          <a:solidFill>
            <a:srgbClr val="FADD2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solidFill>
                  <a:srgbClr val="002060"/>
                </a:solidFill>
              </a:rPr>
              <a:t>We live in Biel!</a:t>
            </a:r>
          </a:p>
        </p:txBody>
      </p:sp>
    </p:spTree>
    <p:extLst>
      <p:ext uri="{BB962C8B-B14F-4D97-AF65-F5344CB8AC3E}">
        <p14:creationId xmlns:p14="http://schemas.microsoft.com/office/powerpoint/2010/main" val="121412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a:extLst>
              <a:ext uri="{FF2B5EF4-FFF2-40B4-BE49-F238E27FC236}">
                <a16:creationId xmlns:a16="http://schemas.microsoft.com/office/drawing/2014/main" id="{7AEA9783-5FAF-4A73-9C1C-3283B12CA41B}"/>
              </a:ext>
            </a:extLst>
          </p:cNvPr>
          <p:cNvSpPr/>
          <p:nvPr/>
        </p:nvSpPr>
        <p:spPr>
          <a:xfrm>
            <a:off x="-24707" y="0"/>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err="1">
                <a:ln>
                  <a:noFill/>
                </a:ln>
                <a:solidFill>
                  <a:srgbClr val="FFC000"/>
                </a:solidFill>
                <a:effectLst/>
                <a:uLnTx/>
                <a:uFillTx/>
                <a:latin typeface="Modern Love" panose="04090805081005020601" pitchFamily="82" charset="0"/>
                <a:cs typeface="Arial"/>
                <a:sym typeface="Arial"/>
              </a:rPr>
              <a:t>gelb</a:t>
            </a:r>
            <a:endParaRPr kumimoji="0" lang="en-GB"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7" name="Title 1">
            <a:extLst>
              <a:ext uri="{FF2B5EF4-FFF2-40B4-BE49-F238E27FC236}">
                <a16:creationId xmlns:a16="http://schemas.microsoft.com/office/drawing/2014/main" id="{77F2140E-EB89-8FF0-8D1A-65C5245044AA}"/>
              </a:ext>
            </a:extLst>
          </p:cNvPr>
          <p:cNvSpPr txBox="1">
            <a:spLocks/>
          </p:cNvSpPr>
          <p:nvPr/>
        </p:nvSpPr>
        <p:spPr>
          <a:xfrm rot="20294405">
            <a:off x="238991" y="2856240"/>
            <a:ext cx="4216910" cy="1144800"/>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6000" b="1" dirty="0" err="1">
                <a:solidFill>
                  <a:srgbClr val="3B3838"/>
                </a:solidFill>
                <a:latin typeface="Century Gothic" panose="020B0502020202020204" pitchFamily="34" charset="0"/>
                <a:hlinkClick r:id="" action="ppaction://noaction">
                  <a:snd r:embed="rId4" name="tschuess.wav"/>
                  <a:extLst>
                    <a:ext uri="{A12FA001-AC4F-418D-AE19-62706E023703}">
                      <ahyp:hlinkClr xmlns:ahyp="http://schemas.microsoft.com/office/drawing/2018/hyperlinkcolor" val="tx"/>
                    </a:ext>
                  </a:extLst>
                </a:hlinkClick>
              </a:rPr>
              <a:t>Tschüss</a:t>
            </a:r>
            <a:r>
              <a:rPr lang="en-GB" sz="6000" b="1" dirty="0">
                <a:solidFill>
                  <a:srgbClr val="3B3838"/>
                </a:solidFill>
                <a:latin typeface="Century Gothic" panose="020B0502020202020204" pitchFamily="34" charset="0"/>
                <a:hlinkClick r:id="" action="ppaction://noaction">
                  <a:snd r:embed="rId4" name="tschuess.wav"/>
                  <a:extLst>
                    <a:ext uri="{A12FA001-AC4F-418D-AE19-62706E023703}">
                      <ahyp:hlinkClr xmlns:ahyp="http://schemas.microsoft.com/office/drawing/2018/hyperlinkcolor" val="tx"/>
                    </a:ext>
                  </a:extLst>
                </a:hlinkClick>
              </a:rPr>
              <a:t>!</a:t>
            </a:r>
          </a:p>
        </p:txBody>
      </p:sp>
    </p:spTree>
    <p:extLst>
      <p:ext uri="{BB962C8B-B14F-4D97-AF65-F5344CB8AC3E}">
        <p14:creationId xmlns:p14="http://schemas.microsoft.com/office/powerpoint/2010/main" val="179101077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79513" y="-50588"/>
            <a:ext cx="386389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srgbClr val="002060"/>
                </a:solidFill>
                <a:effectLst/>
                <a:uLnTx/>
                <a:uFillTx/>
                <a:latin typeface="Century Gothic"/>
                <a:ea typeface="+mn-ea"/>
                <a:cs typeface="+mn-cs"/>
              </a:rPr>
              <a:t>[</a:t>
            </a:r>
            <a:r>
              <a:rPr kumimoji="0" lang="en-GB" sz="8800" b="0" i="0" u="none" strike="noStrike" kern="1200" cap="none" spc="0" normalizeH="0" baseline="0" noProof="0" dirty="0" err="1">
                <a:ln>
                  <a:noFill/>
                </a:ln>
                <a:solidFill>
                  <a:srgbClr val="002060"/>
                </a:solidFill>
                <a:effectLst/>
                <a:uLnTx/>
                <a:uFillTx/>
                <a:latin typeface="Century Gothic"/>
                <a:ea typeface="+mn-ea"/>
                <a:cs typeface="+mn-cs"/>
              </a:rPr>
              <a:t>ei</a:t>
            </a:r>
            <a:r>
              <a:rPr kumimoji="0" lang="en-GB" sz="8800" b="0" i="0" u="none" strike="noStrike" kern="1200" cap="none" spc="0" normalizeH="0" baseline="0" noProof="0" dirty="0">
                <a:ln>
                  <a:noFill/>
                </a:ln>
                <a:solidFill>
                  <a:srgbClr val="002060"/>
                </a:solidFill>
                <a:effectLst/>
                <a:uLnTx/>
                <a:uFillTx/>
                <a:latin typeface="Century Gothic"/>
                <a:ea typeface="+mn-ea"/>
                <a:cs typeface="+mn-cs"/>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38D4744F-B290-4485-90A6-89466F9A0EE9}"/>
              </a:ext>
            </a:extLst>
          </p:cNvPr>
          <p:cNvGrpSpPr/>
          <p:nvPr/>
        </p:nvGrpSpPr>
        <p:grpSpPr>
          <a:xfrm>
            <a:off x="10396437" y="189956"/>
            <a:ext cx="1537410" cy="941869"/>
            <a:chOff x="10396437" y="189956"/>
            <a:chExt cx="1537410" cy="941869"/>
          </a:xfrm>
        </p:grpSpPr>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grpSp>
      <p:sp>
        <p:nvSpPr>
          <p:cNvPr id="10" name="Rectangle 9">
            <a:extLst>
              <a:ext uri="{FF2B5EF4-FFF2-40B4-BE49-F238E27FC236}">
                <a16:creationId xmlns:a16="http://schemas.microsoft.com/office/drawing/2014/main" id="{EC596076-C468-46AA-BCB5-4607E09FFDA4}"/>
              </a:ext>
            </a:extLst>
          </p:cNvPr>
          <p:cNvSpPr/>
          <p:nvPr/>
        </p:nvSpPr>
        <p:spPr>
          <a:xfrm>
            <a:off x="4510728" y="3743933"/>
            <a:ext cx="2438488" cy="193899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t>
            </a:r>
            <a:r>
              <a:rPr kumimoji="0" lang="en-GB" sz="12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endParaRPr kumimoji="0" lang="en-GB" sz="12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grpSp>
        <p:nvGrpSpPr>
          <p:cNvPr id="4" name="Group 3">
            <a:extLst>
              <a:ext uri="{FF2B5EF4-FFF2-40B4-BE49-F238E27FC236}">
                <a16:creationId xmlns:a16="http://schemas.microsoft.com/office/drawing/2014/main" id="{238B313C-7BED-43ED-872F-2822F93B6648}"/>
              </a:ext>
            </a:extLst>
          </p:cNvPr>
          <p:cNvGrpSpPr/>
          <p:nvPr/>
        </p:nvGrpSpPr>
        <p:grpSpPr>
          <a:xfrm>
            <a:off x="4430122" y="672687"/>
            <a:ext cx="3109710" cy="3083623"/>
            <a:chOff x="4430122" y="20340"/>
            <a:chExt cx="3109710" cy="3083623"/>
          </a:xfrm>
        </p:grpSpPr>
        <p:pic>
          <p:nvPicPr>
            <p:cNvPr id="9" name="Picture 8" descr="man escaping from jail">
              <a:extLst>
                <a:ext uri="{FF2B5EF4-FFF2-40B4-BE49-F238E27FC236}">
                  <a16:creationId xmlns:a16="http://schemas.microsoft.com/office/drawing/2014/main" id="{B99C5550-DF5D-4CE5-A17A-7F5B66309BA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30122" y="20340"/>
              <a:ext cx="3109710" cy="2784541"/>
            </a:xfrm>
            <a:prstGeom prst="rect">
              <a:avLst/>
            </a:prstGeom>
          </p:spPr>
        </p:pic>
        <p:sp>
          <p:nvSpPr>
            <p:cNvPr id="2" name="TextBox 1">
              <a:extLst>
                <a:ext uri="{FF2B5EF4-FFF2-40B4-BE49-F238E27FC236}">
                  <a16:creationId xmlns:a16="http://schemas.microsoft.com/office/drawing/2014/main" id="{FC96B7AD-872B-4902-B647-6D312AB19FF0}"/>
                </a:ext>
              </a:extLst>
            </p:cNvPr>
            <p:cNvSpPr txBox="1"/>
            <p:nvPr/>
          </p:nvSpPr>
          <p:spPr>
            <a:xfrm>
              <a:off x="4641086" y="2396077"/>
              <a:ext cx="21777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2060"/>
                  </a:solidFill>
                  <a:effectLst/>
                  <a:uLnTx/>
                  <a:uFillTx/>
                  <a:latin typeface="Century Gothic"/>
                  <a:ea typeface="+mn-ea"/>
                  <a:cs typeface="+mn-cs"/>
                </a:rPr>
                <a:t>free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0" y="-105943"/>
            <a:ext cx="386389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srgbClr val="002060"/>
                </a:solidFill>
                <a:effectLst/>
                <a:uLnTx/>
                <a:uFillTx/>
                <a:latin typeface="Century Gothic"/>
                <a:ea typeface="+mn-ea"/>
                <a:cs typeface="+mn-cs"/>
              </a:rPr>
              <a:t>[</a:t>
            </a:r>
            <a:r>
              <a:rPr kumimoji="0" lang="en-GB" sz="8800" b="0" i="0" u="none" strike="noStrike" kern="1200" cap="none" spc="0" normalizeH="0" baseline="0" noProof="0" dirty="0" err="1">
                <a:ln>
                  <a:noFill/>
                </a:ln>
                <a:solidFill>
                  <a:srgbClr val="002060"/>
                </a:solidFill>
                <a:effectLst/>
                <a:uLnTx/>
                <a:uFillTx/>
                <a:latin typeface="Century Gothic"/>
                <a:ea typeface="+mn-ea"/>
                <a:cs typeface="+mn-cs"/>
              </a:rPr>
              <a:t>ei</a:t>
            </a:r>
            <a:r>
              <a:rPr kumimoji="0" lang="en-GB" sz="8800" b="0" i="0" u="none" strike="noStrike" kern="1200" cap="none" spc="0" normalizeH="0" baseline="0" noProof="0" dirty="0">
                <a:ln>
                  <a:noFill/>
                </a:ln>
                <a:solidFill>
                  <a:srgbClr val="002060"/>
                </a:solidFill>
                <a:effectLst/>
                <a:uLnTx/>
                <a:uFillTx/>
                <a:latin typeface="Century Gothic"/>
                <a:ea typeface="+mn-ea"/>
                <a:cs typeface="+mn-cs"/>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sp>
        <p:nvSpPr>
          <p:cNvPr id="8" name="Rounded Rectangle 3">
            <a:extLst>
              <a:ext uri="{FF2B5EF4-FFF2-40B4-BE49-F238E27FC236}">
                <a16:creationId xmlns:a16="http://schemas.microsoft.com/office/drawing/2014/main" id="{BDBD2313-8803-4322-BE63-9086E1E8DE9A}"/>
              </a:ext>
            </a:extLst>
          </p:cNvPr>
          <p:cNvSpPr/>
          <p:nvPr/>
        </p:nvSpPr>
        <p:spPr>
          <a:xfrm>
            <a:off x="4048027" y="1537988"/>
            <a:ext cx="3802879" cy="2880519"/>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t>
            </a:r>
            <a:r>
              <a:rPr kumimoji="0" lang="en-GB" sz="88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endParaRPr kumimoji="0" lang="en-GB" sz="88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pic>
        <p:nvPicPr>
          <p:cNvPr id="9" name="Picture 8" descr="man escaping from jail">
            <a:extLst>
              <a:ext uri="{FF2B5EF4-FFF2-40B4-BE49-F238E27FC236}">
                <a16:creationId xmlns:a16="http://schemas.microsoft.com/office/drawing/2014/main" id="{FC5BC6E3-6B8A-4B5F-B56B-33693289FA6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55038" y="1594142"/>
            <a:ext cx="1988858" cy="1780892"/>
          </a:xfrm>
          <a:prstGeom prst="rect">
            <a:avLst/>
          </a:prstGeom>
        </p:spPr>
      </p:pic>
      <p:grpSp>
        <p:nvGrpSpPr>
          <p:cNvPr id="11" name="Group 10" descr="the number one and the letter 'a'">
            <a:extLst>
              <a:ext uri="{FF2B5EF4-FFF2-40B4-BE49-F238E27FC236}">
                <a16:creationId xmlns:a16="http://schemas.microsoft.com/office/drawing/2014/main" id="{4DCD44E4-2363-4649-B41F-82035FBD5F0D}"/>
              </a:ext>
            </a:extLst>
          </p:cNvPr>
          <p:cNvGrpSpPr/>
          <p:nvPr/>
        </p:nvGrpSpPr>
        <p:grpSpPr>
          <a:xfrm>
            <a:off x="8879787" y="1510392"/>
            <a:ext cx="2488889" cy="946558"/>
            <a:chOff x="9018496" y="1514730"/>
            <a:chExt cx="3331252" cy="1450172"/>
          </a:xfrm>
        </p:grpSpPr>
        <p:pic>
          <p:nvPicPr>
            <p:cNvPr id="12" name="Picture 11">
              <a:extLst>
                <a:ext uri="{FF2B5EF4-FFF2-40B4-BE49-F238E27FC236}">
                  <a16:creationId xmlns:a16="http://schemas.microsoft.com/office/drawing/2014/main" id="{81E58FCC-3EF7-41B3-BB0C-F8EA523756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8496" y="1514730"/>
              <a:ext cx="608794" cy="1346112"/>
            </a:xfrm>
            <a:prstGeom prst="rect">
              <a:avLst/>
            </a:prstGeom>
          </p:spPr>
        </p:pic>
        <p:sp>
          <p:nvSpPr>
            <p:cNvPr id="13" name="TextBox 12">
              <a:extLst>
                <a:ext uri="{FF2B5EF4-FFF2-40B4-BE49-F238E27FC236}">
                  <a16:creationId xmlns:a16="http://schemas.microsoft.com/office/drawing/2014/main" id="{E185D774-8A91-4011-A596-EC81ADA5222B}"/>
                </a:ext>
              </a:extLst>
            </p:cNvPr>
            <p:cNvSpPr txBox="1"/>
            <p:nvPr/>
          </p:nvSpPr>
          <p:spPr>
            <a:xfrm>
              <a:off x="9650825" y="1691775"/>
              <a:ext cx="2698923" cy="12731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p>
          </p:txBody>
        </p:sp>
      </p:grpSp>
      <p:sp>
        <p:nvSpPr>
          <p:cNvPr id="17" name="Rectangle 16">
            <a:extLst>
              <a:ext uri="{FF2B5EF4-FFF2-40B4-BE49-F238E27FC236}">
                <a16:creationId xmlns:a16="http://schemas.microsoft.com/office/drawing/2014/main" id="{EAF5A03F-1C6E-4911-8426-6635DC0B6CF2}"/>
              </a:ext>
            </a:extLst>
          </p:cNvPr>
          <p:cNvSpPr/>
          <p:nvPr/>
        </p:nvSpPr>
        <p:spPr>
          <a:xfrm>
            <a:off x="8970206" y="2339756"/>
            <a:ext cx="1308370"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6" name="Picture 5" descr="A picture containing text, clipart&#10;&#10;Description automatically generated">
            <a:extLst>
              <a:ext uri="{FF2B5EF4-FFF2-40B4-BE49-F238E27FC236}">
                <a16:creationId xmlns:a16="http://schemas.microsoft.com/office/drawing/2014/main" id="{23DD1047-DB37-48AF-811E-EE26FA6F83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586" y="1412611"/>
            <a:ext cx="2488889" cy="926984"/>
          </a:xfrm>
          <a:prstGeom prst="rect">
            <a:avLst/>
          </a:prstGeom>
        </p:spPr>
      </p:pic>
      <p:sp>
        <p:nvSpPr>
          <p:cNvPr id="20" name="Rectangle 19">
            <a:extLst>
              <a:ext uri="{FF2B5EF4-FFF2-40B4-BE49-F238E27FC236}">
                <a16:creationId xmlns:a16="http://schemas.microsoft.com/office/drawing/2014/main" id="{5CD38772-8683-4A7C-A97E-ADD59BE2EF90}"/>
              </a:ext>
            </a:extLst>
          </p:cNvPr>
          <p:cNvSpPr/>
          <p:nvPr/>
        </p:nvSpPr>
        <p:spPr>
          <a:xfrm>
            <a:off x="1255492" y="2407013"/>
            <a:ext cx="1606530"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t>
            </a:r>
            <a:r>
              <a:rPr kumimoji="0" lang="en-GB" sz="6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ei</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a:t>
            </a:r>
          </a:p>
        </p:txBody>
      </p:sp>
      <p:sp>
        <p:nvSpPr>
          <p:cNvPr id="15" name="Rectangle 14">
            <a:extLst>
              <a:ext uri="{FF2B5EF4-FFF2-40B4-BE49-F238E27FC236}">
                <a16:creationId xmlns:a16="http://schemas.microsoft.com/office/drawing/2014/main" id="{6DB12EE4-FFC0-4CC6-998E-F8501828F145}"/>
              </a:ext>
            </a:extLst>
          </p:cNvPr>
          <p:cNvSpPr/>
          <p:nvPr/>
        </p:nvSpPr>
        <p:spPr>
          <a:xfrm>
            <a:off x="1213034" y="5287898"/>
            <a:ext cx="1848583"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kl</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nvGrpSpPr>
          <p:cNvPr id="16" name="Group 15">
            <a:extLst>
              <a:ext uri="{FF2B5EF4-FFF2-40B4-BE49-F238E27FC236}">
                <a16:creationId xmlns:a16="http://schemas.microsoft.com/office/drawing/2014/main" id="{75E701FF-23FF-4ED7-88E4-D2C4C274F9D3}"/>
              </a:ext>
            </a:extLst>
          </p:cNvPr>
          <p:cNvGrpSpPr/>
          <p:nvPr/>
        </p:nvGrpSpPr>
        <p:grpSpPr>
          <a:xfrm>
            <a:off x="864586" y="4433802"/>
            <a:ext cx="2419678" cy="913806"/>
            <a:chOff x="819761" y="2813629"/>
            <a:chExt cx="2419678" cy="913806"/>
          </a:xfrm>
        </p:grpSpPr>
        <p:pic>
          <p:nvPicPr>
            <p:cNvPr id="18" name="Picture 2" descr="Baby, Boy, Girl, Neutral, Child, Cute, Kid, Infant">
              <a:extLst>
                <a:ext uri="{FF2B5EF4-FFF2-40B4-BE49-F238E27FC236}">
                  <a16:creationId xmlns:a16="http://schemas.microsoft.com/office/drawing/2014/main" id="{41EC740C-5351-4CBF-A6AF-7307FAD7C6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761" y="2813629"/>
              <a:ext cx="781812" cy="91380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Yellow letters on a black background&#10;&#10;Description automatically generated with medium confidence">
              <a:extLst>
                <a:ext uri="{FF2B5EF4-FFF2-40B4-BE49-F238E27FC236}">
                  <a16:creationId xmlns:a16="http://schemas.microsoft.com/office/drawing/2014/main" id="{F8B4E321-19FD-4640-BB5F-251D1F0059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17923" y="3185147"/>
              <a:ext cx="1521516" cy="350610"/>
            </a:xfrm>
            <a:prstGeom prst="rect">
              <a:avLst/>
            </a:prstGeom>
          </p:spPr>
        </p:pic>
      </p:grpSp>
      <p:grpSp>
        <p:nvGrpSpPr>
          <p:cNvPr id="21" name="Group 20">
            <a:extLst>
              <a:ext uri="{FF2B5EF4-FFF2-40B4-BE49-F238E27FC236}">
                <a16:creationId xmlns:a16="http://schemas.microsoft.com/office/drawing/2014/main" id="{E39FAD4A-F605-4B3E-90AA-AE6C79446D48}"/>
              </a:ext>
            </a:extLst>
          </p:cNvPr>
          <p:cNvGrpSpPr/>
          <p:nvPr/>
        </p:nvGrpSpPr>
        <p:grpSpPr>
          <a:xfrm>
            <a:off x="8724124" y="3700005"/>
            <a:ext cx="2490601" cy="1647603"/>
            <a:chOff x="8409218" y="4234242"/>
            <a:chExt cx="3254188" cy="1998473"/>
          </a:xfrm>
        </p:grpSpPr>
        <p:pic>
          <p:nvPicPr>
            <p:cNvPr id="22" name="Picture 21" descr="stick figure by itself">
              <a:extLst>
                <a:ext uri="{FF2B5EF4-FFF2-40B4-BE49-F238E27FC236}">
                  <a16:creationId xmlns:a16="http://schemas.microsoft.com/office/drawing/2014/main" id="{50B112B5-BC69-4344-BA89-CE4F96B1072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75142" y="4234242"/>
              <a:ext cx="984173" cy="1998473"/>
            </a:xfrm>
            <a:prstGeom prst="rect">
              <a:avLst/>
            </a:prstGeom>
          </p:spPr>
        </p:pic>
        <p:sp>
          <p:nvSpPr>
            <p:cNvPr id="23" name="TextBox 22">
              <a:extLst>
                <a:ext uri="{FF2B5EF4-FFF2-40B4-BE49-F238E27FC236}">
                  <a16:creationId xmlns:a16="http://schemas.microsoft.com/office/drawing/2014/main" id="{39228046-CD2A-4F33-B510-554569B52CC7}"/>
                </a:ext>
              </a:extLst>
            </p:cNvPr>
            <p:cNvSpPr txBox="1"/>
            <p:nvPr/>
          </p:nvSpPr>
          <p:spPr>
            <a:xfrm>
              <a:off x="8409218" y="5345614"/>
              <a:ext cx="32541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alone</a:t>
              </a:r>
            </a:p>
          </p:txBody>
        </p:sp>
      </p:grpSp>
      <p:sp>
        <p:nvSpPr>
          <p:cNvPr id="24" name="Rectangle 23">
            <a:extLst>
              <a:ext uri="{FF2B5EF4-FFF2-40B4-BE49-F238E27FC236}">
                <a16:creationId xmlns:a16="http://schemas.microsoft.com/office/drawing/2014/main" id="{78CB66B7-8D06-4364-A9E7-DCED03BA4ABC}"/>
              </a:ext>
            </a:extLst>
          </p:cNvPr>
          <p:cNvSpPr/>
          <p:nvPr/>
        </p:nvSpPr>
        <p:spPr>
          <a:xfrm>
            <a:off x="8979010" y="5288589"/>
            <a:ext cx="2141933"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all</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4943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P spid="20" grpId="0"/>
      <p:bldP spid="15"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353;p4">
            <a:extLst>
              <a:ext uri="{FF2B5EF4-FFF2-40B4-BE49-F238E27FC236}">
                <a16:creationId xmlns:a16="http://schemas.microsoft.com/office/drawing/2014/main" id="{EF058B89-582E-8B04-F0B2-8534D199B0F6}"/>
              </a:ext>
            </a:extLst>
          </p:cNvPr>
          <p:cNvSpPr/>
          <p:nvPr/>
        </p:nvSpPr>
        <p:spPr>
          <a:xfrm>
            <a:off x="0" y="1993993"/>
            <a:ext cx="12192000" cy="4864007"/>
          </a:xfrm>
          <a:prstGeom prst="rect">
            <a:avLst/>
          </a:prstGeom>
          <a:solidFill>
            <a:schemeClr val="accent3">
              <a:lumMod val="20000"/>
              <a:lumOff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0" y="-105943"/>
            <a:ext cx="386389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srgbClr val="002060"/>
                </a:solidFill>
                <a:effectLst/>
                <a:uLnTx/>
                <a:uFillTx/>
                <a:latin typeface="Century Gothic"/>
                <a:ea typeface="+mn-ea"/>
                <a:cs typeface="+mn-cs"/>
              </a:rPr>
              <a:t>[</a:t>
            </a:r>
            <a:r>
              <a:rPr kumimoji="0" lang="en-GB" sz="8800" b="0" i="0" u="none" strike="noStrike" kern="1200" cap="none" spc="0" normalizeH="0" baseline="0" noProof="0" dirty="0" err="1">
                <a:ln>
                  <a:noFill/>
                </a:ln>
                <a:solidFill>
                  <a:srgbClr val="002060"/>
                </a:solidFill>
                <a:effectLst/>
                <a:uLnTx/>
                <a:uFillTx/>
                <a:latin typeface="Century Gothic"/>
                <a:ea typeface="+mn-ea"/>
                <a:cs typeface="+mn-cs"/>
              </a:rPr>
              <a:t>ei</a:t>
            </a:r>
            <a:r>
              <a:rPr kumimoji="0" lang="en-GB" sz="8800" b="0" i="0" u="none" strike="noStrike" kern="1200" cap="none" spc="0" normalizeH="0" baseline="0" noProof="0" dirty="0">
                <a:ln>
                  <a:noFill/>
                </a:ln>
                <a:solidFill>
                  <a:srgbClr val="002060"/>
                </a:solidFill>
                <a:effectLst/>
                <a:uLnTx/>
                <a:uFillTx/>
                <a:latin typeface="Century Gothic"/>
                <a:ea typeface="+mn-ea"/>
                <a:cs typeface="+mn-cs"/>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sp>
        <p:nvSpPr>
          <p:cNvPr id="48" name="Speech Bubble: Rectangle with Corners Rounded 47">
            <a:extLst>
              <a:ext uri="{FF2B5EF4-FFF2-40B4-BE49-F238E27FC236}">
                <a16:creationId xmlns:a16="http://schemas.microsoft.com/office/drawing/2014/main" id="{2CB458C8-5638-6ECD-BFAB-8D5E4952C550}"/>
              </a:ext>
            </a:extLst>
          </p:cNvPr>
          <p:cNvSpPr/>
          <p:nvPr/>
        </p:nvSpPr>
        <p:spPr>
          <a:xfrm>
            <a:off x="2699534" y="92473"/>
            <a:ext cx="4432786"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rPr>
              <a:t>Say the words in German.</a:t>
            </a:r>
            <a:endParaRPr kumimoji="0" lang="en-GB" sz="2400" b="1" i="0" u="none" strike="noStrike" kern="1200" cap="none" spc="0" normalizeH="0" baseline="0" noProof="0" dirty="0">
              <a:ln>
                <a:noFill/>
              </a:ln>
              <a:solidFill>
                <a:prstClr val="white"/>
              </a:solidFill>
              <a:effectLst/>
              <a:uLnTx/>
              <a:uFillTx/>
              <a:latin typeface="Century Gothic"/>
              <a:ea typeface="+mn-ea"/>
              <a:cs typeface="+mn-cs"/>
            </a:endParaRPr>
          </a:p>
        </p:txBody>
      </p:sp>
      <p:pic>
        <p:nvPicPr>
          <p:cNvPr id="49" name="Graphic 48" descr="Teacher">
            <a:extLst>
              <a:ext uri="{FF2B5EF4-FFF2-40B4-BE49-F238E27FC236}">
                <a16:creationId xmlns:a16="http://schemas.microsoft.com/office/drawing/2014/main" id="{76367A71-657B-774C-78B9-56B080AED6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56813" y="-77712"/>
            <a:ext cx="914400" cy="914400"/>
          </a:xfrm>
          <a:prstGeom prst="rect">
            <a:avLst/>
          </a:prstGeom>
        </p:spPr>
      </p:pic>
      <p:sp>
        <p:nvSpPr>
          <p:cNvPr id="2" name="Google Shape;387;p19">
            <a:extLst>
              <a:ext uri="{FF2B5EF4-FFF2-40B4-BE49-F238E27FC236}">
                <a16:creationId xmlns:a16="http://schemas.microsoft.com/office/drawing/2014/main" id="{46031271-D201-281D-EB3E-7EBBE7F4B427}"/>
              </a:ext>
            </a:extLst>
          </p:cNvPr>
          <p:cNvSpPr/>
          <p:nvPr/>
        </p:nvSpPr>
        <p:spPr>
          <a:xfrm>
            <a:off x="11013043" y="4919045"/>
            <a:ext cx="502131" cy="1178186"/>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4" name="Google Shape;388;p19">
            <a:extLst>
              <a:ext uri="{FF2B5EF4-FFF2-40B4-BE49-F238E27FC236}">
                <a16:creationId xmlns:a16="http://schemas.microsoft.com/office/drawing/2014/main" id="{544994F5-4B0E-0242-5B9E-C758E91FF9C7}"/>
              </a:ext>
            </a:extLst>
          </p:cNvPr>
          <p:cNvSpPr/>
          <p:nvPr/>
        </p:nvSpPr>
        <p:spPr>
          <a:xfrm>
            <a:off x="11012344" y="4901162"/>
            <a:ext cx="503528" cy="1203799"/>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6" name="Google Shape;389;p19">
            <a:extLst>
              <a:ext uri="{FF2B5EF4-FFF2-40B4-BE49-F238E27FC236}">
                <a16:creationId xmlns:a16="http://schemas.microsoft.com/office/drawing/2014/main" id="{DAE1D09A-F441-21BE-6E0C-093D663572C4}"/>
              </a:ext>
            </a:extLst>
          </p:cNvPr>
          <p:cNvCxnSpPr>
            <a:cxnSpLocks/>
          </p:cNvCxnSpPr>
          <p:nvPr/>
        </p:nvCxnSpPr>
        <p:spPr>
          <a:xfrm>
            <a:off x="11673806" y="4919045"/>
            <a:ext cx="22609" cy="1166760"/>
          </a:xfrm>
          <a:prstGeom prst="straightConnector1">
            <a:avLst/>
          </a:prstGeom>
          <a:noFill/>
          <a:ln w="28575" cap="flat" cmpd="sng">
            <a:solidFill>
              <a:srgbClr val="1E4E79"/>
            </a:solidFill>
            <a:prstDash val="solid"/>
            <a:round/>
            <a:headEnd type="none" w="med" len="med"/>
            <a:tailEnd type="none" w="med" len="med"/>
          </a:ln>
        </p:spPr>
      </p:cxnSp>
      <p:cxnSp>
        <p:nvCxnSpPr>
          <p:cNvPr id="8" name="Google Shape;390;p19">
            <a:extLst>
              <a:ext uri="{FF2B5EF4-FFF2-40B4-BE49-F238E27FC236}">
                <a16:creationId xmlns:a16="http://schemas.microsoft.com/office/drawing/2014/main" id="{1CCB2ACF-D849-97A1-B50C-D4E0F26053EA}"/>
              </a:ext>
            </a:extLst>
          </p:cNvPr>
          <p:cNvCxnSpPr>
            <a:cxnSpLocks/>
          </p:cNvCxnSpPr>
          <p:nvPr/>
        </p:nvCxnSpPr>
        <p:spPr>
          <a:xfrm>
            <a:off x="11675908" y="493077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9" name="Google Shape;391;p19">
            <a:extLst>
              <a:ext uri="{FF2B5EF4-FFF2-40B4-BE49-F238E27FC236}">
                <a16:creationId xmlns:a16="http://schemas.microsoft.com/office/drawing/2014/main" id="{DF7D1782-8022-CF73-9895-4EFA4FF3A6BC}"/>
              </a:ext>
            </a:extLst>
          </p:cNvPr>
          <p:cNvCxnSpPr>
            <a:cxnSpLocks/>
          </p:cNvCxnSpPr>
          <p:nvPr/>
        </p:nvCxnSpPr>
        <p:spPr>
          <a:xfrm>
            <a:off x="11696416" y="6085804"/>
            <a:ext cx="216791" cy="0"/>
          </a:xfrm>
          <a:prstGeom prst="straightConnector1">
            <a:avLst/>
          </a:prstGeom>
          <a:noFill/>
          <a:ln w="28575" cap="flat" cmpd="sng">
            <a:solidFill>
              <a:srgbClr val="1E4E79"/>
            </a:solidFill>
            <a:prstDash val="solid"/>
            <a:round/>
            <a:headEnd type="none" w="med" len="med"/>
            <a:tailEnd type="none" w="med" len="med"/>
          </a:ln>
        </p:spPr>
      </p:cxnSp>
      <p:sp>
        <p:nvSpPr>
          <p:cNvPr id="10" name="Google Shape;393;p19">
            <a:extLst>
              <a:ext uri="{FF2B5EF4-FFF2-40B4-BE49-F238E27FC236}">
                <a16:creationId xmlns:a16="http://schemas.microsoft.com/office/drawing/2014/main" id="{09E5B4DE-3644-0D59-0897-507E44280C1F}"/>
              </a:ext>
            </a:extLst>
          </p:cNvPr>
          <p:cNvSpPr txBox="1"/>
          <p:nvPr/>
        </p:nvSpPr>
        <p:spPr>
          <a:xfrm>
            <a:off x="11815439" y="4741154"/>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15</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 name="Google Shape;394;p19">
            <a:extLst>
              <a:ext uri="{FF2B5EF4-FFF2-40B4-BE49-F238E27FC236}">
                <a16:creationId xmlns:a16="http://schemas.microsoft.com/office/drawing/2014/main" id="{FC2092FF-23E0-F24D-33C9-1982C2C63797}"/>
              </a:ext>
            </a:extLst>
          </p:cNvPr>
          <p:cNvSpPr txBox="1"/>
          <p:nvPr/>
        </p:nvSpPr>
        <p:spPr>
          <a:xfrm>
            <a:off x="11779380" y="5679535"/>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2" name="Google Shape;395;p19">
            <a:extLst>
              <a:ext uri="{FF2B5EF4-FFF2-40B4-BE49-F238E27FC236}">
                <a16:creationId xmlns:a16="http://schemas.microsoft.com/office/drawing/2014/main" id="{33B48FF0-2FA7-FF16-0988-55BD5A82B771}"/>
              </a:ext>
            </a:extLst>
          </p:cNvPr>
          <p:cNvSpPr/>
          <p:nvPr/>
        </p:nvSpPr>
        <p:spPr>
          <a:xfrm>
            <a:off x="10870093" y="6316224"/>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 name="Google Shape;410;p19">
            <a:extLst>
              <a:ext uri="{FF2B5EF4-FFF2-40B4-BE49-F238E27FC236}">
                <a16:creationId xmlns:a16="http://schemas.microsoft.com/office/drawing/2014/main" id="{0477EBB2-2C43-FD4B-99A5-4D4C90E172E4}"/>
              </a:ext>
            </a:extLst>
          </p:cNvPr>
          <p:cNvSpPr txBox="1"/>
          <p:nvPr/>
        </p:nvSpPr>
        <p:spPr>
          <a:xfrm>
            <a:off x="11666407" y="5264470"/>
            <a:ext cx="536851"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pic>
        <p:nvPicPr>
          <p:cNvPr id="22" name="Google Shape;365;p4" descr="Diagram, map&#10;&#10;Description automatically generated">
            <a:extLst>
              <a:ext uri="{FF2B5EF4-FFF2-40B4-BE49-F238E27FC236}">
                <a16:creationId xmlns:a16="http://schemas.microsoft.com/office/drawing/2014/main" id="{9001E847-99FA-82CA-66DF-5AD4DFADE6B9}"/>
              </a:ext>
            </a:extLst>
          </p:cNvPr>
          <p:cNvPicPr preferRelativeResize="0"/>
          <p:nvPr/>
        </p:nvPicPr>
        <p:blipFill rotWithShape="1">
          <a:blip r:embed="rId6">
            <a:alphaModFix/>
            <a:extLst>
              <a:ext uri="{BEBA8EAE-BF5A-486C-A8C5-ECC9F3942E4B}">
                <a14:imgProps xmlns:a14="http://schemas.microsoft.com/office/drawing/2010/main">
                  <a14:imgLayer r:embed="rId7">
                    <a14:imgEffect>
                      <a14:backgroundRemoval t="9925" b="92932" l="10000" r="90000">
                        <a14:foregroundMark x1="51875" y1="16842" x2="51875" y2="16842"/>
                        <a14:foregroundMark x1="49922" y1="92932" x2="49922" y2="92932"/>
                      </a14:backgroundRemoval>
                    </a14:imgEffect>
                  </a14:imgLayer>
                </a14:imgProps>
              </a:ext>
            </a:extLst>
          </a:blip>
          <a:srcRect/>
          <a:stretch/>
        </p:blipFill>
        <p:spPr>
          <a:xfrm>
            <a:off x="-53736" y="4846007"/>
            <a:ext cx="1932666" cy="1047088"/>
          </a:xfrm>
          <a:prstGeom prst="rect">
            <a:avLst/>
          </a:prstGeom>
          <a:noFill/>
          <a:ln>
            <a:noFill/>
          </a:ln>
        </p:spPr>
      </p:pic>
      <p:pic>
        <p:nvPicPr>
          <p:cNvPr id="23" name="Google Shape;366;p4" descr="Logo&#10;&#10;Description automatically generated">
            <a:extLst>
              <a:ext uri="{FF2B5EF4-FFF2-40B4-BE49-F238E27FC236}">
                <a16:creationId xmlns:a16="http://schemas.microsoft.com/office/drawing/2014/main" id="{3EB0ACBA-BEF9-269C-DDD9-AEAC07F8E62B}"/>
              </a:ext>
            </a:extLst>
          </p:cNvPr>
          <p:cNvPicPr preferRelativeResize="0"/>
          <p:nvPr/>
        </p:nvPicPr>
        <p:blipFill rotWithShape="1">
          <a:blip r:embed="rId8">
            <a:alphaModFix/>
          </a:blip>
          <a:srcRect/>
          <a:stretch/>
        </p:blipFill>
        <p:spPr>
          <a:xfrm>
            <a:off x="341915" y="3154694"/>
            <a:ext cx="1059983" cy="707207"/>
          </a:xfrm>
          <a:prstGeom prst="rect">
            <a:avLst/>
          </a:prstGeom>
          <a:noFill/>
          <a:ln>
            <a:noFill/>
          </a:ln>
        </p:spPr>
      </p:pic>
      <p:pic>
        <p:nvPicPr>
          <p:cNvPr id="50" name="Google Shape;367;p4" descr="Shape&#10;&#10;Description automatically generated with medium confidence">
            <a:extLst>
              <a:ext uri="{FF2B5EF4-FFF2-40B4-BE49-F238E27FC236}">
                <a16:creationId xmlns:a16="http://schemas.microsoft.com/office/drawing/2014/main" id="{53081C94-9D9E-68A8-C8A7-7B6078816CA9}"/>
              </a:ext>
            </a:extLst>
          </p:cNvPr>
          <p:cNvPicPr preferRelativeResize="0"/>
          <p:nvPr/>
        </p:nvPicPr>
        <p:blipFill rotWithShape="1">
          <a:blip r:embed="rId9">
            <a:alphaModFix/>
            <a:duotone>
              <a:prstClr val="black"/>
              <a:srgbClr val="002060">
                <a:tint val="45000"/>
                <a:satMod val="400000"/>
              </a:srgbClr>
            </a:duotone>
          </a:blip>
          <a:srcRect t="29058" r="85115" b="30933"/>
          <a:stretch/>
        </p:blipFill>
        <p:spPr>
          <a:xfrm rot="-517196" flipH="1">
            <a:off x="-44633" y="1607575"/>
            <a:ext cx="1299106" cy="1933537"/>
          </a:xfrm>
          <a:prstGeom prst="rect">
            <a:avLst/>
          </a:prstGeom>
          <a:noFill/>
          <a:ln>
            <a:noFill/>
          </a:ln>
        </p:spPr>
      </p:pic>
      <p:pic>
        <p:nvPicPr>
          <p:cNvPr id="54" name="Google Shape;371;p4" descr="Logo&#10;&#10;Description automatically generated">
            <a:extLst>
              <a:ext uri="{FF2B5EF4-FFF2-40B4-BE49-F238E27FC236}">
                <a16:creationId xmlns:a16="http://schemas.microsoft.com/office/drawing/2014/main" id="{C829B757-D8ED-F5E9-3F6A-4415AFD2E337}"/>
              </a:ext>
            </a:extLst>
          </p:cNvPr>
          <p:cNvPicPr preferRelativeResize="0"/>
          <p:nvPr/>
        </p:nvPicPr>
        <p:blipFill rotWithShape="1">
          <a:blip r:embed="rId8">
            <a:alphaModFix/>
          </a:blip>
          <a:srcRect/>
          <a:stretch/>
        </p:blipFill>
        <p:spPr>
          <a:xfrm>
            <a:off x="1775764" y="3919217"/>
            <a:ext cx="1005999" cy="671189"/>
          </a:xfrm>
          <a:prstGeom prst="rect">
            <a:avLst/>
          </a:prstGeom>
          <a:noFill/>
          <a:ln>
            <a:noFill/>
          </a:ln>
        </p:spPr>
      </p:pic>
      <p:pic>
        <p:nvPicPr>
          <p:cNvPr id="56" name="Google Shape;372;p4" descr="Logo&#10;&#10;Description automatically generated">
            <a:extLst>
              <a:ext uri="{FF2B5EF4-FFF2-40B4-BE49-F238E27FC236}">
                <a16:creationId xmlns:a16="http://schemas.microsoft.com/office/drawing/2014/main" id="{EB85C8D5-DABA-AE61-900D-B185D3FA5D56}"/>
              </a:ext>
            </a:extLst>
          </p:cNvPr>
          <p:cNvPicPr preferRelativeResize="0"/>
          <p:nvPr/>
        </p:nvPicPr>
        <p:blipFill rotWithShape="1">
          <a:blip r:embed="rId8">
            <a:alphaModFix/>
          </a:blip>
          <a:srcRect/>
          <a:stretch/>
        </p:blipFill>
        <p:spPr>
          <a:xfrm>
            <a:off x="3123295" y="4791434"/>
            <a:ext cx="1005999" cy="671189"/>
          </a:xfrm>
          <a:prstGeom prst="rect">
            <a:avLst/>
          </a:prstGeom>
          <a:noFill/>
          <a:ln>
            <a:noFill/>
          </a:ln>
        </p:spPr>
      </p:pic>
      <p:pic>
        <p:nvPicPr>
          <p:cNvPr id="57" name="Google Shape;373;p4" descr="Logo&#10;&#10;Description automatically generated">
            <a:extLst>
              <a:ext uri="{FF2B5EF4-FFF2-40B4-BE49-F238E27FC236}">
                <a16:creationId xmlns:a16="http://schemas.microsoft.com/office/drawing/2014/main" id="{0410611F-6DBD-9380-C1AB-2FBA89288F58}"/>
              </a:ext>
            </a:extLst>
          </p:cNvPr>
          <p:cNvPicPr preferRelativeResize="0"/>
          <p:nvPr/>
        </p:nvPicPr>
        <p:blipFill rotWithShape="1">
          <a:blip r:embed="rId8">
            <a:alphaModFix/>
          </a:blip>
          <a:srcRect/>
          <a:stretch/>
        </p:blipFill>
        <p:spPr>
          <a:xfrm>
            <a:off x="4679813" y="4421399"/>
            <a:ext cx="1005999" cy="671189"/>
          </a:xfrm>
          <a:prstGeom prst="rect">
            <a:avLst/>
          </a:prstGeom>
          <a:noFill/>
          <a:ln>
            <a:noFill/>
          </a:ln>
        </p:spPr>
      </p:pic>
      <p:pic>
        <p:nvPicPr>
          <p:cNvPr id="58" name="Google Shape;374;p4" descr="Logo&#10;&#10;Description automatically generated">
            <a:extLst>
              <a:ext uri="{FF2B5EF4-FFF2-40B4-BE49-F238E27FC236}">
                <a16:creationId xmlns:a16="http://schemas.microsoft.com/office/drawing/2014/main" id="{0A6C8B44-E5CF-66BD-B89E-325851D3E18E}"/>
              </a:ext>
            </a:extLst>
          </p:cNvPr>
          <p:cNvPicPr preferRelativeResize="0"/>
          <p:nvPr/>
        </p:nvPicPr>
        <p:blipFill rotWithShape="1">
          <a:blip r:embed="rId8">
            <a:alphaModFix/>
          </a:blip>
          <a:srcRect/>
          <a:stretch/>
        </p:blipFill>
        <p:spPr>
          <a:xfrm>
            <a:off x="6216154" y="5169458"/>
            <a:ext cx="1005999" cy="671189"/>
          </a:xfrm>
          <a:prstGeom prst="rect">
            <a:avLst/>
          </a:prstGeom>
          <a:noFill/>
          <a:ln>
            <a:noFill/>
          </a:ln>
        </p:spPr>
      </p:pic>
      <p:pic>
        <p:nvPicPr>
          <p:cNvPr id="59" name="Google Shape;375;p4" descr="Logo&#10;&#10;Description automatically generated">
            <a:extLst>
              <a:ext uri="{FF2B5EF4-FFF2-40B4-BE49-F238E27FC236}">
                <a16:creationId xmlns:a16="http://schemas.microsoft.com/office/drawing/2014/main" id="{A554C525-1E8E-91D4-FBC6-A318B4049606}"/>
              </a:ext>
            </a:extLst>
          </p:cNvPr>
          <p:cNvPicPr preferRelativeResize="0"/>
          <p:nvPr/>
        </p:nvPicPr>
        <p:blipFill rotWithShape="1">
          <a:blip r:embed="rId8">
            <a:alphaModFix/>
          </a:blip>
          <a:srcRect/>
          <a:stretch/>
        </p:blipFill>
        <p:spPr>
          <a:xfrm>
            <a:off x="7587655" y="5731299"/>
            <a:ext cx="1005999" cy="671189"/>
          </a:xfrm>
          <a:prstGeom prst="rect">
            <a:avLst/>
          </a:prstGeom>
          <a:noFill/>
          <a:ln>
            <a:noFill/>
          </a:ln>
        </p:spPr>
      </p:pic>
      <p:pic>
        <p:nvPicPr>
          <p:cNvPr id="60" name="Google Shape;376;p4" descr="Logo&#10;&#10;Description automatically generated">
            <a:extLst>
              <a:ext uri="{FF2B5EF4-FFF2-40B4-BE49-F238E27FC236}">
                <a16:creationId xmlns:a16="http://schemas.microsoft.com/office/drawing/2014/main" id="{8896D3F9-3C5E-4C7D-DDA7-BA2290113E0F}"/>
              </a:ext>
            </a:extLst>
          </p:cNvPr>
          <p:cNvPicPr preferRelativeResize="0"/>
          <p:nvPr/>
        </p:nvPicPr>
        <p:blipFill rotWithShape="1">
          <a:blip r:embed="rId8">
            <a:alphaModFix/>
          </a:blip>
          <a:srcRect/>
          <a:stretch/>
        </p:blipFill>
        <p:spPr>
          <a:xfrm>
            <a:off x="9038804" y="4942954"/>
            <a:ext cx="1005999" cy="671189"/>
          </a:xfrm>
          <a:prstGeom prst="rect">
            <a:avLst/>
          </a:prstGeom>
          <a:noFill/>
          <a:ln>
            <a:noFill/>
          </a:ln>
        </p:spPr>
      </p:pic>
      <p:pic>
        <p:nvPicPr>
          <p:cNvPr id="61" name="Google Shape;377;p4" descr="Shape&#10;&#10;Description automatically generated with medium confidence">
            <a:extLst>
              <a:ext uri="{FF2B5EF4-FFF2-40B4-BE49-F238E27FC236}">
                <a16:creationId xmlns:a16="http://schemas.microsoft.com/office/drawing/2014/main" id="{8DD9247A-F0AB-0FDA-A941-FE6D68810E61}"/>
              </a:ext>
            </a:extLst>
          </p:cNvPr>
          <p:cNvPicPr preferRelativeResize="0"/>
          <p:nvPr/>
        </p:nvPicPr>
        <p:blipFill rotWithShape="1">
          <a:blip r:embed="rId9">
            <a:alphaModFix/>
            <a:duotone>
              <a:prstClr val="black"/>
              <a:srgbClr val="002060">
                <a:tint val="45000"/>
                <a:satMod val="400000"/>
              </a:srgbClr>
            </a:duotone>
          </a:blip>
          <a:srcRect t="29058" r="85115" b="30933"/>
          <a:stretch/>
        </p:blipFill>
        <p:spPr>
          <a:xfrm rot="-517196" flipH="1">
            <a:off x="1325355" y="2338225"/>
            <a:ext cx="1299106" cy="1933537"/>
          </a:xfrm>
          <a:prstGeom prst="rect">
            <a:avLst/>
          </a:prstGeom>
          <a:noFill/>
          <a:ln>
            <a:noFill/>
          </a:ln>
        </p:spPr>
      </p:pic>
      <p:pic>
        <p:nvPicPr>
          <p:cNvPr id="62" name="Google Shape;378;p4" descr="Shape&#10;&#10;Description automatically generated with medium confidence">
            <a:extLst>
              <a:ext uri="{FF2B5EF4-FFF2-40B4-BE49-F238E27FC236}">
                <a16:creationId xmlns:a16="http://schemas.microsoft.com/office/drawing/2014/main" id="{FCCB60DA-38CD-D5D2-EADB-26AC3FDE1BBF}"/>
              </a:ext>
            </a:extLst>
          </p:cNvPr>
          <p:cNvPicPr preferRelativeResize="0"/>
          <p:nvPr/>
        </p:nvPicPr>
        <p:blipFill rotWithShape="1">
          <a:blip r:embed="rId9">
            <a:alphaModFix/>
            <a:duotone>
              <a:prstClr val="black"/>
              <a:srgbClr val="002060">
                <a:tint val="45000"/>
                <a:satMod val="400000"/>
              </a:srgbClr>
            </a:duotone>
          </a:blip>
          <a:srcRect t="29058" r="85115" b="30933"/>
          <a:stretch/>
        </p:blipFill>
        <p:spPr>
          <a:xfrm rot="-517196" flipH="1">
            <a:off x="2703404" y="3255431"/>
            <a:ext cx="1299106" cy="1933537"/>
          </a:xfrm>
          <a:prstGeom prst="rect">
            <a:avLst/>
          </a:prstGeom>
          <a:noFill/>
          <a:ln>
            <a:noFill/>
          </a:ln>
        </p:spPr>
      </p:pic>
      <p:pic>
        <p:nvPicPr>
          <p:cNvPr id="63" name="Google Shape;379;p4" descr="Shape&#10;&#10;Description automatically generated with medium confidence">
            <a:extLst>
              <a:ext uri="{FF2B5EF4-FFF2-40B4-BE49-F238E27FC236}">
                <a16:creationId xmlns:a16="http://schemas.microsoft.com/office/drawing/2014/main" id="{A633F337-C153-50D6-DCB1-FAD1DB729710}"/>
              </a:ext>
            </a:extLst>
          </p:cNvPr>
          <p:cNvPicPr preferRelativeResize="0"/>
          <p:nvPr/>
        </p:nvPicPr>
        <p:blipFill rotWithShape="1">
          <a:blip r:embed="rId9">
            <a:alphaModFix/>
            <a:duotone>
              <a:prstClr val="black"/>
              <a:srgbClr val="002060">
                <a:tint val="45000"/>
                <a:satMod val="400000"/>
              </a:srgbClr>
            </a:duotone>
          </a:blip>
          <a:srcRect t="29058" r="85115" b="30933"/>
          <a:stretch/>
        </p:blipFill>
        <p:spPr>
          <a:xfrm rot="-517196" flipH="1">
            <a:off x="4262542" y="2826035"/>
            <a:ext cx="1299106" cy="1933537"/>
          </a:xfrm>
          <a:prstGeom prst="rect">
            <a:avLst/>
          </a:prstGeom>
          <a:noFill/>
          <a:ln>
            <a:noFill/>
          </a:ln>
        </p:spPr>
      </p:pic>
      <p:pic>
        <p:nvPicPr>
          <p:cNvPr id="64" name="Google Shape;380;p4" descr="Shape&#10;&#10;Description automatically generated with medium confidence">
            <a:extLst>
              <a:ext uri="{FF2B5EF4-FFF2-40B4-BE49-F238E27FC236}">
                <a16:creationId xmlns:a16="http://schemas.microsoft.com/office/drawing/2014/main" id="{A6817C7D-E71D-AE97-E6E6-2E8C83B3CEBE}"/>
              </a:ext>
            </a:extLst>
          </p:cNvPr>
          <p:cNvPicPr preferRelativeResize="0"/>
          <p:nvPr/>
        </p:nvPicPr>
        <p:blipFill rotWithShape="1">
          <a:blip r:embed="rId9">
            <a:alphaModFix/>
            <a:duotone>
              <a:prstClr val="black"/>
              <a:srgbClr val="002060">
                <a:tint val="45000"/>
                <a:satMod val="400000"/>
              </a:srgbClr>
            </a:duotone>
          </a:blip>
          <a:srcRect t="29058" r="85115" b="30933"/>
          <a:stretch/>
        </p:blipFill>
        <p:spPr>
          <a:xfrm rot="-517196" flipH="1">
            <a:off x="5725414" y="3608310"/>
            <a:ext cx="1299106" cy="1933537"/>
          </a:xfrm>
          <a:prstGeom prst="rect">
            <a:avLst/>
          </a:prstGeom>
          <a:noFill/>
          <a:ln>
            <a:noFill/>
          </a:ln>
        </p:spPr>
      </p:pic>
      <p:pic>
        <p:nvPicPr>
          <p:cNvPr id="65" name="Google Shape;381;p4" descr="Shape&#10;&#10;Description automatically generated with medium confidence">
            <a:extLst>
              <a:ext uri="{FF2B5EF4-FFF2-40B4-BE49-F238E27FC236}">
                <a16:creationId xmlns:a16="http://schemas.microsoft.com/office/drawing/2014/main" id="{62833FA3-800C-05D1-4542-191082994228}"/>
              </a:ext>
            </a:extLst>
          </p:cNvPr>
          <p:cNvPicPr preferRelativeResize="0"/>
          <p:nvPr/>
        </p:nvPicPr>
        <p:blipFill rotWithShape="1">
          <a:blip r:embed="rId9">
            <a:alphaModFix/>
            <a:duotone>
              <a:prstClr val="black"/>
              <a:srgbClr val="002060">
                <a:tint val="45000"/>
                <a:satMod val="400000"/>
              </a:srgbClr>
            </a:duotone>
          </a:blip>
          <a:srcRect t="29058" r="85115" b="30933"/>
          <a:stretch/>
        </p:blipFill>
        <p:spPr>
          <a:xfrm rot="-517196" flipH="1">
            <a:off x="7171862" y="4204688"/>
            <a:ext cx="1299106" cy="1933537"/>
          </a:xfrm>
          <a:prstGeom prst="rect">
            <a:avLst/>
          </a:prstGeom>
          <a:noFill/>
          <a:ln>
            <a:noFill/>
          </a:ln>
        </p:spPr>
      </p:pic>
      <p:pic>
        <p:nvPicPr>
          <p:cNvPr id="66" name="Google Shape;382;p4" descr="Shape&#10;&#10;Description automatically generated with medium confidence">
            <a:extLst>
              <a:ext uri="{FF2B5EF4-FFF2-40B4-BE49-F238E27FC236}">
                <a16:creationId xmlns:a16="http://schemas.microsoft.com/office/drawing/2014/main" id="{C0B0B0A0-3926-D450-4BB6-50ECBFBA21C7}"/>
              </a:ext>
            </a:extLst>
          </p:cNvPr>
          <p:cNvPicPr preferRelativeResize="0"/>
          <p:nvPr/>
        </p:nvPicPr>
        <p:blipFill rotWithShape="1">
          <a:blip r:embed="rId9">
            <a:alphaModFix/>
            <a:duotone>
              <a:prstClr val="black"/>
              <a:srgbClr val="002060">
                <a:tint val="45000"/>
                <a:satMod val="400000"/>
              </a:srgbClr>
            </a:duotone>
          </a:blip>
          <a:srcRect t="29058" r="85115" b="30933"/>
          <a:stretch/>
        </p:blipFill>
        <p:spPr>
          <a:xfrm rot="-517196" flipH="1">
            <a:off x="8532793" y="3366245"/>
            <a:ext cx="1299106" cy="1933537"/>
          </a:xfrm>
          <a:prstGeom prst="rect">
            <a:avLst/>
          </a:prstGeom>
          <a:noFill/>
          <a:ln>
            <a:noFill/>
          </a:ln>
        </p:spPr>
      </p:pic>
      <p:sp>
        <p:nvSpPr>
          <p:cNvPr id="67" name="Google Shape;384;p4">
            <a:extLst>
              <a:ext uri="{FF2B5EF4-FFF2-40B4-BE49-F238E27FC236}">
                <a16:creationId xmlns:a16="http://schemas.microsoft.com/office/drawing/2014/main" id="{BFB9F17D-8118-072B-54CF-47A56AAE7889}"/>
              </a:ext>
            </a:extLst>
          </p:cNvPr>
          <p:cNvSpPr txBox="1"/>
          <p:nvPr/>
        </p:nvSpPr>
        <p:spPr>
          <a:xfrm rot="-996021">
            <a:off x="185807" y="3299061"/>
            <a:ext cx="1435974"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Arial"/>
                <a:ea typeface="Arial"/>
                <a:cs typeface="Arial"/>
                <a:sym typeface="Arial"/>
              </a:rPr>
              <a:t>frei</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8" name="Google Shape;385;p4">
            <a:extLst>
              <a:ext uri="{FF2B5EF4-FFF2-40B4-BE49-F238E27FC236}">
                <a16:creationId xmlns:a16="http://schemas.microsoft.com/office/drawing/2014/main" id="{EAB7CB43-153D-9790-26FD-5DE6B21A1176}"/>
              </a:ext>
            </a:extLst>
          </p:cNvPr>
          <p:cNvSpPr txBox="1"/>
          <p:nvPr/>
        </p:nvSpPr>
        <p:spPr>
          <a:xfrm rot="20603979">
            <a:off x="1494679" y="3992319"/>
            <a:ext cx="1655774"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FFFFFF"/>
                </a:solidFill>
                <a:effectLst/>
                <a:uLnTx/>
                <a:uFillTx/>
                <a:latin typeface="Arial"/>
                <a:ea typeface="Arial"/>
                <a:cs typeface="Arial"/>
                <a:sym typeface="Arial"/>
              </a:rPr>
              <a:t>sein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9" name="Google Shape;386;p4">
            <a:extLst>
              <a:ext uri="{FF2B5EF4-FFF2-40B4-BE49-F238E27FC236}">
                <a16:creationId xmlns:a16="http://schemas.microsoft.com/office/drawing/2014/main" id="{E15FAF21-B70D-43E5-788D-6D802963A699}"/>
              </a:ext>
            </a:extLst>
          </p:cNvPr>
          <p:cNvSpPr txBox="1"/>
          <p:nvPr/>
        </p:nvSpPr>
        <p:spPr>
          <a:xfrm rot="-996021">
            <a:off x="2848222" y="4927560"/>
            <a:ext cx="161559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Arial"/>
                <a:ea typeface="Arial"/>
                <a:cs typeface="Arial"/>
                <a:sym typeface="Arial"/>
              </a:rPr>
              <a:t>Preis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0" name="Google Shape;387;p4">
            <a:extLst>
              <a:ext uri="{FF2B5EF4-FFF2-40B4-BE49-F238E27FC236}">
                <a16:creationId xmlns:a16="http://schemas.microsoft.com/office/drawing/2014/main" id="{1883DDFD-6EE0-6043-D49D-418E70FD87DD}"/>
              </a:ext>
            </a:extLst>
          </p:cNvPr>
          <p:cNvSpPr txBox="1"/>
          <p:nvPr/>
        </p:nvSpPr>
        <p:spPr>
          <a:xfrm rot="-996021">
            <a:off x="4342820" y="4574844"/>
            <a:ext cx="1854955"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Arial"/>
                <a:ea typeface="Arial"/>
                <a:cs typeface="Arial"/>
                <a:sym typeface="Arial"/>
              </a:rPr>
              <a:t>klein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 name="Google Shape;388;p4">
            <a:extLst>
              <a:ext uri="{FF2B5EF4-FFF2-40B4-BE49-F238E27FC236}">
                <a16:creationId xmlns:a16="http://schemas.microsoft.com/office/drawing/2014/main" id="{298D9404-EEAC-1C4F-3D24-AA6F6BC54849}"/>
              </a:ext>
            </a:extLst>
          </p:cNvPr>
          <p:cNvSpPr txBox="1"/>
          <p:nvPr/>
        </p:nvSpPr>
        <p:spPr>
          <a:xfrm rot="-996021">
            <a:off x="5983641" y="5330160"/>
            <a:ext cx="1435974"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Arial"/>
                <a:ea typeface="Arial"/>
                <a:cs typeface="Arial"/>
                <a:sym typeface="Arial"/>
              </a:rPr>
              <a:t>ein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 name="Google Shape;389;p4">
            <a:extLst>
              <a:ext uri="{FF2B5EF4-FFF2-40B4-BE49-F238E27FC236}">
                <a16:creationId xmlns:a16="http://schemas.microsoft.com/office/drawing/2014/main" id="{78AA9137-5BFF-67F9-AC8A-9F33D79F03A5}"/>
              </a:ext>
            </a:extLst>
          </p:cNvPr>
          <p:cNvSpPr txBox="1"/>
          <p:nvPr/>
        </p:nvSpPr>
        <p:spPr>
          <a:xfrm rot="-996021">
            <a:off x="7210586" y="5816664"/>
            <a:ext cx="1834547"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Arial"/>
                <a:ea typeface="Arial"/>
                <a:cs typeface="Arial"/>
                <a:sym typeface="Arial"/>
              </a:rPr>
              <a:t>meist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 name="Google Shape;390;p4">
            <a:extLst>
              <a:ext uri="{FF2B5EF4-FFF2-40B4-BE49-F238E27FC236}">
                <a16:creationId xmlns:a16="http://schemas.microsoft.com/office/drawing/2014/main" id="{62702907-4F31-B1BB-2411-FA9BB9ABE683}"/>
              </a:ext>
            </a:extLst>
          </p:cNvPr>
          <p:cNvSpPr txBox="1"/>
          <p:nvPr/>
        </p:nvSpPr>
        <p:spPr>
          <a:xfrm rot="-996021">
            <a:off x="8823816" y="5056110"/>
            <a:ext cx="1435974"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FFFFFF"/>
                </a:solidFill>
                <a:effectLst/>
                <a:uLnTx/>
                <a:uFillTx/>
                <a:latin typeface="Arial"/>
                <a:ea typeface="Arial"/>
                <a:cs typeface="Arial"/>
                <a:sym typeface="Arial"/>
              </a:rPr>
              <a:t>Arbeit</a:t>
            </a:r>
            <a:endParaRPr kumimoji="0" sz="24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3" name="Speech Bubble: Rectangle with Corners Rounded 82">
            <a:extLst>
              <a:ext uri="{FF2B5EF4-FFF2-40B4-BE49-F238E27FC236}">
                <a16:creationId xmlns:a16="http://schemas.microsoft.com/office/drawing/2014/main" id="{118D0472-6DD4-07A3-9116-8B0EDE4026F1}"/>
              </a:ext>
            </a:extLst>
          </p:cNvPr>
          <p:cNvSpPr/>
          <p:nvPr/>
        </p:nvSpPr>
        <p:spPr>
          <a:xfrm>
            <a:off x="2864930" y="949801"/>
            <a:ext cx="7251822"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rPr>
              <a:t>Watch out! There are crocodiles in the water!</a:t>
            </a:r>
            <a:endParaRPr kumimoji="0" lang="en-GB" sz="2400" b="1" i="0" u="none" strike="noStrike" kern="1200" cap="none" spc="0" normalizeH="0" baseline="0" noProof="0" dirty="0">
              <a:ln>
                <a:noFill/>
              </a:ln>
              <a:solidFill>
                <a:prstClr val="white"/>
              </a:solidFill>
              <a:effectLst/>
              <a:uLnTx/>
              <a:uFillTx/>
              <a:latin typeface="Century Gothic"/>
              <a:ea typeface="+mn-ea"/>
              <a:cs typeface="+mn-cs"/>
            </a:endParaRPr>
          </a:p>
        </p:txBody>
      </p:sp>
      <p:pic>
        <p:nvPicPr>
          <p:cNvPr id="84" name="Google Shape;383;p4" descr="a warning sign with someone slipping on it">
            <a:extLst>
              <a:ext uri="{FF2B5EF4-FFF2-40B4-BE49-F238E27FC236}">
                <a16:creationId xmlns:a16="http://schemas.microsoft.com/office/drawing/2014/main" id="{A4060F95-47C7-8E2B-631A-0B2BDB7CD99F}"/>
              </a:ext>
            </a:extLst>
          </p:cNvPr>
          <p:cNvPicPr preferRelativeResize="0"/>
          <p:nvPr/>
        </p:nvPicPr>
        <p:blipFill rotWithShape="1">
          <a:blip r:embed="rId10">
            <a:alphaModFix/>
          </a:blip>
          <a:srcRect/>
          <a:stretch/>
        </p:blipFill>
        <p:spPr>
          <a:xfrm>
            <a:off x="1907716" y="807106"/>
            <a:ext cx="777657" cy="684095"/>
          </a:xfrm>
          <a:prstGeom prst="rect">
            <a:avLst/>
          </a:prstGeom>
          <a:noFill/>
          <a:ln>
            <a:noFill/>
          </a:ln>
        </p:spPr>
      </p:pic>
      <p:pic>
        <p:nvPicPr>
          <p:cNvPr id="85" name="Google Shape;376;p4" descr="Logo&#10;&#10;Description automatically generated">
            <a:extLst>
              <a:ext uri="{FF2B5EF4-FFF2-40B4-BE49-F238E27FC236}">
                <a16:creationId xmlns:a16="http://schemas.microsoft.com/office/drawing/2014/main" id="{6662E38A-D613-7999-4B2D-03BFFE719892}"/>
              </a:ext>
            </a:extLst>
          </p:cNvPr>
          <p:cNvPicPr preferRelativeResize="0"/>
          <p:nvPr/>
        </p:nvPicPr>
        <p:blipFill rotWithShape="1">
          <a:blip r:embed="rId8">
            <a:alphaModFix/>
          </a:blip>
          <a:srcRect/>
          <a:stretch/>
        </p:blipFill>
        <p:spPr>
          <a:xfrm>
            <a:off x="10083456" y="4099841"/>
            <a:ext cx="1005999" cy="671189"/>
          </a:xfrm>
          <a:prstGeom prst="rect">
            <a:avLst/>
          </a:prstGeom>
          <a:noFill/>
          <a:ln>
            <a:noFill/>
          </a:ln>
        </p:spPr>
      </p:pic>
      <p:pic>
        <p:nvPicPr>
          <p:cNvPr id="86" name="Google Shape;382;p4" descr="Shape&#10;&#10;Description automatically generated with medium confidence">
            <a:extLst>
              <a:ext uri="{FF2B5EF4-FFF2-40B4-BE49-F238E27FC236}">
                <a16:creationId xmlns:a16="http://schemas.microsoft.com/office/drawing/2014/main" id="{80755199-8324-1B9C-D64D-2FAC64926FAE}"/>
              </a:ext>
            </a:extLst>
          </p:cNvPr>
          <p:cNvPicPr preferRelativeResize="0"/>
          <p:nvPr/>
        </p:nvPicPr>
        <p:blipFill rotWithShape="1">
          <a:blip r:embed="rId9">
            <a:alphaModFix/>
            <a:duotone>
              <a:prstClr val="black"/>
              <a:srgbClr val="002060">
                <a:tint val="45000"/>
                <a:satMod val="400000"/>
              </a:srgbClr>
            </a:duotone>
          </a:blip>
          <a:srcRect t="29058" r="85115" b="30933"/>
          <a:stretch/>
        </p:blipFill>
        <p:spPr>
          <a:xfrm rot="-517196" flipH="1">
            <a:off x="9577445" y="2523132"/>
            <a:ext cx="1299106" cy="1933537"/>
          </a:xfrm>
          <a:prstGeom prst="rect">
            <a:avLst/>
          </a:prstGeom>
          <a:noFill/>
          <a:ln>
            <a:noFill/>
          </a:ln>
        </p:spPr>
      </p:pic>
      <p:sp>
        <p:nvSpPr>
          <p:cNvPr id="87" name="Google Shape;390;p4">
            <a:extLst>
              <a:ext uri="{FF2B5EF4-FFF2-40B4-BE49-F238E27FC236}">
                <a16:creationId xmlns:a16="http://schemas.microsoft.com/office/drawing/2014/main" id="{380FEA1F-1665-7DAA-2EC3-D3E14671CCC1}"/>
              </a:ext>
            </a:extLst>
          </p:cNvPr>
          <p:cNvSpPr txBox="1"/>
          <p:nvPr/>
        </p:nvSpPr>
        <p:spPr>
          <a:xfrm rot="-996021">
            <a:off x="9883451" y="4233652"/>
            <a:ext cx="1435974"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Arial"/>
                <a:ea typeface="Arial"/>
                <a:cs typeface="Arial"/>
                <a:sym typeface="Arial"/>
              </a:rPr>
              <a:t>seid</a:t>
            </a:r>
            <a:endParaRPr kumimoji="0" sz="2400" b="1"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88" name="Google Shape;376;p4" descr="Logo&#10;&#10;Description automatically generated">
            <a:extLst>
              <a:ext uri="{FF2B5EF4-FFF2-40B4-BE49-F238E27FC236}">
                <a16:creationId xmlns:a16="http://schemas.microsoft.com/office/drawing/2014/main" id="{F3852862-B9F1-63DE-2537-74D92B29F0CE}"/>
              </a:ext>
            </a:extLst>
          </p:cNvPr>
          <p:cNvPicPr preferRelativeResize="0"/>
          <p:nvPr/>
        </p:nvPicPr>
        <p:blipFill rotWithShape="1">
          <a:blip r:embed="rId8">
            <a:alphaModFix/>
          </a:blip>
          <a:srcRect/>
          <a:stretch/>
        </p:blipFill>
        <p:spPr>
          <a:xfrm>
            <a:off x="11128109" y="3267822"/>
            <a:ext cx="1005999" cy="671189"/>
          </a:xfrm>
          <a:prstGeom prst="rect">
            <a:avLst/>
          </a:prstGeom>
          <a:noFill/>
          <a:ln>
            <a:noFill/>
          </a:ln>
        </p:spPr>
      </p:pic>
      <p:pic>
        <p:nvPicPr>
          <p:cNvPr id="89" name="Google Shape;382;p4" descr="Shape&#10;&#10;Description automatically generated with medium confidence">
            <a:extLst>
              <a:ext uri="{FF2B5EF4-FFF2-40B4-BE49-F238E27FC236}">
                <a16:creationId xmlns:a16="http://schemas.microsoft.com/office/drawing/2014/main" id="{18BDDF45-C82A-6CF2-AACB-F295CCE4145B}"/>
              </a:ext>
            </a:extLst>
          </p:cNvPr>
          <p:cNvPicPr preferRelativeResize="0"/>
          <p:nvPr/>
        </p:nvPicPr>
        <p:blipFill rotWithShape="1">
          <a:blip r:embed="rId9">
            <a:alphaModFix/>
            <a:duotone>
              <a:prstClr val="black"/>
              <a:srgbClr val="002060">
                <a:tint val="45000"/>
                <a:satMod val="400000"/>
              </a:srgbClr>
            </a:duotone>
          </a:blip>
          <a:srcRect t="29058" r="85115" b="30933"/>
          <a:stretch/>
        </p:blipFill>
        <p:spPr>
          <a:xfrm rot="-517196" flipH="1">
            <a:off x="10622098" y="1691113"/>
            <a:ext cx="1299106" cy="1933537"/>
          </a:xfrm>
          <a:prstGeom prst="rect">
            <a:avLst/>
          </a:prstGeom>
          <a:noFill/>
          <a:ln>
            <a:noFill/>
          </a:ln>
        </p:spPr>
      </p:pic>
      <p:sp>
        <p:nvSpPr>
          <p:cNvPr id="90" name="Google Shape;390;p4">
            <a:extLst>
              <a:ext uri="{FF2B5EF4-FFF2-40B4-BE49-F238E27FC236}">
                <a16:creationId xmlns:a16="http://schemas.microsoft.com/office/drawing/2014/main" id="{61E97134-3706-03AE-3DA5-2A20B43C30BA}"/>
              </a:ext>
            </a:extLst>
          </p:cNvPr>
          <p:cNvSpPr txBox="1"/>
          <p:nvPr/>
        </p:nvSpPr>
        <p:spPr>
          <a:xfrm rot="-996021">
            <a:off x="10888982" y="3418694"/>
            <a:ext cx="1435974"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Arial"/>
                <a:ea typeface="Arial"/>
                <a:cs typeface="Arial"/>
                <a:sym typeface="Arial"/>
              </a:rPr>
              <a:t>bei</a:t>
            </a:r>
            <a:endParaRPr kumimoji="0" sz="2400" b="1"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91" name="Google Shape;365;p4" descr="Diagram, map&#10;&#10;Description automatically generated">
            <a:extLst>
              <a:ext uri="{FF2B5EF4-FFF2-40B4-BE49-F238E27FC236}">
                <a16:creationId xmlns:a16="http://schemas.microsoft.com/office/drawing/2014/main" id="{0C44843E-C57B-7148-6125-C808840C46CF}"/>
              </a:ext>
            </a:extLst>
          </p:cNvPr>
          <p:cNvPicPr preferRelativeResize="0"/>
          <p:nvPr/>
        </p:nvPicPr>
        <p:blipFill rotWithShape="1">
          <a:blip r:embed="rId6">
            <a:alphaModFix/>
            <a:extLst>
              <a:ext uri="{BEBA8EAE-BF5A-486C-A8C5-ECC9F3942E4B}">
                <a14:imgProps xmlns:a14="http://schemas.microsoft.com/office/drawing/2010/main">
                  <a14:imgLayer r:embed="rId7">
                    <a14:imgEffect>
                      <a14:backgroundRemoval t="9925" b="92932" l="10000" r="90000">
                        <a14:foregroundMark x1="51875" y1="16842" x2="51875" y2="16842"/>
                        <a14:foregroundMark x1="49922" y1="92932" x2="49922" y2="92932"/>
                      </a14:backgroundRemoval>
                    </a14:imgEffect>
                  </a14:imgLayer>
                </a14:imgProps>
              </a:ext>
            </a:extLst>
          </a:blip>
          <a:srcRect/>
          <a:stretch/>
        </p:blipFill>
        <p:spPr>
          <a:xfrm>
            <a:off x="2699796" y="2121227"/>
            <a:ext cx="1932666" cy="1047088"/>
          </a:xfrm>
          <a:prstGeom prst="rect">
            <a:avLst/>
          </a:prstGeom>
          <a:noFill/>
          <a:ln>
            <a:noFill/>
          </a:ln>
        </p:spPr>
      </p:pic>
      <p:pic>
        <p:nvPicPr>
          <p:cNvPr id="92" name="Google Shape;365;p4" descr="Diagram, map&#10;&#10;Description automatically generated">
            <a:extLst>
              <a:ext uri="{FF2B5EF4-FFF2-40B4-BE49-F238E27FC236}">
                <a16:creationId xmlns:a16="http://schemas.microsoft.com/office/drawing/2014/main" id="{928BC454-B302-4318-9E5A-7D6E46D20E58}"/>
              </a:ext>
            </a:extLst>
          </p:cNvPr>
          <p:cNvPicPr preferRelativeResize="0"/>
          <p:nvPr/>
        </p:nvPicPr>
        <p:blipFill rotWithShape="1">
          <a:blip r:embed="rId6">
            <a:alphaModFix/>
            <a:extLst>
              <a:ext uri="{BEBA8EAE-BF5A-486C-A8C5-ECC9F3942E4B}">
                <a14:imgProps xmlns:a14="http://schemas.microsoft.com/office/drawing/2010/main">
                  <a14:imgLayer r:embed="rId7">
                    <a14:imgEffect>
                      <a14:backgroundRemoval t="9925" b="92932" l="10000" r="90000">
                        <a14:foregroundMark x1="51875" y1="16842" x2="51875" y2="16842"/>
                        <a14:foregroundMark x1="49922" y1="92932" x2="49922" y2="92932"/>
                      </a14:backgroundRemoval>
                    </a14:imgEffect>
                  </a14:imgLayer>
                </a14:imgProps>
              </a:ext>
            </a:extLst>
          </a:blip>
          <a:srcRect/>
          <a:stretch/>
        </p:blipFill>
        <p:spPr>
          <a:xfrm>
            <a:off x="3507905" y="5361476"/>
            <a:ext cx="1932666" cy="1047088"/>
          </a:xfrm>
          <a:prstGeom prst="rect">
            <a:avLst/>
          </a:prstGeom>
          <a:noFill/>
          <a:ln>
            <a:noFill/>
          </a:ln>
        </p:spPr>
      </p:pic>
      <p:pic>
        <p:nvPicPr>
          <p:cNvPr id="93" name="Google Shape;365;p4" descr="Diagram, map&#10;&#10;Description automatically generated">
            <a:extLst>
              <a:ext uri="{FF2B5EF4-FFF2-40B4-BE49-F238E27FC236}">
                <a16:creationId xmlns:a16="http://schemas.microsoft.com/office/drawing/2014/main" id="{1C9ECED2-69CE-0405-6047-FBFFC96DF787}"/>
              </a:ext>
            </a:extLst>
          </p:cNvPr>
          <p:cNvPicPr preferRelativeResize="0"/>
          <p:nvPr/>
        </p:nvPicPr>
        <p:blipFill rotWithShape="1">
          <a:blip r:embed="rId6">
            <a:alphaModFix/>
            <a:extLst>
              <a:ext uri="{BEBA8EAE-BF5A-486C-A8C5-ECC9F3942E4B}">
                <a14:imgProps xmlns:a14="http://schemas.microsoft.com/office/drawing/2010/main">
                  <a14:imgLayer r:embed="rId7">
                    <a14:imgEffect>
                      <a14:backgroundRemoval t="9925" b="92932" l="10000" r="90000">
                        <a14:foregroundMark x1="51875" y1="16842" x2="51875" y2="16842"/>
                        <a14:foregroundMark x1="49922" y1="92932" x2="49922" y2="92932"/>
                      </a14:backgroundRemoval>
                    </a14:imgEffect>
                  </a14:imgLayer>
                </a14:imgProps>
              </a:ext>
            </a:extLst>
          </a:blip>
          <a:srcRect/>
          <a:stretch/>
        </p:blipFill>
        <p:spPr>
          <a:xfrm>
            <a:off x="5463815" y="2211229"/>
            <a:ext cx="1932666" cy="1047088"/>
          </a:xfrm>
          <a:prstGeom prst="rect">
            <a:avLst/>
          </a:prstGeom>
          <a:noFill/>
          <a:ln>
            <a:noFill/>
          </a:ln>
        </p:spPr>
      </p:pic>
      <p:pic>
        <p:nvPicPr>
          <p:cNvPr id="94" name="Google Shape;365;p4" descr="Diagram, map&#10;&#10;Description automatically generated">
            <a:extLst>
              <a:ext uri="{FF2B5EF4-FFF2-40B4-BE49-F238E27FC236}">
                <a16:creationId xmlns:a16="http://schemas.microsoft.com/office/drawing/2014/main" id="{5EE94A9E-3BF3-3FA2-3F44-BCA3643A721A}"/>
              </a:ext>
            </a:extLst>
          </p:cNvPr>
          <p:cNvPicPr preferRelativeResize="0"/>
          <p:nvPr/>
        </p:nvPicPr>
        <p:blipFill rotWithShape="1">
          <a:blip r:embed="rId6">
            <a:alphaModFix/>
            <a:extLst>
              <a:ext uri="{BEBA8EAE-BF5A-486C-A8C5-ECC9F3942E4B}">
                <a14:imgProps xmlns:a14="http://schemas.microsoft.com/office/drawing/2010/main">
                  <a14:imgLayer r:embed="rId7">
                    <a14:imgEffect>
                      <a14:backgroundRemoval t="9925" b="92932" l="10000" r="90000">
                        <a14:foregroundMark x1="51875" y1="16842" x2="51875" y2="16842"/>
                        <a14:foregroundMark x1="49922" y1="92932" x2="49922" y2="92932"/>
                      </a14:backgroundRemoval>
                    </a14:imgEffect>
                  </a14:imgLayer>
                </a14:imgProps>
              </a:ext>
            </a:extLst>
          </a:blip>
          <a:srcRect/>
          <a:stretch/>
        </p:blipFill>
        <p:spPr>
          <a:xfrm>
            <a:off x="6871897" y="2676196"/>
            <a:ext cx="1932666" cy="1047088"/>
          </a:xfrm>
          <a:prstGeom prst="rect">
            <a:avLst/>
          </a:prstGeom>
          <a:noFill/>
          <a:ln>
            <a:noFill/>
          </a:ln>
        </p:spPr>
      </p:pic>
      <p:pic>
        <p:nvPicPr>
          <p:cNvPr id="95" name="Google Shape;365;p4" descr="Diagram, map&#10;&#10;Description automatically generated">
            <a:extLst>
              <a:ext uri="{FF2B5EF4-FFF2-40B4-BE49-F238E27FC236}">
                <a16:creationId xmlns:a16="http://schemas.microsoft.com/office/drawing/2014/main" id="{93E5C8D9-28A2-293B-A93E-D4F5C57E1C6D}"/>
              </a:ext>
            </a:extLst>
          </p:cNvPr>
          <p:cNvPicPr preferRelativeResize="0"/>
          <p:nvPr/>
        </p:nvPicPr>
        <p:blipFill rotWithShape="1">
          <a:blip r:embed="rId6">
            <a:alphaModFix/>
            <a:extLst>
              <a:ext uri="{BEBA8EAE-BF5A-486C-A8C5-ECC9F3942E4B}">
                <a14:imgProps xmlns:a14="http://schemas.microsoft.com/office/drawing/2010/main">
                  <a14:imgLayer r:embed="rId7">
                    <a14:imgEffect>
                      <a14:backgroundRemoval t="9925" b="92932" l="10000" r="90000">
                        <a14:foregroundMark x1="51875" y1="16842" x2="51875" y2="16842"/>
                        <a14:foregroundMark x1="49922" y1="92932" x2="49922" y2="92932"/>
                      </a14:backgroundRemoval>
                    </a14:imgEffect>
                  </a14:imgLayer>
                </a14:imgProps>
              </a:ext>
            </a:extLst>
          </a:blip>
          <a:srcRect/>
          <a:stretch/>
        </p:blipFill>
        <p:spPr>
          <a:xfrm>
            <a:off x="9214268" y="5465085"/>
            <a:ext cx="1932666" cy="1047088"/>
          </a:xfrm>
          <a:prstGeom prst="rect">
            <a:avLst/>
          </a:prstGeom>
          <a:noFill/>
          <a:ln>
            <a:noFill/>
          </a:ln>
        </p:spPr>
      </p:pic>
      <p:pic>
        <p:nvPicPr>
          <p:cNvPr id="96" name="Google Shape;365;p4" descr="Diagram, map&#10;&#10;Description automatically generated">
            <a:extLst>
              <a:ext uri="{FF2B5EF4-FFF2-40B4-BE49-F238E27FC236}">
                <a16:creationId xmlns:a16="http://schemas.microsoft.com/office/drawing/2014/main" id="{5BCCCFD8-CBEA-697E-1975-C9784106710F}"/>
              </a:ext>
            </a:extLst>
          </p:cNvPr>
          <p:cNvPicPr preferRelativeResize="0"/>
          <p:nvPr/>
        </p:nvPicPr>
        <p:blipFill rotWithShape="1">
          <a:blip r:embed="rId6">
            <a:alphaModFix/>
            <a:extLst>
              <a:ext uri="{BEBA8EAE-BF5A-486C-A8C5-ECC9F3942E4B}">
                <a14:imgProps xmlns:a14="http://schemas.microsoft.com/office/drawing/2010/main">
                  <a14:imgLayer r:embed="rId7">
                    <a14:imgEffect>
                      <a14:backgroundRemoval t="9925" b="92932" l="10000" r="90000">
                        <a14:foregroundMark x1="51875" y1="16842" x2="51875" y2="16842"/>
                        <a14:foregroundMark x1="49922" y1="92932" x2="49922" y2="92932"/>
                      </a14:backgroundRemoval>
                    </a14:imgEffect>
                  </a14:imgLayer>
                </a14:imgProps>
              </a:ext>
            </a:extLst>
          </a:blip>
          <a:srcRect/>
          <a:stretch/>
        </p:blipFill>
        <p:spPr>
          <a:xfrm>
            <a:off x="1377566" y="5369929"/>
            <a:ext cx="1932666" cy="1047088"/>
          </a:xfrm>
          <a:prstGeom prst="rect">
            <a:avLst/>
          </a:prstGeom>
          <a:noFill/>
          <a:ln>
            <a:noFill/>
          </a:ln>
        </p:spPr>
      </p:pic>
    </p:spTree>
    <p:extLst>
      <p:ext uri="{BB962C8B-B14F-4D97-AF65-F5344CB8AC3E}">
        <p14:creationId xmlns:p14="http://schemas.microsoft.com/office/powerpoint/2010/main" val="27750487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remove" grpId="0" nodeType="clickEffect">
                                  <p:stCondLst>
                                    <p:cond delay="0"/>
                                  </p:stCondLst>
                                  <p:childTnLst>
                                    <p:anim calcmode="lin" valueType="num">
                                      <p:cBhvr additive="base">
                                        <p:cTn id="6" dur="15000"/>
                                        <p:tgtEl>
                                          <p:spTgt spid="4"/>
                                        </p:tgtEl>
                                        <p:attrNameLst>
                                          <p:attrName>ppt_y</p:attrName>
                                        </p:attrNameLst>
                                      </p:cBhvr>
                                      <p:tavLst>
                                        <p:tav tm="0">
                                          <p:val>
                                            <p:strVal val="#ppt_y"/>
                                          </p:val>
                                        </p:tav>
                                        <p:tav tm="100000">
                                          <p:val>
                                            <p:strVal val="#ppt_y+#ppt_h*1.125000"/>
                                          </p:val>
                                        </p:tav>
                                      </p:tavLst>
                                    </p:anim>
                                    <p:animEffect transition="out" filter="wipe(down)">
                                      <p:cBhvr>
                                        <p:cTn id="7" dur="15000"/>
                                        <p:tgtEl>
                                          <p:spTgt spid="4"/>
                                        </p:tgtEl>
                                      </p:cBhvr>
                                    </p:animEffect>
                                    <p:set>
                                      <p:cBhvr>
                                        <p:cTn id="8" dur="1" fill="hold">
                                          <p:stCondLst>
                                            <p:cond delay="14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Google Shape;170;p8"/>
          <p:cNvPicPr/>
          <p:nvPr/>
        </p:nvPicPr>
        <p:blipFill>
          <a:blip r:embed="rId3"/>
          <a:stretch/>
        </p:blipFill>
        <p:spPr>
          <a:xfrm>
            <a:off x="10909270" y="86527"/>
            <a:ext cx="1190434" cy="1088269"/>
          </a:xfrm>
          <a:prstGeom prst="rect">
            <a:avLst/>
          </a:prstGeom>
          <a:ln>
            <a:noFill/>
          </a:ln>
        </p:spPr>
      </p:pic>
      <p:sp>
        <p:nvSpPr>
          <p:cNvPr id="2" name="Title 1">
            <a:extLst>
              <a:ext uri="{FF2B5EF4-FFF2-40B4-BE49-F238E27FC236}">
                <a16:creationId xmlns:a16="http://schemas.microsoft.com/office/drawing/2014/main" id="{695DE2CF-C479-4832-BEE8-6FF1D832AF36}"/>
              </a:ext>
            </a:extLst>
          </p:cNvPr>
          <p:cNvSpPr>
            <a:spLocks noGrp="1"/>
          </p:cNvSpPr>
          <p:nvPr>
            <p:ph type="title"/>
          </p:nvPr>
        </p:nvSpPr>
        <p:spPr>
          <a:xfrm>
            <a:off x="92296" y="2707"/>
            <a:ext cx="7267988" cy="1144800"/>
          </a:xfrm>
        </p:spPr>
        <p:txBody>
          <a:bodyPr/>
          <a:lstStyle/>
          <a:p>
            <a:r>
              <a:rPr lang="en-GB" sz="3600" b="1" spc="-1" dirty="0">
                <a:latin typeface="Century Gothic" panose="020B0502020202020204" pitchFamily="34" charset="0"/>
              </a:rPr>
              <a:t>Nouns </a:t>
            </a:r>
            <a:endParaRPr lang="en-GB" sz="3600" dirty="0"/>
          </a:p>
        </p:txBody>
      </p:sp>
      <p:sp>
        <p:nvSpPr>
          <p:cNvPr id="25" name="TextBox 24">
            <a:extLst>
              <a:ext uri="{FF2B5EF4-FFF2-40B4-BE49-F238E27FC236}">
                <a16:creationId xmlns:a16="http://schemas.microsoft.com/office/drawing/2014/main" id="{FA089F59-E5FE-4511-A863-BF81C704EF38}"/>
              </a:ext>
            </a:extLst>
          </p:cNvPr>
          <p:cNvSpPr txBox="1"/>
          <p:nvPr/>
        </p:nvSpPr>
        <p:spPr>
          <a:xfrm>
            <a:off x="406955" y="1218141"/>
            <a:ext cx="1101660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2060"/>
                </a:solidFill>
                <a:effectLst/>
                <a:uLnTx/>
                <a:uFillTx/>
                <a:latin typeface="Century Gothic"/>
                <a:ea typeface="+mn-ea"/>
                <a:cs typeface="+mn-cs"/>
              </a:rPr>
              <a:t>All German nouns start with a capital letter, wherever they are in the sentence:</a:t>
            </a:r>
          </a:p>
        </p:txBody>
      </p:sp>
      <p:sp>
        <p:nvSpPr>
          <p:cNvPr id="26" name="Rectangle 25">
            <a:extLst>
              <a:ext uri="{FF2B5EF4-FFF2-40B4-BE49-F238E27FC236}">
                <a16:creationId xmlns:a16="http://schemas.microsoft.com/office/drawing/2014/main" id="{38C81755-EC1F-4ACE-8C5E-17723E3FF61B}"/>
              </a:ext>
            </a:extLst>
          </p:cNvPr>
          <p:cNvSpPr/>
          <p:nvPr/>
        </p:nvSpPr>
        <p:spPr>
          <a:xfrm>
            <a:off x="452477" y="2625577"/>
            <a:ext cx="379901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2060"/>
                </a:solidFill>
                <a:effectLst/>
                <a:uLnTx/>
                <a:uFillTx/>
                <a:latin typeface="Century Gothic"/>
                <a:ea typeface="+mn-ea"/>
                <a:cs typeface="+mn-cs"/>
              </a:rPr>
              <a:t>Der </a:t>
            </a:r>
            <a:r>
              <a:rPr kumimoji="0" lang="en-GB" sz="3200" b="1" i="0" u="none" strike="noStrike" kern="0" cap="none" spc="0" normalizeH="0" baseline="0" noProof="0" dirty="0" err="1">
                <a:ln>
                  <a:noFill/>
                </a:ln>
                <a:solidFill>
                  <a:srgbClr val="FF0066"/>
                </a:solidFill>
                <a:effectLst/>
                <a:uLnTx/>
                <a:uFillTx/>
                <a:latin typeface="Century Gothic"/>
                <a:ea typeface="+mn-ea"/>
                <a:cs typeface="+mn-cs"/>
              </a:rPr>
              <a:t>A</a:t>
            </a:r>
            <a:r>
              <a:rPr kumimoji="0" lang="en-GB" sz="3200" b="0" i="0" u="none" strike="noStrike" kern="0" cap="none" spc="0" normalizeH="0" baseline="0" noProof="0" dirty="0" err="1">
                <a:ln>
                  <a:noFill/>
                </a:ln>
                <a:solidFill>
                  <a:srgbClr val="002060"/>
                </a:solidFill>
                <a:effectLst/>
                <a:uLnTx/>
                <a:uFillTx/>
                <a:latin typeface="Century Gothic"/>
                <a:ea typeface="+mn-ea"/>
                <a:cs typeface="+mn-cs"/>
              </a:rPr>
              <a:t>pfel</a:t>
            </a:r>
            <a:r>
              <a:rPr kumimoji="0" lang="en-GB" sz="3200" b="0" i="0" u="none" strike="noStrike" kern="0" cap="none" spc="0" normalizeH="0" baseline="0" noProof="0" dirty="0">
                <a:ln>
                  <a:noFill/>
                </a:ln>
                <a:solidFill>
                  <a:srgbClr val="002060"/>
                </a:solidFill>
                <a:effectLst/>
                <a:uLnTx/>
                <a:uFillTx/>
                <a:latin typeface="Century Gothic"/>
                <a:ea typeface="+mn-ea"/>
                <a:cs typeface="+mn-cs"/>
              </a:rPr>
              <a:t> </a:t>
            </a:r>
            <a:r>
              <a:rPr kumimoji="0" lang="en-GB" sz="3200" b="0" i="0" u="none" strike="noStrike" kern="0" cap="none" spc="0" normalizeH="0" baseline="0" noProof="0" dirty="0" err="1">
                <a:ln>
                  <a:noFill/>
                </a:ln>
                <a:solidFill>
                  <a:srgbClr val="002060"/>
                </a:solidFill>
                <a:effectLst/>
                <a:uLnTx/>
                <a:uFillTx/>
                <a:latin typeface="Century Gothic"/>
                <a:ea typeface="+mn-ea"/>
                <a:cs typeface="+mn-cs"/>
              </a:rPr>
              <a:t>ist</a:t>
            </a:r>
            <a:r>
              <a:rPr kumimoji="0" lang="en-GB" sz="3200" b="0" i="0" u="none" strike="noStrike" kern="0" cap="none" spc="0" normalizeH="0" baseline="0" noProof="0" dirty="0">
                <a:ln>
                  <a:noFill/>
                </a:ln>
                <a:solidFill>
                  <a:srgbClr val="002060"/>
                </a:solidFill>
                <a:effectLst/>
                <a:uLnTx/>
                <a:uFillTx/>
                <a:latin typeface="Century Gothic"/>
                <a:ea typeface="+mn-ea"/>
                <a:cs typeface="+mn-cs"/>
              </a:rPr>
              <a:t> </a:t>
            </a:r>
            <a:r>
              <a:rPr kumimoji="0" lang="en-GB" sz="3200" b="0" i="0" u="none" strike="noStrike" kern="0" cap="none" spc="0" normalizeH="0" baseline="0" noProof="0" dirty="0" err="1">
                <a:ln>
                  <a:noFill/>
                </a:ln>
                <a:solidFill>
                  <a:srgbClr val="002060"/>
                </a:solidFill>
                <a:effectLst/>
                <a:uLnTx/>
                <a:uFillTx/>
                <a:latin typeface="Century Gothic"/>
                <a:ea typeface="+mn-ea"/>
                <a:cs typeface="+mn-cs"/>
              </a:rPr>
              <a:t>hier</a:t>
            </a:r>
            <a:r>
              <a:rPr kumimoji="0" lang="en-GB" sz="3200" b="0" i="0" u="none" strike="noStrike" kern="0" cap="none" spc="0" normalizeH="0" baseline="0" noProof="0" dirty="0">
                <a:ln>
                  <a:noFill/>
                </a:ln>
                <a:solidFill>
                  <a:srgbClr val="002060"/>
                </a:solidFill>
                <a:effectLst/>
                <a:uLnTx/>
                <a:uFillTx/>
                <a:latin typeface="Century Gothic"/>
                <a:ea typeface="+mn-ea"/>
                <a:cs typeface="+mn-cs"/>
              </a:rPr>
              <a:t>.  </a:t>
            </a:r>
            <a:endParaRPr kumimoji="0" lang="en-GB" sz="3200" b="0" i="1" u="none" strike="noStrike" kern="0" cap="none" spc="0" normalizeH="0" baseline="0" noProof="0" dirty="0">
              <a:ln>
                <a:noFill/>
              </a:ln>
              <a:solidFill>
                <a:srgbClr val="002060"/>
              </a:solidFill>
              <a:effectLst/>
              <a:uLnTx/>
              <a:uFillTx/>
              <a:latin typeface="Century Gothic"/>
              <a:ea typeface="+mn-ea"/>
              <a:cs typeface="+mn-cs"/>
            </a:endParaRPr>
          </a:p>
        </p:txBody>
      </p:sp>
      <p:sp>
        <p:nvSpPr>
          <p:cNvPr id="27" name="TextBox 26">
            <a:extLst>
              <a:ext uri="{FF2B5EF4-FFF2-40B4-BE49-F238E27FC236}">
                <a16:creationId xmlns:a16="http://schemas.microsoft.com/office/drawing/2014/main" id="{054BCAD0-9A55-426B-AE17-C6D452C2535D}"/>
              </a:ext>
            </a:extLst>
          </p:cNvPr>
          <p:cNvSpPr txBox="1"/>
          <p:nvPr/>
        </p:nvSpPr>
        <p:spPr>
          <a:xfrm>
            <a:off x="6591400" y="2629874"/>
            <a:ext cx="375147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2060"/>
                </a:solidFill>
                <a:effectLst/>
                <a:uLnTx/>
                <a:uFillTx/>
                <a:latin typeface="Century Gothic"/>
                <a:ea typeface="+mn-ea"/>
                <a:cs typeface="+mn-cs"/>
              </a:rPr>
              <a:t>The apple is here.</a:t>
            </a:r>
          </a:p>
        </p:txBody>
      </p:sp>
      <p:sp>
        <p:nvSpPr>
          <p:cNvPr id="28" name="Rectangle 27">
            <a:extLst>
              <a:ext uri="{FF2B5EF4-FFF2-40B4-BE49-F238E27FC236}">
                <a16:creationId xmlns:a16="http://schemas.microsoft.com/office/drawing/2014/main" id="{433A3BE0-F146-402F-BAE8-91C95B0FD9D3}"/>
              </a:ext>
            </a:extLst>
          </p:cNvPr>
          <p:cNvSpPr/>
          <p:nvPr/>
        </p:nvSpPr>
        <p:spPr>
          <a:xfrm>
            <a:off x="452478" y="4940158"/>
            <a:ext cx="1128704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2060"/>
                </a:solidFill>
                <a:effectLst/>
                <a:uLnTx/>
                <a:uFillTx/>
                <a:latin typeface="Century Gothic"/>
                <a:ea typeface="+mn-ea"/>
                <a:cs typeface="+mn-cs"/>
              </a:rPr>
              <a:t>Proper nouns, e.g. </a:t>
            </a:r>
            <a:r>
              <a:rPr kumimoji="0" lang="en-GB" sz="3200" b="1" i="0" u="none" strike="noStrike" kern="0" cap="none" spc="0" normalizeH="0" baseline="0" noProof="0" dirty="0">
                <a:ln>
                  <a:noFill/>
                </a:ln>
                <a:solidFill>
                  <a:srgbClr val="002060"/>
                </a:solidFill>
                <a:effectLst/>
                <a:uLnTx/>
                <a:uFillTx/>
                <a:latin typeface="Century Gothic"/>
                <a:ea typeface="+mn-ea"/>
                <a:cs typeface="+mn-cs"/>
              </a:rPr>
              <a:t>L</a:t>
            </a:r>
            <a:r>
              <a:rPr kumimoji="0" lang="en-GB" sz="3200" b="0" i="0" u="none" strike="noStrike" kern="0" cap="none" spc="0" normalizeH="0" baseline="0" noProof="0" dirty="0">
                <a:ln>
                  <a:noFill/>
                </a:ln>
                <a:solidFill>
                  <a:srgbClr val="002060"/>
                </a:solidFill>
                <a:effectLst/>
                <a:uLnTx/>
                <a:uFillTx/>
                <a:latin typeface="Century Gothic"/>
                <a:ea typeface="+mn-ea"/>
                <a:cs typeface="+mn-cs"/>
              </a:rPr>
              <a:t>ondon, </a:t>
            </a:r>
            <a:r>
              <a:rPr kumimoji="0" lang="en-GB" sz="3200" b="1" i="0" u="none" strike="noStrike" kern="0" cap="none" spc="0" normalizeH="0" baseline="0" noProof="0" dirty="0">
                <a:ln>
                  <a:noFill/>
                </a:ln>
                <a:solidFill>
                  <a:srgbClr val="002060"/>
                </a:solidFill>
                <a:effectLst/>
                <a:uLnTx/>
                <a:uFillTx/>
                <a:latin typeface="Century Gothic"/>
                <a:ea typeface="+mn-ea"/>
                <a:cs typeface="+mn-cs"/>
              </a:rPr>
              <a:t>S</a:t>
            </a:r>
            <a:r>
              <a:rPr kumimoji="0" lang="en-GB" sz="3200" b="0" i="0" u="none" strike="noStrike" kern="0" cap="none" spc="0" normalizeH="0" baseline="0" noProof="0" dirty="0">
                <a:ln>
                  <a:noFill/>
                </a:ln>
                <a:solidFill>
                  <a:srgbClr val="002060"/>
                </a:solidFill>
                <a:effectLst/>
                <a:uLnTx/>
                <a:uFillTx/>
                <a:latin typeface="Century Gothic"/>
                <a:ea typeface="+mn-ea"/>
                <a:cs typeface="+mn-cs"/>
              </a:rPr>
              <a:t>eptember, </a:t>
            </a:r>
            <a:r>
              <a:rPr kumimoji="0" lang="en-GB" sz="3200" b="1" i="0" u="none" strike="noStrike" kern="0" cap="none" spc="0" normalizeH="0" baseline="0" noProof="0" dirty="0">
                <a:ln>
                  <a:noFill/>
                </a:ln>
                <a:solidFill>
                  <a:srgbClr val="002060"/>
                </a:solidFill>
                <a:effectLst/>
                <a:uLnTx/>
                <a:uFillTx/>
                <a:latin typeface="Century Gothic"/>
                <a:ea typeface="+mn-ea"/>
                <a:cs typeface="+mn-cs"/>
              </a:rPr>
              <a:t>M</a:t>
            </a:r>
            <a:r>
              <a:rPr kumimoji="0" lang="en-GB" sz="3200" b="0" i="0" u="none" strike="noStrike" kern="0" cap="none" spc="0" normalizeH="0" baseline="0" noProof="0" dirty="0">
                <a:ln>
                  <a:noFill/>
                </a:ln>
                <a:solidFill>
                  <a:srgbClr val="002060"/>
                </a:solidFill>
                <a:effectLst/>
                <a:uLnTx/>
                <a:uFillTx/>
                <a:latin typeface="Century Gothic"/>
                <a:ea typeface="+mn-ea"/>
                <a:cs typeface="+mn-cs"/>
              </a:rPr>
              <a:t>onday, </a:t>
            </a:r>
            <a:r>
              <a:rPr kumimoji="0" lang="en-GB" sz="3200" b="1" i="0" u="none" strike="noStrike" kern="0" cap="none" spc="0" normalizeH="0" baseline="0" noProof="0" dirty="0">
                <a:ln>
                  <a:noFill/>
                </a:ln>
                <a:solidFill>
                  <a:srgbClr val="002060"/>
                </a:solidFill>
                <a:effectLst/>
                <a:uLnTx/>
                <a:uFillTx/>
                <a:latin typeface="Century Gothic"/>
                <a:ea typeface="+mn-ea"/>
                <a:cs typeface="+mn-cs"/>
              </a:rPr>
              <a:t>E</a:t>
            </a:r>
            <a:r>
              <a:rPr kumimoji="0" lang="en-GB" sz="3200" b="0" i="0" u="none" strike="noStrike" kern="0" cap="none" spc="0" normalizeH="0" baseline="0" noProof="0" dirty="0">
                <a:ln>
                  <a:noFill/>
                </a:ln>
                <a:solidFill>
                  <a:srgbClr val="002060"/>
                </a:solidFill>
                <a:effectLst/>
                <a:uLnTx/>
                <a:uFillTx/>
                <a:latin typeface="Century Gothic"/>
                <a:ea typeface="+mn-ea"/>
                <a:cs typeface="+mn-cs"/>
              </a:rPr>
              <a:t>mily.</a:t>
            </a:r>
          </a:p>
        </p:txBody>
      </p:sp>
      <p:sp>
        <p:nvSpPr>
          <p:cNvPr id="29" name="Rectangle 28">
            <a:extLst>
              <a:ext uri="{FF2B5EF4-FFF2-40B4-BE49-F238E27FC236}">
                <a16:creationId xmlns:a16="http://schemas.microsoft.com/office/drawing/2014/main" id="{5344753C-0B9D-440F-A93B-E296C91B8898}"/>
              </a:ext>
            </a:extLst>
          </p:cNvPr>
          <p:cNvSpPr/>
          <p:nvPr/>
        </p:nvSpPr>
        <p:spPr>
          <a:xfrm>
            <a:off x="406955" y="5855151"/>
            <a:ext cx="1128704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2060"/>
                </a:solidFill>
                <a:effectLst/>
                <a:uLnTx/>
                <a:uFillTx/>
                <a:latin typeface="Century Gothic"/>
                <a:ea typeface="+mn-ea"/>
                <a:cs typeface="+mn-cs"/>
              </a:rPr>
              <a:t>German proper nouns do this as well.</a:t>
            </a:r>
          </a:p>
        </p:txBody>
      </p:sp>
      <p:sp>
        <p:nvSpPr>
          <p:cNvPr id="30" name="TextBox 29">
            <a:extLst>
              <a:ext uri="{FF2B5EF4-FFF2-40B4-BE49-F238E27FC236}">
                <a16:creationId xmlns:a16="http://schemas.microsoft.com/office/drawing/2014/main" id="{A35B847D-4E09-4E82-9884-D81A3193D63E}"/>
              </a:ext>
            </a:extLst>
          </p:cNvPr>
          <p:cNvSpPr txBox="1"/>
          <p:nvPr/>
        </p:nvSpPr>
        <p:spPr>
          <a:xfrm>
            <a:off x="406955" y="4021949"/>
            <a:ext cx="1101660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2060"/>
                </a:solidFill>
                <a:effectLst/>
                <a:uLnTx/>
                <a:uFillTx/>
                <a:latin typeface="Century Gothic"/>
                <a:ea typeface="+mn-ea"/>
                <a:cs typeface="+mn-cs"/>
              </a:rPr>
              <a:t>Which nouns do this in English?</a:t>
            </a:r>
          </a:p>
        </p:txBody>
      </p:sp>
      <p:pic>
        <p:nvPicPr>
          <p:cNvPr id="1026" name="Picture 2" descr="Free Apple Fruit vector and picture">
            <a:extLst>
              <a:ext uri="{FF2B5EF4-FFF2-40B4-BE49-F238E27FC236}">
                <a16:creationId xmlns:a16="http://schemas.microsoft.com/office/drawing/2014/main" id="{9588690C-A542-CE97-E7D2-29908D680A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724" y="2338704"/>
            <a:ext cx="1251956" cy="142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48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Google Shape;170;p8"/>
          <p:cNvPicPr/>
          <p:nvPr/>
        </p:nvPicPr>
        <p:blipFill>
          <a:blip r:embed="rId3"/>
          <a:stretch/>
        </p:blipFill>
        <p:spPr>
          <a:xfrm>
            <a:off x="10909270" y="86527"/>
            <a:ext cx="1190434" cy="1088269"/>
          </a:xfrm>
          <a:prstGeom prst="rect">
            <a:avLst/>
          </a:prstGeom>
          <a:ln>
            <a:noFill/>
          </a:ln>
        </p:spPr>
      </p:pic>
      <p:sp>
        <p:nvSpPr>
          <p:cNvPr id="2" name="Title 1">
            <a:extLst>
              <a:ext uri="{FF2B5EF4-FFF2-40B4-BE49-F238E27FC236}">
                <a16:creationId xmlns:a16="http://schemas.microsoft.com/office/drawing/2014/main" id="{695DE2CF-C479-4832-BEE8-6FF1D832AF36}"/>
              </a:ext>
            </a:extLst>
          </p:cNvPr>
          <p:cNvSpPr>
            <a:spLocks noGrp="1"/>
          </p:cNvSpPr>
          <p:nvPr>
            <p:ph type="title"/>
          </p:nvPr>
        </p:nvSpPr>
        <p:spPr>
          <a:xfrm>
            <a:off x="169142" y="-110316"/>
            <a:ext cx="7267988" cy="1144800"/>
          </a:xfrm>
        </p:spPr>
        <p:txBody>
          <a:bodyPr/>
          <a:lstStyle/>
          <a:p>
            <a:r>
              <a:rPr lang="en-GB" sz="3600" b="1" spc="-1" dirty="0">
                <a:latin typeface="Century Gothic" panose="020B0502020202020204" pitchFamily="34" charset="0"/>
              </a:rPr>
              <a:t>der, die, das (the)</a:t>
            </a:r>
            <a:endParaRPr lang="en-GB" sz="3600" dirty="0"/>
          </a:p>
        </p:txBody>
      </p:sp>
      <p:sp>
        <p:nvSpPr>
          <p:cNvPr id="11" name="Content Placeholder 2">
            <a:extLst>
              <a:ext uri="{FF2B5EF4-FFF2-40B4-BE49-F238E27FC236}">
                <a16:creationId xmlns:a16="http://schemas.microsoft.com/office/drawing/2014/main" id="{DDDC6956-2BA6-46EA-B535-410FA66C7D04}"/>
              </a:ext>
            </a:extLst>
          </p:cNvPr>
          <p:cNvSpPr txBox="1">
            <a:spLocks/>
          </p:cNvSpPr>
          <p:nvPr/>
        </p:nvSpPr>
        <p:spPr>
          <a:xfrm>
            <a:off x="219076" y="1095471"/>
            <a:ext cx="10515600" cy="7571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German has three words for </a:t>
            </a:r>
            <a:r>
              <a:rPr kumimoji="0" lang="en-GB" sz="2800" b="1" i="1"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the</a:t>
            </a:r>
            <a:r>
              <a:rPr kumimoji="0" lang="en-GB" sz="2800" b="0"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29CB85A4-9770-485E-BD3B-A93168A0AB11}"/>
              </a:ext>
            </a:extLst>
          </p:cNvPr>
          <p:cNvSpPr txBox="1"/>
          <p:nvPr/>
        </p:nvSpPr>
        <p:spPr>
          <a:xfrm>
            <a:off x="169142" y="3995529"/>
            <a:ext cx="11880628" cy="4801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Century Gothic"/>
                <a:ea typeface="+mn-ea"/>
                <a:cs typeface="+mn-cs"/>
              </a:rPr>
              <a:t>English speakers might find this tricky because English only uses </a:t>
            </a:r>
            <a:r>
              <a:rPr kumimoji="0" lang="en-GB" sz="2800" b="0" i="1" u="none" strike="noStrike" kern="0" cap="none" spc="0" normalizeH="0" baseline="0" noProof="0" dirty="0">
                <a:ln>
                  <a:noFill/>
                </a:ln>
                <a:solidFill>
                  <a:srgbClr val="002060"/>
                </a:solidFill>
                <a:effectLst/>
                <a:uLnTx/>
                <a:uFillTx/>
                <a:latin typeface="Century Gothic"/>
                <a:ea typeface="+mn-ea"/>
                <a:cs typeface="+mn-cs"/>
              </a:rPr>
              <a:t>the</a:t>
            </a:r>
            <a:r>
              <a:rPr kumimoji="0" lang="en-GB" sz="2800" b="0" i="0" u="none" strike="noStrike" kern="0" cap="none" spc="0" normalizeH="0" baseline="0" noProof="0" dirty="0">
                <a:ln>
                  <a:noFill/>
                </a:ln>
                <a:solidFill>
                  <a:srgbClr val="002060"/>
                </a:solidFill>
                <a:effectLst/>
                <a:uLnTx/>
                <a:uFillTx/>
                <a:latin typeface="Century Gothic"/>
                <a:ea typeface="+mn-ea"/>
                <a:cs typeface="+mn-cs"/>
              </a:rPr>
              <a:t>.</a:t>
            </a:r>
          </a:p>
        </p:txBody>
      </p:sp>
      <p:sp>
        <p:nvSpPr>
          <p:cNvPr id="13" name="Rectangle 12">
            <a:extLst>
              <a:ext uri="{FF2B5EF4-FFF2-40B4-BE49-F238E27FC236}">
                <a16:creationId xmlns:a16="http://schemas.microsoft.com/office/drawing/2014/main" id="{D07CD75E-5D1A-4ECD-940F-C10349E51237}"/>
              </a:ext>
            </a:extLst>
          </p:cNvPr>
          <p:cNvSpPr/>
          <p:nvPr/>
        </p:nvSpPr>
        <p:spPr>
          <a:xfrm>
            <a:off x="219076" y="5089722"/>
            <a:ext cx="1078552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2060"/>
                </a:solidFill>
                <a:effectLst/>
                <a:uLnTx/>
                <a:uFillTx/>
                <a:latin typeface="Century Gothic"/>
                <a:ea typeface="+mn-ea"/>
                <a:cs typeface="+mn-cs"/>
              </a:rPr>
              <a:t>Every noun </a:t>
            </a:r>
            <a:r>
              <a:rPr kumimoji="0" lang="en-GB" sz="2800" b="0" i="0" u="none" strike="noStrike" kern="0" cap="none" spc="0" normalizeH="0" baseline="0" noProof="0" dirty="0">
                <a:ln>
                  <a:noFill/>
                </a:ln>
                <a:solidFill>
                  <a:srgbClr val="002060"/>
                </a:solidFill>
                <a:effectLst/>
                <a:uLnTx/>
                <a:uFillTx/>
                <a:latin typeface="Century Gothic"/>
                <a:ea typeface="+mn-ea"/>
                <a:cs typeface="+mn-cs"/>
              </a:rPr>
              <a:t>has a gender, but grammatical gender is </a:t>
            </a:r>
            <a:r>
              <a:rPr kumimoji="0" lang="en-GB" sz="2800" b="1" i="1" u="none" strike="noStrike" kern="0" cap="none" spc="0" normalizeH="0" baseline="0" noProof="0" dirty="0">
                <a:ln>
                  <a:noFill/>
                </a:ln>
                <a:solidFill>
                  <a:srgbClr val="002060"/>
                </a:solidFill>
                <a:effectLst/>
                <a:uLnTx/>
                <a:uFillTx/>
                <a:latin typeface="Century Gothic"/>
                <a:ea typeface="+mn-ea"/>
                <a:cs typeface="+mn-cs"/>
              </a:rPr>
              <a:t>not</a:t>
            </a:r>
            <a:r>
              <a:rPr kumimoji="0" lang="en-GB" sz="2800" b="0" i="0" u="none" strike="noStrike" kern="0" cap="none" spc="0" normalizeH="0" baseline="0" noProof="0" dirty="0">
                <a:ln>
                  <a:noFill/>
                </a:ln>
                <a:solidFill>
                  <a:srgbClr val="002060"/>
                </a:solidFill>
                <a:effectLst/>
                <a:uLnTx/>
                <a:uFillTx/>
                <a:latin typeface="Century Gothic"/>
                <a:ea typeface="+mn-ea"/>
                <a:cs typeface="+mn-cs"/>
              </a:rPr>
              <a:t> the same as biological gender.</a:t>
            </a:r>
            <a:endParaRPr kumimoji="0" lang="en-US" sz="1800" b="0" i="0" u="none" strike="noStrike" kern="0" cap="none" spc="0" normalizeH="0" baseline="0" noProof="0" dirty="0">
              <a:ln>
                <a:noFill/>
              </a:ln>
              <a:solidFill>
                <a:srgbClr val="002060"/>
              </a:solidFill>
              <a:effectLst/>
              <a:uLnTx/>
              <a:uFillTx/>
              <a:latin typeface="Tw Cen MT" panose="020B0602020104020603"/>
              <a:ea typeface="+mn-ea"/>
              <a:cs typeface="+mn-cs"/>
            </a:endParaRPr>
          </a:p>
        </p:txBody>
      </p:sp>
      <p:sp>
        <p:nvSpPr>
          <p:cNvPr id="14" name="TextBox 13">
            <a:extLst>
              <a:ext uri="{FF2B5EF4-FFF2-40B4-BE49-F238E27FC236}">
                <a16:creationId xmlns:a16="http://schemas.microsoft.com/office/drawing/2014/main" id="{CD63B430-BE70-42FA-8134-DAD4CEC3EA46}"/>
              </a:ext>
            </a:extLst>
          </p:cNvPr>
          <p:cNvSpPr txBox="1"/>
          <p:nvPr/>
        </p:nvSpPr>
        <p:spPr>
          <a:xfrm>
            <a:off x="8203268" y="2720238"/>
            <a:ext cx="90762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Century Gothic"/>
                <a:ea typeface="+mn-ea"/>
                <a:cs typeface="+mn-cs"/>
              </a:rPr>
              <a:t>das</a:t>
            </a:r>
            <a:endParaRPr kumimoji="0" lang="en-US" sz="3200" b="0" i="0" u="none" strike="noStrike" kern="0" cap="none" spc="0" normalizeH="0" baseline="0" noProof="0" dirty="0">
              <a:ln>
                <a:noFill/>
              </a:ln>
              <a:solidFill>
                <a:srgbClr val="002060"/>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6F2E47E8-D18A-4AD6-8071-93F5705CCFEB}"/>
              </a:ext>
            </a:extLst>
          </p:cNvPr>
          <p:cNvSpPr txBox="1"/>
          <p:nvPr/>
        </p:nvSpPr>
        <p:spPr>
          <a:xfrm>
            <a:off x="4045127" y="2764360"/>
            <a:ext cx="81624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Century Gothic"/>
                <a:ea typeface="+mn-ea"/>
                <a:cs typeface="+mn-cs"/>
              </a:rPr>
              <a:t>die</a:t>
            </a:r>
            <a:endParaRPr kumimoji="0" lang="en-US" sz="3200" b="0" i="0" u="none" strike="noStrike" kern="0" cap="none" spc="0" normalizeH="0" baseline="0" noProof="0" dirty="0">
              <a:ln>
                <a:noFill/>
              </a:ln>
              <a:solidFill>
                <a:srgbClr val="002060"/>
              </a:solidFill>
              <a:effectLst/>
              <a:uLnTx/>
              <a:uFillTx/>
              <a:latin typeface="Century Gothic"/>
              <a:ea typeface="+mn-ea"/>
              <a:cs typeface="+mn-cs"/>
            </a:endParaRPr>
          </a:p>
        </p:txBody>
      </p:sp>
      <p:sp>
        <p:nvSpPr>
          <p:cNvPr id="16" name="TextBox 15">
            <a:extLst>
              <a:ext uri="{FF2B5EF4-FFF2-40B4-BE49-F238E27FC236}">
                <a16:creationId xmlns:a16="http://schemas.microsoft.com/office/drawing/2014/main" id="{F4C23861-B807-4E9E-BE53-9474505E2354}"/>
              </a:ext>
            </a:extLst>
          </p:cNvPr>
          <p:cNvSpPr txBox="1"/>
          <p:nvPr/>
        </p:nvSpPr>
        <p:spPr>
          <a:xfrm>
            <a:off x="219076" y="2716224"/>
            <a:ext cx="84991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Century Gothic"/>
                <a:ea typeface="+mn-ea"/>
                <a:cs typeface="+mn-cs"/>
              </a:rPr>
              <a:t>der</a:t>
            </a:r>
            <a:endParaRPr kumimoji="0" lang="en-US" sz="3200" b="0" i="0" u="none" strike="noStrike" kern="0" cap="none" spc="0" normalizeH="0" baseline="0" noProof="0" dirty="0">
              <a:ln>
                <a:noFill/>
              </a:ln>
              <a:solidFill>
                <a:srgbClr val="002060"/>
              </a:solidFill>
              <a:effectLst/>
              <a:uLnTx/>
              <a:uFillTx/>
              <a:latin typeface="Century Gothic"/>
              <a:ea typeface="+mn-ea"/>
              <a:cs typeface="+mn-cs"/>
            </a:endParaRPr>
          </a:p>
        </p:txBody>
      </p:sp>
      <p:sp>
        <p:nvSpPr>
          <p:cNvPr id="17" name="TextBox 16">
            <a:extLst>
              <a:ext uri="{FF2B5EF4-FFF2-40B4-BE49-F238E27FC236}">
                <a16:creationId xmlns:a16="http://schemas.microsoft.com/office/drawing/2014/main" id="{95574E74-F6D6-428B-A086-618C86AA708D}"/>
              </a:ext>
            </a:extLst>
          </p:cNvPr>
          <p:cNvSpPr txBox="1"/>
          <p:nvPr/>
        </p:nvSpPr>
        <p:spPr>
          <a:xfrm>
            <a:off x="8203268" y="1980883"/>
            <a:ext cx="147989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Century Gothic"/>
                <a:ea typeface="+mn-ea"/>
                <a:cs typeface="+mn-cs"/>
              </a:rPr>
              <a:t>neuter</a:t>
            </a:r>
          </a:p>
        </p:txBody>
      </p:sp>
      <p:sp>
        <p:nvSpPr>
          <p:cNvPr id="18" name="TextBox 17">
            <a:extLst>
              <a:ext uri="{FF2B5EF4-FFF2-40B4-BE49-F238E27FC236}">
                <a16:creationId xmlns:a16="http://schemas.microsoft.com/office/drawing/2014/main" id="{EDE60783-2561-4575-ADE0-08CD7065E8C8}"/>
              </a:ext>
            </a:extLst>
          </p:cNvPr>
          <p:cNvSpPr txBox="1"/>
          <p:nvPr/>
        </p:nvSpPr>
        <p:spPr>
          <a:xfrm>
            <a:off x="219076" y="1974599"/>
            <a:ext cx="223811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Century Gothic"/>
                <a:ea typeface="+mn-ea"/>
                <a:cs typeface="+mn-cs"/>
              </a:rPr>
              <a:t>masculine</a:t>
            </a:r>
          </a:p>
        </p:txBody>
      </p:sp>
      <p:sp>
        <p:nvSpPr>
          <p:cNvPr id="19" name="TextBox 18">
            <a:extLst>
              <a:ext uri="{FF2B5EF4-FFF2-40B4-BE49-F238E27FC236}">
                <a16:creationId xmlns:a16="http://schemas.microsoft.com/office/drawing/2014/main" id="{E75467C5-CF0D-45DF-8C02-11FBC7E197F9}"/>
              </a:ext>
            </a:extLst>
          </p:cNvPr>
          <p:cNvSpPr txBox="1"/>
          <p:nvPr/>
        </p:nvSpPr>
        <p:spPr>
          <a:xfrm>
            <a:off x="4045127" y="2020956"/>
            <a:ext cx="189346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Century Gothic"/>
                <a:ea typeface="+mn-ea"/>
                <a:cs typeface="+mn-cs"/>
              </a:rPr>
              <a:t>feminine</a:t>
            </a:r>
          </a:p>
        </p:txBody>
      </p:sp>
      <p:sp>
        <p:nvSpPr>
          <p:cNvPr id="20" name="TextBox 19">
            <a:extLst>
              <a:ext uri="{FF2B5EF4-FFF2-40B4-BE49-F238E27FC236}">
                <a16:creationId xmlns:a16="http://schemas.microsoft.com/office/drawing/2014/main" id="{BC6FEAEA-229F-4C2A-9EA4-706D314C72AC}"/>
              </a:ext>
            </a:extLst>
          </p:cNvPr>
          <p:cNvSpPr txBox="1"/>
          <p:nvPr/>
        </p:nvSpPr>
        <p:spPr>
          <a:xfrm>
            <a:off x="219076" y="2721683"/>
            <a:ext cx="202331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Century Gothic"/>
                <a:ea typeface="+mn-ea"/>
                <a:cs typeface="+mn-cs"/>
              </a:rPr>
              <a:t>der</a:t>
            </a:r>
            <a:r>
              <a:rPr kumimoji="0" lang="en-US" sz="3200" b="0" i="0" u="none" strike="noStrike" kern="0" cap="none" spc="0" normalizeH="0" baseline="0" noProof="0" dirty="0">
                <a:ln>
                  <a:noFill/>
                </a:ln>
                <a:solidFill>
                  <a:srgbClr val="002060"/>
                </a:solidFill>
                <a:effectLst/>
                <a:uLnTx/>
                <a:uFillTx/>
                <a:latin typeface="Century Gothic"/>
                <a:ea typeface="+mn-ea"/>
                <a:cs typeface="+mn-cs"/>
              </a:rPr>
              <a:t> </a:t>
            </a:r>
            <a:r>
              <a:rPr kumimoji="0" lang="en-US" sz="3200" b="0" i="0" u="none" strike="noStrike" kern="0" cap="none" spc="0" normalizeH="0" baseline="0" noProof="0" dirty="0" err="1">
                <a:ln>
                  <a:noFill/>
                </a:ln>
                <a:solidFill>
                  <a:srgbClr val="002060"/>
                </a:solidFill>
                <a:effectLst/>
                <a:uLnTx/>
                <a:uFillTx/>
                <a:latin typeface="Century Gothic"/>
                <a:ea typeface="+mn-ea"/>
                <a:cs typeface="+mn-cs"/>
              </a:rPr>
              <a:t>Apfel</a:t>
            </a:r>
            <a:endParaRPr kumimoji="0" lang="en-US" sz="3200" b="0" i="0" u="none" strike="noStrike" kern="0" cap="none" spc="0" normalizeH="0" baseline="0" noProof="0" dirty="0">
              <a:ln>
                <a:noFill/>
              </a:ln>
              <a:solidFill>
                <a:srgbClr val="002060"/>
              </a:solidFill>
              <a:effectLst/>
              <a:uLnTx/>
              <a:uFillTx/>
              <a:latin typeface="Century Gothic"/>
              <a:ea typeface="+mn-ea"/>
              <a:cs typeface="+mn-cs"/>
            </a:endParaRPr>
          </a:p>
        </p:txBody>
      </p:sp>
      <p:sp>
        <p:nvSpPr>
          <p:cNvPr id="21" name="TextBox 20">
            <a:extLst>
              <a:ext uri="{FF2B5EF4-FFF2-40B4-BE49-F238E27FC236}">
                <a16:creationId xmlns:a16="http://schemas.microsoft.com/office/drawing/2014/main" id="{7B5ED71E-84A7-4139-A489-C659F09C8D45}"/>
              </a:ext>
            </a:extLst>
          </p:cNvPr>
          <p:cNvSpPr txBox="1"/>
          <p:nvPr/>
        </p:nvSpPr>
        <p:spPr>
          <a:xfrm>
            <a:off x="4045127" y="2759588"/>
            <a:ext cx="214674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Century Gothic"/>
                <a:ea typeface="+mn-ea"/>
                <a:cs typeface="+mn-cs"/>
              </a:rPr>
              <a:t>die</a:t>
            </a:r>
            <a:r>
              <a:rPr kumimoji="0" lang="en-US" sz="3200" b="0" i="0" u="none" strike="noStrike" kern="0" cap="none" spc="0" normalizeH="0" baseline="0" noProof="0" dirty="0">
                <a:ln>
                  <a:noFill/>
                </a:ln>
                <a:solidFill>
                  <a:srgbClr val="002060"/>
                </a:solidFill>
                <a:effectLst/>
                <a:uLnTx/>
                <a:uFillTx/>
                <a:latin typeface="Century Gothic"/>
                <a:ea typeface="+mn-ea"/>
                <a:cs typeface="+mn-cs"/>
              </a:rPr>
              <a:t> </a:t>
            </a:r>
            <a:r>
              <a:rPr kumimoji="0" lang="en-US" sz="3200" b="0" i="0" u="none" strike="noStrike" kern="0" cap="none" spc="0" normalizeH="0" baseline="0" noProof="0" dirty="0" err="1">
                <a:ln>
                  <a:noFill/>
                </a:ln>
                <a:solidFill>
                  <a:srgbClr val="002060"/>
                </a:solidFill>
                <a:effectLst/>
                <a:uLnTx/>
                <a:uFillTx/>
                <a:latin typeface="Century Gothic"/>
                <a:ea typeface="+mn-ea"/>
                <a:cs typeface="+mn-cs"/>
              </a:rPr>
              <a:t>Jacke</a:t>
            </a:r>
            <a:endParaRPr kumimoji="0" lang="en-US" sz="3200" b="0" i="0" u="none" strike="noStrike" kern="0" cap="none" spc="0" normalizeH="0" baseline="0" noProof="0" dirty="0">
              <a:ln>
                <a:noFill/>
              </a:ln>
              <a:solidFill>
                <a:srgbClr val="002060"/>
              </a:solidFill>
              <a:effectLst/>
              <a:uLnTx/>
              <a:uFillTx/>
              <a:latin typeface="Century Gothic"/>
              <a:ea typeface="+mn-ea"/>
              <a:cs typeface="+mn-cs"/>
            </a:endParaRPr>
          </a:p>
        </p:txBody>
      </p:sp>
      <p:sp>
        <p:nvSpPr>
          <p:cNvPr id="22" name="TextBox 21">
            <a:extLst>
              <a:ext uri="{FF2B5EF4-FFF2-40B4-BE49-F238E27FC236}">
                <a16:creationId xmlns:a16="http://schemas.microsoft.com/office/drawing/2014/main" id="{69051D96-2064-4477-93E7-92388B095225}"/>
              </a:ext>
            </a:extLst>
          </p:cNvPr>
          <p:cNvSpPr txBox="1"/>
          <p:nvPr/>
        </p:nvSpPr>
        <p:spPr>
          <a:xfrm>
            <a:off x="8203268" y="2715606"/>
            <a:ext cx="189987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Century Gothic"/>
                <a:ea typeface="+mn-ea"/>
                <a:cs typeface="+mn-cs"/>
              </a:rPr>
              <a:t>das </a:t>
            </a:r>
            <a:r>
              <a:rPr kumimoji="0" lang="en-US" sz="3200" b="0" i="0" u="none" strike="noStrike" kern="0" cap="none" spc="0" normalizeH="0" baseline="0" noProof="0" dirty="0">
                <a:ln>
                  <a:noFill/>
                </a:ln>
                <a:solidFill>
                  <a:srgbClr val="002060"/>
                </a:solidFill>
                <a:effectLst/>
                <a:uLnTx/>
                <a:uFillTx/>
                <a:latin typeface="Century Gothic"/>
                <a:ea typeface="+mn-ea"/>
                <a:cs typeface="+mn-cs"/>
              </a:rPr>
              <a:t>Blatt</a:t>
            </a:r>
          </a:p>
        </p:txBody>
      </p:sp>
      <p:pic>
        <p:nvPicPr>
          <p:cNvPr id="3" name="Picture 2" descr="Free Apple Fruit vector and picture">
            <a:extLst>
              <a:ext uri="{FF2B5EF4-FFF2-40B4-BE49-F238E27FC236}">
                <a16:creationId xmlns:a16="http://schemas.microsoft.com/office/drawing/2014/main" id="{6A629A96-6704-7791-DD72-7E00507D55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4915" y="2007449"/>
            <a:ext cx="1135680" cy="129689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Jacket Clothing vector and picture">
            <a:extLst>
              <a:ext uri="{FF2B5EF4-FFF2-40B4-BE49-F238E27FC236}">
                <a16:creationId xmlns:a16="http://schemas.microsoft.com/office/drawing/2014/main" id="{EBD44DCA-8018-27B8-DC2E-3B9468610F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3218" y="2071092"/>
            <a:ext cx="1472324" cy="12135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Paper Leaf vector and picture">
            <a:extLst>
              <a:ext uri="{FF2B5EF4-FFF2-40B4-BE49-F238E27FC236}">
                <a16:creationId xmlns:a16="http://schemas.microsoft.com/office/drawing/2014/main" id="{BD9C3360-C621-0977-4644-0380998958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37708" y="1916877"/>
            <a:ext cx="1143124" cy="1448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82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5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3" grpId="0"/>
      <p:bldP spid="14" grpId="0"/>
      <p:bldP spid="15" grpId="0"/>
      <p:bldP spid="16" grpId="0"/>
      <p:bldP spid="17" grpId="0"/>
      <p:bldP spid="18" grpId="0"/>
      <p:bldP spid="19"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34549" y="1229428"/>
            <a:ext cx="1557451" cy="374973"/>
          </a:xfrm>
          <a:solidFill>
            <a:srgbClr val="FF0000"/>
          </a:solidFill>
        </p:spPr>
        <p:txBody>
          <a:bodyPr/>
          <a:lstStyle/>
          <a:p>
            <a:pPr algn="ctr"/>
            <a:r>
              <a:rPr lang="en-GB" sz="2000" b="1" dirty="0" err="1">
                <a:solidFill>
                  <a:schemeClr val="bg1"/>
                </a:solidFill>
                <a:latin typeface="Century Gothic" panose="020B0502020202020204" pitchFamily="34" charset="0"/>
              </a:rPr>
              <a:t>Vokabeln</a:t>
            </a:r>
            <a:endParaRPr lang="en-GB" sz="2000" b="1" dirty="0">
              <a:solidFill>
                <a:schemeClr val="bg1"/>
              </a:solidFill>
              <a:latin typeface="Century Gothic" panose="020B0502020202020204" pitchFamily="34" charset="0"/>
            </a:endParaRPr>
          </a:p>
        </p:txBody>
      </p:sp>
      <p:grpSp>
        <p:nvGrpSpPr>
          <p:cNvPr id="5" name="Group 4">
            <a:extLst>
              <a:ext uri="{FF2B5EF4-FFF2-40B4-BE49-F238E27FC236}">
                <a16:creationId xmlns:a16="http://schemas.microsoft.com/office/drawing/2014/main" id="{ADC25B4A-87A5-444F-8909-6798D57B9B6E}"/>
              </a:ext>
            </a:extLst>
          </p:cNvPr>
          <p:cNvGrpSpPr/>
          <p:nvPr/>
        </p:nvGrpSpPr>
        <p:grpSpPr>
          <a:xfrm>
            <a:off x="10850272" y="161306"/>
            <a:ext cx="1240568" cy="1008631"/>
            <a:chOff x="10818487" y="2376307"/>
            <a:chExt cx="1240568" cy="1008631"/>
          </a:xfrm>
        </p:grpSpPr>
        <p:sp>
          <p:nvSpPr>
            <p:cNvPr id="2" name="Oval 1">
              <a:extLst>
                <a:ext uri="{FF2B5EF4-FFF2-40B4-BE49-F238E27FC236}">
                  <a16:creationId xmlns:a16="http://schemas.microsoft.com/office/drawing/2014/main" id="{0407715F-6131-45A0-B32C-D2CFB1907A6E}"/>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 name="Explosion: 8 Points 9">
              <a:extLst>
                <a:ext uri="{FF2B5EF4-FFF2-40B4-BE49-F238E27FC236}">
                  <a16:creationId xmlns:a16="http://schemas.microsoft.com/office/drawing/2014/main" id="{B8BE6A60-1CFA-43E3-94FE-71206E822483}"/>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entury Gothic"/>
                <a:ea typeface="+mn-ea"/>
                <a:cs typeface="+mn-cs"/>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black">
                      <a:lumMod val="95000"/>
                      <a:lumOff val="5000"/>
                    </a:prst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endParaRPr>
            </a:p>
          </p:txBody>
        </p:sp>
      </p:grpSp>
      <p:sp>
        <p:nvSpPr>
          <p:cNvPr id="22" name="Speech Bubble: Rectangle with Corners Rounded 21">
            <a:extLst>
              <a:ext uri="{FF2B5EF4-FFF2-40B4-BE49-F238E27FC236}">
                <a16:creationId xmlns:a16="http://schemas.microsoft.com/office/drawing/2014/main" id="{6DB3918C-D9FA-424B-B34A-BF79C4513D2B}"/>
              </a:ext>
            </a:extLst>
          </p:cNvPr>
          <p:cNvSpPr/>
          <p:nvPr/>
        </p:nvSpPr>
        <p:spPr>
          <a:xfrm>
            <a:off x="1003122" y="204077"/>
            <a:ext cx="6084826"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23" name="Graphic 22" descr="Teacher">
            <a:extLst>
              <a:ext uri="{FF2B5EF4-FFF2-40B4-BE49-F238E27FC236}">
                <a16:creationId xmlns:a16="http://schemas.microsoft.com/office/drawing/2014/main" id="{67B493D6-FE52-40B5-8ED3-CD5B638AF0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401" y="33892"/>
            <a:ext cx="914400" cy="914400"/>
          </a:xfrm>
          <a:prstGeom prst="rect">
            <a:avLst/>
          </a:prstGeom>
        </p:spPr>
      </p:pic>
      <p:sp>
        <p:nvSpPr>
          <p:cNvPr id="24" name="Google Shape;108;p3">
            <a:extLst>
              <a:ext uri="{FF2B5EF4-FFF2-40B4-BE49-F238E27FC236}">
                <a16:creationId xmlns:a16="http://schemas.microsoft.com/office/drawing/2014/main" id="{3B09A5CC-ABD3-4D45-BAFF-ACCA457248C2}"/>
              </a:ext>
            </a:extLst>
          </p:cNvPr>
          <p:cNvSpPr txBox="1"/>
          <p:nvPr/>
        </p:nvSpPr>
        <p:spPr>
          <a:xfrm>
            <a:off x="1003121" y="215065"/>
            <a:ext cx="563640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Let’s learn six nouns in German.</a:t>
            </a:r>
            <a:endParaRPr kumimoji="0" sz="2800" b="1" i="0" u="none" strike="noStrike" kern="1200" cap="none" spc="0" normalizeH="0" baseline="0" noProof="0" dirty="0">
              <a:ln>
                <a:noFill/>
              </a:ln>
              <a:solidFill>
                <a:prstClr val="white"/>
              </a:solidFill>
              <a:effectLst/>
              <a:uLnTx/>
              <a:uFillTx/>
              <a:latin typeface="Century Gothic" panose="020B0502020202020204" pitchFamily="34" charset="0"/>
              <a:ea typeface="Calibri"/>
              <a:cs typeface="Calibri"/>
              <a:sym typeface="Calibri"/>
            </a:endParaRPr>
          </a:p>
        </p:txBody>
      </p:sp>
      <p:sp>
        <p:nvSpPr>
          <p:cNvPr id="18" name="TextBox 17">
            <a:extLst>
              <a:ext uri="{FF2B5EF4-FFF2-40B4-BE49-F238E27FC236}">
                <a16:creationId xmlns:a16="http://schemas.microsoft.com/office/drawing/2014/main" id="{80428312-2E53-0D2A-A26C-A965460FC5F1}"/>
              </a:ext>
            </a:extLst>
          </p:cNvPr>
          <p:cNvSpPr txBox="1"/>
          <p:nvPr/>
        </p:nvSpPr>
        <p:spPr>
          <a:xfrm>
            <a:off x="1588533" y="3258259"/>
            <a:ext cx="202331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Century Gothic"/>
                <a:ea typeface="+mn-ea"/>
                <a:cs typeface="+mn-cs"/>
              </a:rPr>
              <a:t>der</a:t>
            </a:r>
            <a:r>
              <a:rPr kumimoji="0" lang="en-US" sz="3200" b="0" i="0" u="none" strike="noStrike" kern="0" cap="none" spc="0" normalizeH="0" baseline="0" noProof="0" dirty="0">
                <a:ln>
                  <a:noFill/>
                </a:ln>
                <a:solidFill>
                  <a:srgbClr val="002060"/>
                </a:solidFill>
                <a:effectLst/>
                <a:uLnTx/>
                <a:uFillTx/>
                <a:latin typeface="Century Gothic"/>
                <a:ea typeface="+mn-ea"/>
                <a:cs typeface="+mn-cs"/>
              </a:rPr>
              <a:t> </a:t>
            </a:r>
            <a:r>
              <a:rPr kumimoji="0" lang="en-US" sz="3200" b="0" i="0" u="none" strike="noStrike" kern="0" cap="none" spc="0" normalizeH="0" baseline="0" noProof="0" dirty="0" err="1">
                <a:ln>
                  <a:noFill/>
                </a:ln>
                <a:solidFill>
                  <a:srgbClr val="002060"/>
                </a:solidFill>
                <a:effectLst/>
                <a:uLnTx/>
                <a:uFillTx/>
                <a:latin typeface="Century Gothic"/>
                <a:ea typeface="+mn-ea"/>
                <a:cs typeface="+mn-cs"/>
              </a:rPr>
              <a:t>Apfel</a:t>
            </a:r>
            <a:endParaRPr kumimoji="0" lang="en-US" sz="3200" b="0" i="0" u="none" strike="noStrike" kern="0" cap="none" spc="0" normalizeH="0" baseline="0" noProof="0" dirty="0">
              <a:ln>
                <a:noFill/>
              </a:ln>
              <a:solidFill>
                <a:srgbClr val="002060"/>
              </a:solidFill>
              <a:effectLst/>
              <a:uLnTx/>
              <a:uFillTx/>
              <a:latin typeface="Century Gothic"/>
              <a:ea typeface="+mn-ea"/>
              <a:cs typeface="+mn-cs"/>
            </a:endParaRPr>
          </a:p>
        </p:txBody>
      </p:sp>
      <p:sp>
        <p:nvSpPr>
          <p:cNvPr id="20" name="TextBox 19">
            <a:extLst>
              <a:ext uri="{FF2B5EF4-FFF2-40B4-BE49-F238E27FC236}">
                <a16:creationId xmlns:a16="http://schemas.microsoft.com/office/drawing/2014/main" id="{3600BE26-FB0F-4C73-874E-050DAA9652FC}"/>
              </a:ext>
            </a:extLst>
          </p:cNvPr>
          <p:cNvSpPr txBox="1"/>
          <p:nvPr/>
        </p:nvSpPr>
        <p:spPr>
          <a:xfrm>
            <a:off x="5146060" y="3358642"/>
            <a:ext cx="214674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Century Gothic"/>
                <a:ea typeface="+mn-ea"/>
                <a:cs typeface="+mn-cs"/>
              </a:rPr>
              <a:t>die</a:t>
            </a:r>
            <a:r>
              <a:rPr kumimoji="0" lang="en-US" sz="3200" b="0" i="0" u="none" strike="noStrike" kern="0" cap="none" spc="0" normalizeH="0" baseline="0" noProof="0" dirty="0">
                <a:ln>
                  <a:noFill/>
                </a:ln>
                <a:solidFill>
                  <a:srgbClr val="002060"/>
                </a:solidFill>
                <a:effectLst/>
                <a:uLnTx/>
                <a:uFillTx/>
                <a:latin typeface="Century Gothic"/>
                <a:ea typeface="+mn-ea"/>
                <a:cs typeface="+mn-cs"/>
              </a:rPr>
              <a:t> </a:t>
            </a:r>
            <a:r>
              <a:rPr kumimoji="0" lang="en-US" sz="3200" b="0" i="0" u="none" strike="noStrike" kern="0" cap="none" spc="0" normalizeH="0" baseline="0" noProof="0" dirty="0" err="1">
                <a:ln>
                  <a:noFill/>
                </a:ln>
                <a:solidFill>
                  <a:srgbClr val="002060"/>
                </a:solidFill>
                <a:effectLst/>
                <a:uLnTx/>
                <a:uFillTx/>
                <a:latin typeface="Century Gothic"/>
                <a:ea typeface="+mn-ea"/>
                <a:cs typeface="+mn-cs"/>
              </a:rPr>
              <a:t>Jacke</a:t>
            </a:r>
            <a:endParaRPr kumimoji="0" lang="en-US" sz="3200" b="0" i="0" u="none" strike="noStrike" kern="0" cap="none" spc="0" normalizeH="0" baseline="0" noProof="0" dirty="0">
              <a:ln>
                <a:noFill/>
              </a:ln>
              <a:solidFill>
                <a:srgbClr val="002060"/>
              </a:solidFill>
              <a:effectLst/>
              <a:uLnTx/>
              <a:uFillTx/>
              <a:latin typeface="Century Gothic"/>
              <a:ea typeface="+mn-ea"/>
              <a:cs typeface="+mn-cs"/>
            </a:endParaRPr>
          </a:p>
        </p:txBody>
      </p:sp>
      <p:sp>
        <p:nvSpPr>
          <p:cNvPr id="21" name="TextBox 20">
            <a:extLst>
              <a:ext uri="{FF2B5EF4-FFF2-40B4-BE49-F238E27FC236}">
                <a16:creationId xmlns:a16="http://schemas.microsoft.com/office/drawing/2014/main" id="{356CDEA1-3173-A72E-A885-D9210A148A94}"/>
              </a:ext>
            </a:extLst>
          </p:cNvPr>
          <p:cNvSpPr txBox="1"/>
          <p:nvPr/>
        </p:nvSpPr>
        <p:spPr>
          <a:xfrm>
            <a:off x="8660371" y="3335614"/>
            <a:ext cx="189827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Century Gothic"/>
                <a:ea typeface="+mn-ea"/>
                <a:cs typeface="+mn-cs"/>
              </a:rPr>
              <a:t>das</a:t>
            </a:r>
            <a:r>
              <a:rPr kumimoji="0" lang="en-US" sz="3200" b="0" i="0" u="none" strike="noStrike" kern="0" cap="none" spc="0" normalizeH="0" baseline="0" noProof="0" dirty="0">
                <a:ln>
                  <a:noFill/>
                </a:ln>
                <a:solidFill>
                  <a:srgbClr val="002060"/>
                </a:solidFill>
                <a:effectLst/>
                <a:uLnTx/>
                <a:uFillTx/>
                <a:latin typeface="Century Gothic"/>
                <a:ea typeface="+mn-ea"/>
                <a:cs typeface="+mn-cs"/>
              </a:rPr>
              <a:t> Blatt</a:t>
            </a:r>
          </a:p>
        </p:txBody>
      </p:sp>
      <p:sp>
        <p:nvSpPr>
          <p:cNvPr id="25" name="TextBox 24">
            <a:extLst>
              <a:ext uri="{FF2B5EF4-FFF2-40B4-BE49-F238E27FC236}">
                <a16:creationId xmlns:a16="http://schemas.microsoft.com/office/drawing/2014/main" id="{5FE802CF-01D5-A2DE-F356-68FEED27E456}"/>
              </a:ext>
            </a:extLst>
          </p:cNvPr>
          <p:cNvSpPr txBox="1"/>
          <p:nvPr/>
        </p:nvSpPr>
        <p:spPr>
          <a:xfrm>
            <a:off x="1610815" y="5941177"/>
            <a:ext cx="164339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Century Gothic"/>
                <a:ea typeface="+mn-ea"/>
                <a:cs typeface="+mn-cs"/>
              </a:rPr>
              <a:t>der</a:t>
            </a:r>
            <a:r>
              <a:rPr kumimoji="0" lang="en-US" sz="3200" b="0" i="0" u="none" strike="noStrike" kern="0" cap="none" spc="0" normalizeH="0" baseline="0" noProof="0" dirty="0">
                <a:ln>
                  <a:noFill/>
                </a:ln>
                <a:solidFill>
                  <a:srgbClr val="002060"/>
                </a:solidFill>
                <a:effectLst/>
                <a:uLnTx/>
                <a:uFillTx/>
                <a:latin typeface="Century Gothic"/>
                <a:ea typeface="+mn-ea"/>
                <a:cs typeface="+mn-cs"/>
              </a:rPr>
              <a:t> Ball</a:t>
            </a:r>
          </a:p>
        </p:txBody>
      </p:sp>
      <p:sp>
        <p:nvSpPr>
          <p:cNvPr id="26" name="TextBox 25">
            <a:extLst>
              <a:ext uri="{FF2B5EF4-FFF2-40B4-BE49-F238E27FC236}">
                <a16:creationId xmlns:a16="http://schemas.microsoft.com/office/drawing/2014/main" id="{9C45BA7D-7F8B-55E6-4AA6-F4CB88655A3E}"/>
              </a:ext>
            </a:extLst>
          </p:cNvPr>
          <p:cNvSpPr txBox="1"/>
          <p:nvPr/>
        </p:nvSpPr>
        <p:spPr>
          <a:xfrm>
            <a:off x="5407802" y="6069148"/>
            <a:ext cx="157286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Century Gothic"/>
                <a:ea typeface="+mn-ea"/>
                <a:cs typeface="+mn-cs"/>
              </a:rPr>
              <a:t>die</a:t>
            </a:r>
            <a:r>
              <a:rPr kumimoji="0" lang="en-US" sz="3200" b="0" i="0" u="none" strike="noStrike" kern="0" cap="none" spc="0" normalizeH="0" baseline="0" noProof="0" dirty="0">
                <a:ln>
                  <a:noFill/>
                </a:ln>
                <a:solidFill>
                  <a:srgbClr val="002060"/>
                </a:solidFill>
                <a:effectLst/>
                <a:uLnTx/>
                <a:uFillTx/>
                <a:latin typeface="Century Gothic"/>
                <a:ea typeface="+mn-ea"/>
                <a:cs typeface="+mn-cs"/>
              </a:rPr>
              <a:t> </a:t>
            </a:r>
            <a:r>
              <a:rPr kumimoji="0" lang="en-US" sz="3200" b="0" i="0" u="none" strike="noStrike" kern="0" cap="none" spc="0" normalizeH="0" baseline="0" noProof="0" dirty="0" err="1">
                <a:ln>
                  <a:noFill/>
                </a:ln>
                <a:solidFill>
                  <a:srgbClr val="002060"/>
                </a:solidFill>
                <a:effectLst/>
                <a:uLnTx/>
                <a:uFillTx/>
                <a:latin typeface="Century Gothic"/>
                <a:ea typeface="+mn-ea"/>
                <a:cs typeface="+mn-cs"/>
              </a:rPr>
              <a:t>Uhr</a:t>
            </a:r>
            <a:endParaRPr kumimoji="0" lang="en-US" sz="3200" b="0" i="0" u="none" strike="noStrike" kern="0" cap="none" spc="0" normalizeH="0" baseline="0" noProof="0" dirty="0">
              <a:ln>
                <a:noFill/>
              </a:ln>
              <a:solidFill>
                <a:srgbClr val="002060"/>
              </a:solidFill>
              <a:effectLst/>
              <a:uLnTx/>
              <a:uFillTx/>
              <a:latin typeface="Century Gothic"/>
              <a:ea typeface="+mn-ea"/>
              <a:cs typeface="+mn-cs"/>
            </a:endParaRPr>
          </a:p>
        </p:txBody>
      </p:sp>
      <p:sp>
        <p:nvSpPr>
          <p:cNvPr id="27" name="TextBox 26">
            <a:extLst>
              <a:ext uri="{FF2B5EF4-FFF2-40B4-BE49-F238E27FC236}">
                <a16:creationId xmlns:a16="http://schemas.microsoft.com/office/drawing/2014/main" id="{B783C137-534F-0DEB-C04D-EA391AB2052A}"/>
              </a:ext>
            </a:extLst>
          </p:cNvPr>
          <p:cNvSpPr txBox="1"/>
          <p:nvPr/>
        </p:nvSpPr>
        <p:spPr>
          <a:xfrm>
            <a:off x="8762752" y="6048392"/>
            <a:ext cx="29883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Century Gothic"/>
                <a:ea typeface="+mn-ea"/>
                <a:cs typeface="+mn-cs"/>
              </a:rPr>
              <a:t>das</a:t>
            </a:r>
            <a:r>
              <a:rPr kumimoji="0" lang="en-US" sz="3200" b="0" i="0" u="none" strike="noStrike" kern="0" cap="none" spc="0" normalizeH="0" baseline="0" noProof="0" dirty="0">
                <a:ln>
                  <a:noFill/>
                </a:ln>
                <a:solidFill>
                  <a:srgbClr val="002060"/>
                </a:solidFill>
                <a:effectLst/>
                <a:uLnTx/>
                <a:uFillTx/>
                <a:latin typeface="Century Gothic"/>
                <a:ea typeface="+mn-ea"/>
                <a:cs typeface="+mn-cs"/>
              </a:rPr>
              <a:t> </a:t>
            </a:r>
            <a:r>
              <a:rPr kumimoji="0" lang="en-US" sz="3200" b="0" i="0" u="none" strike="noStrike" kern="0" cap="none" spc="0" normalizeH="0" baseline="0" noProof="0" dirty="0" err="1">
                <a:ln>
                  <a:noFill/>
                </a:ln>
                <a:solidFill>
                  <a:srgbClr val="002060"/>
                </a:solidFill>
                <a:effectLst/>
                <a:uLnTx/>
                <a:uFillTx/>
                <a:latin typeface="Century Gothic"/>
                <a:ea typeface="+mn-ea"/>
                <a:cs typeface="+mn-cs"/>
              </a:rPr>
              <a:t>Butterbrot</a:t>
            </a:r>
            <a:endParaRPr kumimoji="0" lang="en-US" sz="3200" b="0" i="0" u="none" strike="noStrike" kern="0" cap="none" spc="0" normalizeH="0" baseline="0" noProof="0" dirty="0">
              <a:ln>
                <a:noFill/>
              </a:ln>
              <a:solidFill>
                <a:srgbClr val="002060"/>
              </a:solidFill>
              <a:effectLst/>
              <a:uLnTx/>
              <a:uFillTx/>
              <a:latin typeface="Century Gothic"/>
              <a:ea typeface="+mn-ea"/>
              <a:cs typeface="+mn-cs"/>
            </a:endParaRPr>
          </a:p>
        </p:txBody>
      </p:sp>
      <p:pic>
        <p:nvPicPr>
          <p:cNvPr id="4" name="Picture 3" descr="Free Apple Fruit vector and picture">
            <a:extLst>
              <a:ext uri="{FF2B5EF4-FFF2-40B4-BE49-F238E27FC236}">
                <a16:creationId xmlns:a16="http://schemas.microsoft.com/office/drawing/2014/main" id="{3F427B5A-52B6-C053-AA06-E9D9F4A5AC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3497" y="1384725"/>
            <a:ext cx="1518492" cy="17340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Jacket Clothing vector and picture">
            <a:extLst>
              <a:ext uri="{FF2B5EF4-FFF2-40B4-BE49-F238E27FC236}">
                <a16:creationId xmlns:a16="http://schemas.microsoft.com/office/drawing/2014/main" id="{ECBDBFD4-C1CC-B9A5-0EC8-2F3A5F5889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4191" y="1452963"/>
            <a:ext cx="1968611" cy="16226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ree Paper Leaf vector and picture">
            <a:extLst>
              <a:ext uri="{FF2B5EF4-FFF2-40B4-BE49-F238E27FC236}">
                <a16:creationId xmlns:a16="http://schemas.microsoft.com/office/drawing/2014/main" id="{2AD66F01-C72F-1E51-F4B4-E3FC2CD2C2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20058" y="1229428"/>
            <a:ext cx="1528445" cy="193689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ree Sandwich Diet vector and picture">
            <a:extLst>
              <a:ext uri="{FF2B5EF4-FFF2-40B4-BE49-F238E27FC236}">
                <a16:creationId xmlns:a16="http://schemas.microsoft.com/office/drawing/2014/main" id="{8AC38843-5677-F9A3-F80E-38CD2F7FB0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09526" y="4092205"/>
            <a:ext cx="2077953" cy="18489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ee Watch Wristwatch vector and picture">
            <a:extLst>
              <a:ext uri="{FF2B5EF4-FFF2-40B4-BE49-F238E27FC236}">
                <a16:creationId xmlns:a16="http://schemas.microsoft.com/office/drawing/2014/main" id="{426968AA-44C2-AAF3-1A8A-8DC4A849C5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0642" y="4075945"/>
            <a:ext cx="1244326" cy="18606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Basketball Ball vector and picture">
            <a:extLst>
              <a:ext uri="{FF2B5EF4-FFF2-40B4-BE49-F238E27FC236}">
                <a16:creationId xmlns:a16="http://schemas.microsoft.com/office/drawing/2014/main" id="{6D213BCA-F10B-E70A-0EB3-E1D625FFE34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0815" y="4186762"/>
            <a:ext cx="1643399" cy="164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62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7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6" presetClass="exit" presetSubtype="32" fill="hold" nodeType="clickEffect">
                                  <p:stCondLst>
                                    <p:cond delay="0"/>
                                  </p:stCondLst>
                                  <p:childTnLst>
                                    <p:animEffect transition="out" filter="circle(out)">
                                      <p:cBhvr>
                                        <p:cTn id="54" dur="2000"/>
                                        <p:tgtEl>
                                          <p:spTgt spid="3076"/>
                                        </p:tgtEl>
                                      </p:cBhvr>
                                    </p:animEffect>
                                    <p:set>
                                      <p:cBhvr>
                                        <p:cTn id="55" dur="1" fill="hold">
                                          <p:stCondLst>
                                            <p:cond delay="1999"/>
                                          </p:stCondLst>
                                        </p:cTn>
                                        <p:tgtEl>
                                          <p:spTgt spid="307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076"/>
                                        </p:tgtEl>
                                        <p:attrNameLst>
                                          <p:attrName>style.visibility</p:attrName>
                                        </p:attrNameLst>
                                      </p:cBhvr>
                                      <p:to>
                                        <p:strVal val="visible"/>
                                      </p:to>
                                    </p:set>
                                    <p:anim calcmode="lin" valueType="num">
                                      <p:cBhvr>
                                        <p:cTn id="60" dur="500" fill="hold"/>
                                        <p:tgtEl>
                                          <p:spTgt spid="3076"/>
                                        </p:tgtEl>
                                        <p:attrNameLst>
                                          <p:attrName>ppt_w</p:attrName>
                                        </p:attrNameLst>
                                      </p:cBhvr>
                                      <p:tavLst>
                                        <p:tav tm="0">
                                          <p:val>
                                            <p:fltVal val="0"/>
                                          </p:val>
                                        </p:tav>
                                        <p:tav tm="100000">
                                          <p:val>
                                            <p:strVal val="#ppt_w"/>
                                          </p:val>
                                        </p:tav>
                                      </p:tavLst>
                                    </p:anim>
                                    <p:anim calcmode="lin" valueType="num">
                                      <p:cBhvr>
                                        <p:cTn id="61" dur="500" fill="hold"/>
                                        <p:tgtEl>
                                          <p:spTgt spid="3076"/>
                                        </p:tgtEl>
                                        <p:attrNameLst>
                                          <p:attrName>ppt_h</p:attrName>
                                        </p:attrNameLst>
                                      </p:cBhvr>
                                      <p:tavLst>
                                        <p:tav tm="0">
                                          <p:val>
                                            <p:fltVal val="0"/>
                                          </p:val>
                                        </p:tav>
                                        <p:tav tm="100000">
                                          <p:val>
                                            <p:strVal val="#ppt_h"/>
                                          </p:val>
                                        </p:tav>
                                      </p:tavLst>
                                    </p:anim>
                                    <p:animEffect transition="in" filter="fade">
                                      <p:cBhvr>
                                        <p:cTn id="62" dur="500"/>
                                        <p:tgtEl>
                                          <p:spTgt spid="3076"/>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xit" presetSubtype="32" fill="hold" nodeType="clickEffect">
                                  <p:stCondLst>
                                    <p:cond delay="0"/>
                                  </p:stCondLst>
                                  <p:childTnLst>
                                    <p:animEffect transition="out" filter="circle(out)">
                                      <p:cBhvr>
                                        <p:cTn id="66" dur="2000"/>
                                        <p:tgtEl>
                                          <p:spTgt spid="6"/>
                                        </p:tgtEl>
                                      </p:cBhvr>
                                    </p:animEffect>
                                    <p:set>
                                      <p:cBhvr>
                                        <p:cTn id="67" dur="1" fill="hold">
                                          <p:stCondLst>
                                            <p:cond delay="1999"/>
                                          </p:stCondLst>
                                        </p:cTn>
                                        <p:tgtEl>
                                          <p:spTgt spid="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xit" presetSubtype="32" fill="hold" nodeType="clickEffect">
                                  <p:stCondLst>
                                    <p:cond delay="0"/>
                                  </p:stCondLst>
                                  <p:childTnLst>
                                    <p:animEffect transition="out" filter="circle(out)">
                                      <p:cBhvr>
                                        <p:cTn id="78" dur="2000"/>
                                        <p:tgtEl>
                                          <p:spTgt spid="3078"/>
                                        </p:tgtEl>
                                      </p:cBhvr>
                                    </p:animEffect>
                                    <p:set>
                                      <p:cBhvr>
                                        <p:cTn id="79" dur="1" fill="hold">
                                          <p:stCondLst>
                                            <p:cond delay="1999"/>
                                          </p:stCondLst>
                                        </p:cTn>
                                        <p:tgtEl>
                                          <p:spTgt spid="3078"/>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3078"/>
                                        </p:tgtEl>
                                        <p:attrNameLst>
                                          <p:attrName>style.visibility</p:attrName>
                                        </p:attrNameLst>
                                      </p:cBhvr>
                                      <p:to>
                                        <p:strVal val="visible"/>
                                      </p:to>
                                    </p:set>
                                    <p:anim calcmode="lin" valueType="num">
                                      <p:cBhvr>
                                        <p:cTn id="84" dur="500" fill="hold"/>
                                        <p:tgtEl>
                                          <p:spTgt spid="3078"/>
                                        </p:tgtEl>
                                        <p:attrNameLst>
                                          <p:attrName>ppt_w</p:attrName>
                                        </p:attrNameLst>
                                      </p:cBhvr>
                                      <p:tavLst>
                                        <p:tav tm="0">
                                          <p:val>
                                            <p:fltVal val="0"/>
                                          </p:val>
                                        </p:tav>
                                        <p:tav tm="100000">
                                          <p:val>
                                            <p:strVal val="#ppt_w"/>
                                          </p:val>
                                        </p:tav>
                                      </p:tavLst>
                                    </p:anim>
                                    <p:anim calcmode="lin" valueType="num">
                                      <p:cBhvr>
                                        <p:cTn id="85" dur="500" fill="hold"/>
                                        <p:tgtEl>
                                          <p:spTgt spid="3078"/>
                                        </p:tgtEl>
                                        <p:attrNameLst>
                                          <p:attrName>ppt_h</p:attrName>
                                        </p:attrNameLst>
                                      </p:cBhvr>
                                      <p:tavLst>
                                        <p:tav tm="0">
                                          <p:val>
                                            <p:fltVal val="0"/>
                                          </p:val>
                                        </p:tav>
                                        <p:tav tm="100000">
                                          <p:val>
                                            <p:strVal val="#ppt_h"/>
                                          </p:val>
                                        </p:tav>
                                      </p:tavLst>
                                    </p:anim>
                                    <p:animEffect transition="in" filter="fade">
                                      <p:cBhvr>
                                        <p:cTn id="86" dur="500"/>
                                        <p:tgtEl>
                                          <p:spTgt spid="3078"/>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xit" presetSubtype="32" fill="hold" nodeType="clickEffect">
                                  <p:stCondLst>
                                    <p:cond delay="0"/>
                                  </p:stCondLst>
                                  <p:childTnLst>
                                    <p:animEffect transition="out" filter="circle(out)">
                                      <p:cBhvr>
                                        <p:cTn id="90" dur="2000"/>
                                        <p:tgtEl>
                                          <p:spTgt spid="4"/>
                                        </p:tgtEl>
                                      </p:cBhvr>
                                    </p:animEffect>
                                    <p:set>
                                      <p:cBhvr>
                                        <p:cTn id="91" dur="1" fill="hold">
                                          <p:stCondLst>
                                            <p:cond delay="1999"/>
                                          </p:stCondLst>
                                        </p:cTn>
                                        <p:tgtEl>
                                          <p:spTgt spid="4"/>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xit" presetSubtype="32" fill="hold" nodeType="clickEffect">
                                  <p:stCondLst>
                                    <p:cond delay="0"/>
                                  </p:stCondLst>
                                  <p:childTnLst>
                                    <p:animEffect transition="out" filter="circle(out)">
                                      <p:cBhvr>
                                        <p:cTn id="102" dur="2000"/>
                                        <p:tgtEl>
                                          <p:spTgt spid="3074"/>
                                        </p:tgtEl>
                                      </p:cBhvr>
                                    </p:animEffect>
                                    <p:set>
                                      <p:cBhvr>
                                        <p:cTn id="103" dur="1" fill="hold">
                                          <p:stCondLst>
                                            <p:cond delay="1999"/>
                                          </p:stCondLst>
                                        </p:cTn>
                                        <p:tgtEl>
                                          <p:spTgt spid="3074"/>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nodeType="clickEffect">
                                  <p:stCondLst>
                                    <p:cond delay="0"/>
                                  </p:stCondLst>
                                  <p:childTnLst>
                                    <p:set>
                                      <p:cBhvr>
                                        <p:cTn id="107" dur="1" fill="hold">
                                          <p:stCondLst>
                                            <p:cond delay="0"/>
                                          </p:stCondLst>
                                        </p:cTn>
                                        <p:tgtEl>
                                          <p:spTgt spid="3074"/>
                                        </p:tgtEl>
                                        <p:attrNameLst>
                                          <p:attrName>style.visibility</p:attrName>
                                        </p:attrNameLst>
                                      </p:cBhvr>
                                      <p:to>
                                        <p:strVal val="visible"/>
                                      </p:to>
                                    </p:set>
                                    <p:anim calcmode="lin" valueType="num">
                                      <p:cBhvr>
                                        <p:cTn id="108" dur="500" fill="hold"/>
                                        <p:tgtEl>
                                          <p:spTgt spid="3074"/>
                                        </p:tgtEl>
                                        <p:attrNameLst>
                                          <p:attrName>ppt_w</p:attrName>
                                        </p:attrNameLst>
                                      </p:cBhvr>
                                      <p:tavLst>
                                        <p:tav tm="0">
                                          <p:val>
                                            <p:fltVal val="0"/>
                                          </p:val>
                                        </p:tav>
                                        <p:tav tm="100000">
                                          <p:val>
                                            <p:strVal val="#ppt_w"/>
                                          </p:val>
                                        </p:tav>
                                      </p:tavLst>
                                    </p:anim>
                                    <p:anim calcmode="lin" valueType="num">
                                      <p:cBhvr>
                                        <p:cTn id="109" dur="500" fill="hold"/>
                                        <p:tgtEl>
                                          <p:spTgt spid="3074"/>
                                        </p:tgtEl>
                                        <p:attrNameLst>
                                          <p:attrName>ppt_h</p:attrName>
                                        </p:attrNameLst>
                                      </p:cBhvr>
                                      <p:tavLst>
                                        <p:tav tm="0">
                                          <p:val>
                                            <p:fltVal val="0"/>
                                          </p:val>
                                        </p:tav>
                                        <p:tav tm="100000">
                                          <p:val>
                                            <p:strVal val="#ppt_h"/>
                                          </p:val>
                                        </p:tav>
                                      </p:tavLst>
                                    </p:anim>
                                    <p:animEffect transition="in" filter="fade">
                                      <p:cBhvr>
                                        <p:cTn id="110" dur="500"/>
                                        <p:tgtEl>
                                          <p:spTgt spid="3074"/>
                                        </p:tgtEl>
                                      </p:cBhvr>
                                    </p:animEffect>
                                  </p:childTnLst>
                                </p:cTn>
                              </p:par>
                            </p:childTnLst>
                          </p:cTn>
                        </p:par>
                      </p:childTnLst>
                    </p:cTn>
                  </p:par>
                  <p:par>
                    <p:cTn id="111" fill="hold">
                      <p:stCondLst>
                        <p:cond delay="indefinite"/>
                      </p:stCondLst>
                      <p:childTnLst>
                        <p:par>
                          <p:cTn id="112" fill="hold">
                            <p:stCondLst>
                              <p:cond delay="0"/>
                            </p:stCondLst>
                            <p:childTnLst>
                              <p:par>
                                <p:cTn id="113" presetID="6" presetClass="exit" presetSubtype="32" fill="hold" nodeType="clickEffect">
                                  <p:stCondLst>
                                    <p:cond delay="0"/>
                                  </p:stCondLst>
                                  <p:childTnLst>
                                    <p:animEffect transition="out" filter="circle(out)">
                                      <p:cBhvr>
                                        <p:cTn id="114" dur="2000"/>
                                        <p:tgtEl>
                                          <p:spTgt spid="7"/>
                                        </p:tgtEl>
                                      </p:cBhvr>
                                    </p:animEffect>
                                    <p:set>
                                      <p:cBhvr>
                                        <p:cTn id="115" dur="1" fill="hold">
                                          <p:stCondLst>
                                            <p:cond delay="1999"/>
                                          </p:stCondLst>
                                        </p:cTn>
                                        <p:tgtEl>
                                          <p:spTgt spid="7"/>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7"/>
                                        </p:tgtEl>
                                        <p:attrNameLst>
                                          <p:attrName>style.visibility</p:attrName>
                                        </p:attrNameLst>
                                      </p:cBhvr>
                                      <p:to>
                                        <p:strVal val="visible"/>
                                      </p:to>
                                    </p:set>
                                    <p:anim calcmode="lin" valueType="num">
                                      <p:cBhvr>
                                        <p:cTn id="120" dur="500" fill="hold"/>
                                        <p:tgtEl>
                                          <p:spTgt spid="7"/>
                                        </p:tgtEl>
                                        <p:attrNameLst>
                                          <p:attrName>ppt_w</p:attrName>
                                        </p:attrNameLst>
                                      </p:cBhvr>
                                      <p:tavLst>
                                        <p:tav tm="0">
                                          <p:val>
                                            <p:fltVal val="0"/>
                                          </p:val>
                                        </p:tav>
                                        <p:tav tm="100000">
                                          <p:val>
                                            <p:strVal val="#ppt_w"/>
                                          </p:val>
                                        </p:tav>
                                      </p:tavLst>
                                    </p:anim>
                                    <p:anim calcmode="lin" valueType="num">
                                      <p:cBhvr>
                                        <p:cTn id="121" dur="500" fill="hold"/>
                                        <p:tgtEl>
                                          <p:spTgt spid="7"/>
                                        </p:tgtEl>
                                        <p:attrNameLst>
                                          <p:attrName>ppt_h</p:attrName>
                                        </p:attrNameLst>
                                      </p:cBhvr>
                                      <p:tavLst>
                                        <p:tav tm="0">
                                          <p:val>
                                            <p:fltVal val="0"/>
                                          </p:val>
                                        </p:tav>
                                        <p:tav tm="100000">
                                          <p:val>
                                            <p:strVal val="#ppt_h"/>
                                          </p:val>
                                        </p:tav>
                                      </p:tavLst>
                                    </p:anim>
                                    <p:animEffect transition="in" filter="fade">
                                      <p:cBhvr>
                                        <p:cTn id="122" dur="500"/>
                                        <p:tgtEl>
                                          <p:spTgt spid="7"/>
                                        </p:tgtEl>
                                      </p:cBhvr>
                                    </p:animEffect>
                                  </p:childTnLst>
                                </p:cTn>
                              </p:par>
                            </p:childTnLst>
                          </p:cTn>
                        </p:par>
                      </p:childTnLst>
                    </p:cTn>
                  </p:par>
                  <p:par>
                    <p:cTn id="123" fill="hold">
                      <p:stCondLst>
                        <p:cond delay="indefinite"/>
                      </p:stCondLst>
                      <p:childTnLst>
                        <p:par>
                          <p:cTn id="124" fill="hold">
                            <p:stCondLst>
                              <p:cond delay="0"/>
                            </p:stCondLst>
                            <p:childTnLst>
                              <p:par>
                                <p:cTn id="125" presetID="6" presetClass="exit" presetSubtype="32" fill="hold" grpId="1" nodeType="clickEffect">
                                  <p:stCondLst>
                                    <p:cond delay="0"/>
                                  </p:stCondLst>
                                  <p:childTnLst>
                                    <p:animEffect transition="out" filter="circle(out)">
                                      <p:cBhvr>
                                        <p:cTn id="126" dur="2000"/>
                                        <p:tgtEl>
                                          <p:spTgt spid="25"/>
                                        </p:tgtEl>
                                      </p:cBhvr>
                                    </p:animEffect>
                                    <p:set>
                                      <p:cBhvr>
                                        <p:cTn id="127" dur="1" fill="hold">
                                          <p:stCondLst>
                                            <p:cond delay="1999"/>
                                          </p:stCondLst>
                                        </p:cTn>
                                        <p:tgtEl>
                                          <p:spTgt spid="25"/>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2" nodeType="clickEffect">
                                  <p:stCondLst>
                                    <p:cond delay="0"/>
                                  </p:stCondLst>
                                  <p:childTnLst>
                                    <p:set>
                                      <p:cBhvr>
                                        <p:cTn id="131" dur="1" fill="hold">
                                          <p:stCondLst>
                                            <p:cond delay="0"/>
                                          </p:stCondLst>
                                        </p:cTn>
                                        <p:tgtEl>
                                          <p:spTgt spid="25"/>
                                        </p:tgtEl>
                                        <p:attrNameLst>
                                          <p:attrName>style.visibility</p:attrName>
                                        </p:attrNameLst>
                                      </p:cBhvr>
                                      <p:to>
                                        <p:strVal val="visible"/>
                                      </p:to>
                                    </p:set>
                                    <p:anim calcmode="lin" valueType="num">
                                      <p:cBhvr>
                                        <p:cTn id="132" dur="500" fill="hold"/>
                                        <p:tgtEl>
                                          <p:spTgt spid="25"/>
                                        </p:tgtEl>
                                        <p:attrNameLst>
                                          <p:attrName>ppt_w</p:attrName>
                                        </p:attrNameLst>
                                      </p:cBhvr>
                                      <p:tavLst>
                                        <p:tav tm="0">
                                          <p:val>
                                            <p:fltVal val="0"/>
                                          </p:val>
                                        </p:tav>
                                        <p:tav tm="100000">
                                          <p:val>
                                            <p:strVal val="#ppt_w"/>
                                          </p:val>
                                        </p:tav>
                                      </p:tavLst>
                                    </p:anim>
                                    <p:anim calcmode="lin" valueType="num">
                                      <p:cBhvr>
                                        <p:cTn id="133" dur="500" fill="hold"/>
                                        <p:tgtEl>
                                          <p:spTgt spid="25"/>
                                        </p:tgtEl>
                                        <p:attrNameLst>
                                          <p:attrName>ppt_h</p:attrName>
                                        </p:attrNameLst>
                                      </p:cBhvr>
                                      <p:tavLst>
                                        <p:tav tm="0">
                                          <p:val>
                                            <p:fltVal val="0"/>
                                          </p:val>
                                        </p:tav>
                                        <p:tav tm="100000">
                                          <p:val>
                                            <p:strVal val="#ppt_h"/>
                                          </p:val>
                                        </p:tav>
                                      </p:tavLst>
                                    </p:anim>
                                    <p:animEffect transition="in" filter="fade">
                                      <p:cBhvr>
                                        <p:cTn id="134" dur="500"/>
                                        <p:tgtEl>
                                          <p:spTgt spid="25"/>
                                        </p:tgtEl>
                                      </p:cBhvr>
                                    </p:animEffect>
                                  </p:childTnLst>
                                </p:cTn>
                              </p:par>
                            </p:childTnLst>
                          </p:cTn>
                        </p:par>
                      </p:childTnLst>
                    </p:cTn>
                  </p:par>
                  <p:par>
                    <p:cTn id="135" fill="hold">
                      <p:stCondLst>
                        <p:cond delay="indefinite"/>
                      </p:stCondLst>
                      <p:childTnLst>
                        <p:par>
                          <p:cTn id="136" fill="hold">
                            <p:stCondLst>
                              <p:cond delay="0"/>
                            </p:stCondLst>
                            <p:childTnLst>
                              <p:par>
                                <p:cTn id="137" presetID="6" presetClass="exit" presetSubtype="32" fill="hold" grpId="1" nodeType="clickEffect">
                                  <p:stCondLst>
                                    <p:cond delay="0"/>
                                  </p:stCondLst>
                                  <p:childTnLst>
                                    <p:animEffect transition="out" filter="circle(out)">
                                      <p:cBhvr>
                                        <p:cTn id="138" dur="2000"/>
                                        <p:tgtEl>
                                          <p:spTgt spid="21"/>
                                        </p:tgtEl>
                                      </p:cBhvr>
                                    </p:animEffect>
                                    <p:set>
                                      <p:cBhvr>
                                        <p:cTn id="139" dur="1" fill="hold">
                                          <p:stCondLst>
                                            <p:cond delay="1999"/>
                                          </p:stCondLst>
                                        </p:cTn>
                                        <p:tgtEl>
                                          <p:spTgt spid="21"/>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2" nodeType="clickEffect">
                                  <p:stCondLst>
                                    <p:cond delay="0"/>
                                  </p:stCondLst>
                                  <p:childTnLst>
                                    <p:set>
                                      <p:cBhvr>
                                        <p:cTn id="143" dur="1" fill="hold">
                                          <p:stCondLst>
                                            <p:cond delay="0"/>
                                          </p:stCondLst>
                                        </p:cTn>
                                        <p:tgtEl>
                                          <p:spTgt spid="21"/>
                                        </p:tgtEl>
                                        <p:attrNameLst>
                                          <p:attrName>style.visibility</p:attrName>
                                        </p:attrNameLst>
                                      </p:cBhvr>
                                      <p:to>
                                        <p:strVal val="visible"/>
                                      </p:to>
                                    </p:set>
                                    <p:anim calcmode="lin" valueType="num">
                                      <p:cBhvr>
                                        <p:cTn id="144" dur="500" fill="hold"/>
                                        <p:tgtEl>
                                          <p:spTgt spid="21"/>
                                        </p:tgtEl>
                                        <p:attrNameLst>
                                          <p:attrName>ppt_w</p:attrName>
                                        </p:attrNameLst>
                                      </p:cBhvr>
                                      <p:tavLst>
                                        <p:tav tm="0">
                                          <p:val>
                                            <p:fltVal val="0"/>
                                          </p:val>
                                        </p:tav>
                                        <p:tav tm="100000">
                                          <p:val>
                                            <p:strVal val="#ppt_w"/>
                                          </p:val>
                                        </p:tav>
                                      </p:tavLst>
                                    </p:anim>
                                    <p:anim calcmode="lin" valueType="num">
                                      <p:cBhvr>
                                        <p:cTn id="145" dur="500" fill="hold"/>
                                        <p:tgtEl>
                                          <p:spTgt spid="21"/>
                                        </p:tgtEl>
                                        <p:attrNameLst>
                                          <p:attrName>ppt_h</p:attrName>
                                        </p:attrNameLst>
                                      </p:cBhvr>
                                      <p:tavLst>
                                        <p:tav tm="0">
                                          <p:val>
                                            <p:fltVal val="0"/>
                                          </p:val>
                                        </p:tav>
                                        <p:tav tm="100000">
                                          <p:val>
                                            <p:strVal val="#ppt_h"/>
                                          </p:val>
                                        </p:tav>
                                      </p:tavLst>
                                    </p:anim>
                                    <p:animEffect transition="in" filter="fade">
                                      <p:cBhvr>
                                        <p:cTn id="146" dur="500"/>
                                        <p:tgtEl>
                                          <p:spTgt spid="21"/>
                                        </p:tgtEl>
                                      </p:cBhvr>
                                    </p:animEffect>
                                  </p:childTnLst>
                                </p:cTn>
                              </p:par>
                            </p:childTnLst>
                          </p:cTn>
                        </p:par>
                      </p:childTnLst>
                    </p:cTn>
                  </p:par>
                  <p:par>
                    <p:cTn id="147" fill="hold">
                      <p:stCondLst>
                        <p:cond delay="indefinite"/>
                      </p:stCondLst>
                      <p:childTnLst>
                        <p:par>
                          <p:cTn id="148" fill="hold">
                            <p:stCondLst>
                              <p:cond delay="0"/>
                            </p:stCondLst>
                            <p:childTnLst>
                              <p:par>
                                <p:cTn id="149" presetID="6" presetClass="exit" presetSubtype="32" fill="hold" grpId="1" nodeType="clickEffect">
                                  <p:stCondLst>
                                    <p:cond delay="0"/>
                                  </p:stCondLst>
                                  <p:childTnLst>
                                    <p:animEffect transition="out" filter="circle(out)">
                                      <p:cBhvr>
                                        <p:cTn id="150" dur="2000"/>
                                        <p:tgtEl>
                                          <p:spTgt spid="18"/>
                                        </p:tgtEl>
                                      </p:cBhvr>
                                    </p:animEffect>
                                    <p:set>
                                      <p:cBhvr>
                                        <p:cTn id="151" dur="1" fill="hold">
                                          <p:stCondLst>
                                            <p:cond delay="1999"/>
                                          </p:stCondLst>
                                        </p:cTn>
                                        <p:tgtEl>
                                          <p:spTgt spid="18"/>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53" presetClass="entr" presetSubtype="16" fill="hold" grpId="2" nodeType="clickEffect">
                                  <p:stCondLst>
                                    <p:cond delay="0"/>
                                  </p:stCondLst>
                                  <p:childTnLst>
                                    <p:set>
                                      <p:cBhvr>
                                        <p:cTn id="155" dur="1" fill="hold">
                                          <p:stCondLst>
                                            <p:cond delay="0"/>
                                          </p:stCondLst>
                                        </p:cTn>
                                        <p:tgtEl>
                                          <p:spTgt spid="18"/>
                                        </p:tgtEl>
                                        <p:attrNameLst>
                                          <p:attrName>style.visibility</p:attrName>
                                        </p:attrNameLst>
                                      </p:cBhvr>
                                      <p:to>
                                        <p:strVal val="visible"/>
                                      </p:to>
                                    </p:set>
                                    <p:anim calcmode="lin" valueType="num">
                                      <p:cBhvr>
                                        <p:cTn id="156" dur="500" fill="hold"/>
                                        <p:tgtEl>
                                          <p:spTgt spid="18"/>
                                        </p:tgtEl>
                                        <p:attrNameLst>
                                          <p:attrName>ppt_w</p:attrName>
                                        </p:attrNameLst>
                                      </p:cBhvr>
                                      <p:tavLst>
                                        <p:tav tm="0">
                                          <p:val>
                                            <p:fltVal val="0"/>
                                          </p:val>
                                        </p:tav>
                                        <p:tav tm="100000">
                                          <p:val>
                                            <p:strVal val="#ppt_w"/>
                                          </p:val>
                                        </p:tav>
                                      </p:tavLst>
                                    </p:anim>
                                    <p:anim calcmode="lin" valueType="num">
                                      <p:cBhvr>
                                        <p:cTn id="157" dur="500" fill="hold"/>
                                        <p:tgtEl>
                                          <p:spTgt spid="18"/>
                                        </p:tgtEl>
                                        <p:attrNameLst>
                                          <p:attrName>ppt_h</p:attrName>
                                        </p:attrNameLst>
                                      </p:cBhvr>
                                      <p:tavLst>
                                        <p:tav tm="0">
                                          <p:val>
                                            <p:fltVal val="0"/>
                                          </p:val>
                                        </p:tav>
                                        <p:tav tm="100000">
                                          <p:val>
                                            <p:strVal val="#ppt_h"/>
                                          </p:val>
                                        </p:tav>
                                      </p:tavLst>
                                    </p:anim>
                                    <p:animEffect transition="in" filter="fade">
                                      <p:cBhvr>
                                        <p:cTn id="158" dur="500"/>
                                        <p:tgtEl>
                                          <p:spTgt spid="18"/>
                                        </p:tgtEl>
                                      </p:cBhvr>
                                    </p:animEffect>
                                  </p:childTnLst>
                                </p:cTn>
                              </p:par>
                            </p:childTnLst>
                          </p:cTn>
                        </p:par>
                      </p:childTnLst>
                    </p:cTn>
                  </p:par>
                  <p:par>
                    <p:cTn id="159" fill="hold">
                      <p:stCondLst>
                        <p:cond delay="indefinite"/>
                      </p:stCondLst>
                      <p:childTnLst>
                        <p:par>
                          <p:cTn id="160" fill="hold">
                            <p:stCondLst>
                              <p:cond delay="0"/>
                            </p:stCondLst>
                            <p:childTnLst>
                              <p:par>
                                <p:cTn id="161" presetID="6" presetClass="exit" presetSubtype="32" fill="hold" grpId="1" nodeType="clickEffect">
                                  <p:stCondLst>
                                    <p:cond delay="0"/>
                                  </p:stCondLst>
                                  <p:childTnLst>
                                    <p:animEffect transition="out" filter="circle(out)">
                                      <p:cBhvr>
                                        <p:cTn id="162" dur="2000"/>
                                        <p:tgtEl>
                                          <p:spTgt spid="27"/>
                                        </p:tgtEl>
                                      </p:cBhvr>
                                    </p:animEffect>
                                    <p:set>
                                      <p:cBhvr>
                                        <p:cTn id="163" dur="1" fill="hold">
                                          <p:stCondLst>
                                            <p:cond delay="1999"/>
                                          </p:stCondLst>
                                        </p:cTn>
                                        <p:tgtEl>
                                          <p:spTgt spid="27"/>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53" presetClass="entr" presetSubtype="16" fill="hold" grpId="2" nodeType="clickEffect">
                                  <p:stCondLst>
                                    <p:cond delay="0"/>
                                  </p:stCondLst>
                                  <p:childTnLst>
                                    <p:set>
                                      <p:cBhvr>
                                        <p:cTn id="167" dur="1" fill="hold">
                                          <p:stCondLst>
                                            <p:cond delay="0"/>
                                          </p:stCondLst>
                                        </p:cTn>
                                        <p:tgtEl>
                                          <p:spTgt spid="27"/>
                                        </p:tgtEl>
                                        <p:attrNameLst>
                                          <p:attrName>style.visibility</p:attrName>
                                        </p:attrNameLst>
                                      </p:cBhvr>
                                      <p:to>
                                        <p:strVal val="visible"/>
                                      </p:to>
                                    </p:set>
                                    <p:anim calcmode="lin" valueType="num">
                                      <p:cBhvr>
                                        <p:cTn id="168" dur="500" fill="hold"/>
                                        <p:tgtEl>
                                          <p:spTgt spid="27"/>
                                        </p:tgtEl>
                                        <p:attrNameLst>
                                          <p:attrName>ppt_w</p:attrName>
                                        </p:attrNameLst>
                                      </p:cBhvr>
                                      <p:tavLst>
                                        <p:tav tm="0">
                                          <p:val>
                                            <p:fltVal val="0"/>
                                          </p:val>
                                        </p:tav>
                                        <p:tav tm="100000">
                                          <p:val>
                                            <p:strVal val="#ppt_w"/>
                                          </p:val>
                                        </p:tav>
                                      </p:tavLst>
                                    </p:anim>
                                    <p:anim calcmode="lin" valueType="num">
                                      <p:cBhvr>
                                        <p:cTn id="169" dur="500" fill="hold"/>
                                        <p:tgtEl>
                                          <p:spTgt spid="27"/>
                                        </p:tgtEl>
                                        <p:attrNameLst>
                                          <p:attrName>ppt_h</p:attrName>
                                        </p:attrNameLst>
                                      </p:cBhvr>
                                      <p:tavLst>
                                        <p:tav tm="0">
                                          <p:val>
                                            <p:fltVal val="0"/>
                                          </p:val>
                                        </p:tav>
                                        <p:tav tm="100000">
                                          <p:val>
                                            <p:strVal val="#ppt_h"/>
                                          </p:val>
                                        </p:tav>
                                      </p:tavLst>
                                    </p:anim>
                                    <p:animEffect transition="in" filter="fade">
                                      <p:cBhvr>
                                        <p:cTn id="170" dur="500"/>
                                        <p:tgtEl>
                                          <p:spTgt spid="27"/>
                                        </p:tgtEl>
                                      </p:cBhvr>
                                    </p:animEffect>
                                  </p:childTnLst>
                                </p:cTn>
                              </p:par>
                            </p:childTnLst>
                          </p:cTn>
                        </p:par>
                      </p:childTnLst>
                    </p:cTn>
                  </p:par>
                  <p:par>
                    <p:cTn id="171" fill="hold">
                      <p:stCondLst>
                        <p:cond delay="indefinite"/>
                      </p:stCondLst>
                      <p:childTnLst>
                        <p:par>
                          <p:cTn id="172" fill="hold">
                            <p:stCondLst>
                              <p:cond delay="0"/>
                            </p:stCondLst>
                            <p:childTnLst>
                              <p:par>
                                <p:cTn id="173" presetID="6" presetClass="exit" presetSubtype="32" fill="hold" grpId="1" nodeType="clickEffect">
                                  <p:stCondLst>
                                    <p:cond delay="0"/>
                                  </p:stCondLst>
                                  <p:childTnLst>
                                    <p:animEffect transition="out" filter="circle(out)">
                                      <p:cBhvr>
                                        <p:cTn id="174" dur="2000"/>
                                        <p:tgtEl>
                                          <p:spTgt spid="20"/>
                                        </p:tgtEl>
                                      </p:cBhvr>
                                    </p:animEffect>
                                    <p:set>
                                      <p:cBhvr>
                                        <p:cTn id="175" dur="1" fill="hold">
                                          <p:stCondLst>
                                            <p:cond delay="1999"/>
                                          </p:stCondLst>
                                        </p:cTn>
                                        <p:tgtEl>
                                          <p:spTgt spid="20"/>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53" presetClass="entr" presetSubtype="16" fill="hold" grpId="2" nodeType="clickEffect">
                                  <p:stCondLst>
                                    <p:cond delay="0"/>
                                  </p:stCondLst>
                                  <p:childTnLst>
                                    <p:set>
                                      <p:cBhvr>
                                        <p:cTn id="179" dur="1" fill="hold">
                                          <p:stCondLst>
                                            <p:cond delay="0"/>
                                          </p:stCondLst>
                                        </p:cTn>
                                        <p:tgtEl>
                                          <p:spTgt spid="20"/>
                                        </p:tgtEl>
                                        <p:attrNameLst>
                                          <p:attrName>style.visibility</p:attrName>
                                        </p:attrNameLst>
                                      </p:cBhvr>
                                      <p:to>
                                        <p:strVal val="visible"/>
                                      </p:to>
                                    </p:set>
                                    <p:anim calcmode="lin" valueType="num">
                                      <p:cBhvr>
                                        <p:cTn id="180" dur="500" fill="hold"/>
                                        <p:tgtEl>
                                          <p:spTgt spid="20"/>
                                        </p:tgtEl>
                                        <p:attrNameLst>
                                          <p:attrName>ppt_w</p:attrName>
                                        </p:attrNameLst>
                                      </p:cBhvr>
                                      <p:tavLst>
                                        <p:tav tm="0">
                                          <p:val>
                                            <p:fltVal val="0"/>
                                          </p:val>
                                        </p:tav>
                                        <p:tav tm="100000">
                                          <p:val>
                                            <p:strVal val="#ppt_w"/>
                                          </p:val>
                                        </p:tav>
                                      </p:tavLst>
                                    </p:anim>
                                    <p:anim calcmode="lin" valueType="num">
                                      <p:cBhvr>
                                        <p:cTn id="181" dur="500" fill="hold"/>
                                        <p:tgtEl>
                                          <p:spTgt spid="20"/>
                                        </p:tgtEl>
                                        <p:attrNameLst>
                                          <p:attrName>ppt_h</p:attrName>
                                        </p:attrNameLst>
                                      </p:cBhvr>
                                      <p:tavLst>
                                        <p:tav tm="0">
                                          <p:val>
                                            <p:fltVal val="0"/>
                                          </p:val>
                                        </p:tav>
                                        <p:tav tm="100000">
                                          <p:val>
                                            <p:strVal val="#ppt_h"/>
                                          </p:val>
                                        </p:tav>
                                      </p:tavLst>
                                    </p:anim>
                                    <p:animEffect transition="in" filter="fade">
                                      <p:cBhvr>
                                        <p:cTn id="182" dur="500"/>
                                        <p:tgtEl>
                                          <p:spTgt spid="20"/>
                                        </p:tgtEl>
                                      </p:cBhvr>
                                    </p:animEffect>
                                  </p:childTnLst>
                                </p:cTn>
                              </p:par>
                            </p:childTnLst>
                          </p:cTn>
                        </p:par>
                      </p:childTnLst>
                    </p:cTn>
                  </p:par>
                  <p:par>
                    <p:cTn id="183" fill="hold">
                      <p:stCondLst>
                        <p:cond delay="indefinite"/>
                      </p:stCondLst>
                      <p:childTnLst>
                        <p:par>
                          <p:cTn id="184" fill="hold">
                            <p:stCondLst>
                              <p:cond delay="0"/>
                            </p:stCondLst>
                            <p:childTnLst>
                              <p:par>
                                <p:cTn id="185" presetID="6" presetClass="exit" presetSubtype="32" fill="hold" grpId="1" nodeType="clickEffect">
                                  <p:stCondLst>
                                    <p:cond delay="0"/>
                                  </p:stCondLst>
                                  <p:childTnLst>
                                    <p:animEffect transition="out" filter="circle(out)">
                                      <p:cBhvr>
                                        <p:cTn id="186" dur="2000"/>
                                        <p:tgtEl>
                                          <p:spTgt spid="26"/>
                                        </p:tgtEl>
                                      </p:cBhvr>
                                    </p:animEffect>
                                    <p:set>
                                      <p:cBhvr>
                                        <p:cTn id="187" dur="1" fill="hold">
                                          <p:stCondLst>
                                            <p:cond delay="1999"/>
                                          </p:stCondLst>
                                        </p:cTn>
                                        <p:tgtEl>
                                          <p:spTgt spid="26"/>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53" presetClass="entr" presetSubtype="16" fill="hold" grpId="2" nodeType="clickEffect">
                                  <p:stCondLst>
                                    <p:cond delay="0"/>
                                  </p:stCondLst>
                                  <p:childTnLst>
                                    <p:set>
                                      <p:cBhvr>
                                        <p:cTn id="191" dur="1" fill="hold">
                                          <p:stCondLst>
                                            <p:cond delay="0"/>
                                          </p:stCondLst>
                                        </p:cTn>
                                        <p:tgtEl>
                                          <p:spTgt spid="26"/>
                                        </p:tgtEl>
                                        <p:attrNameLst>
                                          <p:attrName>style.visibility</p:attrName>
                                        </p:attrNameLst>
                                      </p:cBhvr>
                                      <p:to>
                                        <p:strVal val="visible"/>
                                      </p:to>
                                    </p:set>
                                    <p:anim calcmode="lin" valueType="num">
                                      <p:cBhvr>
                                        <p:cTn id="192" dur="500" fill="hold"/>
                                        <p:tgtEl>
                                          <p:spTgt spid="26"/>
                                        </p:tgtEl>
                                        <p:attrNameLst>
                                          <p:attrName>ppt_w</p:attrName>
                                        </p:attrNameLst>
                                      </p:cBhvr>
                                      <p:tavLst>
                                        <p:tav tm="0">
                                          <p:val>
                                            <p:fltVal val="0"/>
                                          </p:val>
                                        </p:tav>
                                        <p:tav tm="100000">
                                          <p:val>
                                            <p:strVal val="#ppt_w"/>
                                          </p:val>
                                        </p:tav>
                                      </p:tavLst>
                                    </p:anim>
                                    <p:anim calcmode="lin" valueType="num">
                                      <p:cBhvr>
                                        <p:cTn id="193" dur="500" fill="hold"/>
                                        <p:tgtEl>
                                          <p:spTgt spid="26"/>
                                        </p:tgtEl>
                                        <p:attrNameLst>
                                          <p:attrName>ppt_h</p:attrName>
                                        </p:attrNameLst>
                                      </p:cBhvr>
                                      <p:tavLst>
                                        <p:tav tm="0">
                                          <p:val>
                                            <p:fltVal val="0"/>
                                          </p:val>
                                        </p:tav>
                                        <p:tav tm="100000">
                                          <p:val>
                                            <p:strVal val="#ppt_h"/>
                                          </p:val>
                                        </p:tav>
                                      </p:tavLst>
                                    </p:anim>
                                    <p:animEffect transition="in" filter="fade">
                                      <p:cBhvr>
                                        <p:cTn id="19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8" grpId="2"/>
      <p:bldP spid="20" grpId="0"/>
      <p:bldP spid="20" grpId="1"/>
      <p:bldP spid="20" grpId="2"/>
      <p:bldP spid="21" grpId="0"/>
      <p:bldP spid="21" grpId="1"/>
      <p:bldP spid="21" grpId="2"/>
      <p:bldP spid="25" grpId="0"/>
      <p:bldP spid="25" grpId="1"/>
      <p:bldP spid="25" grpId="2"/>
      <p:bldP spid="26" grpId="0"/>
      <p:bldP spid="26" grpId="1"/>
      <p:bldP spid="26" grpId="2"/>
      <p:bldP spid="27" grpId="0"/>
      <p:bldP spid="27" grpId="1"/>
      <p:bldP spid="27"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Google Shape;170;p8"/>
          <p:cNvPicPr/>
          <p:nvPr/>
        </p:nvPicPr>
        <p:blipFill>
          <a:blip r:embed="rId3"/>
          <a:stretch/>
        </p:blipFill>
        <p:spPr>
          <a:xfrm>
            <a:off x="10909270" y="86527"/>
            <a:ext cx="1190434" cy="1088269"/>
          </a:xfrm>
          <a:prstGeom prst="rect">
            <a:avLst/>
          </a:prstGeom>
          <a:ln>
            <a:noFill/>
          </a:ln>
        </p:spPr>
      </p:pic>
      <p:sp>
        <p:nvSpPr>
          <p:cNvPr id="2" name="Title 1">
            <a:extLst>
              <a:ext uri="{FF2B5EF4-FFF2-40B4-BE49-F238E27FC236}">
                <a16:creationId xmlns:a16="http://schemas.microsoft.com/office/drawing/2014/main" id="{695DE2CF-C479-4832-BEE8-6FF1D832AF36}"/>
              </a:ext>
            </a:extLst>
          </p:cNvPr>
          <p:cNvSpPr>
            <a:spLocks noGrp="1"/>
          </p:cNvSpPr>
          <p:nvPr>
            <p:ph type="title"/>
          </p:nvPr>
        </p:nvSpPr>
        <p:spPr>
          <a:xfrm>
            <a:off x="92296" y="2707"/>
            <a:ext cx="7267988" cy="1144800"/>
          </a:xfrm>
        </p:spPr>
        <p:txBody>
          <a:bodyPr/>
          <a:lstStyle/>
          <a:p>
            <a:r>
              <a:rPr lang="en-GB" sz="3600" b="1" spc="-1" dirty="0">
                <a:latin typeface="Century Gothic" panose="020B0502020202020204" pitchFamily="34" charset="0"/>
              </a:rPr>
              <a:t>Nouns </a:t>
            </a:r>
            <a:endParaRPr lang="en-GB" sz="3600" dirty="0"/>
          </a:p>
        </p:txBody>
      </p:sp>
      <p:sp>
        <p:nvSpPr>
          <p:cNvPr id="12" name="Rectangle 11">
            <a:extLst>
              <a:ext uri="{FF2B5EF4-FFF2-40B4-BE49-F238E27FC236}">
                <a16:creationId xmlns:a16="http://schemas.microsoft.com/office/drawing/2014/main" id="{66522A3A-C477-4FEB-AE4F-50935B9943CF}"/>
              </a:ext>
            </a:extLst>
          </p:cNvPr>
          <p:cNvSpPr/>
          <p:nvPr/>
        </p:nvSpPr>
        <p:spPr>
          <a:xfrm>
            <a:off x="6875175" y="2022603"/>
            <a:ext cx="457396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Century Gothic"/>
                <a:ea typeface="+mn-ea"/>
                <a:cs typeface="+mn-cs"/>
              </a:rPr>
              <a:t>1. </a:t>
            </a:r>
            <a:r>
              <a:rPr kumimoji="0" lang="en-GB" sz="2800" b="1" i="0" u="none" strike="noStrike" kern="0" cap="none" spc="0" normalizeH="0" baseline="0" noProof="0" dirty="0">
                <a:ln>
                  <a:noFill/>
                </a:ln>
                <a:solidFill>
                  <a:srgbClr val="002060"/>
                </a:solidFill>
                <a:effectLst/>
                <a:uLnTx/>
                <a:uFillTx/>
                <a:latin typeface="Century Gothic"/>
                <a:ea typeface="+mn-ea"/>
                <a:cs typeface="+mn-cs"/>
              </a:rPr>
              <a:t>D</a:t>
            </a:r>
            <a:r>
              <a:rPr kumimoji="0" lang="en-GB" sz="2800" b="0" i="0" u="none" strike="noStrike" kern="0" cap="none" spc="0" normalizeH="0" baseline="0" noProof="0" dirty="0">
                <a:ln>
                  <a:noFill/>
                </a:ln>
                <a:solidFill>
                  <a:srgbClr val="002060"/>
                </a:solidFill>
                <a:effectLst/>
                <a:uLnTx/>
                <a:uFillTx/>
                <a:latin typeface="Century Gothic"/>
                <a:ea typeface="+mn-ea"/>
                <a:cs typeface="+mn-cs"/>
              </a:rPr>
              <a:t>er </a:t>
            </a:r>
            <a:r>
              <a:rPr lang="en-GB" sz="2800" b="1" kern="0" dirty="0" err="1">
                <a:solidFill>
                  <a:srgbClr val="002060"/>
                </a:solidFill>
                <a:latin typeface="Century Gothic"/>
              </a:rPr>
              <a:t>A</a:t>
            </a:r>
            <a:r>
              <a:rPr lang="en-GB" sz="2800" kern="0" dirty="0" err="1">
                <a:solidFill>
                  <a:srgbClr val="002060"/>
                </a:solidFill>
                <a:latin typeface="Century Gothic"/>
              </a:rPr>
              <a:t>pfel</a:t>
            </a:r>
            <a:r>
              <a:rPr kumimoji="0" lang="en-GB" sz="2800" b="0" i="0" u="none" strike="noStrike" kern="0" cap="none" spc="0" normalizeH="0" baseline="0" noProof="0" dirty="0">
                <a:ln>
                  <a:noFill/>
                </a:ln>
                <a:solidFill>
                  <a:srgbClr val="002060"/>
                </a:solidFill>
                <a:effectLst/>
                <a:uLnTx/>
                <a:uFillTx/>
                <a:latin typeface="Century Gothic"/>
                <a:ea typeface="+mn-ea"/>
                <a:cs typeface="+mn-cs"/>
              </a:rPr>
              <a:t> </a:t>
            </a:r>
            <a:r>
              <a:rPr kumimoji="0" lang="en-GB" sz="2800" b="0" i="0" u="none" strike="noStrike" kern="0" cap="none" spc="0" normalizeH="0" baseline="0" noProof="0" dirty="0" err="1">
                <a:ln>
                  <a:noFill/>
                </a:ln>
                <a:solidFill>
                  <a:srgbClr val="002060"/>
                </a:solidFill>
                <a:effectLst/>
                <a:uLnTx/>
                <a:uFillTx/>
                <a:latin typeface="Century Gothic"/>
                <a:ea typeface="+mn-ea"/>
                <a:cs typeface="+mn-cs"/>
              </a:rPr>
              <a:t>ist</a:t>
            </a:r>
            <a:r>
              <a:rPr kumimoji="0" lang="en-GB" sz="2800" b="0" i="0" u="none" strike="noStrike" kern="0" cap="none" spc="0" normalizeH="0" baseline="0" noProof="0" dirty="0">
                <a:ln>
                  <a:noFill/>
                </a:ln>
                <a:solidFill>
                  <a:srgbClr val="002060"/>
                </a:solidFill>
                <a:effectLst/>
                <a:uLnTx/>
                <a:uFillTx/>
                <a:latin typeface="Century Gothic"/>
                <a:ea typeface="+mn-ea"/>
                <a:cs typeface="+mn-cs"/>
              </a:rPr>
              <a:t> da.</a:t>
            </a:r>
            <a:endParaRPr kumimoji="0" lang="en-GB" sz="2800" b="0" i="1" u="none" strike="noStrike" kern="0" cap="none" spc="0" normalizeH="0" baseline="0" noProof="0" dirty="0">
              <a:ln>
                <a:noFill/>
              </a:ln>
              <a:solidFill>
                <a:prstClr val="black"/>
              </a:solidFill>
              <a:effectLst/>
              <a:uLnTx/>
              <a:uFillTx/>
              <a:latin typeface="Century Gothic"/>
              <a:ea typeface="+mn-ea"/>
              <a:cs typeface="+mn-cs"/>
            </a:endParaRPr>
          </a:p>
        </p:txBody>
      </p:sp>
      <p:sp>
        <p:nvSpPr>
          <p:cNvPr id="13" name="TextBox 12">
            <a:extLst>
              <a:ext uri="{FF2B5EF4-FFF2-40B4-BE49-F238E27FC236}">
                <a16:creationId xmlns:a16="http://schemas.microsoft.com/office/drawing/2014/main" id="{A076C898-7878-4660-A18E-91917CEF5443}"/>
              </a:ext>
            </a:extLst>
          </p:cNvPr>
          <p:cNvSpPr txBox="1"/>
          <p:nvPr/>
        </p:nvSpPr>
        <p:spPr>
          <a:xfrm>
            <a:off x="775253" y="1999662"/>
            <a:ext cx="874643" cy="461665"/>
          </a:xfrm>
          <a:prstGeom prst="rect">
            <a:avLst/>
          </a:prstGeom>
          <a:solidFill>
            <a:srgbClr val="FFF4E7"/>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latin typeface="Century Gothic"/>
                <a:ea typeface="+mn-ea"/>
                <a:cs typeface="+mn-cs"/>
              </a:rPr>
              <a:t>The</a:t>
            </a:r>
          </a:p>
        </p:txBody>
      </p:sp>
      <p:sp>
        <p:nvSpPr>
          <p:cNvPr id="14" name="TextBox 13">
            <a:extLst>
              <a:ext uri="{FF2B5EF4-FFF2-40B4-BE49-F238E27FC236}">
                <a16:creationId xmlns:a16="http://schemas.microsoft.com/office/drawing/2014/main" id="{B47489E1-8C91-45DF-8430-3E12B5967C49}"/>
              </a:ext>
            </a:extLst>
          </p:cNvPr>
          <p:cNvSpPr txBox="1"/>
          <p:nvPr/>
        </p:nvSpPr>
        <p:spPr>
          <a:xfrm>
            <a:off x="1773153" y="2015020"/>
            <a:ext cx="1129074" cy="461665"/>
          </a:xfrm>
          <a:prstGeom prst="rect">
            <a:avLst/>
          </a:prstGeom>
          <a:solidFill>
            <a:srgbClr val="FFF4E7"/>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latin typeface="Century Gothic"/>
                <a:ea typeface="+mn-ea"/>
                <a:cs typeface="+mn-cs"/>
              </a:rPr>
              <a:t>apple</a:t>
            </a:r>
          </a:p>
        </p:txBody>
      </p:sp>
      <p:sp>
        <p:nvSpPr>
          <p:cNvPr id="15" name="TextBox 14">
            <a:extLst>
              <a:ext uri="{FF2B5EF4-FFF2-40B4-BE49-F238E27FC236}">
                <a16:creationId xmlns:a16="http://schemas.microsoft.com/office/drawing/2014/main" id="{F9996661-400D-4E0A-836C-E3F1B245DD11}"/>
              </a:ext>
            </a:extLst>
          </p:cNvPr>
          <p:cNvSpPr txBox="1"/>
          <p:nvPr/>
        </p:nvSpPr>
        <p:spPr>
          <a:xfrm>
            <a:off x="3025485" y="2016686"/>
            <a:ext cx="600336" cy="461665"/>
          </a:xfrm>
          <a:prstGeom prst="rect">
            <a:avLst/>
          </a:prstGeom>
          <a:solidFill>
            <a:srgbClr val="FFF4E7"/>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latin typeface="Century Gothic"/>
                <a:ea typeface="+mn-ea"/>
                <a:cs typeface="+mn-cs"/>
              </a:rPr>
              <a:t>is</a:t>
            </a:r>
          </a:p>
        </p:txBody>
      </p:sp>
      <p:sp>
        <p:nvSpPr>
          <p:cNvPr id="16" name="TextBox 15">
            <a:extLst>
              <a:ext uri="{FF2B5EF4-FFF2-40B4-BE49-F238E27FC236}">
                <a16:creationId xmlns:a16="http://schemas.microsoft.com/office/drawing/2014/main" id="{E031E629-9AFF-40B9-95A2-51F5318AB919}"/>
              </a:ext>
            </a:extLst>
          </p:cNvPr>
          <p:cNvSpPr txBox="1"/>
          <p:nvPr/>
        </p:nvSpPr>
        <p:spPr>
          <a:xfrm>
            <a:off x="3749079" y="2016685"/>
            <a:ext cx="1129074" cy="461665"/>
          </a:xfrm>
          <a:prstGeom prst="rect">
            <a:avLst/>
          </a:prstGeom>
          <a:solidFill>
            <a:srgbClr val="FFF4E7"/>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latin typeface="Century Gothic"/>
                <a:ea typeface="+mn-ea"/>
                <a:cs typeface="+mn-cs"/>
              </a:rPr>
              <a:t>there.</a:t>
            </a:r>
          </a:p>
        </p:txBody>
      </p:sp>
      <p:sp>
        <p:nvSpPr>
          <p:cNvPr id="17" name="TextBox 16">
            <a:extLst>
              <a:ext uri="{FF2B5EF4-FFF2-40B4-BE49-F238E27FC236}">
                <a16:creationId xmlns:a16="http://schemas.microsoft.com/office/drawing/2014/main" id="{33118F7F-B064-40FC-BB29-BA75D8B28F98}"/>
              </a:ext>
            </a:extLst>
          </p:cNvPr>
          <p:cNvSpPr txBox="1"/>
          <p:nvPr/>
        </p:nvSpPr>
        <p:spPr>
          <a:xfrm>
            <a:off x="198783" y="1999662"/>
            <a:ext cx="453212" cy="461665"/>
          </a:xfrm>
          <a:prstGeom prst="rect">
            <a:avLst/>
          </a:prstGeom>
          <a:no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15076"/>
                </a:solidFill>
                <a:effectLst/>
                <a:uLnTx/>
                <a:uFillTx/>
                <a:latin typeface="Century Gothic"/>
                <a:ea typeface="+mn-ea"/>
                <a:cs typeface="+mn-cs"/>
              </a:rPr>
              <a:t>1</a:t>
            </a:r>
          </a:p>
        </p:txBody>
      </p:sp>
      <p:sp>
        <p:nvSpPr>
          <p:cNvPr id="18" name="TextBox 17">
            <a:extLst>
              <a:ext uri="{FF2B5EF4-FFF2-40B4-BE49-F238E27FC236}">
                <a16:creationId xmlns:a16="http://schemas.microsoft.com/office/drawing/2014/main" id="{A11DA16F-BD10-4283-81FC-FB6A6361C1A1}"/>
              </a:ext>
            </a:extLst>
          </p:cNvPr>
          <p:cNvSpPr txBox="1"/>
          <p:nvPr/>
        </p:nvSpPr>
        <p:spPr>
          <a:xfrm>
            <a:off x="775253" y="2848944"/>
            <a:ext cx="1272208" cy="461665"/>
          </a:xfrm>
          <a:prstGeom prst="rect">
            <a:avLst/>
          </a:prstGeom>
          <a:solidFill>
            <a:srgbClr val="FFF4E7"/>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latin typeface="Century Gothic"/>
                <a:ea typeface="+mn-ea"/>
                <a:cs typeface="+mn-cs"/>
              </a:rPr>
              <a:t>Where</a:t>
            </a:r>
          </a:p>
        </p:txBody>
      </p:sp>
      <p:sp>
        <p:nvSpPr>
          <p:cNvPr id="19" name="TextBox 18">
            <a:extLst>
              <a:ext uri="{FF2B5EF4-FFF2-40B4-BE49-F238E27FC236}">
                <a16:creationId xmlns:a16="http://schemas.microsoft.com/office/drawing/2014/main" id="{59D2EAB9-2E19-46C8-9373-2CE72EA174F6}"/>
              </a:ext>
            </a:extLst>
          </p:cNvPr>
          <p:cNvSpPr txBox="1"/>
          <p:nvPr/>
        </p:nvSpPr>
        <p:spPr>
          <a:xfrm>
            <a:off x="2878149" y="2866761"/>
            <a:ext cx="830290" cy="461665"/>
          </a:xfrm>
          <a:prstGeom prst="rect">
            <a:avLst/>
          </a:prstGeom>
          <a:solidFill>
            <a:srgbClr val="FFF4E7"/>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latin typeface="Century Gothic"/>
                <a:ea typeface="+mn-ea"/>
                <a:cs typeface="+mn-cs"/>
              </a:rPr>
              <a:t>the</a:t>
            </a:r>
          </a:p>
        </p:txBody>
      </p:sp>
      <p:sp>
        <p:nvSpPr>
          <p:cNvPr id="20" name="TextBox 19">
            <a:extLst>
              <a:ext uri="{FF2B5EF4-FFF2-40B4-BE49-F238E27FC236}">
                <a16:creationId xmlns:a16="http://schemas.microsoft.com/office/drawing/2014/main" id="{5D337667-C8D0-45FC-9537-D9F02613BF4C}"/>
              </a:ext>
            </a:extLst>
          </p:cNvPr>
          <p:cNvSpPr txBox="1"/>
          <p:nvPr/>
        </p:nvSpPr>
        <p:spPr>
          <a:xfrm>
            <a:off x="2182654" y="2865967"/>
            <a:ext cx="600336" cy="461665"/>
          </a:xfrm>
          <a:prstGeom prst="rect">
            <a:avLst/>
          </a:prstGeom>
          <a:solidFill>
            <a:srgbClr val="FFF4E7"/>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latin typeface="Century Gothic"/>
                <a:ea typeface="+mn-ea"/>
                <a:cs typeface="+mn-cs"/>
              </a:rPr>
              <a:t>is</a:t>
            </a:r>
          </a:p>
        </p:txBody>
      </p:sp>
      <p:sp>
        <p:nvSpPr>
          <p:cNvPr id="21" name="TextBox 20">
            <a:extLst>
              <a:ext uri="{FF2B5EF4-FFF2-40B4-BE49-F238E27FC236}">
                <a16:creationId xmlns:a16="http://schemas.microsoft.com/office/drawing/2014/main" id="{C4CBC94B-EC81-4928-8431-ACFC9B61CFEA}"/>
              </a:ext>
            </a:extLst>
          </p:cNvPr>
          <p:cNvSpPr txBox="1"/>
          <p:nvPr/>
        </p:nvSpPr>
        <p:spPr>
          <a:xfrm>
            <a:off x="3818730" y="2865967"/>
            <a:ext cx="1498095" cy="461665"/>
          </a:xfrm>
          <a:prstGeom prst="rect">
            <a:avLst/>
          </a:prstGeom>
          <a:solidFill>
            <a:srgbClr val="FFF4E7"/>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latin typeface="Century Gothic"/>
                <a:ea typeface="+mn-ea"/>
                <a:cs typeface="+mn-cs"/>
              </a:rPr>
              <a:t>jacket?</a:t>
            </a:r>
          </a:p>
        </p:txBody>
      </p:sp>
      <p:sp>
        <p:nvSpPr>
          <p:cNvPr id="22" name="TextBox 21">
            <a:extLst>
              <a:ext uri="{FF2B5EF4-FFF2-40B4-BE49-F238E27FC236}">
                <a16:creationId xmlns:a16="http://schemas.microsoft.com/office/drawing/2014/main" id="{958C6037-002B-4D1D-AF1A-9C0F37D33BC6}"/>
              </a:ext>
            </a:extLst>
          </p:cNvPr>
          <p:cNvSpPr txBox="1"/>
          <p:nvPr/>
        </p:nvSpPr>
        <p:spPr>
          <a:xfrm>
            <a:off x="198783" y="2848944"/>
            <a:ext cx="453212" cy="461665"/>
          </a:xfrm>
          <a:prstGeom prst="rect">
            <a:avLst/>
          </a:prstGeom>
          <a:no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15076"/>
                </a:solidFill>
                <a:effectLst/>
                <a:uLnTx/>
                <a:uFillTx/>
                <a:latin typeface="Century Gothic"/>
                <a:ea typeface="+mn-ea"/>
                <a:cs typeface="+mn-cs"/>
              </a:rPr>
              <a:t>2</a:t>
            </a:r>
          </a:p>
        </p:txBody>
      </p:sp>
      <p:sp>
        <p:nvSpPr>
          <p:cNvPr id="23" name="TextBox 22">
            <a:extLst>
              <a:ext uri="{FF2B5EF4-FFF2-40B4-BE49-F238E27FC236}">
                <a16:creationId xmlns:a16="http://schemas.microsoft.com/office/drawing/2014/main" id="{3CF4C53E-4894-4233-816F-1E0B5F5E27C8}"/>
              </a:ext>
            </a:extLst>
          </p:cNvPr>
          <p:cNvSpPr txBox="1"/>
          <p:nvPr/>
        </p:nvSpPr>
        <p:spPr>
          <a:xfrm>
            <a:off x="775253" y="3705590"/>
            <a:ext cx="874643" cy="461665"/>
          </a:xfrm>
          <a:prstGeom prst="rect">
            <a:avLst/>
          </a:prstGeom>
          <a:solidFill>
            <a:srgbClr val="FFF4E7"/>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latin typeface="Century Gothic"/>
                <a:ea typeface="+mn-ea"/>
                <a:cs typeface="+mn-cs"/>
              </a:rPr>
              <a:t>The</a:t>
            </a:r>
          </a:p>
        </p:txBody>
      </p:sp>
      <p:sp>
        <p:nvSpPr>
          <p:cNvPr id="24" name="TextBox 23">
            <a:extLst>
              <a:ext uri="{FF2B5EF4-FFF2-40B4-BE49-F238E27FC236}">
                <a16:creationId xmlns:a16="http://schemas.microsoft.com/office/drawing/2014/main" id="{ADCD4542-A170-43B2-B8B3-2EF046C315B7}"/>
              </a:ext>
            </a:extLst>
          </p:cNvPr>
          <p:cNvSpPr txBox="1"/>
          <p:nvPr/>
        </p:nvSpPr>
        <p:spPr>
          <a:xfrm>
            <a:off x="1773153" y="3705590"/>
            <a:ext cx="1759331" cy="461665"/>
          </a:xfrm>
          <a:prstGeom prst="rect">
            <a:avLst/>
          </a:prstGeom>
          <a:solidFill>
            <a:srgbClr val="FFF4E7"/>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latin typeface="Century Gothic"/>
                <a:ea typeface="+mn-ea"/>
                <a:cs typeface="+mn-cs"/>
              </a:rPr>
              <a:t>sandwich</a:t>
            </a:r>
          </a:p>
        </p:txBody>
      </p:sp>
      <p:sp>
        <p:nvSpPr>
          <p:cNvPr id="32" name="TextBox 31">
            <a:extLst>
              <a:ext uri="{FF2B5EF4-FFF2-40B4-BE49-F238E27FC236}">
                <a16:creationId xmlns:a16="http://schemas.microsoft.com/office/drawing/2014/main" id="{7E0B8E76-A6D8-4F77-AA9D-31F6829651FF}"/>
              </a:ext>
            </a:extLst>
          </p:cNvPr>
          <p:cNvSpPr txBox="1"/>
          <p:nvPr/>
        </p:nvSpPr>
        <p:spPr>
          <a:xfrm>
            <a:off x="3675492" y="3705590"/>
            <a:ext cx="600336" cy="461665"/>
          </a:xfrm>
          <a:prstGeom prst="rect">
            <a:avLst/>
          </a:prstGeom>
          <a:solidFill>
            <a:srgbClr val="FFF4E7"/>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latin typeface="Century Gothic"/>
                <a:ea typeface="+mn-ea"/>
                <a:cs typeface="+mn-cs"/>
              </a:rPr>
              <a:t>is</a:t>
            </a:r>
          </a:p>
        </p:txBody>
      </p:sp>
      <p:sp>
        <p:nvSpPr>
          <p:cNvPr id="33" name="TextBox 32">
            <a:extLst>
              <a:ext uri="{FF2B5EF4-FFF2-40B4-BE49-F238E27FC236}">
                <a16:creationId xmlns:a16="http://schemas.microsoft.com/office/drawing/2014/main" id="{9145479A-F3E4-45BD-A829-FB3825529323}"/>
              </a:ext>
            </a:extLst>
          </p:cNvPr>
          <p:cNvSpPr txBox="1"/>
          <p:nvPr/>
        </p:nvSpPr>
        <p:spPr>
          <a:xfrm>
            <a:off x="4443532" y="3705590"/>
            <a:ext cx="1129074" cy="461665"/>
          </a:xfrm>
          <a:prstGeom prst="rect">
            <a:avLst/>
          </a:prstGeom>
          <a:solidFill>
            <a:srgbClr val="FFF4E7"/>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latin typeface="Century Gothic"/>
                <a:ea typeface="+mn-ea"/>
                <a:cs typeface="+mn-cs"/>
              </a:rPr>
              <a:t>here.</a:t>
            </a:r>
          </a:p>
        </p:txBody>
      </p:sp>
      <p:sp>
        <p:nvSpPr>
          <p:cNvPr id="34" name="TextBox 33">
            <a:extLst>
              <a:ext uri="{FF2B5EF4-FFF2-40B4-BE49-F238E27FC236}">
                <a16:creationId xmlns:a16="http://schemas.microsoft.com/office/drawing/2014/main" id="{072D2768-3B23-4459-8B4E-3F5206E0DD25}"/>
              </a:ext>
            </a:extLst>
          </p:cNvPr>
          <p:cNvSpPr txBox="1"/>
          <p:nvPr/>
        </p:nvSpPr>
        <p:spPr>
          <a:xfrm>
            <a:off x="198783" y="3699703"/>
            <a:ext cx="453212" cy="461665"/>
          </a:xfrm>
          <a:prstGeom prst="rect">
            <a:avLst/>
          </a:prstGeom>
          <a:no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15076"/>
                </a:solidFill>
                <a:effectLst/>
                <a:uLnTx/>
                <a:uFillTx/>
                <a:latin typeface="Century Gothic"/>
                <a:ea typeface="+mn-ea"/>
                <a:cs typeface="+mn-cs"/>
              </a:rPr>
              <a:t>3</a:t>
            </a:r>
          </a:p>
        </p:txBody>
      </p:sp>
      <p:sp>
        <p:nvSpPr>
          <p:cNvPr id="35" name="TextBox 34">
            <a:extLst>
              <a:ext uri="{FF2B5EF4-FFF2-40B4-BE49-F238E27FC236}">
                <a16:creationId xmlns:a16="http://schemas.microsoft.com/office/drawing/2014/main" id="{AFCCFC62-47D7-4801-9DDC-4043A4D5B6AA}"/>
              </a:ext>
            </a:extLst>
          </p:cNvPr>
          <p:cNvSpPr txBox="1"/>
          <p:nvPr/>
        </p:nvSpPr>
        <p:spPr>
          <a:xfrm>
            <a:off x="775253" y="4557041"/>
            <a:ext cx="1272208" cy="461665"/>
          </a:xfrm>
          <a:prstGeom prst="rect">
            <a:avLst/>
          </a:prstGeom>
          <a:solidFill>
            <a:srgbClr val="FFF4E7"/>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latin typeface="Century Gothic"/>
                <a:ea typeface="+mn-ea"/>
                <a:cs typeface="+mn-cs"/>
              </a:rPr>
              <a:t>Where</a:t>
            </a:r>
          </a:p>
        </p:txBody>
      </p:sp>
      <p:sp>
        <p:nvSpPr>
          <p:cNvPr id="36" name="TextBox 35">
            <a:extLst>
              <a:ext uri="{FF2B5EF4-FFF2-40B4-BE49-F238E27FC236}">
                <a16:creationId xmlns:a16="http://schemas.microsoft.com/office/drawing/2014/main" id="{61ED54F7-DFB4-4A63-9DE7-514C781CB3C6}"/>
              </a:ext>
            </a:extLst>
          </p:cNvPr>
          <p:cNvSpPr txBox="1"/>
          <p:nvPr/>
        </p:nvSpPr>
        <p:spPr>
          <a:xfrm>
            <a:off x="2984848" y="4542215"/>
            <a:ext cx="1759331" cy="461665"/>
          </a:xfrm>
          <a:prstGeom prst="rect">
            <a:avLst/>
          </a:prstGeom>
          <a:solidFill>
            <a:srgbClr val="FFF4E7"/>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latin typeface="Century Gothic"/>
                <a:ea typeface="+mn-ea"/>
                <a:cs typeface="+mn-cs"/>
              </a:rPr>
              <a:t>Ronja?</a:t>
            </a:r>
          </a:p>
        </p:txBody>
      </p:sp>
      <p:sp>
        <p:nvSpPr>
          <p:cNvPr id="37" name="TextBox 36">
            <a:extLst>
              <a:ext uri="{FF2B5EF4-FFF2-40B4-BE49-F238E27FC236}">
                <a16:creationId xmlns:a16="http://schemas.microsoft.com/office/drawing/2014/main" id="{D4CCB15A-A44B-439B-A7BE-DF3356CF2E26}"/>
              </a:ext>
            </a:extLst>
          </p:cNvPr>
          <p:cNvSpPr txBox="1"/>
          <p:nvPr/>
        </p:nvSpPr>
        <p:spPr>
          <a:xfrm>
            <a:off x="2182654" y="4552138"/>
            <a:ext cx="600336" cy="461665"/>
          </a:xfrm>
          <a:prstGeom prst="rect">
            <a:avLst/>
          </a:prstGeom>
          <a:solidFill>
            <a:srgbClr val="FFF4E7"/>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latin typeface="Century Gothic"/>
                <a:ea typeface="+mn-ea"/>
                <a:cs typeface="+mn-cs"/>
              </a:rPr>
              <a:t>is</a:t>
            </a:r>
          </a:p>
        </p:txBody>
      </p:sp>
      <p:sp>
        <p:nvSpPr>
          <p:cNvPr id="39" name="TextBox 38">
            <a:extLst>
              <a:ext uri="{FF2B5EF4-FFF2-40B4-BE49-F238E27FC236}">
                <a16:creationId xmlns:a16="http://schemas.microsoft.com/office/drawing/2014/main" id="{8BDB51E9-419B-4248-9C63-F87D00E0B519}"/>
              </a:ext>
            </a:extLst>
          </p:cNvPr>
          <p:cNvSpPr txBox="1"/>
          <p:nvPr/>
        </p:nvSpPr>
        <p:spPr>
          <a:xfrm>
            <a:off x="198783" y="4557041"/>
            <a:ext cx="453212" cy="461665"/>
          </a:xfrm>
          <a:prstGeom prst="rect">
            <a:avLst/>
          </a:prstGeom>
          <a:no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15076"/>
                </a:solidFill>
                <a:effectLst/>
                <a:uLnTx/>
                <a:uFillTx/>
                <a:latin typeface="Century Gothic"/>
                <a:ea typeface="+mn-ea"/>
                <a:cs typeface="+mn-cs"/>
              </a:rPr>
              <a:t>4</a:t>
            </a:r>
          </a:p>
        </p:txBody>
      </p:sp>
      <p:sp>
        <p:nvSpPr>
          <p:cNvPr id="41" name="TextBox 40">
            <a:extLst>
              <a:ext uri="{FF2B5EF4-FFF2-40B4-BE49-F238E27FC236}">
                <a16:creationId xmlns:a16="http://schemas.microsoft.com/office/drawing/2014/main" id="{C52C1B15-DBB9-468C-94FC-33301143086E}"/>
              </a:ext>
            </a:extLst>
          </p:cNvPr>
          <p:cNvSpPr txBox="1"/>
          <p:nvPr/>
        </p:nvSpPr>
        <p:spPr>
          <a:xfrm>
            <a:off x="804449" y="5446438"/>
            <a:ext cx="1697064" cy="461665"/>
          </a:xfrm>
          <a:prstGeom prst="rect">
            <a:avLst/>
          </a:prstGeom>
          <a:solidFill>
            <a:srgbClr val="FFF4E7"/>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latin typeface="Century Gothic"/>
                <a:ea typeface="+mn-ea"/>
                <a:cs typeface="+mn-cs"/>
              </a:rPr>
              <a:t>Ronja</a:t>
            </a:r>
          </a:p>
        </p:txBody>
      </p:sp>
      <p:sp>
        <p:nvSpPr>
          <p:cNvPr id="42" name="TextBox 41">
            <a:extLst>
              <a:ext uri="{FF2B5EF4-FFF2-40B4-BE49-F238E27FC236}">
                <a16:creationId xmlns:a16="http://schemas.microsoft.com/office/drawing/2014/main" id="{B533C790-EF5F-418A-8863-13667AB3AD57}"/>
              </a:ext>
            </a:extLst>
          </p:cNvPr>
          <p:cNvSpPr txBox="1"/>
          <p:nvPr/>
        </p:nvSpPr>
        <p:spPr>
          <a:xfrm>
            <a:off x="2654152" y="5438567"/>
            <a:ext cx="600336" cy="461665"/>
          </a:xfrm>
          <a:prstGeom prst="rect">
            <a:avLst/>
          </a:prstGeom>
          <a:solidFill>
            <a:srgbClr val="FFF4E7"/>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latin typeface="Century Gothic"/>
                <a:ea typeface="+mn-ea"/>
                <a:cs typeface="+mn-cs"/>
              </a:rPr>
              <a:t>is</a:t>
            </a:r>
          </a:p>
        </p:txBody>
      </p:sp>
      <p:sp>
        <p:nvSpPr>
          <p:cNvPr id="43" name="TextBox 42">
            <a:extLst>
              <a:ext uri="{FF2B5EF4-FFF2-40B4-BE49-F238E27FC236}">
                <a16:creationId xmlns:a16="http://schemas.microsoft.com/office/drawing/2014/main" id="{BFF66D6D-A8ED-4491-827B-CA401D837F92}"/>
              </a:ext>
            </a:extLst>
          </p:cNvPr>
          <p:cNvSpPr txBox="1"/>
          <p:nvPr/>
        </p:nvSpPr>
        <p:spPr>
          <a:xfrm>
            <a:off x="3499414" y="5438567"/>
            <a:ext cx="600336" cy="461665"/>
          </a:xfrm>
          <a:prstGeom prst="rect">
            <a:avLst/>
          </a:prstGeom>
          <a:solidFill>
            <a:srgbClr val="FFF4E7"/>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latin typeface="Century Gothic"/>
                <a:ea typeface="+mn-ea"/>
                <a:cs typeface="+mn-cs"/>
              </a:rPr>
              <a:t>in</a:t>
            </a:r>
          </a:p>
        </p:txBody>
      </p:sp>
      <p:sp>
        <p:nvSpPr>
          <p:cNvPr id="44" name="TextBox 43">
            <a:extLst>
              <a:ext uri="{FF2B5EF4-FFF2-40B4-BE49-F238E27FC236}">
                <a16:creationId xmlns:a16="http://schemas.microsoft.com/office/drawing/2014/main" id="{754A95FB-F8C7-429F-8A59-C8D25A96CDAC}"/>
              </a:ext>
            </a:extLst>
          </p:cNvPr>
          <p:cNvSpPr txBox="1"/>
          <p:nvPr/>
        </p:nvSpPr>
        <p:spPr>
          <a:xfrm>
            <a:off x="203142" y="5442151"/>
            <a:ext cx="453212" cy="461665"/>
          </a:xfrm>
          <a:prstGeom prst="rect">
            <a:avLst/>
          </a:prstGeom>
          <a:no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15076"/>
                </a:solidFill>
                <a:effectLst/>
                <a:uLnTx/>
                <a:uFillTx/>
                <a:latin typeface="Century Gothic"/>
                <a:ea typeface="+mn-ea"/>
                <a:cs typeface="+mn-cs"/>
              </a:rPr>
              <a:t>5</a:t>
            </a:r>
          </a:p>
        </p:txBody>
      </p:sp>
      <p:sp>
        <p:nvSpPr>
          <p:cNvPr id="45" name="Rectangle 44">
            <a:extLst>
              <a:ext uri="{FF2B5EF4-FFF2-40B4-BE49-F238E27FC236}">
                <a16:creationId xmlns:a16="http://schemas.microsoft.com/office/drawing/2014/main" id="{B7D8D149-FF59-4796-B43A-9BD6637018BC}"/>
              </a:ext>
            </a:extLst>
          </p:cNvPr>
          <p:cNvSpPr/>
          <p:nvPr/>
        </p:nvSpPr>
        <p:spPr>
          <a:xfrm>
            <a:off x="6875175" y="2825750"/>
            <a:ext cx="457396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Century Gothic"/>
                <a:ea typeface="+mn-ea"/>
                <a:cs typeface="+mn-cs"/>
              </a:rPr>
              <a:t>2. </a:t>
            </a:r>
            <a:r>
              <a:rPr kumimoji="0" lang="en-GB" sz="2800" b="1" i="0" u="none" strike="noStrike" kern="0" cap="none" spc="0" normalizeH="0" baseline="0" noProof="0" dirty="0">
                <a:ln>
                  <a:noFill/>
                </a:ln>
                <a:solidFill>
                  <a:srgbClr val="002060"/>
                </a:solidFill>
                <a:effectLst/>
                <a:uLnTx/>
                <a:uFillTx/>
                <a:latin typeface="Century Gothic"/>
                <a:ea typeface="+mn-ea"/>
                <a:cs typeface="+mn-cs"/>
              </a:rPr>
              <a:t>W</a:t>
            </a:r>
            <a:r>
              <a:rPr kumimoji="0" lang="en-GB" sz="2800" b="0" i="0" u="none" strike="noStrike" kern="0" cap="none" spc="0" normalizeH="0" baseline="0" noProof="0" dirty="0">
                <a:ln>
                  <a:noFill/>
                </a:ln>
                <a:solidFill>
                  <a:srgbClr val="002060"/>
                </a:solidFill>
                <a:effectLst/>
                <a:uLnTx/>
                <a:uFillTx/>
                <a:latin typeface="Century Gothic"/>
                <a:ea typeface="+mn-ea"/>
                <a:cs typeface="+mn-cs"/>
              </a:rPr>
              <a:t>o </a:t>
            </a:r>
            <a:r>
              <a:rPr kumimoji="0" lang="en-GB" sz="2800" b="0" i="0" u="none" strike="noStrike" kern="0" cap="none" spc="0" normalizeH="0" baseline="0" noProof="0" dirty="0" err="1">
                <a:ln>
                  <a:noFill/>
                </a:ln>
                <a:solidFill>
                  <a:srgbClr val="002060"/>
                </a:solidFill>
                <a:effectLst/>
                <a:uLnTx/>
                <a:uFillTx/>
                <a:latin typeface="Century Gothic"/>
                <a:ea typeface="+mn-ea"/>
                <a:cs typeface="+mn-cs"/>
              </a:rPr>
              <a:t>ist</a:t>
            </a:r>
            <a:r>
              <a:rPr kumimoji="0" lang="en-GB" sz="2800" b="0" i="0" u="none" strike="noStrike" kern="0" cap="none" spc="0" normalizeH="0" baseline="0" noProof="0" dirty="0">
                <a:ln>
                  <a:noFill/>
                </a:ln>
                <a:solidFill>
                  <a:srgbClr val="002060"/>
                </a:solidFill>
                <a:effectLst/>
                <a:uLnTx/>
                <a:uFillTx/>
                <a:latin typeface="Century Gothic"/>
                <a:ea typeface="+mn-ea"/>
                <a:cs typeface="+mn-cs"/>
              </a:rPr>
              <a:t> die </a:t>
            </a:r>
            <a:r>
              <a:rPr lang="en-GB" sz="2800" b="1" kern="0" dirty="0" err="1">
                <a:solidFill>
                  <a:srgbClr val="002060"/>
                </a:solidFill>
                <a:latin typeface="Century Gothic"/>
              </a:rPr>
              <a:t>J</a:t>
            </a:r>
            <a:r>
              <a:rPr lang="en-GB" sz="2800" kern="0" dirty="0" err="1">
                <a:solidFill>
                  <a:srgbClr val="002060"/>
                </a:solidFill>
                <a:latin typeface="Century Gothic"/>
              </a:rPr>
              <a:t>acke</a:t>
            </a:r>
            <a:r>
              <a:rPr kumimoji="0" lang="en-GB" sz="2800" b="0" i="0" u="none" strike="noStrike" kern="0" cap="none" spc="0" normalizeH="0" baseline="0" noProof="0" dirty="0">
                <a:ln>
                  <a:noFill/>
                </a:ln>
                <a:solidFill>
                  <a:srgbClr val="002060"/>
                </a:solidFill>
                <a:effectLst/>
                <a:uLnTx/>
                <a:uFillTx/>
                <a:latin typeface="Century Gothic"/>
                <a:ea typeface="+mn-ea"/>
                <a:cs typeface="+mn-cs"/>
              </a:rPr>
              <a:t>?</a:t>
            </a:r>
            <a:endParaRPr kumimoji="0" lang="en-GB" sz="2800" b="0" i="1" u="none" strike="noStrike" kern="0" cap="none" spc="0" normalizeH="0" baseline="0" noProof="0" dirty="0">
              <a:ln>
                <a:noFill/>
              </a:ln>
              <a:solidFill>
                <a:prstClr val="black"/>
              </a:solidFill>
              <a:effectLst/>
              <a:uLnTx/>
              <a:uFillTx/>
              <a:latin typeface="Century Gothic"/>
              <a:ea typeface="+mn-ea"/>
              <a:cs typeface="+mn-cs"/>
            </a:endParaRPr>
          </a:p>
        </p:txBody>
      </p:sp>
      <p:sp>
        <p:nvSpPr>
          <p:cNvPr id="46" name="Rectangle 45">
            <a:extLst>
              <a:ext uri="{FF2B5EF4-FFF2-40B4-BE49-F238E27FC236}">
                <a16:creationId xmlns:a16="http://schemas.microsoft.com/office/drawing/2014/main" id="{87974C36-A704-4B32-853B-76F467EC8C5E}"/>
              </a:ext>
            </a:extLst>
          </p:cNvPr>
          <p:cNvSpPr/>
          <p:nvPr/>
        </p:nvSpPr>
        <p:spPr>
          <a:xfrm>
            <a:off x="6875175" y="3665342"/>
            <a:ext cx="457396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Century Gothic"/>
                <a:ea typeface="+mn-ea"/>
                <a:cs typeface="+mn-cs"/>
              </a:rPr>
              <a:t>3. </a:t>
            </a:r>
            <a:r>
              <a:rPr kumimoji="0" lang="en-GB" sz="2800" b="1" i="0" u="none" strike="noStrike" kern="0" cap="none" spc="0" normalizeH="0" baseline="0" noProof="0" dirty="0">
                <a:ln>
                  <a:noFill/>
                </a:ln>
                <a:solidFill>
                  <a:srgbClr val="002060"/>
                </a:solidFill>
                <a:effectLst/>
                <a:uLnTx/>
                <a:uFillTx/>
                <a:latin typeface="Century Gothic"/>
                <a:ea typeface="+mn-ea"/>
                <a:cs typeface="+mn-cs"/>
              </a:rPr>
              <a:t>D</a:t>
            </a:r>
            <a:r>
              <a:rPr kumimoji="0" lang="en-GB" sz="2800" b="0" i="0" u="none" strike="noStrike" kern="0" cap="none" spc="0" normalizeH="0" baseline="0" noProof="0" dirty="0">
                <a:ln>
                  <a:noFill/>
                </a:ln>
                <a:solidFill>
                  <a:srgbClr val="002060"/>
                </a:solidFill>
                <a:effectLst/>
                <a:uLnTx/>
                <a:uFillTx/>
                <a:latin typeface="Century Gothic"/>
                <a:ea typeface="+mn-ea"/>
                <a:cs typeface="+mn-cs"/>
              </a:rPr>
              <a:t>as </a:t>
            </a:r>
            <a:r>
              <a:rPr kumimoji="0" lang="en-GB" sz="2800" b="1" i="0" u="none" strike="noStrike" kern="0" cap="none" spc="0" normalizeH="0" baseline="0" noProof="0" dirty="0" err="1">
                <a:ln>
                  <a:noFill/>
                </a:ln>
                <a:solidFill>
                  <a:srgbClr val="002060"/>
                </a:solidFill>
                <a:effectLst/>
                <a:uLnTx/>
                <a:uFillTx/>
                <a:latin typeface="Century Gothic"/>
                <a:ea typeface="+mn-ea"/>
                <a:cs typeface="+mn-cs"/>
              </a:rPr>
              <a:t>B</a:t>
            </a:r>
            <a:r>
              <a:rPr kumimoji="0" lang="en-GB" sz="2800" i="0" u="none" strike="noStrike" kern="0" cap="none" spc="0" normalizeH="0" baseline="0" noProof="0" dirty="0" err="1">
                <a:ln>
                  <a:noFill/>
                </a:ln>
                <a:solidFill>
                  <a:srgbClr val="002060"/>
                </a:solidFill>
                <a:effectLst/>
                <a:uLnTx/>
                <a:uFillTx/>
                <a:latin typeface="Century Gothic"/>
                <a:ea typeface="+mn-ea"/>
                <a:cs typeface="+mn-cs"/>
              </a:rPr>
              <a:t>utterbrot</a:t>
            </a:r>
            <a:r>
              <a:rPr kumimoji="0" lang="en-GB" sz="2800" b="0" i="0" u="none" strike="noStrike" kern="0" cap="none" spc="0" normalizeH="0" baseline="0" noProof="0" dirty="0">
                <a:ln>
                  <a:noFill/>
                </a:ln>
                <a:solidFill>
                  <a:srgbClr val="002060"/>
                </a:solidFill>
                <a:effectLst/>
                <a:uLnTx/>
                <a:uFillTx/>
                <a:latin typeface="Century Gothic"/>
                <a:ea typeface="+mn-ea"/>
                <a:cs typeface="+mn-cs"/>
              </a:rPr>
              <a:t> is </a:t>
            </a:r>
            <a:r>
              <a:rPr kumimoji="0" lang="en-GB" sz="2800" b="0" i="0" u="none" strike="noStrike" kern="0" cap="none" spc="0" normalizeH="0" baseline="0" noProof="0" dirty="0" err="1">
                <a:ln>
                  <a:noFill/>
                </a:ln>
                <a:solidFill>
                  <a:srgbClr val="002060"/>
                </a:solidFill>
                <a:effectLst/>
                <a:uLnTx/>
                <a:uFillTx/>
                <a:latin typeface="Century Gothic"/>
                <a:ea typeface="+mn-ea"/>
                <a:cs typeface="+mn-cs"/>
              </a:rPr>
              <a:t>hier</a:t>
            </a:r>
            <a:r>
              <a:rPr kumimoji="0" lang="en-GB" sz="2800" b="0" i="0" u="none" strike="noStrike" kern="0" cap="none" spc="0" normalizeH="0" baseline="0" noProof="0" dirty="0">
                <a:ln>
                  <a:noFill/>
                </a:ln>
                <a:solidFill>
                  <a:srgbClr val="002060"/>
                </a:solidFill>
                <a:effectLst/>
                <a:uLnTx/>
                <a:uFillTx/>
                <a:latin typeface="Century Gothic"/>
                <a:ea typeface="+mn-ea"/>
                <a:cs typeface="+mn-cs"/>
              </a:rPr>
              <a:t>.</a:t>
            </a:r>
            <a:endParaRPr kumimoji="0" lang="en-GB" sz="2800" b="0" i="1" u="none" strike="noStrike" kern="0" cap="none" spc="0" normalizeH="0" baseline="0" noProof="0" dirty="0">
              <a:ln>
                <a:noFill/>
              </a:ln>
              <a:solidFill>
                <a:prstClr val="black"/>
              </a:solidFill>
              <a:effectLst/>
              <a:uLnTx/>
              <a:uFillTx/>
              <a:latin typeface="Century Gothic"/>
              <a:ea typeface="+mn-ea"/>
              <a:cs typeface="+mn-cs"/>
            </a:endParaRPr>
          </a:p>
        </p:txBody>
      </p:sp>
      <p:sp>
        <p:nvSpPr>
          <p:cNvPr id="47" name="Rectangle 46">
            <a:extLst>
              <a:ext uri="{FF2B5EF4-FFF2-40B4-BE49-F238E27FC236}">
                <a16:creationId xmlns:a16="http://schemas.microsoft.com/office/drawing/2014/main" id="{ECAAF850-4953-4425-AE5E-149F20B1A76A}"/>
              </a:ext>
            </a:extLst>
          </p:cNvPr>
          <p:cNvSpPr/>
          <p:nvPr/>
        </p:nvSpPr>
        <p:spPr>
          <a:xfrm>
            <a:off x="6875175" y="4579982"/>
            <a:ext cx="457396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Century Gothic"/>
                <a:ea typeface="+mn-ea"/>
                <a:cs typeface="+mn-cs"/>
              </a:rPr>
              <a:t>4. </a:t>
            </a:r>
            <a:r>
              <a:rPr kumimoji="0" lang="en-GB" sz="2800" b="1" i="0" u="none" strike="noStrike" kern="0" cap="none" spc="0" normalizeH="0" baseline="0" noProof="0" dirty="0">
                <a:ln>
                  <a:noFill/>
                </a:ln>
                <a:solidFill>
                  <a:srgbClr val="002060"/>
                </a:solidFill>
                <a:effectLst/>
                <a:uLnTx/>
                <a:uFillTx/>
                <a:latin typeface="Century Gothic"/>
                <a:ea typeface="+mn-ea"/>
                <a:cs typeface="+mn-cs"/>
              </a:rPr>
              <a:t>W</a:t>
            </a:r>
            <a:r>
              <a:rPr kumimoji="0" lang="en-GB" sz="2800" b="0" i="0" u="none" strike="noStrike" kern="0" cap="none" spc="0" normalizeH="0" baseline="0" noProof="0" dirty="0">
                <a:ln>
                  <a:noFill/>
                </a:ln>
                <a:solidFill>
                  <a:srgbClr val="002060"/>
                </a:solidFill>
                <a:effectLst/>
                <a:uLnTx/>
                <a:uFillTx/>
                <a:latin typeface="Century Gothic"/>
                <a:ea typeface="+mn-ea"/>
                <a:cs typeface="+mn-cs"/>
              </a:rPr>
              <a:t>o </a:t>
            </a:r>
            <a:r>
              <a:rPr kumimoji="0" lang="en-GB" sz="2800" b="0" i="0" u="none" strike="noStrike" kern="0" cap="none" spc="0" normalizeH="0" baseline="0" noProof="0" dirty="0" err="1">
                <a:ln>
                  <a:noFill/>
                </a:ln>
                <a:solidFill>
                  <a:srgbClr val="002060"/>
                </a:solidFill>
                <a:effectLst/>
                <a:uLnTx/>
                <a:uFillTx/>
                <a:latin typeface="Century Gothic"/>
                <a:ea typeface="+mn-ea"/>
                <a:cs typeface="+mn-cs"/>
              </a:rPr>
              <a:t>ist</a:t>
            </a:r>
            <a:r>
              <a:rPr kumimoji="0" lang="en-GB" sz="2800" b="0" i="0" u="none" strike="noStrike" kern="0" cap="none" spc="0" normalizeH="0" baseline="0" noProof="0" dirty="0">
                <a:ln>
                  <a:noFill/>
                </a:ln>
                <a:solidFill>
                  <a:srgbClr val="002060"/>
                </a:solidFill>
                <a:effectLst/>
                <a:uLnTx/>
                <a:uFillTx/>
                <a:latin typeface="Century Gothic"/>
                <a:ea typeface="+mn-ea"/>
                <a:cs typeface="+mn-cs"/>
              </a:rPr>
              <a:t> </a:t>
            </a:r>
            <a:r>
              <a:rPr kumimoji="0" lang="en-GB" sz="2800" b="1" i="0" u="none" strike="noStrike" kern="0" cap="none" spc="0" normalizeH="0" baseline="0" noProof="0" dirty="0">
                <a:ln>
                  <a:noFill/>
                </a:ln>
                <a:solidFill>
                  <a:srgbClr val="002060"/>
                </a:solidFill>
                <a:effectLst/>
                <a:uLnTx/>
                <a:uFillTx/>
                <a:latin typeface="Century Gothic"/>
                <a:ea typeface="+mn-ea"/>
                <a:cs typeface="+mn-cs"/>
              </a:rPr>
              <a:t>R</a:t>
            </a:r>
            <a:r>
              <a:rPr kumimoji="0" lang="en-GB" sz="2800" b="0" i="0" u="none" strike="noStrike" kern="0" cap="none" spc="0" normalizeH="0" baseline="0" noProof="0" dirty="0">
                <a:ln>
                  <a:noFill/>
                </a:ln>
                <a:solidFill>
                  <a:srgbClr val="002060"/>
                </a:solidFill>
                <a:effectLst/>
                <a:uLnTx/>
                <a:uFillTx/>
                <a:latin typeface="Century Gothic"/>
                <a:ea typeface="+mn-ea"/>
                <a:cs typeface="+mn-cs"/>
              </a:rPr>
              <a:t>onja?</a:t>
            </a:r>
            <a:endParaRPr kumimoji="0" lang="en-GB" sz="2800" b="0" i="1" u="none" strike="noStrike" kern="0" cap="none" spc="0" normalizeH="0" baseline="0" noProof="0" dirty="0">
              <a:ln>
                <a:noFill/>
              </a:ln>
              <a:solidFill>
                <a:prstClr val="black"/>
              </a:solidFill>
              <a:effectLst/>
              <a:uLnTx/>
              <a:uFillTx/>
              <a:latin typeface="Century Gothic"/>
              <a:ea typeface="+mn-ea"/>
              <a:cs typeface="+mn-cs"/>
            </a:endParaRPr>
          </a:p>
        </p:txBody>
      </p:sp>
      <p:sp>
        <p:nvSpPr>
          <p:cNvPr id="48" name="Rectangle 47">
            <a:extLst>
              <a:ext uri="{FF2B5EF4-FFF2-40B4-BE49-F238E27FC236}">
                <a16:creationId xmlns:a16="http://schemas.microsoft.com/office/drawing/2014/main" id="{01BB3529-1297-4CB3-B9A8-D14D452EA61D}"/>
              </a:ext>
            </a:extLst>
          </p:cNvPr>
          <p:cNvSpPr/>
          <p:nvPr/>
        </p:nvSpPr>
        <p:spPr>
          <a:xfrm>
            <a:off x="6897690" y="5407790"/>
            <a:ext cx="505963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Century Gothic"/>
                <a:ea typeface="+mn-ea"/>
                <a:cs typeface="+mn-cs"/>
              </a:rPr>
              <a:t>5. </a:t>
            </a:r>
            <a:r>
              <a:rPr kumimoji="0" lang="en-GB" sz="2800" b="1" i="0" u="none" strike="noStrike" kern="0" cap="none" spc="0" normalizeH="0" baseline="0" noProof="0" dirty="0">
                <a:ln>
                  <a:noFill/>
                </a:ln>
                <a:solidFill>
                  <a:srgbClr val="002060"/>
                </a:solidFill>
                <a:effectLst/>
                <a:uLnTx/>
                <a:uFillTx/>
                <a:latin typeface="Century Gothic"/>
                <a:ea typeface="+mn-ea"/>
                <a:cs typeface="+mn-cs"/>
              </a:rPr>
              <a:t>R</a:t>
            </a:r>
            <a:r>
              <a:rPr kumimoji="0" lang="en-GB" sz="2800" i="0" u="none" strike="noStrike" kern="0" cap="none" spc="0" normalizeH="0" baseline="0" noProof="0" dirty="0">
                <a:ln>
                  <a:noFill/>
                </a:ln>
                <a:solidFill>
                  <a:srgbClr val="002060"/>
                </a:solidFill>
                <a:effectLst/>
                <a:uLnTx/>
                <a:uFillTx/>
                <a:latin typeface="Century Gothic"/>
                <a:ea typeface="+mn-ea"/>
                <a:cs typeface="+mn-cs"/>
              </a:rPr>
              <a:t>onja</a:t>
            </a:r>
            <a:r>
              <a:rPr kumimoji="0" lang="en-GB" sz="2800" b="1" i="0" u="none" strike="noStrike" kern="0" cap="none" spc="0" normalizeH="0" baseline="0" noProof="0" dirty="0">
                <a:ln>
                  <a:noFill/>
                </a:ln>
                <a:solidFill>
                  <a:srgbClr val="002060"/>
                </a:solidFill>
                <a:effectLst/>
                <a:uLnTx/>
                <a:uFillTx/>
                <a:latin typeface="Century Gothic"/>
                <a:ea typeface="+mn-ea"/>
                <a:cs typeface="+mn-cs"/>
              </a:rPr>
              <a:t> </a:t>
            </a:r>
            <a:r>
              <a:rPr kumimoji="0" lang="en-GB" sz="2800" b="0" i="0" u="none" strike="noStrike" kern="0" cap="none" spc="0" normalizeH="0" baseline="0" noProof="0" dirty="0" err="1">
                <a:ln>
                  <a:noFill/>
                </a:ln>
                <a:solidFill>
                  <a:srgbClr val="002060"/>
                </a:solidFill>
                <a:effectLst/>
                <a:uLnTx/>
                <a:uFillTx/>
                <a:latin typeface="Century Gothic"/>
                <a:ea typeface="+mn-ea"/>
                <a:cs typeface="+mn-cs"/>
              </a:rPr>
              <a:t>ist</a:t>
            </a:r>
            <a:r>
              <a:rPr kumimoji="0" lang="en-GB" sz="2800" b="0" i="0" u="none" strike="noStrike" kern="0" cap="none" spc="0" normalizeH="0" baseline="0" noProof="0" dirty="0">
                <a:ln>
                  <a:noFill/>
                </a:ln>
                <a:solidFill>
                  <a:srgbClr val="002060"/>
                </a:solidFill>
                <a:effectLst/>
                <a:uLnTx/>
                <a:uFillTx/>
                <a:latin typeface="Century Gothic"/>
                <a:ea typeface="+mn-ea"/>
                <a:cs typeface="+mn-cs"/>
              </a:rPr>
              <a:t> in </a:t>
            </a:r>
            <a:r>
              <a:rPr kumimoji="0" lang="en-GB" sz="2800" b="1" i="0" u="none" strike="noStrike" kern="0" cap="none" spc="0" normalizeH="0" baseline="0" noProof="0" dirty="0">
                <a:ln>
                  <a:noFill/>
                </a:ln>
                <a:solidFill>
                  <a:srgbClr val="002060"/>
                </a:solidFill>
                <a:effectLst/>
                <a:uLnTx/>
                <a:uFillTx/>
                <a:latin typeface="Century Gothic"/>
                <a:ea typeface="+mn-ea"/>
                <a:cs typeface="+mn-cs"/>
              </a:rPr>
              <a:t>B</a:t>
            </a:r>
            <a:r>
              <a:rPr kumimoji="0" lang="en-GB" sz="2800" i="0" u="none" strike="noStrike" kern="0" cap="none" spc="0" normalizeH="0" baseline="0" noProof="0" dirty="0">
                <a:ln>
                  <a:noFill/>
                </a:ln>
                <a:solidFill>
                  <a:srgbClr val="002060"/>
                </a:solidFill>
                <a:effectLst/>
                <a:uLnTx/>
                <a:uFillTx/>
                <a:latin typeface="Century Gothic"/>
                <a:ea typeface="+mn-ea"/>
                <a:cs typeface="+mn-cs"/>
              </a:rPr>
              <a:t>iel.</a:t>
            </a:r>
            <a:endParaRPr kumimoji="0" lang="en-GB" sz="2800" i="1" u="none" strike="noStrike" kern="0" cap="none" spc="0" normalizeH="0" baseline="0" noProof="0" dirty="0">
              <a:ln>
                <a:noFill/>
              </a:ln>
              <a:solidFill>
                <a:prstClr val="black"/>
              </a:solidFill>
              <a:effectLst/>
              <a:uLnTx/>
              <a:uFillTx/>
              <a:latin typeface="Century Gothic"/>
              <a:ea typeface="+mn-ea"/>
              <a:cs typeface="+mn-cs"/>
            </a:endParaRPr>
          </a:p>
        </p:txBody>
      </p:sp>
      <p:sp>
        <p:nvSpPr>
          <p:cNvPr id="49" name="TextBox 48">
            <a:extLst>
              <a:ext uri="{FF2B5EF4-FFF2-40B4-BE49-F238E27FC236}">
                <a16:creationId xmlns:a16="http://schemas.microsoft.com/office/drawing/2014/main" id="{D366B400-587D-48F1-A4A5-36090A8DECC2}"/>
              </a:ext>
            </a:extLst>
          </p:cNvPr>
          <p:cNvSpPr txBox="1"/>
          <p:nvPr/>
        </p:nvSpPr>
        <p:spPr>
          <a:xfrm>
            <a:off x="4357829" y="5446438"/>
            <a:ext cx="1422322" cy="461665"/>
          </a:xfrm>
          <a:prstGeom prst="rect">
            <a:avLst/>
          </a:prstGeom>
          <a:solidFill>
            <a:srgbClr val="FFF4E7"/>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latin typeface="Century Gothic"/>
                <a:ea typeface="+mn-ea"/>
                <a:cs typeface="+mn-cs"/>
              </a:rPr>
              <a:t>Biel.</a:t>
            </a:r>
          </a:p>
        </p:txBody>
      </p:sp>
      <p:sp>
        <p:nvSpPr>
          <p:cNvPr id="50" name="Speech Bubble: Rectangle with Corners Rounded 49">
            <a:extLst>
              <a:ext uri="{FF2B5EF4-FFF2-40B4-BE49-F238E27FC236}">
                <a16:creationId xmlns:a16="http://schemas.microsoft.com/office/drawing/2014/main" id="{396BD0CF-EBE7-4B79-9638-4F6A7F5EC61A}"/>
              </a:ext>
            </a:extLst>
          </p:cNvPr>
          <p:cNvSpPr/>
          <p:nvPr/>
        </p:nvSpPr>
        <p:spPr>
          <a:xfrm>
            <a:off x="1161099" y="1032270"/>
            <a:ext cx="8403815"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51" name="Graphic 50" descr="Teacher">
            <a:extLst>
              <a:ext uri="{FF2B5EF4-FFF2-40B4-BE49-F238E27FC236}">
                <a16:creationId xmlns:a16="http://schemas.microsoft.com/office/drawing/2014/main" id="{7A1EE203-5B80-4590-B563-899108114B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8379" y="862085"/>
            <a:ext cx="914400" cy="914400"/>
          </a:xfrm>
          <a:prstGeom prst="rect">
            <a:avLst/>
          </a:prstGeom>
        </p:spPr>
      </p:pic>
      <p:sp>
        <p:nvSpPr>
          <p:cNvPr id="52" name="Google Shape;108;p3">
            <a:extLst>
              <a:ext uri="{FF2B5EF4-FFF2-40B4-BE49-F238E27FC236}">
                <a16:creationId xmlns:a16="http://schemas.microsoft.com/office/drawing/2014/main" id="{A184B135-36BE-4723-9B49-A16A27D5FC58}"/>
              </a:ext>
            </a:extLst>
          </p:cNvPr>
          <p:cNvSpPr txBox="1"/>
          <p:nvPr/>
        </p:nvSpPr>
        <p:spPr>
          <a:xfrm>
            <a:off x="1161099" y="1043258"/>
            <a:ext cx="923906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Which words need a capital letter in German?</a:t>
            </a:r>
            <a:endParaRPr kumimoji="0" sz="2800" b="1" i="0" u="none" strike="noStrike" kern="1200" cap="none" spc="0" normalizeH="0" baseline="0" noProof="0" dirty="0">
              <a:ln>
                <a:noFill/>
              </a:ln>
              <a:solidFill>
                <a:prstClr val="white"/>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146440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13"/>
                                        </p:tgtEl>
                                        <p:attrNameLst>
                                          <p:attrName>fillcolor</p:attrName>
                                        </p:attrNameLst>
                                      </p:cBhvr>
                                      <p:to>
                                        <a:schemeClr val="accent2"/>
                                      </p:to>
                                    </p:animClr>
                                    <p:set>
                                      <p:cBhvr>
                                        <p:cTn id="19" dur="2000" fill="hold"/>
                                        <p:tgtEl>
                                          <p:spTgt spid="13"/>
                                        </p:tgtEl>
                                        <p:attrNameLst>
                                          <p:attrName>fill.type</p:attrName>
                                        </p:attrNameLst>
                                      </p:cBhvr>
                                      <p:to>
                                        <p:strVal val="solid"/>
                                      </p:to>
                                    </p:set>
                                    <p:set>
                                      <p:cBhvr>
                                        <p:cTn id="20" dur="2000" fill="hold"/>
                                        <p:tgtEl>
                                          <p:spTgt spid="13"/>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4"/>
                                        </p:tgtEl>
                                        <p:attrNameLst>
                                          <p:attrName>fillcolor</p:attrName>
                                        </p:attrNameLst>
                                      </p:cBhvr>
                                      <p:to>
                                        <a:schemeClr val="accent2"/>
                                      </p:to>
                                    </p:animClr>
                                    <p:set>
                                      <p:cBhvr>
                                        <p:cTn id="25" dur="2000" fill="hold"/>
                                        <p:tgtEl>
                                          <p:spTgt spid="14"/>
                                        </p:tgtEl>
                                        <p:attrNameLst>
                                          <p:attrName>fill.type</p:attrName>
                                        </p:attrNameLst>
                                      </p:cBhvr>
                                      <p:to>
                                        <p:strVal val="solid"/>
                                      </p:to>
                                    </p:set>
                                    <p:set>
                                      <p:cBhvr>
                                        <p:cTn id="26" dur="2000" fill="hold"/>
                                        <p:tgtEl>
                                          <p:spTgt spid="14"/>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mph" presetSubtype="2" fill="hold" nodeType="clickEffect">
                                  <p:stCondLst>
                                    <p:cond delay="0"/>
                                  </p:stCondLst>
                                  <p:childTnLst>
                                    <p:animClr clrSpc="rgb" dir="cw">
                                      <p:cBhvr>
                                        <p:cTn id="47" dur="2000" fill="hold"/>
                                        <p:tgtEl>
                                          <p:spTgt spid="18"/>
                                        </p:tgtEl>
                                        <p:attrNameLst>
                                          <p:attrName>fillcolor</p:attrName>
                                        </p:attrNameLst>
                                      </p:cBhvr>
                                      <p:to>
                                        <a:schemeClr val="accent2"/>
                                      </p:to>
                                    </p:animClr>
                                    <p:set>
                                      <p:cBhvr>
                                        <p:cTn id="48" dur="2000" fill="hold"/>
                                        <p:tgtEl>
                                          <p:spTgt spid="18"/>
                                        </p:tgtEl>
                                        <p:attrNameLst>
                                          <p:attrName>fill.type</p:attrName>
                                        </p:attrNameLst>
                                      </p:cBhvr>
                                      <p:to>
                                        <p:strVal val="solid"/>
                                      </p:to>
                                    </p:set>
                                    <p:set>
                                      <p:cBhvr>
                                        <p:cTn id="49" dur="2000" fill="hold"/>
                                        <p:tgtEl>
                                          <p:spTgt spid="18"/>
                                        </p:tgtEl>
                                        <p:attrNameLst>
                                          <p:attrName>fill.on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21"/>
                                        </p:tgtEl>
                                        <p:attrNameLst>
                                          <p:attrName>fillcolor</p:attrName>
                                        </p:attrNameLst>
                                      </p:cBhvr>
                                      <p:to>
                                        <a:schemeClr val="accent2"/>
                                      </p:to>
                                    </p:animClr>
                                    <p:set>
                                      <p:cBhvr>
                                        <p:cTn id="54" dur="2000" fill="hold"/>
                                        <p:tgtEl>
                                          <p:spTgt spid="21"/>
                                        </p:tgtEl>
                                        <p:attrNameLst>
                                          <p:attrName>fill.type</p:attrName>
                                        </p:attrNameLst>
                                      </p:cBhvr>
                                      <p:to>
                                        <p:strVal val="solid"/>
                                      </p:to>
                                    </p:set>
                                    <p:set>
                                      <p:cBhvr>
                                        <p:cTn id="55" dur="2000" fill="hold"/>
                                        <p:tgtEl>
                                          <p:spTgt spid="21"/>
                                        </p:tgtEl>
                                        <p:attrNameLst>
                                          <p:attrName>fill.on</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mph" presetSubtype="2" fill="hold" nodeType="clickEffect">
                                  <p:stCondLst>
                                    <p:cond delay="0"/>
                                  </p:stCondLst>
                                  <p:childTnLst>
                                    <p:animClr clrSpc="rgb" dir="cw">
                                      <p:cBhvr>
                                        <p:cTn id="76" dur="2000" fill="hold"/>
                                        <p:tgtEl>
                                          <p:spTgt spid="23"/>
                                        </p:tgtEl>
                                        <p:attrNameLst>
                                          <p:attrName>fillcolor</p:attrName>
                                        </p:attrNameLst>
                                      </p:cBhvr>
                                      <p:to>
                                        <a:schemeClr val="accent2"/>
                                      </p:to>
                                    </p:animClr>
                                    <p:set>
                                      <p:cBhvr>
                                        <p:cTn id="77" dur="2000" fill="hold"/>
                                        <p:tgtEl>
                                          <p:spTgt spid="23"/>
                                        </p:tgtEl>
                                        <p:attrNameLst>
                                          <p:attrName>fill.type</p:attrName>
                                        </p:attrNameLst>
                                      </p:cBhvr>
                                      <p:to>
                                        <p:strVal val="solid"/>
                                      </p:to>
                                    </p:set>
                                    <p:set>
                                      <p:cBhvr>
                                        <p:cTn id="78" dur="2000" fill="hold"/>
                                        <p:tgtEl>
                                          <p:spTgt spid="23"/>
                                        </p:tgtEl>
                                        <p:attrNameLst>
                                          <p:attrName>fill.on</p:attrName>
                                        </p:attrNameLst>
                                      </p:cBhvr>
                                      <p:to>
                                        <p:strVal val="true"/>
                                      </p:to>
                                    </p:set>
                                  </p:childTnLst>
                                </p:cTn>
                              </p:par>
                              <p:par>
                                <p:cTn id="79" presetID="1" presetClass="emph" presetSubtype="2" fill="hold" nodeType="withEffect">
                                  <p:stCondLst>
                                    <p:cond delay="0"/>
                                  </p:stCondLst>
                                  <p:childTnLst>
                                    <p:animClr clrSpc="rgb" dir="cw">
                                      <p:cBhvr>
                                        <p:cTn id="80" dur="2000" fill="hold"/>
                                        <p:tgtEl>
                                          <p:spTgt spid="24"/>
                                        </p:tgtEl>
                                        <p:attrNameLst>
                                          <p:attrName>fillcolor</p:attrName>
                                        </p:attrNameLst>
                                      </p:cBhvr>
                                      <p:to>
                                        <a:schemeClr val="accent2"/>
                                      </p:to>
                                    </p:animClr>
                                    <p:set>
                                      <p:cBhvr>
                                        <p:cTn id="81" dur="2000" fill="hold"/>
                                        <p:tgtEl>
                                          <p:spTgt spid="24"/>
                                        </p:tgtEl>
                                        <p:attrNameLst>
                                          <p:attrName>fill.type</p:attrName>
                                        </p:attrNameLst>
                                      </p:cBhvr>
                                      <p:to>
                                        <p:strVal val="solid"/>
                                      </p:to>
                                    </p:set>
                                    <p:set>
                                      <p:cBhvr>
                                        <p:cTn id="82" dur="2000" fill="hold"/>
                                        <p:tgtEl>
                                          <p:spTgt spid="24"/>
                                        </p:tgtEl>
                                        <p:attrNameLst>
                                          <p:attrName>fill.on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500"/>
                                        <p:tgtEl>
                                          <p:spTgt spid="46"/>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37"/>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mph" presetSubtype="2" fill="hold" nodeType="clickEffect">
                                  <p:stCondLst>
                                    <p:cond delay="0"/>
                                  </p:stCondLst>
                                  <p:childTnLst>
                                    <p:animClr clrSpc="rgb" dir="cw">
                                      <p:cBhvr>
                                        <p:cTn id="101" dur="2000" fill="hold"/>
                                        <p:tgtEl>
                                          <p:spTgt spid="35"/>
                                        </p:tgtEl>
                                        <p:attrNameLst>
                                          <p:attrName>fillcolor</p:attrName>
                                        </p:attrNameLst>
                                      </p:cBhvr>
                                      <p:to>
                                        <a:schemeClr val="accent2"/>
                                      </p:to>
                                    </p:animClr>
                                    <p:set>
                                      <p:cBhvr>
                                        <p:cTn id="102" dur="2000" fill="hold"/>
                                        <p:tgtEl>
                                          <p:spTgt spid="35"/>
                                        </p:tgtEl>
                                        <p:attrNameLst>
                                          <p:attrName>fill.type</p:attrName>
                                        </p:attrNameLst>
                                      </p:cBhvr>
                                      <p:to>
                                        <p:strVal val="solid"/>
                                      </p:to>
                                    </p:set>
                                    <p:set>
                                      <p:cBhvr>
                                        <p:cTn id="103" dur="2000" fill="hold"/>
                                        <p:tgtEl>
                                          <p:spTgt spid="35"/>
                                        </p:tgtEl>
                                        <p:attrNameLst>
                                          <p:attrName>fill.on</p:attrName>
                                        </p:attrNameLst>
                                      </p:cBhvr>
                                      <p:to>
                                        <p:strVal val="true"/>
                                      </p:to>
                                    </p:set>
                                  </p:childTnLst>
                                </p:cTn>
                              </p:par>
                              <p:par>
                                <p:cTn id="104" presetID="1" presetClass="emph" presetSubtype="2" fill="hold" nodeType="withEffect">
                                  <p:stCondLst>
                                    <p:cond delay="0"/>
                                  </p:stCondLst>
                                  <p:childTnLst>
                                    <p:animClr clrSpc="rgb" dir="cw">
                                      <p:cBhvr>
                                        <p:cTn id="105" dur="2000" fill="hold"/>
                                        <p:tgtEl>
                                          <p:spTgt spid="36"/>
                                        </p:tgtEl>
                                        <p:attrNameLst>
                                          <p:attrName>fillcolor</p:attrName>
                                        </p:attrNameLst>
                                      </p:cBhvr>
                                      <p:to>
                                        <a:schemeClr val="accent2"/>
                                      </p:to>
                                    </p:animClr>
                                    <p:set>
                                      <p:cBhvr>
                                        <p:cTn id="106" dur="2000" fill="hold"/>
                                        <p:tgtEl>
                                          <p:spTgt spid="36"/>
                                        </p:tgtEl>
                                        <p:attrNameLst>
                                          <p:attrName>fill.type</p:attrName>
                                        </p:attrNameLst>
                                      </p:cBhvr>
                                      <p:to>
                                        <p:strVal val="solid"/>
                                      </p:to>
                                    </p:set>
                                    <p:set>
                                      <p:cBhvr>
                                        <p:cTn id="107" dur="2000" fill="hold"/>
                                        <p:tgtEl>
                                          <p:spTgt spid="36"/>
                                        </p:tgtEl>
                                        <p:attrNameLst>
                                          <p:attrName>fill.on</p:attrName>
                                        </p:attrNameLst>
                                      </p:cBhvr>
                                      <p:to>
                                        <p:strVal val="true"/>
                                      </p:to>
                                    </p:se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fade">
                                      <p:cBhvr>
                                        <p:cTn id="112" dur="500"/>
                                        <p:tgtEl>
                                          <p:spTgt spid="47"/>
                                        </p:tgtEl>
                                      </p:cBhvr>
                                    </p:animEffec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mph" presetSubtype="2" fill="hold" nodeType="clickEffect">
                                  <p:stCondLst>
                                    <p:cond delay="0"/>
                                  </p:stCondLst>
                                  <p:childTnLst>
                                    <p:animClr clrSpc="rgb" dir="cw">
                                      <p:cBhvr>
                                        <p:cTn id="128" dur="2000" fill="hold"/>
                                        <p:tgtEl>
                                          <p:spTgt spid="41"/>
                                        </p:tgtEl>
                                        <p:attrNameLst>
                                          <p:attrName>fillcolor</p:attrName>
                                        </p:attrNameLst>
                                      </p:cBhvr>
                                      <p:to>
                                        <a:schemeClr val="accent2"/>
                                      </p:to>
                                    </p:animClr>
                                    <p:set>
                                      <p:cBhvr>
                                        <p:cTn id="129" dur="2000" fill="hold"/>
                                        <p:tgtEl>
                                          <p:spTgt spid="41"/>
                                        </p:tgtEl>
                                        <p:attrNameLst>
                                          <p:attrName>fill.type</p:attrName>
                                        </p:attrNameLst>
                                      </p:cBhvr>
                                      <p:to>
                                        <p:strVal val="solid"/>
                                      </p:to>
                                    </p:set>
                                    <p:set>
                                      <p:cBhvr>
                                        <p:cTn id="130" dur="2000" fill="hold"/>
                                        <p:tgtEl>
                                          <p:spTgt spid="41"/>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2000" fill="hold"/>
                                        <p:tgtEl>
                                          <p:spTgt spid="49"/>
                                        </p:tgtEl>
                                        <p:attrNameLst>
                                          <p:attrName>fillcolor</p:attrName>
                                        </p:attrNameLst>
                                      </p:cBhvr>
                                      <p:to>
                                        <a:schemeClr val="accent2"/>
                                      </p:to>
                                    </p:animClr>
                                    <p:set>
                                      <p:cBhvr>
                                        <p:cTn id="133" dur="2000" fill="hold"/>
                                        <p:tgtEl>
                                          <p:spTgt spid="49"/>
                                        </p:tgtEl>
                                        <p:attrNameLst>
                                          <p:attrName>fill.type</p:attrName>
                                        </p:attrNameLst>
                                      </p:cBhvr>
                                      <p:to>
                                        <p:strVal val="solid"/>
                                      </p:to>
                                    </p:set>
                                    <p:set>
                                      <p:cBhvr>
                                        <p:cTn id="134" dur="2000" fill="hold"/>
                                        <p:tgtEl>
                                          <p:spTgt spid="49"/>
                                        </p:tgtEl>
                                        <p:attrNameLst>
                                          <p:attrName>fill.on</p:attrName>
                                        </p:attrNameLst>
                                      </p:cBhvr>
                                      <p:to>
                                        <p:strVal val="true"/>
                                      </p:to>
                                    </p:se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48"/>
                                        </p:tgtEl>
                                        <p:attrNameLst>
                                          <p:attrName>style.visibility</p:attrName>
                                        </p:attrNameLst>
                                      </p:cBhvr>
                                      <p:to>
                                        <p:strVal val="visible"/>
                                      </p:to>
                                    </p:set>
                                    <p:animEffect transition="in" filter="fade">
                                      <p:cBhvr>
                                        <p:cTn id="13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32" grpId="0" animBg="1"/>
      <p:bldP spid="33" grpId="0" animBg="1"/>
      <p:bldP spid="34" grpId="0" animBg="1"/>
      <p:bldP spid="35" grpId="0" animBg="1"/>
      <p:bldP spid="36" grpId="0" animBg="1"/>
      <p:bldP spid="37" grpId="0" animBg="1"/>
      <p:bldP spid="39" grpId="0" animBg="1"/>
      <p:bldP spid="41" grpId="0" animBg="1"/>
      <p:bldP spid="42" grpId="0" animBg="1"/>
      <p:bldP spid="43" grpId="0" animBg="1"/>
      <p:bldP spid="44" grpId="0" animBg="1"/>
      <p:bldP spid="45" grpId="0"/>
      <p:bldP spid="46" grpId="0"/>
      <p:bldP spid="47" grpId="0"/>
      <p:bldP spid="48" grpId="0"/>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Teacher">
            <a:extLst>
              <a:ext uri="{FF2B5EF4-FFF2-40B4-BE49-F238E27FC236}">
                <a16:creationId xmlns:a16="http://schemas.microsoft.com/office/drawing/2014/main" id="{68362563-6301-4643-A907-45349F9563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855" y="431807"/>
            <a:ext cx="914400" cy="914400"/>
          </a:xfrm>
          <a:prstGeom prst="rect">
            <a:avLst/>
          </a:prstGeom>
        </p:spPr>
      </p:pic>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15" name="Speech Bubble: Rectangle with Corners Rounded 14">
            <a:hlinkClick r:id="" action="ppaction://noaction">
              <a:snd r:embed="rId6" name="T1_W4_9.1.wav"/>
            </a:hlinkClick>
            <a:extLst>
              <a:ext uri="{FF2B5EF4-FFF2-40B4-BE49-F238E27FC236}">
                <a16:creationId xmlns:a16="http://schemas.microsoft.com/office/drawing/2014/main" id="{7251FCBA-2724-475D-972C-38C8AC229A75}"/>
              </a:ext>
            </a:extLst>
          </p:cNvPr>
          <p:cNvSpPr/>
          <p:nvPr/>
        </p:nvSpPr>
        <p:spPr>
          <a:xfrm>
            <a:off x="1094080" y="601992"/>
            <a:ext cx="1654085"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Google Shape;108;p3">
            <a:hlinkClick r:id="" action="ppaction://noaction">
              <a:snd r:embed="rId6" name="T1_W4_9.1.wav"/>
            </a:hlinkClick>
            <a:extLst>
              <a:ext uri="{FF2B5EF4-FFF2-40B4-BE49-F238E27FC236}">
                <a16:creationId xmlns:a16="http://schemas.microsoft.com/office/drawing/2014/main" id="{6172EBDE-543A-4065-9709-D79753155D00}"/>
              </a:ext>
            </a:extLst>
          </p:cNvPr>
          <p:cNvSpPr txBox="1"/>
          <p:nvPr/>
        </p:nvSpPr>
        <p:spPr>
          <a:xfrm>
            <a:off x="1094081" y="627648"/>
            <a:ext cx="155271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Wo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endParaRPr kumimoji="0" sz="2400" b="1" i="0" u="none" strike="noStrike" kern="1200" cap="none" spc="0" normalizeH="0" baseline="0" noProof="0" dirty="0">
              <a:ln>
                <a:noFill/>
              </a:ln>
              <a:solidFill>
                <a:prstClr val="white"/>
              </a:solidFill>
              <a:effectLst/>
              <a:uLnTx/>
              <a:uFillTx/>
              <a:latin typeface="Century Gothic" panose="020B0502020202020204" pitchFamily="34" charset="0"/>
              <a:ea typeface="Calibri"/>
              <a:cs typeface="Calibri"/>
              <a:sym typeface="Calibri"/>
            </a:endParaRPr>
          </a:p>
        </p:txBody>
      </p:sp>
      <p:sp>
        <p:nvSpPr>
          <p:cNvPr id="4" name="TextBox 3">
            <a:extLst>
              <a:ext uri="{FF2B5EF4-FFF2-40B4-BE49-F238E27FC236}">
                <a16:creationId xmlns:a16="http://schemas.microsoft.com/office/drawing/2014/main" id="{B7B87BF7-4872-9DE0-3C0E-62CA4656A6F1}"/>
              </a:ext>
            </a:extLst>
          </p:cNvPr>
          <p:cNvSpPr txBox="1"/>
          <p:nvPr/>
        </p:nvSpPr>
        <p:spPr>
          <a:xfrm>
            <a:off x="177696" y="65966"/>
            <a:ext cx="9277387" cy="461665"/>
          </a:xfrm>
          <a:prstGeom prst="rect">
            <a:avLst/>
          </a:prstGeom>
          <a:noFill/>
        </p:spPr>
        <p:txBody>
          <a:bodyPr wrap="square" rtlCol="0">
            <a:spAutoFit/>
          </a:bodyPr>
          <a:lstStyle/>
          <a:p>
            <a:r>
              <a:rPr lang="en-GB" sz="2400" dirty="0" err="1">
                <a:solidFill>
                  <a:srgbClr val="002060"/>
                </a:solidFill>
              </a:rPr>
              <a:t>Lias</a:t>
            </a:r>
            <a:r>
              <a:rPr lang="en-GB" sz="2400" dirty="0">
                <a:solidFill>
                  <a:srgbClr val="002060"/>
                </a:solidFill>
              </a:rPr>
              <a:t> is going on a school trip! Help him find his things to take.</a:t>
            </a:r>
          </a:p>
        </p:txBody>
      </p:sp>
      <p:pic>
        <p:nvPicPr>
          <p:cNvPr id="8" name="Picture 7" descr="A cartoon of a person&#10;&#10;Description automatically generated with low confidence">
            <a:extLst>
              <a:ext uri="{FF2B5EF4-FFF2-40B4-BE49-F238E27FC236}">
                <a16:creationId xmlns:a16="http://schemas.microsoft.com/office/drawing/2014/main" id="{84BCCE11-512E-5C90-947B-EBB546CA9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6505" y="1123501"/>
            <a:ext cx="1429647" cy="5447077"/>
          </a:xfrm>
          <a:prstGeom prst="rect">
            <a:avLst/>
          </a:prstGeom>
        </p:spPr>
      </p:pic>
      <p:pic>
        <p:nvPicPr>
          <p:cNvPr id="1026" name="Picture 2" descr="Free Backpack Bag vector and picture">
            <a:extLst>
              <a:ext uri="{FF2B5EF4-FFF2-40B4-BE49-F238E27FC236}">
                <a16:creationId xmlns:a16="http://schemas.microsoft.com/office/drawing/2014/main" id="{7F0E078E-E7CA-51AD-3FFA-B0E9B62297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7229" y="5163360"/>
            <a:ext cx="1285400" cy="14657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ree Apple Fruit vector and picture">
            <a:extLst>
              <a:ext uri="{FF2B5EF4-FFF2-40B4-BE49-F238E27FC236}">
                <a16:creationId xmlns:a16="http://schemas.microsoft.com/office/drawing/2014/main" id="{D34F0160-5C7F-EFAD-FF15-9163B988A1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2081" y="2072509"/>
            <a:ext cx="2706640" cy="30908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Jacket Clothing vector and picture">
            <a:extLst>
              <a:ext uri="{FF2B5EF4-FFF2-40B4-BE49-F238E27FC236}">
                <a16:creationId xmlns:a16="http://schemas.microsoft.com/office/drawing/2014/main" id="{80D0C978-A4E5-C494-6799-30895B11452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43936" y="2540127"/>
            <a:ext cx="3182490" cy="26232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1932</Words>
  <Application>Microsoft Office PowerPoint</Application>
  <PresentationFormat>Widescreen</PresentationFormat>
  <Paragraphs>272</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Century Gothic</vt:lpstr>
      <vt:lpstr>Modern Love</vt:lpstr>
      <vt:lpstr>Symbol</vt:lpstr>
      <vt:lpstr>Tw Cen MT</vt:lpstr>
      <vt:lpstr>Wingdings</vt:lpstr>
      <vt:lpstr>1_Office Theme</vt:lpstr>
      <vt:lpstr>Describing me and others</vt:lpstr>
      <vt:lpstr>aussprechen</vt:lpstr>
      <vt:lpstr>aussprechen</vt:lpstr>
      <vt:lpstr>aussprechen</vt:lpstr>
      <vt:lpstr>Nouns </vt:lpstr>
      <vt:lpstr>der, die, das (the)</vt:lpstr>
      <vt:lpstr>Vokabeln</vt:lpstr>
      <vt:lpstr>Nouns </vt:lpstr>
      <vt:lpstr>hören</vt:lpstr>
      <vt:lpstr>hören</vt:lpstr>
      <vt:lpstr>hören</vt:lpstr>
      <vt:lpstr>hören</vt:lpstr>
      <vt:lpstr>hören</vt:lpstr>
      <vt:lpstr>hören</vt:lpstr>
      <vt:lpstr>Kultur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Rachel Hawkes</dc:creator>
  <cp:lastModifiedBy>Charlotte Moss</cp:lastModifiedBy>
  <cp:revision>43</cp:revision>
  <dcterms:created xsi:type="dcterms:W3CDTF">2021-07-02T19:27:01Z</dcterms:created>
  <dcterms:modified xsi:type="dcterms:W3CDTF">2023-07-14T15:37:52Z</dcterms:modified>
</cp:coreProperties>
</file>