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257" r:id="rId3"/>
    <p:sldId id="404" r:id="rId4"/>
    <p:sldId id="405" r:id="rId5"/>
    <p:sldId id="298" r:id="rId6"/>
    <p:sldId id="770" r:id="rId7"/>
    <p:sldId id="775" r:id="rId8"/>
    <p:sldId id="424" r:id="rId9"/>
    <p:sldId id="421" r:id="rId10"/>
    <p:sldId id="390" r:id="rId11"/>
    <p:sldId id="422" r:id="rId12"/>
    <p:sldId id="936" r:id="rId13"/>
    <p:sldId id="425" r:id="rId14"/>
    <p:sldId id="426" r:id="rId15"/>
    <p:sldId id="776" r:id="rId16"/>
    <p:sldId id="7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D4EC2-28CF-4B3C-A36E-7D040B3B81B9}" v="2" dt="2023-07-17T10:36:21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70858" autoAdjust="0"/>
  </p:normalViewPr>
  <p:slideViewPr>
    <p:cSldViewPr snapToGrid="0">
      <p:cViewPr varScale="1">
        <p:scale>
          <a:sx n="72" d="100"/>
          <a:sy n="72" d="100"/>
        </p:scale>
        <p:origin x="35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BE8D4EC2-28CF-4B3C-A36E-7D040B3B81B9}"/>
    <pc:docChg chg="modSld">
      <pc:chgData name="Charlotte Moss" userId="17b589c9-cb67-41ed-a894-f82ca12b573d" providerId="ADAL" clId="{BE8D4EC2-28CF-4B3C-A36E-7D040B3B81B9}" dt="2023-07-17T10:36:21.704" v="1"/>
      <pc:docMkLst>
        <pc:docMk/>
      </pc:docMkLst>
      <pc:sldChg chg="modAnim">
        <pc:chgData name="Charlotte Moss" userId="17b589c9-cb67-41ed-a894-f82ca12b573d" providerId="ADAL" clId="{BE8D4EC2-28CF-4B3C-A36E-7D040B3B81B9}" dt="2023-07-17T10:36:21.704" v="1"/>
        <pc:sldMkLst>
          <pc:docMk/>
          <pc:sldMk cId="2876799867" sldId="4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geben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Idee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mehr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[e] denken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Bett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was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[38]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falsch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[524]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grau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[1560]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grün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[682]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richtig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[177]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schwarz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[471]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weiß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[474] </a:t>
            </a:r>
            <a:r>
              <a:rPr lang="de-DE" sz="18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das2</a:t>
            </a:r>
            <a:r>
              <a:rPr lang="de-DE" sz="18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[1]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du [54] </a:t>
            </a:r>
            <a:r>
              <a:rPr lang="en-GB" sz="16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[4]</a:t>
            </a:r>
          </a:p>
          <a:p>
            <a:endParaRPr lang="en-GB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3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HANDOUT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795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HANDOUT</a:t>
            </a:r>
            <a:br>
              <a:rPr lang="en-US" b="0" dirty="0"/>
            </a:b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993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195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64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remind pupils of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Vocabulary: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read aloud of long and short [e].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 secretly selects 5 dinosaurs.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 has 20 seconds to ‘find’ them all by saying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s/he pronounces inaccurately, his/her partner can impose a 2-second penalty.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When time elapses, swap roles.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several rounds of activity to build up familiarity and fluency in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Click on each name to hear a native speaker say the name. Pupils note whether they hear long or short [e].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With thanks to Amanda Izquierdo for the task design.</a:t>
            </a:r>
          </a:p>
          <a:p>
            <a:endParaRPr lang="en-US" b="1" dirty="0"/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animate.  A word will pass across the screen. 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down the English meaning.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items 2-12.</a:t>
            </a:r>
          </a:p>
          <a:p>
            <a:pPr marL="228600" indent="-228600">
              <a:buAutoNum type="arabicPeriod"/>
            </a:pPr>
            <a:r>
              <a:rPr lang="en-US" b="0" dirty="0"/>
              <a:t>In pairs, pupils try to say the German for all the items on their list.</a:t>
            </a:r>
            <a:br>
              <a:rPr lang="en-US" b="0" dirty="0"/>
            </a:br>
            <a:r>
              <a:rPr lang="en-US" b="0" dirty="0"/>
              <a:t>Note: they may not manage to do them all but should not worry at this stage. Follow up 5 offers another opportunity to revisit much of the same vocabulary.</a:t>
            </a:r>
          </a:p>
          <a:p>
            <a:pPr marL="228600" indent="-228600">
              <a:buAutoNum type="arabicPeriod"/>
            </a:pPr>
            <a:r>
              <a:rPr lang="en-US" b="0" dirty="0"/>
              <a:t>The next slide presents the answers, in order, with audio.</a:t>
            </a:r>
          </a:p>
          <a:p>
            <a:pPr marL="0" indent="0">
              <a:buNone/>
            </a:pPr>
            <a:endParaRPr lang="en-US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Answers:</a:t>
            </a:r>
            <a:br>
              <a:rPr lang="en-US" b="0" dirty="0"/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grün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Butterbrot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schwarz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falsch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grau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weiß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richtig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Uhr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0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Click to animate.  Words appear in answer order, with audio to check, if required.</a:t>
            </a:r>
          </a:p>
          <a:p>
            <a:pPr marL="0" indent="0">
              <a:buNone/>
            </a:pPr>
            <a:endParaRPr lang="en-US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Answers:</a:t>
            </a:r>
            <a:br>
              <a:rPr lang="en-US" b="0" dirty="0"/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du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grün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Butterbrot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was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schwarz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falsch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grau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weiß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richtig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bist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Uhr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9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spoken production and aural comprehension of ‘was…?’, </a:t>
            </a:r>
            <a:r>
              <a:rPr lang="en-US" b="0" dirty="0" err="1"/>
              <a:t>colours</a:t>
            </a:r>
            <a:r>
              <a:rPr lang="en-US" b="0" dirty="0"/>
              <a:t>, and six previously taught nouns with articles.  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Use this slide to model the activity. Each pupil will be given a handout (at end of presentation) with four differently </a:t>
            </a:r>
            <a:r>
              <a:rPr lang="en-US" b="0" dirty="0" err="1"/>
              <a:t>coloured</a:t>
            </a:r>
            <a:r>
              <a:rPr lang="en-US" b="0" dirty="0"/>
              <a:t> </a:t>
            </a:r>
            <a:r>
              <a:rPr lang="en-US" b="0" dirty="0" err="1"/>
              <a:t>obejcts</a:t>
            </a:r>
            <a:r>
              <a:rPr lang="en-US" b="0" dirty="0"/>
              <a:t>, which they must keep hidden from their partner. The goal is to find out each other’s objects.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Pupils take it in turns to ask each other a question using ‘was…?’ and one of the four </a:t>
            </a:r>
            <a:r>
              <a:rPr lang="en-US" b="0" dirty="0" err="1"/>
              <a:t>colours</a:t>
            </a:r>
            <a:r>
              <a:rPr lang="en-US" b="0" dirty="0"/>
              <a:t> at the top of the slide.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Their partner answers using their handout.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If a pupil can’t remember the word for one of the </a:t>
            </a:r>
            <a:r>
              <a:rPr lang="en-US" b="0" dirty="0" err="1"/>
              <a:t>colours</a:t>
            </a:r>
            <a:r>
              <a:rPr lang="en-US" b="0" dirty="0"/>
              <a:t>, they forfeit their go, and their partner has another go.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The first partner to find out all four of their partner’s items wins.</a:t>
            </a: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39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 (3 slides)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1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973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49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31.gif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31.gif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5" Type="http://schemas.openxmlformats.org/officeDocument/2006/relationships/image" Target="../media/image36.gif"/><Relationship Id="rId10" Type="http://schemas.openxmlformats.org/officeDocument/2006/relationships/image" Target="../media/image41.png"/><Relationship Id="rId4" Type="http://schemas.openxmlformats.org/officeDocument/2006/relationships/image" Target="../media/image35.gi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3.wav"/><Relationship Id="rId12" Type="http://schemas.openxmlformats.org/officeDocument/2006/relationships/image" Target="../media/image4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42.gif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3B3838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9A162F-051B-C36F-0E5D-9F68F0AE97A1}"/>
              </a:ext>
            </a:extLst>
          </p:cNvPr>
          <p:cNvSpPr/>
          <p:nvPr/>
        </p:nvSpPr>
        <p:spPr>
          <a:xfrm>
            <a:off x="500063" y="2471738"/>
            <a:ext cx="3243262" cy="19145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red, bin&#10;&#10;Description automatically generated">
            <a:extLst>
              <a:ext uri="{FF2B5EF4-FFF2-40B4-BE49-F238E27FC236}">
                <a16:creationId xmlns:a16="http://schemas.microsoft.com/office/drawing/2014/main" id="{50513CF3-D34D-B1BD-5473-315B55996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8" y="2587836"/>
            <a:ext cx="840804" cy="168160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98B49F9-1070-EFF3-D417-DDED0882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53" y1="42969" x2="64941" y2="35677"/>
                        <a14:foregroundMark x1="64941" y1="35677" x2="56055" y2="39518"/>
                        <a14:foregroundMark x1="56055" y1="39518" x2="63672" y2="34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28" y="2164057"/>
            <a:ext cx="1719531" cy="257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164214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are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jacket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apple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that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1236" y="55077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96267" y="552987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richtig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7992" y="554683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49" y="46467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66128" y="46650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schwarz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37298" y="4646741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falsch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7049" y="38078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2632" y="38224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Jacke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29480" y="38058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Apfel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7050" y="2942591"/>
            <a:ext cx="229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Butterbrot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0688" y="29611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Ball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29480" y="296110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Blatt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06923" y="2094535"/>
            <a:ext cx="2443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Guten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Morgen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2632" y="21033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37298" y="20994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16579" y="124555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2632" y="1232647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1632" y="124776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4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58872" y="10163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Partner A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6260AAC-22B2-1175-8AB2-EE8308AED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880842"/>
              </p:ext>
            </p:extLst>
          </p:nvPr>
        </p:nvGraphicFramePr>
        <p:xfrm>
          <a:off x="1361660" y="1006576"/>
          <a:ext cx="8682168" cy="5563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1084">
                  <a:extLst>
                    <a:ext uri="{9D8B030D-6E8A-4147-A177-3AD203B41FA5}">
                      <a16:colId xmlns:a16="http://schemas.microsoft.com/office/drawing/2014/main" val="2728265530"/>
                    </a:ext>
                  </a:extLst>
                </a:gridCol>
                <a:gridCol w="4341084">
                  <a:extLst>
                    <a:ext uri="{9D8B030D-6E8A-4147-A177-3AD203B41FA5}">
                      <a16:colId xmlns:a16="http://schemas.microsoft.com/office/drawing/2014/main" val="2877446973"/>
                    </a:ext>
                  </a:extLst>
                </a:gridCol>
              </a:tblGrid>
              <a:tr h="27815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351967"/>
                  </a:ext>
                </a:extLst>
              </a:tr>
              <a:tr h="27815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54391"/>
                  </a:ext>
                </a:extLst>
              </a:tr>
            </a:tbl>
          </a:graphicData>
        </a:graphic>
      </p:graphicFrame>
      <p:pic>
        <p:nvPicPr>
          <p:cNvPr id="9" name="Picture 8" descr="Free Apple Fruit vector and picture">
            <a:extLst>
              <a:ext uri="{FF2B5EF4-FFF2-40B4-BE49-F238E27FC236}">
                <a16:creationId xmlns:a16="http://schemas.microsoft.com/office/drawing/2014/main" id="{5F63FED1-4F74-FA09-05D2-EF3C0F73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02" y="3958032"/>
            <a:ext cx="1856289" cy="23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atch Wristwatch vector and picture">
            <a:extLst>
              <a:ext uri="{FF2B5EF4-FFF2-40B4-BE49-F238E27FC236}">
                <a16:creationId xmlns:a16="http://schemas.microsoft.com/office/drawing/2014/main" id="{584DF6CB-9300-7373-9C95-ED122136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342" y="4166003"/>
            <a:ext cx="1290338" cy="2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Basketball Ball vector and picture">
            <a:extLst>
              <a:ext uri="{FF2B5EF4-FFF2-40B4-BE49-F238E27FC236}">
                <a16:creationId xmlns:a16="http://schemas.microsoft.com/office/drawing/2014/main" id="{B8C23051-00EC-BD58-5773-E3CC933F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70" y="1538565"/>
            <a:ext cx="1890435" cy="18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Paper Leaf vector and picture">
            <a:extLst>
              <a:ext uri="{FF2B5EF4-FFF2-40B4-BE49-F238E27FC236}">
                <a16:creationId xmlns:a16="http://schemas.microsoft.com/office/drawing/2014/main" id="{0759FC5B-CA5E-F2DE-058C-44B0D03D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67" y="1450893"/>
            <a:ext cx="1693091" cy="21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5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58872" y="10163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Partner B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6260AAC-22B2-1175-8AB2-EE8308AEDDC6}"/>
              </a:ext>
            </a:extLst>
          </p:cNvPr>
          <p:cNvGraphicFramePr>
            <a:graphicFrameLocks noGrp="1"/>
          </p:cNvGraphicFramePr>
          <p:nvPr/>
        </p:nvGraphicFramePr>
        <p:xfrm>
          <a:off x="1361660" y="1006576"/>
          <a:ext cx="8682168" cy="5563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1084">
                  <a:extLst>
                    <a:ext uri="{9D8B030D-6E8A-4147-A177-3AD203B41FA5}">
                      <a16:colId xmlns:a16="http://schemas.microsoft.com/office/drawing/2014/main" val="2728265530"/>
                    </a:ext>
                  </a:extLst>
                </a:gridCol>
                <a:gridCol w="4341084">
                  <a:extLst>
                    <a:ext uri="{9D8B030D-6E8A-4147-A177-3AD203B41FA5}">
                      <a16:colId xmlns:a16="http://schemas.microsoft.com/office/drawing/2014/main" val="2877446973"/>
                    </a:ext>
                  </a:extLst>
                </a:gridCol>
              </a:tblGrid>
              <a:tr h="27815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351967"/>
                  </a:ext>
                </a:extLst>
              </a:tr>
              <a:tr h="278159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54391"/>
                  </a:ext>
                </a:extLst>
              </a:tr>
            </a:tbl>
          </a:graphicData>
        </a:graphic>
      </p:graphicFrame>
      <p:pic>
        <p:nvPicPr>
          <p:cNvPr id="10" name="Picture 2" descr="Free Jacket Clothing vector and picture">
            <a:extLst>
              <a:ext uri="{FF2B5EF4-FFF2-40B4-BE49-F238E27FC236}">
                <a16:creationId xmlns:a16="http://schemas.microsoft.com/office/drawing/2014/main" id="{69C09BB4-7F72-7BE4-00EC-25160AB9C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44" y="1394685"/>
            <a:ext cx="2340830" cy="210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atch Wristwatch vector and picture">
            <a:extLst>
              <a:ext uri="{FF2B5EF4-FFF2-40B4-BE49-F238E27FC236}">
                <a16:creationId xmlns:a16="http://schemas.microsoft.com/office/drawing/2014/main" id="{584DF6CB-9300-7373-9C95-ED122136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42" y="1428067"/>
            <a:ext cx="1290338" cy="2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Basketball Ball vector and picture">
            <a:extLst>
              <a:ext uri="{FF2B5EF4-FFF2-40B4-BE49-F238E27FC236}">
                <a16:creationId xmlns:a16="http://schemas.microsoft.com/office/drawing/2014/main" id="{B8C23051-00EC-BD58-5773-E3CC933F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37" y="4255079"/>
            <a:ext cx="1890435" cy="18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Sandwich Diet vector and picture">
            <a:extLst>
              <a:ext uri="{FF2B5EF4-FFF2-40B4-BE49-F238E27FC236}">
                <a16:creationId xmlns:a16="http://schemas.microsoft.com/office/drawing/2014/main" id="{4618C601-5ACD-BA65-C7D7-950C6D877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77" y="4073999"/>
            <a:ext cx="2531563" cy="225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41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28655"/>
              </p:ext>
            </p:extLst>
          </p:nvPr>
        </p:nvGraphicFramePr>
        <p:xfrm>
          <a:off x="516732" y="81890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Jacke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Blatt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027663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42543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morning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sheet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jacket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apple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15385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4113006" y="1596767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4488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4550228" y="317517"/>
            <a:ext cx="5465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1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877382" y="3679795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50" y="1860041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329622" y="4281637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751950" y="4293146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84" y="2447133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38" y="2076563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501531" y="370586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more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</a:t>
            </a:r>
            <a:endParaRPr lang="en-GB" sz="3200" kern="0" dirty="0"/>
          </a:p>
        </p:txBody>
      </p:sp>
      <p:sp>
        <p:nvSpPr>
          <p:cNvPr id="20" name="Google Shape;119;p1">
            <a:extLst>
              <a:ext uri="{FF2B5EF4-FFF2-40B4-BE49-F238E27FC236}">
                <a16:creationId xmlns:a16="http://schemas.microsoft.com/office/drawing/2014/main" id="{D901C462-34C6-EFAC-88A7-E53BD0FDD2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19D9CDC-F7C2-49DF-B2AA-A1984F14D8B0}"/>
              </a:ext>
            </a:extLst>
          </p:cNvPr>
          <p:cNvSpPr/>
          <p:nvPr/>
        </p:nvSpPr>
        <p:spPr>
          <a:xfrm>
            <a:off x="946221" y="677832"/>
            <a:ext cx="216569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482E4F1-D69A-497D-8144-D77FDF5EF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21" name="Google Shape;108;p3">
            <a:extLst>
              <a:ext uri="{FF2B5EF4-FFF2-40B4-BE49-F238E27FC236}">
                <a16:creationId xmlns:a16="http://schemas.microsoft.com/office/drawing/2014/main" id="{5BB05F5B-8767-4DCC-A1DD-032DC5E5529E}"/>
              </a:ext>
            </a:extLst>
          </p:cNvPr>
          <p:cNvSpPr txBox="1"/>
          <p:nvPr/>
        </p:nvSpPr>
        <p:spPr>
          <a:xfrm>
            <a:off x="978665" y="689502"/>
            <a:ext cx="21332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 Lena?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Dinosaur History vector and picture">
            <a:extLst>
              <a:ext uri="{FF2B5EF4-FFF2-40B4-BE49-F238E27FC236}">
                <a16:creationId xmlns:a16="http://schemas.microsoft.com/office/drawing/2014/main" id="{2D572BDD-2662-0D6E-5796-9F2ADA34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6" y="1666496"/>
            <a:ext cx="5753665" cy="468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Dinosaur Cartoon illustration and picture">
            <a:extLst>
              <a:ext uri="{FF2B5EF4-FFF2-40B4-BE49-F238E27FC236}">
                <a16:creationId xmlns:a16="http://schemas.microsoft.com/office/drawing/2014/main" id="{F001C7FA-C67A-114C-27EB-5F20A60A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61" y="1196243"/>
            <a:ext cx="1047143" cy="17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Dinosaur Green vector and picture">
            <a:extLst>
              <a:ext uri="{FF2B5EF4-FFF2-40B4-BE49-F238E27FC236}">
                <a16:creationId xmlns:a16="http://schemas.microsoft.com/office/drawing/2014/main" id="{FB6C937B-1A8D-6AAA-4825-A88DB657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57" y="3062558"/>
            <a:ext cx="2388995" cy="14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tegosaurus Dinosaur vector and picture">
            <a:extLst>
              <a:ext uri="{FF2B5EF4-FFF2-40B4-BE49-F238E27FC236}">
                <a16:creationId xmlns:a16="http://schemas.microsoft.com/office/drawing/2014/main" id="{091C6BC9-3B2F-38E5-8202-29ED419F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75" y="4923313"/>
            <a:ext cx="2451704" cy="15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reen Dinosaur vector and picture">
            <a:extLst>
              <a:ext uri="{FF2B5EF4-FFF2-40B4-BE49-F238E27FC236}">
                <a16:creationId xmlns:a16="http://schemas.microsoft.com/office/drawing/2014/main" id="{B9E10970-49B5-DA6C-DD40-A1E1A8A2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99" y="1396640"/>
            <a:ext cx="2977835" cy="148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Dinosaurs Aquatic vector and picture">
            <a:extLst>
              <a:ext uri="{FF2B5EF4-FFF2-40B4-BE49-F238E27FC236}">
                <a16:creationId xmlns:a16="http://schemas.microsoft.com/office/drawing/2014/main" id="{9F58CAB2-F57A-2F15-E6E3-39EF5D41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770" y="3088255"/>
            <a:ext cx="1995386" cy="15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Dinosaur Ancient vector and picture">
            <a:extLst>
              <a:ext uri="{FF2B5EF4-FFF2-40B4-BE49-F238E27FC236}">
                <a16:creationId xmlns:a16="http://schemas.microsoft.com/office/drawing/2014/main" id="{18C81C74-0E03-F1FD-B4DF-C61D2432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89" y="4529574"/>
            <a:ext cx="3021496" cy="151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29C27A-0655-C5CA-CAEE-9067650A7B9E}"/>
              </a:ext>
            </a:extLst>
          </p:cNvPr>
          <p:cNvSpPr/>
          <p:nvPr/>
        </p:nvSpPr>
        <p:spPr>
          <a:xfrm>
            <a:off x="1388090" y="2090954"/>
            <a:ext cx="101326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6A89D-918E-326E-ABFA-56656840B31E}"/>
              </a:ext>
            </a:extLst>
          </p:cNvPr>
          <p:cNvSpPr/>
          <p:nvPr/>
        </p:nvSpPr>
        <p:spPr>
          <a:xfrm>
            <a:off x="1211245" y="3622236"/>
            <a:ext cx="832240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Felix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7306B-3927-723C-7289-64254DF73180}"/>
              </a:ext>
            </a:extLst>
          </p:cNvPr>
          <p:cNvSpPr/>
          <p:nvPr/>
        </p:nvSpPr>
        <p:spPr>
          <a:xfrm>
            <a:off x="1056713" y="5349422"/>
            <a:ext cx="994392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C639E-0E67-6BB0-BF3F-58BE3D9CB2AD}"/>
              </a:ext>
            </a:extLst>
          </p:cNvPr>
          <p:cNvSpPr/>
          <p:nvPr/>
        </p:nvSpPr>
        <p:spPr>
          <a:xfrm>
            <a:off x="4772518" y="2497808"/>
            <a:ext cx="834372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35896-959F-341E-C1C3-52DB4B23AFFD}"/>
              </a:ext>
            </a:extLst>
          </p:cNvPr>
          <p:cNvSpPr/>
          <p:nvPr/>
        </p:nvSpPr>
        <p:spPr>
          <a:xfrm>
            <a:off x="3685817" y="5175592"/>
            <a:ext cx="1458677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Lennard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9587D-A4E5-F2B0-4EFC-71CDDAD76FB4}"/>
              </a:ext>
            </a:extLst>
          </p:cNvPr>
          <p:cNvSpPr/>
          <p:nvPr/>
        </p:nvSpPr>
        <p:spPr>
          <a:xfrm>
            <a:off x="3019758" y="3959745"/>
            <a:ext cx="920721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Nele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2FBBE5-8772-B323-6B69-E5AE53410CA9}"/>
              </a:ext>
            </a:extLst>
          </p:cNvPr>
          <p:cNvSpPr/>
          <p:nvPr/>
        </p:nvSpPr>
        <p:spPr>
          <a:xfrm>
            <a:off x="6137521" y="5446348"/>
            <a:ext cx="1458677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Andreas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A42A7F-8678-EA63-8DBB-2C399DDFAB36}"/>
              </a:ext>
            </a:extLst>
          </p:cNvPr>
          <p:cNvSpPr/>
          <p:nvPr/>
        </p:nvSpPr>
        <p:spPr>
          <a:xfrm>
            <a:off x="6358816" y="3632460"/>
            <a:ext cx="1307173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Bettina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C4F5BF-6657-77DC-A66D-276C091B3AE7}"/>
              </a:ext>
            </a:extLst>
          </p:cNvPr>
          <p:cNvSpPr/>
          <p:nvPr/>
        </p:nvSpPr>
        <p:spPr>
          <a:xfrm>
            <a:off x="4772518" y="3676723"/>
            <a:ext cx="104999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Petra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DE55B-CF5C-7A8A-9EED-C4140356217F}"/>
              </a:ext>
            </a:extLst>
          </p:cNvPr>
          <p:cNvSpPr/>
          <p:nvPr/>
        </p:nvSpPr>
        <p:spPr>
          <a:xfrm>
            <a:off x="8600883" y="4905199"/>
            <a:ext cx="152047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Kornelia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8AB8E-6B00-BE8E-042C-2E2A21243680}"/>
              </a:ext>
            </a:extLst>
          </p:cNvPr>
          <p:cNvSpPr/>
          <p:nvPr/>
        </p:nvSpPr>
        <p:spPr>
          <a:xfrm>
            <a:off x="2854355" y="2578195"/>
            <a:ext cx="1307173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Helga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806949-07DB-3AC6-3B18-35A0067CE873}"/>
              </a:ext>
            </a:extLst>
          </p:cNvPr>
          <p:cNvSpPr/>
          <p:nvPr/>
        </p:nvSpPr>
        <p:spPr>
          <a:xfrm>
            <a:off x="6260705" y="2339273"/>
            <a:ext cx="1100329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Gisela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97BFC3-CCDE-66A0-08F4-F965A91758F2}"/>
              </a:ext>
            </a:extLst>
          </p:cNvPr>
          <p:cNvSpPr/>
          <p:nvPr/>
        </p:nvSpPr>
        <p:spPr>
          <a:xfrm>
            <a:off x="9459731" y="3699811"/>
            <a:ext cx="786516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Eva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68730E-AA93-17D7-CFB5-0044A9CC4785}"/>
              </a:ext>
            </a:extLst>
          </p:cNvPr>
          <p:cNvSpPr/>
          <p:nvPr/>
        </p:nvSpPr>
        <p:spPr>
          <a:xfrm>
            <a:off x="8290270" y="1943042"/>
            <a:ext cx="1282995" cy="34765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Helmut</a:t>
            </a: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1ADE25A8-7AF9-DCCD-0055-764D1758DB41}"/>
              </a:ext>
            </a:extLst>
          </p:cNvPr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CF684EF9-0F52-04B2-9809-9A8317E7E18F}"/>
              </a:ext>
            </a:extLst>
          </p:cNvPr>
          <p:cNvSpPr txBox="1">
            <a:spLocks/>
          </p:cNvSpPr>
          <p:nvPr/>
        </p:nvSpPr>
        <p:spPr>
          <a:xfrm>
            <a:off x="10477384" y="1299785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5BE43DE1-5155-34BA-F99F-B0EAC76394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65D932D6-A462-F8DD-237F-662E7DC99FFE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39" name="Google Shape;387;p19">
            <a:extLst>
              <a:ext uri="{FF2B5EF4-FFF2-40B4-BE49-F238E27FC236}">
                <a16:creationId xmlns:a16="http://schemas.microsoft.com/office/drawing/2014/main" id="{D4A802A0-E9AC-49DC-1024-C15690452F86}"/>
              </a:ext>
            </a:extLst>
          </p:cNvPr>
          <p:cNvSpPr/>
          <p:nvPr/>
        </p:nvSpPr>
        <p:spPr>
          <a:xfrm>
            <a:off x="10859373" y="4079728"/>
            <a:ext cx="502131" cy="1908052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388;p19">
            <a:extLst>
              <a:ext uri="{FF2B5EF4-FFF2-40B4-BE49-F238E27FC236}">
                <a16:creationId xmlns:a16="http://schemas.microsoft.com/office/drawing/2014/main" id="{293C97CC-9BC0-66C7-FA8B-7E8BA3F56C64}"/>
              </a:ext>
            </a:extLst>
          </p:cNvPr>
          <p:cNvSpPr/>
          <p:nvPr/>
        </p:nvSpPr>
        <p:spPr>
          <a:xfrm>
            <a:off x="10858674" y="4087458"/>
            <a:ext cx="503528" cy="1908052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1" name="Google Shape;389;p19">
            <a:extLst>
              <a:ext uri="{FF2B5EF4-FFF2-40B4-BE49-F238E27FC236}">
                <a16:creationId xmlns:a16="http://schemas.microsoft.com/office/drawing/2014/main" id="{7E3F833B-1619-A98C-387C-1A19F82BBCBA}"/>
              </a:ext>
            </a:extLst>
          </p:cNvPr>
          <p:cNvCxnSpPr>
            <a:cxnSpLocks/>
          </p:cNvCxnSpPr>
          <p:nvPr/>
        </p:nvCxnSpPr>
        <p:spPr>
          <a:xfrm>
            <a:off x="11520136" y="4099602"/>
            <a:ext cx="22609" cy="1876752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90;p19">
            <a:extLst>
              <a:ext uri="{FF2B5EF4-FFF2-40B4-BE49-F238E27FC236}">
                <a16:creationId xmlns:a16="http://schemas.microsoft.com/office/drawing/2014/main" id="{1EACB1AC-607C-F214-BF5A-43FFD15B8F6E}"/>
              </a:ext>
            </a:extLst>
          </p:cNvPr>
          <p:cNvCxnSpPr>
            <a:cxnSpLocks/>
          </p:cNvCxnSpPr>
          <p:nvPr/>
        </p:nvCxnSpPr>
        <p:spPr>
          <a:xfrm>
            <a:off x="11509870" y="409603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91;p19">
            <a:extLst>
              <a:ext uri="{FF2B5EF4-FFF2-40B4-BE49-F238E27FC236}">
                <a16:creationId xmlns:a16="http://schemas.microsoft.com/office/drawing/2014/main" id="{90FA6D2E-C6C4-FD10-1B2B-E54AFA2673BD}"/>
              </a:ext>
            </a:extLst>
          </p:cNvPr>
          <p:cNvCxnSpPr>
            <a:cxnSpLocks/>
          </p:cNvCxnSpPr>
          <p:nvPr/>
        </p:nvCxnSpPr>
        <p:spPr>
          <a:xfrm>
            <a:off x="11542746" y="597635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393;p19">
            <a:extLst>
              <a:ext uri="{FF2B5EF4-FFF2-40B4-BE49-F238E27FC236}">
                <a16:creationId xmlns:a16="http://schemas.microsoft.com/office/drawing/2014/main" id="{E22495B1-11D3-8392-3D95-A0ABCEA2E24D}"/>
              </a:ext>
            </a:extLst>
          </p:cNvPr>
          <p:cNvSpPr txBox="1"/>
          <p:nvPr/>
        </p:nvSpPr>
        <p:spPr>
          <a:xfrm>
            <a:off x="11734571" y="3991255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394;p19">
            <a:extLst>
              <a:ext uri="{FF2B5EF4-FFF2-40B4-BE49-F238E27FC236}">
                <a16:creationId xmlns:a16="http://schemas.microsoft.com/office/drawing/2014/main" id="{E173D01A-5A94-312F-273E-282826510A7D}"/>
              </a:ext>
            </a:extLst>
          </p:cNvPr>
          <p:cNvSpPr txBox="1"/>
          <p:nvPr/>
        </p:nvSpPr>
        <p:spPr>
          <a:xfrm>
            <a:off x="11625710" y="557008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395;p19">
            <a:extLst>
              <a:ext uri="{FF2B5EF4-FFF2-40B4-BE49-F238E27FC236}">
                <a16:creationId xmlns:a16="http://schemas.microsoft.com/office/drawing/2014/main" id="{619D1E88-162C-D2DB-4C34-0F4691940C5C}"/>
              </a:ext>
            </a:extLst>
          </p:cNvPr>
          <p:cNvSpPr/>
          <p:nvPr/>
        </p:nvSpPr>
        <p:spPr>
          <a:xfrm>
            <a:off x="10716423" y="6206773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410;p19">
            <a:extLst>
              <a:ext uri="{FF2B5EF4-FFF2-40B4-BE49-F238E27FC236}">
                <a16:creationId xmlns:a16="http://schemas.microsoft.com/office/drawing/2014/main" id="{1426C428-BA76-868E-9927-1938F00FD183}"/>
              </a:ext>
            </a:extLst>
          </p:cNvPr>
          <p:cNvSpPr txBox="1"/>
          <p:nvPr/>
        </p:nvSpPr>
        <p:spPr>
          <a:xfrm>
            <a:off x="11501957" y="4846531"/>
            <a:ext cx="5368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Schreib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auf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Englisch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*.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32702ADB-D6D3-4263-9DB4-2DCC4E65845D}"/>
              </a:ext>
            </a:extLst>
          </p:cNvPr>
          <p:cNvSpPr txBox="1">
            <a:spLocks/>
          </p:cNvSpPr>
          <p:nvPr/>
        </p:nvSpPr>
        <p:spPr>
          <a:xfrm>
            <a:off x="123171" y="704821"/>
            <a:ext cx="11441300" cy="4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Watch out!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They disappear fast! Then try to say the German for all the words on your list.  </a:t>
            </a:r>
            <a:endParaRPr kumimoji="0" lang="es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-4590993" y="3306591"/>
            <a:ext cx="3451616" cy="194153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1609766" y="2262466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669239" y="7691618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986919" y="5223766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grau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11802191" y="7814219"/>
            <a:ext cx="2696409" cy="275445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212020" y="4568779"/>
              <a:ext cx="1124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richtig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5242839" y="-3609381"/>
            <a:ext cx="1706322" cy="2983080"/>
            <a:chOff x="4844586" y="1732777"/>
            <a:chExt cx="1706322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5075621" y="2762652"/>
              <a:ext cx="1244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Uhr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-2403705" y="7019364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790397" y="4715645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falsch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13116313" y="3165376"/>
            <a:ext cx="4140594" cy="2157048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weiß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13364347" y="304839"/>
            <a:ext cx="3362040" cy="2224539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3109619" y="1394854"/>
              <a:ext cx="715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13414958" y="-2555045"/>
            <a:ext cx="3404713" cy="2882036"/>
            <a:chOff x="9694155" y="4790268"/>
            <a:chExt cx="3404713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9694155" y="6418037"/>
              <a:ext cx="23054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as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Butterbrot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12192424" y="5645409"/>
            <a:ext cx="3213999" cy="2410499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2162522" y="2779901"/>
              <a:ext cx="1399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schwarz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7671927" y="7603602"/>
            <a:ext cx="3434096" cy="2206407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552898" y="6177335"/>
              <a:ext cx="867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grün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-4574651" y="5820940"/>
            <a:ext cx="3295102" cy="2059439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11330" y="6790961"/>
              <a:ext cx="1296616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bist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-4148100" y="-166383"/>
            <a:ext cx="3451616" cy="2963232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587513"/>
              <a:ext cx="1613631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DACE75-929C-4DF0-9697-786B9DD5CBA0}"/>
              </a:ext>
            </a:extLst>
          </p:cNvPr>
          <p:cNvSpPr txBox="1"/>
          <p:nvPr/>
        </p:nvSpPr>
        <p:spPr>
          <a:xfrm>
            <a:off x="9255643" y="207005"/>
            <a:ext cx="274566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in English</a:t>
            </a:r>
          </a:p>
        </p:txBody>
      </p:sp>
    </p:spTree>
    <p:extLst>
      <p:ext uri="{BB962C8B-B14F-4D97-AF65-F5344CB8AC3E}">
        <p14:creationId xmlns:p14="http://schemas.microsoft.com/office/powerpoint/2010/main" val="35109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9699 C 0.25873 0.11181 0.3961 0.12639 0.52683 0.11134 C 0.65756 0.0963 0.78894 0.15232 0.90586 0.00695 C 1.02279 -0.13842 1.12552 -0.44954 1.22813 -0.76065 " pathEditMode="relative" ptsTypes="AAAA">
                                      <p:cBhvr>
                                        <p:cTn id="6" dur="8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4.44444E-6 C -0.17761 -0.14953 -0.35508 -0.29861 -0.44571 -0.4125 C -0.53633 -0.52592 -0.58099 -0.62037 -0.54375 -0.68171 C -0.50677 -0.74351 -0.18086 -0.65277 -0.22279 -0.78078 C -0.26498 -0.90902 -0.53034 -1.18009 -0.79558 -1.45046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-7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6 0.14908 C -0.3332 0.26829 -0.51666 0.3875 -0.59049 0.49861 C -0.66718 0.60972 -0.54205 0.75625 -0.61289 0.81574 C -0.6845 0.87523 -0.89974 0.77732 -1.02031 0.85533 C -1.14336 0.93333 -1.35065 1.28426 -1.35065 1.28449 L -1.35065 1.28426 L -1.375 1.30926 " pathEditMode="relative" rAng="0" ptsTypes="AAAAAAA">
                                      <p:cBhvr>
                                        <p:cTn id="14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0" y="5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6782 C 0.15886 0.23611 0.26081 0.40463 0.35274 0.42801 C 0.44453 0.45139 0.52865 0.18125 0.60808 0.20833 C 0.6875 0.23518 0.71185 0.59189 0.82904 0.59004 C 0.94636 0.58842 1.12891 0.39282 1.31159 0.19745 " pathEditMode="relative" ptsTypes="AAAAA">
                                      <p:cBhvr>
                                        <p:cTn id="18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-0.02592 C -0.29779 -0.06227 -0.50755 -0.09861 -0.53177 -0.14143 C -0.55612 -0.18403 -0.1694 -0.20324 -0.23385 -0.28194 C -0.29844 -0.36065 -0.74935 -0.47754 -0.91901 -0.61342 C -1.08854 -0.74907 -1.16979 -0.92268 -1.2513 -1.09606 " pathEditMode="relative" ptsTypes="AAAAA">
                                      <p:cBhvr>
                                        <p:cTn id="22" dur="8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14236 C 0.10287 -0.31782 0.14935 -0.49328 0.24089 -0.58935 C 0.33242 -0.68541 0.5237 -0.66018 0.60586 -0.71898 C 0.68789 -0.77801 0.70039 -0.81504 0.7336 -0.94236 C 0.76667 -1.06967 0.78555 -1.27615 0.80456 -1.48287 " pathEditMode="relative" rAng="0" ptsTypes="AAAAA">
                                      <p:cBhvr>
                                        <p:cTn id="26" dur="8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6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69 -0.08797 C 0.2168 -0.2345 0.35703 -0.38102 0.39896 -0.50579 C 0.44076 -0.63079 0.31211 -0.76598 0.328 -0.8375 C 0.34388 -0.9088 0.42396 -0.82362 0.49414 -0.93473 C 0.56445 -1.04584 0.65703 -1.275 0.74961 -1.50394 " pathEditMode="relative" ptsTypes="AAAAA">
                                      <p:cBhvr>
                                        <p:cTn id="30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9815 C -0.1763 0.14606 -0.27643 0.19375 -0.4207 0.20625 C -0.56497 0.21898 -0.82604 0.23449 -0.94166 0.17384 C -1.05716 0.11319 -1.02174 -0.10231 -1.11393 -0.15764 C -1.20612 -0.21273 -1.35039 -0.18519 -1.49492 -0.15764 " pathEditMode="relative" ptsTypes="AAAAA">
                                      <p:cBhvr>
                                        <p:cTn id="34" dur="8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7 -0.04143 C -0.272 0.07639 -0.35143 0.19445 -0.44401 0.23958 C -0.53658 0.28472 -0.64023 0.25695 -0.74804 0.22847 C -0.85572 0.20046 -1.06992 -0.05347 -1.09062 0.07014 C -1.11119 0.19398 -0.9914 0.58264 -0.87161 0.9713 " pathEditMode="relative" rAng="0" ptsTypes="AAAAA">
                                      <p:cBhvr>
                                        <p:cTn id="38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5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7871 C -0.18959 -0.23496 -0.27956 -0.39121 -0.30834 -0.50047 C -0.33698 -0.60973 -0.17891 -0.63797 -0.27188 -0.73473 C -0.36472 -0.83149 -0.75456 -0.94121 -0.86576 -1.08056 C -0.97683 -1.21991 -0.95782 -1.39514 -0.93868 -1.57061 " pathEditMode="relative" ptsTypes="AAAAA">
                                      <p:cBhvr>
                                        <p:cTn id="42" dur="8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1528 C 0.17239 -0.03287 0.33971 -0.05069 0.46914 -0.16296 C 0.59843 -0.27523 0.68255 -0.59352 0.78125 -0.68912 C 0.87994 -0.78449 0.99179 -0.65069 1.06093 -0.73588 C 1.1302 -0.82129 1.16354 -1.01088 1.19674 -1.20069 " pathEditMode="relative" ptsTypes="AAAAA">
                                      <p:cBhvr>
                                        <p:cTn id="46" dur="8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27848 C -0.09089 0.40417 -0.17669 0.5301 -0.15508 0.64213 C -0.13346 0.75463 0.10026 0.80232 0.12461 0.95209 C 0.14896 1.10162 0.06992 1.32061 -0.00911 1.53959 " pathEditMode="relative" rAng="0" ptsTypes="AAAA">
                                      <p:cBhvr>
                                        <p:cTn id="50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6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-185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Antworten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102208" y="831743"/>
            <a:ext cx="2823023" cy="147120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1547445" y="2188672"/>
              <a:ext cx="684411" cy="609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4976484" y="2452746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986918" y="5223766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grau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4123628" y="4509383"/>
            <a:ext cx="2011789" cy="226158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020766" y="4518474"/>
              <a:ext cx="1506537" cy="562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richtig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10336721" y="4183050"/>
            <a:ext cx="1244251" cy="2231649"/>
            <a:chOff x="4828962" y="1732777"/>
            <a:chExt cx="1743484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4828962" y="2762652"/>
              <a:ext cx="1743484" cy="617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ie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Uhr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2090189" y="2422471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790397" y="4715645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falsch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8033584" y="2993968"/>
            <a:ext cx="2451003" cy="1372885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20"/>
              <a:ext cx="1465584" cy="725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weiß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784288" y="5263107"/>
            <a:ext cx="2202969" cy="1346086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642427" y="1127316"/>
              <a:ext cx="1091587" cy="762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6267031" y="818362"/>
            <a:ext cx="2390469" cy="1585073"/>
            <a:chOff x="9726389" y="4790268"/>
            <a:chExt cx="3372479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9726389" y="5770133"/>
              <a:ext cx="3295207" cy="83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das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Butterbrot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269468" y="2742571"/>
            <a:ext cx="2431115" cy="1905993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1871570" y="2658049"/>
              <a:ext cx="1850496" cy="583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schwarz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3153812" y="1126788"/>
            <a:ext cx="2596790" cy="1730854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373915" y="6252714"/>
              <a:ext cx="1362902" cy="588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grün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6960663" y="5037748"/>
            <a:ext cx="2782113" cy="1500321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00079" y="6757367"/>
              <a:ext cx="1491808" cy="633712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bist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9387421" y="749673"/>
            <a:ext cx="2653778" cy="1835387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445667"/>
              <a:ext cx="1613632" cy="745358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was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58872" y="101632"/>
            <a:ext cx="243438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Was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das?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0F96BF33-3356-479E-A822-21237123A7F6}"/>
              </a:ext>
            </a:extLst>
          </p:cNvPr>
          <p:cNvSpPr/>
          <p:nvPr/>
        </p:nvSpPr>
        <p:spPr>
          <a:xfrm>
            <a:off x="123171" y="889585"/>
            <a:ext cx="10144790" cy="93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cs typeface="+mn-cs"/>
              </a:rPr>
              <a:t>Your partner has four secret items, each one a different colour. Find out what they are!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27CCE94-D66B-C4CB-A2C7-905EBD240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63426"/>
              </p:ext>
            </p:extLst>
          </p:nvPr>
        </p:nvGraphicFramePr>
        <p:xfrm>
          <a:off x="5279332" y="2262780"/>
          <a:ext cx="5996948" cy="34470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98474">
                  <a:extLst>
                    <a:ext uri="{9D8B030D-6E8A-4147-A177-3AD203B41FA5}">
                      <a16:colId xmlns:a16="http://schemas.microsoft.com/office/drawing/2014/main" val="2728265530"/>
                    </a:ext>
                  </a:extLst>
                </a:gridCol>
                <a:gridCol w="2998474">
                  <a:extLst>
                    <a:ext uri="{9D8B030D-6E8A-4147-A177-3AD203B41FA5}">
                      <a16:colId xmlns:a16="http://schemas.microsoft.com/office/drawing/2014/main" val="2877446973"/>
                    </a:ext>
                  </a:extLst>
                </a:gridCol>
              </a:tblGrid>
              <a:tr h="172353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351967"/>
                  </a:ext>
                </a:extLst>
              </a:tr>
              <a:tr h="172353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354391"/>
                  </a:ext>
                </a:extLst>
              </a:tr>
            </a:tbl>
          </a:graphicData>
        </a:graphic>
      </p:graphicFrame>
      <p:pic>
        <p:nvPicPr>
          <p:cNvPr id="11" name="Picture 10" descr="A cartoon of a person&#10;&#10;Description automatically generated with medium confidence">
            <a:extLst>
              <a:ext uri="{FF2B5EF4-FFF2-40B4-BE49-F238E27FC236}">
                <a16:creationId xmlns:a16="http://schemas.microsoft.com/office/drawing/2014/main" id="{68A4B0E5-F981-5B1B-8D6C-9C7A96FD8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00" y="3871115"/>
            <a:ext cx="1507634" cy="1838739"/>
          </a:xfrm>
          <a:prstGeom prst="rect">
            <a:avLst/>
          </a:prstGeom>
        </p:spPr>
      </p:pic>
      <p:pic>
        <p:nvPicPr>
          <p:cNvPr id="12" name="Picture 1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A190A65A-647D-44C4-77C4-794274A089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87"/>
          <a:stretch/>
        </p:blipFill>
        <p:spPr>
          <a:xfrm>
            <a:off x="398631" y="3862925"/>
            <a:ext cx="1718159" cy="1846929"/>
          </a:xfrm>
          <a:prstGeom prst="rect">
            <a:avLst/>
          </a:prstGeom>
        </p:spPr>
      </p:pic>
      <p:pic>
        <p:nvPicPr>
          <p:cNvPr id="13" name="Picture 12" descr="Free Apple Fruit vector and picture">
            <a:extLst>
              <a:ext uri="{FF2B5EF4-FFF2-40B4-BE49-F238E27FC236}">
                <a16:creationId xmlns:a16="http://schemas.microsoft.com/office/drawing/2014/main" id="{1F7F9080-E9F0-E7A6-7D72-CFFD2204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16" y="2488476"/>
            <a:ext cx="1199466" cy="13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Paper Leaf vector and picture">
            <a:extLst>
              <a:ext uri="{FF2B5EF4-FFF2-40B4-BE49-F238E27FC236}">
                <a16:creationId xmlns:a16="http://schemas.microsoft.com/office/drawing/2014/main" id="{AB121958-D5DD-8572-7FBB-55828DA9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84" y="2386175"/>
            <a:ext cx="1080885" cy="136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ee Watch Wristwatch vector and picture">
            <a:extLst>
              <a:ext uri="{FF2B5EF4-FFF2-40B4-BE49-F238E27FC236}">
                <a16:creationId xmlns:a16="http://schemas.microsoft.com/office/drawing/2014/main" id="{A6FA5AFD-FA6C-420E-0777-AF79BA2D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79" y="4253126"/>
            <a:ext cx="833769" cy="124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088E8E2-53D2-C9AB-E43A-4F52D9176A58}"/>
              </a:ext>
            </a:extLst>
          </p:cNvPr>
          <p:cNvSpPr/>
          <p:nvPr/>
        </p:nvSpPr>
        <p:spPr>
          <a:xfrm>
            <a:off x="296592" y="1803050"/>
            <a:ext cx="2245426" cy="1620078"/>
          </a:xfrm>
          <a:prstGeom prst="wedgeEllipseCallout">
            <a:avLst>
              <a:gd name="adj1" fmla="val -13751"/>
              <a:gd name="adj2" fmla="val 661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weiß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93AAC26-E621-07D7-5FDB-703B687E1591}"/>
              </a:ext>
            </a:extLst>
          </p:cNvPr>
          <p:cNvSpPr/>
          <p:nvPr/>
        </p:nvSpPr>
        <p:spPr>
          <a:xfrm>
            <a:off x="2641258" y="1803050"/>
            <a:ext cx="2245426" cy="1620078"/>
          </a:xfrm>
          <a:prstGeom prst="wedgeEllipseCallout">
            <a:avLst>
              <a:gd name="adj1" fmla="val -13751"/>
              <a:gd name="adj2" fmla="val 66181"/>
            </a:avLst>
          </a:prstGeom>
          <a:solidFill>
            <a:srgbClr val="FFD31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Das Blatt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weiß</a:t>
            </a:r>
            <a:r>
              <a:rPr lang="en-GB" sz="2400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2" descr="Free Photograph Photo vector and picture">
            <a:extLst>
              <a:ext uri="{FF2B5EF4-FFF2-40B4-BE49-F238E27FC236}">
                <a16:creationId xmlns:a16="http://schemas.microsoft.com/office/drawing/2014/main" id="{95858E13-5791-76BB-B068-A2A190098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7441" r="8820" b="22947"/>
          <a:stretch/>
        </p:blipFill>
        <p:spPr bwMode="auto">
          <a:xfrm>
            <a:off x="5862099" y="117267"/>
            <a:ext cx="745078" cy="7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4DB9FCF-0A77-2DEE-8FF2-2DD2BAF1EC8A}"/>
              </a:ext>
            </a:extLst>
          </p:cNvPr>
          <p:cNvSpPr/>
          <p:nvPr/>
        </p:nvSpPr>
        <p:spPr>
          <a:xfrm>
            <a:off x="7061147" y="153361"/>
            <a:ext cx="745077" cy="74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6AD674-B3FA-70F8-37DC-A1CF6ABE0FC2}"/>
              </a:ext>
            </a:extLst>
          </p:cNvPr>
          <p:cNvSpPr/>
          <p:nvPr/>
        </p:nvSpPr>
        <p:spPr>
          <a:xfrm>
            <a:off x="8260193" y="153361"/>
            <a:ext cx="745077" cy="74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CD195F-1648-66F5-2F36-E35F12B41853}"/>
              </a:ext>
            </a:extLst>
          </p:cNvPr>
          <p:cNvSpPr/>
          <p:nvPr/>
        </p:nvSpPr>
        <p:spPr>
          <a:xfrm>
            <a:off x="9459240" y="153361"/>
            <a:ext cx="745077" cy="74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" descr="Free Sandwich Diet vector and picture">
            <a:extLst>
              <a:ext uri="{FF2B5EF4-FFF2-40B4-BE49-F238E27FC236}">
                <a16:creationId xmlns:a16="http://schemas.microsoft.com/office/drawing/2014/main" id="{4B0F4E23-F523-5CCA-CB14-5D7C6DD7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05" y="4082266"/>
            <a:ext cx="1693091" cy="15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peech Bubble: Rectangle with Corners Rounded 15">
            <a:hlinkClick r:id="" action="ppaction://noaction">
              <a:snd r:embed="rId5" name="hallo song spoken.wav"/>
            </a:hlinkClick>
            <a:extLst>
              <a:ext uri="{FF2B5EF4-FFF2-40B4-BE49-F238E27FC236}">
                <a16:creationId xmlns:a16="http://schemas.microsoft.com/office/drawing/2014/main" id="{904B233D-D1EF-4396-938A-0EC6E6B16455}"/>
              </a:ext>
            </a:extLst>
          </p:cNvPr>
          <p:cNvSpPr/>
          <p:nvPr/>
        </p:nvSpPr>
        <p:spPr>
          <a:xfrm>
            <a:off x="259080" y="1310285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hlinkClick r:id="" action="ppaction://noaction">
              <a:snd r:embed="rId6" name="T1_W5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83751"/>
            <a:ext cx="4105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>
            <a:hlinkClick r:id="" action="ppaction://noaction">
              <a:snd r:embed="rId5" name="hallo song spoken.wav"/>
            </a:hlinkClick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617815" y="1827044"/>
            <a:ext cx="69622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Hallo!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Guten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Tag!</a:t>
            </a:r>
            <a:b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Hallo!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Guten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Tag!</a:t>
            </a:r>
            <a:endParaRPr lang="en-GB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hallo song spoken 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Ich bin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hallo song spoken 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8" name="hallo song spoken 2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endParaRPr lang="en-GB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hallo song spoken 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Du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hallo song spoken 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bist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9" name="hallo song spoken 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da,</a:t>
            </a:r>
            <a:b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Hallo! Hallo!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Guten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hallo song spoken 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Tag!</a:t>
            </a:r>
            <a:endParaRPr lang="en-GB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3F406C-5C12-47C4-9BDD-8D387294A56A}"/>
              </a:ext>
            </a:extLst>
          </p:cNvPr>
          <p:cNvGrpSpPr/>
          <p:nvPr/>
        </p:nvGrpSpPr>
        <p:grpSpPr>
          <a:xfrm>
            <a:off x="10451758" y="144473"/>
            <a:ext cx="1740242" cy="1283790"/>
            <a:chOff x="7853595" y="751206"/>
            <a:chExt cx="1740242" cy="1283790"/>
          </a:xfrm>
        </p:grpSpPr>
        <p:pic>
          <p:nvPicPr>
            <p:cNvPr id="9" name="Picture 8" descr="Two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408C5B58-0244-40A0-8F9F-90D58ADDC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340" y="1022794"/>
              <a:ext cx="1301003" cy="89422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ADC60D-0BD8-4B62-B319-9322CD33FCB0}"/>
                </a:ext>
              </a:extLst>
            </p:cNvPr>
            <p:cNvSpPr/>
            <p:nvPr/>
          </p:nvSpPr>
          <p:spPr>
            <a:xfrm>
              <a:off x="7853595" y="751206"/>
              <a:ext cx="1740242" cy="12837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/>
              <a:r>
                <a:rPr lang="en-GB" sz="54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singen</a:t>
              </a:r>
            </a:p>
          </p:txBody>
        </p:sp>
      </p:grpSp>
      <p:pic>
        <p:nvPicPr>
          <p:cNvPr id="5" name="hallo song">
            <a:hlinkClick r:id="" action="ppaction://media"/>
            <a:extLst>
              <a:ext uri="{FF2B5EF4-FFF2-40B4-BE49-F238E27FC236}">
                <a16:creationId xmlns:a16="http://schemas.microsoft.com/office/drawing/2014/main" id="{F97CBE93-EB71-E873-7397-375FD9F76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53828" y="1310285"/>
            <a:ext cx="1279092" cy="1279092"/>
          </a:xfrm>
          <a:prstGeom prst="rect">
            <a:avLst/>
          </a:prstGeom>
        </p:spPr>
      </p:pic>
      <p:pic>
        <p:nvPicPr>
          <p:cNvPr id="10" name="Picture 9" descr="A picture containing clothing, footwear, person, human face&#10;&#10;Description automatically generated">
            <a:extLst>
              <a:ext uri="{FF2B5EF4-FFF2-40B4-BE49-F238E27FC236}">
                <a16:creationId xmlns:a16="http://schemas.microsoft.com/office/drawing/2014/main" id="{46A32CAA-5B79-8042-A279-B67B105FE7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03" y="1310285"/>
            <a:ext cx="2423790" cy="48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2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07635"/>
              </p:ext>
            </p:extLst>
          </p:nvPr>
        </p:nvGraphicFramePr>
        <p:xfrm>
          <a:off x="516732" y="81890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Morgen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Ball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Jacke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Blatt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baseline="0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baseline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7050" y="552985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false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75274" y="548861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grey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804" y="550195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green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7050" y="46829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that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37913" y="46949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right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37298" y="467841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244" y="3791371"/>
            <a:ext cx="209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jacket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44181" y="3791371"/>
            <a:ext cx="264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sheet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62003" y="38205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are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50046" y="2934328"/>
            <a:ext cx="241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watch, clock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52796" y="29047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apple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15366" y="292593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ball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0046" y="20945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1" y="20814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86922" y="20769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50045" y="11937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243828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15366" y="122805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 morning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1880</Words>
  <Application>Microsoft Office PowerPoint</Application>
  <PresentationFormat>Widescreen</PresentationFormat>
  <Paragraphs>385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Describing me and others </vt:lpstr>
      <vt:lpstr>aussprechen</vt:lpstr>
      <vt:lpstr>aussprechen</vt:lpstr>
      <vt:lpstr>Follow up 1</vt:lpstr>
      <vt:lpstr>Follow up 2: Schreib auf Englisch*.</vt:lpstr>
      <vt:lpstr>Follow up 2: Antworten</vt:lpstr>
      <vt:lpstr>Follow up 3</vt:lpstr>
      <vt:lpstr>Follow up 4: </vt:lpstr>
      <vt:lpstr>Follow up 5: </vt:lpstr>
      <vt:lpstr>Follow up 5: </vt:lpstr>
      <vt:lpstr>PowerPoint Presentation</vt:lpstr>
      <vt:lpstr>Follow up 3</vt:lpstr>
      <vt:lpstr>Follow up 3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47</cp:revision>
  <dcterms:created xsi:type="dcterms:W3CDTF">2021-06-12T06:20:35Z</dcterms:created>
  <dcterms:modified xsi:type="dcterms:W3CDTF">2023-07-17T10:36:29Z</dcterms:modified>
</cp:coreProperties>
</file>