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5" r:id="rId2"/>
    <p:sldId id="418" r:id="rId3"/>
    <p:sldId id="404" r:id="rId4"/>
    <p:sldId id="403" r:id="rId5"/>
    <p:sldId id="405" r:id="rId6"/>
    <p:sldId id="419" r:id="rId7"/>
    <p:sldId id="926" r:id="rId8"/>
    <p:sldId id="261" r:id="rId9"/>
    <p:sldId id="927" r:id="rId10"/>
    <p:sldId id="414" r:id="rId11"/>
    <p:sldId id="929" r:id="rId12"/>
    <p:sldId id="930" r:id="rId13"/>
    <p:sldId id="931" r:id="rId14"/>
    <p:sldId id="928" r:id="rId15"/>
    <p:sldId id="421" r:id="rId16"/>
    <p:sldId id="93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9FC3A-888D-5DFA-2936-E4CAF7062E92}" v="15" dt="2023-09-27T16:24:02.333"/>
    <p1510:client id="{A683C87A-F3E8-4882-8A22-317E6FE04946}" v="9" dt="2023-07-17T10:26:02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61456" autoAdjust="0"/>
  </p:normalViewPr>
  <p:slideViewPr>
    <p:cSldViewPr snapToGrid="0">
      <p:cViewPr varScale="1">
        <p:scale>
          <a:sx n="62" d="100"/>
          <a:sy n="62" d="100"/>
        </p:scale>
        <p:origin x="147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evra Festanti" userId="S::qy003301@student.reading.ac.uk::a70f9e83-dd03-44d2-a116-de96adfdb528" providerId="AD" clId="Web-{0889FC3A-888D-5DFA-2936-E4CAF7062E92}"/>
    <pc:docChg chg="modSld">
      <pc:chgData name="Ginevra Festanti" userId="S::qy003301@student.reading.ac.uk::a70f9e83-dd03-44d2-a116-de96adfdb528" providerId="AD" clId="Web-{0889FC3A-888D-5DFA-2936-E4CAF7062E92}" dt="2023-09-27T16:23:56.505" v="5" actId="20577"/>
      <pc:docMkLst>
        <pc:docMk/>
      </pc:docMkLst>
      <pc:sldChg chg="modSp">
        <pc:chgData name="Ginevra Festanti" userId="S::qy003301@student.reading.ac.uk::a70f9e83-dd03-44d2-a116-de96adfdb528" providerId="AD" clId="Web-{0889FC3A-888D-5DFA-2936-E4CAF7062E92}" dt="2023-09-27T16:23:56.505" v="5" actId="20577"/>
        <pc:sldMkLst>
          <pc:docMk/>
          <pc:sldMk cId="0" sldId="261"/>
        </pc:sldMkLst>
        <pc:spChg chg="mod">
          <ac:chgData name="Ginevra Festanti" userId="S::qy003301@student.reading.ac.uk::a70f9e83-dd03-44d2-a116-de96adfdb528" providerId="AD" clId="Web-{0889FC3A-888D-5DFA-2936-E4CAF7062E92}" dt="2023-09-27T16:23:56.505" v="5" actId="20577"/>
          <ac:spMkLst>
            <pc:docMk/>
            <pc:sldMk cId="0" sldId="261"/>
            <ac:spMk id="4" creationId="{77E2C58C-2469-DAB3-F95C-AE56FAB53785}"/>
          </ac:spMkLst>
        </pc:spChg>
      </pc:sldChg>
    </pc:docChg>
  </pc:docChgLst>
  <pc:docChgLst>
    <pc:chgData name="Charlotte Moss" userId="17b589c9-cb67-41ed-a894-f82ca12b573d" providerId="ADAL" clId="{A683C87A-F3E8-4882-8A22-317E6FE04946}"/>
    <pc:docChg chg="custSel modSld">
      <pc:chgData name="Charlotte Moss" userId="17b589c9-cb67-41ed-a894-f82ca12b573d" providerId="ADAL" clId="{A683C87A-F3E8-4882-8A22-317E6FE04946}" dt="2023-07-17T10:26:02.154" v="33"/>
      <pc:docMkLst>
        <pc:docMk/>
      </pc:docMkLst>
      <pc:sldChg chg="modNotesTx">
        <pc:chgData name="Charlotte Moss" userId="17b589c9-cb67-41ed-a894-f82ca12b573d" providerId="ADAL" clId="{A683C87A-F3E8-4882-8A22-317E6FE04946}" dt="2023-07-17T10:01:30.930" v="1" actId="20577"/>
        <pc:sldMkLst>
          <pc:docMk/>
          <pc:sldMk cId="0" sldId="418"/>
        </pc:sldMkLst>
      </pc:sldChg>
      <pc:sldChg chg="modSp mod">
        <pc:chgData name="Charlotte Moss" userId="17b589c9-cb67-41ed-a894-f82ca12b573d" providerId="ADAL" clId="{A683C87A-F3E8-4882-8A22-317E6FE04946}" dt="2023-07-17T10:02:29.843" v="4" actId="20577"/>
        <pc:sldMkLst>
          <pc:docMk/>
          <pc:sldMk cId="707440168" sldId="419"/>
        </pc:sldMkLst>
        <pc:spChg chg="mod">
          <ac:chgData name="Charlotte Moss" userId="17b589c9-cb67-41ed-a894-f82ca12b573d" providerId="ADAL" clId="{A683C87A-F3E8-4882-8A22-317E6FE04946}" dt="2023-07-17T10:02:29.843" v="4" actId="20577"/>
          <ac:spMkLst>
            <pc:docMk/>
            <pc:sldMk cId="707440168" sldId="419"/>
            <ac:spMk id="16" creationId="{1E16F109-5BB7-45F7-B336-9D99B866A7C4}"/>
          </ac:spMkLst>
        </pc:spChg>
      </pc:sldChg>
      <pc:sldChg chg="addSp delSp modSp mod delAnim modAnim">
        <pc:chgData name="Charlotte Moss" userId="17b589c9-cb67-41ed-a894-f82ca12b573d" providerId="ADAL" clId="{A683C87A-F3E8-4882-8A22-317E6FE04946}" dt="2023-07-17T10:26:02.154" v="33"/>
        <pc:sldMkLst>
          <pc:docMk/>
          <pc:sldMk cId="615395964" sldId="421"/>
        </pc:sldMkLst>
        <pc:spChg chg="add mod">
          <ac:chgData name="Charlotte Moss" userId="17b589c9-cb67-41ed-a894-f82ca12b573d" providerId="ADAL" clId="{A683C87A-F3E8-4882-8A22-317E6FE04946}" dt="2023-07-17T10:24:47.059" v="26"/>
          <ac:spMkLst>
            <pc:docMk/>
            <pc:sldMk cId="615395964" sldId="421"/>
            <ac:spMk id="2" creationId="{9ACC9B0F-BD9B-D359-6E8D-08BAB0FACC50}"/>
          </ac:spMkLst>
        </pc:spChg>
        <pc:spChg chg="add mod">
          <ac:chgData name="Charlotte Moss" userId="17b589c9-cb67-41ed-a894-f82ca12b573d" providerId="ADAL" clId="{A683C87A-F3E8-4882-8A22-317E6FE04946}" dt="2023-07-17T10:24:47.059" v="26"/>
          <ac:spMkLst>
            <pc:docMk/>
            <pc:sldMk cId="615395964" sldId="421"/>
            <ac:spMk id="5" creationId="{8AF81F9A-A95D-0CB3-8C31-3A98723B998F}"/>
          </ac:spMkLst>
        </pc:spChg>
        <pc:spChg chg="add mod">
          <ac:chgData name="Charlotte Moss" userId="17b589c9-cb67-41ed-a894-f82ca12b573d" providerId="ADAL" clId="{A683C87A-F3E8-4882-8A22-317E6FE04946}" dt="2023-07-17T10:24:47.059" v="26"/>
          <ac:spMkLst>
            <pc:docMk/>
            <pc:sldMk cId="615395964" sldId="421"/>
            <ac:spMk id="6" creationId="{B84705B7-80C9-5E82-D53C-DA21F420406A}"/>
          </ac:spMkLst>
        </pc:spChg>
        <pc:spChg chg="del mod">
          <ac:chgData name="Charlotte Moss" userId="17b589c9-cb67-41ed-a894-f82ca12b573d" providerId="ADAL" clId="{A683C87A-F3E8-4882-8A22-317E6FE04946}" dt="2023-07-17T10:24:46.549" v="25" actId="478"/>
          <ac:spMkLst>
            <pc:docMk/>
            <pc:sldMk cId="615395964" sldId="421"/>
            <ac:spMk id="12" creationId="{C24EB351-FEB1-E1CE-A48F-37EBD71A5CFD}"/>
          </ac:spMkLst>
        </pc:spChg>
        <pc:spChg chg="del mod">
          <ac:chgData name="Charlotte Moss" userId="17b589c9-cb67-41ed-a894-f82ca12b573d" providerId="ADAL" clId="{A683C87A-F3E8-4882-8A22-317E6FE04946}" dt="2023-07-17T10:24:46.549" v="25" actId="478"/>
          <ac:spMkLst>
            <pc:docMk/>
            <pc:sldMk cId="615395964" sldId="421"/>
            <ac:spMk id="17" creationId="{6771A6CB-7659-ED5B-7946-C4D100BFD373}"/>
          </ac:spMkLst>
        </pc:spChg>
        <pc:spChg chg="add mod">
          <ac:chgData name="Charlotte Moss" userId="17b589c9-cb67-41ed-a894-f82ca12b573d" providerId="ADAL" clId="{A683C87A-F3E8-4882-8A22-317E6FE04946}" dt="2023-07-17T10:24:47.059" v="26"/>
          <ac:spMkLst>
            <pc:docMk/>
            <pc:sldMk cId="615395964" sldId="421"/>
            <ac:spMk id="21" creationId="{4DFD1BFD-39A4-FEF6-E0F9-30D57464BB20}"/>
          </ac:spMkLst>
        </pc:spChg>
        <pc:spChg chg="del mod">
          <ac:chgData name="Charlotte Moss" userId="17b589c9-cb67-41ed-a894-f82ca12b573d" providerId="ADAL" clId="{A683C87A-F3E8-4882-8A22-317E6FE04946}" dt="2023-07-17T10:24:46.549" v="25" actId="478"/>
          <ac:spMkLst>
            <pc:docMk/>
            <pc:sldMk cId="615395964" sldId="421"/>
            <ac:spMk id="22" creationId="{C204F11A-7666-DD0C-4DB6-B55FBA2A7610}"/>
          </ac:spMkLst>
        </pc:spChg>
        <pc:spChg chg="del mod">
          <ac:chgData name="Charlotte Moss" userId="17b589c9-cb67-41ed-a894-f82ca12b573d" providerId="ADAL" clId="{A683C87A-F3E8-4882-8A22-317E6FE04946}" dt="2023-07-17T10:24:46.549" v="25" actId="478"/>
          <ac:spMkLst>
            <pc:docMk/>
            <pc:sldMk cId="615395964" sldId="421"/>
            <ac:spMk id="26" creationId="{64152F50-260B-D898-6836-D97E31C5C566}"/>
          </ac:spMkLst>
        </pc:spChg>
        <pc:spChg chg="del mod">
          <ac:chgData name="Charlotte Moss" userId="17b589c9-cb67-41ed-a894-f82ca12b573d" providerId="ADAL" clId="{A683C87A-F3E8-4882-8A22-317E6FE04946}" dt="2023-07-17T10:24:46.549" v="25" actId="478"/>
          <ac:spMkLst>
            <pc:docMk/>
            <pc:sldMk cId="615395964" sldId="421"/>
            <ac:spMk id="30" creationId="{17D32429-9EAE-88F7-0B53-5051367D720D}"/>
          </ac:spMkLst>
        </pc:spChg>
        <pc:spChg chg="del mod">
          <ac:chgData name="Charlotte Moss" userId="17b589c9-cb67-41ed-a894-f82ca12b573d" providerId="ADAL" clId="{A683C87A-F3E8-4882-8A22-317E6FE04946}" dt="2023-07-17T10:24:46.549" v="25" actId="478"/>
          <ac:spMkLst>
            <pc:docMk/>
            <pc:sldMk cId="615395964" sldId="421"/>
            <ac:spMk id="38" creationId="{D5B7C1A5-15A4-E858-85DA-E8C45FD6D1DD}"/>
          </ac:spMkLst>
        </pc:spChg>
        <pc:spChg chg="add mod">
          <ac:chgData name="Charlotte Moss" userId="17b589c9-cb67-41ed-a894-f82ca12b573d" providerId="ADAL" clId="{A683C87A-F3E8-4882-8A22-317E6FE04946}" dt="2023-07-17T10:24:47.059" v="26"/>
          <ac:spMkLst>
            <pc:docMk/>
            <pc:sldMk cId="615395964" sldId="421"/>
            <ac:spMk id="44" creationId="{AE30C538-FBF0-01CB-BBCA-842D45D66FFD}"/>
          </ac:spMkLst>
        </pc:spChg>
        <pc:spChg chg="add mod">
          <ac:chgData name="Charlotte Moss" userId="17b589c9-cb67-41ed-a894-f82ca12b573d" providerId="ADAL" clId="{A683C87A-F3E8-4882-8A22-317E6FE04946}" dt="2023-07-17T10:24:47.059" v="26"/>
          <ac:spMkLst>
            <pc:docMk/>
            <pc:sldMk cId="615395964" sldId="421"/>
            <ac:spMk id="46" creationId="{A283139C-9DB8-6FF9-CC00-95B44D73233A}"/>
          </ac:spMkLst>
        </pc:spChg>
      </pc:sldChg>
      <pc:sldChg chg="modNotesTx">
        <pc:chgData name="Charlotte Moss" userId="17b589c9-cb67-41ed-a894-f82ca12b573d" providerId="ADAL" clId="{A683C87A-F3E8-4882-8A22-317E6FE04946}" dt="2023-07-17T10:06:36.096" v="23" actId="20577"/>
        <pc:sldMkLst>
          <pc:docMk/>
          <pc:sldMk cId="4117387831" sldId="9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Idee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denken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Bett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was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[38]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falsch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[524]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grau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[1560]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grün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[682]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richtig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[177]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schwarz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[471]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weiß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das2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du [54]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[4]</a:t>
            </a:r>
          </a:p>
          <a:p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Swiss ambulance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Schutz &amp;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Rettung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Zürich, CC BY-SA 3.0 &lt;https://creativecommons.org/licenses/by-sa/3.0&gt;, via Wikimedia Commons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UK ambulance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By MANHATTAN RESEARCH INC (MANHATTAN RESEARCH INC) from MANHATTAN RESEARCH INC , MANHATTAN RESEARCH INC - LJ58OJX LONDON AMBULANCE QUEEN VICTORIA STREET CITY OF LONDON, CC BY 2.0, https://commons.wikimedia.org/w/index.php?curid=49339063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[3/5]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05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Swiss train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By SOB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Suedostbahn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- https://www.flickr.com/photos/suedostbahn/50746556233/, CC BY 2.0, https://commons.wikimedia.org/w/index.php?curid=103871406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British train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By Walter Baxter, CC BY-SA 2.0, https://commons.wikimedia.org/w/index.php?curid=110865841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96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Switzerland national football team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By Frank </a:t>
            </a:r>
            <a:r>
              <a:rPr lang="en-GB" sz="1200" b="0" strike="noStrike" spc="-1" dirty="0" err="1">
                <a:latin typeface="Arial"/>
              </a:rPr>
              <a:t>Haug</a:t>
            </a:r>
            <a:r>
              <a:rPr lang="en-GB" sz="1200" b="0" strike="noStrike" spc="-1" dirty="0">
                <a:latin typeface="Arial"/>
              </a:rPr>
              <a:t> - Own work, CC BY 3.0, https://commons.wikimedia.org/w/index.php?curid=116996988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England national football team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By </a:t>
            </a:r>
            <a:r>
              <a:rPr lang="en-GB" sz="1200" b="0" strike="noStrike" spc="-1" dirty="0" err="1">
                <a:latin typeface="Arial"/>
              </a:rPr>
              <a:t>joshjdss</a:t>
            </a:r>
            <a:r>
              <a:rPr lang="en-GB" sz="1200" b="0" strike="noStrike" spc="-1" dirty="0">
                <a:latin typeface="Arial"/>
              </a:rPr>
              <a:t> - England Women&amp;#039;s Vs USA, CC BY 2.0, https://commons.wikimedia.org/w/index.php?curid=38466640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8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recap information about capitalisation of German (and English) nouns.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applying the rules about capitalisation to simple German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Ensure that pupils are clear about the scenario and the task.</a:t>
            </a:r>
          </a:p>
          <a:p>
            <a:r>
              <a:rPr lang="en-GB" dirty="0"/>
              <a:t>2. Do the first item to model the activity with pupils.</a:t>
            </a:r>
            <a:br>
              <a:rPr lang="en-GB" dirty="0"/>
            </a:br>
            <a:r>
              <a:rPr lang="en-GB" dirty="0"/>
              <a:t>3. Pupils write each sentence.</a:t>
            </a:r>
          </a:p>
          <a:p>
            <a:r>
              <a:rPr lang="en-GB" dirty="0"/>
              <a:t>4. Click to bring up the written answers.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cognates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 [505] Laptop [4516]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gesture for ‘geben’ might be to pretend to give </a:t>
            </a:r>
            <a:r>
              <a:rPr lang="fr-FR" baseline="0" dirty="0" err="1"/>
              <a:t>someone</a:t>
            </a:r>
            <a:r>
              <a:rPr lang="fr-FR" baseline="0" dirty="0"/>
              <a:t> an object.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gesture for ‘denken’ might be to pretend to to put your finger to your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 as though you are pondering something.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denken</a:t>
            </a:r>
            <a:r>
              <a:rPr lang="de-DE" sz="1200" b="0" strike="noStrike" spc="-1" dirty="0">
                <a:latin typeface="Arial"/>
              </a:rPr>
              <a:t> [128]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[e] or short [e] and write list of S  for short and L for long.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[e] or long [e].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Bett</a:t>
            </a:r>
          </a:p>
          <a:p>
            <a:r>
              <a:rPr lang="en-GB" dirty="0" err="1"/>
              <a:t>sehen</a:t>
            </a:r>
            <a:endParaRPr lang="en-GB" dirty="0"/>
          </a:p>
          <a:p>
            <a:r>
              <a:rPr lang="en-GB" dirty="0"/>
              <a:t>Idee</a:t>
            </a:r>
          </a:p>
          <a:p>
            <a:r>
              <a:rPr lang="en-GB" dirty="0" err="1"/>
              <a:t>gelb</a:t>
            </a:r>
            <a:endParaRPr lang="en-GB" dirty="0"/>
          </a:p>
          <a:p>
            <a:r>
              <a:rPr lang="en-GB" dirty="0" err="1"/>
              <a:t>mehr</a:t>
            </a:r>
            <a:endParaRPr lang="en-GB" dirty="0"/>
          </a:p>
          <a:p>
            <a:r>
              <a:rPr lang="en-GB" dirty="0"/>
              <a:t>Fest</a:t>
            </a:r>
          </a:p>
          <a:p>
            <a:endParaRPr lang="en-GB" dirty="0"/>
          </a:p>
          <a:p>
            <a:r>
              <a:rPr lang="en-GB" b="1" dirty="0"/>
              <a:t>Vocabulary:</a:t>
            </a:r>
          </a:p>
          <a:p>
            <a:r>
              <a:rPr lang="en-GB" b="1" dirty="0"/>
              <a:t>Fest</a:t>
            </a:r>
            <a:r>
              <a:rPr lang="en-GB" dirty="0"/>
              <a:t> [2089]</a:t>
            </a:r>
            <a:r>
              <a:rPr lang="en-GB" b="1" dirty="0"/>
              <a:t> </a:t>
            </a:r>
            <a:r>
              <a:rPr lang="en-GB" b="1" dirty="0" err="1"/>
              <a:t>gelb</a:t>
            </a:r>
            <a:r>
              <a:rPr lang="en-GB" b="1" dirty="0"/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[1446]</a:t>
            </a:r>
            <a:r>
              <a:rPr lang="en-GB" dirty="0"/>
              <a:t> </a:t>
            </a:r>
            <a:r>
              <a:rPr lang="en-GB" b="1" dirty="0" err="1"/>
              <a:t>sehen</a:t>
            </a:r>
            <a:r>
              <a:rPr lang="en-GB" dirty="0"/>
              <a:t> [79]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‘was’ and the colours. To practise writing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an audio button to hear a question and Robbie’s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look at the objects on the right and decide whether Robbie is right or wrong, noting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n?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Apfel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Der Ball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grau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schwarz?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schwarz.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wei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ß? Das Blatt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weiß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Die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Jacke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schwarz? Das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Butterbrot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raise intercultural awareness of different uses of colours for different things in Switzerland and England.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short explanation about colours in Switzerland and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example of the post boxes, asking Wo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das? and eliciting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England/ der Schweiz from the whole class.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the correct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repeat steps 2-3 with the next 4 slides.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Picture attribution: Swiss post box</a:t>
            </a:r>
          </a:p>
          <a:p>
            <a:pPr marL="216000" indent="-215280">
              <a:lnSpc>
                <a:spcPct val="100000"/>
              </a:lnSpc>
            </a:pPr>
            <a:r>
              <a:rPr lang="en-GB" b="0" i="0" u="none" dirty="0" err="1">
                <a:solidFill>
                  <a:srgbClr val="0563C1"/>
                </a:solidFill>
                <a:effectLst/>
                <a:latin typeface="Arial" panose="020B0604020202020204" pitchFamily="34" charset="0"/>
              </a:rPr>
              <a:t>Shesmax</a:t>
            </a:r>
            <a:r>
              <a:rPr lang="en-GB" b="0" i="0" u="none" dirty="0">
                <a:solidFill>
                  <a:srgbClr val="0563C1"/>
                </a:solidFill>
                <a:effectLst/>
                <a:latin typeface="Arial" panose="020B0604020202020204" pitchFamily="34" charset="0"/>
              </a:rPr>
              <a:t>, CC BY-SA 4.0 &lt;https://creativecommons.org/licenses/by-sa/4.0&gt;, via Wikimedia Commons</a:t>
            </a:r>
            <a:endParaRPr lang="en-GB" sz="1200" b="0" i="0" u="none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gif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47.wav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3.wav"/><Relationship Id="rId11" Type="http://schemas.openxmlformats.org/officeDocument/2006/relationships/image" Target="../media/image44.svg"/><Relationship Id="rId5" Type="http://schemas.openxmlformats.org/officeDocument/2006/relationships/audio" Target="../media/audio42.wav"/><Relationship Id="rId10" Type="http://schemas.openxmlformats.org/officeDocument/2006/relationships/image" Target="../media/image43.png"/><Relationship Id="rId4" Type="http://schemas.openxmlformats.org/officeDocument/2006/relationships/audio" Target="../media/audio41.wav"/><Relationship Id="rId9" Type="http://schemas.openxmlformats.org/officeDocument/2006/relationships/audio" Target="../media/audio4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audio" Target="../media/audio7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9.png"/><Relationship Id="rId18" Type="http://schemas.openxmlformats.org/officeDocument/2006/relationships/image" Target="../media/image16.png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2.png"/><Relationship Id="rId5" Type="http://schemas.openxmlformats.org/officeDocument/2006/relationships/audio" Target="../media/audio10.wav"/><Relationship Id="rId15" Type="http://schemas.openxmlformats.org/officeDocument/2006/relationships/image" Target="../media/image14.png"/><Relationship Id="rId10" Type="http://schemas.openxmlformats.org/officeDocument/2006/relationships/audio" Target="../media/audio15.wav"/><Relationship Id="rId4" Type="http://schemas.openxmlformats.org/officeDocument/2006/relationships/image" Target="../media/image11.png"/><Relationship Id="rId9" Type="http://schemas.openxmlformats.org/officeDocument/2006/relationships/audio" Target="../media/audio14.wav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5" Type="http://schemas.openxmlformats.org/officeDocument/2006/relationships/image" Target="../media/image20.png"/><Relationship Id="rId10" Type="http://schemas.openxmlformats.org/officeDocument/2006/relationships/audio" Target="../media/audio23.wav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7" Type="http://schemas.openxmlformats.org/officeDocument/2006/relationships/image" Target="../media/image18.svg"/><Relationship Id="rId12" Type="http://schemas.openxmlformats.org/officeDocument/2006/relationships/audio" Target="../media/audio31.wav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audio" Target="../media/audio30.wav"/><Relationship Id="rId5" Type="http://schemas.openxmlformats.org/officeDocument/2006/relationships/audio" Target="../media/audio26.wav"/><Relationship Id="rId15" Type="http://schemas.openxmlformats.org/officeDocument/2006/relationships/image" Target="../media/image25.png"/><Relationship Id="rId10" Type="http://schemas.openxmlformats.org/officeDocument/2006/relationships/audio" Target="../media/audio29.wav"/><Relationship Id="rId19" Type="http://schemas.microsoft.com/office/2007/relationships/hdphoto" Target="../media/hdphoto3.wdp"/><Relationship Id="rId4" Type="http://schemas.openxmlformats.org/officeDocument/2006/relationships/audio" Target="../media/audio25.wav"/><Relationship Id="rId9" Type="http://schemas.openxmlformats.org/officeDocument/2006/relationships/audio" Target="../media/audio28.wav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10" Type="http://schemas.microsoft.com/office/2007/relationships/hdphoto" Target="../media/hdphoto1.wdp"/><Relationship Id="rId4" Type="http://schemas.openxmlformats.org/officeDocument/2006/relationships/audio" Target="../media/audio34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-2673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Describing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nouns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B9893C-8C2B-7653-632A-564D877B535D}"/>
              </a:ext>
            </a:extLst>
          </p:cNvPr>
          <p:cNvSpPr/>
          <p:nvPr/>
        </p:nvSpPr>
        <p:spPr>
          <a:xfrm>
            <a:off x="500063" y="2471738"/>
            <a:ext cx="3243262" cy="1914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red, bin&#10;&#10;Description automatically generated">
            <a:extLst>
              <a:ext uri="{FF2B5EF4-FFF2-40B4-BE49-F238E27FC236}">
                <a16:creationId xmlns:a16="http://schemas.microsoft.com/office/drawing/2014/main" id="{9FF2F600-20DD-032D-1A10-B6CF24B67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8" y="2587836"/>
            <a:ext cx="840804" cy="16816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D0B5FF-0C09-1E86-8616-8D4E9C2D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53" y1="42969" x2="64941" y2="35677"/>
                        <a14:foregroundMark x1="64941" y1="35677" x2="56055" y2="39518"/>
                        <a14:foregroundMark x1="56055" y1="39518" x2="63672" y2="3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28" y="2164057"/>
            <a:ext cx="1719531" cy="25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der Schweiz.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England.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DF6526-7780-E00D-E8A7-76C91B1E3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16407" r="15469" b="9256"/>
          <a:stretch/>
        </p:blipFill>
        <p:spPr bwMode="auto">
          <a:xfrm>
            <a:off x="468394" y="1984998"/>
            <a:ext cx="3894464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and green ambulance on the street&#10;&#10;Description automatically generated with low confidence">
            <a:extLst>
              <a:ext uri="{FF2B5EF4-FFF2-40B4-BE49-F238E27FC236}">
                <a16:creationId xmlns:a16="http://schemas.microsoft.com/office/drawing/2014/main" id="{6E0BEA70-B3EC-4694-A401-BE487B280B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30666" r="13058" b="9324"/>
          <a:stretch/>
        </p:blipFill>
        <p:spPr>
          <a:xfrm>
            <a:off x="7263613" y="1984998"/>
            <a:ext cx="4366961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der Schweiz.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England.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1026" name="Picture 2" descr="Free Switzerland National vector and picture">
            <a:extLst>
              <a:ext uri="{FF2B5EF4-FFF2-40B4-BE49-F238E27FC236}">
                <a16:creationId xmlns:a16="http://schemas.microsoft.com/office/drawing/2014/main" id="{9FE6A64B-8947-17AF-C026-482E2EDF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5" y="1599197"/>
            <a:ext cx="2613328" cy="26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Flag Country vector and picture">
            <a:extLst>
              <a:ext uri="{FF2B5EF4-FFF2-40B4-BE49-F238E27FC236}">
                <a16:creationId xmlns:a16="http://schemas.microsoft.com/office/drawing/2014/main" id="{15ADB0A3-5473-4B8A-0314-72FD3167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33" y="1693507"/>
            <a:ext cx="3634258" cy="24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</a:t>
              </a:r>
              <a:r>
                <a:rPr lang="en-GB" sz="2800" dirty="0">
                  <a:solidFill>
                    <a:prstClr val="white"/>
                  </a:solidFill>
                  <a:latin typeface="Century Gothic"/>
                </a:rPr>
                <a:t>England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Schweiz.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DE4555-D6B5-C6EE-FB08-E81879AEEE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9" r="16341" b="24036"/>
          <a:stretch/>
        </p:blipFill>
        <p:spPr>
          <a:xfrm>
            <a:off x="418559" y="1632712"/>
            <a:ext cx="3797607" cy="2434632"/>
          </a:xfrm>
          <a:prstGeom prst="rect">
            <a:avLst/>
          </a:prstGeom>
        </p:spPr>
      </p:pic>
      <p:pic>
        <p:nvPicPr>
          <p:cNvPr id="5" name="Picture 4" descr="A train on the tracks&#10;&#10;Description automatically generated with medium confidence">
            <a:extLst>
              <a:ext uri="{FF2B5EF4-FFF2-40B4-BE49-F238E27FC236}">
                <a16:creationId xmlns:a16="http://schemas.microsoft.com/office/drawing/2014/main" id="{54D63EA9-F3DC-4DE6-A21C-2F34F1723D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"/>
          <a:stretch/>
        </p:blipFill>
        <p:spPr>
          <a:xfrm>
            <a:off x="7602281" y="1558038"/>
            <a:ext cx="3795579" cy="24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589349" y="215471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</a:t>
              </a:r>
              <a:r>
                <a:rPr lang="en-GB" sz="2800" dirty="0">
                  <a:solidFill>
                    <a:prstClr val="white"/>
                  </a:solidFill>
                  <a:latin typeface="Century Gothic"/>
                </a:rPr>
                <a:t>der Schweiz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732591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168004" y="4921972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096000" y="5264426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</a:t>
            </a:r>
            <a:r>
              <a:rPr lang="en-GB" sz="2800" dirty="0">
                <a:solidFill>
                  <a:prstClr val="white"/>
                </a:solidFill>
                <a:latin typeface="Century Gothic"/>
              </a:rPr>
              <a:t>England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732591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3ACE0F-8D87-7325-A4AE-AF6F115D1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984" y="1451100"/>
            <a:ext cx="3884874" cy="2792253"/>
          </a:xfrm>
          <a:prstGeom prst="rect">
            <a:avLst/>
          </a:prstGeom>
        </p:spPr>
      </p:pic>
      <p:pic>
        <p:nvPicPr>
          <p:cNvPr id="4" name="Picture 3" descr="A group of women's football team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31086FB-A191-4EF3-9EE3-4A7B1E0D0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29" y="1404280"/>
            <a:ext cx="3884874" cy="28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Nouns </a:t>
            </a:r>
            <a:endParaRPr lang="en-GB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089F59-E5FE-4511-A863-BF81C704EF38}"/>
              </a:ext>
            </a:extLst>
          </p:cNvPr>
          <p:cNvSpPr txBox="1"/>
          <p:nvPr/>
        </p:nvSpPr>
        <p:spPr>
          <a:xfrm>
            <a:off x="406955" y="121814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 that all German nouns start with a capital letter, wherever they are in the sentence: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C81755-EC1F-4ACE-8C5E-17723E3FF61B}"/>
              </a:ext>
            </a:extLst>
          </p:cNvPr>
          <p:cNvSpPr/>
          <p:nvPr/>
        </p:nvSpPr>
        <p:spPr>
          <a:xfrm>
            <a:off x="452478" y="2625577"/>
            <a:ext cx="34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3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da.  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4BCAD0-9A55-426B-AE17-C6D452C2535D}"/>
              </a:ext>
            </a:extLst>
          </p:cNvPr>
          <p:cNvSpPr txBox="1"/>
          <p:nvPr/>
        </p:nvSpPr>
        <p:spPr>
          <a:xfrm>
            <a:off x="5178910" y="2647618"/>
            <a:ext cx="375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ball is there.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A3BE0-F146-402F-BAE8-91C95B0FD9D3}"/>
              </a:ext>
            </a:extLst>
          </p:cNvPr>
          <p:cNvSpPr/>
          <p:nvPr/>
        </p:nvSpPr>
        <p:spPr>
          <a:xfrm>
            <a:off x="452478" y="4940158"/>
            <a:ext cx="11287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e.g.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3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n, </a:t>
            </a:r>
            <a:r>
              <a:rPr lang="en-GB" sz="3200" b="1" kern="0" dirty="0" err="1">
                <a:solidFill>
                  <a:srgbClr val="002060"/>
                </a:solidFill>
                <a:latin typeface="Century Gothic"/>
              </a:rPr>
              <a:t>L</a:t>
            </a:r>
            <a:r>
              <a:rPr lang="en-GB" sz="3200" kern="0" dirty="0" err="1">
                <a:solidFill>
                  <a:srgbClr val="002060"/>
                </a:solidFill>
                <a:latin typeface="Century Gothic"/>
              </a:rPr>
              <a:t>ias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5B847D-4E09-4E82-9884-D81A3193D63E}"/>
              </a:ext>
            </a:extLst>
          </p:cNvPr>
          <p:cNvSpPr txBox="1"/>
          <p:nvPr/>
        </p:nvSpPr>
        <p:spPr>
          <a:xfrm>
            <a:off x="406955" y="363008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 German proper nouns also start with capital letters, just like in English:</a:t>
            </a:r>
          </a:p>
        </p:txBody>
      </p:sp>
      <p:sp>
        <p:nvSpPr>
          <p:cNvPr id="12" name="Oval Callout 13">
            <a:extLst>
              <a:ext uri="{FF2B5EF4-FFF2-40B4-BE49-F238E27FC236}">
                <a16:creationId xmlns:a16="http://schemas.microsoft.com/office/drawing/2014/main" id="{49C40B9E-099B-43BB-8D72-8390C6F9FB96}"/>
              </a:ext>
            </a:extLst>
          </p:cNvPr>
          <p:cNvSpPr/>
          <p:nvPr/>
        </p:nvSpPr>
        <p:spPr>
          <a:xfrm>
            <a:off x="5557838" y="4143375"/>
            <a:ext cx="5143500" cy="2528888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11915-B5A0-40F4-AC0F-782FA2FD588F}"/>
              </a:ext>
            </a:extLst>
          </p:cNvPr>
          <p:cNvSpPr txBox="1"/>
          <p:nvPr/>
        </p:nvSpPr>
        <p:spPr>
          <a:xfrm>
            <a:off x="5826919" y="4549371"/>
            <a:ext cx="4605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don’t forget that all sentences start with a capital letter in both German and English!</a:t>
            </a:r>
          </a:p>
        </p:txBody>
      </p:sp>
      <p:pic>
        <p:nvPicPr>
          <p:cNvPr id="3" name="Picture 6" descr="Free Basketball Ball vector and picture">
            <a:extLst>
              <a:ext uri="{FF2B5EF4-FFF2-40B4-BE49-F238E27FC236}">
                <a16:creationId xmlns:a16="http://schemas.microsoft.com/office/drawing/2014/main" id="{DB9540C4-8DF2-0246-A683-6DCBEB62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43" y="2420770"/>
            <a:ext cx="943982" cy="94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EBA34-079D-524A-1DD7-32B8714F93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9"/>
          <a:stretch/>
        </p:blipFill>
        <p:spPr>
          <a:xfrm>
            <a:off x="2339080" y="5459755"/>
            <a:ext cx="1172215" cy="1213472"/>
          </a:xfrm>
          <a:prstGeom prst="rect">
            <a:avLst/>
          </a:prstGeom>
        </p:spPr>
      </p:pic>
      <p:pic>
        <p:nvPicPr>
          <p:cNvPr id="1026" name="Picture 2" descr="Free City River photo and picture">
            <a:extLst>
              <a:ext uri="{FF2B5EF4-FFF2-40B4-BE49-F238E27FC236}">
                <a16:creationId xmlns:a16="http://schemas.microsoft.com/office/drawing/2014/main" id="{68A967E3-1B53-C0B1-F0E9-EE89D209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4" y="5641638"/>
            <a:ext cx="1596130" cy="10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0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T1_W5_15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Schreib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222622" y="628337"/>
            <a:ext cx="9021392" cy="882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Lias’s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computer screen isn’t working.  All his sentences have lost their punctuation.  Can you help put them right?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B42F9-BB6D-5489-3C7D-87432D2BF603}"/>
              </a:ext>
            </a:extLst>
          </p:cNvPr>
          <p:cNvSpPr txBox="1"/>
          <p:nvPr/>
        </p:nvSpPr>
        <p:spPr>
          <a:xfrm>
            <a:off x="775253" y="1989364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D0A6-CFF8-5D03-6DF2-B9764493C44C}"/>
              </a:ext>
            </a:extLst>
          </p:cNvPr>
          <p:cNvSpPr txBox="1"/>
          <p:nvPr/>
        </p:nvSpPr>
        <p:spPr>
          <a:xfrm>
            <a:off x="1775267" y="1989364"/>
            <a:ext cx="823655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E2D31-6900-B712-3ED5-DBDA7A4C403F}"/>
              </a:ext>
            </a:extLst>
          </p:cNvPr>
          <p:cNvSpPr txBox="1"/>
          <p:nvPr/>
        </p:nvSpPr>
        <p:spPr>
          <a:xfrm>
            <a:off x="2724293" y="1989364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169E2-4AAB-059D-88C1-982C2684D3B3}"/>
              </a:ext>
            </a:extLst>
          </p:cNvPr>
          <p:cNvSpPr txBox="1"/>
          <p:nvPr/>
        </p:nvSpPr>
        <p:spPr>
          <a:xfrm>
            <a:off x="3449999" y="1989364"/>
            <a:ext cx="199751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wunderbar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93D99-772D-D2E9-8017-E1A7DA329EE5}"/>
              </a:ext>
            </a:extLst>
          </p:cNvPr>
          <p:cNvSpPr txBox="1"/>
          <p:nvPr/>
        </p:nvSpPr>
        <p:spPr>
          <a:xfrm>
            <a:off x="775253" y="2732776"/>
            <a:ext cx="67523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F94E2-ADDB-59BF-047D-2369B603794E}"/>
              </a:ext>
            </a:extLst>
          </p:cNvPr>
          <p:cNvSpPr txBox="1"/>
          <p:nvPr/>
        </p:nvSpPr>
        <p:spPr>
          <a:xfrm>
            <a:off x="2541319" y="2732776"/>
            <a:ext cx="83029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29372-9D32-AD3A-DFAB-F57632DB7A42}"/>
              </a:ext>
            </a:extLst>
          </p:cNvPr>
          <p:cNvSpPr txBox="1"/>
          <p:nvPr/>
        </p:nvSpPr>
        <p:spPr>
          <a:xfrm>
            <a:off x="1584074" y="2732776"/>
            <a:ext cx="82365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25AB7-4013-59F5-79A0-1C00678323C3}"/>
              </a:ext>
            </a:extLst>
          </p:cNvPr>
          <p:cNvSpPr txBox="1"/>
          <p:nvPr/>
        </p:nvSpPr>
        <p:spPr>
          <a:xfrm>
            <a:off x="3505200" y="2732776"/>
            <a:ext cx="79476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D71325-E511-A6FA-957E-C144920A88FA}"/>
              </a:ext>
            </a:extLst>
          </p:cNvPr>
          <p:cNvSpPr txBox="1"/>
          <p:nvPr/>
        </p:nvSpPr>
        <p:spPr>
          <a:xfrm>
            <a:off x="775254" y="3571687"/>
            <a:ext cx="67523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3796A-7E9A-8C08-9CDE-F086EA75D27D}"/>
              </a:ext>
            </a:extLst>
          </p:cNvPr>
          <p:cNvSpPr txBox="1"/>
          <p:nvPr/>
        </p:nvSpPr>
        <p:spPr>
          <a:xfrm>
            <a:off x="2290604" y="3571687"/>
            <a:ext cx="147819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3F27A-2244-399C-A580-F6E80D3E31B8}"/>
              </a:ext>
            </a:extLst>
          </p:cNvPr>
          <p:cNvSpPr txBox="1"/>
          <p:nvPr/>
        </p:nvSpPr>
        <p:spPr>
          <a:xfrm>
            <a:off x="1609992" y="3571687"/>
            <a:ext cx="52110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958A2-46E7-E5E9-0B4F-FE1E5457AE88}"/>
              </a:ext>
            </a:extLst>
          </p:cNvPr>
          <p:cNvSpPr txBox="1"/>
          <p:nvPr/>
        </p:nvSpPr>
        <p:spPr>
          <a:xfrm>
            <a:off x="775253" y="4487947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CD5291-F261-6497-3DA6-B7044AAC5FF9}"/>
              </a:ext>
            </a:extLst>
          </p:cNvPr>
          <p:cNvSpPr txBox="1"/>
          <p:nvPr/>
        </p:nvSpPr>
        <p:spPr>
          <a:xfrm>
            <a:off x="3237847" y="4487947"/>
            <a:ext cx="111490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bern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D6053-AF96-23C0-F6AE-C99C1A4DED67}"/>
              </a:ext>
            </a:extLst>
          </p:cNvPr>
          <p:cNvSpPr txBox="1"/>
          <p:nvPr/>
        </p:nvSpPr>
        <p:spPr>
          <a:xfrm>
            <a:off x="2508418" y="448794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8C1403-9840-B292-28B6-D83853485C3C}"/>
              </a:ext>
            </a:extLst>
          </p:cNvPr>
          <p:cNvSpPr txBox="1"/>
          <p:nvPr/>
        </p:nvSpPr>
        <p:spPr>
          <a:xfrm>
            <a:off x="804449" y="5332423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60C5E-18A8-5C07-D08F-E7724F1D5130}"/>
              </a:ext>
            </a:extLst>
          </p:cNvPr>
          <p:cNvSpPr txBox="1"/>
          <p:nvPr/>
        </p:nvSpPr>
        <p:spPr>
          <a:xfrm>
            <a:off x="1829537" y="5332423"/>
            <a:ext cx="114637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apfel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1C740-424C-AAA1-AA17-19A3CE7F62F0}"/>
              </a:ext>
            </a:extLst>
          </p:cNvPr>
          <p:cNvSpPr txBox="1"/>
          <p:nvPr/>
        </p:nvSpPr>
        <p:spPr>
          <a:xfrm>
            <a:off x="3155555" y="5332423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242FA-DF9C-0EC1-414E-91FF90258DFA}"/>
              </a:ext>
            </a:extLst>
          </p:cNvPr>
          <p:cNvSpPr txBox="1"/>
          <p:nvPr/>
        </p:nvSpPr>
        <p:spPr>
          <a:xfrm>
            <a:off x="3935533" y="5332423"/>
            <a:ext cx="99604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grün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C4D7CE-4616-3560-DC15-828B156374B8}"/>
              </a:ext>
            </a:extLst>
          </p:cNvPr>
          <p:cNvSpPr/>
          <p:nvPr/>
        </p:nvSpPr>
        <p:spPr>
          <a:xfrm>
            <a:off x="6744491" y="1869131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F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ilm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wunderbar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DB49AF-9171-078E-6E65-1ADBFF0A1AA3}"/>
              </a:ext>
            </a:extLst>
          </p:cNvPr>
          <p:cNvSpPr/>
          <p:nvPr/>
        </p:nvSpPr>
        <p:spPr>
          <a:xfrm>
            <a:off x="6744491" y="2672278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chweiz.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ABE5AC-9FDA-1CF7-D6D3-4C2C230A00DA}"/>
              </a:ext>
            </a:extLst>
          </p:cNvPr>
          <p:cNvSpPr/>
          <p:nvPr/>
        </p:nvSpPr>
        <p:spPr>
          <a:xfrm>
            <a:off x="6744491" y="351187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3.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D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a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onja.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CBD294-6D43-FEBA-8220-5715BC431BA8}"/>
              </a:ext>
            </a:extLst>
          </p:cNvPr>
          <p:cNvSpPr/>
          <p:nvPr/>
        </p:nvSpPr>
        <p:spPr>
          <a:xfrm>
            <a:off x="6744491" y="442651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ern.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9E052F-C737-CE4F-A08C-5E1E3E95F25F}"/>
              </a:ext>
            </a:extLst>
          </p:cNvPr>
          <p:cNvSpPr/>
          <p:nvPr/>
        </p:nvSpPr>
        <p:spPr>
          <a:xfrm>
            <a:off x="6744491" y="5336550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grün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553747-04D5-484B-A200-6818C0A95319}"/>
              </a:ext>
            </a:extLst>
          </p:cNvPr>
          <p:cNvSpPr txBox="1"/>
          <p:nvPr/>
        </p:nvSpPr>
        <p:spPr>
          <a:xfrm>
            <a:off x="1778989" y="448794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5AAF57-1D05-3934-FCE9-5B7889562FEE}"/>
              </a:ext>
            </a:extLst>
          </p:cNvPr>
          <p:cNvSpPr txBox="1"/>
          <p:nvPr/>
        </p:nvSpPr>
        <p:spPr>
          <a:xfrm>
            <a:off x="813676" y="6099870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EACC97-8D09-D16D-3377-F5C1F2F04483}"/>
              </a:ext>
            </a:extLst>
          </p:cNvPr>
          <p:cNvSpPr txBox="1"/>
          <p:nvPr/>
        </p:nvSpPr>
        <p:spPr>
          <a:xfrm>
            <a:off x="1799543" y="6099870"/>
            <a:ext cx="125906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laptop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21EC6F-83C5-5906-53A7-E280E9F5622B}"/>
              </a:ext>
            </a:extLst>
          </p:cNvPr>
          <p:cNvSpPr txBox="1"/>
          <p:nvPr/>
        </p:nvSpPr>
        <p:spPr>
          <a:xfrm>
            <a:off x="3199024" y="6099870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A4F04-46CE-2833-42BF-D70D4485F5B2}"/>
              </a:ext>
            </a:extLst>
          </p:cNvPr>
          <p:cNvSpPr txBox="1"/>
          <p:nvPr/>
        </p:nvSpPr>
        <p:spPr>
          <a:xfrm>
            <a:off x="3939781" y="6099870"/>
            <a:ext cx="136954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schwarz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F0987B-38B5-F5D6-21CA-601CD3AA9E20}"/>
              </a:ext>
            </a:extLst>
          </p:cNvPr>
          <p:cNvSpPr/>
          <p:nvPr/>
        </p:nvSpPr>
        <p:spPr>
          <a:xfrm>
            <a:off x="6721391" y="6113744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aptop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B78F4-F772-1DD5-5214-2F6E9DCF99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22"/>
          <a:stretch/>
        </p:blipFill>
        <p:spPr>
          <a:xfrm>
            <a:off x="8950116" y="82732"/>
            <a:ext cx="1687986" cy="15724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DCAC3B-C4B3-6D38-CEF6-21075B6C9A7D}"/>
              </a:ext>
            </a:extLst>
          </p:cNvPr>
          <p:cNvSpPr txBox="1"/>
          <p:nvPr/>
        </p:nvSpPr>
        <p:spPr>
          <a:xfrm>
            <a:off x="4433557" y="2732776"/>
            <a:ext cx="139877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schweiz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hlinkClick r:id="" action="ppaction://noaction">
              <a:snd r:embed="rId13" name="T1_W5_20.1.wav"/>
            </a:hlinkClick>
            <a:extLst>
              <a:ext uri="{FF2B5EF4-FFF2-40B4-BE49-F238E27FC236}">
                <a16:creationId xmlns:a16="http://schemas.microsoft.com/office/drawing/2014/main" id="{9ACC9B0F-BD9B-D359-6E8D-08BAB0FACC50}"/>
              </a:ext>
            </a:extLst>
          </p:cNvPr>
          <p:cNvSpPr txBox="1"/>
          <p:nvPr/>
        </p:nvSpPr>
        <p:spPr>
          <a:xfrm>
            <a:off x="215979" y="1999662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81F9A-A95D-0CB3-8C31-3A98723B998F}"/>
              </a:ext>
            </a:extLst>
          </p:cNvPr>
          <p:cNvSpPr txBox="1"/>
          <p:nvPr/>
        </p:nvSpPr>
        <p:spPr>
          <a:xfrm>
            <a:off x="215979" y="2732776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705B7-80C9-5E82-D53C-DA21F420406A}"/>
              </a:ext>
            </a:extLst>
          </p:cNvPr>
          <p:cNvSpPr txBox="1"/>
          <p:nvPr/>
        </p:nvSpPr>
        <p:spPr>
          <a:xfrm>
            <a:off x="215979" y="3571687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FD1BFD-39A4-FEF6-E0F9-30D57464BB20}"/>
              </a:ext>
            </a:extLst>
          </p:cNvPr>
          <p:cNvSpPr txBox="1"/>
          <p:nvPr/>
        </p:nvSpPr>
        <p:spPr>
          <a:xfrm>
            <a:off x="215979" y="4487947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30C538-FBF0-01CB-BBCA-842D45D66FFD}"/>
              </a:ext>
            </a:extLst>
          </p:cNvPr>
          <p:cNvSpPr txBox="1"/>
          <p:nvPr/>
        </p:nvSpPr>
        <p:spPr>
          <a:xfrm>
            <a:off x="215979" y="5332423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83139C-9DB8-6FF9-CC00-95B44D73233A}"/>
              </a:ext>
            </a:extLst>
          </p:cNvPr>
          <p:cNvSpPr txBox="1"/>
          <p:nvPr/>
        </p:nvSpPr>
        <p:spPr>
          <a:xfrm>
            <a:off x="215979" y="6096088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1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1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1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2" grpId="0" animBg="1"/>
      <p:bldP spid="5" grpId="0" animBg="1"/>
      <p:bldP spid="6" grpId="0" animBg="1"/>
      <p:bldP spid="21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105377" y="3756310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41086" y="304842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4" y="1228670"/>
            <a:ext cx="1800179" cy="17838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2871788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90998" y="1594142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55374" y="3677170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2" y="1857416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07614" y="4279012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529942" y="4290521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6" y="2444508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30" y="2073938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279523" y="3703239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3784516" y="4056931"/>
            <a:ext cx="398538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1608331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4859158" y="3636972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DB59C9-914E-4BCB-B1EF-997B3B353556}"/>
              </a:ext>
            </a:extLst>
          </p:cNvPr>
          <p:cNvSpPr/>
          <p:nvPr/>
        </p:nvSpPr>
        <p:spPr>
          <a:xfrm>
            <a:off x="9135045" y="3135589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621911"/>
              </p:ext>
            </p:extLst>
          </p:nvPr>
        </p:nvGraphicFramePr>
        <p:xfrm>
          <a:off x="343817" y="1747856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[e]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[e]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Bett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sehen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Idee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gelb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mehr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    Fest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5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1343" y="120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[e]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hlinkClick r:id="" action="ppaction://noaction">
              <a:snd r:embed="rId5" name="T1_W5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21343" y="469175"/>
            <a:ext cx="74056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long[e]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short [e]?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5_6.1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5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5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5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5_6.2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5198537"/>
            <a:ext cx="609653" cy="6279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473071" y="2365914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383188" y="3069119"/>
            <a:ext cx="1542787" cy="314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488629" y="364178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284639" y="4118485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6" y="4772193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755610" y="5341250"/>
            <a:ext cx="1640827" cy="412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3" name="Picture 2" descr="Bed, Hospital, Medical, Health, Patient, Care, Sick">
            <a:extLst>
              <a:ext uri="{FF2B5EF4-FFF2-40B4-BE49-F238E27FC236}">
                <a16:creationId xmlns:a16="http://schemas.microsoft.com/office/drawing/2014/main" id="{04C18546-B657-C6B5-62AA-4357C14A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75" y="2371277"/>
            <a:ext cx="880149" cy="4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Light, Light Bulb, On, Bulb, Electric Bulb, Electric">
            <a:extLst>
              <a:ext uri="{FF2B5EF4-FFF2-40B4-BE49-F238E27FC236}">
                <a16:creationId xmlns:a16="http://schemas.microsoft.com/office/drawing/2014/main" id="{C1729852-41D5-C290-DEC7-5BE2C3EE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75" y="3430676"/>
            <a:ext cx="539602" cy="6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xture, Pattern, Background, Yellow, Yellow Background">
            <a:extLst>
              <a:ext uri="{FF2B5EF4-FFF2-40B4-BE49-F238E27FC236}">
                <a16:creationId xmlns:a16="http://schemas.microsoft.com/office/drawing/2014/main" id="{836778E3-E0C7-B288-1AF8-EE977F1C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13" y="4089557"/>
            <a:ext cx="268724" cy="5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Plus, Sign, Green, Mark, Icon, Symbol, Positive">
            <a:extLst>
              <a:ext uri="{FF2B5EF4-FFF2-40B4-BE49-F238E27FC236}">
                <a16:creationId xmlns:a16="http://schemas.microsoft.com/office/drawing/2014/main" id="{7605C87D-76D3-F50C-E641-FFBE59D4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63" y="4756328"/>
            <a:ext cx="403886" cy="4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anner Party vector and picture">
            <a:extLst>
              <a:ext uri="{FF2B5EF4-FFF2-40B4-BE49-F238E27FC236}">
                <a16:creationId xmlns:a16="http://schemas.microsoft.com/office/drawing/2014/main" id="{D8937E89-5928-F77E-A531-BA094363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56" y="5181827"/>
            <a:ext cx="1289304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C2F53-9DC0-531F-0CB1-AE23B5CA57F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18" y="2890273"/>
            <a:ext cx="893905" cy="8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11" name="T1_W5_7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1" name="T1_W5_7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2" y="215065"/>
            <a:ext cx="35923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99923" y="3210594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  <a:latin typeface="Century Gothic"/>
              </a:rPr>
              <a:t>w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5986322" y="5929536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schwarz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855170" y="3051181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falsch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802CF-01D5-A2DE-F356-68FEED27E456}"/>
              </a:ext>
            </a:extLst>
          </p:cNvPr>
          <p:cNvSpPr txBox="1"/>
          <p:nvPr/>
        </p:nvSpPr>
        <p:spPr>
          <a:xfrm>
            <a:off x="765454" y="5929537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entury Gothic"/>
              </a:rPr>
              <a:t>grau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3422458" y="5929535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grün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931636" y="305204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richtig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22" name="Picture 2" descr="Comics, Interrogation, Question, Speech Bubble, Cartoon">
            <a:extLst>
              <a:ext uri="{FF2B5EF4-FFF2-40B4-BE49-F238E27FC236}">
                <a16:creationId xmlns:a16="http://schemas.microsoft.com/office/drawing/2014/main" id="{7830677B-CDDA-2D7E-2DA3-86411583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3" y="1724952"/>
            <a:ext cx="1620945" cy="13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heck Mark, Tick Mark, Check, Correct, Ok, Yes, Green">
            <a:extLst>
              <a:ext uri="{FF2B5EF4-FFF2-40B4-BE49-F238E27FC236}">
                <a16:creationId xmlns:a16="http://schemas.microsoft.com/office/drawing/2014/main" id="{F4AA77D7-FD12-8F27-1AF4-947DC0C7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61" y="1674563"/>
            <a:ext cx="1302195" cy="1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X, Mark, Multiply, Times, Symbol, Red, Incorrect, Wrong">
            <a:extLst>
              <a:ext uri="{FF2B5EF4-FFF2-40B4-BE49-F238E27FC236}">
                <a16:creationId xmlns:a16="http://schemas.microsoft.com/office/drawing/2014/main" id="{48AB7905-BBDC-BD4E-67B4-D03AEC86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02" y="1762033"/>
            <a:ext cx="1218874" cy="121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2102DBD-A64A-B2C4-19DC-576502BEB424}"/>
              </a:ext>
            </a:extLst>
          </p:cNvPr>
          <p:cNvSpPr/>
          <p:nvPr/>
        </p:nvSpPr>
        <p:spPr>
          <a:xfrm>
            <a:off x="7596521" y="261221"/>
            <a:ext cx="2684677" cy="1652260"/>
          </a:xfrm>
          <a:prstGeom prst="wedgeRoundRectCallout">
            <a:avLst>
              <a:gd name="adj1" fmla="val -166535"/>
              <a:gd name="adj2" fmla="val 84831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already know that ‘das’ means ‘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’, but it also means ‘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’! E.g. Was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is that?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3214670" y="3126688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D9E9ACDB-18DE-3231-4EFF-6B7324F3F4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5" y="2299580"/>
            <a:ext cx="1359669" cy="654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BBEF1-CDC8-D797-08A6-08CA1DAB1F88}"/>
              </a:ext>
            </a:extLst>
          </p:cNvPr>
          <p:cNvSpPr txBox="1"/>
          <p:nvPr/>
        </p:nvSpPr>
        <p:spPr>
          <a:xfrm>
            <a:off x="9654428" y="5929536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weiß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050" name="Picture 2" descr="Free Photograph Photo vector and picture">
            <a:extLst>
              <a:ext uri="{FF2B5EF4-FFF2-40B4-BE49-F238E27FC236}">
                <a16:creationId xmlns:a16="http://schemas.microsoft.com/office/drawing/2014/main" id="{38DA63E8-2449-E08B-43C1-39E4030A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7441" r="8820" b="22947"/>
          <a:stretch/>
        </p:blipFill>
        <p:spPr bwMode="auto">
          <a:xfrm>
            <a:off x="439534" y="4424499"/>
            <a:ext cx="1541721" cy="150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C230E-5DDB-1B70-5B48-9B4EFAF60953}"/>
              </a:ext>
            </a:extLst>
          </p:cNvPr>
          <p:cNvSpPr/>
          <p:nvPr/>
        </p:nvSpPr>
        <p:spPr>
          <a:xfrm>
            <a:off x="3214670" y="4424499"/>
            <a:ext cx="1541721" cy="14889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5FC331-86B2-8C3F-F0C2-FE0E29A2CCAF}"/>
              </a:ext>
            </a:extLst>
          </p:cNvPr>
          <p:cNvSpPr/>
          <p:nvPr/>
        </p:nvSpPr>
        <p:spPr>
          <a:xfrm>
            <a:off x="6142372" y="4424499"/>
            <a:ext cx="1541721" cy="14889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C9349-26EF-E8AB-5C5C-CAB810B29C1F}"/>
              </a:ext>
            </a:extLst>
          </p:cNvPr>
          <p:cNvSpPr/>
          <p:nvPr/>
        </p:nvSpPr>
        <p:spPr>
          <a:xfrm>
            <a:off x="9472693" y="4392903"/>
            <a:ext cx="1541721" cy="14889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7350B31-7513-9977-CBB0-CB0CEBCD6021}"/>
              </a:ext>
            </a:extLst>
          </p:cNvPr>
          <p:cNvSpPr/>
          <p:nvPr/>
        </p:nvSpPr>
        <p:spPr>
          <a:xfrm>
            <a:off x="9166788" y="3850256"/>
            <a:ext cx="2684677" cy="1652260"/>
          </a:xfrm>
          <a:prstGeom prst="wedgeRoundRectCallout">
            <a:avLst>
              <a:gd name="adj1" fmla="val -136321"/>
              <a:gd name="adj2" fmla="val -615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Listen carefully to this word. You know how to say ‘ich’; the ‘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here sounds the same as ‘ich’!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5BB1A5F-93D2-E458-D5A3-CF2EFBE74BD6}"/>
              </a:ext>
            </a:extLst>
          </p:cNvPr>
          <p:cNvSpPr/>
          <p:nvPr/>
        </p:nvSpPr>
        <p:spPr>
          <a:xfrm>
            <a:off x="6239086" y="4158050"/>
            <a:ext cx="2301159" cy="1192499"/>
          </a:xfrm>
          <a:prstGeom prst="wedgeRoundRectCallout">
            <a:avLst>
              <a:gd name="adj1" fmla="val 92466"/>
              <a:gd name="adj2" fmla="val 48877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German, ‘ß’ sounds like an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‘s’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 animBg="1"/>
      <p:bldP spid="30" grpId="1" animBg="1"/>
      <p:bldP spid="31" grpId="0"/>
      <p:bldP spid="31" grpId="1"/>
      <p:bldP spid="31" grpId="2"/>
      <p:bldP spid="8" grpId="0"/>
      <p:bldP spid="8" grpId="1"/>
      <p:bldP spid="8" grpId="2"/>
      <p:bldP spid="9" grpId="0" animBg="1"/>
      <p:bldP spid="9" grpId="1" animBg="1"/>
      <p:bldP spid="9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1_W5_8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1_W5_8.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667954"/>
            <a:ext cx="120734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53260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5" name="T1_W5_8.2.wav"/>
            </a:hlinkClick>
            <a:extLst>
              <a:ext uri="{FF2B5EF4-FFF2-40B4-BE49-F238E27FC236}">
                <a16:creationId xmlns:a16="http://schemas.microsoft.com/office/drawing/2014/main" id="{16F9B49F-B3A1-473F-91C6-CFF7DCBC4DF9}"/>
              </a:ext>
            </a:extLst>
          </p:cNvPr>
          <p:cNvSpPr txBox="1"/>
          <p:nvPr/>
        </p:nvSpPr>
        <p:spPr>
          <a:xfrm>
            <a:off x="946511" y="679624"/>
            <a:ext cx="12895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zu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2DE50D-CFAF-6504-3042-0617AED7B569}"/>
              </a:ext>
            </a:extLst>
          </p:cNvPr>
          <p:cNvSpPr/>
          <p:nvPr/>
        </p:nvSpPr>
        <p:spPr>
          <a:xfrm>
            <a:off x="10582656" y="6434762"/>
            <a:ext cx="1609344" cy="4248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oder</a:t>
            </a:r>
            <a:r>
              <a:rPr lang="en-GB" sz="2400" dirty="0">
                <a:solidFill>
                  <a:srgbClr val="002060"/>
                </a:solidFill>
              </a:rPr>
              <a:t> - 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E2C58C-2469-DAB3-F95C-AE56FAB53785}"/>
              </a:ext>
            </a:extLst>
          </p:cNvPr>
          <p:cNvSpPr txBox="1"/>
          <p:nvPr/>
        </p:nvSpPr>
        <p:spPr>
          <a:xfrm>
            <a:off x="3730667" y="32996"/>
            <a:ext cx="64830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Robbie the robot is learning colours.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Help him out. Is he right or wrong?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C1694F3-9150-8E69-B7D1-97CB86A750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237868"/>
              </p:ext>
            </p:extLst>
          </p:nvPr>
        </p:nvGraphicFramePr>
        <p:xfrm>
          <a:off x="562773" y="2103466"/>
          <a:ext cx="3122174" cy="3995928"/>
        </p:xfrm>
        <a:graphic>
          <a:graphicData uri="http://schemas.openxmlformats.org/drawingml/2006/table">
            <a:tbl>
              <a:tblPr/>
              <a:tblGrid>
                <a:gridCol w="820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richtig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richtig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falsch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richtig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2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falsch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6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falsch</a:t>
                      </a:r>
                      <a:endParaRPr kumimoji="0" lang="en-GB" sz="2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ustomShape 23">
            <a:hlinkClick r:id="" action="ppaction://noaction">
              <a:snd r:embed="rId8" name="T1_W5_8.3.wav"/>
            </a:hlinkClick>
            <a:extLst>
              <a:ext uri="{FF2B5EF4-FFF2-40B4-BE49-F238E27FC236}">
                <a16:creationId xmlns:a16="http://schemas.microsoft.com/office/drawing/2014/main" id="{A81BC683-129E-070E-41BF-42B8D15E59A4}"/>
              </a:ext>
            </a:extLst>
          </p:cNvPr>
          <p:cNvSpPr/>
          <p:nvPr/>
        </p:nvSpPr>
        <p:spPr>
          <a:xfrm>
            <a:off x="732446" y="22609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4">
            <a:hlinkClick r:id="" action="ppaction://noaction">
              <a:snd r:embed="rId9" name="T1_W5_8.4.wav"/>
            </a:hlinkClick>
            <a:extLst>
              <a:ext uri="{FF2B5EF4-FFF2-40B4-BE49-F238E27FC236}">
                <a16:creationId xmlns:a16="http://schemas.microsoft.com/office/drawing/2014/main" id="{CF3329A5-AB5A-ED86-F1E9-08C024438719}"/>
              </a:ext>
            </a:extLst>
          </p:cNvPr>
          <p:cNvSpPr/>
          <p:nvPr/>
        </p:nvSpPr>
        <p:spPr>
          <a:xfrm>
            <a:off x="732446" y="29201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5">
            <a:hlinkClick r:id="" action="ppaction://noaction">
              <a:snd r:embed="rId10" name="T1_W5_8.5.wav"/>
            </a:hlinkClick>
            <a:extLst>
              <a:ext uri="{FF2B5EF4-FFF2-40B4-BE49-F238E27FC236}">
                <a16:creationId xmlns:a16="http://schemas.microsoft.com/office/drawing/2014/main" id="{EBB6125F-76BB-FE10-5B44-ED81BA22FBDE}"/>
              </a:ext>
            </a:extLst>
          </p:cNvPr>
          <p:cNvSpPr/>
          <p:nvPr/>
        </p:nvSpPr>
        <p:spPr>
          <a:xfrm>
            <a:off x="732446" y="35792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6">
            <a:hlinkClick r:id="" action="ppaction://noaction">
              <a:snd r:embed="rId11" name="T1_W5_8.6.wav"/>
            </a:hlinkClick>
            <a:extLst>
              <a:ext uri="{FF2B5EF4-FFF2-40B4-BE49-F238E27FC236}">
                <a16:creationId xmlns:a16="http://schemas.microsoft.com/office/drawing/2014/main" id="{964429B9-4AD9-3432-C291-060633773ED3}"/>
              </a:ext>
            </a:extLst>
          </p:cNvPr>
          <p:cNvSpPr/>
          <p:nvPr/>
        </p:nvSpPr>
        <p:spPr>
          <a:xfrm>
            <a:off x="732446" y="42384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7">
            <a:hlinkClick r:id="" action="ppaction://noaction">
              <a:snd r:embed="rId12" name="T1_W5_8.7.wav"/>
            </a:hlinkClick>
            <a:extLst>
              <a:ext uri="{FF2B5EF4-FFF2-40B4-BE49-F238E27FC236}">
                <a16:creationId xmlns:a16="http://schemas.microsoft.com/office/drawing/2014/main" id="{FF1B8620-AC39-B7E6-BFC8-87E812783AEF}"/>
              </a:ext>
            </a:extLst>
          </p:cNvPr>
          <p:cNvSpPr/>
          <p:nvPr/>
        </p:nvSpPr>
        <p:spPr>
          <a:xfrm>
            <a:off x="732446" y="489760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8">
            <a:hlinkClick r:id="" action="ppaction://noaction">
              <a:snd r:embed="rId13" name="T1_W5_8.8.wav"/>
            </a:hlinkClick>
            <a:extLst>
              <a:ext uri="{FF2B5EF4-FFF2-40B4-BE49-F238E27FC236}">
                <a16:creationId xmlns:a16="http://schemas.microsoft.com/office/drawing/2014/main" id="{09BC94D3-E4A0-0D8E-F7EA-49E892C3E084}"/>
              </a:ext>
            </a:extLst>
          </p:cNvPr>
          <p:cNvSpPr/>
          <p:nvPr/>
        </p:nvSpPr>
        <p:spPr>
          <a:xfrm>
            <a:off x="732446" y="555676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60C384-A681-071E-2345-0DF783393604}"/>
              </a:ext>
            </a:extLst>
          </p:cNvPr>
          <p:cNvSpPr txBox="1"/>
          <p:nvPr/>
        </p:nvSpPr>
        <p:spPr>
          <a:xfrm>
            <a:off x="1549529" y="229869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0A224-D6F8-ED79-DFB1-06898BA706BD}"/>
              </a:ext>
            </a:extLst>
          </p:cNvPr>
          <p:cNvSpPr txBox="1"/>
          <p:nvPr/>
        </p:nvSpPr>
        <p:spPr>
          <a:xfrm>
            <a:off x="1570795" y="2929112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FF95D7-10A2-DD6A-45A9-C6AFB2BCA49A}"/>
              </a:ext>
            </a:extLst>
          </p:cNvPr>
          <p:cNvSpPr txBox="1"/>
          <p:nvPr/>
        </p:nvSpPr>
        <p:spPr>
          <a:xfrm>
            <a:off x="1672493" y="3592716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928975-1FA0-E132-ED6D-9321015461FE}"/>
              </a:ext>
            </a:extLst>
          </p:cNvPr>
          <p:cNvSpPr txBox="1"/>
          <p:nvPr/>
        </p:nvSpPr>
        <p:spPr>
          <a:xfrm>
            <a:off x="1672493" y="4228327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B6AFBF-E70F-A0DC-3304-ECA724271873}"/>
              </a:ext>
            </a:extLst>
          </p:cNvPr>
          <p:cNvSpPr txBox="1"/>
          <p:nvPr/>
        </p:nvSpPr>
        <p:spPr>
          <a:xfrm>
            <a:off x="1570795" y="4966468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295674-8AD4-865A-AC3E-FA6CF09FAD66}"/>
              </a:ext>
            </a:extLst>
          </p:cNvPr>
          <p:cNvSpPr txBox="1"/>
          <p:nvPr/>
        </p:nvSpPr>
        <p:spPr>
          <a:xfrm>
            <a:off x="1683582" y="5630485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 descr="Free Apple Fruit vector and picture">
            <a:extLst>
              <a:ext uri="{FF2B5EF4-FFF2-40B4-BE49-F238E27FC236}">
                <a16:creationId xmlns:a16="http://schemas.microsoft.com/office/drawing/2014/main" id="{78FD8E0C-4270-2151-1E5B-403DA56A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10" y="1784401"/>
            <a:ext cx="1518492" cy="17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Jacket Clothing vector and picture">
            <a:extLst>
              <a:ext uri="{FF2B5EF4-FFF2-40B4-BE49-F238E27FC236}">
                <a16:creationId xmlns:a16="http://schemas.microsoft.com/office/drawing/2014/main" id="{23517D15-FB5B-D1DC-83E8-5CFA5DE1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65" y="1865709"/>
            <a:ext cx="1968611" cy="16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ree Paper Leaf vector and picture">
            <a:extLst>
              <a:ext uri="{FF2B5EF4-FFF2-40B4-BE49-F238E27FC236}">
                <a16:creationId xmlns:a16="http://schemas.microsoft.com/office/drawing/2014/main" id="{B65FD02E-4E4E-5FFB-C6B1-68647A51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51" y="1762717"/>
            <a:ext cx="1347077" cy="17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Sandwich Diet vector and picture">
            <a:extLst>
              <a:ext uri="{FF2B5EF4-FFF2-40B4-BE49-F238E27FC236}">
                <a16:creationId xmlns:a16="http://schemas.microsoft.com/office/drawing/2014/main" id="{9B9B0050-D349-DED8-6C37-8A055D84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23" y="4172959"/>
            <a:ext cx="2077953" cy="18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Free Watch Wristwatch vector and picture">
            <a:extLst>
              <a:ext uri="{FF2B5EF4-FFF2-40B4-BE49-F238E27FC236}">
                <a16:creationId xmlns:a16="http://schemas.microsoft.com/office/drawing/2014/main" id="{52FDD27E-641F-E294-ECEA-047F78F1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07" y="4155217"/>
            <a:ext cx="1244326" cy="186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ree Basketball Ball vector and picture">
            <a:extLst>
              <a:ext uri="{FF2B5EF4-FFF2-40B4-BE49-F238E27FC236}">
                <a16:creationId xmlns:a16="http://schemas.microsoft.com/office/drawing/2014/main" id="{66275EB5-203A-0AD3-3CA7-1578FC4B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26" y="4274083"/>
            <a:ext cx="1643399" cy="16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4E924C1-EE84-F4D1-F241-D13AF24FFB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28867" y="0"/>
            <a:ext cx="1393734" cy="1416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in der Schweiz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62792" y="612843"/>
            <a:ext cx="10340647" cy="944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Countries have different colours for some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at the pictures: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069DA-7639-4A09-A92D-919C8694050C}"/>
              </a:ext>
            </a:extLst>
          </p:cNvPr>
          <p:cNvSpPr txBox="1"/>
          <p:nvPr/>
        </p:nvSpPr>
        <p:spPr>
          <a:xfrm>
            <a:off x="8043863" y="167597"/>
            <a:ext cx="25162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*die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- colour</a:t>
            </a:r>
          </a:p>
        </p:txBody>
      </p:sp>
      <p:pic>
        <p:nvPicPr>
          <p:cNvPr id="9" name="Picture 8" descr="A picture containing red, bin&#10;&#10;Description automatically generated">
            <a:extLst>
              <a:ext uri="{FF2B5EF4-FFF2-40B4-BE49-F238E27FC236}">
                <a16:creationId xmlns:a16="http://schemas.microsoft.com/office/drawing/2014/main" id="{2CAA5CFD-47DF-4C99-8C25-DD9CE9D2C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14" y="1865223"/>
            <a:ext cx="1741583" cy="34831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Richtig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Das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in England.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824031" y="139244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30A9A-DD62-461C-8D6E-240680F571DD}"/>
              </a:ext>
            </a:extLst>
          </p:cNvPr>
          <p:cNvGrpSpPr/>
          <p:nvPr/>
        </p:nvGrpSpPr>
        <p:grpSpPr>
          <a:xfrm>
            <a:off x="4824029" y="1392445"/>
            <a:ext cx="2353265" cy="1582780"/>
            <a:chOff x="8473095" y="809990"/>
            <a:chExt cx="2353265" cy="1582780"/>
          </a:xfrm>
        </p:grpSpPr>
        <p:sp>
          <p:nvSpPr>
            <p:cNvPr id="24" name="Oval Callout 13">
              <a:extLst>
                <a:ext uri="{FF2B5EF4-FFF2-40B4-BE49-F238E27FC236}">
                  <a16:creationId xmlns:a16="http://schemas.microsoft.com/office/drawing/2014/main" id="{4200E82B-1C0A-4977-BB7A-B78E65AEBEA8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466AD8-815C-48FC-904E-83E3D45090B6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Wo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ist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Schweiz.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672A2F-A0A1-65EB-BBF7-FC147536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4453" y1="42969" x2="64941" y2="35677"/>
                        <a14:foregroundMark x1="64941" y1="35677" x2="56055" y2="39518"/>
                        <a14:foregroundMark x1="56055" y1="39518" x2="63672" y2="3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70" y="729943"/>
            <a:ext cx="3618339" cy="54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2179</Words>
  <Application>Microsoft Office PowerPoint</Application>
  <PresentationFormat>Widescreen</PresentationFormat>
  <Paragraphs>334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Vokabeln</vt:lpstr>
      <vt:lpstr>hören</vt:lpstr>
      <vt:lpstr>Kultur</vt:lpstr>
      <vt:lpstr>Kultur</vt:lpstr>
      <vt:lpstr>Kultur</vt:lpstr>
      <vt:lpstr>Kultur</vt:lpstr>
      <vt:lpstr>Kultur</vt:lpstr>
      <vt:lpstr>Nouns </vt:lpstr>
      <vt:lpstr>schreiben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50</cp:revision>
  <dcterms:created xsi:type="dcterms:W3CDTF">2021-07-02T19:27:01Z</dcterms:created>
  <dcterms:modified xsi:type="dcterms:W3CDTF">2023-09-27T16:24:04Z</dcterms:modified>
</cp:coreProperties>
</file>