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23"/>
  </p:notesMasterIdLst>
  <p:sldIdLst>
    <p:sldId id="257" r:id="rId4"/>
    <p:sldId id="404" r:id="rId5"/>
    <p:sldId id="405" r:id="rId6"/>
    <p:sldId id="506" r:id="rId7"/>
    <p:sldId id="508" r:id="rId8"/>
    <p:sldId id="296" r:id="rId9"/>
    <p:sldId id="818" r:id="rId10"/>
    <p:sldId id="819" r:id="rId11"/>
    <p:sldId id="820" r:id="rId12"/>
    <p:sldId id="821" r:id="rId13"/>
    <p:sldId id="822" r:id="rId14"/>
    <p:sldId id="383" r:id="rId15"/>
    <p:sldId id="823" r:id="rId16"/>
    <p:sldId id="824" r:id="rId17"/>
    <p:sldId id="390" r:id="rId18"/>
    <p:sldId id="503" r:id="rId19"/>
    <p:sldId id="936" r:id="rId20"/>
    <p:sldId id="825" r:id="rId21"/>
    <p:sldId id="8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8A3"/>
    <a:srgbClr val="FFD319"/>
    <a:srgbClr val="3B3838"/>
    <a:srgbClr val="FF0066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1A760D-05B9-C9A7-3684-F71E0600D499}" v="7" dt="2023-09-27T16:28:01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4" autoAdjust="0"/>
    <p:restoredTop sz="61901" autoAdjust="0"/>
  </p:normalViewPr>
  <p:slideViewPr>
    <p:cSldViewPr snapToGrid="0">
      <p:cViewPr varScale="1">
        <p:scale>
          <a:sx n="63" d="100"/>
          <a:sy n="63" d="100"/>
        </p:scale>
        <p:origin x="109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624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evra Festanti" userId="S::qy003301@student.reading.ac.uk::a70f9e83-dd03-44d2-a116-de96adfdb528" providerId="AD" clId="Web-{5B1A760D-05B9-C9A7-3684-F71E0600D499}"/>
    <pc:docChg chg="modSld">
      <pc:chgData name="Ginevra Festanti" userId="S::qy003301@student.reading.ac.uk::a70f9e83-dd03-44d2-a116-de96adfdb528" providerId="AD" clId="Web-{5B1A760D-05B9-C9A7-3684-F71E0600D499}" dt="2023-09-27T16:27:58.752" v="1" actId="20577"/>
      <pc:docMkLst>
        <pc:docMk/>
      </pc:docMkLst>
      <pc:sldChg chg="modSp">
        <pc:chgData name="Ginevra Festanti" userId="S::qy003301@student.reading.ac.uk::a70f9e83-dd03-44d2-a116-de96adfdb528" providerId="AD" clId="Web-{5B1A760D-05B9-C9A7-3684-F71E0600D499}" dt="2023-09-27T16:27:51.533" v="0" actId="20577"/>
        <pc:sldMkLst>
          <pc:docMk/>
          <pc:sldMk cId="2026952313" sldId="823"/>
        </pc:sldMkLst>
        <pc:spChg chg="mod">
          <ac:chgData name="Ginevra Festanti" userId="S::qy003301@student.reading.ac.uk::a70f9e83-dd03-44d2-a116-de96adfdb528" providerId="AD" clId="Web-{5B1A760D-05B9-C9A7-3684-F71E0600D499}" dt="2023-09-27T16:27:51.533" v="0" actId="20577"/>
          <ac:spMkLst>
            <pc:docMk/>
            <pc:sldMk cId="2026952313" sldId="823"/>
            <ac:spMk id="8" creationId="{5F8B838D-DB28-60BD-F06F-726A6D7EEB8D}"/>
          </ac:spMkLst>
        </pc:spChg>
      </pc:sldChg>
      <pc:sldChg chg="modSp">
        <pc:chgData name="Ginevra Festanti" userId="S::qy003301@student.reading.ac.uk::a70f9e83-dd03-44d2-a116-de96adfdb528" providerId="AD" clId="Web-{5B1A760D-05B9-C9A7-3684-F71E0600D499}" dt="2023-09-27T16:27:58.752" v="1" actId="20577"/>
        <pc:sldMkLst>
          <pc:docMk/>
          <pc:sldMk cId="3176975883" sldId="824"/>
        </pc:sldMkLst>
        <pc:spChg chg="mod">
          <ac:chgData name="Ginevra Festanti" userId="S::qy003301@student.reading.ac.uk::a70f9e83-dd03-44d2-a116-de96adfdb528" providerId="AD" clId="Web-{5B1A760D-05B9-C9A7-3684-F71E0600D499}" dt="2023-09-27T16:27:58.752" v="1" actId="20577"/>
          <ac:spMkLst>
            <pc:docMk/>
            <pc:sldMk cId="3176975883" sldId="824"/>
            <ac:spMk id="8" creationId="{5F8B838D-DB28-60BD-F06F-726A6D7EEB8D}"/>
          </ac:spMkLst>
        </pc:spChg>
      </pc:sldChg>
    </pc:docChg>
  </pc:docChgLst>
  <pc:docChgLst>
    <pc:chgData name="Charlotte Moss" userId="17b589c9-cb67-41ed-a894-f82ca12b573d" providerId="ADAL" clId="{E152C34B-1820-4953-A6B6-6BACC142B227}"/>
    <pc:docChg chg="modSld">
      <pc:chgData name="Charlotte Moss" userId="17b589c9-cb67-41ed-a894-f82ca12b573d" providerId="ADAL" clId="{E152C34B-1820-4953-A6B6-6BACC142B227}" dt="2023-07-17T11:19:26.764" v="5" actId="20577"/>
      <pc:docMkLst>
        <pc:docMk/>
      </pc:docMkLst>
      <pc:sldChg chg="modNotesTx">
        <pc:chgData name="Charlotte Moss" userId="17b589c9-cb67-41ed-a894-f82ca12b573d" providerId="ADAL" clId="{E152C34B-1820-4953-A6B6-6BACC142B227}" dt="2023-07-17T11:19:26.764" v="5" actId="20577"/>
        <pc:sldMkLst>
          <pc:docMk/>
          <pc:sldMk cId="2265673374" sldId="5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Familie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[329]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Linie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bitte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Hilfe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[481]</a:t>
            </a: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Ding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[370]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Farbe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[1079]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Ort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[341]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Person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[357]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klar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[239]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oder 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es [12] wo [94] England [1762] die Schweiz [763] wunderbar [1603] und [2]</a:t>
            </a:r>
          </a:p>
          <a:p>
            <a:pPr marL="216000" indent="-216000">
              <a:lnSpc>
                <a:spcPct val="100000"/>
              </a:lnSpc>
            </a:pPr>
            <a:endParaRPr lang="en-GB" sz="16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[5/6]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78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[6/6]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 </a:t>
            </a:r>
            <a:r>
              <a:rPr lang="en-US" b="0" dirty="0"/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asking and answering yes/no questions to identify previously taught vocabulary and the new vocabulary from this week.</a:t>
            </a:r>
            <a:br>
              <a:rPr lang="en-US" b="0" dirty="0"/>
            </a:br>
            <a:br>
              <a:rPr lang="en-US" b="0" dirty="0"/>
            </a:br>
            <a:r>
              <a:rPr lang="en-US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 B chooses 5 words and writes them down secretly.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 A asks yes/no questions using the categories Person, Ort, </a:t>
            </a:r>
            <a:r>
              <a:rPr lang="en-US" b="0" dirty="0" err="1"/>
              <a:t>Farbe</a:t>
            </a:r>
            <a:r>
              <a:rPr lang="en-US" b="0" dirty="0"/>
              <a:t> and Ding and then asks ‘</a:t>
            </a:r>
            <a:r>
              <a:rPr lang="en-US" b="0" dirty="0" err="1"/>
              <a:t>Ist</a:t>
            </a:r>
            <a:r>
              <a:rPr lang="en-US" b="0" dirty="0"/>
              <a:t> es…’ until they work out the 5 words on B’s list.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Then pupils swap roles and play again. </a:t>
            </a:r>
            <a:br>
              <a:rPr lang="en-US" b="0" dirty="0"/>
            </a:b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784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written production of the correct indefinite articles and to associate them with some previously taught nouns. To recap a variety of vocabulary that pupils have learned so far.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Note: </a:t>
            </a:r>
            <a:r>
              <a:rPr lang="en-GB" b="0" dirty="0"/>
              <a:t>A more challenging version of this activity can be found on the following slide.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instruction in German.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read the conversation between Ronja and Robbie and fill in the gaps with ‘</a:t>
            </a:r>
            <a:r>
              <a:rPr lang="en-GB" b="0" dirty="0" err="1"/>
              <a:t>ein</a:t>
            </a:r>
            <a:r>
              <a:rPr lang="en-GB" b="0" dirty="0"/>
              <a:t>’ or ‘</a:t>
            </a:r>
            <a:r>
              <a:rPr lang="en-GB" b="0" dirty="0" err="1"/>
              <a:t>eine</a:t>
            </a:r>
            <a:r>
              <a:rPr lang="en-GB" b="0" dirty="0"/>
              <a:t>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If time allows, an additional activity could be for pupils to chorally suggest the English translation of each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023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production of nouns and their correct indefinite articles. To recap a variety of vocabulary that pupils have learned so far.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Note: </a:t>
            </a:r>
            <a:r>
              <a:rPr lang="en-GB" b="0" dirty="0"/>
              <a:t>A less challenging version of this activity can be found on the previous slide.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instruction in German.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read the conversation between Ronja and Robbie and fill in the gaps with ‘</a:t>
            </a:r>
            <a:r>
              <a:rPr lang="en-GB" b="0" dirty="0" err="1"/>
              <a:t>ein</a:t>
            </a:r>
            <a:r>
              <a:rPr lang="en-GB" b="0" dirty="0"/>
              <a:t>’ or ‘</a:t>
            </a:r>
            <a:r>
              <a:rPr lang="en-GB" b="0" dirty="0" err="1"/>
              <a:t>eine</a:t>
            </a:r>
            <a:r>
              <a:rPr lang="en-GB" b="0" dirty="0"/>
              <a:t>’ and the appropriate noun.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If time allows, an additional activity could be for pupils to chorally suggest the English translation of each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162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12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</a:t>
            </a:r>
            <a:r>
              <a:rPr lang="en-GB" b="0"/>
              <a:t>the </a:t>
            </a:r>
            <a:r>
              <a:rPr lang="en-GB" b="1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276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641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5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Timing</a:t>
            </a:r>
            <a:r>
              <a:rPr lang="en-GB" sz="1200" b="0" strike="noStrike" spc="-1" dirty="0">
                <a:latin typeface="Arial"/>
              </a:rPr>
              <a:t>: 1 minute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long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between English and German SSC [</a:t>
            </a:r>
            <a:r>
              <a:rPr lang="en-GB" b="0" dirty="0" err="1"/>
              <a:t>i</a:t>
            </a:r>
            <a:r>
              <a:rPr lang="en-GB" b="0" dirty="0"/>
              <a:t>], by listening to cognates.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Do number 1 with pupils to model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hear the German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Ask them to tick if they think it is the same [</a:t>
            </a:r>
            <a:r>
              <a:rPr lang="en-GB" sz="1200" b="0" dirty="0" err="1"/>
              <a:t>i</a:t>
            </a:r>
            <a:r>
              <a:rPr lang="en-GB" sz="1200" b="0" dirty="0"/>
              <a:t>] sound as in the English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written word and the answer tick or cross.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Repeat steps 2-4 with the remaining eight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</a:t>
            </a:r>
            <a:r>
              <a:rPr lang="en-GB" sz="1200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Film</a:t>
            </a:r>
            <a:br>
              <a:rPr lang="en-GB" sz="1200" b="0" dirty="0"/>
            </a:br>
            <a:r>
              <a:rPr lang="en-GB" sz="1200" b="0" dirty="0"/>
              <a:t>Finger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Triumph</a:t>
            </a:r>
            <a:br>
              <a:rPr lang="en-GB" sz="1200" b="0" dirty="0"/>
            </a:br>
            <a:r>
              <a:rPr lang="en-GB" sz="1200" b="0" dirty="0" err="1"/>
              <a:t>Musik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Tipp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 err="1"/>
              <a:t>Insekt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Tennis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Berlin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 err="1"/>
              <a:t>privat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 of unknown words and cognates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 [n/a] Film [505] Finger [1019]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Insekt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[4736]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[509]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[746] Tennis [4671] Tipp [3088] Triumph [4616]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yes / no questions = swapping verb and subject to form questions.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German examples provided.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F5CB3E-F697-4EF5-82C2-431E736C45D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242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(6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GB" b="1" dirty="0"/>
              <a:t>Aim:</a:t>
            </a:r>
            <a:r>
              <a:rPr lang="en-GB" b="0" dirty="0"/>
              <a:t> to practise reading comprehension of a range of the new language learnt so far in the course. To scaffold for the following speaking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task. </a:t>
            </a:r>
            <a:r>
              <a:rPr lang="en-GB" b="0" dirty="0" err="1"/>
              <a:t>Lias</a:t>
            </a:r>
            <a:r>
              <a:rPr lang="en-GB" b="0" dirty="0"/>
              <a:t> and Gabriel are playing a game of place, person, thing.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the speech bubbles and then note down A, B, or C. Pictures are hidden at this stage to encourage comprehension.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answer and pictures to clarify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[2/6]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96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[3/6]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321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[4/6]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1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613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477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196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361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910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17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404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757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260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517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653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14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834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9.jpeg"/><Relationship Id="rId3" Type="http://schemas.openxmlformats.org/officeDocument/2006/relationships/audio" Target="../media/audio32.wav"/><Relationship Id="rId7" Type="http://schemas.openxmlformats.org/officeDocument/2006/relationships/audio" Target="../media/audio22.wav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audio" Target="../media/audio34.wav"/><Relationship Id="rId5" Type="http://schemas.openxmlformats.org/officeDocument/2006/relationships/image" Target="../media/image22.png"/><Relationship Id="rId10" Type="http://schemas.openxmlformats.org/officeDocument/2006/relationships/audio" Target="../media/audio33.wav"/><Relationship Id="rId4" Type="http://schemas.openxmlformats.org/officeDocument/2006/relationships/image" Target="../media/image34.png"/><Relationship Id="rId9" Type="http://schemas.openxmlformats.org/officeDocument/2006/relationships/image" Target="../media/image36.gif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7.png"/><Relationship Id="rId3" Type="http://schemas.openxmlformats.org/officeDocument/2006/relationships/audio" Target="../media/audio35.wav"/><Relationship Id="rId7" Type="http://schemas.openxmlformats.org/officeDocument/2006/relationships/audio" Target="../media/audio36.wav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image" Target="../media/image44.png"/><Relationship Id="rId5" Type="http://schemas.openxmlformats.org/officeDocument/2006/relationships/image" Target="../media/image22.png"/><Relationship Id="rId10" Type="http://schemas.openxmlformats.org/officeDocument/2006/relationships/audio" Target="../media/audio37.wav"/><Relationship Id="rId4" Type="http://schemas.openxmlformats.org/officeDocument/2006/relationships/image" Target="../media/image34.png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3" Type="http://schemas.openxmlformats.org/officeDocument/2006/relationships/image" Target="../media/image51.png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microsoft.com/office/2007/relationships/hdphoto" Target="../media/hdphoto2.wdp"/><Relationship Id="rId10" Type="http://schemas.openxmlformats.org/officeDocument/2006/relationships/audio" Target="../media/audio42.wav"/><Relationship Id="rId4" Type="http://schemas.openxmlformats.org/officeDocument/2006/relationships/image" Target="../media/image52.png"/><Relationship Id="rId9" Type="http://schemas.openxmlformats.org/officeDocument/2006/relationships/audio" Target="../media/audio4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audio" Target="../media/audio50.wav"/><Relationship Id="rId3" Type="http://schemas.openxmlformats.org/officeDocument/2006/relationships/image" Target="../media/image53.png"/><Relationship Id="rId7" Type="http://schemas.openxmlformats.org/officeDocument/2006/relationships/image" Target="../media/image23.svg"/><Relationship Id="rId12" Type="http://schemas.openxmlformats.org/officeDocument/2006/relationships/audio" Target="../media/audio49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audio" Target="../media/audio48.wav"/><Relationship Id="rId5" Type="http://schemas.openxmlformats.org/officeDocument/2006/relationships/audio" Target="../media/audio46.wav"/><Relationship Id="rId10" Type="http://schemas.openxmlformats.org/officeDocument/2006/relationships/audio" Target="../media/audio47.wav"/><Relationship Id="rId4" Type="http://schemas.openxmlformats.org/officeDocument/2006/relationships/image" Target="../media/image54.svg"/><Relationship Id="rId9" Type="http://schemas.openxmlformats.org/officeDocument/2006/relationships/image" Target="../media/image55.png"/><Relationship Id="rId14" Type="http://schemas.openxmlformats.org/officeDocument/2006/relationships/audio" Target="../media/audio5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audio" Target="../media/audio50.wav"/><Relationship Id="rId18" Type="http://schemas.openxmlformats.org/officeDocument/2006/relationships/image" Target="../media/image2.png"/><Relationship Id="rId3" Type="http://schemas.openxmlformats.org/officeDocument/2006/relationships/image" Target="../media/image53.png"/><Relationship Id="rId21" Type="http://schemas.openxmlformats.org/officeDocument/2006/relationships/image" Target="../media/image5.svg"/><Relationship Id="rId7" Type="http://schemas.openxmlformats.org/officeDocument/2006/relationships/image" Target="../media/image23.svg"/><Relationship Id="rId12" Type="http://schemas.openxmlformats.org/officeDocument/2006/relationships/audio" Target="../media/audio49.wav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6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audio" Target="../media/audio48.wav"/><Relationship Id="rId5" Type="http://schemas.openxmlformats.org/officeDocument/2006/relationships/audio" Target="../media/audio46.wav"/><Relationship Id="rId15" Type="http://schemas.openxmlformats.org/officeDocument/2006/relationships/image" Target="../media/image44.png"/><Relationship Id="rId10" Type="http://schemas.openxmlformats.org/officeDocument/2006/relationships/audio" Target="../media/audio47.wav"/><Relationship Id="rId19" Type="http://schemas.openxmlformats.org/officeDocument/2006/relationships/image" Target="../media/image40.png"/><Relationship Id="rId4" Type="http://schemas.openxmlformats.org/officeDocument/2006/relationships/image" Target="../media/image54.svg"/><Relationship Id="rId9" Type="http://schemas.openxmlformats.org/officeDocument/2006/relationships/image" Target="../media/image55.png"/><Relationship Id="rId14" Type="http://schemas.openxmlformats.org/officeDocument/2006/relationships/audio" Target="../media/audio51.wav"/><Relationship Id="rId2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audio" Target="../media/audio60.wav"/><Relationship Id="rId18" Type="http://schemas.openxmlformats.org/officeDocument/2006/relationships/audio" Target="../media/audio65.wav"/><Relationship Id="rId3" Type="http://schemas.openxmlformats.org/officeDocument/2006/relationships/audio" Target="../media/audio53.wav"/><Relationship Id="rId21" Type="http://schemas.openxmlformats.org/officeDocument/2006/relationships/audio" Target="../media/audio68.wav"/><Relationship Id="rId7" Type="http://schemas.openxmlformats.org/officeDocument/2006/relationships/audio" Target="../media/audio54.wav"/><Relationship Id="rId12" Type="http://schemas.openxmlformats.org/officeDocument/2006/relationships/audio" Target="../media/audio59.wav"/><Relationship Id="rId17" Type="http://schemas.openxmlformats.org/officeDocument/2006/relationships/audio" Target="../media/audio64.wav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63.wav"/><Relationship Id="rId20" Type="http://schemas.openxmlformats.org/officeDocument/2006/relationships/audio" Target="../media/audio6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11" Type="http://schemas.openxmlformats.org/officeDocument/2006/relationships/audio" Target="../media/audio58.wav"/><Relationship Id="rId24" Type="http://schemas.openxmlformats.org/officeDocument/2006/relationships/audio" Target="../media/audio71.wav"/><Relationship Id="rId5" Type="http://schemas.openxmlformats.org/officeDocument/2006/relationships/image" Target="../media/image58.png"/><Relationship Id="rId15" Type="http://schemas.openxmlformats.org/officeDocument/2006/relationships/audio" Target="../media/audio62.wav"/><Relationship Id="rId23" Type="http://schemas.openxmlformats.org/officeDocument/2006/relationships/audio" Target="../media/audio70.wav"/><Relationship Id="rId10" Type="http://schemas.openxmlformats.org/officeDocument/2006/relationships/audio" Target="../media/audio57.wav"/><Relationship Id="rId19" Type="http://schemas.openxmlformats.org/officeDocument/2006/relationships/audio" Target="../media/audio66.wav"/><Relationship Id="rId4" Type="http://schemas.openxmlformats.org/officeDocument/2006/relationships/image" Target="../media/image57.png"/><Relationship Id="rId9" Type="http://schemas.openxmlformats.org/officeDocument/2006/relationships/audio" Target="../media/audio56.wav"/><Relationship Id="rId14" Type="http://schemas.openxmlformats.org/officeDocument/2006/relationships/audio" Target="../media/audio61.wav"/><Relationship Id="rId22" Type="http://schemas.openxmlformats.org/officeDocument/2006/relationships/audio" Target="../media/audio6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7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sv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audio" Target="../media/audio7.wav"/><Relationship Id="rId10" Type="http://schemas.openxmlformats.org/officeDocument/2006/relationships/audio" Target="../media/audio8.wav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4.wav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17.png"/><Relationship Id="rId21" Type="http://schemas.openxmlformats.org/officeDocument/2006/relationships/image" Target="../media/image25.png"/><Relationship Id="rId7" Type="http://schemas.openxmlformats.org/officeDocument/2006/relationships/image" Target="../media/image20.png"/><Relationship Id="rId12" Type="http://schemas.openxmlformats.org/officeDocument/2006/relationships/audio" Target="../media/audio13.wav"/><Relationship Id="rId17" Type="http://schemas.openxmlformats.org/officeDocument/2006/relationships/audio" Target="../media/audio18.wav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7.wav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audio" Target="../media/audio12.wav"/><Relationship Id="rId24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audio" Target="../media/audio16.wav"/><Relationship Id="rId23" Type="http://schemas.openxmlformats.org/officeDocument/2006/relationships/image" Target="../media/image27.png"/><Relationship Id="rId10" Type="http://schemas.openxmlformats.org/officeDocument/2006/relationships/audio" Target="../media/audio11.wav"/><Relationship Id="rId19" Type="http://schemas.openxmlformats.org/officeDocument/2006/relationships/image" Target="../media/image23.svg"/><Relationship Id="rId4" Type="http://schemas.openxmlformats.org/officeDocument/2006/relationships/audio" Target="../media/audio9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9.png"/><Relationship Id="rId3" Type="http://schemas.openxmlformats.org/officeDocument/2006/relationships/audio" Target="../media/audio21.wav"/><Relationship Id="rId7" Type="http://schemas.openxmlformats.org/officeDocument/2006/relationships/audio" Target="../media/audio22.wav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image" Target="../media/image37.png"/><Relationship Id="rId5" Type="http://schemas.openxmlformats.org/officeDocument/2006/relationships/image" Target="../media/image22.png"/><Relationship Id="rId10" Type="http://schemas.openxmlformats.org/officeDocument/2006/relationships/audio" Target="../media/audio23.wav"/><Relationship Id="rId4" Type="http://schemas.openxmlformats.org/officeDocument/2006/relationships/image" Target="../media/image34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1.gif"/><Relationship Id="rId3" Type="http://schemas.openxmlformats.org/officeDocument/2006/relationships/audio" Target="../media/audio24.wav"/><Relationship Id="rId7" Type="http://schemas.openxmlformats.org/officeDocument/2006/relationships/audio" Target="../media/audio22.wav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audio" Target="../media/audio26.wav"/><Relationship Id="rId5" Type="http://schemas.openxmlformats.org/officeDocument/2006/relationships/image" Target="../media/image22.png"/><Relationship Id="rId10" Type="http://schemas.openxmlformats.org/officeDocument/2006/relationships/audio" Target="../media/audio25.wav"/><Relationship Id="rId4" Type="http://schemas.openxmlformats.org/officeDocument/2006/relationships/image" Target="../media/image34.png"/><Relationship Id="rId9" Type="http://schemas.openxmlformats.org/officeDocument/2006/relationships/image" Target="../media/image36.gif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4.png"/><Relationship Id="rId3" Type="http://schemas.openxmlformats.org/officeDocument/2006/relationships/audio" Target="../media/audio27.wav"/><Relationship Id="rId7" Type="http://schemas.openxmlformats.org/officeDocument/2006/relationships/audio" Target="../media/audio22.wav"/><Relationship Id="rId12" Type="http://schemas.openxmlformats.org/officeDocument/2006/relationships/image" Target="../media/image4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audio" Target="../media/audio29.wav"/><Relationship Id="rId5" Type="http://schemas.openxmlformats.org/officeDocument/2006/relationships/image" Target="../media/image22.png"/><Relationship Id="rId10" Type="http://schemas.openxmlformats.org/officeDocument/2006/relationships/audio" Target="../media/audio28.wav"/><Relationship Id="rId4" Type="http://schemas.openxmlformats.org/officeDocument/2006/relationships/image" Target="../media/image34.png"/><Relationship Id="rId9" Type="http://schemas.openxmlformats.org/officeDocument/2006/relationships/image" Target="../media/image36.gif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8.gif"/><Relationship Id="rId3" Type="http://schemas.openxmlformats.org/officeDocument/2006/relationships/audio" Target="../media/audio30.wav"/><Relationship Id="rId7" Type="http://schemas.openxmlformats.org/officeDocument/2006/relationships/audio" Target="../media/audio22.wav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image" Target="../media/image46.png"/><Relationship Id="rId5" Type="http://schemas.openxmlformats.org/officeDocument/2006/relationships/image" Target="../media/image22.png"/><Relationship Id="rId10" Type="http://schemas.openxmlformats.org/officeDocument/2006/relationships/audio" Target="../media/audio31.wav"/><Relationship Id="rId4" Type="http://schemas.openxmlformats.org/officeDocument/2006/relationships/image" Target="../media/image34.png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3B3838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9EC01A07-5E98-66D9-84EF-643E9072A5D9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6F7FB1-5B4A-43D0-0507-4B3FC28CD6F3}"/>
              </a:ext>
            </a:extLst>
          </p:cNvPr>
          <p:cNvSpPr/>
          <p:nvPr/>
        </p:nvSpPr>
        <p:spPr>
          <a:xfrm>
            <a:off x="283561" y="1953921"/>
            <a:ext cx="3645074" cy="2786873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C9F656-1CFA-4575-566F-69B72A0A1E30}"/>
              </a:ext>
            </a:extLst>
          </p:cNvPr>
          <p:cNvGrpSpPr/>
          <p:nvPr/>
        </p:nvGrpSpPr>
        <p:grpSpPr>
          <a:xfrm>
            <a:off x="2343820" y="2330688"/>
            <a:ext cx="1201367" cy="1162408"/>
            <a:chOff x="737208" y="1091664"/>
            <a:chExt cx="2045849" cy="20695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01A45D1C-2972-0831-0D46-E06260A57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08" y="1091664"/>
              <a:ext cx="1569170" cy="1502971"/>
            </a:xfrm>
            <a:prstGeom prst="rect">
              <a:avLst/>
            </a:prstGeom>
          </p:spPr>
        </p:pic>
        <p:pic>
          <p:nvPicPr>
            <p:cNvPr id="11" name="Picture 1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DBD9655-A491-EBCF-EBD6-560FD1CF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47" y="2326809"/>
              <a:ext cx="1974810" cy="83442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A22ADA-6867-37B0-222B-B8D415B54C2A}"/>
              </a:ext>
            </a:extLst>
          </p:cNvPr>
          <p:cNvGrpSpPr/>
          <p:nvPr/>
        </p:nvGrpSpPr>
        <p:grpSpPr>
          <a:xfrm>
            <a:off x="1541633" y="3386846"/>
            <a:ext cx="1233109" cy="1199070"/>
            <a:chOff x="5706132" y="749233"/>
            <a:chExt cx="2434638" cy="2267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3" name="Graphic 12" descr="Map with pin with solid fill">
              <a:extLst>
                <a:ext uri="{FF2B5EF4-FFF2-40B4-BE49-F238E27FC236}">
                  <a16:creationId xmlns:a16="http://schemas.microsoft.com/office/drawing/2014/main" id="{4A1CA916-2BD3-3C59-35AF-39488AA8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F1D79EF9-249E-EC15-88FA-1176EFD87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18537F-FF88-A60D-203C-9396D7A9FA81}"/>
              </a:ext>
            </a:extLst>
          </p:cNvPr>
          <p:cNvGrpSpPr/>
          <p:nvPr/>
        </p:nvGrpSpPr>
        <p:grpSpPr>
          <a:xfrm>
            <a:off x="701228" y="2407048"/>
            <a:ext cx="1557037" cy="1090555"/>
            <a:chOff x="8960588" y="1130637"/>
            <a:chExt cx="2577874" cy="18510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A367662-01B5-7CF6-6F46-221C0A167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588" y="1130637"/>
              <a:ext cx="1494442" cy="1735831"/>
            </a:xfrm>
            <a:prstGeom prst="rect">
              <a:avLst/>
            </a:prstGeom>
          </p:spPr>
        </p:pic>
        <p:pic>
          <p:nvPicPr>
            <p:cNvPr id="17" name="Picture 1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98F91EC-6419-B428-4A66-3D8169FE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473" y="2335909"/>
              <a:ext cx="2064989" cy="6457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hlinkClick r:id="" action="ppaction://noaction">
              <a:snd r:embed="rId10" name="T1_W6F_5.14.wav"/>
            </a:hlinkClick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Ort?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779764" y="6120669"/>
            <a:ext cx="1573577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425973" y="6105728"/>
            <a:ext cx="1845003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das Blatt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501791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" name="Speech Bubble: Oval 3">
            <a:hlinkClick r:id="" action="ppaction://noaction">
              <a:snd r:embed="rId11" name="T1_W6F_5.15.wav"/>
            </a:hlinkClick>
            <a:extLst>
              <a:ext uri="{FF2B5EF4-FFF2-40B4-BE49-F238E27FC236}">
                <a16:creationId xmlns:a16="http://schemas.microsoft.com/office/drawing/2014/main" id="{579249B2-D30E-82B3-8BCF-62A5A2DFCFD1}"/>
              </a:ext>
            </a:extLst>
          </p:cNvPr>
          <p:cNvSpPr/>
          <p:nvPr/>
        </p:nvSpPr>
        <p:spPr>
          <a:xfrm>
            <a:off x="7353342" y="1030875"/>
            <a:ext cx="1239743" cy="1147937"/>
          </a:xfrm>
          <a:prstGeom prst="wedgeEllipseCallout">
            <a:avLst>
              <a:gd name="adj1" fmla="val -80924"/>
              <a:gd name="adj2" fmla="val -266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Ja</a:t>
            </a:r>
          </a:p>
        </p:txBody>
      </p:sp>
      <p:pic>
        <p:nvPicPr>
          <p:cNvPr id="8" name="Picture 7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61082606-71D9-49C7-79F2-29D4FC89E5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9"/>
          <a:stretch/>
        </p:blipFill>
        <p:spPr>
          <a:xfrm>
            <a:off x="1325908" y="3898340"/>
            <a:ext cx="2037102" cy="18411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D90156-6779-FF62-752C-0161348E389A}"/>
              </a:ext>
            </a:extLst>
          </p:cNvPr>
          <p:cNvSpPr/>
          <p:nvPr/>
        </p:nvSpPr>
        <p:spPr>
          <a:xfrm>
            <a:off x="1735577" y="6105728"/>
            <a:ext cx="1497494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Ronja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108955-B985-F165-4EA1-18BB59E2683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6148" name="Picture 4" descr="Free london icons symbols illustration">
            <a:extLst>
              <a:ext uri="{FF2B5EF4-FFF2-40B4-BE49-F238E27FC236}">
                <a16:creationId xmlns:a16="http://schemas.microsoft.com/office/drawing/2014/main" id="{C39FEE4D-BF16-8AFA-F45C-3BB9AF5A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71" y="3898340"/>
            <a:ext cx="2561696" cy="192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393DCDD-BE7A-E39B-B25D-F03DDA4FE345}"/>
              </a:ext>
            </a:extLst>
          </p:cNvPr>
          <p:cNvSpPr/>
          <p:nvPr/>
        </p:nvSpPr>
        <p:spPr>
          <a:xfrm>
            <a:off x="4742960" y="3655028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Free Paper Leaf vector and picture">
            <a:extLst>
              <a:ext uri="{FF2B5EF4-FFF2-40B4-BE49-F238E27FC236}">
                <a16:creationId xmlns:a16="http://schemas.microsoft.com/office/drawing/2014/main" id="{B2255810-0502-8CA1-7D45-959F390F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34" y="3822990"/>
            <a:ext cx="1558516" cy="19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1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5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7" name="T1_W6F_5.1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7" name="T1_W6F_5.1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hlinkClick r:id="" action="ppaction://noaction">
              <a:snd r:embed="rId10" name="T1_W6F_5.17.wav"/>
            </a:hlinkClick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Person.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425973" y="6105728"/>
            <a:ext cx="1845003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der </a:t>
            </a:r>
            <a:r>
              <a:rPr lang="en-GB" sz="2400" dirty="0" err="1">
                <a:latin typeface="Century Gothic" panose="020B0502020202020204" pitchFamily="34" charset="0"/>
              </a:rPr>
              <a:t>Apfel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7" name="Picture 6" descr="Free Apple Fruit vector and picture">
            <a:extLst>
              <a:ext uri="{FF2B5EF4-FFF2-40B4-BE49-F238E27FC236}">
                <a16:creationId xmlns:a16="http://schemas.microsoft.com/office/drawing/2014/main" id="{328FFCD2-BEA5-D8EA-1BCF-CAAE91CD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061" y="3867987"/>
            <a:ext cx="1622826" cy="18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C33F51-E1DE-51A0-FAFC-D89719B71E7A}"/>
              </a:ext>
            </a:extLst>
          </p:cNvPr>
          <p:cNvSpPr/>
          <p:nvPr/>
        </p:nvSpPr>
        <p:spPr>
          <a:xfrm>
            <a:off x="1735576" y="6105728"/>
            <a:ext cx="1686339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Lothar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4439E-D682-CAAD-BB45-B30F2D6A63E6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1" name="Picture 20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F1B93064-C31B-2D1A-A86F-41EADEE7D9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74"/>
          <a:stretch/>
        </p:blipFill>
        <p:spPr>
          <a:xfrm>
            <a:off x="1040558" y="4005121"/>
            <a:ext cx="2314003" cy="171605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393DCDD-BE7A-E39B-B25D-F03DDA4FE345}"/>
              </a:ext>
            </a:extLst>
          </p:cNvPr>
          <p:cNvSpPr/>
          <p:nvPr/>
        </p:nvSpPr>
        <p:spPr>
          <a:xfrm>
            <a:off x="620881" y="3769840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" descr="Free switzerland country europe vector">
            <a:extLst>
              <a:ext uri="{FF2B5EF4-FFF2-40B4-BE49-F238E27FC236}">
                <a16:creationId xmlns:a16="http://schemas.microsoft.com/office/drawing/2014/main" id="{2EE66DE2-1BCB-92F6-55B9-542CA8BB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96" y="4244864"/>
            <a:ext cx="2428461" cy="15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8EBD6C-1011-F380-DF04-13E4F0F3EAAE}"/>
              </a:ext>
            </a:extLst>
          </p:cNvPr>
          <p:cNvSpPr/>
          <p:nvPr/>
        </p:nvSpPr>
        <p:spPr>
          <a:xfrm>
            <a:off x="5078897" y="6105728"/>
            <a:ext cx="2330167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die Schweiz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311739-8E2F-0CC6-C333-E419F64E63F9}"/>
              </a:ext>
            </a:extLst>
          </p:cNvPr>
          <p:cNvSpPr/>
          <p:nvPr/>
        </p:nvSpPr>
        <p:spPr>
          <a:xfrm>
            <a:off x="437393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686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5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46834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Person, place, colour or thing?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32" name="Google Shape;902;p52">
            <a:extLst>
              <a:ext uri="{FF2B5EF4-FFF2-40B4-BE49-F238E27FC236}">
                <a16:creationId xmlns:a16="http://schemas.microsoft.com/office/drawing/2014/main" id="{EE89D54A-F61D-4711-83B7-5B8AF6EBB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282783"/>
              </p:ext>
            </p:extLst>
          </p:nvPr>
        </p:nvGraphicFramePr>
        <p:xfrm>
          <a:off x="243403" y="4284790"/>
          <a:ext cx="11908500" cy="20726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8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1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England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die </a:t>
                      </a:r>
                      <a:r>
                        <a:rPr lang="en-GB" sz="28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Uhr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schwarz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Lias</a:t>
                      </a: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Bern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das Blatt</a:t>
                      </a:r>
                      <a:endParaRPr sz="280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Biel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Ronja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der </a:t>
                      </a: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Apfel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Leonie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Butterbrot</a:t>
                      </a:r>
                      <a:endParaRPr sz="240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London</a:t>
                      </a:r>
                      <a:endParaRPr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die </a:t>
                      </a: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Jacke</a:t>
                      </a: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die Schweiz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der Ball</a:t>
                      </a: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grün</a:t>
                      </a:r>
                      <a:endParaRPr lang="en-GB"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sym typeface="Arial"/>
                        </a:rPr>
                        <a:t>Herr Lehmann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weiß</a:t>
                      </a:r>
                      <a:endParaRPr lang="en-GB"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Lothar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grau</a:t>
                      </a:r>
                      <a:endParaRPr sz="2800" b="1" i="0" u="none" strike="noStrike" cap="none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CuadroTexto 22">
            <a:extLst>
              <a:ext uri="{FF2B5EF4-FFF2-40B4-BE49-F238E27FC236}">
                <a16:creationId xmlns:a16="http://schemas.microsoft.com/office/drawing/2014/main" id="{6427031C-67CB-42AC-8DDA-C8D43C163784}"/>
              </a:ext>
            </a:extLst>
          </p:cNvPr>
          <p:cNvSpPr txBox="1"/>
          <p:nvPr/>
        </p:nvSpPr>
        <p:spPr>
          <a:xfrm>
            <a:off x="243403" y="2413444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Person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A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E736AE22-F46F-4B50-A307-10DCFC220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24" y="1364499"/>
            <a:ext cx="994299" cy="74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ustomShape 6">
            <a:extLst>
              <a:ext uri="{FF2B5EF4-FFF2-40B4-BE49-F238E27FC236}">
                <a16:creationId xmlns:a16="http://schemas.microsoft.com/office/drawing/2014/main" id="{0F96BF33-3356-479E-A822-21237123A7F6}"/>
              </a:ext>
            </a:extLst>
          </p:cNvPr>
          <p:cNvSpPr/>
          <p:nvPr/>
        </p:nvSpPr>
        <p:spPr>
          <a:xfrm>
            <a:off x="153752" y="643675"/>
            <a:ext cx="10481101" cy="875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 B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Write 5 words in German from the table below. </a:t>
            </a:r>
            <a:b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 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 Ask yes/no questions  in German to work out the words.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Llamada rectangular redondeada 23">
            <a:hlinkClick r:id="" action="ppaction://noaction">
              <a:snd r:embed="rId6" name="T1_W6F_12.1.wav"/>
            </a:hlinkClick>
            <a:extLst>
              <a:ext uri="{FF2B5EF4-FFF2-40B4-BE49-F238E27FC236}">
                <a16:creationId xmlns:a16="http://schemas.microsoft.com/office/drawing/2014/main" id="{02C3BC9C-8730-4001-88E2-A4134BBA2F5D}"/>
              </a:ext>
            </a:extLst>
          </p:cNvPr>
          <p:cNvSpPr/>
          <p:nvPr/>
        </p:nvSpPr>
        <p:spPr>
          <a:xfrm>
            <a:off x="2335697" y="1555507"/>
            <a:ext cx="2560162" cy="463329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eine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Farbe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Llamada rectangular redondeada 23">
            <a:hlinkClick r:id="" action="ppaction://noaction">
              <a:snd r:embed="rId7" name="T1_W6F_12.2.wav"/>
            </a:hlinkClick>
            <a:extLst>
              <a:ext uri="{FF2B5EF4-FFF2-40B4-BE49-F238E27FC236}">
                <a16:creationId xmlns:a16="http://schemas.microsoft.com/office/drawing/2014/main" id="{F268071B-B3B5-4549-935F-4F617891AAAF}"/>
              </a:ext>
            </a:extLst>
          </p:cNvPr>
          <p:cNvSpPr/>
          <p:nvPr/>
        </p:nvSpPr>
        <p:spPr>
          <a:xfrm>
            <a:off x="6593096" y="1550618"/>
            <a:ext cx="1134843" cy="463329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Nein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Llamada rectangular redondeada 23">
            <a:hlinkClick r:id="" action="ppaction://noaction">
              <a:snd r:embed="rId8" name="T1_W6F_12.3.wav"/>
            </a:hlinkClick>
            <a:extLst>
              <a:ext uri="{FF2B5EF4-FFF2-40B4-BE49-F238E27FC236}">
                <a16:creationId xmlns:a16="http://schemas.microsoft.com/office/drawing/2014/main" id="{FCEAD127-FEB1-469D-A0F3-D07E3FEB95E4}"/>
              </a:ext>
            </a:extLst>
          </p:cNvPr>
          <p:cNvSpPr/>
          <p:nvPr/>
        </p:nvSpPr>
        <p:spPr>
          <a:xfrm>
            <a:off x="2181904" y="2151341"/>
            <a:ext cx="2713954" cy="463329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eine Person?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Llamada rectangular redondeada 23">
            <a:hlinkClick r:id="" action="ppaction://noaction">
              <a:snd r:embed="rId9" name="T1_W6F_12.4.wav"/>
            </a:hlinkClick>
            <a:extLst>
              <a:ext uri="{FF2B5EF4-FFF2-40B4-BE49-F238E27FC236}">
                <a16:creationId xmlns:a16="http://schemas.microsoft.com/office/drawing/2014/main" id="{B298A1A0-99B2-4797-BD41-C3160490C46B}"/>
              </a:ext>
            </a:extLst>
          </p:cNvPr>
          <p:cNvSpPr/>
          <p:nvPr/>
        </p:nvSpPr>
        <p:spPr>
          <a:xfrm>
            <a:off x="6591740" y="2109883"/>
            <a:ext cx="945165" cy="463328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Ja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Llamada rectangular redondeada 23">
            <a:hlinkClick r:id="" action="ppaction://noaction">
              <a:snd r:embed="rId10" name="T1_W6F_12.5.wav"/>
            </a:hlinkClick>
            <a:extLst>
              <a:ext uri="{FF2B5EF4-FFF2-40B4-BE49-F238E27FC236}">
                <a16:creationId xmlns:a16="http://schemas.microsoft.com/office/drawing/2014/main" id="{1C3C84E3-FB9B-4659-A540-62991B421372}"/>
              </a:ext>
            </a:extLst>
          </p:cNvPr>
          <p:cNvSpPr/>
          <p:nvPr/>
        </p:nvSpPr>
        <p:spPr>
          <a:xfrm>
            <a:off x="2861994" y="2726839"/>
            <a:ext cx="2033864" cy="454351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Leonie?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Llamada rectangular redondeada 23">
            <a:hlinkClick r:id="" action="ppaction://noaction">
              <a:snd r:embed="rId11" name="T1_W6F_12.7.wav"/>
            </a:hlinkClick>
            <a:extLst>
              <a:ext uri="{FF2B5EF4-FFF2-40B4-BE49-F238E27FC236}">
                <a16:creationId xmlns:a16="http://schemas.microsoft.com/office/drawing/2014/main" id="{6BE9809B-F188-4C70-9DC8-37E25BC779DD}"/>
              </a:ext>
            </a:extLst>
          </p:cNvPr>
          <p:cNvSpPr/>
          <p:nvPr/>
        </p:nvSpPr>
        <p:spPr>
          <a:xfrm>
            <a:off x="2646910" y="3308304"/>
            <a:ext cx="2248947" cy="454351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Lothar?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Llamada rectangular redondeada 23">
            <a:hlinkClick r:id="" action="ppaction://noaction">
              <a:snd r:embed="rId12" name="T1_W6F_12.6.wav"/>
            </a:hlinkClick>
            <a:extLst>
              <a:ext uri="{FF2B5EF4-FFF2-40B4-BE49-F238E27FC236}">
                <a16:creationId xmlns:a16="http://schemas.microsoft.com/office/drawing/2014/main" id="{E6A74801-0426-4245-8F3D-5385A0666EC1}"/>
              </a:ext>
            </a:extLst>
          </p:cNvPr>
          <p:cNvSpPr/>
          <p:nvPr/>
        </p:nvSpPr>
        <p:spPr>
          <a:xfrm>
            <a:off x="6593096" y="2717861"/>
            <a:ext cx="1134843" cy="463329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Nein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Llamada rectangular redondeada 23">
            <a:hlinkClick r:id="" action="ppaction://noaction">
              <a:snd r:embed="rId13" name="T1_W6F_12.8.wav"/>
            </a:hlinkClick>
            <a:extLst>
              <a:ext uri="{FF2B5EF4-FFF2-40B4-BE49-F238E27FC236}">
                <a16:creationId xmlns:a16="http://schemas.microsoft.com/office/drawing/2014/main" id="{7294FF7F-BFB8-4261-947B-DFEABF0F830C}"/>
              </a:ext>
            </a:extLst>
          </p:cNvPr>
          <p:cNvSpPr/>
          <p:nvPr/>
        </p:nvSpPr>
        <p:spPr>
          <a:xfrm>
            <a:off x="6591740" y="3299327"/>
            <a:ext cx="945165" cy="463328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Ja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uadroTexto 22">
            <a:extLst>
              <a:ext uri="{FF2B5EF4-FFF2-40B4-BE49-F238E27FC236}">
                <a16:creationId xmlns:a16="http://schemas.microsoft.com/office/drawing/2014/main" id="{9407A26F-B028-4EB8-87CA-DE86D1907158}"/>
              </a:ext>
            </a:extLst>
          </p:cNvPr>
          <p:cNvSpPr txBox="1"/>
          <p:nvPr/>
        </p:nvSpPr>
        <p:spPr>
          <a:xfrm>
            <a:off x="8641950" y="2383837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Person B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34" name="Oval Callout 13">
            <a:extLst>
              <a:ext uri="{FF2B5EF4-FFF2-40B4-BE49-F238E27FC236}">
                <a16:creationId xmlns:a16="http://schemas.microsoft.com/office/drawing/2014/main" id="{680F2629-BCED-411A-B89E-FD5B4F46BA98}"/>
              </a:ext>
            </a:extLst>
          </p:cNvPr>
          <p:cNvSpPr/>
          <p:nvPr/>
        </p:nvSpPr>
        <p:spPr>
          <a:xfrm>
            <a:off x="8854178" y="2826418"/>
            <a:ext cx="3112541" cy="1387629"/>
          </a:xfrm>
          <a:prstGeom prst="wedgeEllipseCallout">
            <a:avLst>
              <a:gd name="adj1" fmla="val -76887"/>
              <a:gd name="adj2" fmla="val 22281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CC59D7-C795-4E98-A546-FF6C3DEB4702}"/>
              </a:ext>
            </a:extLst>
          </p:cNvPr>
          <p:cNvSpPr txBox="1"/>
          <p:nvPr/>
        </p:nvSpPr>
        <p:spPr>
          <a:xfrm>
            <a:off x="8916990" y="3083683"/>
            <a:ext cx="3112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Then swap roles and play again!</a:t>
            </a:r>
          </a:p>
        </p:txBody>
      </p:sp>
    </p:spTree>
    <p:extLst>
      <p:ext uri="{BB962C8B-B14F-4D97-AF65-F5344CB8AC3E}">
        <p14:creationId xmlns:p14="http://schemas.microsoft.com/office/powerpoint/2010/main" val="10056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17" grpId="0" animBg="1"/>
      <p:bldP spid="18" grpId="0" animBg="1"/>
      <p:bldP spid="19" grpId="0" animBg="1"/>
      <p:bldP spid="22" grpId="0" animBg="1"/>
      <p:bldP spid="30" grpId="0" animBg="1"/>
      <p:bldP spid="31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241B956-737A-4F08-912E-E1B50EECFC25}"/>
              </a:ext>
            </a:extLst>
          </p:cNvPr>
          <p:cNvSpPr txBox="1">
            <a:spLocks/>
          </p:cNvSpPr>
          <p:nvPr/>
        </p:nvSpPr>
        <p:spPr>
          <a:xfrm>
            <a:off x="10687987" y="1135676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Graphic 13" descr="Blackboard">
            <a:extLst>
              <a:ext uri="{FF2B5EF4-FFF2-40B4-BE49-F238E27FC236}">
                <a16:creationId xmlns:a16="http://schemas.microsoft.com/office/drawing/2014/main" id="{269193F8-986A-4E14-BB45-66BE535D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5" name="T1_W6F_13.1.wav"/>
            </a:hlinkClick>
            <a:extLst>
              <a:ext uri="{FF2B5EF4-FFF2-40B4-BE49-F238E27FC236}">
                <a16:creationId xmlns:a16="http://schemas.microsoft.com/office/drawing/2014/main" id="{E00BFC73-990C-8036-67F8-7E221430E0E9}"/>
              </a:ext>
            </a:extLst>
          </p:cNvPr>
          <p:cNvSpPr/>
          <p:nvPr/>
        </p:nvSpPr>
        <p:spPr>
          <a:xfrm>
            <a:off x="3591569" y="13068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Deutsch.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11D1F2E0-BE3A-F988-5B1D-E866EB33A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502" y="-84011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B838D-DB28-60BD-F06F-726A6D7EEB8D}"/>
              </a:ext>
            </a:extLst>
          </p:cNvPr>
          <p:cNvSpPr txBox="1"/>
          <p:nvPr/>
        </p:nvSpPr>
        <p:spPr>
          <a:xfrm>
            <a:off x="122755" y="720177"/>
            <a:ext cx="104653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/>
              </a:rPr>
              <a:t>Robbie is learning German. Ronja is helping him. Ronja and Robbie have forgotten to write ‘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’ and ‘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’. Help them out!</a:t>
            </a:r>
          </a:p>
        </p:txBody>
      </p:sp>
      <p:pic>
        <p:nvPicPr>
          <p:cNvPr id="9" name="Picture 8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292BB66D-C7D5-DCA1-1E3B-A9E667E3D1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-1" b="-5495"/>
          <a:stretch/>
        </p:blipFill>
        <p:spPr>
          <a:xfrm flipH="1">
            <a:off x="172736" y="1684917"/>
            <a:ext cx="1795212" cy="5173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6CA785-92BC-5D46-0FF4-BF9420DDC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1749" y="3055798"/>
            <a:ext cx="2225574" cy="2262579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10" name="T1_W6F_13.2.wav"/>
            </a:hlinkClick>
            <a:extLst>
              <a:ext uri="{FF2B5EF4-FFF2-40B4-BE49-F238E27FC236}">
                <a16:creationId xmlns:a16="http://schemas.microsoft.com/office/drawing/2014/main" id="{0181E079-19DD-BF76-9216-E66499C137B0}"/>
              </a:ext>
            </a:extLst>
          </p:cNvPr>
          <p:cNvSpPr/>
          <p:nvPr/>
        </p:nvSpPr>
        <p:spPr>
          <a:xfrm>
            <a:off x="2252376" y="1778180"/>
            <a:ext cx="7441039" cy="509091"/>
          </a:xfrm>
          <a:prstGeom prst="wedgeRoundRectCallout">
            <a:avLst>
              <a:gd name="adj1" fmla="val 62828"/>
              <a:gd name="adj2" fmla="val 49643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das?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2" name="Speech Bubble: Rectangle with Corners Rounded 11">
            <a:hlinkClick r:id="" action="ppaction://noaction">
              <a:snd r:embed="rId11" name="T1_W6F_13.3.wav"/>
            </a:hlinkClick>
            <a:extLst>
              <a:ext uri="{FF2B5EF4-FFF2-40B4-BE49-F238E27FC236}">
                <a16:creationId xmlns:a16="http://schemas.microsoft.com/office/drawing/2014/main" id="{BE590CBE-E248-FA38-EC12-58C85A50CBCA}"/>
              </a:ext>
            </a:extLst>
          </p:cNvPr>
          <p:cNvSpPr/>
          <p:nvPr/>
        </p:nvSpPr>
        <p:spPr>
          <a:xfrm>
            <a:off x="2252376" y="2519006"/>
            <a:ext cx="7441039" cy="619977"/>
          </a:xfrm>
          <a:prstGeom prst="wedgeRoundRectCallout">
            <a:avLst>
              <a:gd name="adj1" fmla="val -56028"/>
              <a:gd name="adj2" fmla="val -3492"/>
              <a:gd name="adj3" fmla="val 16667"/>
            </a:avLst>
          </a:prstGeom>
          <a:solidFill>
            <a:srgbClr val="F9D8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Der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Speech Bubble: Rectangle with Corners Rounded 16">
            <a:hlinkClick r:id="" action="ppaction://noaction">
              <a:snd r:embed="rId12" name="T1_W6F_13.4.wav"/>
            </a:hlinkClick>
            <a:extLst>
              <a:ext uri="{FF2B5EF4-FFF2-40B4-BE49-F238E27FC236}">
                <a16:creationId xmlns:a16="http://schemas.microsoft.com/office/drawing/2014/main" id="{CDDE9AC1-F68D-D825-2E4F-D36386D648D6}"/>
              </a:ext>
            </a:extLst>
          </p:cNvPr>
          <p:cNvSpPr/>
          <p:nvPr/>
        </p:nvSpPr>
        <p:spPr>
          <a:xfrm>
            <a:off x="2252376" y="3366763"/>
            <a:ext cx="7441039" cy="509091"/>
          </a:xfrm>
          <a:prstGeom prst="wedgeRoundRectCallout">
            <a:avLst>
              <a:gd name="adj1" fmla="val 57544"/>
              <a:gd name="adj2" fmla="val -2445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Speech Bubble: Rectangle with Corners Rounded 19">
            <a:hlinkClick r:id="" action="ppaction://noaction">
              <a:snd r:embed="rId13" name="T1_W6F_13.5.wav"/>
            </a:hlinkClick>
            <a:extLst>
              <a:ext uri="{FF2B5EF4-FFF2-40B4-BE49-F238E27FC236}">
                <a16:creationId xmlns:a16="http://schemas.microsoft.com/office/drawing/2014/main" id="{A0429E08-EFCA-023A-FF12-B600E54CFD6C}"/>
              </a:ext>
            </a:extLst>
          </p:cNvPr>
          <p:cNvSpPr/>
          <p:nvPr/>
        </p:nvSpPr>
        <p:spPr>
          <a:xfrm>
            <a:off x="2252376" y="4129251"/>
            <a:ext cx="7441039" cy="1348006"/>
          </a:xfrm>
          <a:prstGeom prst="wedgeRoundRectCallout">
            <a:avLst>
              <a:gd name="adj1" fmla="val -56765"/>
              <a:gd name="adj2" fmla="val -9566"/>
              <a:gd name="adj3" fmla="val 16667"/>
            </a:avLst>
          </a:prstGeom>
          <a:solidFill>
            <a:srgbClr val="F9D8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Farbe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Blatt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Ding. Und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Ding. Bern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Ort. Und ich bin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Person.</a:t>
            </a:r>
          </a:p>
        </p:txBody>
      </p:sp>
      <p:sp>
        <p:nvSpPr>
          <p:cNvPr id="21" name="Speech Bubble: Rectangle with Corners Rounded 20">
            <a:hlinkClick r:id="" action="ppaction://noaction">
              <a:snd r:embed="rId14" name="T1_W6F_13.7.wav"/>
            </a:hlinkClick>
            <a:extLst>
              <a:ext uri="{FF2B5EF4-FFF2-40B4-BE49-F238E27FC236}">
                <a16:creationId xmlns:a16="http://schemas.microsoft.com/office/drawing/2014/main" id="{BA269CDB-B25B-1271-B875-E8A6272DB968}"/>
              </a:ext>
            </a:extLst>
          </p:cNvPr>
          <p:cNvSpPr/>
          <p:nvPr/>
        </p:nvSpPr>
        <p:spPr>
          <a:xfrm>
            <a:off x="2249329" y="5730654"/>
            <a:ext cx="7441039" cy="509091"/>
          </a:xfrm>
          <a:prstGeom prst="wedgeRoundRectCallout">
            <a:avLst>
              <a:gd name="adj1" fmla="val 60616"/>
              <a:gd name="adj2" fmla="val -38368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Wunderbar!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A51C51-6105-F810-94E9-07C29CB1F9F7}"/>
              </a:ext>
            </a:extLst>
          </p:cNvPr>
          <p:cNvSpPr/>
          <p:nvPr/>
        </p:nvSpPr>
        <p:spPr>
          <a:xfrm>
            <a:off x="6501384" y="1805612"/>
            <a:ext cx="740664" cy="416380"/>
          </a:xfrm>
          <a:prstGeom prst="rect">
            <a:avLst/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_1_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022E78-0824-568C-0D2C-DF1AA0BD18F3}"/>
              </a:ext>
            </a:extLst>
          </p:cNvPr>
          <p:cNvSpPr/>
          <p:nvPr/>
        </p:nvSpPr>
        <p:spPr>
          <a:xfrm>
            <a:off x="4858852" y="2634370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_2_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BC9B28-FB20-2195-C62A-AD4C2B040359}"/>
              </a:ext>
            </a:extLst>
          </p:cNvPr>
          <p:cNvSpPr/>
          <p:nvPr/>
        </p:nvSpPr>
        <p:spPr>
          <a:xfrm>
            <a:off x="5725668" y="4187087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_3_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E38E7E-B477-8D0D-669F-52D0015E97AA}"/>
              </a:ext>
            </a:extLst>
          </p:cNvPr>
          <p:cNvSpPr/>
          <p:nvPr/>
        </p:nvSpPr>
        <p:spPr>
          <a:xfrm>
            <a:off x="2668358" y="4586547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_4_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F1B69A-F373-8F39-8822-749A4E1AF473}"/>
              </a:ext>
            </a:extLst>
          </p:cNvPr>
          <p:cNvSpPr/>
          <p:nvPr/>
        </p:nvSpPr>
        <p:spPr>
          <a:xfrm>
            <a:off x="4472458" y="4595064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_5_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B3B152D-F9B0-6D76-D101-7DA9FA649A59}"/>
              </a:ext>
            </a:extLst>
          </p:cNvPr>
          <p:cNvSpPr/>
          <p:nvPr/>
        </p:nvSpPr>
        <p:spPr>
          <a:xfrm>
            <a:off x="6765702" y="4595064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_6_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7C8210-6F19-2E3B-F8DD-51C3FDB2BC28}"/>
              </a:ext>
            </a:extLst>
          </p:cNvPr>
          <p:cNvSpPr/>
          <p:nvPr/>
        </p:nvSpPr>
        <p:spPr>
          <a:xfrm>
            <a:off x="8564022" y="4568430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_7_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7F37F1-D548-A768-B25D-3DDC58CD1B6A}"/>
              </a:ext>
            </a:extLst>
          </p:cNvPr>
          <p:cNvSpPr/>
          <p:nvPr/>
        </p:nvSpPr>
        <p:spPr>
          <a:xfrm>
            <a:off x="4386256" y="5032206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_8_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CB4EE52-06D6-0A66-5E36-9374FEB20B6F}"/>
              </a:ext>
            </a:extLst>
          </p:cNvPr>
          <p:cNvSpPr/>
          <p:nvPr/>
        </p:nvSpPr>
        <p:spPr>
          <a:xfrm>
            <a:off x="7528338" y="5010487"/>
            <a:ext cx="740664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_9_</a:t>
            </a:r>
          </a:p>
        </p:txBody>
      </p:sp>
    </p:spTree>
    <p:extLst>
      <p:ext uri="{BB962C8B-B14F-4D97-AF65-F5344CB8AC3E}">
        <p14:creationId xmlns:p14="http://schemas.microsoft.com/office/powerpoint/2010/main" val="20269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241B956-737A-4F08-912E-E1B50EECFC25}"/>
              </a:ext>
            </a:extLst>
          </p:cNvPr>
          <p:cNvSpPr txBox="1">
            <a:spLocks/>
          </p:cNvSpPr>
          <p:nvPr/>
        </p:nvSpPr>
        <p:spPr>
          <a:xfrm>
            <a:off x="10687987" y="1135676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Graphic 13" descr="Blackboard">
            <a:extLst>
              <a:ext uri="{FF2B5EF4-FFF2-40B4-BE49-F238E27FC236}">
                <a16:creationId xmlns:a16="http://schemas.microsoft.com/office/drawing/2014/main" id="{269193F8-986A-4E14-BB45-66BE535D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5" name="T1_W6F_13.1.wav"/>
            </a:hlinkClick>
            <a:extLst>
              <a:ext uri="{FF2B5EF4-FFF2-40B4-BE49-F238E27FC236}">
                <a16:creationId xmlns:a16="http://schemas.microsoft.com/office/drawing/2014/main" id="{E00BFC73-990C-8036-67F8-7E221430E0E9}"/>
              </a:ext>
            </a:extLst>
          </p:cNvPr>
          <p:cNvSpPr/>
          <p:nvPr/>
        </p:nvSpPr>
        <p:spPr>
          <a:xfrm>
            <a:off x="3591569" y="13068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Deutsch.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11D1F2E0-BE3A-F988-5B1D-E866EB33A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502" y="-84011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B838D-DB28-60BD-F06F-726A6D7EEB8D}"/>
              </a:ext>
            </a:extLst>
          </p:cNvPr>
          <p:cNvSpPr txBox="1"/>
          <p:nvPr/>
        </p:nvSpPr>
        <p:spPr>
          <a:xfrm>
            <a:off x="122755" y="720177"/>
            <a:ext cx="104653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/>
              </a:rPr>
              <a:t>Robbie is learning German. Ronja is helping him. Ronja and Robbie have forgotten to write ‘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’, ‘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’ and nouns. Help them out!</a:t>
            </a:r>
          </a:p>
        </p:txBody>
      </p:sp>
      <p:pic>
        <p:nvPicPr>
          <p:cNvPr id="9" name="Picture 8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292BB66D-C7D5-DCA1-1E3B-A9E667E3D1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-1" b="-5495"/>
          <a:stretch/>
        </p:blipFill>
        <p:spPr>
          <a:xfrm flipH="1">
            <a:off x="172736" y="1684917"/>
            <a:ext cx="1795212" cy="5173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6CA785-92BC-5D46-0FF4-BF9420DDC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1749" y="3055798"/>
            <a:ext cx="2225574" cy="2262579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10" name="T1_W6F_13.2.wav"/>
            </a:hlinkClick>
            <a:extLst>
              <a:ext uri="{FF2B5EF4-FFF2-40B4-BE49-F238E27FC236}">
                <a16:creationId xmlns:a16="http://schemas.microsoft.com/office/drawing/2014/main" id="{0181E079-19DD-BF76-9216-E66499C137B0}"/>
              </a:ext>
            </a:extLst>
          </p:cNvPr>
          <p:cNvSpPr/>
          <p:nvPr/>
        </p:nvSpPr>
        <p:spPr>
          <a:xfrm>
            <a:off x="2252376" y="1778180"/>
            <a:ext cx="7441039" cy="509091"/>
          </a:xfrm>
          <a:prstGeom prst="wedgeRoundRectCallout">
            <a:avLst>
              <a:gd name="adj1" fmla="val 62828"/>
              <a:gd name="adj2" fmla="val 49643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das?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2" name="Speech Bubble: Rectangle with Corners Rounded 11">
            <a:hlinkClick r:id="" action="ppaction://noaction">
              <a:snd r:embed="rId11" name="T1_W6F_13.3.wav"/>
            </a:hlinkClick>
            <a:extLst>
              <a:ext uri="{FF2B5EF4-FFF2-40B4-BE49-F238E27FC236}">
                <a16:creationId xmlns:a16="http://schemas.microsoft.com/office/drawing/2014/main" id="{BE590CBE-E248-FA38-EC12-58C85A50CBCA}"/>
              </a:ext>
            </a:extLst>
          </p:cNvPr>
          <p:cNvSpPr/>
          <p:nvPr/>
        </p:nvSpPr>
        <p:spPr>
          <a:xfrm>
            <a:off x="2252376" y="2519006"/>
            <a:ext cx="7441039" cy="619977"/>
          </a:xfrm>
          <a:prstGeom prst="wedgeRoundRectCallout">
            <a:avLst>
              <a:gd name="adj1" fmla="val -56028"/>
              <a:gd name="adj2" fmla="val -3492"/>
              <a:gd name="adj3" fmla="val 16667"/>
            </a:avLst>
          </a:prstGeom>
          <a:solidFill>
            <a:srgbClr val="F9D8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Der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Apfel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Speech Bubble: Rectangle with Corners Rounded 16">
            <a:hlinkClick r:id="" action="ppaction://noaction">
              <a:snd r:embed="rId12" name="T1_W6F_13.4.wav"/>
            </a:hlinkClick>
            <a:extLst>
              <a:ext uri="{FF2B5EF4-FFF2-40B4-BE49-F238E27FC236}">
                <a16:creationId xmlns:a16="http://schemas.microsoft.com/office/drawing/2014/main" id="{CDDE9AC1-F68D-D825-2E4F-D36386D648D6}"/>
              </a:ext>
            </a:extLst>
          </p:cNvPr>
          <p:cNvSpPr/>
          <p:nvPr/>
        </p:nvSpPr>
        <p:spPr>
          <a:xfrm>
            <a:off x="2252376" y="3366763"/>
            <a:ext cx="7441039" cy="509091"/>
          </a:xfrm>
          <a:prstGeom prst="wedgeRoundRectCallout">
            <a:avLst>
              <a:gd name="adj1" fmla="val 57544"/>
              <a:gd name="adj2" fmla="val -2445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Speech Bubble: Rectangle with Corners Rounded 19">
            <a:hlinkClick r:id="" action="ppaction://noaction">
              <a:snd r:embed="rId13" name="T1_W6F_13.5.wav"/>
            </a:hlinkClick>
            <a:extLst>
              <a:ext uri="{FF2B5EF4-FFF2-40B4-BE49-F238E27FC236}">
                <a16:creationId xmlns:a16="http://schemas.microsoft.com/office/drawing/2014/main" id="{A0429E08-EFCA-023A-FF12-B600E54CFD6C}"/>
              </a:ext>
            </a:extLst>
          </p:cNvPr>
          <p:cNvSpPr/>
          <p:nvPr/>
        </p:nvSpPr>
        <p:spPr>
          <a:xfrm>
            <a:off x="2252376" y="4129250"/>
            <a:ext cx="7441039" cy="1631469"/>
          </a:xfrm>
          <a:prstGeom prst="wedgeRoundRectCallout">
            <a:avLst>
              <a:gd name="adj1" fmla="val -56765"/>
              <a:gd name="adj2" fmla="val -9566"/>
              <a:gd name="adj3" fmla="val 16667"/>
            </a:avLst>
          </a:prstGeom>
          <a:solidFill>
            <a:srgbClr val="F9D8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Grün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Farbe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Ein Blatt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Und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Bern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Ort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Und ich bin 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Person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Speech Bubble: Rectangle with Corners Rounded 20">
            <a:hlinkClick r:id="" action="ppaction://noaction">
              <a:snd r:embed="rId14" name="T1_W6F_13.7.wav"/>
            </a:hlinkClick>
            <a:extLst>
              <a:ext uri="{FF2B5EF4-FFF2-40B4-BE49-F238E27FC236}">
                <a16:creationId xmlns:a16="http://schemas.microsoft.com/office/drawing/2014/main" id="{BA269CDB-B25B-1271-B875-E8A6272DB968}"/>
              </a:ext>
            </a:extLst>
          </p:cNvPr>
          <p:cNvSpPr/>
          <p:nvPr/>
        </p:nvSpPr>
        <p:spPr>
          <a:xfrm>
            <a:off x="2249329" y="5985075"/>
            <a:ext cx="7441039" cy="509091"/>
          </a:xfrm>
          <a:prstGeom prst="wedgeRoundRectCallout">
            <a:avLst>
              <a:gd name="adj1" fmla="val 60616"/>
              <a:gd name="adj2" fmla="val -38368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Wunderbar!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A51C51-6105-F810-94E9-07C29CB1F9F7}"/>
              </a:ext>
            </a:extLst>
          </p:cNvPr>
          <p:cNvSpPr/>
          <p:nvPr/>
        </p:nvSpPr>
        <p:spPr>
          <a:xfrm>
            <a:off x="6574747" y="1814985"/>
            <a:ext cx="1767618" cy="416380"/>
          </a:xfrm>
          <a:prstGeom prst="rect">
            <a:avLst/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022E78-0824-568C-0D2C-DF1AA0BD18F3}"/>
              </a:ext>
            </a:extLst>
          </p:cNvPr>
          <p:cNvSpPr/>
          <p:nvPr/>
        </p:nvSpPr>
        <p:spPr>
          <a:xfrm>
            <a:off x="4932215" y="2616311"/>
            <a:ext cx="1631721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BC9B28-FB20-2195-C62A-AD4C2B040359}"/>
              </a:ext>
            </a:extLst>
          </p:cNvPr>
          <p:cNvSpPr/>
          <p:nvPr/>
        </p:nvSpPr>
        <p:spPr>
          <a:xfrm>
            <a:off x="5680159" y="4187316"/>
            <a:ext cx="1872996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E38E7E-B477-8D0D-669F-52D0015E97AA}"/>
              </a:ext>
            </a:extLst>
          </p:cNvPr>
          <p:cNvSpPr/>
          <p:nvPr/>
        </p:nvSpPr>
        <p:spPr>
          <a:xfrm>
            <a:off x="2989446" y="4495941"/>
            <a:ext cx="1415371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F1B69A-F373-8F39-8822-749A4E1AF473}"/>
              </a:ext>
            </a:extLst>
          </p:cNvPr>
          <p:cNvSpPr/>
          <p:nvPr/>
        </p:nvSpPr>
        <p:spPr>
          <a:xfrm>
            <a:off x="4871223" y="4547723"/>
            <a:ext cx="1388242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B3B152D-F9B0-6D76-D101-7DA9FA649A59}"/>
              </a:ext>
            </a:extLst>
          </p:cNvPr>
          <p:cNvSpPr/>
          <p:nvPr/>
        </p:nvSpPr>
        <p:spPr>
          <a:xfrm>
            <a:off x="7053978" y="4540533"/>
            <a:ext cx="1288388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7C8210-6F19-2E3B-F8DD-51C3FDB2BC28}"/>
              </a:ext>
            </a:extLst>
          </p:cNvPr>
          <p:cNvSpPr/>
          <p:nvPr/>
        </p:nvSpPr>
        <p:spPr>
          <a:xfrm>
            <a:off x="3023216" y="4901916"/>
            <a:ext cx="1538848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7F37F1-D548-A768-B25D-3DDC58CD1B6A}"/>
              </a:ext>
            </a:extLst>
          </p:cNvPr>
          <p:cNvSpPr/>
          <p:nvPr/>
        </p:nvSpPr>
        <p:spPr>
          <a:xfrm>
            <a:off x="5865116" y="4928186"/>
            <a:ext cx="1153598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CB4EE52-06D6-0A66-5E36-9374FEB20B6F}"/>
              </a:ext>
            </a:extLst>
          </p:cNvPr>
          <p:cNvSpPr/>
          <p:nvPr/>
        </p:nvSpPr>
        <p:spPr>
          <a:xfrm>
            <a:off x="4894908" y="5290147"/>
            <a:ext cx="2013306" cy="416380"/>
          </a:xfrm>
          <a:prstGeom prst="rect">
            <a:avLst/>
          </a:prstGeom>
          <a:solidFill>
            <a:srgbClr val="F9D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9.</a:t>
            </a:r>
          </a:p>
        </p:txBody>
      </p:sp>
      <p:pic>
        <p:nvPicPr>
          <p:cNvPr id="3" name="Picture 2" descr="Free Apple Fruit vector and picture">
            <a:extLst>
              <a:ext uri="{FF2B5EF4-FFF2-40B4-BE49-F238E27FC236}">
                <a16:creationId xmlns:a16="http://schemas.microsoft.com/office/drawing/2014/main" id="{07E0B458-32CC-C9AC-23DF-A3B76DCC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86" y="1804570"/>
            <a:ext cx="364622" cy="41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ree Apple Fruit vector and picture">
            <a:extLst>
              <a:ext uri="{FF2B5EF4-FFF2-40B4-BE49-F238E27FC236}">
                <a16:creationId xmlns:a16="http://schemas.microsoft.com/office/drawing/2014/main" id="{52CC183F-1D89-1F4D-41CC-FCFF1A307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991" y="2615722"/>
            <a:ext cx="362222" cy="41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0FE121C8-A50B-9625-BB1C-531A908386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71" y="4182787"/>
            <a:ext cx="430965" cy="420910"/>
          </a:xfrm>
          <a:prstGeom prst="rect">
            <a:avLst/>
          </a:prstGeom>
        </p:spPr>
      </p:pic>
      <p:pic>
        <p:nvPicPr>
          <p:cNvPr id="15" name="Picture 14" descr="Free Paper Leaf vector and picture">
            <a:extLst>
              <a:ext uri="{FF2B5EF4-FFF2-40B4-BE49-F238E27FC236}">
                <a16:creationId xmlns:a16="http://schemas.microsoft.com/office/drawing/2014/main" id="{A06512F6-6E42-09E1-FBB3-80CA92C6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75" y="4476715"/>
            <a:ext cx="328574" cy="41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07A518C-C411-B3CF-A793-D9298C8FFA8A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27" y="4528832"/>
            <a:ext cx="434721" cy="416381"/>
          </a:xfrm>
          <a:prstGeom prst="rect">
            <a:avLst/>
          </a:prstGeom>
        </p:spPr>
      </p:pic>
      <p:pic>
        <p:nvPicPr>
          <p:cNvPr id="18" name="Picture 4" descr="Free Watch Wristwatch vector and picture">
            <a:extLst>
              <a:ext uri="{FF2B5EF4-FFF2-40B4-BE49-F238E27FC236}">
                <a16:creationId xmlns:a16="http://schemas.microsoft.com/office/drawing/2014/main" id="{47105FBC-F746-E830-2072-9975D3BC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82" y="4512316"/>
            <a:ext cx="302825" cy="45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53A96E0E-863D-A4D1-9FEC-91A033BFC2DD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48" y="4901916"/>
            <a:ext cx="434721" cy="416381"/>
          </a:xfrm>
          <a:prstGeom prst="rect">
            <a:avLst/>
          </a:prstGeom>
        </p:spPr>
      </p:pic>
      <p:pic>
        <p:nvPicPr>
          <p:cNvPr id="23" name="Graphic 22" descr="Map with pin with solid fill">
            <a:extLst>
              <a:ext uri="{FF2B5EF4-FFF2-40B4-BE49-F238E27FC236}">
                <a16:creationId xmlns:a16="http://schemas.microsoft.com/office/drawing/2014/main" id="{CB0C6CDD-D793-E947-D019-9706D727C5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74451" y="4865632"/>
            <a:ext cx="541487" cy="541487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CB923B0-35EF-1590-6985-4614DBC11D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38" y="5331688"/>
            <a:ext cx="284839" cy="3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7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80010"/>
              </p:ext>
            </p:extLst>
          </p:nvPr>
        </p:nvGraphicFramePr>
        <p:xfrm>
          <a:off x="578357" y="84480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ja 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ich bin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Ort</a:t>
                      </a:r>
                      <a:endParaRPr lang="en-GB" sz="2400" b="1" baseline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Person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Ding</a:t>
                      </a:r>
                      <a:endParaRPr lang="en-GB" sz="2400" b="1" baseline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9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9192" y="55629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colour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95079" y="5585077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6804" y="560203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7050" y="47262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place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37913" y="47382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55586" y="472170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79211" y="38486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37912" y="38538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Switzerland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55734" y="38457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40301" y="30040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70911" y="296173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wonderful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46804" y="300884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0046" y="21593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1" y="21085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456" y="21328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am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23103" y="1290948"/>
            <a:ext cx="20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be, being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290948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65527" y="131594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23750"/>
              </p:ext>
            </p:extLst>
          </p:nvPr>
        </p:nvGraphicFramePr>
        <p:xfrm>
          <a:off x="578357" y="84480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place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clear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endParaRPr lang="en-GB" sz="2400" b="1" baseline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9F_10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1_W6F_16.1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0048" y="55439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Ding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1_W6F_16.2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95079" y="5566027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Person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9" name="T1_W6F_16.3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6804" y="558298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Farbe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0" name="T1_W6F_16.4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7050" y="47071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Ort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1" name="T1_W6F_16.5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37913" y="4719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klar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2" name="T1_W6F_16.6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37298" y="470265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1_W6F_16.7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79211" y="38296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1_W6F_16.8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37912" y="38347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wunderbar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1_W6F_16.9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73437" y="3826675"/>
            <a:ext cx="215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Schweiz</a:t>
            </a:r>
          </a:p>
        </p:txBody>
      </p:sp>
      <p:sp>
        <p:nvSpPr>
          <p:cNvPr id="67" name="TextBox 66">
            <a:hlinkClick r:id="" action="ppaction://noaction">
              <a:snd r:embed="rId16" name="T1_W6F_16.10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83557" y="30137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1_W6F_16.11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99058" y="304035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1_W6F_16.12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46804" y="298979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1_W6F_16.13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0046" y="21402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1_W6F_16.14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1" y="2089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bin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1_W6F_16.15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456" y="21138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1_W6F_16.16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50047" y="1214243"/>
            <a:ext cx="20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1_W6F_16.17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271898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1_W6F_16.18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65527" y="12968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6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658067"/>
              </p:ext>
            </p:extLst>
          </p:nvPr>
        </p:nvGraphicFramePr>
        <p:xfrm>
          <a:off x="578357" y="84480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Ort</a:t>
                      </a:r>
                      <a:endParaRPr lang="en-GB" sz="2400" b="1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Person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Ding</a:t>
                      </a:r>
                      <a:endParaRPr lang="en-GB" sz="2400" b="1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909126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149580"/>
              </p:ext>
            </p:extLst>
          </p:nvPr>
        </p:nvGraphicFramePr>
        <p:xfrm>
          <a:off x="578357" y="84480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place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endParaRPr lang="en-GB" sz="2400" b="1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41606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448898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4550228" y="317517"/>
            <a:ext cx="5465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 [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148" y="1207460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29CBB005-DC0D-0C3B-A6DF-6832AE51B0FE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 up 1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9;p1">
            <a:extLst>
              <a:ext uri="{FF2B5EF4-FFF2-40B4-BE49-F238E27FC236}">
                <a16:creationId xmlns:a16="http://schemas.microsoft.com/office/drawing/2014/main" id="{D901C462-34C6-EFAC-88A7-E53BD0FDD29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EF57827E-2981-4EB7-862B-84DC0D07389C}"/>
              </a:ext>
            </a:extLst>
          </p:cNvPr>
          <p:cNvSpPr/>
          <p:nvPr/>
        </p:nvSpPr>
        <p:spPr>
          <a:xfrm>
            <a:off x="4113006" y="166913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66C8EF-1F2B-4CE7-9AFA-A5B3543726DE}"/>
              </a:ext>
            </a:extLst>
          </p:cNvPr>
          <p:cNvSpPr/>
          <p:nvPr/>
        </p:nvSpPr>
        <p:spPr>
          <a:xfrm>
            <a:off x="1364086" y="435400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9783BE-8745-4C88-9435-55EE55FBC3FF}"/>
              </a:ext>
            </a:extLst>
          </p:cNvPr>
          <p:cNvSpPr/>
          <p:nvPr/>
        </p:nvSpPr>
        <p:spPr>
          <a:xfrm>
            <a:off x="9166325" y="436551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8440B7-650B-411F-9D99-A5F217D853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12" y="3205756"/>
            <a:ext cx="2057143" cy="926984"/>
          </a:xfrm>
          <a:prstGeom prst="rect">
            <a:avLst/>
          </a:prstGeom>
        </p:spPr>
      </p:pic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61C1033-0783-4151-B9B5-4DCB53B6BCFD}"/>
              </a:ext>
            </a:extLst>
          </p:cNvPr>
          <p:cNvCxnSpPr/>
          <p:nvPr/>
        </p:nvCxnSpPr>
        <p:spPr>
          <a:xfrm>
            <a:off x="675809" y="365762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93DBA9-D4C9-4BD7-87C6-B4B4172D5D02}"/>
              </a:ext>
            </a:extLst>
          </p:cNvPr>
          <p:cNvCxnSpPr/>
          <p:nvPr/>
        </p:nvCxnSpPr>
        <p:spPr>
          <a:xfrm>
            <a:off x="641032" y="311885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DDCD14-9F7A-40BF-B30D-7F1BFE9FD818}"/>
              </a:ext>
            </a:extLst>
          </p:cNvPr>
          <p:cNvGrpSpPr/>
          <p:nvPr/>
        </p:nvGrpSpPr>
        <p:grpSpPr>
          <a:xfrm>
            <a:off x="4643490" y="186682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3152D45C-B19E-4348-86A6-3089D4E28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957B2EB0-DA4E-48A9-A5FD-BE4F8DC9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F4904BA8-D46F-DB94-965B-D20DC93902C4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 up 1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19;p1">
            <a:extLst>
              <a:ext uri="{FF2B5EF4-FFF2-40B4-BE49-F238E27FC236}">
                <a16:creationId xmlns:a16="http://schemas.microsoft.com/office/drawing/2014/main" id="{B704F6EF-655F-53D7-25E4-E7187FEBE8A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EF791A11-3B3A-430C-9479-751591AFAF18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8B6B43-1B14-4EC0-B71C-C81BC166ADCE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C5BE88-FC20-4151-9630-270C6A0EEC95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D71CBB-1598-4258-B2CC-EFF076CBCAB9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31" name="Picture 30" descr="Logo&#10;&#10;Description automatically generated">
              <a:extLst>
                <a:ext uri="{FF2B5EF4-FFF2-40B4-BE49-F238E27FC236}">
                  <a16:creationId xmlns:a16="http://schemas.microsoft.com/office/drawing/2014/main" id="{CCDAEADB-0353-408A-899A-9867313F6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C635FF-6B8E-49E2-ACDA-8CF46257F89D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FFAFC317-9CBD-4050-A9D9-8F4D50B1E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CD77565-E1FE-4CEC-BACB-40B489897529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35" name="Picture 34" descr="Logo, icon&#10;&#10;Description automatically generated">
              <a:extLst>
                <a:ext uri="{FF2B5EF4-FFF2-40B4-BE49-F238E27FC236}">
                  <a16:creationId xmlns:a16="http://schemas.microsoft.com/office/drawing/2014/main" id="{2395BB52-C0F0-46DF-95E8-35335821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E8F5B4-BE9B-4347-B799-1B47165C12D2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with</a:t>
              </a:r>
            </a:p>
          </p:txBody>
        </p:sp>
      </p:grpSp>
      <p:sp>
        <p:nvSpPr>
          <p:cNvPr id="37" name="TextBox 36">
            <a:hlinkClick r:id="" action="ppaction://noaction">
              <a:snd r:embed="rId10" name="T1_W6_4.1.wav"/>
            </a:hlinkClick>
            <a:extLst>
              <a:ext uri="{FF2B5EF4-FFF2-40B4-BE49-F238E27FC236}">
                <a16:creationId xmlns:a16="http://schemas.microsoft.com/office/drawing/2014/main" id="{E9B6CA0A-2D8A-4EC0-B831-83AAAC4B4688}"/>
              </a:ext>
            </a:extLst>
          </p:cNvPr>
          <p:cNvSpPr txBox="1"/>
          <p:nvPr/>
        </p:nvSpPr>
        <p:spPr>
          <a:xfrm>
            <a:off x="4550228" y="317517"/>
            <a:ext cx="3098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[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37843D77-E569-48CE-AE51-A3A7F6FEE986}"/>
              </a:ext>
            </a:extLst>
          </p:cNvPr>
          <p:cNvGraphicFramePr>
            <a:graphicFrameLocks noGrp="1"/>
          </p:cNvGraphicFramePr>
          <p:nvPr/>
        </p:nvGraphicFramePr>
        <p:xfrm>
          <a:off x="1051654" y="1372926"/>
          <a:ext cx="9574554" cy="53409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1518">
                  <a:extLst>
                    <a:ext uri="{9D8B030D-6E8A-4147-A177-3AD203B41FA5}">
                      <a16:colId xmlns:a16="http://schemas.microsoft.com/office/drawing/2014/main" val="3159213316"/>
                    </a:ext>
                  </a:extLst>
                </a:gridCol>
                <a:gridCol w="3191518">
                  <a:extLst>
                    <a:ext uri="{9D8B030D-6E8A-4147-A177-3AD203B41FA5}">
                      <a16:colId xmlns:a16="http://schemas.microsoft.com/office/drawing/2014/main" val="99092992"/>
                    </a:ext>
                  </a:extLst>
                </a:gridCol>
                <a:gridCol w="3191518">
                  <a:extLst>
                    <a:ext uri="{9D8B030D-6E8A-4147-A177-3AD203B41FA5}">
                      <a16:colId xmlns:a16="http://schemas.microsoft.com/office/drawing/2014/main" val="386395315"/>
                    </a:ext>
                  </a:extLst>
                </a:gridCol>
              </a:tblGrid>
              <a:tr h="178030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972216"/>
                  </a:ext>
                </a:extLst>
              </a:tr>
              <a:tr h="178030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090121"/>
                  </a:ext>
                </a:extLst>
              </a:tr>
              <a:tr h="178030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19414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83" name="CustomShape 23">
            <a:hlinkClick r:id="" action="ppaction://noaction">
              <a:snd r:embed="rId4" name="T1_W6F_4.2.wav"/>
            </a:hlinkClick>
            <a:extLst>
              <a:ext uri="{FF2B5EF4-FFF2-40B4-BE49-F238E27FC236}">
                <a16:creationId xmlns:a16="http://schemas.microsoft.com/office/drawing/2014/main" id="{2C8F67BC-3ED2-43E4-8BBD-165E0D99ABC4}"/>
              </a:ext>
            </a:extLst>
          </p:cNvPr>
          <p:cNvSpPr/>
          <p:nvPr/>
        </p:nvSpPr>
        <p:spPr>
          <a:xfrm>
            <a:off x="1179255" y="145212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AAC75-05CF-489D-9C93-E3B6FA7C3C34}"/>
              </a:ext>
            </a:extLst>
          </p:cNvPr>
          <p:cNvSpPr txBox="1"/>
          <p:nvPr/>
        </p:nvSpPr>
        <p:spPr>
          <a:xfrm>
            <a:off x="1179255" y="2634344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ACE022-7DB2-4206-97B0-EE1B2581251C}"/>
              </a:ext>
            </a:extLst>
          </p:cNvPr>
          <p:cNvSpPr txBox="1"/>
          <p:nvPr/>
        </p:nvSpPr>
        <p:spPr>
          <a:xfrm>
            <a:off x="4338501" y="2634344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761032-6B3D-4B8A-897E-F88C6EEB1021}"/>
              </a:ext>
            </a:extLst>
          </p:cNvPr>
          <p:cNvSpPr txBox="1"/>
          <p:nvPr/>
        </p:nvSpPr>
        <p:spPr>
          <a:xfrm>
            <a:off x="7482354" y="2634344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umph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6E4495-694F-4E14-A17B-6E15A5AC530D}"/>
              </a:ext>
            </a:extLst>
          </p:cNvPr>
          <p:cNvSpPr txBox="1"/>
          <p:nvPr/>
        </p:nvSpPr>
        <p:spPr>
          <a:xfrm>
            <a:off x="1179255" y="4418982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71216C-CB26-419F-8549-846E597F81F2}"/>
              </a:ext>
            </a:extLst>
          </p:cNvPr>
          <p:cNvSpPr txBox="1"/>
          <p:nvPr/>
        </p:nvSpPr>
        <p:spPr>
          <a:xfrm>
            <a:off x="4338501" y="4418982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0ADDBB-B1B9-486F-8367-0D258D4FCC8D}"/>
              </a:ext>
            </a:extLst>
          </p:cNvPr>
          <p:cNvSpPr txBox="1"/>
          <p:nvPr/>
        </p:nvSpPr>
        <p:spPr>
          <a:xfrm>
            <a:off x="7482354" y="4418982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nsekt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EB241E-CC8C-418E-A3C3-8DCFB5302053}"/>
              </a:ext>
            </a:extLst>
          </p:cNvPr>
          <p:cNvSpPr txBox="1"/>
          <p:nvPr/>
        </p:nvSpPr>
        <p:spPr>
          <a:xfrm>
            <a:off x="1179255" y="6226065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9AC3E2-9686-4E1E-926A-8E5D655F33B4}"/>
              </a:ext>
            </a:extLst>
          </p:cNvPr>
          <p:cNvSpPr txBox="1"/>
          <p:nvPr/>
        </p:nvSpPr>
        <p:spPr>
          <a:xfrm>
            <a:off x="4338501" y="6226065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2877C7-A7D4-439E-AD33-EDCE3C28B2F7}"/>
              </a:ext>
            </a:extLst>
          </p:cNvPr>
          <p:cNvSpPr txBox="1"/>
          <p:nvPr/>
        </p:nvSpPr>
        <p:spPr>
          <a:xfrm>
            <a:off x="7482354" y="6226065"/>
            <a:ext cx="300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A8F5D527-A17C-4F10-BB24-AD99690531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62469" y="2556676"/>
            <a:ext cx="517321" cy="51732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3DA00AC-AB1D-4C15-897D-34C21657AC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47926" y="2634344"/>
            <a:ext cx="517321" cy="51732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4C1A62D-F405-4778-9FAC-2D6856BE8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24" y="2692811"/>
            <a:ext cx="380014" cy="433387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F57D549-E420-4E3F-AFFC-AA223B410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22379" y="4407259"/>
            <a:ext cx="517321" cy="51732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62ED629B-B4EF-4B0A-B8AF-B1EB9DD8C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1" y="6248120"/>
            <a:ext cx="380014" cy="433387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4A282310-38AB-4FB5-A908-9A09080CD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17" y="3277801"/>
            <a:ext cx="1581914" cy="1124642"/>
          </a:xfrm>
          <a:prstGeom prst="rect">
            <a:avLst/>
          </a:prstGeom>
        </p:spPr>
      </p:pic>
      <p:pic>
        <p:nvPicPr>
          <p:cNvPr id="66" name="Picture 6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C0753BB-C018-4ED1-8C27-4FA86C92D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43" y="1592097"/>
            <a:ext cx="1001353" cy="909041"/>
          </a:xfrm>
          <a:prstGeom prst="rect">
            <a:avLst/>
          </a:prstGeom>
        </p:spPr>
      </p:pic>
      <p:sp>
        <p:nvSpPr>
          <p:cNvPr id="44" name="CustomShape 23">
            <a:hlinkClick r:id="" action="ppaction://noaction">
              <a:snd r:embed="rId9" name="T1_W6F_4.3.wav"/>
            </a:hlinkClick>
            <a:extLst>
              <a:ext uri="{FF2B5EF4-FFF2-40B4-BE49-F238E27FC236}">
                <a16:creationId xmlns:a16="http://schemas.microsoft.com/office/drawing/2014/main" id="{F4C9874A-2110-B282-547F-0FF11D8C9943}"/>
              </a:ext>
            </a:extLst>
          </p:cNvPr>
          <p:cNvSpPr/>
          <p:nvPr/>
        </p:nvSpPr>
        <p:spPr>
          <a:xfrm>
            <a:off x="4325991" y="142548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CustomShape 23">
            <a:hlinkClick r:id="" action="ppaction://noaction">
              <a:snd r:embed="rId10" name="T1_W6F_4.4.wav"/>
            </a:hlinkClick>
            <a:extLst>
              <a:ext uri="{FF2B5EF4-FFF2-40B4-BE49-F238E27FC236}">
                <a16:creationId xmlns:a16="http://schemas.microsoft.com/office/drawing/2014/main" id="{79431DA9-B553-0990-5B09-29D57FA11CC9}"/>
              </a:ext>
            </a:extLst>
          </p:cNvPr>
          <p:cNvSpPr/>
          <p:nvPr/>
        </p:nvSpPr>
        <p:spPr>
          <a:xfrm>
            <a:off x="7503827" y="142844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ustomShape 23">
            <a:hlinkClick r:id="" action="ppaction://noaction">
              <a:snd r:embed="rId11" name="T1_W6F_4.5.wav"/>
            </a:hlinkClick>
            <a:extLst>
              <a:ext uri="{FF2B5EF4-FFF2-40B4-BE49-F238E27FC236}">
                <a16:creationId xmlns:a16="http://schemas.microsoft.com/office/drawing/2014/main" id="{86890A05-D2D0-BEF6-79EE-05C1DD4AFB9C}"/>
              </a:ext>
            </a:extLst>
          </p:cNvPr>
          <p:cNvSpPr/>
          <p:nvPr/>
        </p:nvSpPr>
        <p:spPr>
          <a:xfrm>
            <a:off x="1101562" y="32352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CustomShape 23">
            <a:hlinkClick r:id="" action="ppaction://noaction">
              <a:snd r:embed="rId12" name="T1_W6F_4.6.wav"/>
            </a:hlinkClick>
            <a:extLst>
              <a:ext uri="{FF2B5EF4-FFF2-40B4-BE49-F238E27FC236}">
                <a16:creationId xmlns:a16="http://schemas.microsoft.com/office/drawing/2014/main" id="{C8F832E4-E60F-AA7C-65A9-E2D356BF08B0}"/>
              </a:ext>
            </a:extLst>
          </p:cNvPr>
          <p:cNvSpPr/>
          <p:nvPr/>
        </p:nvSpPr>
        <p:spPr>
          <a:xfrm>
            <a:off x="4294839" y="32352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CustomShape 23">
            <a:hlinkClick r:id="" action="ppaction://noaction">
              <a:snd r:embed="rId13" name="T1_W6F_4.7.wav"/>
            </a:hlinkClick>
            <a:extLst>
              <a:ext uri="{FF2B5EF4-FFF2-40B4-BE49-F238E27FC236}">
                <a16:creationId xmlns:a16="http://schemas.microsoft.com/office/drawing/2014/main" id="{5DFDAD3B-9FED-CD23-91EF-98FB35D24842}"/>
              </a:ext>
            </a:extLst>
          </p:cNvPr>
          <p:cNvSpPr/>
          <p:nvPr/>
        </p:nvSpPr>
        <p:spPr>
          <a:xfrm>
            <a:off x="7469638" y="320582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CustomShape 23">
            <a:hlinkClick r:id="" action="ppaction://noaction">
              <a:snd r:embed="rId14" name="T1_W6F_4.8.wav"/>
            </a:hlinkClick>
            <a:extLst>
              <a:ext uri="{FF2B5EF4-FFF2-40B4-BE49-F238E27FC236}">
                <a16:creationId xmlns:a16="http://schemas.microsoft.com/office/drawing/2014/main" id="{3EB2A33C-1D91-84B1-AF42-F0D4067AA1B5}"/>
              </a:ext>
            </a:extLst>
          </p:cNvPr>
          <p:cNvSpPr/>
          <p:nvPr/>
        </p:nvSpPr>
        <p:spPr>
          <a:xfrm>
            <a:off x="1101562" y="500256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CustomShape 23">
            <a:hlinkClick r:id="" action="ppaction://noaction">
              <a:snd r:embed="rId15" name="T1_W6F_4.9.wav"/>
            </a:hlinkClick>
            <a:extLst>
              <a:ext uri="{FF2B5EF4-FFF2-40B4-BE49-F238E27FC236}">
                <a16:creationId xmlns:a16="http://schemas.microsoft.com/office/drawing/2014/main" id="{B0C965D7-DB28-D846-FED4-613E1EDE8ABF}"/>
              </a:ext>
            </a:extLst>
          </p:cNvPr>
          <p:cNvSpPr/>
          <p:nvPr/>
        </p:nvSpPr>
        <p:spPr>
          <a:xfrm>
            <a:off x="4285600" y="500256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3">
            <a:hlinkClick r:id="" action="ppaction://noaction">
              <a:snd r:embed="rId16" name="T1_W6F_4.10.wav"/>
            </a:hlinkClick>
            <a:extLst>
              <a:ext uri="{FF2B5EF4-FFF2-40B4-BE49-F238E27FC236}">
                <a16:creationId xmlns:a16="http://schemas.microsoft.com/office/drawing/2014/main" id="{A56ECBCF-D3BD-EEC4-BC41-D31A31991EEC}"/>
              </a:ext>
            </a:extLst>
          </p:cNvPr>
          <p:cNvSpPr/>
          <p:nvPr/>
        </p:nvSpPr>
        <p:spPr>
          <a:xfrm>
            <a:off x="7469638" y="498959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9641A-2E6A-E8AC-B31C-01B6F723F647}"/>
              </a:ext>
            </a:extLst>
          </p:cNvPr>
          <p:cNvSpPr txBox="1"/>
          <p:nvPr/>
        </p:nvSpPr>
        <p:spPr>
          <a:xfrm>
            <a:off x="3005395" y="115042"/>
            <a:ext cx="1100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Some German words look very similar to English words.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C77B4-A0C4-8D36-8A5A-673F5F24A90C}"/>
              </a:ext>
            </a:extLst>
          </p:cNvPr>
          <p:cNvSpPr txBox="1"/>
          <p:nvPr/>
        </p:nvSpPr>
        <p:spPr>
          <a:xfrm>
            <a:off x="3005395" y="486515"/>
            <a:ext cx="884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However, they may sound different.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the [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in the German word the same sound as in English? 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17" name="T1_W6F_4.1.wav"/>
            </a:hlinkClick>
            <a:extLst>
              <a:ext uri="{FF2B5EF4-FFF2-40B4-BE49-F238E27FC236}">
                <a16:creationId xmlns:a16="http://schemas.microsoft.com/office/drawing/2014/main" id="{61099EB1-F164-4F05-BD69-5CAE62A578D7}"/>
              </a:ext>
            </a:extLst>
          </p:cNvPr>
          <p:cNvSpPr/>
          <p:nvPr/>
        </p:nvSpPr>
        <p:spPr>
          <a:xfrm>
            <a:off x="1006843" y="700335"/>
            <a:ext cx="1339588" cy="518040"/>
          </a:xfrm>
          <a:prstGeom prst="wedgeRoundRectCallout">
            <a:avLst>
              <a:gd name="adj1" fmla="val -64962"/>
              <a:gd name="adj2" fmla="val -560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C5574F53-5400-1939-CB5B-D0E62DBFFD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443" y="598770"/>
            <a:ext cx="914400" cy="9144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7CCD790-7333-E329-2C8B-6E4F795D9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10" y="6226064"/>
            <a:ext cx="380014" cy="43338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6528502-F390-307C-05A6-C868A6D6A9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48025" y="6137556"/>
            <a:ext cx="517321" cy="51732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5791202-2C42-7244-4EF0-309733B64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10217" y="4383547"/>
            <a:ext cx="517321" cy="51732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A8E95B4-8CEB-7FF5-CFD2-AD9DA213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83" y="4441427"/>
            <a:ext cx="380014" cy="433387"/>
          </a:xfrm>
          <a:prstGeom prst="rect">
            <a:avLst/>
          </a:prstGeom>
        </p:spPr>
      </p:pic>
      <p:pic>
        <p:nvPicPr>
          <p:cNvPr id="1028" name="Picture 4" descr="Free pointing finger bold vector">
            <a:extLst>
              <a:ext uri="{FF2B5EF4-FFF2-40B4-BE49-F238E27FC236}">
                <a16:creationId xmlns:a16="http://schemas.microsoft.com/office/drawing/2014/main" id="{1D4578E2-9B45-76C5-A12E-DE248E1D9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30" y="1447203"/>
            <a:ext cx="848255" cy="119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riumph victory win vector">
            <a:extLst>
              <a:ext uri="{FF2B5EF4-FFF2-40B4-BE49-F238E27FC236}">
                <a16:creationId xmlns:a16="http://schemas.microsoft.com/office/drawing/2014/main" id="{D71C86C1-F717-776C-22CD-039997E4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938" y="1466828"/>
            <a:ext cx="1282804" cy="12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ilhouette musical clef vector">
            <a:extLst>
              <a:ext uri="{FF2B5EF4-FFF2-40B4-BE49-F238E27FC236}">
                <a16:creationId xmlns:a16="http://schemas.microsoft.com/office/drawing/2014/main" id="{B8D93368-D455-BEE9-DCE9-0DE9B0F00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45" y="3316960"/>
            <a:ext cx="1902637" cy="11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beetle insect animal vector">
            <a:extLst>
              <a:ext uri="{FF2B5EF4-FFF2-40B4-BE49-F238E27FC236}">
                <a16:creationId xmlns:a16="http://schemas.microsoft.com/office/drawing/2014/main" id="{4D70F0B5-EF2C-0708-8BF8-8F37F9B05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21" y="3348057"/>
            <a:ext cx="1374849" cy="10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tennis racket tennis tennis ball vector">
            <a:extLst>
              <a:ext uri="{FF2B5EF4-FFF2-40B4-BE49-F238E27FC236}">
                <a16:creationId xmlns:a16="http://schemas.microsoft.com/office/drawing/2014/main" id="{9AA6CEFA-E519-0E6C-B7AA-2EC8B360E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93" y="5098858"/>
            <a:ext cx="1953924" cy="97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berlin brandenburg gate monument vector">
            <a:extLst>
              <a:ext uri="{FF2B5EF4-FFF2-40B4-BE49-F238E27FC236}">
                <a16:creationId xmlns:a16="http://schemas.microsoft.com/office/drawing/2014/main" id="{5F8E0BA7-55C8-645E-A0C8-15794611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58" y="4994574"/>
            <a:ext cx="1443028" cy="11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padlock security lock vector">
            <a:extLst>
              <a:ext uri="{FF2B5EF4-FFF2-40B4-BE49-F238E27FC236}">
                <a16:creationId xmlns:a16="http://schemas.microsoft.com/office/drawing/2014/main" id="{BE6E9FF7-B51C-ED15-61EE-1E140D70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427" y="5114246"/>
            <a:ext cx="948712" cy="10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D2C20-C90F-4EAB-8676-DA8387D2B95D}"/>
              </a:ext>
            </a:extLst>
          </p:cNvPr>
          <p:cNvSpPr txBox="1"/>
          <p:nvPr/>
        </p:nvSpPr>
        <p:spPr>
          <a:xfrm>
            <a:off x="259605" y="1344720"/>
            <a:ext cx="10179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 In German, change a statement into a question by swapping the verb and subject round:</a:t>
            </a:r>
          </a:p>
        </p:txBody>
      </p:sp>
      <p:sp>
        <p:nvSpPr>
          <p:cNvPr id="31" name="Google Shape;168;p8">
            <a:extLst>
              <a:ext uri="{FF2B5EF4-FFF2-40B4-BE49-F238E27FC236}">
                <a16:creationId xmlns:a16="http://schemas.microsoft.com/office/drawing/2014/main" id="{4CF6F7CA-E8A9-41E1-B0AF-FE332B0EB143}"/>
              </a:ext>
            </a:extLst>
          </p:cNvPr>
          <p:cNvSpPr txBox="1"/>
          <p:nvPr/>
        </p:nvSpPr>
        <p:spPr>
          <a:xfrm>
            <a:off x="191648" y="745109"/>
            <a:ext cx="103563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Yes/no questions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170;p8" descr="Jigsaw, Puzzle, Piece, Game, Concept, Solution">
            <a:extLst>
              <a:ext uri="{FF2B5EF4-FFF2-40B4-BE49-F238E27FC236}">
                <a16:creationId xmlns:a16="http://schemas.microsoft.com/office/drawing/2014/main" id="{C928FC22-486F-4FEB-BCCF-DDB83A7FB0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7462813A-9DE1-498E-A7AE-1AEE2AD9A152}"/>
              </a:ext>
            </a:extLst>
          </p:cNvPr>
          <p:cNvSpPr txBox="1"/>
          <p:nvPr/>
        </p:nvSpPr>
        <p:spPr>
          <a:xfrm>
            <a:off x="6797388" y="3297843"/>
            <a:ext cx="51903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That is a colour.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172;p8">
            <a:extLst>
              <a:ext uri="{FF2B5EF4-FFF2-40B4-BE49-F238E27FC236}">
                <a16:creationId xmlns:a16="http://schemas.microsoft.com/office/drawing/2014/main" id="{F2BC22D8-9A3B-4DF3-ABCE-865468DEB3CF}"/>
              </a:ext>
            </a:extLst>
          </p:cNvPr>
          <p:cNvSpPr txBox="1"/>
          <p:nvPr/>
        </p:nvSpPr>
        <p:spPr>
          <a:xfrm>
            <a:off x="622725" y="3311092"/>
            <a:ext cx="36577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eine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Farbe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172;p8">
            <a:extLst>
              <a:ext uri="{FF2B5EF4-FFF2-40B4-BE49-F238E27FC236}">
                <a16:creationId xmlns:a16="http://schemas.microsoft.com/office/drawing/2014/main" id="{833901AB-84EA-48D2-8E53-F5D395DAC34A}"/>
              </a:ext>
            </a:extLst>
          </p:cNvPr>
          <p:cNvSpPr txBox="1"/>
          <p:nvPr/>
        </p:nvSpPr>
        <p:spPr>
          <a:xfrm>
            <a:off x="6797388" y="5467679"/>
            <a:ext cx="44582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that a colour?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ECE20974-9F51-48BC-B23C-A5C85FC84569}"/>
              </a:ext>
            </a:extLst>
          </p:cNvPr>
          <p:cNvSpPr txBox="1"/>
          <p:nvPr/>
        </p:nvSpPr>
        <p:spPr>
          <a:xfrm>
            <a:off x="547351" y="5467679"/>
            <a:ext cx="45524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 das eine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Farbe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FB3E3C5-0F46-4CBF-9853-C6B3B74997AE}"/>
              </a:ext>
            </a:extLst>
          </p:cNvPr>
          <p:cNvSpPr/>
          <p:nvPr/>
        </p:nvSpPr>
        <p:spPr>
          <a:xfrm>
            <a:off x="5314985" y="3297843"/>
            <a:ext cx="1276350" cy="58477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89F75DF-CA24-4117-9CE4-F0DDFCDC2F97}"/>
              </a:ext>
            </a:extLst>
          </p:cNvPr>
          <p:cNvSpPr/>
          <p:nvPr/>
        </p:nvSpPr>
        <p:spPr>
          <a:xfrm>
            <a:off x="5310402" y="5387306"/>
            <a:ext cx="1276350" cy="58477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667B5F-3B19-4376-92B3-A2A61FC5EC78}"/>
              </a:ext>
            </a:extLst>
          </p:cNvPr>
          <p:cNvSpPr txBox="1"/>
          <p:nvPr/>
        </p:nvSpPr>
        <p:spPr>
          <a:xfrm>
            <a:off x="223287" y="2575815"/>
            <a:ext cx="2425749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Statement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7F6FA0-95D4-4AE8-8669-8AF18BD53308}"/>
              </a:ext>
            </a:extLst>
          </p:cNvPr>
          <p:cNvSpPr txBox="1"/>
          <p:nvPr/>
        </p:nvSpPr>
        <p:spPr>
          <a:xfrm>
            <a:off x="217974" y="4501609"/>
            <a:ext cx="2425749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Question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A84F9DDD-E7B4-4499-AE91-56C95C47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891B07AD-151F-443D-B956-BEEAE8F998D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3463D40-26DE-4EEC-8011-B87C77735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97" y="3105045"/>
            <a:ext cx="1094862" cy="1036470"/>
          </a:xfrm>
          <a:prstGeom prst="rect">
            <a:avLst/>
          </a:prstGeom>
        </p:spPr>
      </p:pic>
      <p:pic>
        <p:nvPicPr>
          <p:cNvPr id="6" name="Picture 5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DF9CB2D7-2B5F-46E3-BBA1-DA50A2899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09" y="5078061"/>
            <a:ext cx="1276350" cy="10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6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8" grpId="0"/>
      <p:bldP spid="39" grpId="0"/>
      <p:bldP spid="24" grpId="0" animBg="1"/>
      <p:bldP spid="26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hlinkClick r:id="" action="ppaction://noaction">
              <a:snd r:embed="rId10" name="T1_W6F_5.4.wav"/>
            </a:hlinkClick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Ort.</a:t>
            </a:r>
          </a:p>
        </p:txBody>
      </p:sp>
      <p:pic>
        <p:nvPicPr>
          <p:cNvPr id="2050" name="Picture 2" descr="Free switzerland country europe vector">
            <a:extLst>
              <a:ext uri="{FF2B5EF4-FFF2-40B4-BE49-F238E27FC236}">
                <a16:creationId xmlns:a16="http://schemas.microsoft.com/office/drawing/2014/main" id="{37147111-4443-FD55-755D-83E6D3D7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96" y="4244864"/>
            <a:ext cx="2428461" cy="15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078897" y="6105728"/>
            <a:ext cx="2330167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die Schweiz</a:t>
            </a:r>
          </a:p>
        </p:txBody>
      </p:sp>
      <p:pic>
        <p:nvPicPr>
          <p:cNvPr id="17" name="Picture 16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957A5642-DCB1-3476-5C33-78A8719DEE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9"/>
          <a:stretch/>
        </p:blipFill>
        <p:spPr>
          <a:xfrm>
            <a:off x="1455530" y="3898340"/>
            <a:ext cx="2037102" cy="184119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05DD31-A819-0114-0D69-1FB87BB1275F}"/>
              </a:ext>
            </a:extLst>
          </p:cNvPr>
          <p:cNvSpPr/>
          <p:nvPr/>
        </p:nvSpPr>
        <p:spPr>
          <a:xfrm>
            <a:off x="1735577" y="6105728"/>
            <a:ext cx="1497494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Ronja</a:t>
            </a:r>
          </a:p>
        </p:txBody>
      </p:sp>
      <p:pic>
        <p:nvPicPr>
          <p:cNvPr id="19" name="Picture 6" descr="Free Basketball Ball vector and picture">
            <a:extLst>
              <a:ext uri="{FF2B5EF4-FFF2-40B4-BE49-F238E27FC236}">
                <a16:creationId xmlns:a16="http://schemas.microsoft.com/office/drawing/2014/main" id="{A8B84568-79DB-5E44-27EF-ED9F0007A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47" y="4430432"/>
            <a:ext cx="1309102" cy="130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058316" y="6105728"/>
            <a:ext cx="1686338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der Ball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F19B3-5AEA-E579-0461-5FFD6F2DBE6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437393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761E18-A0EE-2D10-10EE-443835A04489}"/>
              </a:ext>
            </a:extLst>
          </p:cNvPr>
          <p:cNvSpPr/>
          <p:nvPr/>
        </p:nvSpPr>
        <p:spPr>
          <a:xfrm>
            <a:off x="4602094" y="3898340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hlinkClick r:id="" action="ppaction://noaction">
              <a:snd r:embed="rId10" name="T1_W6F_5.6.wav"/>
            </a:hlinkClick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Person?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670436" y="6120669"/>
            <a:ext cx="1699590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England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05DD31-A819-0114-0D69-1FB87BB1275F}"/>
              </a:ext>
            </a:extLst>
          </p:cNvPr>
          <p:cNvSpPr/>
          <p:nvPr/>
        </p:nvSpPr>
        <p:spPr>
          <a:xfrm>
            <a:off x="1735576" y="6105728"/>
            <a:ext cx="2330167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Herr Lehmann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058316" y="6105728"/>
            <a:ext cx="1686338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die </a:t>
            </a:r>
            <a:r>
              <a:rPr lang="en-GB" sz="2400" dirty="0" err="1">
                <a:latin typeface="Century Gothic" panose="020B0502020202020204" pitchFamily="34" charset="0"/>
              </a:rPr>
              <a:t>Uhr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F19B3-5AEA-E579-0461-5FFD6F2DBE6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4908581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761E18-A0EE-2D10-10EE-443835A04489}"/>
              </a:ext>
            </a:extLst>
          </p:cNvPr>
          <p:cNvSpPr/>
          <p:nvPr/>
        </p:nvSpPr>
        <p:spPr>
          <a:xfrm>
            <a:off x="1131274" y="3898340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peech Bubble: Oval 3">
            <a:hlinkClick r:id="" action="ppaction://noaction">
              <a:snd r:embed="rId11" name="T1_W6F_5.7.wav"/>
            </a:hlinkClick>
            <a:extLst>
              <a:ext uri="{FF2B5EF4-FFF2-40B4-BE49-F238E27FC236}">
                <a16:creationId xmlns:a16="http://schemas.microsoft.com/office/drawing/2014/main" id="{F6464AA5-90F6-B239-AB31-AF7E4B9D6AFA}"/>
              </a:ext>
            </a:extLst>
          </p:cNvPr>
          <p:cNvSpPr/>
          <p:nvPr/>
        </p:nvSpPr>
        <p:spPr>
          <a:xfrm>
            <a:off x="7353342" y="1030875"/>
            <a:ext cx="1239743" cy="1147937"/>
          </a:xfrm>
          <a:prstGeom prst="wedgeEllipseCallout">
            <a:avLst>
              <a:gd name="adj1" fmla="val -80924"/>
              <a:gd name="adj2" fmla="val -266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Ja</a:t>
            </a:r>
          </a:p>
        </p:txBody>
      </p:sp>
      <p:pic>
        <p:nvPicPr>
          <p:cNvPr id="7" name="Picture 4" descr="Free Watch Wristwatch vector and picture">
            <a:extLst>
              <a:ext uri="{FF2B5EF4-FFF2-40B4-BE49-F238E27FC236}">
                <a16:creationId xmlns:a16="http://schemas.microsoft.com/office/drawing/2014/main" id="{100A19FD-79AD-A09B-F4B1-BB757B9A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717" y="4230847"/>
            <a:ext cx="1044008" cy="15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83CBA54-6702-C758-6E07-F2E68A16BF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2"/>
          <a:stretch/>
        </p:blipFill>
        <p:spPr>
          <a:xfrm>
            <a:off x="1878985" y="4273212"/>
            <a:ext cx="2063226" cy="1649896"/>
          </a:xfrm>
          <a:prstGeom prst="rect">
            <a:avLst/>
          </a:prstGeom>
        </p:spPr>
      </p:pic>
      <p:pic>
        <p:nvPicPr>
          <p:cNvPr id="3074" name="Picture 2" descr="Free flag country england vector">
            <a:extLst>
              <a:ext uri="{FF2B5EF4-FFF2-40B4-BE49-F238E27FC236}">
                <a16:creationId xmlns:a16="http://schemas.microsoft.com/office/drawing/2014/main" id="{C5AA0244-FA57-9AC7-3EDB-58C728DC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73" y="4162271"/>
            <a:ext cx="2695468" cy="17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hlinkClick r:id="" action="ppaction://noaction">
              <a:snd r:embed="rId10" name="T1_W6F_5.9.wav"/>
            </a:hlinkClick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Ding?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670436" y="6120669"/>
            <a:ext cx="1699590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der </a:t>
            </a:r>
            <a:r>
              <a:rPr lang="en-GB" sz="2400" dirty="0" err="1">
                <a:latin typeface="Century Gothic" panose="020B0502020202020204" pitchFamily="34" charset="0"/>
              </a:rPr>
              <a:t>Apfel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05DD31-A819-0114-0D69-1FB87BB1275F}"/>
              </a:ext>
            </a:extLst>
          </p:cNvPr>
          <p:cNvSpPr/>
          <p:nvPr/>
        </p:nvSpPr>
        <p:spPr>
          <a:xfrm>
            <a:off x="1735576" y="6105728"/>
            <a:ext cx="1686339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Leonie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058316" y="6105728"/>
            <a:ext cx="2421380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latin typeface="Century Gothic" panose="020B0502020202020204" pitchFamily="34" charset="0"/>
              </a:rPr>
              <a:t>Butterbrot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F19B3-5AEA-E579-0461-5FFD6F2DBE6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4908581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" name="Speech Bubble: Oval 3">
            <a:hlinkClick r:id="" action="ppaction://noaction">
              <a:snd r:embed="rId11" name="T1_W6F_5.10.wav"/>
            </a:hlinkClick>
            <a:extLst>
              <a:ext uri="{FF2B5EF4-FFF2-40B4-BE49-F238E27FC236}">
                <a16:creationId xmlns:a16="http://schemas.microsoft.com/office/drawing/2014/main" id="{F6464AA5-90F6-B239-AB31-AF7E4B9D6AFA}"/>
              </a:ext>
            </a:extLst>
          </p:cNvPr>
          <p:cNvSpPr/>
          <p:nvPr/>
        </p:nvSpPr>
        <p:spPr>
          <a:xfrm>
            <a:off x="7353342" y="1030875"/>
            <a:ext cx="1239743" cy="1147937"/>
          </a:xfrm>
          <a:prstGeom prst="wedgeEllipseCallout">
            <a:avLst>
              <a:gd name="adj1" fmla="val -80924"/>
              <a:gd name="adj2" fmla="val -266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Nein</a:t>
            </a:r>
            <a:endParaRPr lang="en-GB" sz="24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A cartoon of a person with her arms crossed&#10;&#10;Description automatically generated with medium confidence">
            <a:extLst>
              <a:ext uri="{FF2B5EF4-FFF2-40B4-BE49-F238E27FC236}">
                <a16:creationId xmlns:a16="http://schemas.microsoft.com/office/drawing/2014/main" id="{7AA0DC0B-8626-AC30-DC29-C467C070901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>
          <a:xfrm>
            <a:off x="1417791" y="3879207"/>
            <a:ext cx="2074841" cy="1869805"/>
          </a:xfrm>
          <a:prstGeom prst="rect">
            <a:avLst/>
          </a:prstGeom>
        </p:spPr>
      </p:pic>
      <p:pic>
        <p:nvPicPr>
          <p:cNvPr id="17" name="Picture 16" descr="Free Apple Fruit vector and picture">
            <a:extLst>
              <a:ext uri="{FF2B5EF4-FFF2-40B4-BE49-F238E27FC236}">
                <a16:creationId xmlns:a16="http://schemas.microsoft.com/office/drawing/2014/main" id="{A9914FCA-F5E2-C015-A816-5611F561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36" y="4019311"/>
            <a:ext cx="1490602" cy="17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Sandwich Diet vector and picture">
            <a:extLst>
              <a:ext uri="{FF2B5EF4-FFF2-40B4-BE49-F238E27FC236}">
                <a16:creationId xmlns:a16="http://schemas.microsoft.com/office/drawing/2014/main" id="{B6420C6B-9084-4A97-3734-BDCA7174C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842" y="4185861"/>
            <a:ext cx="1820317" cy="161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393DCDD-BE7A-E39B-B25D-F03DDA4FE345}"/>
              </a:ext>
            </a:extLst>
          </p:cNvPr>
          <p:cNvSpPr/>
          <p:nvPr/>
        </p:nvSpPr>
        <p:spPr>
          <a:xfrm>
            <a:off x="1050083" y="3879207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0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737D0BDD-A815-A16C-D18C-34804F556587}"/>
              </a:ext>
            </a:extLst>
          </p:cNvPr>
          <p:cNvSpPr/>
          <p:nvPr/>
        </p:nvSpPr>
        <p:spPr>
          <a:xfrm>
            <a:off x="404673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7" name="T1_W6F_5.3.wav"/>
            </a:hlinkClick>
            <a:extLst>
              <a:ext uri="{FF2B5EF4-FFF2-40B4-BE49-F238E27FC236}">
                <a16:creationId xmlns:a16="http://schemas.microsoft.com/office/drawing/2014/main" id="{370DAD1F-41A5-4585-C762-18BF16CFD460}"/>
              </a:ext>
            </a:extLst>
          </p:cNvPr>
          <p:cNvSpPr txBox="1"/>
          <p:nvPr/>
        </p:nvSpPr>
        <p:spPr>
          <a:xfrm>
            <a:off x="404673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Ort, eine Person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B89F5A5-C076-90BE-3DC2-A875F5DD5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66" y="667370"/>
            <a:ext cx="1122702" cy="2905609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E145B8EA-F021-8939-F44E-5C14909E4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97" y="737331"/>
            <a:ext cx="725885" cy="2765686"/>
          </a:xfrm>
          <a:prstGeom prst="rect">
            <a:avLst/>
          </a:prstGeom>
        </p:spPr>
      </p:pic>
      <p:sp>
        <p:nvSpPr>
          <p:cNvPr id="14" name="Speech Bubble: Oval 13">
            <a:hlinkClick r:id="" action="ppaction://noaction">
              <a:snd r:embed="rId10" name="T1_W6F_5.12.wav"/>
            </a:hlinkClick>
            <a:extLst>
              <a:ext uri="{FF2B5EF4-FFF2-40B4-BE49-F238E27FC236}">
                <a16:creationId xmlns:a16="http://schemas.microsoft.com/office/drawing/2014/main" id="{2B0D2496-BC12-C1C8-9594-4AC562487A1E}"/>
              </a:ext>
            </a:extLst>
          </p:cNvPr>
          <p:cNvSpPr/>
          <p:nvPr/>
        </p:nvSpPr>
        <p:spPr>
          <a:xfrm>
            <a:off x="850355" y="972237"/>
            <a:ext cx="3729620" cy="1147937"/>
          </a:xfrm>
          <a:prstGeom prst="wedgeEllipseCallout">
            <a:avLst>
              <a:gd name="adj1" fmla="val 61780"/>
              <a:gd name="adj2" fmla="val -34473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Ding.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73FA01-6876-7BAF-2DAD-281BACD8CD43}"/>
              </a:ext>
            </a:extLst>
          </p:cNvPr>
          <p:cNvSpPr/>
          <p:nvPr/>
        </p:nvSpPr>
        <p:spPr>
          <a:xfrm>
            <a:off x="5779765" y="6120669"/>
            <a:ext cx="1346032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Bern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05DD31-A819-0114-0D69-1FB87BB1275F}"/>
              </a:ext>
            </a:extLst>
          </p:cNvPr>
          <p:cNvSpPr/>
          <p:nvPr/>
        </p:nvSpPr>
        <p:spPr>
          <a:xfrm>
            <a:off x="1735576" y="6105728"/>
            <a:ext cx="1686339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Lothar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033F74-17D1-8206-AB74-CDF0F74133C5}"/>
              </a:ext>
            </a:extLst>
          </p:cNvPr>
          <p:cNvSpPr/>
          <p:nvPr/>
        </p:nvSpPr>
        <p:spPr>
          <a:xfrm>
            <a:off x="9425973" y="6105728"/>
            <a:ext cx="1845003" cy="45219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die </a:t>
            </a:r>
            <a:r>
              <a:rPr lang="en-GB" sz="2400" dirty="0" err="1">
                <a:latin typeface="Century Gothic" panose="020B0502020202020204" pitchFamily="34" charset="0"/>
              </a:rPr>
              <a:t>Jacke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F19B3-5AEA-E579-0461-5FFD6F2DBE60}"/>
              </a:ext>
            </a:extLst>
          </p:cNvPr>
          <p:cNvSpPr/>
          <p:nvPr/>
        </p:nvSpPr>
        <p:spPr>
          <a:xfrm>
            <a:off x="1030619" y="6100901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0E8C6-2117-C94E-8CC0-DCA92BE3485E}"/>
              </a:ext>
            </a:extLst>
          </p:cNvPr>
          <p:cNvSpPr/>
          <p:nvPr/>
        </p:nvSpPr>
        <p:spPr>
          <a:xfrm>
            <a:off x="501791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28F2D4-3635-1E0C-1419-1CECF4999DB4}"/>
              </a:ext>
            </a:extLst>
          </p:cNvPr>
          <p:cNvSpPr/>
          <p:nvPr/>
        </p:nvSpPr>
        <p:spPr>
          <a:xfrm>
            <a:off x="8382720" y="6110730"/>
            <a:ext cx="508384" cy="44719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393DCDD-BE7A-E39B-B25D-F03DDA4FE345}"/>
              </a:ext>
            </a:extLst>
          </p:cNvPr>
          <p:cNvSpPr/>
          <p:nvPr/>
        </p:nvSpPr>
        <p:spPr>
          <a:xfrm>
            <a:off x="8711422" y="3769840"/>
            <a:ext cx="3115165" cy="2959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Free jacket clothing zipper vector">
            <a:extLst>
              <a:ext uri="{FF2B5EF4-FFF2-40B4-BE49-F238E27FC236}">
                <a16:creationId xmlns:a16="http://schemas.microsoft.com/office/drawing/2014/main" id="{883A603F-F516-BE4E-6738-07DDDDA44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46" y="4201667"/>
            <a:ext cx="1845003" cy="152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 Bern Switzerland photo and picture">
            <a:extLst>
              <a:ext uri="{FF2B5EF4-FFF2-40B4-BE49-F238E27FC236}">
                <a16:creationId xmlns:a16="http://schemas.microsoft.com/office/drawing/2014/main" id="{885AB831-6294-8A22-5E99-896FBA37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64" y="3939156"/>
            <a:ext cx="2675944" cy="17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33C5488A-D5B4-D706-1ED0-3D239EBF9B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74"/>
          <a:stretch/>
        </p:blipFill>
        <p:spPr>
          <a:xfrm>
            <a:off x="1060251" y="4015279"/>
            <a:ext cx="2314003" cy="17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1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2327</Words>
  <Application>Microsoft Office PowerPoint</Application>
  <PresentationFormat>Widescreen</PresentationFormat>
  <Paragraphs>483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1_Office Theme</vt:lpstr>
      <vt:lpstr>2_Office Theme</vt:lpstr>
      <vt:lpstr>3_Office Theme</vt:lpstr>
      <vt:lpstr>Describing me and others </vt:lpstr>
      <vt:lpstr>aussprechen</vt:lpstr>
      <vt:lpstr>aussprechen</vt:lpstr>
      <vt:lpstr>Follow up 1</vt:lpstr>
      <vt:lpstr>Follow up 2</vt:lpstr>
      <vt:lpstr>Follow up 2</vt:lpstr>
      <vt:lpstr>Follow up 2</vt:lpstr>
      <vt:lpstr>Follow up 2</vt:lpstr>
      <vt:lpstr>Follow up 2</vt:lpstr>
      <vt:lpstr>Follow up 2</vt:lpstr>
      <vt:lpstr>Follow up 2</vt:lpstr>
      <vt:lpstr>Follow up 3</vt:lpstr>
      <vt:lpstr>Follow up 4 </vt:lpstr>
      <vt:lpstr>Follow up 4 </vt:lpstr>
      <vt:lpstr>Follow up 5: </vt:lpstr>
      <vt:lpstr>Follow up 5: 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52</cp:revision>
  <dcterms:created xsi:type="dcterms:W3CDTF">2021-06-12T06:20:35Z</dcterms:created>
  <dcterms:modified xsi:type="dcterms:W3CDTF">2023-09-27T16:28:02Z</dcterms:modified>
</cp:coreProperties>
</file>