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39" r:id="rId2"/>
    <p:sldId id="393" r:id="rId3"/>
    <p:sldId id="406" r:id="rId4"/>
    <p:sldId id="407" r:id="rId5"/>
    <p:sldId id="408" r:id="rId6"/>
    <p:sldId id="409" r:id="rId7"/>
    <p:sldId id="410" r:id="rId8"/>
    <p:sldId id="411" r:id="rId9"/>
    <p:sldId id="402" r:id="rId10"/>
    <p:sldId id="404" r:id="rId11"/>
    <p:sldId id="942" r:id="rId12"/>
    <p:sldId id="551" r:id="rId13"/>
    <p:sldId id="944" r:id="rId14"/>
    <p:sldId id="94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FF33"/>
    <a:srgbClr val="FFFF66"/>
    <a:srgbClr val="00CC99"/>
    <a:srgbClr val="DDF0C8"/>
    <a:srgbClr val="CC99FF"/>
    <a:srgbClr val="3399FF"/>
    <a:srgbClr val="FF5050"/>
    <a:srgbClr val="F3B70D"/>
    <a:srgbClr val="FFD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254DB7-C86E-49CD-9276-0135E323AEDC}" v="8" dt="2024-02-20T16:57:16.9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63508" autoAdjust="0"/>
  </p:normalViewPr>
  <p:slideViewPr>
    <p:cSldViewPr snapToGrid="0">
      <p:cViewPr varScale="1">
        <p:scale>
          <a:sx n="64" d="100"/>
          <a:sy n="64" d="100"/>
        </p:scale>
        <p:origin x="1320" y="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sz="12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Teacher audio version for preparation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98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405B1-7AAF-A626-4D17-C3C51C453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>
            <a:extLst>
              <a:ext uri="{FF2B5EF4-FFF2-40B4-BE49-F238E27FC236}">
                <a16:creationId xmlns:a16="http://schemas.microsoft.com/office/drawing/2014/main" id="{E132E4AA-40A3-25D9-2836-1ED4F45583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>
            <a:extLst>
              <a:ext uri="{FF2B5EF4-FFF2-40B4-BE49-F238E27FC236}">
                <a16:creationId xmlns:a16="http://schemas.microsoft.com/office/drawing/2014/main" id="{44D9226E-3012-C93F-121E-5EA82792939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learn more about the carnival of cultures, to recap days of the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Pupils read Johanna’s notes from the carnival. They number the pictures 1 to 6 based on the days. Note: the first day in Johanna’s story is Thursday, so that will be 1.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Click to reveal answers.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>
            <a:extLst>
              <a:ext uri="{FF2B5EF4-FFF2-40B4-BE49-F238E27FC236}">
                <a16:creationId xmlns:a16="http://schemas.microsoft.com/office/drawing/2014/main" id="{044265EC-CE71-FD75-80B3-96FAC214CE2D}"/>
              </a:ext>
            </a:extLst>
          </p:cNvPr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12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10-15  minutes (independent) (2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correctly use a range of grammatical structures and vocabulary from the year.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could number 1-11 for the gaps and translate each [prompt] into German.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On the following slide, click to reveal answers. Click on the mp3 player to </a:t>
            </a:r>
            <a:r>
              <a:rPr lang="en-GB"/>
              <a:t>hear audio.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Image attribution: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Karneval der Kulturen in Berlin 2009 </a:t>
            </a:r>
            <a:r>
              <a:rPr lang="en-GB" dirty="0"/>
              <a:t>Von Nikolas Becker (</a:t>
            </a:r>
            <a:r>
              <a:rPr lang="en-GB" dirty="0" err="1"/>
              <a:t>foto</a:t>
            </a:r>
            <a:r>
              <a:rPr lang="en-GB" dirty="0"/>
              <a:t>/at/nikolasbecker.de) - </a:t>
            </a:r>
            <a:r>
              <a:rPr lang="en-GB" dirty="0" err="1"/>
              <a:t>Eigenes</a:t>
            </a:r>
            <a:r>
              <a:rPr lang="en-GB" dirty="0"/>
              <a:t> </a:t>
            </a:r>
            <a:r>
              <a:rPr lang="en-GB" dirty="0" err="1"/>
              <a:t>Werk</a:t>
            </a:r>
            <a:r>
              <a:rPr lang="en-GB" dirty="0"/>
              <a:t>, CC BY-SA 3.0, https://commons.wikimedia.org/w/index.php?curid=13661786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Carnival of cultures, Berlin May 2005 Karneval der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Kulturen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in Berlin Von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MyName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(Panic) -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Eigenes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Werk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CC BY-SA 3.0, https://commons.wikimedia.org/w/index.php?curid=3367016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Carnival of cultures, Berlin May 2005 Karneval der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Kulturen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in Berlin Von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MyName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(Panic) -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Eigenes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Werk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CC BY-SA 3.0, https://commons.wikimedia.org/w/index.php?curid=3366853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039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>
          <a:extLst>
            <a:ext uri="{FF2B5EF4-FFF2-40B4-BE49-F238E27FC236}">
              <a16:creationId xmlns:a16="http://schemas.microsoft.com/office/drawing/2014/main" id="{45C4B8D4-EAAB-3139-FD15-F2C20829D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>
            <a:extLst>
              <a:ext uri="{FF2B5EF4-FFF2-40B4-BE49-F238E27FC236}">
                <a16:creationId xmlns:a16="http://schemas.microsoft.com/office/drawing/2014/main" id="{77EBF15E-327D-45FF-E325-3075AD22C7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>
            <a:extLst>
              <a:ext uri="{FF2B5EF4-FFF2-40B4-BE49-F238E27FC236}">
                <a16:creationId xmlns:a16="http://schemas.microsoft.com/office/drawing/2014/main" id="{06940029-CD14-743A-F79C-16E3966FD8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[2/2]</a:t>
            </a:r>
          </a:p>
        </p:txBody>
      </p:sp>
      <p:sp>
        <p:nvSpPr>
          <p:cNvPr id="124" name="Google Shape;124;p2:notes">
            <a:extLst>
              <a:ext uri="{FF2B5EF4-FFF2-40B4-BE49-F238E27FC236}">
                <a16:creationId xmlns:a16="http://schemas.microsoft.com/office/drawing/2014/main" id="{D6876E0A-8896-7E5B-2281-277D758C463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52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154BA-C167-93E4-87D1-768FFA9B1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>
            <a:extLst>
              <a:ext uri="{FF2B5EF4-FFF2-40B4-BE49-F238E27FC236}">
                <a16:creationId xmlns:a16="http://schemas.microsoft.com/office/drawing/2014/main" id="{83B690F7-4546-FF73-51FA-80E3161F17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>
            <a:extLst>
              <a:ext uri="{FF2B5EF4-FFF2-40B4-BE49-F238E27FC236}">
                <a16:creationId xmlns:a16="http://schemas.microsoft.com/office/drawing/2014/main" id="{89F401CE-3B1D-C5E2-B0AF-8FF211ABF7FF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HANDOUT</a:t>
            </a:r>
          </a:p>
        </p:txBody>
      </p:sp>
      <p:sp>
        <p:nvSpPr>
          <p:cNvPr id="310" name="CustomShape 3">
            <a:extLst>
              <a:ext uri="{FF2B5EF4-FFF2-40B4-BE49-F238E27FC236}">
                <a16:creationId xmlns:a16="http://schemas.microsoft.com/office/drawing/2014/main" id="{078A9FBD-B7C4-886A-FF41-D2D162722940}"/>
              </a:ext>
            </a:extLst>
          </p:cNvPr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335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Phonics quiz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 flexible during Week 11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Print out one set of these 14 phonics cards.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Working with one pupil at a time, elicit the pronunciation of each word.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Say: </a:t>
            </a:r>
            <a:r>
              <a:rPr lang="en-US" b="1" i="1" dirty="0"/>
              <a:t>You have not learnt these words, but you have learnt how to read aloud these sounds, so just have a go at reading each word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Focus only on the accurate pronunciation of the target SSC and tolerate any other inaccuracies.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Use the pupil scoring sheet at the end of this presentation to assess SSC knowledge and give feedback.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</a:t>
            </a:r>
            <a:r>
              <a:rPr lang="en-US" b="0" dirty="0"/>
              <a:t>: Whilst working with individual children, others can be doing the Easter activities at the end of this presentation.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544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Phonics quiz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 flexible during Week 11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Print out one set of these 14 phonics cards.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Working with one pupil at a time, elicit the pronunciation of each word.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Say: </a:t>
            </a:r>
            <a:r>
              <a:rPr lang="en-US" b="1" i="1" dirty="0"/>
              <a:t>You have not learnt these words, but you have learnt how to read aloud these sounds, so just have a go at reading each word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Focus only on the accurate pronunciation of the target SSC and tolerate any other inaccuracies.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Use the pupil scoring sheet at the end of this presentation to assess SSC knowledge and give feedback.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</a:t>
            </a:r>
            <a:r>
              <a:rPr lang="en-US" b="0" dirty="0"/>
              <a:t>: Whilst working with individual children, others can be doing the Easter activities at the end of this presentation.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67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Phonics quiz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 flexible during Week 11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Print out one set of these 14 phonics cards.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Working with one pupil at a time, elicit the pronunciation of each word.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Say: </a:t>
            </a:r>
            <a:r>
              <a:rPr lang="en-US" b="1" i="1" dirty="0"/>
              <a:t>You have not learnt these words, but you have learnt how to read aloud these sounds, so just have a go at reading each word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Focus only on the accurate pronunciation of the target SSC and tolerate any other inaccuracies.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Use the pupil scoring sheet at the end of this presentation to assess SSC knowledge and give feedback.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</a:t>
            </a:r>
            <a:r>
              <a:rPr lang="en-US" b="0" dirty="0"/>
              <a:t>: Whilst working with individual children, others can be doing the Easter activities at the end of this presentation.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9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Phonics quiz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 flexible during Week 11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Print out one set of these 14 phonics cards.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Working with one pupil at a time, elicit the pronunciation of each word.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Say: </a:t>
            </a:r>
            <a:r>
              <a:rPr lang="en-US" b="1" i="1" dirty="0"/>
              <a:t>You have not learnt these words, but you have learnt how to read aloud these sounds, so just have a go at reading each word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Focus only on the accurate pronunciation of the target SSC and tolerate any other inaccuracies.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Use the pupil scoring sheet at the end of this presentation to assess SSC knowledge and give feedback.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</a:t>
            </a:r>
            <a:r>
              <a:rPr lang="en-US" b="0" dirty="0"/>
              <a:t>: Whilst working with individual children, others can be doing the Easter activities at the end of this presentation.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074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Phonics quiz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 flexible during Week 11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Print out one set of these 14 phonics cards.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Working with one pupil at a time, elicit the pronunciation of each word.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Say: </a:t>
            </a:r>
            <a:r>
              <a:rPr lang="en-US" b="1" i="1" dirty="0"/>
              <a:t>You have not learnt these words, but you have learnt how to read aloud these sounds, so just have a go at reading each word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Focus only on the accurate pronunciation of the target SSC and tolerate any other inaccuracies.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Use the pupil scoring sheet at the end of this presentation to assess SSC knowledge and give feedback.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</a:t>
            </a:r>
            <a:r>
              <a:rPr lang="en-US" b="0" dirty="0"/>
              <a:t>: Whilst working with individual children, others can be doing the Easter activities at the end of this presentation.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849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Phonics quiz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 flexible during Week 11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Print out one set of these 14 phonics cards.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Working with one pupil at a time, elicit the pronunciation of each word.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Say: </a:t>
            </a:r>
            <a:r>
              <a:rPr lang="en-US" b="1" i="1" dirty="0"/>
              <a:t>You have not learnt these words, but you have learnt how to read aloud these sounds, so just have a go at reading each word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Focus only on the accurate pronunciation of the target SSC and tolerate any other inaccuracies.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Use the pupil scoring sheet at the end of this presentation to assess SSC knowledge and give feedback.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</a:t>
            </a:r>
            <a:r>
              <a:rPr lang="en-US" b="0" dirty="0"/>
              <a:t>: Whilst working with individual children, others can be doing the Easter activities at the end of this presentation.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604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Phonics quiz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 flexible during Week 11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Print out one set of these 14 phonics cards.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Working with one pupil at a time, elicit the pronunciation of each word.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Say: </a:t>
            </a:r>
            <a:r>
              <a:rPr lang="en-US" b="1" i="1" dirty="0"/>
              <a:t>You have not learnt these words, but you have learnt how to read aloud these sounds, so just have a go at reading each word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Focus only on the accurate pronunciation of the target SSC and tolerate any other inaccuracies.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Use the pupil scoring sheet at the end of this presentation to assess SSC knowledge and give feedback.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</a:t>
            </a:r>
            <a:r>
              <a:rPr lang="en-US" b="0" dirty="0"/>
              <a:t>: Whilst working with individual children, others can be doing the Easter activities at the end of this presentation.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046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Pupil feedback and assessment sheet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26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1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3" Type="http://schemas.openxmlformats.org/officeDocument/2006/relationships/image" Target="../media/image15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1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image" Target="../media/image16.png"/><Relationship Id="rId15" Type="http://schemas.openxmlformats.org/officeDocument/2006/relationships/audio" Target="../media/audio11.wav"/><Relationship Id="rId10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audio" Target="../media/audio20.wav"/><Relationship Id="rId18" Type="http://schemas.openxmlformats.org/officeDocument/2006/relationships/image" Target="../media/image24.jpeg"/><Relationship Id="rId3" Type="http://schemas.openxmlformats.org/officeDocument/2006/relationships/audio" Target="../media/audio15.wav"/><Relationship Id="rId7" Type="http://schemas.openxmlformats.org/officeDocument/2006/relationships/image" Target="../media/image19.svg"/><Relationship Id="rId12" Type="http://schemas.openxmlformats.org/officeDocument/2006/relationships/audio" Target="../media/audio19.wav"/><Relationship Id="rId17" Type="http://schemas.openxmlformats.org/officeDocument/2006/relationships/audio" Target="../media/audio22.wav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1.jpg"/><Relationship Id="rId5" Type="http://schemas.openxmlformats.org/officeDocument/2006/relationships/audio" Target="../media/audio16.wav"/><Relationship Id="rId15" Type="http://schemas.openxmlformats.org/officeDocument/2006/relationships/audio" Target="../media/audio21.wav"/><Relationship Id="rId10" Type="http://schemas.openxmlformats.org/officeDocument/2006/relationships/audio" Target="../media/audio18.wav"/><Relationship Id="rId19" Type="http://schemas.openxmlformats.org/officeDocument/2006/relationships/image" Target="../media/image25.jpeg"/><Relationship Id="rId4" Type="http://schemas.openxmlformats.org/officeDocument/2006/relationships/image" Target="../media/image17.png"/><Relationship Id="rId9" Type="http://schemas.openxmlformats.org/officeDocument/2006/relationships/image" Target="../media/image20.jpg"/><Relationship Id="rId1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png"/><Relationship Id="rId12" Type="http://schemas.openxmlformats.org/officeDocument/2006/relationships/audio" Target="../media/audio23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audio" Target="../media/audio23.wav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11" Type="http://schemas.openxmlformats.org/officeDocument/2006/relationships/image" Target="../media/image25.jpeg"/><Relationship Id="rId5" Type="http://schemas.openxmlformats.org/officeDocument/2006/relationships/image" Target="../media/image19.sv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015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0" y="5267215"/>
            <a:ext cx="4571280" cy="281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honics quiz</a:t>
            </a:r>
          </a:p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  <a:sym typeface="Arial"/>
            </a:endParaRPr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B4386B7F-2568-0424-794F-8B28E6F71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985" y="302163"/>
            <a:ext cx="3811412" cy="48812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200D12-0E72-28FE-89D2-F0718EF7CB0C}"/>
              </a:ext>
            </a:extLst>
          </p:cNvPr>
          <p:cNvSpPr txBox="1"/>
          <p:nvPr/>
        </p:nvSpPr>
        <p:spPr>
          <a:xfrm>
            <a:off x="8204548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11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8DFE06E-F53A-D794-D1A5-E5BB26464D06}"/>
              </a:ext>
            </a:extLst>
          </p:cNvPr>
          <p:cNvSpPr/>
          <p:nvPr/>
        </p:nvSpPr>
        <p:spPr>
          <a:xfrm>
            <a:off x="37783" y="1976162"/>
            <a:ext cx="4307193" cy="327694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02A0E1-E625-CAFE-BB08-E9CE082399AC}"/>
              </a:ext>
            </a:extLst>
          </p:cNvPr>
          <p:cNvSpPr txBox="1">
            <a:spLocks/>
          </p:cNvSpPr>
          <p:nvPr/>
        </p:nvSpPr>
        <p:spPr>
          <a:xfrm>
            <a:off x="195238" y="131197"/>
            <a:ext cx="3959763" cy="86139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  <a:latin typeface="Century Gothic" panose="020B0502020202020204" pitchFamily="34" charset="0"/>
              </a:rPr>
              <a:t>Was kann ich jetzt?</a:t>
            </a:r>
            <a:endParaRPr lang="en-GB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B3D91D83-F2CC-B600-50B6-AE8A402F9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4" y="1591411"/>
            <a:ext cx="4234636" cy="3525166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69D8B244-AF1C-6883-B7F4-5AC0FBB4914C}"/>
              </a:ext>
            </a:extLst>
          </p:cNvPr>
          <p:cNvSpPr/>
          <p:nvPr/>
        </p:nvSpPr>
        <p:spPr>
          <a:xfrm rot="20928694">
            <a:off x="1990397" y="2079743"/>
            <a:ext cx="2241877" cy="5408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lang="fr-FR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Ich wiederhole!</a:t>
            </a:r>
            <a:endParaRPr kumimoji="0" lang="fr-FR" sz="2400" b="1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194293"/>
            <a:ext cx="4755367" cy="396360"/>
          </a:xfrm>
          <a:noFill/>
        </p:spPr>
        <p:txBody>
          <a:bodyPr>
            <a:norm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Teacher audio version</a:t>
            </a: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282579" y="98132"/>
            <a:ext cx="570574" cy="507856"/>
          </a:xfrm>
          <a:prstGeom prst="rect">
            <a:avLst/>
          </a:prstGeom>
          <a:ln>
            <a:noFill/>
          </a:ln>
        </p:spPr>
      </p:pic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D60B1503-B46A-4E35-BE7C-2731CD54F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753931"/>
              </p:ext>
            </p:extLst>
          </p:nvPr>
        </p:nvGraphicFramePr>
        <p:xfrm>
          <a:off x="1071150" y="707158"/>
          <a:ext cx="4422858" cy="5774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721790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St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unde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ei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ä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äu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Fik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</a:tbl>
          </a:graphicData>
        </a:graphic>
      </p:graphicFrame>
      <p:pic>
        <p:nvPicPr>
          <p:cNvPr id="16" name="Google Shape;338;p8">
            <a:hlinkClick r:id="" action="ppaction://noaction">
              <a:snd r:embed="rId4" name="T3_Ph_2.7.wav"/>
            </a:hlinkClick>
            <a:extLst>
              <a:ext uri="{FF2B5EF4-FFF2-40B4-BE49-F238E27FC236}">
                <a16:creationId xmlns:a16="http://schemas.microsoft.com/office/drawing/2014/main" id="{12A79711-D5D0-4EF6-92CD-5F53BD31FA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332" y="5911829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7EAEC12F-DCD1-4C7D-92D8-458447DF2F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108939"/>
              </p:ext>
            </p:extLst>
          </p:nvPr>
        </p:nvGraphicFramePr>
        <p:xfrm>
          <a:off x="7046126" y="706104"/>
          <a:ext cx="4422858" cy="5774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721790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Nor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zwanz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ig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erkauf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saub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agen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</a:tbl>
          </a:graphicData>
        </a:graphic>
      </p:graphicFrame>
      <p:pic>
        <p:nvPicPr>
          <p:cNvPr id="3" name="Google Shape;338;p8">
            <a:hlinkClick r:id="" action="ppaction://noaction">
              <a:snd r:embed="rId6" name="T3_Ph_2.4.wav"/>
            </a:hlinkClick>
            <a:extLst>
              <a:ext uri="{FF2B5EF4-FFF2-40B4-BE49-F238E27FC236}">
                <a16:creationId xmlns:a16="http://schemas.microsoft.com/office/drawing/2014/main" id="{68F2BDB9-995E-C6C4-2294-C62663B2659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661" y="3771830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Google Shape;338;p8">
            <a:hlinkClick r:id="" action="ppaction://noaction">
              <a:snd r:embed="rId7" name="T3_Ph_2.3.wav"/>
            </a:hlinkClick>
            <a:extLst>
              <a:ext uri="{FF2B5EF4-FFF2-40B4-BE49-F238E27FC236}">
                <a16:creationId xmlns:a16="http://schemas.microsoft.com/office/drawing/2014/main" id="{908B7986-9205-55DE-00E4-48435FE616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661" y="2991427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Google Shape;338;p8">
            <a:hlinkClick r:id="" action="ppaction://noaction">
              <a:snd r:embed="rId8" name="T3_Ph_2.2.wav"/>
            </a:hlinkClick>
            <a:extLst>
              <a:ext uri="{FF2B5EF4-FFF2-40B4-BE49-F238E27FC236}">
                <a16:creationId xmlns:a16="http://schemas.microsoft.com/office/drawing/2014/main" id="{8FA36028-6899-86F5-4A2D-15BD05620D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088" y="2294869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Google Shape;338;p8">
            <a:hlinkClick r:id="" action="ppaction://noaction">
              <a:snd r:embed="rId9" name="T3_Ph_2.1.wav"/>
            </a:hlinkClick>
            <a:extLst>
              <a:ext uri="{FF2B5EF4-FFF2-40B4-BE49-F238E27FC236}">
                <a16:creationId xmlns:a16="http://schemas.microsoft.com/office/drawing/2014/main" id="{80E8C4F2-AB16-FFC0-4893-6994F02D0B7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53" y="1590412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Google Shape;338;p8">
            <a:hlinkClick r:id="" action="ppaction://noaction">
              <a:snd r:embed="rId10" name="T3_Ph_2.5.wav"/>
            </a:hlinkClick>
            <a:extLst>
              <a:ext uri="{FF2B5EF4-FFF2-40B4-BE49-F238E27FC236}">
                <a16:creationId xmlns:a16="http://schemas.microsoft.com/office/drawing/2014/main" id="{9957A21E-FED5-CC12-B700-C9E9AAC1D10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661" y="4449659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Google Shape;338;p8">
            <a:hlinkClick r:id="" action="ppaction://noaction">
              <a:snd r:embed="rId11" name="T3_Ph_2.6.wav"/>
            </a:hlinkClick>
            <a:extLst>
              <a:ext uri="{FF2B5EF4-FFF2-40B4-BE49-F238E27FC236}">
                <a16:creationId xmlns:a16="http://schemas.microsoft.com/office/drawing/2014/main" id="{EC353018-B6AC-BFD2-0B45-B5A719A5A0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040" y="5180744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Google Shape;338;p8">
            <a:hlinkClick r:id="" action="ppaction://noaction">
              <a:snd r:embed="rId12" name="T3_Ph_2.14.wav"/>
            </a:hlinkClick>
            <a:extLst>
              <a:ext uri="{FF2B5EF4-FFF2-40B4-BE49-F238E27FC236}">
                <a16:creationId xmlns:a16="http://schemas.microsoft.com/office/drawing/2014/main" id="{91CBD8A1-58CB-91F2-58BD-1BC729FFDA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8457" y="5911829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Google Shape;338;p8">
            <a:hlinkClick r:id="" action="ppaction://noaction">
              <a:snd r:embed="rId13" name="T3_Ph_2.11.wav"/>
            </a:hlinkClick>
            <a:extLst>
              <a:ext uri="{FF2B5EF4-FFF2-40B4-BE49-F238E27FC236}">
                <a16:creationId xmlns:a16="http://schemas.microsoft.com/office/drawing/2014/main" id="{BB6096EE-7276-0EE8-0C1E-703CBB0DCDD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1786" y="3771830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Google Shape;338;p8">
            <a:hlinkClick r:id="" action="ppaction://noaction">
              <a:snd r:embed="rId14" name="T3_Ph_2.10.wav"/>
            </a:hlinkClick>
            <a:extLst>
              <a:ext uri="{FF2B5EF4-FFF2-40B4-BE49-F238E27FC236}">
                <a16:creationId xmlns:a16="http://schemas.microsoft.com/office/drawing/2014/main" id="{5474B7E3-ADB2-AC56-A7DF-5A798C2E0A1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1786" y="2991427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Google Shape;338;p8">
            <a:hlinkClick r:id="" action="ppaction://noaction">
              <a:snd r:embed="rId15" name="T3_Ph_2.9.wav"/>
            </a:hlinkClick>
            <a:extLst>
              <a:ext uri="{FF2B5EF4-FFF2-40B4-BE49-F238E27FC236}">
                <a16:creationId xmlns:a16="http://schemas.microsoft.com/office/drawing/2014/main" id="{412398D6-0E8E-26EE-24E6-862A263CE1D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0851" y="2294869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Google Shape;338;p8">
            <a:hlinkClick r:id="" action="ppaction://noaction">
              <a:snd r:embed="rId16" name="T3_Ph_2.8.wav"/>
            </a:hlinkClick>
            <a:extLst>
              <a:ext uri="{FF2B5EF4-FFF2-40B4-BE49-F238E27FC236}">
                <a16:creationId xmlns:a16="http://schemas.microsoft.com/office/drawing/2014/main" id="{E71D6148-EF2E-9567-6D80-C4692282CA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86078" y="1590412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Google Shape;338;p8">
            <a:hlinkClick r:id="" action="ppaction://noaction">
              <a:snd r:embed="rId17" name="T3_Ph_2.12.wav"/>
            </a:hlinkClick>
            <a:extLst>
              <a:ext uri="{FF2B5EF4-FFF2-40B4-BE49-F238E27FC236}">
                <a16:creationId xmlns:a16="http://schemas.microsoft.com/office/drawing/2014/main" id="{1D8394BC-BAE2-444E-BAED-03521E1FED8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1786" y="4449659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oogle Shape;338;p8">
            <a:hlinkClick r:id="" action="ppaction://noaction">
              <a:snd r:embed="rId18" name="T3_Ph_2.13.wav"/>
            </a:hlinkClick>
            <a:extLst>
              <a:ext uri="{FF2B5EF4-FFF2-40B4-BE49-F238E27FC236}">
                <a16:creationId xmlns:a16="http://schemas.microsoft.com/office/drawing/2014/main" id="{E48E2011-5FD1-F0E7-0338-A561C341B05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4165" y="5180744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7578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9387B-94E4-CFA4-1B26-65FB89D39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3_W11_1.1.wav"/>
            </a:hlinkClick>
            <a:extLst>
              <a:ext uri="{FF2B5EF4-FFF2-40B4-BE49-F238E27FC236}">
                <a16:creationId xmlns:a16="http://schemas.microsoft.com/office/drawing/2014/main" id="{7E528D91-9243-210A-29A7-060B75323D29}"/>
              </a:ext>
            </a:extLst>
          </p:cNvPr>
          <p:cNvSpPr/>
          <p:nvPr/>
        </p:nvSpPr>
        <p:spPr>
          <a:xfrm>
            <a:off x="101160" y="-32040"/>
            <a:ext cx="395075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Karneval der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Kulturen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4063CE-D8E3-BE0A-2C8F-04D3AF77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393BC08-E1AA-0FA4-95E5-7A1009794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5" name="T3_W11_1.2.wav"/>
            </a:hlinkClick>
            <a:extLst>
              <a:ext uri="{FF2B5EF4-FFF2-40B4-BE49-F238E27FC236}">
                <a16:creationId xmlns:a16="http://schemas.microsoft.com/office/drawing/2014/main" id="{DB313B67-9EF6-82AF-F181-3C79155ADA33}"/>
              </a:ext>
            </a:extLst>
          </p:cNvPr>
          <p:cNvSpPr/>
          <p:nvPr/>
        </p:nvSpPr>
        <p:spPr>
          <a:xfrm>
            <a:off x="914067" y="540014"/>
            <a:ext cx="2465237" cy="518040"/>
          </a:xfrm>
          <a:prstGeom prst="wedgeRoundRectCallout">
            <a:avLst>
              <a:gd name="adj1" fmla="val -58216"/>
              <a:gd name="adj2" fmla="val -758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Wann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das?</a:t>
            </a: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2C5234FD-9859-B7C5-F54E-941621776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11" name="Rectangle: Rounded Corners 10">
            <a:hlinkClick r:id="" action="ppaction://noaction">
              <a:snd r:embed="rId8" name="T3_W11_1.4.wav"/>
            </a:hlinkClick>
            <a:extLst>
              <a:ext uri="{FF2B5EF4-FFF2-40B4-BE49-F238E27FC236}">
                <a16:creationId xmlns:a16="http://schemas.microsoft.com/office/drawing/2014/main" id="{CC91310E-5A04-C3E8-1EE5-E0ECAF6AD52E}"/>
              </a:ext>
            </a:extLst>
          </p:cNvPr>
          <p:cNvSpPr/>
          <p:nvPr/>
        </p:nvSpPr>
        <p:spPr>
          <a:xfrm>
            <a:off x="4051911" y="2964708"/>
            <a:ext cx="2557670" cy="68911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Heute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Sonntag. Der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Umzug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toll!</a:t>
            </a:r>
          </a:p>
        </p:txBody>
      </p:sp>
      <p:pic>
        <p:nvPicPr>
          <p:cNvPr id="12" name="Picture 11" descr="A group of women in pink dresses with flowers on their head&#10;&#10;Description automatically generated">
            <a:extLst>
              <a:ext uri="{FF2B5EF4-FFF2-40B4-BE49-F238E27FC236}">
                <a16:creationId xmlns:a16="http://schemas.microsoft.com/office/drawing/2014/main" id="{4CDA70D4-EA18-6318-10ED-F415367AB4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91" y="1181508"/>
            <a:ext cx="2552384" cy="1702919"/>
          </a:xfrm>
          <a:prstGeom prst="rect">
            <a:avLst/>
          </a:prstGeom>
        </p:spPr>
      </p:pic>
      <p:sp>
        <p:nvSpPr>
          <p:cNvPr id="15" name="Rectangle: Rounded Corners 14">
            <a:hlinkClick r:id="" action="ppaction://noaction">
              <a:snd r:embed="rId10" name="T3_W11_1.7.wav"/>
            </a:hlinkClick>
            <a:extLst>
              <a:ext uri="{FF2B5EF4-FFF2-40B4-BE49-F238E27FC236}">
                <a16:creationId xmlns:a16="http://schemas.microsoft.com/office/drawing/2014/main" id="{D1814455-DFF5-7835-D7BD-FC5F039C55E9}"/>
              </a:ext>
            </a:extLst>
          </p:cNvPr>
          <p:cNvSpPr/>
          <p:nvPr/>
        </p:nvSpPr>
        <p:spPr>
          <a:xfrm>
            <a:off x="4727129" y="5944832"/>
            <a:ext cx="2584783" cy="68911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Freitag. Ich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auch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tanzen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6" name="Picture 15" descr="A group of people performing in a parade&#10;&#10;Description automatically generated">
            <a:extLst>
              <a:ext uri="{FF2B5EF4-FFF2-40B4-BE49-F238E27FC236}">
                <a16:creationId xmlns:a16="http://schemas.microsoft.com/office/drawing/2014/main" id="{E0119EAE-2ECB-DBEE-2FDC-3B918C4FF8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91" y="3973574"/>
            <a:ext cx="2516377" cy="1887283"/>
          </a:xfrm>
          <a:prstGeom prst="rect">
            <a:avLst/>
          </a:prstGeom>
        </p:spPr>
      </p:pic>
      <p:sp>
        <p:nvSpPr>
          <p:cNvPr id="17" name="Rectangle: Rounded Corners 16">
            <a:hlinkClick r:id="" action="ppaction://noaction">
              <a:snd r:embed="rId12" name="T3_W11_1.8.wav"/>
            </a:hlinkClick>
            <a:extLst>
              <a:ext uri="{FF2B5EF4-FFF2-40B4-BE49-F238E27FC236}">
                <a16:creationId xmlns:a16="http://schemas.microsoft.com/office/drawing/2014/main" id="{F77167A5-4473-B2E6-0CA4-B0E7252E2716}"/>
              </a:ext>
            </a:extLst>
          </p:cNvPr>
          <p:cNvSpPr/>
          <p:nvPr/>
        </p:nvSpPr>
        <p:spPr>
          <a:xfrm>
            <a:off x="8874482" y="6037005"/>
            <a:ext cx="2370528" cy="68911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Dienstag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Ich bin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Hause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Rectangle: Rounded Corners 17">
            <a:hlinkClick r:id="" action="ppaction://noaction">
              <a:snd r:embed="rId13" name="T3_W11_1.3.wav"/>
            </a:hlinkClick>
            <a:extLst>
              <a:ext uri="{FF2B5EF4-FFF2-40B4-BE49-F238E27FC236}">
                <a16:creationId xmlns:a16="http://schemas.microsoft.com/office/drawing/2014/main" id="{28AC2AA0-D832-4338-A0C1-45E1487A5046}"/>
              </a:ext>
            </a:extLst>
          </p:cNvPr>
          <p:cNvSpPr/>
          <p:nvPr/>
        </p:nvSpPr>
        <p:spPr>
          <a:xfrm>
            <a:off x="664474" y="3069564"/>
            <a:ext cx="2030828" cy="68911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Samstag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Ich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denke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68D357-DA77-54E0-483E-3D02BF8DC0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1" y="1481722"/>
            <a:ext cx="2030827" cy="1523120"/>
          </a:xfrm>
          <a:prstGeom prst="rect">
            <a:avLst/>
          </a:prstGeom>
        </p:spPr>
      </p:pic>
      <p:sp>
        <p:nvSpPr>
          <p:cNvPr id="21" name="Rectangle: Rounded Corners 20">
            <a:hlinkClick r:id="" action="ppaction://noaction">
              <a:snd r:embed="rId15" name="T3_W11_1.5.wav"/>
            </a:hlinkClick>
            <a:extLst>
              <a:ext uri="{FF2B5EF4-FFF2-40B4-BE49-F238E27FC236}">
                <a16:creationId xmlns:a16="http://schemas.microsoft.com/office/drawing/2014/main" id="{95A5F145-B5BE-E22A-C665-9CD154CCD16D}"/>
              </a:ext>
            </a:extLst>
          </p:cNvPr>
          <p:cNvSpPr/>
          <p:nvPr/>
        </p:nvSpPr>
        <p:spPr>
          <a:xfrm>
            <a:off x="8158346" y="3126248"/>
            <a:ext cx="3031657" cy="68911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Heute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Montag. Ich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Geschenk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3" name="Picture 2" descr="Free Art Crafts photo and picture">
            <a:extLst>
              <a:ext uri="{FF2B5EF4-FFF2-40B4-BE49-F238E27FC236}">
                <a16:creationId xmlns:a16="http://schemas.microsoft.com/office/drawing/2014/main" id="{6F2B126C-B3CD-31FE-00A1-CF08B77C8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970" y="1359808"/>
            <a:ext cx="2552385" cy="17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hlinkClick r:id="" action="ppaction://noaction">
              <a:snd r:embed="rId17" name="T3_W11_1.6.wav"/>
            </a:hlinkClick>
            <a:extLst>
              <a:ext uri="{FF2B5EF4-FFF2-40B4-BE49-F238E27FC236}">
                <a16:creationId xmlns:a16="http://schemas.microsoft.com/office/drawing/2014/main" id="{FEC2D7D9-68A8-425C-7FC9-DE2169971EA9}"/>
              </a:ext>
            </a:extLst>
          </p:cNvPr>
          <p:cNvSpPr/>
          <p:nvPr/>
        </p:nvSpPr>
        <p:spPr>
          <a:xfrm>
            <a:off x="767207" y="5979195"/>
            <a:ext cx="2953174" cy="68911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Heute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Donnerstag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Ich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sitze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Zug*.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A61A78-53FF-3357-2B35-9CB813E75CDD}"/>
              </a:ext>
            </a:extLst>
          </p:cNvPr>
          <p:cNvSpPr/>
          <p:nvPr/>
        </p:nvSpPr>
        <p:spPr>
          <a:xfrm>
            <a:off x="7902271" y="82004"/>
            <a:ext cx="2932853" cy="61567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Umzug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parade</a:t>
            </a:r>
          </a:p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Zug – on the train</a:t>
            </a:r>
          </a:p>
        </p:txBody>
      </p:sp>
      <p:pic>
        <p:nvPicPr>
          <p:cNvPr id="1026" name="Picture 2" descr="Free Transport System Train photo and picture">
            <a:extLst>
              <a:ext uri="{FF2B5EF4-FFF2-40B4-BE49-F238E27FC236}">
                <a16:creationId xmlns:a16="http://schemas.microsoft.com/office/drawing/2014/main" id="{3205D378-B640-7AB1-4F84-6AB0F3B97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6" b="22733"/>
          <a:stretch/>
        </p:blipFill>
        <p:spPr bwMode="auto">
          <a:xfrm>
            <a:off x="767207" y="4013166"/>
            <a:ext cx="2953174" cy="18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Dortmund Hbf German Football Museum photo and picture">
            <a:extLst>
              <a:ext uri="{FF2B5EF4-FFF2-40B4-BE49-F238E27FC236}">
                <a16:creationId xmlns:a16="http://schemas.microsoft.com/office/drawing/2014/main" id="{C525DD09-2EC8-4D06-E0A3-E8A0B2B9B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1" t="8725" r="9700" b="13321"/>
          <a:stretch/>
        </p:blipFill>
        <p:spPr bwMode="auto">
          <a:xfrm>
            <a:off x="8871580" y="4077637"/>
            <a:ext cx="2341945" cy="17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BFA51C1-1657-BDA8-E044-6F89E5969FB3}"/>
              </a:ext>
            </a:extLst>
          </p:cNvPr>
          <p:cNvSpPr txBox="1"/>
          <p:nvPr/>
        </p:nvSpPr>
        <p:spPr>
          <a:xfrm>
            <a:off x="3988904" y="81870"/>
            <a:ext cx="61092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Johanna is at the carnival.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Put her pictures in order.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Achtung! Johanna’s story starts on a Thursday!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2ECEEC3-F465-E103-1A47-3AE8926C449A}"/>
              </a:ext>
            </a:extLst>
          </p:cNvPr>
          <p:cNvSpPr/>
          <p:nvPr/>
        </p:nvSpPr>
        <p:spPr>
          <a:xfrm>
            <a:off x="562227" y="3934420"/>
            <a:ext cx="433272" cy="424745"/>
          </a:xfrm>
          <a:prstGeom prst="ellipse">
            <a:avLst/>
          </a:prstGeom>
          <a:solidFill>
            <a:srgbClr val="2E94AF"/>
          </a:solidFill>
          <a:ln>
            <a:solidFill>
              <a:srgbClr val="FFF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9879DB2-7FED-23DD-CB16-A9F5ED92D949}"/>
              </a:ext>
            </a:extLst>
          </p:cNvPr>
          <p:cNvSpPr/>
          <p:nvPr/>
        </p:nvSpPr>
        <p:spPr>
          <a:xfrm>
            <a:off x="4506155" y="3865264"/>
            <a:ext cx="433272" cy="424745"/>
          </a:xfrm>
          <a:prstGeom prst="ellipse">
            <a:avLst/>
          </a:prstGeom>
          <a:solidFill>
            <a:srgbClr val="2E94AF"/>
          </a:solidFill>
          <a:ln>
            <a:solidFill>
              <a:srgbClr val="FFF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4FF96A4-8F43-911F-FA43-EBDF066B84C0}"/>
              </a:ext>
            </a:extLst>
          </p:cNvPr>
          <p:cNvSpPr/>
          <p:nvPr/>
        </p:nvSpPr>
        <p:spPr>
          <a:xfrm>
            <a:off x="345615" y="1332346"/>
            <a:ext cx="433272" cy="424745"/>
          </a:xfrm>
          <a:prstGeom prst="ellipse">
            <a:avLst/>
          </a:prstGeom>
          <a:solidFill>
            <a:srgbClr val="2E94AF"/>
          </a:solidFill>
          <a:ln>
            <a:solidFill>
              <a:srgbClr val="FFF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AEAED52-D85B-717B-38DE-7F62F52B57D3}"/>
              </a:ext>
            </a:extLst>
          </p:cNvPr>
          <p:cNvSpPr/>
          <p:nvPr/>
        </p:nvSpPr>
        <p:spPr>
          <a:xfrm>
            <a:off x="3827429" y="1063282"/>
            <a:ext cx="433272" cy="424745"/>
          </a:xfrm>
          <a:prstGeom prst="ellipse">
            <a:avLst/>
          </a:prstGeom>
          <a:solidFill>
            <a:srgbClr val="2E94AF"/>
          </a:solidFill>
          <a:ln>
            <a:solidFill>
              <a:srgbClr val="FFF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D33A5BA-40B3-9E9A-B042-40F3FA56ED1B}"/>
              </a:ext>
            </a:extLst>
          </p:cNvPr>
          <p:cNvSpPr/>
          <p:nvPr/>
        </p:nvSpPr>
        <p:spPr>
          <a:xfrm>
            <a:off x="8226720" y="1206495"/>
            <a:ext cx="433272" cy="424745"/>
          </a:xfrm>
          <a:prstGeom prst="ellipse">
            <a:avLst/>
          </a:prstGeom>
          <a:solidFill>
            <a:srgbClr val="2E94AF"/>
          </a:solidFill>
          <a:ln>
            <a:solidFill>
              <a:srgbClr val="FFF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F206401-75AF-BF0C-56FC-70D53BA7B578}"/>
              </a:ext>
            </a:extLst>
          </p:cNvPr>
          <p:cNvSpPr/>
          <p:nvPr/>
        </p:nvSpPr>
        <p:spPr>
          <a:xfrm>
            <a:off x="8659992" y="3970180"/>
            <a:ext cx="433272" cy="424745"/>
          </a:xfrm>
          <a:prstGeom prst="ellipse">
            <a:avLst/>
          </a:prstGeom>
          <a:solidFill>
            <a:srgbClr val="2E94AF"/>
          </a:solidFill>
          <a:ln>
            <a:solidFill>
              <a:srgbClr val="FFF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546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103">
            <a:extLst>
              <a:ext uri="{FF2B5EF4-FFF2-40B4-BE49-F238E27FC236}">
                <a16:creationId xmlns:a16="http://schemas.microsoft.com/office/drawing/2014/main" id="{D31870A5-6D1C-4660-BFD9-AC408C1184AF}"/>
              </a:ext>
            </a:extLst>
          </p:cNvPr>
          <p:cNvSpPr txBox="1"/>
          <p:nvPr/>
        </p:nvSpPr>
        <p:spPr>
          <a:xfrm>
            <a:off x="56718" y="653912"/>
            <a:ext cx="7192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Translate Johanna’s postcard.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78" name="Picture 6" descr="Sobre, Correo Electrónico, Carta">
            <a:extLst>
              <a:ext uri="{FF2B5EF4-FFF2-40B4-BE49-F238E27FC236}">
                <a16:creationId xmlns:a16="http://schemas.microsoft.com/office/drawing/2014/main" id="{1B56C166-F00B-4050-A03E-8058BBE9F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62" y="45344"/>
            <a:ext cx="1492926" cy="12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D38A8-EF1D-4AC2-ACFC-C4C0F95A46E1}"/>
              </a:ext>
            </a:extLst>
          </p:cNvPr>
          <p:cNvSpPr txBox="1"/>
          <p:nvPr/>
        </p:nvSpPr>
        <p:spPr>
          <a:xfrm>
            <a:off x="568341" y="1746177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¡Hola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56BB1B-7E4E-46A8-8DC5-C61DD287E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67" y="1463517"/>
            <a:ext cx="7562880" cy="518814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89385F1-FE3C-4751-A5BE-4E4BE2F3F04F}"/>
              </a:ext>
            </a:extLst>
          </p:cNvPr>
          <p:cNvSpPr txBox="1"/>
          <p:nvPr/>
        </p:nvSpPr>
        <p:spPr>
          <a:xfrm>
            <a:off x="473624" y="2197565"/>
            <a:ext cx="816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[I am]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in Berlin.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[May].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8DAA14-3F57-42D2-85C4-FA3E913C9DE6}"/>
              </a:ext>
            </a:extLst>
          </p:cNvPr>
          <p:cNvSpPr txBox="1"/>
          <p:nvPr/>
        </p:nvSpPr>
        <p:spPr>
          <a:xfrm>
            <a:off x="487721" y="2701911"/>
            <a:ext cx="7386279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[a picture].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Da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[my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brother].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Und 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[my mum]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and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[her (female) friend]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.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Sie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 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 playing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]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instrument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]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Umzug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*. Ich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[can dance tomorrow].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Und ich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[am singing]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heute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 Der Karneval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[great]!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Tschüss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Johanna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685FAC-A418-44A1-B3FC-CAD9338FBA1D}"/>
              </a:ext>
            </a:extLst>
          </p:cNvPr>
          <p:cNvSpPr txBox="1"/>
          <p:nvPr/>
        </p:nvSpPr>
        <p:spPr>
          <a:xfrm>
            <a:off x="487721" y="1616312"/>
            <a:ext cx="816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Hallo Aisha,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A6F1B-74B5-5E77-0829-30B25F33DBEB}"/>
              </a:ext>
            </a:extLst>
          </p:cNvPr>
          <p:cNvSpPr txBox="1"/>
          <p:nvPr/>
        </p:nvSpPr>
        <p:spPr>
          <a:xfrm>
            <a:off x="8032967" y="1500539"/>
            <a:ext cx="41428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Draw a picture of Johanna and her family at the festival based on what she says in her postcard.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82A554F-6BA1-275B-DD45-BA3001F044F1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raphic 6" descr="Blackboard">
            <a:extLst>
              <a:ext uri="{FF2B5EF4-FFF2-40B4-BE49-F238E27FC236}">
                <a16:creationId xmlns:a16="http://schemas.microsoft.com/office/drawing/2014/main" id="{E1D1B3E7-2A29-C2B5-7D30-E858598FFD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32536-0FFD-25FF-6F69-240D72A14A24}"/>
              </a:ext>
            </a:extLst>
          </p:cNvPr>
          <p:cNvSpPr/>
          <p:nvPr/>
        </p:nvSpPr>
        <p:spPr>
          <a:xfrm>
            <a:off x="7374467" y="131882"/>
            <a:ext cx="3460658" cy="4241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Umzug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in the parade</a:t>
            </a:r>
          </a:p>
        </p:txBody>
      </p:sp>
      <p:pic>
        <p:nvPicPr>
          <p:cNvPr id="11" name="Picture 10" descr="A person in a garment with a large yellow cloth&#10;&#10;Description automatically generated">
            <a:extLst>
              <a:ext uri="{FF2B5EF4-FFF2-40B4-BE49-F238E27FC236}">
                <a16:creationId xmlns:a16="http://schemas.microsoft.com/office/drawing/2014/main" id="{DDD1A50F-8CF3-0E27-5376-D1FFE41A79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41" y="3337929"/>
            <a:ext cx="2176623" cy="144201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Picture 12" descr="A group of people in orange outfits&#10;&#10;Description automatically generated">
            <a:extLst>
              <a:ext uri="{FF2B5EF4-FFF2-40B4-BE49-F238E27FC236}">
                <a16:creationId xmlns:a16="http://schemas.microsoft.com/office/drawing/2014/main" id="{F6906D48-9EB9-71B4-1176-3A7FA9FD10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61" y="4144604"/>
            <a:ext cx="1950720" cy="146304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Picture 14" descr="A person in a garment&#10;&#10;Description automatically generated">
            <a:extLst>
              <a:ext uri="{FF2B5EF4-FFF2-40B4-BE49-F238E27FC236}">
                <a16:creationId xmlns:a16="http://schemas.microsoft.com/office/drawing/2014/main" id="{7215D4DA-6B82-D844-6538-00CB76AADE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93" y="5241688"/>
            <a:ext cx="1950720" cy="146304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CasellaDiTesto 9">
            <a:hlinkClick r:id="" action="ppaction://noaction">
              <a:snd r:embed="rId12" name="T3_W11_2.1.wav"/>
            </a:hlinkClick>
            <a:extLst>
              <a:ext uri="{FF2B5EF4-FFF2-40B4-BE49-F238E27FC236}">
                <a16:creationId xmlns:a16="http://schemas.microsoft.com/office/drawing/2014/main" id="{334AC75A-B898-C106-837F-CF6A77899A17}"/>
              </a:ext>
            </a:extLst>
          </p:cNvPr>
          <p:cNvSpPr txBox="1"/>
          <p:nvPr/>
        </p:nvSpPr>
        <p:spPr>
          <a:xfrm>
            <a:off x="56261" y="69137"/>
            <a:ext cx="3657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Johanna in Berlin</a:t>
            </a:r>
            <a:endParaRPr lang="en-GB" sz="3200" dirty="0"/>
          </a:p>
        </p:txBody>
      </p:sp>
      <p:pic>
        <p:nvPicPr>
          <p:cNvPr id="16" name="T3_W11_2.2">
            <a:hlinkClick r:id="" action="ppaction://media"/>
            <a:extLst>
              <a:ext uri="{FF2B5EF4-FFF2-40B4-BE49-F238E27FC236}">
                <a16:creationId xmlns:a16="http://schemas.microsoft.com/office/drawing/2014/main" id="{ACB73E19-B426-4973-C3DD-6828AE5B3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36566" y="1826417"/>
            <a:ext cx="917903" cy="91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0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8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85DD3A02-71DC-BC3C-B0C5-C82CD778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103">
            <a:extLst>
              <a:ext uri="{FF2B5EF4-FFF2-40B4-BE49-F238E27FC236}">
                <a16:creationId xmlns:a16="http://schemas.microsoft.com/office/drawing/2014/main" id="{833898C3-DC17-7781-D3F0-79AB9E2CCA81}"/>
              </a:ext>
            </a:extLst>
          </p:cNvPr>
          <p:cNvSpPr txBox="1"/>
          <p:nvPr/>
        </p:nvSpPr>
        <p:spPr>
          <a:xfrm>
            <a:off x="56718" y="653912"/>
            <a:ext cx="7192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Translate Johanna’s postcard.</a:t>
            </a:r>
          </a:p>
        </p:txBody>
      </p:sp>
      <p:pic>
        <p:nvPicPr>
          <p:cNvPr id="3078" name="Picture 6" descr="Sobre, Correo Electrónico, Carta">
            <a:extLst>
              <a:ext uri="{FF2B5EF4-FFF2-40B4-BE49-F238E27FC236}">
                <a16:creationId xmlns:a16="http://schemas.microsoft.com/office/drawing/2014/main" id="{E2339FFD-F919-2CE7-FB20-13DFD2696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62" y="45344"/>
            <a:ext cx="1492926" cy="12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3B2FB4-6FA6-1F56-4927-06202142EA55}"/>
              </a:ext>
            </a:extLst>
          </p:cNvPr>
          <p:cNvSpPr txBox="1"/>
          <p:nvPr/>
        </p:nvSpPr>
        <p:spPr>
          <a:xfrm>
            <a:off x="568341" y="1746177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¡Hola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387673-B06A-23F7-1742-4A65E2EA3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67" y="1463517"/>
            <a:ext cx="7562880" cy="518814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B87C69D-C77A-4D1C-BA7E-5DBF49D71441}"/>
              </a:ext>
            </a:extLst>
          </p:cNvPr>
          <p:cNvSpPr txBox="1"/>
          <p:nvPr/>
        </p:nvSpPr>
        <p:spPr>
          <a:xfrm>
            <a:off x="473624" y="2197565"/>
            <a:ext cx="816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[I am]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in Berlin.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[May].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BEA5323-B15F-9259-53C0-310575E2AF1E}"/>
              </a:ext>
            </a:extLst>
          </p:cNvPr>
          <p:cNvSpPr txBox="1"/>
          <p:nvPr/>
        </p:nvSpPr>
        <p:spPr>
          <a:xfrm>
            <a:off x="487721" y="2701911"/>
            <a:ext cx="7386279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[a picture].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Da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[my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brother].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Und 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[my mum]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and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[her (female) friend]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.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Sie</a:t>
            </a:r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 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 playing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]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instrument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]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Umzug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*. Ich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[can dance tomorrow].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Und ich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[am singing]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heute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 Der Karneval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[great]!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Tschüss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Johanna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15C1B57-4528-010E-4E4C-838DDAD465E7}"/>
              </a:ext>
            </a:extLst>
          </p:cNvPr>
          <p:cNvSpPr txBox="1"/>
          <p:nvPr/>
        </p:nvSpPr>
        <p:spPr>
          <a:xfrm>
            <a:off x="487721" y="1616312"/>
            <a:ext cx="816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Hallo Aisha,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946E2A-BC0B-84C9-7645-5C2C13B5E321}"/>
              </a:ext>
            </a:extLst>
          </p:cNvPr>
          <p:cNvSpPr txBox="1"/>
          <p:nvPr/>
        </p:nvSpPr>
        <p:spPr>
          <a:xfrm>
            <a:off x="8032967" y="1500539"/>
            <a:ext cx="41428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Draw a picture of Johanna and her family at the festival based on what she says in her postcard.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C83E467-42E1-AD2E-CD24-1637B1700424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raphic 6" descr="Blackboard">
            <a:extLst>
              <a:ext uri="{FF2B5EF4-FFF2-40B4-BE49-F238E27FC236}">
                <a16:creationId xmlns:a16="http://schemas.microsoft.com/office/drawing/2014/main" id="{C4E64AE4-BB1C-8077-DAF9-D2D8C2D2D4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863127-F25A-9B84-13CA-0E482AED8021}"/>
              </a:ext>
            </a:extLst>
          </p:cNvPr>
          <p:cNvSpPr/>
          <p:nvPr/>
        </p:nvSpPr>
        <p:spPr>
          <a:xfrm>
            <a:off x="7374467" y="131882"/>
            <a:ext cx="3460658" cy="4241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Umzug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in the parade</a:t>
            </a:r>
          </a:p>
        </p:txBody>
      </p:sp>
      <p:pic>
        <p:nvPicPr>
          <p:cNvPr id="11" name="Picture 10" descr="A person in a garment with a large yellow cloth&#10;&#10;Description automatically generated">
            <a:extLst>
              <a:ext uri="{FF2B5EF4-FFF2-40B4-BE49-F238E27FC236}">
                <a16:creationId xmlns:a16="http://schemas.microsoft.com/office/drawing/2014/main" id="{2636A426-7A59-28C5-3227-D258AE11F5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41" y="3337929"/>
            <a:ext cx="2176623" cy="144201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Picture 12" descr="A group of people in orange outfits&#10;&#10;Description automatically generated">
            <a:extLst>
              <a:ext uri="{FF2B5EF4-FFF2-40B4-BE49-F238E27FC236}">
                <a16:creationId xmlns:a16="http://schemas.microsoft.com/office/drawing/2014/main" id="{5F517285-AE77-FE91-0C52-30E1A0172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61" y="4144604"/>
            <a:ext cx="1950720" cy="146304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Picture 14" descr="A person in a garment&#10;&#10;Description automatically generated">
            <a:extLst>
              <a:ext uri="{FF2B5EF4-FFF2-40B4-BE49-F238E27FC236}">
                <a16:creationId xmlns:a16="http://schemas.microsoft.com/office/drawing/2014/main" id="{F4E407E1-F9A8-C51A-1790-8C988E4A44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93" y="5241688"/>
            <a:ext cx="1950720" cy="146304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31728C-B8F1-6C86-DE0C-2878EA4822CE}"/>
              </a:ext>
            </a:extLst>
          </p:cNvPr>
          <p:cNvSpPr txBox="1"/>
          <p:nvPr/>
        </p:nvSpPr>
        <p:spPr>
          <a:xfrm>
            <a:off x="487721" y="2340338"/>
            <a:ext cx="115819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Ich bin</a:t>
            </a:r>
            <a:endParaRPr lang="en-GB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94D3A-0DCC-ADB7-B9C7-0C930C67B8FD}"/>
              </a:ext>
            </a:extLst>
          </p:cNvPr>
          <p:cNvSpPr txBox="1"/>
          <p:nvPr/>
        </p:nvSpPr>
        <p:spPr>
          <a:xfrm>
            <a:off x="4104435" y="2348985"/>
            <a:ext cx="89151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Mai</a:t>
            </a:r>
            <a:endParaRPr lang="en-GB" sz="2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92544E-545B-6ED1-60D5-5D577CEAD79B}"/>
              </a:ext>
            </a:extLst>
          </p:cNvPr>
          <p:cNvSpPr txBox="1"/>
          <p:nvPr/>
        </p:nvSpPr>
        <p:spPr>
          <a:xfrm>
            <a:off x="568341" y="2831991"/>
            <a:ext cx="165947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FF0066"/>
                </a:solidFill>
                <a:latin typeface="Segoe Print" panose="02000600000000000000" pitchFamily="2" charset="0"/>
              </a:rPr>
              <a:t>e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in Bild</a:t>
            </a:r>
            <a:endParaRPr lang="en-GB" sz="2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6C122D-FA1D-4124-DF17-1D17C169539A}"/>
              </a:ext>
            </a:extLst>
          </p:cNvPr>
          <p:cNvSpPr txBox="1"/>
          <p:nvPr/>
        </p:nvSpPr>
        <p:spPr>
          <a:xfrm>
            <a:off x="3392311" y="2858469"/>
            <a:ext cx="2060838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FF0066"/>
                </a:solidFill>
                <a:latin typeface="Segoe Print" panose="02000600000000000000" pitchFamily="2" charset="0"/>
              </a:rPr>
              <a:t>m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Bruder</a:t>
            </a:r>
            <a:endParaRPr lang="en-GB" sz="2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045E35-7504-912A-45CE-A6C55115EE0B}"/>
              </a:ext>
            </a:extLst>
          </p:cNvPr>
          <p:cNvSpPr txBox="1"/>
          <p:nvPr/>
        </p:nvSpPr>
        <p:spPr>
          <a:xfrm>
            <a:off x="205212" y="3395374"/>
            <a:ext cx="213175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200" b="1" noProof="0" dirty="0" err="1">
                <a:solidFill>
                  <a:srgbClr val="FF0066"/>
                </a:solidFill>
                <a:latin typeface="Segoe Print" panose="02000600000000000000" pitchFamily="2" charset="0"/>
              </a:rPr>
              <a:t>m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eine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Mutter</a:t>
            </a:r>
            <a:endParaRPr lang="en-GB" sz="2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9754FB-CFBF-6B9B-397F-85D652DE3367}"/>
              </a:ext>
            </a:extLst>
          </p:cNvPr>
          <p:cNvSpPr txBox="1"/>
          <p:nvPr/>
        </p:nvSpPr>
        <p:spPr>
          <a:xfrm>
            <a:off x="3038559" y="3395374"/>
            <a:ext cx="3171047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FF0066"/>
                </a:solidFill>
                <a:latin typeface="Segoe Print" panose="02000600000000000000" pitchFamily="2" charset="0"/>
              </a:rPr>
              <a:t>i</a:t>
            </a:r>
            <a:r>
              <a:rPr lang="en-GB" sz="2200" b="1" noProof="0" dirty="0" err="1">
                <a:solidFill>
                  <a:srgbClr val="FF0066"/>
                </a:solidFill>
                <a:latin typeface="Segoe Print" panose="02000600000000000000" pitchFamily="2" charset="0"/>
              </a:rPr>
              <a:t>hre</a:t>
            </a:r>
            <a:r>
              <a:rPr lang="en-GB" sz="2200" b="1" noProof="0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200" b="1" noProof="0" dirty="0" err="1">
                <a:solidFill>
                  <a:srgbClr val="FF0066"/>
                </a:solidFill>
                <a:latin typeface="Segoe Print" panose="02000600000000000000" pitchFamily="2" charset="0"/>
              </a:rPr>
              <a:t>Freundin</a:t>
            </a:r>
            <a:endParaRPr lang="en-GB" sz="2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1A3D5D-F6AB-015B-AA79-B69B197C862C}"/>
              </a:ext>
            </a:extLst>
          </p:cNvPr>
          <p:cNvSpPr txBox="1"/>
          <p:nvPr/>
        </p:nvSpPr>
        <p:spPr>
          <a:xfrm>
            <a:off x="568341" y="3963743"/>
            <a:ext cx="1768621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200" b="1" noProof="0" dirty="0" err="1">
                <a:solidFill>
                  <a:srgbClr val="FF0066"/>
                </a:solidFill>
                <a:latin typeface="Segoe Print" panose="02000600000000000000" pitchFamily="2" charset="0"/>
              </a:rPr>
              <a:t>spielt</a:t>
            </a:r>
            <a:endParaRPr lang="en-GB" sz="2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9EF9D3-D7B2-CE3C-A3B4-2BA03FE6D2E0}"/>
              </a:ext>
            </a:extLst>
          </p:cNvPr>
          <p:cNvSpPr txBox="1"/>
          <p:nvPr/>
        </p:nvSpPr>
        <p:spPr>
          <a:xfrm>
            <a:off x="2992446" y="3947117"/>
            <a:ext cx="2003505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200" b="1" noProof="0" dirty="0">
                <a:solidFill>
                  <a:srgbClr val="FF0066"/>
                </a:solidFill>
                <a:latin typeface="Segoe Print" panose="02000600000000000000" pitchFamily="2" charset="0"/>
              </a:rPr>
              <a:t>Instrument</a:t>
            </a:r>
            <a:endParaRPr lang="en-GB" sz="2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614DF7-480F-6BB4-6284-D4F570535082}"/>
              </a:ext>
            </a:extLst>
          </p:cNvPr>
          <p:cNvSpPr txBox="1"/>
          <p:nvPr/>
        </p:nvSpPr>
        <p:spPr>
          <a:xfrm>
            <a:off x="487721" y="4507141"/>
            <a:ext cx="3543952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FF0066"/>
                </a:solidFill>
                <a:latin typeface="Segoe Print" panose="02000600000000000000" pitchFamily="2" charset="0"/>
              </a:rPr>
              <a:t>k</a:t>
            </a:r>
            <a:r>
              <a:rPr lang="en-GB" sz="2200" b="1" noProof="0" dirty="0" err="1">
                <a:solidFill>
                  <a:srgbClr val="FF0066"/>
                </a:solidFill>
                <a:latin typeface="Segoe Print" panose="02000600000000000000" pitchFamily="2" charset="0"/>
              </a:rPr>
              <a:t>ann</a:t>
            </a:r>
            <a:r>
              <a:rPr lang="en-GB" sz="2200" b="1" noProof="0" dirty="0">
                <a:solidFill>
                  <a:srgbClr val="FF0066"/>
                </a:solidFill>
                <a:latin typeface="Segoe Print" panose="02000600000000000000" pitchFamily="2" charset="0"/>
              </a:rPr>
              <a:t> morgen </a:t>
            </a:r>
            <a:r>
              <a:rPr lang="en-GB" sz="2200" b="1" noProof="0" dirty="0" err="1">
                <a:solidFill>
                  <a:srgbClr val="FF0066"/>
                </a:solidFill>
                <a:latin typeface="Segoe Print" panose="02000600000000000000" pitchFamily="2" charset="0"/>
              </a:rPr>
              <a:t>tanzen</a:t>
            </a:r>
            <a:endParaRPr lang="en-GB" sz="2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B7E9C9-13F8-9B8A-2152-307341120C85}"/>
              </a:ext>
            </a:extLst>
          </p:cNvPr>
          <p:cNvSpPr txBox="1"/>
          <p:nvPr/>
        </p:nvSpPr>
        <p:spPr>
          <a:xfrm>
            <a:off x="5519669" y="4468430"/>
            <a:ext cx="2086475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FF0066"/>
                </a:solidFill>
                <a:latin typeface="Segoe Print" panose="02000600000000000000" pitchFamily="2" charset="0"/>
              </a:rPr>
              <a:t>singe</a:t>
            </a:r>
            <a:endParaRPr lang="en-GB" sz="2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AAFFC4-522B-7409-C1A2-A69E5A45195C}"/>
              </a:ext>
            </a:extLst>
          </p:cNvPr>
          <p:cNvSpPr txBox="1"/>
          <p:nvPr/>
        </p:nvSpPr>
        <p:spPr>
          <a:xfrm>
            <a:off x="4180860" y="5045112"/>
            <a:ext cx="1130973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FF0066"/>
                </a:solidFill>
                <a:latin typeface="Segoe Print" panose="02000600000000000000" pitchFamily="2" charset="0"/>
              </a:rPr>
              <a:t>toll</a:t>
            </a:r>
            <a:endParaRPr lang="en-GB" sz="2200" dirty="0"/>
          </a:p>
        </p:txBody>
      </p:sp>
      <p:pic>
        <p:nvPicPr>
          <p:cNvPr id="4" name="T3_W11_2.2">
            <a:hlinkClick r:id="" action="ppaction://media"/>
            <a:extLst>
              <a:ext uri="{FF2B5EF4-FFF2-40B4-BE49-F238E27FC236}">
                <a16:creationId xmlns:a16="http://schemas.microsoft.com/office/drawing/2014/main" id="{1F83F544-734B-3A1B-BF01-FD091D038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36566" y="1826417"/>
            <a:ext cx="917903" cy="917903"/>
          </a:xfrm>
          <a:prstGeom prst="rect">
            <a:avLst/>
          </a:prstGeom>
        </p:spPr>
      </p:pic>
      <p:sp>
        <p:nvSpPr>
          <p:cNvPr id="26" name="CasellaDiTesto 25">
            <a:hlinkClick r:id="" action="ppaction://noaction">
              <a:snd r:embed="rId13" name="T3_W11_2.1.wav"/>
            </a:hlinkClick>
            <a:extLst>
              <a:ext uri="{FF2B5EF4-FFF2-40B4-BE49-F238E27FC236}">
                <a16:creationId xmlns:a16="http://schemas.microsoft.com/office/drawing/2014/main" id="{117234E5-F7F4-669B-57FF-F77CD1D8AF6C}"/>
              </a:ext>
            </a:extLst>
          </p:cNvPr>
          <p:cNvSpPr txBox="1"/>
          <p:nvPr/>
        </p:nvSpPr>
        <p:spPr>
          <a:xfrm>
            <a:off x="56261" y="69137"/>
            <a:ext cx="3657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Johanna in Berlin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2749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1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BC6F4-C96F-6E69-2756-76E8DCAAD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extLst>
              <a:ext uri="{FF2B5EF4-FFF2-40B4-BE49-F238E27FC236}">
                <a16:creationId xmlns:a16="http://schemas.microsoft.com/office/drawing/2014/main" id="{8388B2D5-508E-6C17-11B1-FA08DB91E86E}"/>
              </a:ext>
            </a:extLst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Karneval der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Kulturen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33C093-F007-E65E-95B2-DF6265C9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AB548EB-C167-A9F8-7C9D-F887696BB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A11CC30-B29D-06F5-0D4E-97017346BCF5}"/>
              </a:ext>
            </a:extLst>
          </p:cNvPr>
          <p:cNvSpPr/>
          <p:nvPr/>
        </p:nvSpPr>
        <p:spPr>
          <a:xfrm>
            <a:off x="914067" y="540014"/>
            <a:ext cx="2465237" cy="518040"/>
          </a:xfrm>
          <a:prstGeom prst="wedgeRoundRectCallout">
            <a:avLst>
              <a:gd name="adj1" fmla="val -58216"/>
              <a:gd name="adj2" fmla="val -758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Wann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das?</a:t>
            </a: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FA732043-6C1A-526C-EA90-240A54046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D3EE7A6-D62F-D91E-727C-D5D2705D5A13}"/>
              </a:ext>
            </a:extLst>
          </p:cNvPr>
          <p:cNvSpPr/>
          <p:nvPr/>
        </p:nvSpPr>
        <p:spPr>
          <a:xfrm>
            <a:off x="4051911" y="2964708"/>
            <a:ext cx="2557670" cy="68911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Heute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Sonntag. Der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Umzug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toll!</a:t>
            </a:r>
          </a:p>
        </p:txBody>
      </p:sp>
      <p:pic>
        <p:nvPicPr>
          <p:cNvPr id="12" name="Picture 11" descr="A group of women in pink dresses with flowers on their head&#10;&#10;Description automatically generated">
            <a:extLst>
              <a:ext uri="{FF2B5EF4-FFF2-40B4-BE49-F238E27FC236}">
                <a16:creationId xmlns:a16="http://schemas.microsoft.com/office/drawing/2014/main" id="{5A5E0B24-1B90-5987-25EA-1C5E2744E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91" y="1181508"/>
            <a:ext cx="2552384" cy="170291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05D374D-6838-C19B-82F2-D855E679ECB5}"/>
              </a:ext>
            </a:extLst>
          </p:cNvPr>
          <p:cNvSpPr/>
          <p:nvPr/>
        </p:nvSpPr>
        <p:spPr>
          <a:xfrm>
            <a:off x="4727129" y="5944832"/>
            <a:ext cx="2584783" cy="68911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Freitag. Ich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auch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tanzen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6" name="Picture 15" descr="A group of people performing in a parade&#10;&#10;Description automatically generated">
            <a:extLst>
              <a:ext uri="{FF2B5EF4-FFF2-40B4-BE49-F238E27FC236}">
                <a16:creationId xmlns:a16="http://schemas.microsoft.com/office/drawing/2014/main" id="{76EEC570-2549-69A0-97F1-39AE986F5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91" y="3973574"/>
            <a:ext cx="2516377" cy="188728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4AC7170-C6D0-0C72-E9DC-CB3A3FAE8620}"/>
              </a:ext>
            </a:extLst>
          </p:cNvPr>
          <p:cNvSpPr/>
          <p:nvPr/>
        </p:nvSpPr>
        <p:spPr>
          <a:xfrm>
            <a:off x="8874482" y="6037005"/>
            <a:ext cx="2370528" cy="68911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Dienstag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Ich bin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Hause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456C7FB-725E-A140-1948-D72697C8BB5C}"/>
              </a:ext>
            </a:extLst>
          </p:cNvPr>
          <p:cNvSpPr/>
          <p:nvPr/>
        </p:nvSpPr>
        <p:spPr>
          <a:xfrm>
            <a:off x="664474" y="3069564"/>
            <a:ext cx="2030828" cy="68911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Samstag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Ich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denke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B68185C-429C-C156-3788-D4CF438C37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1" y="1481722"/>
            <a:ext cx="2030827" cy="152312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28A1D4-302B-6337-7E68-B9455B70731C}"/>
              </a:ext>
            </a:extLst>
          </p:cNvPr>
          <p:cNvSpPr/>
          <p:nvPr/>
        </p:nvSpPr>
        <p:spPr>
          <a:xfrm>
            <a:off x="8158346" y="3126248"/>
            <a:ext cx="3031657" cy="68911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Heute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Montag. Ich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Geschenk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3" name="Picture 2" descr="Free Art Crafts photo and picture">
            <a:extLst>
              <a:ext uri="{FF2B5EF4-FFF2-40B4-BE49-F238E27FC236}">
                <a16:creationId xmlns:a16="http://schemas.microsoft.com/office/drawing/2014/main" id="{E23B711F-B268-9F52-4FD5-EE81A5DA4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970" y="1359808"/>
            <a:ext cx="2552385" cy="17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8B65AA4-1F3B-A5A6-6882-A9C31D33EEF5}"/>
              </a:ext>
            </a:extLst>
          </p:cNvPr>
          <p:cNvSpPr/>
          <p:nvPr/>
        </p:nvSpPr>
        <p:spPr>
          <a:xfrm>
            <a:off x="767207" y="5979195"/>
            <a:ext cx="2953174" cy="68911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Heute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Donnerstag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Ich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sitze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Zug*.</a:t>
            </a:r>
          </a:p>
        </p:txBody>
      </p:sp>
      <p:pic>
        <p:nvPicPr>
          <p:cNvPr id="1026" name="Picture 2" descr="Free Transport System Train photo and picture">
            <a:extLst>
              <a:ext uri="{FF2B5EF4-FFF2-40B4-BE49-F238E27FC236}">
                <a16:creationId xmlns:a16="http://schemas.microsoft.com/office/drawing/2014/main" id="{42F50DEA-2E05-143C-5020-4C30FB47A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6" b="22733"/>
          <a:stretch/>
        </p:blipFill>
        <p:spPr bwMode="auto">
          <a:xfrm>
            <a:off x="767207" y="4013166"/>
            <a:ext cx="2953174" cy="18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Dortmund Hbf German Football Museum photo and picture">
            <a:extLst>
              <a:ext uri="{FF2B5EF4-FFF2-40B4-BE49-F238E27FC236}">
                <a16:creationId xmlns:a16="http://schemas.microsoft.com/office/drawing/2014/main" id="{86C11607-581A-28D6-ECB6-6B2F60E93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1" t="8725" r="9700" b="13321"/>
          <a:stretch/>
        </p:blipFill>
        <p:spPr bwMode="auto">
          <a:xfrm>
            <a:off x="8871580" y="4077637"/>
            <a:ext cx="2341945" cy="17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03F224B-E877-6952-9CD3-F82DCEEEEE47}"/>
              </a:ext>
            </a:extLst>
          </p:cNvPr>
          <p:cNvSpPr txBox="1"/>
          <p:nvPr/>
        </p:nvSpPr>
        <p:spPr>
          <a:xfrm>
            <a:off x="3988904" y="81870"/>
            <a:ext cx="61092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Johanna is at the carnival.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Put her pictures in order.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Achtung! Johanna’s story starts on a Thursday!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13B0FD-B6F6-4605-148D-6AF3D3E0CA5F}"/>
              </a:ext>
            </a:extLst>
          </p:cNvPr>
          <p:cNvSpPr/>
          <p:nvPr/>
        </p:nvSpPr>
        <p:spPr>
          <a:xfrm>
            <a:off x="7902271" y="82004"/>
            <a:ext cx="2932853" cy="61567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Umzug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parade</a:t>
            </a:r>
          </a:p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Zug – on the train</a:t>
            </a:r>
          </a:p>
        </p:txBody>
      </p:sp>
    </p:spTree>
    <p:extLst>
      <p:ext uri="{BB962C8B-B14F-4D97-AF65-F5344CB8AC3E}">
        <p14:creationId xmlns:p14="http://schemas.microsoft.com/office/powerpoint/2010/main" val="3360683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77144" y="479711"/>
            <a:ext cx="376284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st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26218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St</a:t>
            </a:r>
            <a:r>
              <a:rPr lang="en-GB" sz="6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unde</a:t>
            </a:r>
            <a:endParaRPr lang="en-GB" sz="60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ei</a:t>
            </a: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BC63F-22DD-3E2E-1C90-EAF44AC2B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059" y="1990725"/>
            <a:ext cx="1652303" cy="3304606"/>
          </a:xfrm>
          <a:prstGeom prst="rect">
            <a:avLst/>
          </a:prstGeom>
        </p:spPr>
      </p:pic>
      <p:pic>
        <p:nvPicPr>
          <p:cNvPr id="5" name="Imagen 5" descr="Icono&#10;&#10;Descripción generada automáticamente">
            <a:extLst>
              <a:ext uri="{FF2B5EF4-FFF2-40B4-BE49-F238E27FC236}">
                <a16:creationId xmlns:a16="http://schemas.microsoft.com/office/drawing/2014/main" id="{0A4A008C-13F4-3F2B-C0FC-FBC1503B1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52" y="2736095"/>
            <a:ext cx="4541941" cy="184392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C79AECB-3910-9407-E578-FE5A5630A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456" y="407562"/>
            <a:ext cx="1271887" cy="775900"/>
          </a:xfrm>
          <a:prstGeom prst="rect">
            <a:avLst/>
          </a:prstGeom>
        </p:spPr>
      </p:pic>
      <p:sp>
        <p:nvSpPr>
          <p:cNvPr id="16" name="CustomShape 3">
            <a:extLst>
              <a:ext uri="{FF2B5EF4-FFF2-40B4-BE49-F238E27FC236}">
                <a16:creationId xmlns:a16="http://schemas.microsoft.com/office/drawing/2014/main" id="{F159E87C-965E-33C2-CC64-B2864E52ED2D}"/>
              </a:ext>
            </a:extLst>
          </p:cNvPr>
          <p:cNvSpPr/>
          <p:nvPr/>
        </p:nvSpPr>
        <p:spPr>
          <a:xfrm>
            <a:off x="10001666" y="1269326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0E494FE2-4AC2-5C42-A95F-516CD853F562}"/>
              </a:ext>
            </a:extLst>
          </p:cNvPr>
          <p:cNvSpPr txBox="1">
            <a:spLocks/>
          </p:cNvSpPr>
          <p:nvPr/>
        </p:nvSpPr>
        <p:spPr>
          <a:xfrm>
            <a:off x="9997049" y="121598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48D3AEB-0CE3-1EE2-C8EF-94D3D4120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29" y="407562"/>
            <a:ext cx="1271887" cy="775900"/>
          </a:xfrm>
          <a:prstGeom prst="rect">
            <a:avLst/>
          </a:prstGeom>
        </p:spPr>
      </p:pic>
      <p:sp>
        <p:nvSpPr>
          <p:cNvPr id="19" name="Title 4">
            <a:extLst>
              <a:ext uri="{FF2B5EF4-FFF2-40B4-BE49-F238E27FC236}">
                <a16:creationId xmlns:a16="http://schemas.microsoft.com/office/drawing/2014/main" id="{67266A70-02A8-0BB9-111B-CA9CC8AC7A62}"/>
              </a:ext>
            </a:extLst>
          </p:cNvPr>
          <p:cNvSpPr txBox="1">
            <a:spLocks/>
          </p:cNvSpPr>
          <p:nvPr/>
        </p:nvSpPr>
        <p:spPr>
          <a:xfrm>
            <a:off x="3960422" y="1215983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74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4385131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</a:t>
            </a:r>
            <a:r>
              <a:rPr lang="en-GB" sz="5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9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[u]</a:t>
            </a:r>
            <a:endParaRPr kumimoji="0" lang="en-GB" sz="9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</a:t>
            </a:r>
            <a:endParaRPr lang="en-GB" sz="60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81241187-759D-F863-47D4-EE969C3C0BB6}"/>
              </a:ext>
            </a:extLst>
          </p:cNvPr>
          <p:cNvSpPr/>
          <p:nvPr/>
        </p:nvSpPr>
        <p:spPr>
          <a:xfrm>
            <a:off x="404080" y="516074"/>
            <a:ext cx="252515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8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ä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814E3D-33AF-A17C-1FB3-44152574A996}"/>
              </a:ext>
            </a:extLst>
          </p:cNvPr>
          <p:cNvSpPr txBox="1"/>
          <p:nvPr/>
        </p:nvSpPr>
        <p:spPr>
          <a:xfrm>
            <a:off x="892656" y="5211678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ä</a:t>
            </a: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ser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C94C14-C85D-FCAC-2CBF-5CED6B68F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31" y="2985244"/>
            <a:ext cx="4124625" cy="1793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EFE0E-D108-1569-ABE4-8869117DD188}"/>
              </a:ext>
            </a:extLst>
          </p:cNvPr>
          <p:cNvSpPr txBox="1"/>
          <p:nvPr/>
        </p:nvSpPr>
        <p:spPr>
          <a:xfrm>
            <a:off x="7011270" y="3343756"/>
            <a:ext cx="420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[only]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BD5AD49-5BD3-5F02-1E28-4A129D6CB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456" y="407562"/>
            <a:ext cx="1271887" cy="775900"/>
          </a:xfrm>
          <a:prstGeom prst="rect">
            <a:avLst/>
          </a:prstGeom>
        </p:spPr>
      </p:pic>
      <p:sp>
        <p:nvSpPr>
          <p:cNvPr id="16" name="CustomShape 3">
            <a:extLst>
              <a:ext uri="{FF2B5EF4-FFF2-40B4-BE49-F238E27FC236}">
                <a16:creationId xmlns:a16="http://schemas.microsoft.com/office/drawing/2014/main" id="{BC3089FC-A9B8-D57C-F832-B8C467D51A3C}"/>
              </a:ext>
            </a:extLst>
          </p:cNvPr>
          <p:cNvSpPr/>
          <p:nvPr/>
        </p:nvSpPr>
        <p:spPr>
          <a:xfrm>
            <a:off x="10001666" y="1269326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11379757-DCFA-680D-A4C7-0BAD7100B3F2}"/>
              </a:ext>
            </a:extLst>
          </p:cNvPr>
          <p:cNvSpPr txBox="1">
            <a:spLocks/>
          </p:cNvSpPr>
          <p:nvPr/>
        </p:nvSpPr>
        <p:spPr>
          <a:xfrm>
            <a:off x="9997049" y="121598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1A818735-A301-9F73-8FC4-AFE83B642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29" y="407562"/>
            <a:ext cx="1271887" cy="775900"/>
          </a:xfrm>
          <a:prstGeom prst="rect">
            <a:avLst/>
          </a:prstGeom>
        </p:spPr>
      </p:pic>
      <p:sp>
        <p:nvSpPr>
          <p:cNvPr id="19" name="Title 4">
            <a:extLst>
              <a:ext uri="{FF2B5EF4-FFF2-40B4-BE49-F238E27FC236}">
                <a16:creationId xmlns:a16="http://schemas.microsoft.com/office/drawing/2014/main" id="{24BDAA28-EAC1-05CF-E3B6-A07258CE2600}"/>
              </a:ext>
            </a:extLst>
          </p:cNvPr>
          <p:cNvSpPr txBox="1">
            <a:spLocks/>
          </p:cNvSpPr>
          <p:nvPr/>
        </p:nvSpPr>
        <p:spPr>
          <a:xfrm>
            <a:off x="3960422" y="1215983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35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522307" y="492228"/>
            <a:ext cx="26218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8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äu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1142022" y="5209643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äu</a:t>
            </a: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EA934C36-4795-3AF6-27D2-81B2608AD55A}"/>
              </a:ext>
            </a:extLst>
          </p:cNvPr>
          <p:cNvSpPr/>
          <p:nvPr/>
        </p:nvSpPr>
        <p:spPr>
          <a:xfrm>
            <a:off x="6354169" y="497571"/>
            <a:ext cx="4323792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8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th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1ED9B3-5FFA-57AC-BACF-32C72ED56DE1}"/>
              </a:ext>
            </a:extLst>
          </p:cNvPr>
          <p:cNvSpPr txBox="1"/>
          <p:nvPr/>
        </p:nvSpPr>
        <p:spPr>
          <a:xfrm>
            <a:off x="7052951" y="519317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Th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BE6E05-64FA-8429-C86A-CB2067D61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92" y="2671494"/>
            <a:ext cx="1812629" cy="19595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A21F0E-BC48-B456-7935-963AC121B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182" y="2671495"/>
            <a:ext cx="1812629" cy="1959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1EB629-8E5C-8C53-BC0A-071E6CC78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489" y="2671495"/>
            <a:ext cx="1812629" cy="19595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BD9489-F1B8-034D-4046-448136D8FCE0}"/>
              </a:ext>
            </a:extLst>
          </p:cNvPr>
          <p:cNvSpPr txBox="1"/>
          <p:nvPr/>
        </p:nvSpPr>
        <p:spPr>
          <a:xfrm>
            <a:off x="7011270" y="3343756"/>
            <a:ext cx="420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[topic]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9F52BE4-804B-C4CB-07E2-9B0FDB523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456" y="407562"/>
            <a:ext cx="1271887" cy="775900"/>
          </a:xfrm>
          <a:prstGeom prst="rect">
            <a:avLst/>
          </a:prstGeom>
        </p:spPr>
      </p:pic>
      <p:sp>
        <p:nvSpPr>
          <p:cNvPr id="18" name="CustomShape 3">
            <a:extLst>
              <a:ext uri="{FF2B5EF4-FFF2-40B4-BE49-F238E27FC236}">
                <a16:creationId xmlns:a16="http://schemas.microsoft.com/office/drawing/2014/main" id="{9DC3C1B7-2B52-02C9-26A7-B90BB0D941B7}"/>
              </a:ext>
            </a:extLst>
          </p:cNvPr>
          <p:cNvSpPr/>
          <p:nvPr/>
        </p:nvSpPr>
        <p:spPr>
          <a:xfrm>
            <a:off x="10001666" y="1269326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26899F35-3005-4087-A990-CAD399656175}"/>
              </a:ext>
            </a:extLst>
          </p:cNvPr>
          <p:cNvSpPr txBox="1">
            <a:spLocks/>
          </p:cNvSpPr>
          <p:nvPr/>
        </p:nvSpPr>
        <p:spPr>
          <a:xfrm>
            <a:off x="9997049" y="121598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91846EC-6593-1274-2964-CDF178D44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29" y="407562"/>
            <a:ext cx="1271887" cy="775900"/>
          </a:xfrm>
          <a:prstGeom prst="rect">
            <a:avLst/>
          </a:prstGeom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id="{838781F8-3530-7E8D-F2B7-030A7B1D06C3}"/>
              </a:ext>
            </a:extLst>
          </p:cNvPr>
          <p:cNvSpPr txBox="1">
            <a:spLocks/>
          </p:cNvSpPr>
          <p:nvPr/>
        </p:nvSpPr>
        <p:spPr>
          <a:xfrm>
            <a:off x="3960422" y="1215983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128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3" y="511241"/>
            <a:ext cx="343469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-</a:t>
            </a:r>
            <a:r>
              <a:rPr lang="en-GB" sz="8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tion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295122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[-d]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Fik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tion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Nor</a:t>
            </a:r>
            <a:r>
              <a:rPr lang="en-GB" sz="6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16627-9D19-7334-1342-B49EF4677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130" y="2187087"/>
            <a:ext cx="3434699" cy="2865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DA5CD5-CF1C-41E2-95AB-047226C7D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063" y="2121243"/>
            <a:ext cx="2962913" cy="295072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E5618FC-ACB3-2BEF-B89F-5842B7BCD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456" y="407562"/>
            <a:ext cx="1271887" cy="775900"/>
          </a:xfrm>
          <a:prstGeom prst="rect">
            <a:avLst/>
          </a:prstGeom>
        </p:spPr>
      </p:pic>
      <p:sp>
        <p:nvSpPr>
          <p:cNvPr id="16" name="CustomShape 3">
            <a:extLst>
              <a:ext uri="{FF2B5EF4-FFF2-40B4-BE49-F238E27FC236}">
                <a16:creationId xmlns:a16="http://schemas.microsoft.com/office/drawing/2014/main" id="{75F42C10-38E5-9A5B-370A-FF332D259952}"/>
              </a:ext>
            </a:extLst>
          </p:cNvPr>
          <p:cNvSpPr/>
          <p:nvPr/>
        </p:nvSpPr>
        <p:spPr>
          <a:xfrm>
            <a:off x="10001666" y="1269326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3445ADE4-8C61-8EBD-67DA-99918A22DE19}"/>
              </a:ext>
            </a:extLst>
          </p:cNvPr>
          <p:cNvSpPr txBox="1">
            <a:spLocks/>
          </p:cNvSpPr>
          <p:nvPr/>
        </p:nvSpPr>
        <p:spPr>
          <a:xfrm>
            <a:off x="9997049" y="121598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EB4CF0C0-D266-326B-D309-734C256B3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29" y="407562"/>
            <a:ext cx="1271887" cy="775900"/>
          </a:xfrm>
          <a:prstGeom prst="rect">
            <a:avLst/>
          </a:prstGeom>
        </p:spPr>
      </p:pic>
      <p:sp>
        <p:nvSpPr>
          <p:cNvPr id="19" name="Title 4">
            <a:extLst>
              <a:ext uri="{FF2B5EF4-FFF2-40B4-BE49-F238E27FC236}">
                <a16:creationId xmlns:a16="http://schemas.microsoft.com/office/drawing/2014/main" id="{3700A6CD-087A-A03B-2DED-4BFB6F90131F}"/>
              </a:ext>
            </a:extLst>
          </p:cNvPr>
          <p:cNvSpPr txBox="1">
            <a:spLocks/>
          </p:cNvSpPr>
          <p:nvPr/>
        </p:nvSpPr>
        <p:spPr>
          <a:xfrm>
            <a:off x="3960422" y="1215983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53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4" y="511241"/>
            <a:ext cx="252515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-</a:t>
            </a:r>
            <a:r>
              <a:rPr lang="en-GB" sz="8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ig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26218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[v]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zwanz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ig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v</a:t>
            </a:r>
            <a:r>
              <a:rPr lang="en-GB" sz="6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erkauf</a:t>
            </a: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CD0C28A5-3ED3-2F94-3959-630DB0881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72" y="2333616"/>
            <a:ext cx="3405215" cy="2679515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4B300656-479B-BFD9-0E8A-A7581C3AD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02" y="2021299"/>
            <a:ext cx="3242726" cy="339995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63ED1CC-9942-6E3E-D9FF-90273FCBE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456" y="407562"/>
            <a:ext cx="1271887" cy="775900"/>
          </a:xfrm>
          <a:prstGeom prst="rect">
            <a:avLst/>
          </a:prstGeom>
        </p:spPr>
      </p:pic>
      <p:sp>
        <p:nvSpPr>
          <p:cNvPr id="16" name="CustomShape 3">
            <a:extLst>
              <a:ext uri="{FF2B5EF4-FFF2-40B4-BE49-F238E27FC236}">
                <a16:creationId xmlns:a16="http://schemas.microsoft.com/office/drawing/2014/main" id="{29E58F3D-169A-A91B-F5E6-81F01B0808B6}"/>
              </a:ext>
            </a:extLst>
          </p:cNvPr>
          <p:cNvSpPr/>
          <p:nvPr/>
        </p:nvSpPr>
        <p:spPr>
          <a:xfrm>
            <a:off x="10001666" y="1269326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5E47379C-6F4D-94DA-0B99-B667B12B2F84}"/>
              </a:ext>
            </a:extLst>
          </p:cNvPr>
          <p:cNvSpPr txBox="1">
            <a:spLocks/>
          </p:cNvSpPr>
          <p:nvPr/>
        </p:nvSpPr>
        <p:spPr>
          <a:xfrm>
            <a:off x="9997049" y="121598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4CA18947-1D0A-FE1D-6D16-43FA57941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29" y="407562"/>
            <a:ext cx="1271887" cy="775900"/>
          </a:xfrm>
          <a:prstGeom prst="rect">
            <a:avLst/>
          </a:prstGeom>
        </p:spPr>
      </p:pic>
      <p:sp>
        <p:nvSpPr>
          <p:cNvPr id="19" name="Title 4">
            <a:extLst>
              <a:ext uri="{FF2B5EF4-FFF2-40B4-BE49-F238E27FC236}">
                <a16:creationId xmlns:a16="http://schemas.microsoft.com/office/drawing/2014/main" id="{44752846-814C-1879-C320-A45D364FB808}"/>
              </a:ext>
            </a:extLst>
          </p:cNvPr>
          <p:cNvSpPr txBox="1">
            <a:spLocks/>
          </p:cNvSpPr>
          <p:nvPr/>
        </p:nvSpPr>
        <p:spPr>
          <a:xfrm>
            <a:off x="3960422" y="1215983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37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4" y="511241"/>
            <a:ext cx="252515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er-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26218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[-er]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1167344" y="5206845"/>
            <a:ext cx="3822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6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er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saub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er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AB9D8E-AD5E-3B06-5619-B80D4D309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506" y="2500588"/>
            <a:ext cx="3621948" cy="2560830"/>
          </a:xfrm>
          <a:prstGeom prst="rect">
            <a:avLst/>
          </a:prstGeom>
        </p:spPr>
      </p:pic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27CD63B1-83CF-70E2-E908-0046CB134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57" y="2862097"/>
            <a:ext cx="5045926" cy="1837812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EDFC945A-4812-95ED-3B5A-94D685DE7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456" y="407562"/>
            <a:ext cx="1271887" cy="775900"/>
          </a:xfrm>
          <a:prstGeom prst="rect">
            <a:avLst/>
          </a:prstGeom>
        </p:spPr>
      </p:pic>
      <p:sp>
        <p:nvSpPr>
          <p:cNvPr id="16" name="CustomShape 3">
            <a:extLst>
              <a:ext uri="{FF2B5EF4-FFF2-40B4-BE49-F238E27FC236}">
                <a16:creationId xmlns:a16="http://schemas.microsoft.com/office/drawing/2014/main" id="{89FA8A6B-9298-4B77-2EB3-B311F19F39D2}"/>
              </a:ext>
            </a:extLst>
          </p:cNvPr>
          <p:cNvSpPr/>
          <p:nvPr/>
        </p:nvSpPr>
        <p:spPr>
          <a:xfrm>
            <a:off x="10001666" y="1269326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9AAB356E-23EE-BE57-0113-FD5000A1614E}"/>
              </a:ext>
            </a:extLst>
          </p:cNvPr>
          <p:cNvSpPr txBox="1">
            <a:spLocks/>
          </p:cNvSpPr>
          <p:nvPr/>
        </p:nvSpPr>
        <p:spPr>
          <a:xfrm>
            <a:off x="9997049" y="121598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FD4E446-D559-2D1A-502D-C70725103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29" y="407562"/>
            <a:ext cx="1271887" cy="775900"/>
          </a:xfrm>
          <a:prstGeom prst="rect">
            <a:avLst/>
          </a:prstGeom>
        </p:spPr>
      </p:pic>
      <p:sp>
        <p:nvSpPr>
          <p:cNvPr id="19" name="Title 4">
            <a:extLst>
              <a:ext uri="{FF2B5EF4-FFF2-40B4-BE49-F238E27FC236}">
                <a16:creationId xmlns:a16="http://schemas.microsoft.com/office/drawing/2014/main" id="{82F36533-939A-617D-2DED-33425D4F4897}"/>
              </a:ext>
            </a:extLst>
          </p:cNvPr>
          <p:cNvSpPr txBox="1">
            <a:spLocks/>
          </p:cNvSpPr>
          <p:nvPr/>
        </p:nvSpPr>
        <p:spPr>
          <a:xfrm>
            <a:off x="3960422" y="1215983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42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352805" y="253359"/>
            <a:ext cx="445896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onsonantal</a:t>
            </a:r>
            <a:r>
              <a:rPr kumimoji="0" lang="en-GB" sz="7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[r]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407614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soft 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agen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6575842" y="5228656"/>
            <a:ext cx="5226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4" descr="Free vector graphics of Blouse">
            <a:extLst>
              <a:ext uri="{FF2B5EF4-FFF2-40B4-BE49-F238E27FC236}">
                <a16:creationId xmlns:a16="http://schemas.microsoft.com/office/drawing/2014/main" id="{CD676E79-A871-3E75-AC4F-EC7CE53B2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58" y="2483599"/>
            <a:ext cx="3333233" cy="208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506B9A-D9F8-256E-700A-923481527506}"/>
              </a:ext>
            </a:extLst>
          </p:cNvPr>
          <p:cNvSpPr txBox="1"/>
          <p:nvPr/>
        </p:nvSpPr>
        <p:spPr>
          <a:xfrm>
            <a:off x="2439902" y="4658485"/>
            <a:ext cx="152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[to wear]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28BE9B-6F3E-B6B7-3CA2-97983DCEEC82}"/>
              </a:ext>
            </a:extLst>
          </p:cNvPr>
          <p:cNvSpPr txBox="1"/>
          <p:nvPr/>
        </p:nvSpPr>
        <p:spPr>
          <a:xfrm>
            <a:off x="7011270" y="3343756"/>
            <a:ext cx="420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[still]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9569631-79DB-76B0-2FDA-969B01E80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456" y="407562"/>
            <a:ext cx="1271887" cy="775900"/>
          </a:xfrm>
          <a:prstGeom prst="rect">
            <a:avLst/>
          </a:prstGeom>
        </p:spPr>
      </p:pic>
      <p:sp>
        <p:nvSpPr>
          <p:cNvPr id="17" name="CustomShape 3">
            <a:extLst>
              <a:ext uri="{FF2B5EF4-FFF2-40B4-BE49-F238E27FC236}">
                <a16:creationId xmlns:a16="http://schemas.microsoft.com/office/drawing/2014/main" id="{1BFF23D2-D164-0AC3-A8E4-FAC7F032B07F}"/>
              </a:ext>
            </a:extLst>
          </p:cNvPr>
          <p:cNvSpPr/>
          <p:nvPr/>
        </p:nvSpPr>
        <p:spPr>
          <a:xfrm>
            <a:off x="10001666" y="1269326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369F6D41-7F25-4C75-B5AC-D3C83F9BB3D8}"/>
              </a:ext>
            </a:extLst>
          </p:cNvPr>
          <p:cNvSpPr txBox="1">
            <a:spLocks/>
          </p:cNvSpPr>
          <p:nvPr/>
        </p:nvSpPr>
        <p:spPr>
          <a:xfrm>
            <a:off x="9997049" y="121598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6D8CB207-77B4-4008-300E-20D91B6ED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29" y="407562"/>
            <a:ext cx="1271887" cy="775900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0E3B7E4B-2236-9CE5-9EA4-D76619549A4A}"/>
              </a:ext>
            </a:extLst>
          </p:cNvPr>
          <p:cNvSpPr txBox="1">
            <a:spLocks/>
          </p:cNvSpPr>
          <p:nvPr/>
        </p:nvSpPr>
        <p:spPr>
          <a:xfrm>
            <a:off x="3960422" y="1215983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51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FDD52A8-5C47-44D2-A98E-740226D1B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772192"/>
              </p:ext>
            </p:extLst>
          </p:nvPr>
        </p:nvGraphicFramePr>
        <p:xfrm>
          <a:off x="343106" y="646401"/>
          <a:ext cx="4422858" cy="594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389247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St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unde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ei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ä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äu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Fik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Nor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026697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zwanz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ig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035189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erkauf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079011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35426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saub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097108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agen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480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2610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41702A1-C8D7-4346-B167-634AFC707F1A}"/>
              </a:ext>
            </a:extLst>
          </p:cNvPr>
          <p:cNvSpPr txBox="1"/>
          <p:nvPr/>
        </p:nvSpPr>
        <p:spPr>
          <a:xfrm>
            <a:off x="261461" y="237879"/>
            <a:ext cx="475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Pupil name: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C9CFA3-5082-45DE-B258-3BB6A1DEA3E2}"/>
              </a:ext>
            </a:extLst>
          </p:cNvPr>
          <p:cNvSpPr txBox="1"/>
          <p:nvPr/>
        </p:nvSpPr>
        <p:spPr>
          <a:xfrm>
            <a:off x="6015250" y="237879"/>
            <a:ext cx="475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Pupil name: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B31BE4BE-5C5E-06F4-6D64-1890BE219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293478"/>
              </p:ext>
            </p:extLst>
          </p:nvPr>
        </p:nvGraphicFramePr>
        <p:xfrm>
          <a:off x="6096000" y="646401"/>
          <a:ext cx="4422858" cy="594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389247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St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unde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ei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ä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äu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GB" sz="2000" b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ema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Fik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Nor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026697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zwanz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ig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035189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erkauf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079011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35426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saub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097108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agen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480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261094"/>
                  </a:ext>
                </a:extLst>
              </a:tr>
            </a:tbl>
          </a:graphicData>
        </a:graphic>
      </p:graphicFrame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1EC1B9F-066D-0EC5-0E2E-6D1EC2BE9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11" y="129266"/>
            <a:ext cx="1271887" cy="775900"/>
          </a:xfrm>
          <a:prstGeom prst="rect">
            <a:avLst/>
          </a:prstGeom>
        </p:spPr>
      </p:pic>
      <p:sp>
        <p:nvSpPr>
          <p:cNvPr id="9" name="CustomShape 3">
            <a:extLst>
              <a:ext uri="{FF2B5EF4-FFF2-40B4-BE49-F238E27FC236}">
                <a16:creationId xmlns:a16="http://schemas.microsoft.com/office/drawing/2014/main" id="{DE63B1E8-7BB0-38AD-522C-388D025DF45C}"/>
              </a:ext>
            </a:extLst>
          </p:cNvPr>
          <p:cNvSpPr/>
          <p:nvPr/>
        </p:nvSpPr>
        <p:spPr>
          <a:xfrm>
            <a:off x="10564216" y="991030"/>
            <a:ext cx="1589390" cy="3507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915896D9-7AC2-BBED-1C5B-AF5CBCFB1243}"/>
              </a:ext>
            </a:extLst>
          </p:cNvPr>
          <p:cNvSpPr txBox="1">
            <a:spLocks/>
          </p:cNvSpPr>
          <p:nvPr/>
        </p:nvSpPr>
        <p:spPr>
          <a:xfrm>
            <a:off x="10557528" y="937687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18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506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1878</Words>
  <Application>Microsoft Office PowerPoint</Application>
  <PresentationFormat>Widescreen</PresentationFormat>
  <Paragraphs>283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Bookshelf Symbol 7</vt:lpstr>
      <vt:lpstr>Calibri</vt:lpstr>
      <vt:lpstr>Calibri Light</vt:lpstr>
      <vt:lpstr>Century Gothic</vt:lpstr>
      <vt:lpstr>Century Gothic</vt:lpstr>
      <vt:lpstr>Modern Love</vt:lpstr>
      <vt:lpstr>Segoe Print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Teacher audio version</vt:lpstr>
      <vt:lpstr>lesen</vt:lpstr>
      <vt:lpstr>PowerPoint Presentation</vt:lpstr>
      <vt:lpstr>PowerPoint Presentation</vt:lpstr>
      <vt:lpstr>lesen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Charlotte Moss</cp:lastModifiedBy>
  <cp:revision>29</cp:revision>
  <dcterms:created xsi:type="dcterms:W3CDTF">2022-01-14T11:53:29Z</dcterms:created>
  <dcterms:modified xsi:type="dcterms:W3CDTF">2024-03-18T12:49:08Z</dcterms:modified>
</cp:coreProperties>
</file>