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1"/>
  </p:notesMasterIdLst>
  <p:sldIdLst>
    <p:sldId id="275" r:id="rId3"/>
    <p:sldId id="1013" r:id="rId4"/>
    <p:sldId id="570" r:id="rId5"/>
    <p:sldId id="572" r:id="rId6"/>
    <p:sldId id="281" r:id="rId7"/>
    <p:sldId id="294" r:id="rId8"/>
    <p:sldId id="368"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9FB"/>
    <a:srgbClr val="FFD10D"/>
    <a:srgbClr val="FF0066"/>
    <a:srgbClr val="FFFFCC"/>
    <a:srgbClr val="2E94AF"/>
    <a:srgbClr val="29C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3" autoAdjust="0"/>
    <p:restoredTop sz="72245" autoAdjust="0"/>
  </p:normalViewPr>
  <p:slideViewPr>
    <p:cSldViewPr snapToGrid="0">
      <p:cViewPr varScale="1">
        <p:scale>
          <a:sx n="86" d="100"/>
          <a:sy n="86" d="100"/>
        </p:scale>
        <p:origin x="1384"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08/05/2024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r>
              <a:rPr lang="en-US" sz="1200" b="0" strike="noStrike" spc="-1" dirty="0">
                <a:solidFill>
                  <a:srgbClr val="002060"/>
                </a:solidFill>
                <a:latin typeface="Century Gothic"/>
                <a:ea typeface="Century Gothic"/>
              </a:rPr>
              <a:t>Revisit SSC: [v] [w] [r] [er-] [-er] [-</a:t>
            </a:r>
            <a:r>
              <a:rPr lang="en-US" sz="1200" b="0" strike="noStrike" spc="-1" dirty="0" err="1">
                <a:solidFill>
                  <a:srgbClr val="002060"/>
                </a:solidFill>
                <a:latin typeface="Century Gothic"/>
                <a:ea typeface="Century Gothic"/>
              </a:rPr>
              <a:t>ig</a:t>
            </a:r>
            <a:r>
              <a:rPr lang="en-US" sz="1200" b="0" strike="noStrike" spc="-1" dirty="0">
                <a:solidFill>
                  <a:srgbClr val="002060"/>
                </a:solidFill>
                <a:latin typeface="Century Gothic"/>
                <a:ea typeface="Century Gothic"/>
              </a:rPr>
              <a:t>] [-g] [-d] [-b] [-</a:t>
            </a:r>
            <a:r>
              <a:rPr lang="en-US" sz="1200" b="0" strike="noStrike" spc="-1" dirty="0" err="1">
                <a:solidFill>
                  <a:srgbClr val="002060"/>
                </a:solidFill>
                <a:latin typeface="Century Gothic"/>
                <a:ea typeface="Century Gothic"/>
              </a:rPr>
              <a:t>tion</a:t>
            </a:r>
            <a:r>
              <a:rPr lang="en-US" sz="1200" b="0" strike="noStrike" spc="-1" dirty="0">
                <a:solidFill>
                  <a:srgbClr val="002060"/>
                </a:solidFill>
                <a:latin typeface="Century Gothic"/>
                <a:ea typeface="Century Gothic"/>
              </a:rPr>
              <a:t>] [z] [</a:t>
            </a:r>
            <a:r>
              <a:rPr lang="en-US" sz="1200" b="0" strike="noStrike" spc="-1" dirty="0" err="1">
                <a:solidFill>
                  <a:srgbClr val="002060"/>
                </a:solidFill>
                <a:latin typeface="Century Gothic"/>
                <a:ea typeface="Century Gothic"/>
              </a:rPr>
              <a:t>ei</a:t>
            </a:r>
            <a:r>
              <a:rPr lang="en-US" sz="1200" b="0" strike="noStrike" spc="-1" dirty="0">
                <a:solidFill>
                  <a:srgbClr val="002060"/>
                </a:solidFill>
                <a:latin typeface="Century Gothic"/>
                <a:ea typeface="Century Gothic"/>
              </a:rPr>
              <a:t>] [</a:t>
            </a:r>
            <a:r>
              <a:rPr lang="en-US" sz="1200" b="0" strike="noStrike" spc="-1" dirty="0" err="1">
                <a:solidFill>
                  <a:srgbClr val="002060"/>
                </a:solidFill>
                <a:latin typeface="Century Gothic"/>
                <a:ea typeface="Century Gothic"/>
              </a:rPr>
              <a:t>ie</a:t>
            </a:r>
            <a:r>
              <a:rPr lang="en-US" sz="1200" b="0" strike="noStrike" spc="-1" dirty="0">
                <a:solidFill>
                  <a:srgbClr val="002060"/>
                </a:solidFill>
                <a:latin typeface="Century Gothic"/>
                <a:ea typeface="Century Gothic"/>
              </a:rPr>
              <a:t>] [</a:t>
            </a:r>
            <a:r>
              <a:rPr lang="en-US" sz="1200" b="0" strike="noStrike" spc="-1" dirty="0" err="1">
                <a:solidFill>
                  <a:srgbClr val="002060"/>
                </a:solidFill>
                <a:latin typeface="Century Gothic"/>
                <a:ea typeface="Century Gothic"/>
              </a:rPr>
              <a:t>th</a:t>
            </a:r>
            <a:r>
              <a:rPr lang="en-US" sz="1200" b="0" strike="noStrike" spc="-1" dirty="0">
                <a:solidFill>
                  <a:srgbClr val="002060"/>
                </a:solidFill>
                <a:latin typeface="Century Gothic"/>
                <a:ea typeface="Century Gothic"/>
              </a:rPr>
              <a:t>]</a:t>
            </a: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en-GB" sz="1200" b="1" i="0" strike="noStrike" spc="-1" dirty="0">
                <a:solidFill>
                  <a:srgbClr val="002060"/>
                </a:solidFill>
                <a:latin typeface="Century Gothic"/>
                <a:ea typeface="Century Gothic"/>
              </a:rPr>
              <a:t>Revisit language from Term 3</a:t>
            </a:r>
          </a:p>
          <a:p>
            <a:pPr marL="216000" indent="-216000">
              <a:lnSpc>
                <a:spcPct val="100000"/>
              </a:lnSpc>
            </a:pPr>
            <a:r>
              <a:rPr lang="en-GB" sz="1200" b="1" i="0" strike="noStrike" spc="-1" dirty="0">
                <a:solidFill>
                  <a:srgbClr val="002060"/>
                </a:solidFill>
                <a:latin typeface="Century Gothic"/>
                <a:ea typeface="Century Gothic"/>
              </a:rPr>
              <a:t>Revisit 1: </a:t>
            </a:r>
            <a:r>
              <a:rPr lang="de-DE" sz="1200" b="1" i="0" strike="noStrike" spc="-1" dirty="0">
                <a:solidFill>
                  <a:srgbClr val="002060"/>
                </a:solidFill>
                <a:latin typeface="Century Gothic"/>
                <a:ea typeface="Century Gothic"/>
              </a:rPr>
              <a:t>helfen [338] er/sie/es kann [23] </a:t>
            </a:r>
            <a:endParaRPr lang="en-GB" sz="1200" b="1" i="0" strike="noStrike" spc="-1" dirty="0">
              <a:solidFill>
                <a:srgbClr val="002060"/>
              </a:solidFill>
              <a:latin typeface="Century Gothic"/>
              <a:ea typeface="Century Gothic"/>
            </a:endParaRPr>
          </a:p>
          <a:p>
            <a:pPr marL="216000" indent="-216000">
              <a:lnSpc>
                <a:spcPct val="100000"/>
              </a:lnSpc>
            </a:pPr>
            <a:r>
              <a:rPr lang="en-GB" sz="1200" b="1" i="0" strike="noStrike" spc="-1" dirty="0">
                <a:solidFill>
                  <a:srgbClr val="002060"/>
                </a:solidFill>
                <a:latin typeface="Century Gothic"/>
                <a:ea typeface="Century Gothic"/>
              </a:rPr>
              <a:t>Revisit 2: </a:t>
            </a:r>
            <a:r>
              <a:rPr lang="de-DE" sz="1200" b="1" i="0" strike="noStrike" spc="-1" dirty="0">
                <a:solidFill>
                  <a:srgbClr val="002060"/>
                </a:solidFill>
                <a:latin typeface="Century Gothic"/>
                <a:ea typeface="Century Gothic"/>
              </a:rPr>
              <a:t>Montag [1044] Dienstag [1356] Mittwoch [1187] Donnerstag [1244] Freitag [981] Samstag [1112] Sonntag [804] Tag [111] Woche [219] heute [116] morgen [752] </a:t>
            </a:r>
            <a:endParaRPr lang="fr-FR" sz="1200" b="0" i="0" strike="noStrike" spc="-1" dirty="0">
              <a:solidFill>
                <a:srgbClr val="002060"/>
              </a:solidFill>
              <a:latin typeface="Century Gothic"/>
              <a:ea typeface="Century Gothic"/>
            </a:endParaRPr>
          </a:p>
          <a:p>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815" indent="-227815"/>
            <a:r>
              <a:rPr lang="en-GB" sz="1300" b="1" spc="-1" dirty="0">
                <a:solidFill>
                  <a:srgbClr val="000000"/>
                </a:solidFill>
                <a:ea typeface="Calibri"/>
              </a:rPr>
              <a:t>Timing: 2 minutes</a:t>
            </a:r>
            <a:endParaRPr lang="en-GB" sz="1300" spc="-1" dirty="0">
              <a:latin typeface="Arial"/>
            </a:endParaRPr>
          </a:p>
          <a:p>
            <a:pPr marL="227815" indent="-227815"/>
            <a:endParaRPr lang="en-GB" sz="1300" spc="-1" dirty="0">
              <a:latin typeface="Arial"/>
            </a:endParaRPr>
          </a:p>
          <a:p>
            <a:pPr marL="227815" indent="-227815"/>
            <a:r>
              <a:rPr lang="en-GB" sz="1300" b="1" spc="-1" dirty="0">
                <a:solidFill>
                  <a:srgbClr val="000000"/>
                </a:solidFill>
                <a:ea typeface="Calibri"/>
              </a:rPr>
              <a:t>Aim: </a:t>
            </a:r>
            <a:r>
              <a:rPr lang="en-GB" sz="1300" spc="-1" dirty="0">
                <a:solidFill>
                  <a:srgbClr val="000000"/>
                </a:solidFill>
                <a:ea typeface="Calibri"/>
              </a:rPr>
              <a:t> to remind pupils of previously taught SSCs and to practise pronunciation of these key sounds.</a:t>
            </a:r>
          </a:p>
          <a:p>
            <a:pPr marL="227815" indent="-227815"/>
            <a:endParaRPr lang="en-GB" sz="1300" spc="-1" dirty="0">
              <a:solidFill>
                <a:srgbClr val="000000"/>
              </a:solidFill>
              <a:ea typeface="Calibri"/>
            </a:endParaRPr>
          </a:p>
          <a:p>
            <a:pPr marL="227815" indent="-227815"/>
            <a:r>
              <a:rPr lang="en-GB" sz="1300" b="1" spc="-1" dirty="0">
                <a:solidFill>
                  <a:srgbClr val="000000"/>
                </a:solidFill>
                <a:ea typeface="Calibri"/>
              </a:rPr>
              <a:t>Procedure:</a:t>
            </a:r>
          </a:p>
          <a:p>
            <a:pPr marL="0" indent="0">
              <a:buNone/>
            </a:pPr>
            <a:r>
              <a:rPr lang="en-GB" sz="1300" b="0" spc="-1" dirty="0">
                <a:solidFill>
                  <a:srgbClr val="000000"/>
                </a:solidFill>
                <a:latin typeface="Arial"/>
              </a:rPr>
              <a:t>1. Explain that pupils are going to revise the key sounds learnt this term with Robbie. </a:t>
            </a:r>
          </a:p>
          <a:p>
            <a:pPr marL="0" indent="0">
              <a:buNone/>
            </a:pPr>
            <a:r>
              <a:rPr lang="en-GB" sz="1300" b="0" spc="-1" dirty="0">
                <a:solidFill>
                  <a:srgbClr val="000000"/>
                </a:solidFill>
                <a:latin typeface="Arial"/>
              </a:rPr>
              <a:t>2. Click to make the first word appear. Pupils listen to the correct pronunciation and repeat. The audio has the sound on its own, then the full word. </a:t>
            </a:r>
          </a:p>
          <a:p>
            <a:pPr marL="0" indent="0">
              <a:buNone/>
            </a:pPr>
            <a:r>
              <a:rPr lang="en-GB" sz="1300" b="0" spc="-1" dirty="0">
                <a:solidFill>
                  <a:srgbClr val="000000"/>
                </a:solidFill>
                <a:latin typeface="Arial"/>
              </a:rPr>
              <a:t>3. Repeat to bring up and practise all sounds covered this term. </a:t>
            </a:r>
            <a:endParaRPr lang="en-GB" sz="1300" b="0" spc="-1" dirty="0">
              <a:latin typeface="Arial"/>
            </a:endParaRPr>
          </a:p>
          <a:p>
            <a:pPr marL="0" indent="0">
              <a:buFont typeface="+mj-lt"/>
              <a:buNone/>
            </a:pPr>
            <a:r>
              <a:rPr lang="en-GB" b="0" dirty="0"/>
              <a:t>4. Click to bring up the callout about similar sounds. Click again to highlight words that have the same sounds but different spellings. </a:t>
            </a:r>
          </a:p>
          <a:p>
            <a:pPr marL="0" indent="0">
              <a:buFont typeface="+mj-lt"/>
              <a:buNone/>
            </a:pPr>
            <a:r>
              <a:rPr lang="en-GB" b="0" dirty="0"/>
              <a:t>5. Move to the next slide to practise recognition of these sounds in unknown words.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47445-C7F1-4CF7-A756-445626EA8F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6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815" indent="-227815"/>
            <a:r>
              <a:rPr lang="en-GB" sz="1300" b="1" spc="-1" dirty="0">
                <a:solidFill>
                  <a:srgbClr val="000000"/>
                </a:solidFill>
                <a:ea typeface="Calibri"/>
              </a:rPr>
              <a:t>Timing: 5 minutes</a:t>
            </a:r>
            <a:endParaRPr lang="en-GB" sz="1300" spc="-1" dirty="0">
              <a:latin typeface="Arial"/>
            </a:endParaRPr>
          </a:p>
          <a:p>
            <a:pPr marL="227815" indent="-227815"/>
            <a:endParaRPr lang="en-GB" sz="1300" spc="-1" dirty="0">
              <a:latin typeface="Arial"/>
            </a:endParaRPr>
          </a:p>
          <a:p>
            <a:pPr marL="227815" indent="-227815"/>
            <a:r>
              <a:rPr lang="en-GB" sz="1300" b="1" spc="-1" dirty="0">
                <a:solidFill>
                  <a:srgbClr val="000000"/>
                </a:solidFill>
                <a:ea typeface="Calibri"/>
              </a:rPr>
              <a:t>Aim: </a:t>
            </a:r>
            <a:r>
              <a:rPr lang="en-GB" sz="1300" spc="-1" dirty="0">
                <a:solidFill>
                  <a:srgbClr val="000000"/>
                </a:solidFill>
                <a:ea typeface="Calibri"/>
              </a:rPr>
              <a:t>to practise aural recognition and transcription of previously taught SSCs.</a:t>
            </a:r>
          </a:p>
          <a:p>
            <a:pPr marL="227815" indent="-227815"/>
            <a:endParaRPr lang="en-GB" sz="1300" spc="-1" dirty="0">
              <a:solidFill>
                <a:srgbClr val="000000"/>
              </a:solidFill>
              <a:ea typeface="Calibri"/>
            </a:endParaRPr>
          </a:p>
          <a:p>
            <a:pPr marL="227815" indent="-227815"/>
            <a:r>
              <a:rPr lang="en-GB" sz="1300" b="1" spc="-1" dirty="0">
                <a:solidFill>
                  <a:srgbClr val="000000"/>
                </a:solidFill>
                <a:ea typeface="Calibri"/>
              </a:rPr>
              <a:t>Procedure:</a:t>
            </a:r>
            <a:endParaRPr lang="en-GB" sz="1300" spc="-1" dirty="0">
              <a:latin typeface="Arial"/>
            </a:endParaRPr>
          </a:p>
          <a:p>
            <a:pPr marL="241104" indent="-241104">
              <a:buAutoNum type="arabicPeriod"/>
            </a:pPr>
            <a:r>
              <a:rPr lang="en-GB" dirty="0"/>
              <a:t>Explain that this week pupils will be revising all the sounds covered this term. They will hear 10 words and need to identify which of the two sounds suggested is the correct missing sound. For a greater challenge, some pupils might like to look away from the board and identify the sound independently. </a:t>
            </a:r>
          </a:p>
          <a:p>
            <a:pPr marL="241104" indent="-241104">
              <a:buFont typeface="+mj-lt"/>
              <a:buAutoNum type="arabicPeriod"/>
            </a:pPr>
            <a:r>
              <a:rPr lang="en-GB" dirty="0"/>
              <a:t>Click audio button 1 to play the recording for item 1. Pupils need to write down the missing SSC: v or w. </a:t>
            </a:r>
          </a:p>
          <a:p>
            <a:pPr marL="241104" indent="-241104">
              <a:buFont typeface="+mj-lt"/>
              <a:buAutoNum type="arabicPeriod"/>
            </a:pPr>
            <a:r>
              <a:rPr lang="en-GB" dirty="0"/>
              <a:t>Elicit the answer and click to reveal the answer. </a:t>
            </a:r>
          </a:p>
          <a:p>
            <a:pPr marL="241104" indent="-241104">
              <a:buFont typeface="+mj-lt"/>
              <a:buAutoNum type="arabicPeriod"/>
            </a:pPr>
            <a:r>
              <a:rPr lang="en-GB" dirty="0"/>
              <a:t>Repeat for items 2-10. Now that pupils have learnt numbers, encourage them to follow the numbers as they listen to each item. </a:t>
            </a:r>
          </a:p>
          <a:p>
            <a:pPr defTabSz="964418">
              <a:defRPr/>
            </a:pPr>
            <a:br>
              <a:rPr lang="en-GB" dirty="0"/>
            </a:br>
            <a:r>
              <a:rPr lang="en-GB" b="1" dirty="0"/>
              <a:t>Transcript</a:t>
            </a:r>
            <a:r>
              <a:rPr lang="en-GB" dirty="0"/>
              <a:t>:</a:t>
            </a:r>
            <a:br>
              <a:rPr lang="en-GB" dirty="0"/>
            </a:br>
            <a:r>
              <a:rPr lang="en-GB" dirty="0"/>
              <a:t>1. Verein </a:t>
            </a:r>
          </a:p>
          <a:p>
            <a:pPr defTabSz="964418">
              <a:defRPr/>
            </a:pPr>
            <a:r>
              <a:rPr lang="en-GB" dirty="0"/>
              <a:t>2. </a:t>
            </a:r>
            <a:r>
              <a:rPr lang="en-GB" dirty="0" err="1"/>
              <a:t>riesig</a:t>
            </a:r>
            <a:r>
              <a:rPr lang="en-GB" dirty="0"/>
              <a:t> </a:t>
            </a:r>
          </a:p>
          <a:p>
            <a:pPr defTabSz="964418">
              <a:defRPr/>
            </a:pPr>
            <a:r>
              <a:rPr lang="en-GB" dirty="0"/>
              <a:t>3. </a:t>
            </a:r>
            <a:r>
              <a:rPr lang="en-GB" dirty="0" err="1"/>
              <a:t>verbieten</a:t>
            </a:r>
            <a:r>
              <a:rPr lang="en-GB" dirty="0"/>
              <a:t> </a:t>
            </a:r>
          </a:p>
          <a:p>
            <a:pPr defTabSz="964418">
              <a:defRPr/>
            </a:pPr>
            <a:r>
              <a:rPr lang="en-GB" dirty="0"/>
              <a:t>4. Mythos </a:t>
            </a:r>
          </a:p>
          <a:p>
            <a:pPr defTabSz="964418">
              <a:defRPr/>
            </a:pPr>
            <a:r>
              <a:rPr lang="en-GB" dirty="0"/>
              <a:t>5. </a:t>
            </a:r>
            <a:r>
              <a:rPr lang="en-GB" dirty="0" err="1"/>
              <a:t>Gruß</a:t>
            </a:r>
            <a:r>
              <a:rPr lang="en-GB" dirty="0"/>
              <a:t> </a:t>
            </a:r>
          </a:p>
          <a:p>
            <a:pPr defTabSz="964418">
              <a:defRPr/>
            </a:pPr>
            <a:r>
              <a:rPr lang="en-GB" dirty="0"/>
              <a:t>6. Silber</a:t>
            </a:r>
          </a:p>
          <a:p>
            <a:pPr defTabSz="964418">
              <a:defRPr/>
            </a:pPr>
            <a:r>
              <a:rPr lang="en-GB" dirty="0"/>
              <a:t>7. </a:t>
            </a:r>
            <a:r>
              <a:rPr lang="en-GB" dirty="0" err="1"/>
              <a:t>Korb</a:t>
            </a:r>
            <a:endParaRPr lang="en-GB" dirty="0"/>
          </a:p>
          <a:p>
            <a:pPr defTabSz="964418">
              <a:defRPr/>
            </a:pPr>
            <a:r>
              <a:rPr lang="en-GB" dirty="0"/>
              <a:t>8. Fund</a:t>
            </a:r>
          </a:p>
          <a:p>
            <a:pPr defTabSz="964418">
              <a:defRPr/>
            </a:pPr>
            <a:r>
              <a:rPr lang="en-GB" dirty="0"/>
              <a:t>9. </a:t>
            </a:r>
            <a:r>
              <a:rPr lang="en-GB" dirty="0" err="1"/>
              <a:t>Koalition</a:t>
            </a:r>
            <a:endParaRPr lang="en-GB" dirty="0"/>
          </a:p>
          <a:p>
            <a:pPr defTabSz="964418">
              <a:defRPr/>
            </a:pPr>
            <a:r>
              <a:rPr lang="en-GB" dirty="0"/>
              <a:t>10. Wald</a:t>
            </a:r>
          </a:p>
          <a:p>
            <a:pPr defTabSz="964418">
              <a:defRPr/>
            </a:pPr>
            <a:endParaRPr lang="en-GB" dirty="0"/>
          </a:p>
          <a:p>
            <a:pPr defTabSz="964418">
              <a:defRPr/>
            </a:pPr>
            <a:r>
              <a:rPr lang="en-GB" b="1" baseline="0" dirty="0"/>
              <a:t>Word frequency of unknown words (1 is the most frequent word in German): </a:t>
            </a:r>
            <a:br>
              <a:rPr lang="en-GB" b="1" baseline="0" dirty="0"/>
            </a:br>
            <a:r>
              <a:rPr lang="en-GB" dirty="0"/>
              <a:t>Verein [899] </a:t>
            </a:r>
            <a:r>
              <a:rPr lang="en-GB" dirty="0" err="1"/>
              <a:t>riesig</a:t>
            </a:r>
            <a:r>
              <a:rPr lang="en-GB" dirty="0"/>
              <a:t> [1075] </a:t>
            </a:r>
            <a:r>
              <a:rPr lang="en-GB" dirty="0" err="1"/>
              <a:t>verbieten</a:t>
            </a:r>
            <a:r>
              <a:rPr lang="en-GB" dirty="0"/>
              <a:t> [1320] Mythos [4576] </a:t>
            </a:r>
            <a:r>
              <a:rPr lang="en-GB" dirty="0" err="1"/>
              <a:t>Gruß</a:t>
            </a:r>
            <a:r>
              <a:rPr lang="en-GB" dirty="0"/>
              <a:t> [4722] Silber [4783] </a:t>
            </a:r>
            <a:r>
              <a:rPr lang="en-GB" dirty="0" err="1"/>
              <a:t>Korb</a:t>
            </a:r>
            <a:r>
              <a:rPr lang="en-GB" dirty="0"/>
              <a:t> [4724] Fund [4805] </a:t>
            </a:r>
            <a:r>
              <a:rPr lang="en-GB" dirty="0" err="1"/>
              <a:t>Koalition</a:t>
            </a:r>
            <a:r>
              <a:rPr lang="en-GB" dirty="0"/>
              <a:t> [2330] Wald [1028]</a:t>
            </a:r>
            <a:br>
              <a:rPr lang="en-GB" baseline="0" dirty="0"/>
            </a:br>
            <a:r>
              <a:rPr lang="en-GB" i="1" dirty="0"/>
              <a:t>Source:  Jones, R.L. &amp; </a:t>
            </a:r>
            <a:r>
              <a:rPr lang="en-GB" i="1" dirty="0" err="1"/>
              <a:t>Tschirner</a:t>
            </a:r>
            <a:r>
              <a:rPr lang="en-GB" i="1" dirty="0"/>
              <a:t>, E. (2019). A frequency dictionary of German: core vocabulary for learners. Routledge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24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Calibri"/>
              </a:rPr>
              <a:t>Timing: 5 minutes</a:t>
            </a: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solidFill>
                <a:srgbClr val="000000"/>
              </a:solidFill>
              <a:latin typeface="Calibri"/>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Calibri"/>
              </a:rPr>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solidFill>
                  <a:srgbClr val="000000"/>
                </a:solidFill>
                <a:latin typeface="Calibri"/>
              </a:rPr>
              <a:t>Pupils write 1-6 and write down A, B, C, or D for each word that they hear.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solidFill>
                  <a:srgbClr val="000000"/>
                </a:solidFill>
                <a:latin typeface="Calibri"/>
              </a:rPr>
              <a:t>Click to reveal answers 1-6 in turn.</a:t>
            </a: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solidFill>
                <a:schemeClr val="tx1"/>
              </a:solidFill>
              <a:latin typeface="Arial"/>
              <a:ea typeface="+mn-ea"/>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solidFill>
                <a:schemeClr val="tx1"/>
              </a:solidFill>
              <a:latin typeface="Arial"/>
              <a:ea typeface="+mn-ea"/>
            </a:endParaRPr>
          </a:p>
          <a:p>
            <a:pPr marL="216000" indent="-216000">
              <a:lnSpc>
                <a:spcPct val="100000"/>
              </a:lnSpc>
            </a:pPr>
            <a:r>
              <a:rPr lang="en-GB" sz="800" b="1" strike="noStrike" spc="-1" dirty="0">
                <a:latin typeface="Arial"/>
              </a:rPr>
              <a:t>Transcript:</a:t>
            </a:r>
          </a:p>
          <a:p>
            <a:pPr marL="342900" indent="-342900" algn="l">
              <a:lnSpc>
                <a:spcPct val="107000"/>
              </a:lnSpc>
              <a:spcAft>
                <a:spcPts val="800"/>
              </a:spcAft>
              <a:buFont typeface="+mj-lt"/>
              <a:buAutoNum type="arabicPeriod"/>
            </a:pPr>
            <a:r>
              <a:rPr lang="en-US" sz="10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Mittwoch</a:t>
            </a:r>
            <a:endParaRPr lang="en-GB" sz="1000" b="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l">
              <a:lnSpc>
                <a:spcPct val="107000"/>
              </a:lnSpc>
              <a:spcAft>
                <a:spcPts val="800"/>
              </a:spcAft>
              <a:buFont typeface="+mj-lt"/>
              <a:buAutoNum type="arabicPeriod"/>
            </a:pPr>
            <a:r>
              <a:rPr lang="en-GB" sz="10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Februar</a:t>
            </a:r>
            <a:endParaRPr lang="en-GB" sz="1000" b="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l">
              <a:lnSpc>
                <a:spcPct val="107000"/>
              </a:lnSpc>
              <a:spcAft>
                <a:spcPts val="800"/>
              </a:spcAft>
              <a:buFont typeface="+mj-lt"/>
              <a:buAutoNum type="arabicPeriod"/>
            </a:pPr>
            <a:r>
              <a:rPr lang="en-US" sz="10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die </a:t>
            </a:r>
            <a:r>
              <a:rPr lang="en-US" sz="10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Schwester</a:t>
            </a:r>
            <a:endParaRPr lang="en-GB" sz="1000" b="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l">
              <a:lnSpc>
                <a:spcPct val="107000"/>
              </a:lnSpc>
              <a:spcAft>
                <a:spcPts val="800"/>
              </a:spcAft>
              <a:buFont typeface="+mj-lt"/>
              <a:buAutoNum type="arabicPeriod"/>
            </a:pPr>
            <a:r>
              <a:rPr lang="en-US" sz="10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wohnen</a:t>
            </a:r>
            <a:endParaRPr lang="en-US" sz="10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marL="342900" indent="-342900" algn="l">
              <a:lnSpc>
                <a:spcPct val="107000"/>
              </a:lnSpc>
              <a:spcAft>
                <a:spcPts val="800"/>
              </a:spcAft>
              <a:buFont typeface="+mj-lt"/>
              <a:buAutoNum type="arabicPeriod"/>
            </a:pPr>
            <a:r>
              <a:rPr lang="en-US" sz="10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jung</a:t>
            </a:r>
            <a:endParaRPr lang="en-US" sz="10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marL="342900" indent="-342900" algn="l">
              <a:lnSpc>
                <a:spcPct val="107000"/>
              </a:lnSpc>
              <a:spcAft>
                <a:spcPts val="800"/>
              </a:spcAft>
              <a:buFont typeface="+mj-lt"/>
              <a:buAutoNum type="arabicPeriod"/>
            </a:pPr>
            <a:r>
              <a:rPr lang="en-US" sz="10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Wann</a:t>
            </a:r>
            <a:r>
              <a:rPr lang="en-US" sz="10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t>
            </a:r>
          </a:p>
          <a:p>
            <a:pPr marL="342900" indent="-342900" algn="l">
              <a:lnSpc>
                <a:spcPct val="107000"/>
              </a:lnSpc>
              <a:spcAft>
                <a:spcPts val="800"/>
              </a:spcAft>
              <a:buFont typeface="+mj-lt"/>
              <a:buAutoNum type="arabicPeriod"/>
            </a:pPr>
            <a:endParaRPr lang="en-GB" sz="1000" b="0" dirty="0">
              <a:effectLst/>
              <a:latin typeface="Calibri" panose="020F0502020204030204" pitchFamily="34" charset="0"/>
              <a:ea typeface="Calibri" panose="020F0502020204030204" pitchFamily="34" charset="0"/>
              <a:cs typeface="Calibri" panose="020F0502020204030204" pitchFamily="34" charset="0"/>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en-GB" sz="1200" b="1" strike="noStrike" spc="-1" dirty="0">
              <a:solidFill>
                <a:srgbClr val="000000"/>
              </a:solidFill>
              <a:latin typeface="+mn-lt"/>
              <a:ea typeface="Calibri"/>
            </a:endParaRPr>
          </a:p>
          <a:p>
            <a:pPr marL="216000" indent="-216000">
              <a:lnSpc>
                <a:spcPct val="100000"/>
              </a:lnSpc>
            </a:pPr>
            <a:endParaRPr lang="en-GB" sz="1200" b="1" strike="noStrike" spc="-1" dirty="0">
              <a:solidFill>
                <a:srgbClr val="000000"/>
              </a:solidFill>
              <a:latin typeface="+mn-lt"/>
              <a:ea typeface="Calibri"/>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148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 of verbs in the present simple and continuous in the first and third persons; to practise written comprehension of sentences with </a:t>
            </a:r>
            <a:r>
              <a:rPr lang="en-GB" sz="1200" b="0" i="1" strike="noStrike" spc="-1" dirty="0" err="1">
                <a:solidFill>
                  <a:srgbClr val="000000"/>
                </a:solidFill>
                <a:latin typeface="Calibri"/>
                <a:ea typeface="Calibri"/>
              </a:rPr>
              <a:t>nicht</a:t>
            </a:r>
            <a:r>
              <a:rPr lang="en-GB" sz="1200" b="0" strike="noStrike" spc="-1" dirty="0">
                <a:solidFill>
                  <a:srgbClr val="000000"/>
                </a:solidFill>
                <a:latin typeface="Calibri"/>
                <a:ea typeface="Calibri"/>
              </a:rPr>
              <a:t>.</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Explain the task. Moritz has written some sentences about himself and Johanna.</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The pronouns have been blanked out so that pupils must focus on the verb ending to decide whether he is talking about himself or Johanna.</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the sentence again and decide whether it would translate into English as the present simple – ‘I do’ (</a:t>
            </a:r>
            <a:r>
              <a:rPr lang="en-GB" sz="1200" b="0" i="1" strike="noStrike" spc="-1" dirty="0" err="1">
                <a:latin typeface="Arial"/>
              </a:rPr>
              <a:t>montags</a:t>
            </a:r>
            <a:r>
              <a:rPr lang="en-GB" sz="1200" b="0" strike="noStrike" spc="-1" dirty="0">
                <a:latin typeface="Arial"/>
              </a:rPr>
              <a:t>) or the present continuous – ‘I am doing’ (</a:t>
            </a:r>
            <a:r>
              <a:rPr lang="en-GB" sz="1200" b="0" i="1" strike="noStrike" spc="-1" dirty="0" err="1">
                <a:latin typeface="Arial"/>
              </a:rPr>
              <a:t>heute</a:t>
            </a:r>
            <a:r>
              <a:rPr lang="en-GB" sz="1200" b="0" strike="noStrike" spc="-1" dirty="0">
                <a:latin typeface="Arial"/>
              </a:rPr>
              <a: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for a third time and decide whether the sentence is positive or negative (with </a:t>
            </a:r>
            <a:r>
              <a:rPr lang="en-GB" sz="1200" b="0" i="1" strike="noStrike" spc="-1" dirty="0" err="1">
                <a:latin typeface="Arial"/>
              </a:rPr>
              <a:t>nicht</a:t>
            </a:r>
            <a:r>
              <a:rPr lang="en-GB" sz="1200" b="0" i="0" strike="noStrike" spc="-1" dirty="0">
                <a:latin typeface="Arial"/>
              </a:rPr>
              <a: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i="0" strike="noStrike" spc="-1" dirty="0">
                <a:latin typeface="Arial"/>
              </a:rPr>
              <a:t>Click to reveal answers.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i="0" strike="noStrike" spc="-1" dirty="0">
                <a:latin typeface="Arial"/>
              </a:rPr>
              <a:t>In the audio version, click on the blue squares to hear a native speaker.</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revise </a:t>
            </a:r>
            <a:r>
              <a:rPr lang="en-GB" sz="1200" b="0" strike="noStrike" spc="-1" dirty="0" err="1">
                <a:solidFill>
                  <a:srgbClr val="000000"/>
                </a:solidFill>
                <a:latin typeface="Calibri"/>
                <a:ea typeface="Calibri"/>
              </a:rPr>
              <a:t>können</a:t>
            </a:r>
            <a:r>
              <a:rPr lang="en-GB" sz="1200" b="0" strike="noStrike" spc="-1" dirty="0">
                <a:solidFill>
                  <a:srgbClr val="000000"/>
                </a:solidFill>
                <a:latin typeface="Calibri"/>
                <a:ea typeface="Calibri"/>
              </a:rPr>
              <a:t> and possessive adjectives.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ea typeface="Calibri"/>
              </a:rPr>
              <a:t>Explain the task. Johanna is describing herself and her family.</a:t>
            </a:r>
          </a:p>
          <a:p>
            <a:pPr marL="229320" indent="-228600">
              <a:lnSpc>
                <a:spcPct val="100000"/>
              </a:lnSpc>
              <a:buAutoNum type="arabicPeriod"/>
            </a:pPr>
            <a:r>
              <a:rPr lang="en-GB" sz="1200" b="0" strike="noStrike" spc="-1" dirty="0">
                <a:solidFill>
                  <a:srgbClr val="000000"/>
                </a:solidFill>
                <a:latin typeface="Calibri"/>
                <a:ea typeface="Calibri"/>
              </a:rPr>
              <a:t>Click to bring up two reminders to help pupils decide between the options.</a:t>
            </a:r>
          </a:p>
          <a:p>
            <a:pPr marL="229320" indent="-228600">
              <a:lnSpc>
                <a:spcPct val="100000"/>
              </a:lnSpc>
              <a:buAutoNum type="arabicPeriod"/>
            </a:pPr>
            <a:r>
              <a:rPr lang="en-GB" sz="1200" b="0" strike="noStrike" spc="-1" dirty="0">
                <a:solidFill>
                  <a:srgbClr val="000000"/>
                </a:solidFill>
                <a:latin typeface="Calibri"/>
                <a:ea typeface="Calibri"/>
              </a:rPr>
              <a:t>Pupils read each speech bubble and decide which form of </a:t>
            </a:r>
            <a:r>
              <a:rPr lang="en-GB" sz="1200" b="0" strike="noStrike" spc="-1" dirty="0" err="1">
                <a:solidFill>
                  <a:srgbClr val="000000"/>
                </a:solidFill>
                <a:latin typeface="Calibri"/>
                <a:ea typeface="Calibri"/>
              </a:rPr>
              <a:t>können</a:t>
            </a:r>
            <a:r>
              <a:rPr lang="en-GB" sz="1200" b="0" strike="noStrike" spc="-1" dirty="0">
                <a:solidFill>
                  <a:srgbClr val="000000"/>
                </a:solidFill>
                <a:latin typeface="Calibri"/>
                <a:ea typeface="Calibri"/>
              </a:rPr>
              <a:t> and which possessive adjective they should use.</a:t>
            </a:r>
          </a:p>
          <a:p>
            <a:pPr marL="229320" indent="-228600">
              <a:lnSpc>
                <a:spcPct val="100000"/>
              </a:lnSpc>
              <a:buAutoNum type="arabicPeriod"/>
            </a:pPr>
            <a:r>
              <a:rPr lang="en-GB" sz="1200" b="0" strike="noStrike" spc="-1" dirty="0">
                <a:solidFill>
                  <a:srgbClr val="000000"/>
                </a:solidFill>
                <a:latin typeface="Calibri"/>
                <a:ea typeface="Calibri"/>
              </a:rPr>
              <a:t>Click to reveal answers.</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defTabSz="964418">
              <a:defRPr/>
            </a:pPr>
            <a:r>
              <a:rPr lang="en-GB" b="1" baseline="0" dirty="0"/>
              <a:t>Word frequency of unknown words (1 is the most frequent word in German): </a:t>
            </a:r>
            <a:br>
              <a:rPr lang="en-GB" b="1" baseline="0" dirty="0"/>
            </a:br>
            <a:r>
              <a:rPr lang="en-GB" dirty="0" err="1"/>
              <a:t>Trompete</a:t>
            </a:r>
            <a:r>
              <a:rPr lang="en-GB" dirty="0"/>
              <a:t> [&gt;5000] </a:t>
            </a:r>
          </a:p>
          <a:p>
            <a:pPr defTabSz="964418">
              <a:defRPr/>
            </a:pPr>
            <a:r>
              <a:rPr lang="en-GB" i="1" dirty="0"/>
              <a:t>Source:  Jones, R.L. &amp; </a:t>
            </a:r>
            <a:r>
              <a:rPr lang="en-GB" i="1" dirty="0" err="1"/>
              <a:t>Tschirner</a:t>
            </a:r>
            <a:r>
              <a:rPr lang="en-GB" i="1" dirty="0"/>
              <a:t>, E. (2019). A frequency dictionary of German: core vocabulary for learners. Routledge</a:t>
            </a:r>
          </a:p>
          <a:p>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1351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10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b="0" dirty="0"/>
              <a:t>to practise</a:t>
            </a:r>
            <a:r>
              <a:rPr lang="en-GB" b="0" baseline="0" dirty="0"/>
              <a:t> building questions using a variety of question words and verbs; to practise using a variety of verbs in 1</a:t>
            </a:r>
            <a:r>
              <a:rPr lang="en-GB" b="0" baseline="30000" dirty="0"/>
              <a:t>st</a:t>
            </a:r>
            <a:r>
              <a:rPr lang="en-GB" b="0" baseline="0" dirty="0"/>
              <a:t>, 2</a:t>
            </a:r>
            <a:r>
              <a:rPr lang="en-GB" b="0" baseline="30000" dirty="0"/>
              <a:t>nd</a:t>
            </a:r>
            <a:r>
              <a:rPr lang="en-GB" b="0" baseline="0" dirty="0"/>
              <a:t>, 3</a:t>
            </a:r>
            <a:r>
              <a:rPr lang="en-GB" b="0" baseline="30000" dirty="0"/>
              <a:t>rd</a:t>
            </a:r>
            <a:r>
              <a:rPr lang="en-GB" b="0" baseline="0" dirty="0"/>
              <a:t> persons; to practise some of this term’s vocabulary.</a:t>
            </a:r>
            <a:endParaRPr lang="en-GB" b="0" dirty="0"/>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Clr>
                <a:schemeClr val="dk1"/>
              </a:buClr>
              <a:buSzPts val="1200"/>
              <a:buFont typeface="Calibri"/>
              <a:buAutoNum type="arabicPeriod"/>
            </a:pPr>
            <a:r>
              <a:rPr lang="en-GB" dirty="0"/>
              <a:t>Pupils work in pairs. Partner A matches a blue question starter and with a yellow question ender and asks Partner B the question. Partner B responds in the first person.</a:t>
            </a:r>
          </a:p>
          <a:p>
            <a:pPr marL="228600" lvl="0" indent="-228600" algn="l" rtl="0">
              <a:spcBef>
                <a:spcPts val="0"/>
              </a:spcBef>
              <a:spcAft>
                <a:spcPts val="0"/>
              </a:spcAft>
              <a:buClr>
                <a:schemeClr val="dk1"/>
              </a:buClr>
              <a:buSzPts val="1200"/>
              <a:buFont typeface="Calibri"/>
              <a:buAutoNum type="arabicPeriod"/>
            </a:pPr>
            <a:r>
              <a:rPr lang="en-GB" dirty="0"/>
              <a:t>Click to model how this would work with Aisha and Johanna.</a:t>
            </a:r>
          </a:p>
          <a:p>
            <a:pPr marL="228600" lvl="0" indent="-228600" algn="l" rtl="0">
              <a:spcBef>
                <a:spcPts val="0"/>
              </a:spcBef>
              <a:spcAft>
                <a:spcPts val="0"/>
              </a:spcAft>
              <a:buClr>
                <a:schemeClr val="dk1"/>
              </a:buClr>
              <a:buSzPts val="1200"/>
              <a:buFont typeface="Calibri"/>
              <a:buAutoNum type="arabicPeriod"/>
            </a:pPr>
            <a:r>
              <a:rPr lang="en-GB" dirty="0"/>
              <a:t>Once partners have asked and answered all possible questions, they then write down their partner’s answers in the third person. Click to model this with Johanna.</a:t>
            </a:r>
          </a:p>
          <a:p>
            <a:pPr marL="228600" lvl="0" indent="-228600" algn="l" rtl="0">
              <a:spcBef>
                <a:spcPts val="0"/>
              </a:spcBef>
              <a:spcAft>
                <a:spcPts val="0"/>
              </a:spcAft>
              <a:buClr>
                <a:schemeClr val="dk1"/>
              </a:buClr>
              <a:buSzPts val="1200"/>
              <a:buFont typeface="Calibri"/>
              <a:buAutoNum type="arabicPeriod"/>
            </a:pPr>
            <a:r>
              <a:rPr lang="en-GB" dirty="0"/>
              <a:t>In the audio version, click on the speech bubbles to hear a </a:t>
            </a:r>
            <a:r>
              <a:rPr lang="en-GB"/>
              <a:t>native speaker.</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531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194A-8E8B-4DC6-8A23-19E9FA8AF9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53FAB0-CB10-4A0B-9D0A-3B830782D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4716B5-3488-4657-91FA-DF1957202B1A}"/>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5" name="Footer Placeholder 4">
            <a:extLst>
              <a:ext uri="{FF2B5EF4-FFF2-40B4-BE49-F238E27FC236}">
                <a16:creationId xmlns:a16="http://schemas.microsoft.com/office/drawing/2014/main" id="{F5FE6B7E-867B-4DF2-A6A9-7EC211BA1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FFA419-6DB9-4D62-A004-87F88156BBDD}"/>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3310845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A8F4-4E09-4022-AA76-89EA1BD4B3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1561B5-5EE6-448F-B137-8FE2B9AD3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4D97B6-CDBE-4A07-A3C7-52750E3691E2}"/>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5" name="Footer Placeholder 4">
            <a:extLst>
              <a:ext uri="{FF2B5EF4-FFF2-40B4-BE49-F238E27FC236}">
                <a16:creationId xmlns:a16="http://schemas.microsoft.com/office/drawing/2014/main" id="{F6B2CBB7-588F-412F-931B-C570A9AF1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EE3D4-4E23-43E4-A80F-9689F4D16463}"/>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92718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C4C9-1541-45DF-858F-510CDC545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819764-3A05-4165-B866-A2A2E680E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C8F91A-052A-4E42-A2E5-4F168E38AA50}"/>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5" name="Footer Placeholder 4">
            <a:extLst>
              <a:ext uri="{FF2B5EF4-FFF2-40B4-BE49-F238E27FC236}">
                <a16:creationId xmlns:a16="http://schemas.microsoft.com/office/drawing/2014/main" id="{4B1F98FF-838A-43CB-9854-2D80408C2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FFE585-B41B-49C5-876B-FF97D03DA91A}"/>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396158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D1E3-1EF2-401C-9BAD-3AFB32270D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39A833-8697-4BD1-9D1C-C8B612836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8F9336-34CB-4129-9B82-CE86BDC30B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E9576A-D0CA-4E55-B0A9-4217A0997B4E}"/>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6" name="Footer Placeholder 5">
            <a:extLst>
              <a:ext uri="{FF2B5EF4-FFF2-40B4-BE49-F238E27FC236}">
                <a16:creationId xmlns:a16="http://schemas.microsoft.com/office/drawing/2014/main" id="{E9D0C93C-2F6F-4E3C-A5CD-A41FBDED0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D9FB2-2CAB-4CE0-AB74-66691B26499D}"/>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3385029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1115-EE56-46B6-872A-7284A0BD6E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6C526C-75BA-4956-BBA9-D7C0AC88B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C4156-F2FF-4603-A5C0-9DDBC22F4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84A8DB-1BDF-4431-AFD3-9A5740EEF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9F003-AA34-4541-8AF1-CEA75091B5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B32EBC-8955-4850-BFBE-5D4D12698AE5}"/>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8" name="Footer Placeholder 7">
            <a:extLst>
              <a:ext uri="{FF2B5EF4-FFF2-40B4-BE49-F238E27FC236}">
                <a16:creationId xmlns:a16="http://schemas.microsoft.com/office/drawing/2014/main" id="{16B1DFBA-4D77-4774-BC6F-4C9A246F5B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BE3935-18F6-48DE-B3E4-32EB75ECDB6E}"/>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285644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E14D-A6A2-4DBD-8EAD-24EFF96BB5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C2AE26-F81B-45DA-8F42-AC26F9CBD12E}"/>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4" name="Footer Placeholder 3">
            <a:extLst>
              <a:ext uri="{FF2B5EF4-FFF2-40B4-BE49-F238E27FC236}">
                <a16:creationId xmlns:a16="http://schemas.microsoft.com/office/drawing/2014/main" id="{ED8C414B-40E9-4AD0-9B03-805C358AFF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DD68C8-A87D-4140-97EC-28E4187A3541}"/>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2386801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E47C3-1E2C-45FA-8CAF-94FA2DA3EC05}"/>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3" name="Footer Placeholder 2">
            <a:extLst>
              <a:ext uri="{FF2B5EF4-FFF2-40B4-BE49-F238E27FC236}">
                <a16:creationId xmlns:a16="http://schemas.microsoft.com/office/drawing/2014/main" id="{F9174F82-7BB8-4F9E-A919-086F3E7ED7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F7BD6B-9454-4B1C-8D37-AF87BCDDC371}"/>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148244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029D-F171-4724-9C5B-8C9A7F22F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6646D5-A0CC-4D7D-8C27-C3F5CD0444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677F52-32E1-4162-B869-4B9CBC2F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F9CF3-B1CC-4075-ABF0-913A0A3F211A}"/>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6" name="Footer Placeholder 5">
            <a:extLst>
              <a:ext uri="{FF2B5EF4-FFF2-40B4-BE49-F238E27FC236}">
                <a16:creationId xmlns:a16="http://schemas.microsoft.com/office/drawing/2014/main" id="{DC33A68C-0FD5-46E0-9DB0-5DAA1F01AF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79312B-1A91-4AC0-8264-BF2390CD5157}"/>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2099131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44A-FEC6-4D82-84B6-23478F6AB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D99E5C-F17C-4570-B65B-982EF5751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CB76B8-4653-4324-BD23-40715F162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4A52A-5689-4E0E-9C17-0919574B5C69}"/>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6" name="Footer Placeholder 5">
            <a:extLst>
              <a:ext uri="{FF2B5EF4-FFF2-40B4-BE49-F238E27FC236}">
                <a16:creationId xmlns:a16="http://schemas.microsoft.com/office/drawing/2014/main" id="{09452323-2F20-4ADC-9BB0-894B879A6A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E614A6-45D7-44B6-81D4-0A91E7104104}"/>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1272302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D093-665A-47F1-BC81-A47A2B298F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0317BF-C4AD-4F48-9DBA-9F5DD7E320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23855-2152-4913-A4EF-8A2138ABAF22}"/>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5" name="Footer Placeholder 4">
            <a:extLst>
              <a:ext uri="{FF2B5EF4-FFF2-40B4-BE49-F238E27FC236}">
                <a16:creationId xmlns:a16="http://schemas.microsoft.com/office/drawing/2014/main" id="{902A241B-F1E4-44ED-8042-8484557F8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9F14D5-4908-48D5-851A-71CBB0F4FDCF}"/>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1941469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36BB4-46C1-4E60-A0DD-BB7586E398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81A1C4-4CBE-4771-A9E3-DDE41C5BC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E5F259-AE68-440B-9AB7-2F18B37048EB}"/>
              </a:ext>
            </a:extLst>
          </p:cNvPr>
          <p:cNvSpPr>
            <a:spLocks noGrp="1"/>
          </p:cNvSpPr>
          <p:nvPr>
            <p:ph type="dt" sz="half" idx="10"/>
          </p:nvPr>
        </p:nvSpPr>
        <p:spPr/>
        <p:txBody>
          <a:bodyPr/>
          <a:lstStyle/>
          <a:p>
            <a:fld id="{9FA0F3E1-2E2F-462C-BD74-26240352AC3C}" type="datetimeFigureOut">
              <a:rPr lang="en-GB" smtClean="0"/>
              <a:t>08/05/2024</a:t>
            </a:fld>
            <a:endParaRPr lang="en-GB"/>
          </a:p>
        </p:txBody>
      </p:sp>
      <p:sp>
        <p:nvSpPr>
          <p:cNvPr id="5" name="Footer Placeholder 4">
            <a:extLst>
              <a:ext uri="{FF2B5EF4-FFF2-40B4-BE49-F238E27FC236}">
                <a16:creationId xmlns:a16="http://schemas.microsoft.com/office/drawing/2014/main" id="{B866F133-9AF1-447B-ADFF-FE91B571F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427C9B-DE4A-4A6B-B2F2-DD2D5CB0500E}"/>
              </a:ext>
            </a:extLst>
          </p:cNvPr>
          <p:cNvSpPr>
            <a:spLocks noGrp="1"/>
          </p:cNvSpPr>
          <p:nvPr>
            <p:ph type="sldNum" sz="quarter" idx="12"/>
          </p:nvPr>
        </p:nvSpPr>
        <p:spPr/>
        <p:txBody>
          <a:bodyPr/>
          <a:lstStyle/>
          <a:p>
            <a:fld id="{A49E1935-8E90-4B31-88F5-54EA7EEA6ACF}" type="slidenum">
              <a:rPr lang="en-GB" smtClean="0"/>
              <a:t>‹#›</a:t>
            </a:fld>
            <a:endParaRPr lang="en-GB"/>
          </a:p>
        </p:txBody>
      </p:sp>
    </p:spTree>
    <p:extLst>
      <p:ext uri="{BB962C8B-B14F-4D97-AF65-F5344CB8AC3E}">
        <p14:creationId xmlns:p14="http://schemas.microsoft.com/office/powerpoint/2010/main" val="1380103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96927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FB070-81C7-44F7-882A-E6A48A78F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189FDC-7719-4E68-AC55-26570C267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8AC7CA-9175-4A41-B18C-02C71EC1B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0F3E1-2E2F-462C-BD74-26240352AC3C}" type="datetimeFigureOut">
              <a:rPr lang="en-GB" smtClean="0"/>
              <a:t>08/05/2024</a:t>
            </a:fld>
            <a:endParaRPr lang="en-GB"/>
          </a:p>
        </p:txBody>
      </p:sp>
      <p:sp>
        <p:nvSpPr>
          <p:cNvPr id="5" name="Footer Placeholder 4">
            <a:extLst>
              <a:ext uri="{FF2B5EF4-FFF2-40B4-BE49-F238E27FC236}">
                <a16:creationId xmlns:a16="http://schemas.microsoft.com/office/drawing/2014/main" id="{C9236823-BBCC-4234-AF75-86F9106D5E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91730D-D705-475C-9788-57491963B3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E1935-8E90-4B31-88F5-54EA7EEA6ACF}" type="slidenum">
              <a:rPr lang="en-GB" smtClean="0"/>
              <a:t>‹#›</a:t>
            </a:fld>
            <a:endParaRPr lang="en-GB"/>
          </a:p>
        </p:txBody>
      </p:sp>
    </p:spTree>
    <p:extLst>
      <p:ext uri="{BB962C8B-B14F-4D97-AF65-F5344CB8AC3E}">
        <p14:creationId xmlns:p14="http://schemas.microsoft.com/office/powerpoint/2010/main" val="12955917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audio" Target="../media/audio1.wav"/><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6.sv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29.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236"/>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a:lstStyle/>
          <a:p>
            <a:endParaRPr lang="en-US"/>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sp>
        <p:nvSpPr>
          <p:cNvPr id="47" name="CustomShape 3"/>
          <p:cNvSpPr/>
          <p:nvPr/>
        </p:nvSpPr>
        <p:spPr>
          <a:xfrm>
            <a:off x="115604" y="5468207"/>
            <a:ext cx="4100644"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lang="fr-FR" sz="2800" b="1" spc="-1" dirty="0">
                <a:solidFill>
                  <a:prstClr val="white"/>
                </a:solidFill>
                <a:latin typeface="Century Gothic" panose="020B0502020202020204" pitchFamily="34" charset="0"/>
                <a:ea typeface="Century Gothic"/>
              </a:rPr>
              <a:t>Phonics, Vocabulary and Grammar revision</a:t>
            </a:r>
            <a:endPar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endParaRP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endPar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0" y="18553"/>
            <a:ext cx="4441185" cy="1144800"/>
          </a:xfrm>
        </p:spPr>
        <p:txBody>
          <a:bodyPr/>
          <a:lstStyle/>
          <a:p>
            <a:pPr algn="ctr"/>
            <a:r>
              <a:rPr lang="en-GB" sz="3600" b="1" spc="-1" dirty="0">
                <a:solidFill>
                  <a:schemeClr val="bg1"/>
                </a:solidFill>
                <a:latin typeface="Century Gothic" panose="020B0502020202020204" pitchFamily="34" charset="0"/>
                <a:ea typeface="Century Gothic"/>
              </a:rPr>
              <a:t>Was </a:t>
            </a:r>
            <a:r>
              <a:rPr lang="en-GB" sz="3600" b="1" spc="-1" dirty="0" err="1">
                <a:solidFill>
                  <a:schemeClr val="bg1"/>
                </a:solidFill>
                <a:latin typeface="Century Gothic" panose="020B0502020202020204" pitchFamily="34" charset="0"/>
                <a:ea typeface="Century Gothic"/>
              </a:rPr>
              <a:t>kann</a:t>
            </a:r>
            <a:r>
              <a:rPr lang="en-GB" sz="3600" b="1" spc="-1" dirty="0">
                <a:solidFill>
                  <a:schemeClr val="bg1"/>
                </a:solidFill>
                <a:latin typeface="Century Gothic" panose="020B0502020202020204" pitchFamily="34" charset="0"/>
                <a:ea typeface="Century Gothic"/>
              </a:rPr>
              <a:t> ich </a:t>
            </a:r>
            <a:r>
              <a:rPr lang="en-GB" sz="3600" b="1" spc="-1" dirty="0" err="1">
                <a:solidFill>
                  <a:schemeClr val="bg1"/>
                </a:solidFill>
                <a:latin typeface="Century Gothic" panose="020B0502020202020204" pitchFamily="34" charset="0"/>
                <a:ea typeface="Century Gothic"/>
              </a:rPr>
              <a:t>jetzt</a:t>
            </a:r>
            <a:r>
              <a:rPr lang="en-GB" sz="3600" b="1" spc="-1" dirty="0">
                <a:solidFill>
                  <a:schemeClr val="bg1"/>
                </a:solidFill>
                <a:latin typeface="Century Gothic" panose="020B0502020202020204" pitchFamily="34" charset="0"/>
                <a:ea typeface="Century Gothic"/>
              </a:rPr>
              <a:t>?</a:t>
            </a:r>
            <a:endParaRPr lang="en-GB" sz="3600" dirty="0"/>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9</a:t>
            </a:r>
          </a:p>
        </p:txBody>
      </p:sp>
      <p:pic>
        <p:nvPicPr>
          <p:cNvPr id="10" name="Picture 9" descr="A picture containing icon&#10;&#10;Description automatically generated">
            <a:extLst>
              <a:ext uri="{FF2B5EF4-FFF2-40B4-BE49-F238E27FC236}">
                <a16:creationId xmlns:a16="http://schemas.microsoft.com/office/drawing/2014/main" id="{632E8427-14C0-406E-BC7F-03DDCA655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04" y="1591411"/>
            <a:ext cx="4234636" cy="3525166"/>
          </a:xfrm>
          <a:prstGeom prst="rect">
            <a:avLst/>
          </a:prstGeom>
        </p:spPr>
      </p:pic>
      <p:sp>
        <p:nvSpPr>
          <p:cNvPr id="11" name="CustomShape 3">
            <a:extLst>
              <a:ext uri="{FF2B5EF4-FFF2-40B4-BE49-F238E27FC236}">
                <a16:creationId xmlns:a16="http://schemas.microsoft.com/office/drawing/2014/main" id="{A740A9EE-95FA-42B0-94C8-76FDFD0A3283}"/>
              </a:ext>
            </a:extLst>
          </p:cNvPr>
          <p:cNvSpPr/>
          <p:nvPr/>
        </p:nvSpPr>
        <p:spPr>
          <a:xfrm rot="20928694">
            <a:off x="1990397" y="2079743"/>
            <a:ext cx="2241877" cy="5408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marR="0" lvl="0" algn="ctr" defTabSz="914400" rtl="0" eaLnBrk="1" fontAlgn="auto" latinLnBrk="0" hangingPunct="1">
              <a:lnSpc>
                <a:spcPct val="100000"/>
              </a:lnSpc>
              <a:spcBef>
                <a:spcPts val="0"/>
              </a:spcBef>
              <a:spcAft>
                <a:spcPts val="0"/>
              </a:spcAft>
              <a:buClr>
                <a:prstClr val="white"/>
              </a:buClr>
              <a:buSzTx/>
              <a:tabLst/>
              <a:defRPr/>
            </a:pPr>
            <a:r>
              <a:rPr lang="fr-FR" sz="2400" b="1" spc="-1" dirty="0">
                <a:solidFill>
                  <a:schemeClr val="tx1">
                    <a:lumMod val="75000"/>
                    <a:lumOff val="25000"/>
                  </a:schemeClr>
                </a:solidFill>
                <a:latin typeface="Century Gothic" panose="020B0502020202020204" pitchFamily="34" charset="0"/>
                <a:ea typeface="Century Gothic"/>
              </a:rPr>
              <a:t>Ich wiederhole!</a:t>
            </a:r>
            <a:endParaRPr kumimoji="0" lang="fr-FR" sz="2400" b="1" i="0" u="none" strike="noStrike" kern="1200" cap="none" spc="-1" normalizeH="0" baseline="0" noProof="0" dirty="0">
              <a:ln>
                <a:noFill/>
              </a:ln>
              <a:solidFill>
                <a:schemeClr val="tx1">
                  <a:lumMod val="75000"/>
                  <a:lumOff val="25000"/>
                </a:schemeClr>
              </a:solidFill>
              <a:effectLst/>
              <a:uLnTx/>
              <a:uFillTx/>
              <a:latin typeface="Century Gothic" panose="020B0502020202020204" pitchFamily="34" charset="0"/>
              <a:ea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981245EA-2614-41B4-8125-97549347A01E}"/>
              </a:ext>
            </a:extLst>
          </p:cNvPr>
          <p:cNvSpPr txBox="1"/>
          <p:nvPr/>
        </p:nvSpPr>
        <p:spPr>
          <a:xfrm>
            <a:off x="4841870" y="5992117"/>
            <a:ext cx="466918" cy="546622"/>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DF9AB324-7FB8-4BE3-BD6C-C7987B455CF1}"/>
              </a:ext>
            </a:extLst>
          </p:cNvPr>
          <p:cNvSpPr txBox="1"/>
          <p:nvPr/>
        </p:nvSpPr>
        <p:spPr>
          <a:xfrm>
            <a:off x="952819" y="2589102"/>
            <a:ext cx="452809" cy="546622"/>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7220F17-FFFD-49A2-B1B7-39175C7929CD}"/>
              </a:ext>
            </a:extLst>
          </p:cNvPr>
          <p:cNvPicPr>
            <a:picLocks noChangeAspect="1"/>
          </p:cNvPicPr>
          <p:nvPr/>
        </p:nvPicPr>
        <p:blipFill>
          <a:blip r:embed="rId3"/>
          <a:stretch>
            <a:fillRect/>
          </a:stretch>
        </p:blipFill>
        <p:spPr>
          <a:xfrm>
            <a:off x="3824539" y="2162365"/>
            <a:ext cx="3474069" cy="3531833"/>
          </a:xfrm>
          <a:prstGeom prst="rect">
            <a:avLst/>
          </a:prstGeom>
        </p:spPr>
      </p:pic>
      <p:sp>
        <p:nvSpPr>
          <p:cNvPr id="16" name="TextBox 15">
            <a:extLst>
              <a:ext uri="{FF2B5EF4-FFF2-40B4-BE49-F238E27FC236}">
                <a16:creationId xmlns:a16="http://schemas.microsoft.com/office/drawing/2014/main" id="{5D120326-707C-4125-90FC-24558C482A3B}"/>
              </a:ext>
            </a:extLst>
          </p:cNvPr>
          <p:cNvSpPr txBox="1"/>
          <p:nvPr/>
        </p:nvSpPr>
        <p:spPr>
          <a:xfrm>
            <a:off x="679556" y="2456365"/>
            <a:ext cx="181885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Z</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ug</a:t>
            </a:r>
          </a:p>
        </p:txBody>
      </p:sp>
      <p:sp>
        <p:nvSpPr>
          <p:cNvPr id="7" name="TextBox 6">
            <a:extLst>
              <a:ext uri="{FF2B5EF4-FFF2-40B4-BE49-F238E27FC236}">
                <a16:creationId xmlns:a16="http://schemas.microsoft.com/office/drawing/2014/main" id="{0ED7AB18-B66F-4C25-9ECF-D2BBC00D4D6A}"/>
              </a:ext>
            </a:extLst>
          </p:cNvPr>
          <p:cNvSpPr txBox="1"/>
          <p:nvPr/>
        </p:nvSpPr>
        <p:spPr>
          <a:xfrm>
            <a:off x="7977964" y="4495887"/>
            <a:ext cx="25298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wied</a:t>
            </a:r>
            <a:r>
              <a:rPr kumimoji="0" lang="en-GB" sz="48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er</a:t>
            </a:r>
            <a:endPar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FD86C2E2-1A58-4D19-82B1-365D8AA3DEAC}"/>
              </a:ext>
            </a:extLst>
          </p:cNvPr>
          <p:cNvSpPr txBox="1"/>
          <p:nvPr/>
        </p:nvSpPr>
        <p:spPr>
          <a:xfrm>
            <a:off x="2473011" y="5841918"/>
            <a:ext cx="368666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Informa</a:t>
            </a: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tion</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9EB91301-D2FC-4404-A973-CC2E2D9C639E}"/>
              </a:ext>
            </a:extLst>
          </p:cNvPr>
          <p:cNvSpPr txBox="1"/>
          <p:nvPr/>
        </p:nvSpPr>
        <p:spPr>
          <a:xfrm>
            <a:off x="1081550" y="5148931"/>
            <a:ext cx="180727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d</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4A58B71D-2DCF-4C5E-A43A-A551890192B8}"/>
              </a:ext>
            </a:extLst>
          </p:cNvPr>
          <p:cNvSpPr txBox="1"/>
          <p:nvPr/>
        </p:nvSpPr>
        <p:spPr>
          <a:xfrm>
            <a:off x="873448" y="4258001"/>
            <a:ext cx="195502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gel</a:t>
            </a:r>
            <a:r>
              <a:rPr kumimoji="0" lang="en-GB" sz="48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b</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323D7472-BF49-45FA-84DE-7A855CE088D1}"/>
              </a:ext>
            </a:extLst>
          </p:cNvPr>
          <p:cNvSpPr txBox="1"/>
          <p:nvPr/>
        </p:nvSpPr>
        <p:spPr>
          <a:xfrm>
            <a:off x="6189524" y="5819005"/>
            <a:ext cx="134147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a:t>
            </a: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a:t>
            </a:r>
          </a:p>
        </p:txBody>
      </p:sp>
      <p:sp>
        <p:nvSpPr>
          <p:cNvPr id="21" name="TextBox 20">
            <a:extLst>
              <a:ext uri="{FF2B5EF4-FFF2-40B4-BE49-F238E27FC236}">
                <a16:creationId xmlns:a16="http://schemas.microsoft.com/office/drawing/2014/main" id="{8FA530E0-7F56-414A-AF36-60F3D087AF75}"/>
              </a:ext>
            </a:extLst>
          </p:cNvPr>
          <p:cNvSpPr txBox="1"/>
          <p:nvPr/>
        </p:nvSpPr>
        <p:spPr>
          <a:xfrm>
            <a:off x="7513079" y="5422367"/>
            <a:ext cx="2291137" cy="830997"/>
          </a:xfrm>
          <a:prstGeom prst="rect">
            <a:avLst/>
          </a:prstGeom>
          <a:noFill/>
        </p:spPr>
        <p:txBody>
          <a:bodyPr wrap="square">
            <a:spAutoFit/>
          </a:bodyPr>
          <a:lstStyle/>
          <a:p>
            <a:pPr lvl="0" algn="ctr">
              <a:defRPr/>
            </a:pPr>
            <a:r>
              <a:rPr lang="en-GB" sz="4800" dirty="0" err="1">
                <a:solidFill>
                  <a:srgbClr val="002060"/>
                </a:solidFill>
                <a:latin typeface="Century Gothic" panose="020B0502020202020204" pitchFamily="34" charset="0"/>
              </a:rPr>
              <a:t>richt</a:t>
            </a:r>
            <a:r>
              <a:rPr lang="en-GB" sz="4800" dirty="0" err="1">
                <a:solidFill>
                  <a:srgbClr val="FF0066"/>
                </a:solidFill>
                <a:latin typeface="Century Gothic" panose="020B0502020202020204" pitchFamily="34" charset="0"/>
              </a:rPr>
              <a:t>ig</a:t>
            </a:r>
            <a:endParaRPr kumimoji="0" lang="en-GB" sz="4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2" name="TextBox 21">
            <a:extLst>
              <a:ext uri="{FF2B5EF4-FFF2-40B4-BE49-F238E27FC236}">
                <a16:creationId xmlns:a16="http://schemas.microsoft.com/office/drawing/2014/main" id="{B414AE71-2FAB-4983-ACA9-190D3029AADB}"/>
              </a:ext>
            </a:extLst>
          </p:cNvPr>
          <p:cNvSpPr txBox="1"/>
          <p:nvPr/>
        </p:nvSpPr>
        <p:spPr>
          <a:xfrm>
            <a:off x="8520637" y="3597299"/>
            <a:ext cx="218357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er</a:t>
            </a:r>
          </a:p>
        </p:txBody>
      </p:sp>
      <p:sp>
        <p:nvSpPr>
          <p:cNvPr id="23" name="TextBox 22">
            <a:extLst>
              <a:ext uri="{FF2B5EF4-FFF2-40B4-BE49-F238E27FC236}">
                <a16:creationId xmlns:a16="http://schemas.microsoft.com/office/drawing/2014/main" id="{418ECF0F-3823-48FC-8CBA-E05F9C310790}"/>
              </a:ext>
            </a:extLst>
          </p:cNvPr>
          <p:cNvSpPr txBox="1"/>
          <p:nvPr/>
        </p:nvSpPr>
        <p:spPr>
          <a:xfrm>
            <a:off x="8191934" y="2608577"/>
            <a:ext cx="23884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a:t>
            </a: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r</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t>
            </a:r>
          </a:p>
        </p:txBody>
      </p:sp>
      <p:sp>
        <p:nvSpPr>
          <p:cNvPr id="25" name="TextBox 24">
            <a:extLst>
              <a:ext uri="{FF2B5EF4-FFF2-40B4-BE49-F238E27FC236}">
                <a16:creationId xmlns:a16="http://schemas.microsoft.com/office/drawing/2014/main" id="{AA4F42AE-EA36-4BCB-AB24-A31D5C50F797}"/>
              </a:ext>
            </a:extLst>
          </p:cNvPr>
          <p:cNvSpPr txBox="1"/>
          <p:nvPr/>
        </p:nvSpPr>
        <p:spPr>
          <a:xfrm>
            <a:off x="6555161" y="1228730"/>
            <a:ext cx="23884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r</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ot</a:t>
            </a:r>
          </a:p>
        </p:txBody>
      </p:sp>
      <p:sp>
        <p:nvSpPr>
          <p:cNvPr id="26" name="TextBox 25">
            <a:extLst>
              <a:ext uri="{FF2B5EF4-FFF2-40B4-BE49-F238E27FC236}">
                <a16:creationId xmlns:a16="http://schemas.microsoft.com/office/drawing/2014/main" id="{E0F2C077-DC0D-4AC9-93E9-45811048193A}"/>
              </a:ext>
            </a:extLst>
          </p:cNvPr>
          <p:cNvSpPr txBox="1"/>
          <p:nvPr/>
        </p:nvSpPr>
        <p:spPr>
          <a:xfrm>
            <a:off x="4551712" y="1153349"/>
            <a:ext cx="16844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W</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elt</a:t>
            </a:r>
          </a:p>
        </p:txBody>
      </p:sp>
      <p:sp>
        <p:nvSpPr>
          <p:cNvPr id="27" name="TextBox 26">
            <a:extLst>
              <a:ext uri="{FF2B5EF4-FFF2-40B4-BE49-F238E27FC236}">
                <a16:creationId xmlns:a16="http://schemas.microsoft.com/office/drawing/2014/main" id="{3FFDE150-C817-4551-A500-D3EBFB1E576E}"/>
              </a:ext>
            </a:extLst>
          </p:cNvPr>
          <p:cNvSpPr txBox="1"/>
          <p:nvPr/>
        </p:nvSpPr>
        <p:spPr>
          <a:xfrm>
            <a:off x="1639342" y="1685908"/>
            <a:ext cx="19263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v</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ier</a:t>
            </a:r>
            <a:endPar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8" name="Title 4">
            <a:extLst>
              <a:ext uri="{FF2B5EF4-FFF2-40B4-BE49-F238E27FC236}">
                <a16:creationId xmlns:a16="http://schemas.microsoft.com/office/drawing/2014/main" id="{B88745EA-510E-4FCE-9B40-3AD2C2710E5D}"/>
              </a:ext>
            </a:extLst>
          </p:cNvPr>
          <p:cNvSpPr txBox="1">
            <a:spLocks/>
          </p:cNvSpPr>
          <p:nvPr/>
        </p:nvSpPr>
        <p:spPr>
          <a:xfrm>
            <a:off x="10405198" y="1165602"/>
            <a:ext cx="1800180" cy="494975"/>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dirty="0" err="1">
                <a:ln>
                  <a:noFill/>
                </a:ln>
                <a:solidFill>
                  <a:prstClr val="white"/>
                </a:solidFill>
                <a:effectLst/>
                <a:uLnTx/>
                <a:uFillTx/>
                <a:latin typeface="Century Gothic" panose="020B0502020202020204" pitchFamily="34" charset="0"/>
                <a:cs typeface="Calibri"/>
                <a:sym typeface="Calibri"/>
              </a:rPr>
              <a:t>aussprechen</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pic>
        <p:nvPicPr>
          <p:cNvPr id="29" name="Picture 28" descr="Icon&#10;&#10;Description automatically generated">
            <a:extLst>
              <a:ext uri="{FF2B5EF4-FFF2-40B4-BE49-F238E27FC236}">
                <a16:creationId xmlns:a16="http://schemas.microsoft.com/office/drawing/2014/main" id="{55417898-9C1B-471A-9806-B79E479E0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30" name="Speech Bubble: Rectangle with Corners Rounded 29">
            <a:extLst>
              <a:ext uri="{FF2B5EF4-FFF2-40B4-BE49-F238E27FC236}">
                <a16:creationId xmlns:a16="http://schemas.microsoft.com/office/drawing/2014/main" id="{7207400F-BF46-4683-8A9C-38F698351F93}"/>
              </a:ext>
            </a:extLst>
          </p:cNvPr>
          <p:cNvSpPr/>
          <p:nvPr/>
        </p:nvSpPr>
        <p:spPr>
          <a:xfrm>
            <a:off x="4074622" y="49254"/>
            <a:ext cx="2480539" cy="588031"/>
          </a:xfrm>
          <a:prstGeom prst="wedgeRoundRectCallout">
            <a:avLst>
              <a:gd name="adj1" fmla="val -62452"/>
              <a:gd name="adj2" fmla="val -1215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Sag die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Wörter</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pic>
        <p:nvPicPr>
          <p:cNvPr id="32" name="Graphic 31" descr="Teacher">
            <a:extLst>
              <a:ext uri="{FF2B5EF4-FFF2-40B4-BE49-F238E27FC236}">
                <a16:creationId xmlns:a16="http://schemas.microsoft.com/office/drawing/2014/main" id="{4D86E572-1FE1-4FCB-9102-0E05182CE0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5343" y="-97148"/>
            <a:ext cx="914400" cy="914400"/>
          </a:xfrm>
          <a:prstGeom prst="rect">
            <a:avLst/>
          </a:prstGeom>
        </p:spPr>
      </p:pic>
      <p:sp>
        <p:nvSpPr>
          <p:cNvPr id="33" name="TextBox 32">
            <a:extLst>
              <a:ext uri="{FF2B5EF4-FFF2-40B4-BE49-F238E27FC236}">
                <a16:creationId xmlns:a16="http://schemas.microsoft.com/office/drawing/2014/main" id="{A14289E3-43DE-4362-8282-00DA8C7627D5}"/>
              </a:ext>
            </a:extLst>
          </p:cNvPr>
          <p:cNvSpPr txBox="1"/>
          <p:nvPr/>
        </p:nvSpPr>
        <p:spPr>
          <a:xfrm>
            <a:off x="0" y="710545"/>
            <a:ext cx="112460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Help Robbie to remember all of the sounds from this term.  </a:t>
            </a:r>
          </a:p>
        </p:txBody>
      </p:sp>
      <p:sp>
        <p:nvSpPr>
          <p:cNvPr id="34" name="Speech Bubble: Rectangle with Corners Rounded 33">
            <a:extLst>
              <a:ext uri="{FF2B5EF4-FFF2-40B4-BE49-F238E27FC236}">
                <a16:creationId xmlns:a16="http://schemas.microsoft.com/office/drawing/2014/main" id="{32FC5D07-597C-4A35-A8F1-6E0E8C287F37}"/>
              </a:ext>
            </a:extLst>
          </p:cNvPr>
          <p:cNvSpPr/>
          <p:nvPr/>
        </p:nvSpPr>
        <p:spPr>
          <a:xfrm>
            <a:off x="9612426" y="3217771"/>
            <a:ext cx="2449327" cy="942774"/>
          </a:xfrm>
          <a:prstGeom prst="wedgeRoundRectCallout">
            <a:avLst>
              <a:gd name="adj1" fmla="val -49790"/>
              <a:gd name="adj2" fmla="val -2689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Which sounds sound the same as each other?</a:t>
            </a:r>
          </a:p>
        </p:txBody>
      </p:sp>
      <p:sp>
        <p:nvSpPr>
          <p:cNvPr id="36" name="TextBox 35">
            <a:extLst>
              <a:ext uri="{FF2B5EF4-FFF2-40B4-BE49-F238E27FC236}">
                <a16:creationId xmlns:a16="http://schemas.microsoft.com/office/drawing/2014/main" id="{B1930F0C-7820-499E-A397-632E8C5B9AB0}"/>
              </a:ext>
            </a:extLst>
          </p:cNvPr>
          <p:cNvSpPr txBox="1"/>
          <p:nvPr/>
        </p:nvSpPr>
        <p:spPr>
          <a:xfrm>
            <a:off x="2394" y="43607"/>
            <a:ext cx="36600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Phonics Revision</a:t>
            </a:r>
          </a:p>
        </p:txBody>
      </p:sp>
      <p:sp>
        <p:nvSpPr>
          <p:cNvPr id="4" name="TextBox 3">
            <a:extLst>
              <a:ext uri="{FF2B5EF4-FFF2-40B4-BE49-F238E27FC236}">
                <a16:creationId xmlns:a16="http://schemas.microsoft.com/office/drawing/2014/main" id="{D3EAB1B3-0227-00E5-ABF4-53BECCDA5947}"/>
              </a:ext>
            </a:extLst>
          </p:cNvPr>
          <p:cNvSpPr txBox="1"/>
          <p:nvPr/>
        </p:nvSpPr>
        <p:spPr>
          <a:xfrm>
            <a:off x="2932927" y="1197476"/>
            <a:ext cx="145898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48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DC72BD8F-1AB6-361C-C082-E8076295F82F}"/>
              </a:ext>
            </a:extLst>
          </p:cNvPr>
          <p:cNvSpPr txBox="1"/>
          <p:nvPr/>
        </p:nvSpPr>
        <p:spPr>
          <a:xfrm>
            <a:off x="7714606" y="1796469"/>
            <a:ext cx="212234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r>
              <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ie</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t>
            </a:r>
          </a:p>
        </p:txBody>
      </p:sp>
      <p:sp>
        <p:nvSpPr>
          <p:cNvPr id="6" name="TextBox 5">
            <a:extLst>
              <a:ext uri="{FF2B5EF4-FFF2-40B4-BE49-F238E27FC236}">
                <a16:creationId xmlns:a16="http://schemas.microsoft.com/office/drawing/2014/main" id="{B89BAAAF-BB5F-B160-103C-5F1F7A81C27F}"/>
              </a:ext>
            </a:extLst>
          </p:cNvPr>
          <p:cNvSpPr txBox="1"/>
          <p:nvPr/>
        </p:nvSpPr>
        <p:spPr>
          <a:xfrm>
            <a:off x="286592" y="3387615"/>
            <a:ext cx="244825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Th</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4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444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6" grpId="0"/>
      <p:bldP spid="7" grpId="0"/>
      <p:bldP spid="15" grpId="0"/>
      <p:bldP spid="18" grpId="0"/>
      <p:bldP spid="19" grpId="0"/>
      <p:bldP spid="20" grpId="0"/>
      <p:bldP spid="21" grpId="0"/>
      <p:bldP spid="22" grpId="0"/>
      <p:bldP spid="23" grpId="0"/>
      <p:bldP spid="25" grpId="0"/>
      <p:bldP spid="26" grpId="0"/>
      <p:bldP spid="27" grpId="0"/>
      <p:bldP spid="34" grpId="0" animBg="1"/>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2">
            <a:extLst>
              <a:ext uri="{FF2B5EF4-FFF2-40B4-BE49-F238E27FC236}">
                <a16:creationId xmlns:a16="http://schemas.microsoft.com/office/drawing/2014/main" id="{ACB7D602-17DB-4C16-B6C5-9D04175C6B84}"/>
              </a:ext>
            </a:extLst>
          </p:cNvPr>
          <p:cNvGraphicFramePr/>
          <p:nvPr>
            <p:extLst>
              <p:ext uri="{D42A27DB-BD31-4B8C-83A1-F6EECF244321}">
                <p14:modId xmlns:p14="http://schemas.microsoft.com/office/powerpoint/2010/main" val="1148723157"/>
              </p:ext>
            </p:extLst>
          </p:nvPr>
        </p:nvGraphicFramePr>
        <p:xfrm>
          <a:off x="87765" y="2058361"/>
          <a:ext cx="5487432" cy="4238119"/>
        </p:xfrm>
        <a:graphic>
          <a:graphicData uri="http://schemas.openxmlformats.org/drawingml/2006/table">
            <a:tbl>
              <a:tblPr/>
              <a:tblGrid>
                <a:gridCol w="881499">
                  <a:extLst>
                    <a:ext uri="{9D8B030D-6E8A-4147-A177-3AD203B41FA5}">
                      <a16:colId xmlns:a16="http://schemas.microsoft.com/office/drawing/2014/main" val="20000"/>
                    </a:ext>
                  </a:extLst>
                </a:gridCol>
                <a:gridCol w="2641270">
                  <a:extLst>
                    <a:ext uri="{9D8B030D-6E8A-4147-A177-3AD203B41FA5}">
                      <a16:colId xmlns:a16="http://schemas.microsoft.com/office/drawing/2014/main" val="20001"/>
                    </a:ext>
                  </a:extLst>
                </a:gridCol>
                <a:gridCol w="1964663">
                  <a:extLst>
                    <a:ext uri="{9D8B030D-6E8A-4147-A177-3AD203B41FA5}">
                      <a16:colId xmlns:a16="http://schemas.microsoft.com/office/drawing/2014/main" val="3175701294"/>
                    </a:ext>
                  </a:extLst>
                </a:gridCol>
              </a:tblGrid>
              <a:tr h="803878">
                <a:tc>
                  <a:txBody>
                    <a:bodyPr/>
                    <a:lstStyle/>
                    <a:p>
                      <a:pPr algn="l"/>
                      <a:r>
                        <a:rPr lang="en-US" sz="2800" b="1" dirty="0">
                          <a:solidFill>
                            <a:srgbClr val="002060"/>
                          </a:solidFill>
                        </a:rPr>
                        <a:t>1  </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trike="noStrike" kern="1200" spc="-1" dirty="0">
                          <a:solidFill>
                            <a:srgbClr val="002060"/>
                          </a:solidFill>
                          <a:latin typeface="Century gothic"/>
                          <a:ea typeface="+mn-ea"/>
                          <a:cs typeface="+mn-cs"/>
                        </a:rPr>
                        <a:t>V e r e </a:t>
                      </a:r>
                      <a:r>
                        <a:rPr lang="en-GB" sz="2800" b="1" strike="noStrike" kern="1200" spc="-1" dirty="0" err="1">
                          <a:solidFill>
                            <a:srgbClr val="002060"/>
                          </a:solidFill>
                          <a:latin typeface="Century gothic"/>
                          <a:ea typeface="+mn-ea"/>
                          <a:cs typeface="+mn-cs"/>
                        </a:rPr>
                        <a:t>i</a:t>
                      </a:r>
                      <a:r>
                        <a:rPr lang="en-GB" sz="2800" b="1" strike="noStrike" kern="1200" spc="-1" dirty="0">
                          <a:solidFill>
                            <a:srgbClr val="002060"/>
                          </a:solidFill>
                          <a:latin typeface="Century gothic"/>
                          <a:ea typeface="+mn-ea"/>
                          <a:cs typeface="+mn-cs"/>
                        </a:rPr>
                        <a:t> n</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r>
                        <a:rPr lang="en-GB" sz="2800" b="1" strike="noStrike" kern="1200" spc="-1" dirty="0">
                          <a:solidFill>
                            <a:srgbClr val="002060"/>
                          </a:solidFill>
                          <a:latin typeface="Century gothic"/>
                          <a:ea typeface="+mn-ea"/>
                          <a:cs typeface="+mn-cs"/>
                        </a:rPr>
                        <a:t>v </a:t>
                      </a:r>
                      <a:r>
                        <a:rPr lang="en-GB" sz="2800" b="1" strike="noStrike" kern="1200" spc="-1" dirty="0" err="1">
                          <a:solidFill>
                            <a:srgbClr val="002060"/>
                          </a:solidFill>
                          <a:latin typeface="Century gothic"/>
                          <a:ea typeface="+mn-ea"/>
                          <a:cs typeface="+mn-cs"/>
                        </a:rPr>
                        <a:t>oder</a:t>
                      </a:r>
                      <a:r>
                        <a:rPr lang="en-GB" sz="2800" b="1" strike="noStrike" kern="1200" spc="-1" dirty="0">
                          <a:solidFill>
                            <a:srgbClr val="002060"/>
                          </a:solidFill>
                          <a:latin typeface="Century gothic"/>
                          <a:ea typeface="+mn-ea"/>
                          <a:cs typeface="+mn-cs"/>
                        </a:rPr>
                        <a:t> w?</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654423">
                <a:tc>
                  <a:txBody>
                    <a:bodyPr/>
                    <a:lstStyle/>
                    <a:p>
                      <a:pPr algn="l"/>
                      <a:r>
                        <a:rPr lang="en-US" sz="2800" b="1" dirty="0">
                          <a:solidFill>
                            <a:srgbClr val="002060"/>
                          </a:solidFill>
                        </a:rPr>
                        <a:t>2</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trike="noStrike" kern="1200" spc="-1" dirty="0">
                          <a:solidFill>
                            <a:srgbClr val="002060"/>
                          </a:solidFill>
                          <a:latin typeface="Century gothic"/>
                          <a:ea typeface="+mn-ea"/>
                          <a:cs typeface="+mn-cs"/>
                        </a:rPr>
                        <a:t>r </a:t>
                      </a:r>
                      <a:r>
                        <a:rPr lang="en-GB" sz="2800" b="1" strike="noStrike" kern="1200" spc="-1" dirty="0" err="1">
                          <a:solidFill>
                            <a:srgbClr val="002060"/>
                          </a:solidFill>
                          <a:latin typeface="Century gothic"/>
                          <a:ea typeface="+mn-ea"/>
                          <a:cs typeface="+mn-cs"/>
                        </a:rPr>
                        <a:t>i</a:t>
                      </a:r>
                      <a:r>
                        <a:rPr lang="en-GB" sz="2800" b="1" strike="noStrike" kern="1200" spc="-1" dirty="0">
                          <a:solidFill>
                            <a:srgbClr val="002060"/>
                          </a:solidFill>
                          <a:latin typeface="Century gothic"/>
                          <a:ea typeface="+mn-ea"/>
                          <a:cs typeface="+mn-cs"/>
                        </a:rPr>
                        <a:t> e s </a:t>
                      </a:r>
                      <a:r>
                        <a:rPr lang="en-GB" sz="2800" b="1" strike="noStrike" kern="1200" spc="-1" dirty="0" err="1">
                          <a:solidFill>
                            <a:srgbClr val="002060"/>
                          </a:solidFill>
                          <a:latin typeface="Century gothic"/>
                          <a:ea typeface="+mn-ea"/>
                          <a:cs typeface="+mn-cs"/>
                        </a:rPr>
                        <a:t>ig</a:t>
                      </a:r>
                      <a:endParaRPr lang="en-GB" sz="2800" b="1" strike="noStrike" kern="1200" spc="-1" dirty="0">
                        <a:solidFill>
                          <a:srgbClr val="002060"/>
                        </a:solidFill>
                        <a:latin typeface="Century gothic"/>
                        <a:ea typeface="+mn-ea"/>
                        <a:cs typeface="+mn-cs"/>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strike="noStrike" kern="1200" spc="-1" dirty="0">
                          <a:solidFill>
                            <a:srgbClr val="002060"/>
                          </a:solidFill>
                          <a:latin typeface="Century gothic"/>
                          <a:ea typeface="+mn-ea"/>
                          <a:cs typeface="+mn-cs"/>
                        </a:rPr>
                        <a:t>-g </a:t>
                      </a:r>
                      <a:r>
                        <a:rPr lang="en-GB" sz="2800" b="1" strike="noStrike" kern="1200" spc="-1" dirty="0" err="1">
                          <a:solidFill>
                            <a:srgbClr val="002060"/>
                          </a:solidFill>
                          <a:latin typeface="Century gothic"/>
                          <a:ea typeface="+mn-ea"/>
                          <a:cs typeface="+mn-cs"/>
                        </a:rPr>
                        <a:t>oder</a:t>
                      </a:r>
                      <a:r>
                        <a:rPr lang="en-GB" sz="2800" b="1" strike="noStrike" kern="1200" spc="-1" dirty="0">
                          <a:solidFill>
                            <a:srgbClr val="002060"/>
                          </a:solidFill>
                          <a:latin typeface="Century gothic"/>
                          <a:ea typeface="+mn-ea"/>
                          <a:cs typeface="+mn-cs"/>
                        </a:rPr>
                        <a:t> </a:t>
                      </a:r>
                      <a:r>
                        <a:rPr lang="en-GB" sz="2800" b="1" strike="noStrike" kern="1200" spc="-1" dirty="0" err="1">
                          <a:solidFill>
                            <a:srgbClr val="002060"/>
                          </a:solidFill>
                          <a:latin typeface="Century gothic"/>
                          <a:ea typeface="+mn-ea"/>
                          <a:cs typeface="+mn-cs"/>
                        </a:rPr>
                        <a:t>ig</a:t>
                      </a:r>
                      <a:r>
                        <a:rPr lang="en-GB" sz="2800" b="1" strike="noStrike" kern="1200" spc="-1" dirty="0">
                          <a:solidFill>
                            <a:srgbClr val="002060"/>
                          </a:solidFill>
                          <a:latin typeface="Century gothic"/>
                          <a:ea typeface="+mn-ea"/>
                          <a:cs typeface="+mn-cs"/>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708212">
                <a:tc>
                  <a:txBody>
                    <a:bodyPr/>
                    <a:lstStyle/>
                    <a:p>
                      <a:pPr algn="l"/>
                      <a:r>
                        <a:rPr lang="en-US" sz="2800" b="1" dirty="0">
                          <a:solidFill>
                            <a:srgbClr val="002060"/>
                          </a:solidFill>
                        </a:rPr>
                        <a:t>3</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strike="noStrike" kern="1200" spc="-1" dirty="0">
                          <a:solidFill>
                            <a:srgbClr val="002060"/>
                          </a:solidFill>
                          <a:latin typeface="Century gothic"/>
                          <a:ea typeface="+mn-ea"/>
                          <a:cs typeface="+mn-cs"/>
                        </a:rPr>
                        <a:t>v e r b </a:t>
                      </a:r>
                      <a:r>
                        <a:rPr lang="en-GB" sz="2400" b="1" strike="noStrike" kern="1200" spc="-1" dirty="0" err="1">
                          <a:solidFill>
                            <a:srgbClr val="002060"/>
                          </a:solidFill>
                          <a:latin typeface="Century gothic"/>
                          <a:ea typeface="+mn-ea"/>
                          <a:cs typeface="+mn-cs"/>
                        </a:rPr>
                        <a:t>ie</a:t>
                      </a:r>
                      <a:r>
                        <a:rPr lang="en-GB" sz="2400" b="1" strike="noStrike" kern="1200" spc="-1" dirty="0">
                          <a:solidFill>
                            <a:srgbClr val="002060"/>
                          </a:solidFill>
                          <a:latin typeface="Century gothic"/>
                          <a:ea typeface="+mn-ea"/>
                          <a:cs typeface="+mn-cs"/>
                        </a:rPr>
                        <a:t> t e n</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strike="noStrike" kern="1200" spc="-1" dirty="0" err="1">
                          <a:solidFill>
                            <a:srgbClr val="002060"/>
                          </a:solidFill>
                          <a:latin typeface="Century gothic"/>
                          <a:ea typeface="+mn-ea"/>
                          <a:cs typeface="+mn-cs"/>
                        </a:rPr>
                        <a:t>ei</a:t>
                      </a:r>
                      <a:r>
                        <a:rPr lang="en-GB" sz="2800" b="1" strike="noStrike" kern="1200" spc="-1" dirty="0">
                          <a:solidFill>
                            <a:srgbClr val="002060"/>
                          </a:solidFill>
                          <a:latin typeface="Century gothic"/>
                          <a:ea typeface="+mn-ea"/>
                          <a:cs typeface="+mn-cs"/>
                        </a:rPr>
                        <a:t> </a:t>
                      </a:r>
                      <a:r>
                        <a:rPr lang="en-GB" sz="2800" b="1" strike="noStrike" kern="1200" spc="-1" dirty="0" err="1">
                          <a:solidFill>
                            <a:srgbClr val="002060"/>
                          </a:solidFill>
                          <a:latin typeface="Century gothic"/>
                          <a:ea typeface="+mn-ea"/>
                          <a:cs typeface="+mn-cs"/>
                        </a:rPr>
                        <a:t>oder</a:t>
                      </a:r>
                      <a:r>
                        <a:rPr lang="en-GB" sz="2800" b="1" strike="noStrike" kern="1200" spc="-1" dirty="0">
                          <a:solidFill>
                            <a:srgbClr val="002060"/>
                          </a:solidFill>
                          <a:latin typeface="Century gothic"/>
                          <a:ea typeface="+mn-ea"/>
                          <a:cs typeface="+mn-cs"/>
                        </a:rPr>
                        <a:t> </a:t>
                      </a:r>
                      <a:r>
                        <a:rPr lang="en-GB" sz="2800" b="1" strike="noStrike" kern="1200" spc="-1" dirty="0" err="1">
                          <a:solidFill>
                            <a:srgbClr val="002060"/>
                          </a:solidFill>
                          <a:latin typeface="Century gothic"/>
                          <a:ea typeface="+mn-ea"/>
                          <a:cs typeface="+mn-cs"/>
                        </a:rPr>
                        <a:t>ie</a:t>
                      </a:r>
                      <a:r>
                        <a:rPr lang="en-GB" sz="2800" b="1" strike="noStrike" kern="1200" spc="-1" dirty="0">
                          <a:solidFill>
                            <a:srgbClr val="002060"/>
                          </a:solidFill>
                          <a:latin typeface="Century gothic"/>
                          <a:ea typeface="+mn-ea"/>
                          <a:cs typeface="+mn-cs"/>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4"/>
                  </a:ext>
                </a:extLst>
              </a:tr>
              <a:tr h="599601">
                <a:tc>
                  <a:txBody>
                    <a:bodyPr/>
                    <a:lstStyle/>
                    <a:p>
                      <a:pPr algn="l"/>
                      <a:r>
                        <a:rPr lang="en-US" sz="2800" b="1" dirty="0">
                          <a:solidFill>
                            <a:srgbClr val="002060"/>
                          </a:solidFill>
                        </a:rPr>
                        <a:t>4</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M y </a:t>
                      </a:r>
                      <a:r>
                        <a:rPr lang="en-GB" sz="2800" b="1" strike="noStrike" spc="-1" dirty="0" err="1">
                          <a:solidFill>
                            <a:srgbClr val="002060"/>
                          </a:solidFill>
                          <a:latin typeface="Century gothic"/>
                        </a:rPr>
                        <a:t>th</a:t>
                      </a:r>
                      <a:r>
                        <a:rPr lang="en-GB" sz="2800" b="1" strike="noStrike" spc="-1" dirty="0">
                          <a:solidFill>
                            <a:srgbClr val="002060"/>
                          </a:solidFill>
                          <a:latin typeface="Century gothic"/>
                        </a:rPr>
                        <a:t> o s</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strike="noStrike" spc="-1" dirty="0" err="1">
                          <a:solidFill>
                            <a:srgbClr val="002060"/>
                          </a:solidFill>
                          <a:latin typeface="Century gothic"/>
                        </a:rPr>
                        <a:t>th</a:t>
                      </a:r>
                      <a:r>
                        <a:rPr lang="en-GB" sz="2800" b="1" strike="noStrike" spc="-1" dirty="0">
                          <a:solidFill>
                            <a:srgbClr val="002060"/>
                          </a:solidFill>
                          <a:latin typeface="Century gothic"/>
                        </a:rPr>
                        <a:t> </a:t>
                      </a:r>
                      <a:r>
                        <a:rPr lang="en-GB" sz="2800" b="1" strike="noStrike" spc="-1" dirty="0" err="1">
                          <a:solidFill>
                            <a:srgbClr val="002060"/>
                          </a:solidFill>
                          <a:latin typeface="Century gothic"/>
                        </a:rPr>
                        <a:t>oder</a:t>
                      </a:r>
                      <a:r>
                        <a:rPr lang="en-GB" sz="2800" b="1" strike="noStrike" spc="-1" dirty="0">
                          <a:solidFill>
                            <a:srgbClr val="002060"/>
                          </a:solidFill>
                          <a:latin typeface="Century gothic"/>
                        </a:rPr>
                        <a:t> </a:t>
                      </a:r>
                      <a:r>
                        <a:rPr lang="en-GB" sz="2800" b="1" strike="noStrike" spc="-1" dirty="0" err="1">
                          <a:solidFill>
                            <a:srgbClr val="002060"/>
                          </a:solidFill>
                          <a:latin typeface="Century gothic"/>
                        </a:rPr>
                        <a:t>tion</a:t>
                      </a:r>
                      <a:r>
                        <a:rPr lang="en-GB" sz="2800" b="1" strike="noStrike" spc="-1" dirty="0">
                          <a:solidFill>
                            <a:srgbClr val="002060"/>
                          </a:solidFill>
                          <a:latin typeface="Century gothic"/>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5"/>
                  </a:ext>
                </a:extLst>
              </a:tr>
              <a:tr h="599601">
                <a:tc>
                  <a:txBody>
                    <a:bodyPr/>
                    <a:lstStyle/>
                    <a:p>
                      <a:pPr algn="l"/>
                      <a:r>
                        <a:rPr lang="en-US" sz="2800" b="1" dirty="0">
                          <a:solidFill>
                            <a:srgbClr val="002060"/>
                          </a:solidFill>
                        </a:rPr>
                        <a:t>5</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G  r u ß</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r </a:t>
                      </a:r>
                      <a:r>
                        <a:rPr lang="en-GB" sz="2800" b="1" strike="noStrike" spc="-1" dirty="0" err="1">
                          <a:solidFill>
                            <a:srgbClr val="002060"/>
                          </a:solidFill>
                          <a:latin typeface="Century gothic"/>
                        </a:rPr>
                        <a:t>oder</a:t>
                      </a:r>
                      <a:r>
                        <a:rPr lang="en-GB" sz="2800" b="1" strike="noStrike" spc="-1" dirty="0">
                          <a:solidFill>
                            <a:srgbClr val="002060"/>
                          </a:solidFill>
                          <a:latin typeface="Century gothic"/>
                        </a:rPr>
                        <a:t> er?</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120364914"/>
                  </a:ext>
                </a:extLst>
              </a:tr>
            </a:tbl>
          </a:graphicData>
        </a:graphic>
      </p:graphicFrame>
      <p:sp>
        <p:nvSpPr>
          <p:cNvPr id="49" name="Speech Bubble: Rectangle with Corners Rounded 48">
            <a:extLst>
              <a:ext uri="{FF2B5EF4-FFF2-40B4-BE49-F238E27FC236}">
                <a16:creationId xmlns:a16="http://schemas.microsoft.com/office/drawing/2014/main" id="{1645BFA7-6DDC-4786-A2B3-1853215291ED}"/>
              </a:ext>
            </a:extLst>
          </p:cNvPr>
          <p:cNvSpPr/>
          <p:nvPr/>
        </p:nvSpPr>
        <p:spPr>
          <a:xfrm>
            <a:off x="1688304" y="564020"/>
            <a:ext cx="7319509" cy="588031"/>
          </a:xfrm>
          <a:prstGeom prst="wedgeRoundRectCallout">
            <a:avLst>
              <a:gd name="adj1" fmla="val -62452"/>
              <a:gd name="adj2" fmla="val -1215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descr="A picture containing text, clipart&#10;&#10;Description automatically generated">
            <a:extLst>
              <a:ext uri="{FF2B5EF4-FFF2-40B4-BE49-F238E27FC236}">
                <a16:creationId xmlns:a16="http://schemas.microsoft.com/office/drawing/2014/main" id="{55E9DF07-E9C0-4015-ABFA-059C677CE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84" y="2146278"/>
            <a:ext cx="609653" cy="627942"/>
          </a:xfrm>
          <a:prstGeom prst="rect">
            <a:avLst/>
          </a:prstGeom>
        </p:spPr>
      </p:pic>
      <p:sp>
        <p:nvSpPr>
          <p:cNvPr id="15" name="CustomShape 6">
            <a:hlinkClick r:id="" action="ppaction://noaction">
              <a:snd r:embed="rId4" name="T1_W7_4.1.wav"/>
            </a:hlinkClick>
            <a:extLst>
              <a:ext uri="{FF2B5EF4-FFF2-40B4-BE49-F238E27FC236}">
                <a16:creationId xmlns:a16="http://schemas.microsoft.com/office/drawing/2014/main" id="{76EA0DC1-EFD3-4A65-8DC5-2DAE9E183631}"/>
              </a:ext>
            </a:extLst>
          </p:cNvPr>
          <p:cNvSpPr/>
          <p:nvPr/>
        </p:nvSpPr>
        <p:spPr>
          <a:xfrm>
            <a:off x="1815626" y="598178"/>
            <a:ext cx="7038436"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Schreib</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1-10 und h</a:t>
            </a: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ör</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zu</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Was </a:t>
            </a: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ist</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richtig</a:t>
            </a:r>
            <a:r>
              <a:rPr kumimoji="0" lang="en-GB"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0" name="Picture 59" descr="A picture containing text, clipart&#10;&#10;Description automatically generated">
            <a:extLst>
              <a:ext uri="{FF2B5EF4-FFF2-40B4-BE49-F238E27FC236}">
                <a16:creationId xmlns:a16="http://schemas.microsoft.com/office/drawing/2014/main" id="{C92D812C-AC04-48C8-A2A9-FA4E7F5ED3D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76089" y="-177881"/>
            <a:ext cx="1097375" cy="1402202"/>
          </a:xfrm>
          <a:prstGeom prst="rect">
            <a:avLst/>
          </a:prstGeom>
        </p:spPr>
      </p:pic>
      <p:sp>
        <p:nvSpPr>
          <p:cNvPr id="61" name="Title 1">
            <a:extLst>
              <a:ext uri="{FF2B5EF4-FFF2-40B4-BE49-F238E27FC236}">
                <a16:creationId xmlns:a16="http://schemas.microsoft.com/office/drawing/2014/main" id="{5A3F1D2F-9649-44C5-8D2F-38202DFB281C}"/>
              </a:ext>
            </a:extLst>
          </p:cNvPr>
          <p:cNvSpPr txBox="1">
            <a:spLocks/>
          </p:cNvSpPr>
          <p:nvPr/>
        </p:nvSpPr>
        <p:spPr>
          <a:xfrm>
            <a:off x="10391422" y="1130269"/>
            <a:ext cx="1800179" cy="424815"/>
          </a:xfrm>
          <a:prstGeom prst="rect">
            <a:avLst/>
          </a:prstGeom>
          <a:solidFill>
            <a:schemeClr val="accent6">
              <a:lumMod val="40000"/>
              <a:lumOff val="60000"/>
            </a:schemeClr>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hören</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2" name="Rectangle: Rounded Corners 1">
            <a:extLst>
              <a:ext uri="{FF2B5EF4-FFF2-40B4-BE49-F238E27FC236}">
                <a16:creationId xmlns:a16="http://schemas.microsoft.com/office/drawing/2014/main" id="{4C9596A8-C2C3-4124-94EF-E49A9C0E2642}"/>
              </a:ext>
            </a:extLst>
          </p:cNvPr>
          <p:cNvSpPr/>
          <p:nvPr/>
        </p:nvSpPr>
        <p:spPr>
          <a:xfrm>
            <a:off x="1051476" y="2326572"/>
            <a:ext cx="350048" cy="306642"/>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44" name="Rectangle: Rounded Corners 43">
            <a:extLst>
              <a:ext uri="{FF2B5EF4-FFF2-40B4-BE49-F238E27FC236}">
                <a16:creationId xmlns:a16="http://schemas.microsoft.com/office/drawing/2014/main" id="{64A95592-98FD-4F61-8C1A-F317EF95A93E}"/>
              </a:ext>
            </a:extLst>
          </p:cNvPr>
          <p:cNvSpPr/>
          <p:nvPr/>
        </p:nvSpPr>
        <p:spPr>
          <a:xfrm>
            <a:off x="2017810" y="3191638"/>
            <a:ext cx="343455"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45" name="Rectangle: Rounded Corners 44">
            <a:extLst>
              <a:ext uri="{FF2B5EF4-FFF2-40B4-BE49-F238E27FC236}">
                <a16:creationId xmlns:a16="http://schemas.microsoft.com/office/drawing/2014/main" id="{A1DE0701-0407-4C19-B025-5BB1F552C6A1}"/>
              </a:ext>
            </a:extLst>
          </p:cNvPr>
          <p:cNvSpPr/>
          <p:nvPr/>
        </p:nvSpPr>
        <p:spPr>
          <a:xfrm>
            <a:off x="1991635" y="4089755"/>
            <a:ext cx="406149"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6" name="Rectangle: Rounded Corners 55">
            <a:extLst>
              <a:ext uri="{FF2B5EF4-FFF2-40B4-BE49-F238E27FC236}">
                <a16:creationId xmlns:a16="http://schemas.microsoft.com/office/drawing/2014/main" id="{A0DBC7D4-CCFE-4820-BF94-A2729BA770E7}"/>
              </a:ext>
            </a:extLst>
          </p:cNvPr>
          <p:cNvSpPr/>
          <p:nvPr/>
        </p:nvSpPr>
        <p:spPr>
          <a:xfrm>
            <a:off x="1722468" y="5037112"/>
            <a:ext cx="397674"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aphicFrame>
        <p:nvGraphicFramePr>
          <p:cNvPr id="62" name="Table 2">
            <a:extLst>
              <a:ext uri="{FF2B5EF4-FFF2-40B4-BE49-F238E27FC236}">
                <a16:creationId xmlns:a16="http://schemas.microsoft.com/office/drawing/2014/main" id="{524770D9-BF89-4252-8C83-5D153DCD62FD}"/>
              </a:ext>
            </a:extLst>
          </p:cNvPr>
          <p:cNvGraphicFramePr/>
          <p:nvPr>
            <p:extLst>
              <p:ext uri="{D42A27DB-BD31-4B8C-83A1-F6EECF244321}">
                <p14:modId xmlns:p14="http://schemas.microsoft.com/office/powerpoint/2010/main" val="1225287933"/>
              </p:ext>
            </p:extLst>
          </p:nvPr>
        </p:nvGraphicFramePr>
        <p:xfrm>
          <a:off x="5837504" y="1983494"/>
          <a:ext cx="6266732" cy="3390044"/>
        </p:xfrm>
        <a:graphic>
          <a:graphicData uri="http://schemas.openxmlformats.org/drawingml/2006/table">
            <a:tbl>
              <a:tblPr/>
              <a:tblGrid>
                <a:gridCol w="1116457">
                  <a:extLst>
                    <a:ext uri="{9D8B030D-6E8A-4147-A177-3AD203B41FA5}">
                      <a16:colId xmlns:a16="http://schemas.microsoft.com/office/drawing/2014/main" val="20000"/>
                    </a:ext>
                  </a:extLst>
                </a:gridCol>
                <a:gridCol w="2855074">
                  <a:extLst>
                    <a:ext uri="{9D8B030D-6E8A-4147-A177-3AD203B41FA5}">
                      <a16:colId xmlns:a16="http://schemas.microsoft.com/office/drawing/2014/main" val="20001"/>
                    </a:ext>
                  </a:extLst>
                </a:gridCol>
                <a:gridCol w="2295201">
                  <a:extLst>
                    <a:ext uri="{9D8B030D-6E8A-4147-A177-3AD203B41FA5}">
                      <a16:colId xmlns:a16="http://schemas.microsoft.com/office/drawing/2014/main" val="3175701294"/>
                    </a:ext>
                  </a:extLst>
                </a:gridCol>
              </a:tblGrid>
              <a:tr h="837171">
                <a:tc>
                  <a:txBody>
                    <a:bodyPr/>
                    <a:lstStyle/>
                    <a:p>
                      <a:pPr algn="l"/>
                      <a:r>
                        <a:rPr lang="en-US" sz="2800" b="1" dirty="0">
                          <a:solidFill>
                            <a:srgbClr val="002060"/>
                          </a:solidFill>
                        </a:rPr>
                        <a:t>6</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800" b="1" strike="noStrike" kern="1200" spc="-1" dirty="0">
                          <a:solidFill>
                            <a:srgbClr val="002060"/>
                          </a:solidFill>
                          <a:latin typeface="Century gothic"/>
                          <a:ea typeface="+mn-ea"/>
                          <a:cs typeface="+mn-cs"/>
                        </a:rPr>
                        <a:t>S </a:t>
                      </a:r>
                      <a:r>
                        <a:rPr lang="en-GB" sz="2800" b="1" strike="noStrike" kern="1200" spc="-1" dirty="0" err="1">
                          <a:solidFill>
                            <a:srgbClr val="002060"/>
                          </a:solidFill>
                          <a:latin typeface="Century gothic"/>
                          <a:ea typeface="+mn-ea"/>
                          <a:cs typeface="+mn-cs"/>
                        </a:rPr>
                        <a:t>i</a:t>
                      </a:r>
                      <a:r>
                        <a:rPr lang="en-GB" sz="2800" b="1" strike="noStrike" kern="1200" spc="-1" dirty="0">
                          <a:solidFill>
                            <a:srgbClr val="002060"/>
                          </a:solidFill>
                          <a:latin typeface="Century gothic"/>
                          <a:ea typeface="+mn-ea"/>
                          <a:cs typeface="+mn-cs"/>
                        </a:rPr>
                        <a:t> l b er</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r>
                        <a:rPr lang="en-GB" sz="2800" b="1" strike="noStrike" kern="1200" spc="-1" dirty="0">
                          <a:solidFill>
                            <a:srgbClr val="002060"/>
                          </a:solidFill>
                          <a:latin typeface="Century gothic"/>
                          <a:ea typeface="+mn-ea"/>
                          <a:cs typeface="+mn-cs"/>
                        </a:rPr>
                        <a:t>r </a:t>
                      </a:r>
                      <a:r>
                        <a:rPr lang="en-GB" sz="2800" b="1" strike="noStrike" kern="1200" spc="-1" dirty="0" err="1">
                          <a:solidFill>
                            <a:srgbClr val="002060"/>
                          </a:solidFill>
                          <a:latin typeface="Century gothic"/>
                          <a:ea typeface="+mn-ea"/>
                          <a:cs typeface="+mn-cs"/>
                        </a:rPr>
                        <a:t>oder</a:t>
                      </a:r>
                      <a:r>
                        <a:rPr lang="en-GB" sz="2800" b="1" strike="noStrike" kern="1200" spc="-1" dirty="0">
                          <a:solidFill>
                            <a:srgbClr val="002060"/>
                          </a:solidFill>
                          <a:latin typeface="Century gothic"/>
                          <a:ea typeface="+mn-ea"/>
                          <a:cs typeface="+mn-cs"/>
                        </a:rPr>
                        <a:t> er?</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645459">
                <a:tc>
                  <a:txBody>
                    <a:bodyPr/>
                    <a:lstStyle/>
                    <a:p>
                      <a:pPr algn="l"/>
                      <a:r>
                        <a:rPr lang="en-US" sz="2800" b="1" dirty="0">
                          <a:solidFill>
                            <a:srgbClr val="002060"/>
                          </a:solidFill>
                        </a:rPr>
                        <a:t>7</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K o r b</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-b </a:t>
                      </a:r>
                      <a:r>
                        <a:rPr lang="en-GB" sz="2800" b="1" strike="noStrike" spc="-1" dirty="0" err="1">
                          <a:solidFill>
                            <a:srgbClr val="002060"/>
                          </a:solidFill>
                          <a:latin typeface="Century gothic"/>
                        </a:rPr>
                        <a:t>oder</a:t>
                      </a:r>
                      <a:r>
                        <a:rPr lang="en-GB" sz="2800" b="1" strike="noStrike" spc="-1" dirty="0">
                          <a:solidFill>
                            <a:srgbClr val="002060"/>
                          </a:solidFill>
                          <a:latin typeface="Century gothic"/>
                        </a:rPr>
                        <a:t> -d?</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708212">
                <a:tc>
                  <a:txBody>
                    <a:bodyPr/>
                    <a:lstStyle/>
                    <a:p>
                      <a:pPr algn="l"/>
                      <a:r>
                        <a:rPr lang="en-US" sz="2800" b="1" dirty="0">
                          <a:solidFill>
                            <a:srgbClr val="002060"/>
                          </a:solidFill>
                        </a:rPr>
                        <a:t>8</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trike="noStrike" kern="1200" spc="-1" dirty="0">
                          <a:solidFill>
                            <a:srgbClr val="002060"/>
                          </a:solidFill>
                          <a:latin typeface="Century gothic"/>
                          <a:ea typeface="+mn-ea"/>
                          <a:cs typeface="+mn-cs"/>
                        </a:rPr>
                        <a:t>F u n d</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strike="noStrike" kern="1200" spc="-1" dirty="0">
                          <a:solidFill>
                            <a:srgbClr val="002060"/>
                          </a:solidFill>
                          <a:latin typeface="Century gothic"/>
                          <a:ea typeface="+mn-ea"/>
                          <a:cs typeface="+mn-cs"/>
                        </a:rPr>
                        <a:t>-g </a:t>
                      </a:r>
                      <a:r>
                        <a:rPr lang="en-GB" sz="2800" b="1" strike="noStrike" kern="1200" spc="-1" dirty="0" err="1">
                          <a:solidFill>
                            <a:srgbClr val="002060"/>
                          </a:solidFill>
                          <a:latin typeface="Century gothic"/>
                          <a:ea typeface="+mn-ea"/>
                          <a:cs typeface="+mn-cs"/>
                        </a:rPr>
                        <a:t>oder</a:t>
                      </a:r>
                      <a:r>
                        <a:rPr lang="en-GB" sz="2800" b="1" strike="noStrike" kern="1200" spc="-1" dirty="0">
                          <a:solidFill>
                            <a:srgbClr val="002060"/>
                          </a:solidFill>
                          <a:latin typeface="Century gothic"/>
                          <a:ea typeface="+mn-ea"/>
                          <a:cs typeface="+mn-cs"/>
                        </a:rPr>
                        <a:t> -d?</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4"/>
                  </a:ext>
                </a:extLst>
              </a:tr>
              <a:tr h="599601">
                <a:tc>
                  <a:txBody>
                    <a:bodyPr/>
                    <a:lstStyle/>
                    <a:p>
                      <a:pPr algn="l"/>
                      <a:r>
                        <a:rPr lang="en-US" sz="2800" b="1" dirty="0">
                          <a:solidFill>
                            <a:srgbClr val="002060"/>
                          </a:solidFill>
                        </a:rPr>
                        <a:t>9</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K o a l </a:t>
                      </a:r>
                      <a:r>
                        <a:rPr lang="en-GB" sz="2800" b="1" strike="noStrike" spc="-1" dirty="0" err="1">
                          <a:solidFill>
                            <a:srgbClr val="002060"/>
                          </a:solidFill>
                          <a:latin typeface="Century gothic"/>
                        </a:rPr>
                        <a:t>i</a:t>
                      </a:r>
                      <a:r>
                        <a:rPr lang="en-GB" sz="2800" b="1" strike="noStrike" spc="-1" dirty="0">
                          <a:solidFill>
                            <a:srgbClr val="002060"/>
                          </a:solidFill>
                          <a:latin typeface="Century gothic"/>
                        </a:rPr>
                        <a:t> </a:t>
                      </a:r>
                      <a:r>
                        <a:rPr lang="en-GB" sz="2800" b="1" strike="noStrike" spc="-1" dirty="0" err="1">
                          <a:solidFill>
                            <a:srgbClr val="002060"/>
                          </a:solidFill>
                          <a:latin typeface="Century gothic"/>
                        </a:rPr>
                        <a:t>tion</a:t>
                      </a:r>
                      <a:endParaRPr lang="en-GB" sz="28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z </a:t>
                      </a:r>
                      <a:r>
                        <a:rPr lang="en-GB" sz="2800" b="1" strike="noStrike" spc="-1" dirty="0" err="1">
                          <a:solidFill>
                            <a:srgbClr val="002060"/>
                          </a:solidFill>
                          <a:latin typeface="Century gothic"/>
                        </a:rPr>
                        <a:t>oder</a:t>
                      </a:r>
                      <a:r>
                        <a:rPr lang="en-GB" sz="2800" b="1" strike="noStrike" spc="-1" dirty="0">
                          <a:solidFill>
                            <a:srgbClr val="002060"/>
                          </a:solidFill>
                          <a:latin typeface="Century gothic"/>
                        </a:rPr>
                        <a:t> </a:t>
                      </a:r>
                      <a:r>
                        <a:rPr lang="en-GB" sz="2800" b="1" strike="noStrike" spc="-1" dirty="0" err="1">
                          <a:solidFill>
                            <a:srgbClr val="002060"/>
                          </a:solidFill>
                          <a:latin typeface="Century gothic"/>
                        </a:rPr>
                        <a:t>tion</a:t>
                      </a:r>
                      <a:r>
                        <a:rPr lang="en-GB" sz="2800" b="1" strike="noStrike" spc="-1" dirty="0">
                          <a:solidFill>
                            <a:srgbClr val="002060"/>
                          </a:solidFill>
                          <a:latin typeface="Century gothic"/>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5"/>
                  </a:ext>
                </a:extLst>
              </a:tr>
              <a:tr h="599601">
                <a:tc>
                  <a:txBody>
                    <a:bodyPr/>
                    <a:lstStyle/>
                    <a:p>
                      <a:pPr algn="l"/>
                      <a:r>
                        <a:rPr lang="en-US" sz="2800" b="1" dirty="0">
                          <a:solidFill>
                            <a:srgbClr val="002060"/>
                          </a:solidFill>
                        </a:rPr>
                        <a:t>10</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W a l d</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strike="noStrike" spc="-1" dirty="0">
                          <a:solidFill>
                            <a:srgbClr val="002060"/>
                          </a:solidFill>
                          <a:latin typeface="Century gothic"/>
                        </a:rPr>
                        <a:t>v </a:t>
                      </a:r>
                      <a:r>
                        <a:rPr lang="en-GB" sz="2800" b="1" strike="noStrike" spc="-1" dirty="0" err="1">
                          <a:solidFill>
                            <a:srgbClr val="002060"/>
                          </a:solidFill>
                          <a:latin typeface="Century gothic"/>
                        </a:rPr>
                        <a:t>oder</a:t>
                      </a:r>
                      <a:r>
                        <a:rPr lang="en-GB" sz="2800" b="1" strike="noStrike" spc="-1" dirty="0">
                          <a:solidFill>
                            <a:srgbClr val="002060"/>
                          </a:solidFill>
                          <a:latin typeface="Century gothic"/>
                        </a:rPr>
                        <a:t> w?</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699974510"/>
                  </a:ext>
                </a:extLst>
              </a:tr>
            </a:tbl>
          </a:graphicData>
        </a:graphic>
      </p:graphicFrame>
      <p:sp>
        <p:nvSpPr>
          <p:cNvPr id="67" name="Rectangle: Rounded Corners 66">
            <a:extLst>
              <a:ext uri="{FF2B5EF4-FFF2-40B4-BE49-F238E27FC236}">
                <a16:creationId xmlns:a16="http://schemas.microsoft.com/office/drawing/2014/main" id="{166D1E1B-5C74-46C6-8E8D-F06C8F61AAFE}"/>
              </a:ext>
            </a:extLst>
          </p:cNvPr>
          <p:cNvSpPr/>
          <p:nvPr/>
        </p:nvSpPr>
        <p:spPr>
          <a:xfrm>
            <a:off x="7994862" y="2198009"/>
            <a:ext cx="510127"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8" name="Rectangle: Rounded Corners 67">
            <a:extLst>
              <a:ext uri="{FF2B5EF4-FFF2-40B4-BE49-F238E27FC236}">
                <a16:creationId xmlns:a16="http://schemas.microsoft.com/office/drawing/2014/main" id="{A00761D1-CE6E-494E-8832-A325CCE1F80E}"/>
              </a:ext>
            </a:extLst>
          </p:cNvPr>
          <p:cNvSpPr/>
          <p:nvPr/>
        </p:nvSpPr>
        <p:spPr>
          <a:xfrm>
            <a:off x="7879016" y="2968967"/>
            <a:ext cx="310912"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83DC7EC6-56CA-49D9-818B-12A3C2A12753}"/>
              </a:ext>
            </a:extLst>
          </p:cNvPr>
          <p:cNvSpPr/>
          <p:nvPr/>
        </p:nvSpPr>
        <p:spPr>
          <a:xfrm>
            <a:off x="1383265" y="5829207"/>
            <a:ext cx="332967"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6" name="Rectangle: Rounded Corners 45">
            <a:extLst>
              <a:ext uri="{FF2B5EF4-FFF2-40B4-BE49-F238E27FC236}">
                <a16:creationId xmlns:a16="http://schemas.microsoft.com/office/drawing/2014/main" id="{490405AA-9DFE-4E14-858E-5FF8C1CD4C6A}"/>
              </a:ext>
            </a:extLst>
          </p:cNvPr>
          <p:cNvSpPr/>
          <p:nvPr/>
        </p:nvSpPr>
        <p:spPr>
          <a:xfrm>
            <a:off x="7934106" y="3633081"/>
            <a:ext cx="372285"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A96DFC85-3EBA-4135-8992-BED985560870}"/>
              </a:ext>
            </a:extLst>
          </p:cNvPr>
          <p:cNvSpPr/>
          <p:nvPr/>
        </p:nvSpPr>
        <p:spPr>
          <a:xfrm>
            <a:off x="8368391" y="4276131"/>
            <a:ext cx="639422"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Graphic 47" descr="Teacher">
            <a:extLst>
              <a:ext uri="{FF2B5EF4-FFF2-40B4-BE49-F238E27FC236}">
                <a16:creationId xmlns:a16="http://schemas.microsoft.com/office/drawing/2014/main" id="{5816F748-49B6-4501-9415-8E786FB134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73" y="425663"/>
            <a:ext cx="914400" cy="914400"/>
          </a:xfrm>
          <a:prstGeom prst="rect">
            <a:avLst/>
          </a:prstGeom>
        </p:spPr>
      </p:pic>
      <p:sp>
        <p:nvSpPr>
          <p:cNvPr id="4" name="TextBox 3">
            <a:extLst>
              <a:ext uri="{FF2B5EF4-FFF2-40B4-BE49-F238E27FC236}">
                <a16:creationId xmlns:a16="http://schemas.microsoft.com/office/drawing/2014/main" id="{5B705564-5BEA-430F-99AE-979C76470F7F}"/>
              </a:ext>
            </a:extLst>
          </p:cNvPr>
          <p:cNvSpPr txBox="1"/>
          <p:nvPr/>
        </p:nvSpPr>
        <p:spPr>
          <a:xfrm>
            <a:off x="162945" y="1197256"/>
            <a:ext cx="10295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Write numbers 1-10. Listen and note down the missing sound in each word</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50" name="Rectangle: Rounded Corners 49">
            <a:extLst>
              <a:ext uri="{FF2B5EF4-FFF2-40B4-BE49-F238E27FC236}">
                <a16:creationId xmlns:a16="http://schemas.microsoft.com/office/drawing/2014/main" id="{5F9CD447-1615-494A-8CAC-BE7E5DD05536}"/>
              </a:ext>
            </a:extLst>
          </p:cNvPr>
          <p:cNvSpPr/>
          <p:nvPr/>
        </p:nvSpPr>
        <p:spPr>
          <a:xfrm>
            <a:off x="7043885" y="4879123"/>
            <a:ext cx="344509" cy="383861"/>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8009AC3-B947-4D78-B515-B094074A4993}"/>
              </a:ext>
            </a:extLst>
          </p:cNvPr>
          <p:cNvSpPr/>
          <p:nvPr/>
        </p:nvSpPr>
        <p:spPr>
          <a:xfrm>
            <a:off x="2925121" y="2504849"/>
            <a:ext cx="622286"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n w="0"/>
                <a:solidFill>
                  <a:srgbClr val="4472C4"/>
                </a:solidFill>
                <a:effectLst>
                  <a:outerShdw blurRad="38100" dist="25400" dir="5400000" algn="ctr" rotWithShape="0">
                    <a:srgbClr val="6E747A">
                      <a:alpha val="43000"/>
                    </a:srgbClr>
                  </a:outerShdw>
                </a:effectLst>
                <a:latin typeface="Calibri" panose="020F0502020204030204"/>
              </a:rPr>
              <a:t>club</a:t>
            </a:r>
            <a:endParaRPr kumimoji="0" lang="en-US" sz="2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97167B1-A848-4A77-BFC5-62B44A247872}"/>
              </a:ext>
            </a:extLst>
          </p:cNvPr>
          <p:cNvSpPr txBox="1"/>
          <p:nvPr/>
        </p:nvSpPr>
        <p:spPr>
          <a:xfrm>
            <a:off x="54045" y="67940"/>
            <a:ext cx="36600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Phonics Revision</a:t>
            </a:r>
          </a:p>
        </p:txBody>
      </p:sp>
      <p:pic>
        <p:nvPicPr>
          <p:cNvPr id="51" name="Picture 50" descr="A picture containing text, clipart&#10;&#10;Description automatically generated">
            <a:extLst>
              <a:ext uri="{FF2B5EF4-FFF2-40B4-BE49-F238E27FC236}">
                <a16:creationId xmlns:a16="http://schemas.microsoft.com/office/drawing/2014/main" id="{32A611C6-2D4E-458A-8D42-530DC22C8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531" y="3547899"/>
            <a:ext cx="609653" cy="627942"/>
          </a:xfrm>
          <a:prstGeom prst="rect">
            <a:avLst/>
          </a:prstGeom>
        </p:spPr>
      </p:pic>
      <p:pic>
        <p:nvPicPr>
          <p:cNvPr id="52" name="Picture 51" descr="A picture containing text, clipart&#10;&#10;Description automatically generated">
            <a:extLst>
              <a:ext uri="{FF2B5EF4-FFF2-40B4-BE49-F238E27FC236}">
                <a16:creationId xmlns:a16="http://schemas.microsoft.com/office/drawing/2014/main" id="{EFA6901F-A22D-4F22-B52A-A1275BC4B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531" y="4175841"/>
            <a:ext cx="609653" cy="627942"/>
          </a:xfrm>
          <a:prstGeom prst="rect">
            <a:avLst/>
          </a:prstGeom>
        </p:spPr>
      </p:pic>
      <p:pic>
        <p:nvPicPr>
          <p:cNvPr id="53" name="Picture 52" descr="A picture containing text, clipart&#10;&#10;Description automatically generated">
            <a:extLst>
              <a:ext uri="{FF2B5EF4-FFF2-40B4-BE49-F238E27FC236}">
                <a16:creationId xmlns:a16="http://schemas.microsoft.com/office/drawing/2014/main" id="{965EAD9C-223A-4E7A-B67F-A4A3CF92C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531" y="4786157"/>
            <a:ext cx="609653" cy="627942"/>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id="{5DAE035D-187F-4008-97DD-8C2B2A940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531" y="2840639"/>
            <a:ext cx="609653" cy="627942"/>
          </a:xfrm>
          <a:prstGeom prst="rect">
            <a:avLst/>
          </a:prstGeom>
        </p:spPr>
      </p:pic>
      <p:pic>
        <p:nvPicPr>
          <p:cNvPr id="57" name="Picture 56" descr="A picture containing text, clipart&#10;&#10;Description automatically generated">
            <a:extLst>
              <a:ext uri="{FF2B5EF4-FFF2-40B4-BE49-F238E27FC236}">
                <a16:creationId xmlns:a16="http://schemas.microsoft.com/office/drawing/2014/main" id="{EF9C76EA-7143-4A83-9190-F334EF655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531" y="2173038"/>
            <a:ext cx="609653" cy="627942"/>
          </a:xfrm>
          <a:prstGeom prst="rect">
            <a:avLst/>
          </a:prstGeom>
        </p:spPr>
      </p:pic>
      <p:pic>
        <p:nvPicPr>
          <p:cNvPr id="58" name="Picture 57" descr="A picture containing text, clipart&#10;&#10;Description automatically generated">
            <a:extLst>
              <a:ext uri="{FF2B5EF4-FFF2-40B4-BE49-F238E27FC236}">
                <a16:creationId xmlns:a16="http://schemas.microsoft.com/office/drawing/2014/main" id="{15CFF127-C724-4104-840E-626BC2F94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61" y="2904959"/>
            <a:ext cx="609653" cy="627942"/>
          </a:xfrm>
          <a:prstGeom prst="rect">
            <a:avLst/>
          </a:prstGeom>
        </p:spPr>
      </p:pic>
      <p:pic>
        <p:nvPicPr>
          <p:cNvPr id="59" name="Picture 58" descr="A picture containing text, clipart&#10;&#10;Description automatically generated">
            <a:extLst>
              <a:ext uri="{FF2B5EF4-FFF2-40B4-BE49-F238E27FC236}">
                <a16:creationId xmlns:a16="http://schemas.microsoft.com/office/drawing/2014/main" id="{A9B6FBAD-E234-42A1-89F1-3DB03D5E8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93" y="3743210"/>
            <a:ext cx="609653" cy="627942"/>
          </a:xfrm>
          <a:prstGeom prst="rect">
            <a:avLst/>
          </a:prstGeom>
        </p:spPr>
      </p:pic>
      <p:pic>
        <p:nvPicPr>
          <p:cNvPr id="63" name="Picture 62" descr="A picture containing text, clipart&#10;&#10;Description automatically generated">
            <a:extLst>
              <a:ext uri="{FF2B5EF4-FFF2-40B4-BE49-F238E27FC236}">
                <a16:creationId xmlns:a16="http://schemas.microsoft.com/office/drawing/2014/main" id="{8476EDF6-F1B6-461D-815F-47A70DE97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80" y="4681785"/>
            <a:ext cx="609653" cy="627942"/>
          </a:xfrm>
          <a:prstGeom prst="rect">
            <a:avLst/>
          </a:prstGeom>
        </p:spPr>
      </p:pic>
      <p:pic>
        <p:nvPicPr>
          <p:cNvPr id="64" name="Picture 63" descr="A picture containing text, clipart&#10;&#10;Description automatically generated">
            <a:extLst>
              <a:ext uri="{FF2B5EF4-FFF2-40B4-BE49-F238E27FC236}">
                <a16:creationId xmlns:a16="http://schemas.microsoft.com/office/drawing/2014/main" id="{1B4CD34F-57E9-41DF-9504-DCD99D3CE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61" y="5422357"/>
            <a:ext cx="609653" cy="627942"/>
          </a:xfrm>
          <a:prstGeom prst="rect">
            <a:avLst/>
          </a:prstGeom>
        </p:spPr>
      </p:pic>
      <p:pic>
        <p:nvPicPr>
          <p:cNvPr id="3" name="Picture 2" descr="Free Association Community vector and picture">
            <a:extLst>
              <a:ext uri="{FF2B5EF4-FFF2-40B4-BE49-F238E27FC236}">
                <a16:creationId xmlns:a16="http://schemas.microsoft.com/office/drawing/2014/main" id="{4EFAC0AE-531C-287F-FD7C-62A667687D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7557" y="2144456"/>
            <a:ext cx="437414" cy="437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ree Forest Trees vector and picture">
            <a:extLst>
              <a:ext uri="{FF2B5EF4-FFF2-40B4-BE49-F238E27FC236}">
                <a16:creationId xmlns:a16="http://schemas.microsoft.com/office/drawing/2014/main" id="{B4F7C812-F09D-F6EE-C370-841C5F7D2B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9840" y="4695667"/>
            <a:ext cx="1077217" cy="614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all man next to a big ruler held by a small girl">
            <a:extLst>
              <a:ext uri="{FF2B5EF4-FFF2-40B4-BE49-F238E27FC236}">
                <a16:creationId xmlns:a16="http://schemas.microsoft.com/office/drawing/2014/main" id="{9AD7E7E7-0BB7-A4FD-2EDD-A134870790FD}"/>
              </a:ext>
            </a:extLst>
          </p:cNvPr>
          <p:cNvPicPr>
            <a:picLocks noChangeAspect="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004713" y="3048878"/>
            <a:ext cx="340903" cy="608201"/>
          </a:xfrm>
          <a:prstGeom prst="rect">
            <a:avLst/>
          </a:prstGeom>
        </p:spPr>
      </p:pic>
      <p:pic>
        <p:nvPicPr>
          <p:cNvPr id="7" name="Picture 6" descr="Free No Symbol Forbidden vector and picture">
            <a:extLst>
              <a:ext uri="{FF2B5EF4-FFF2-40B4-BE49-F238E27FC236}">
                <a16:creationId xmlns:a16="http://schemas.microsoft.com/office/drawing/2014/main" id="{EAFB2A94-C13F-2E79-E2DE-52237A0B21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5928" y="4046126"/>
            <a:ext cx="479376" cy="479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Animal Dragon vector and picture">
            <a:extLst>
              <a:ext uri="{FF2B5EF4-FFF2-40B4-BE49-F238E27FC236}">
                <a16:creationId xmlns:a16="http://schemas.microsoft.com/office/drawing/2014/main" id="{36AE02EA-6CEC-AA6D-631D-9F824018B5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5024" y="4892724"/>
            <a:ext cx="1012668" cy="6550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Silver Metal vector and picture">
            <a:extLst>
              <a:ext uri="{FF2B5EF4-FFF2-40B4-BE49-F238E27FC236}">
                <a16:creationId xmlns:a16="http://schemas.microsoft.com/office/drawing/2014/main" id="{31DE845E-E422-82AA-D96D-9FAF87A3CE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53172">
            <a:off x="8709278" y="2013694"/>
            <a:ext cx="930330" cy="8415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Basket Shopping vector and picture">
            <a:extLst>
              <a:ext uri="{FF2B5EF4-FFF2-40B4-BE49-F238E27FC236}">
                <a16:creationId xmlns:a16="http://schemas.microsoft.com/office/drawing/2014/main" id="{9262F006-EE85-FA50-4FF1-799D32F4CA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99460" y="2844430"/>
            <a:ext cx="874796" cy="5590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Detective Searching vector and picture">
            <a:extLst>
              <a:ext uri="{FF2B5EF4-FFF2-40B4-BE49-F238E27FC236}">
                <a16:creationId xmlns:a16="http://schemas.microsoft.com/office/drawing/2014/main" id="{4B6A2892-71FC-38DB-A4A6-FAEE4B775A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60052" y="3572544"/>
            <a:ext cx="553611" cy="55904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Handshake Shaking Hands vector and picture">
            <a:extLst>
              <a:ext uri="{FF2B5EF4-FFF2-40B4-BE49-F238E27FC236}">
                <a16:creationId xmlns:a16="http://schemas.microsoft.com/office/drawing/2014/main" id="{F3993067-10A9-B206-B493-1CCE6620DDC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88956" y="4309802"/>
            <a:ext cx="660946" cy="39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P spid="45" grpId="0" animBg="1"/>
      <p:bldP spid="56" grpId="0" animBg="1"/>
      <p:bldP spid="67" grpId="0" animBg="1"/>
      <p:bldP spid="68" grpId="0" animBg="1"/>
      <p:bldP spid="42" grpId="0" animBg="1"/>
      <p:bldP spid="46" grpId="0" animBg="1"/>
      <p:bldP spid="47"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683C6DF4-1750-473A-B137-A41972C678CB}"/>
              </a:ext>
            </a:extLst>
          </p:cNvPr>
          <p:cNvGraphicFramePr>
            <a:graphicFrameLocks noGrp="1"/>
          </p:cNvGraphicFramePr>
          <p:nvPr>
            <p:extLst>
              <p:ext uri="{D42A27DB-BD31-4B8C-83A1-F6EECF244321}">
                <p14:modId xmlns:p14="http://schemas.microsoft.com/office/powerpoint/2010/main" val="3971665158"/>
              </p:ext>
            </p:extLst>
          </p:nvPr>
        </p:nvGraphicFramePr>
        <p:xfrm>
          <a:off x="966502" y="2209717"/>
          <a:ext cx="10269416" cy="4464007"/>
        </p:xfrm>
        <a:graphic>
          <a:graphicData uri="http://schemas.openxmlformats.org/drawingml/2006/table">
            <a:tbl>
              <a:tblPr firstRow="1" firstCol="1" bandRow="1"/>
              <a:tblGrid>
                <a:gridCol w="613933">
                  <a:extLst>
                    <a:ext uri="{9D8B030D-6E8A-4147-A177-3AD203B41FA5}">
                      <a16:colId xmlns:a16="http://schemas.microsoft.com/office/drawing/2014/main" val="948193903"/>
                    </a:ext>
                  </a:extLst>
                </a:gridCol>
                <a:gridCol w="2413586">
                  <a:extLst>
                    <a:ext uri="{9D8B030D-6E8A-4147-A177-3AD203B41FA5}">
                      <a16:colId xmlns:a16="http://schemas.microsoft.com/office/drawing/2014/main" val="1825356332"/>
                    </a:ext>
                  </a:extLst>
                </a:gridCol>
                <a:gridCol w="2413586">
                  <a:extLst>
                    <a:ext uri="{9D8B030D-6E8A-4147-A177-3AD203B41FA5}">
                      <a16:colId xmlns:a16="http://schemas.microsoft.com/office/drawing/2014/main" val="1200443041"/>
                    </a:ext>
                  </a:extLst>
                </a:gridCol>
                <a:gridCol w="2413586">
                  <a:extLst>
                    <a:ext uri="{9D8B030D-6E8A-4147-A177-3AD203B41FA5}">
                      <a16:colId xmlns:a16="http://schemas.microsoft.com/office/drawing/2014/main" val="1186076623"/>
                    </a:ext>
                  </a:extLst>
                </a:gridCol>
                <a:gridCol w="2414725">
                  <a:extLst>
                    <a:ext uri="{9D8B030D-6E8A-4147-A177-3AD203B41FA5}">
                      <a16:colId xmlns:a16="http://schemas.microsoft.com/office/drawing/2014/main" val="4111747573"/>
                    </a:ext>
                  </a:extLst>
                </a:gridCol>
              </a:tblGrid>
              <a:tr h="347848">
                <a:tc gridSpan="5">
                  <a:txBody>
                    <a:bodyPr/>
                    <a:lstStyle/>
                    <a:p>
                      <a:pPr>
                        <a:lnSpc>
                          <a:spcPct val="107000"/>
                        </a:lnSpc>
                        <a:spcBef>
                          <a:spcPts val="600"/>
                        </a:spcBef>
                        <a:spcAft>
                          <a:spcPts val="600"/>
                        </a:spcAft>
                      </a:pPr>
                      <a:r>
                        <a:rPr lang="en-GB" sz="2000" b="1"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This word is a good example of …</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70447191"/>
                  </a:ext>
                </a:extLst>
              </a:tr>
              <a:tr h="348069">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D</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514576"/>
                  </a:ext>
                </a:extLst>
              </a:tr>
              <a:tr h="521923">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object</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446065"/>
                  </a:ext>
                </a:extLst>
              </a:tr>
              <a:tr h="562781">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object</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932163"/>
                  </a:ext>
                </a:extLst>
              </a:tr>
              <a:tr h="599522">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month</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object</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196491"/>
                  </a:ext>
                </a:extLst>
              </a:tr>
              <a:tr h="602456">
                <a:tc>
                  <a:txBody>
                    <a:bodyPr/>
                    <a:lstStyle/>
                    <a:p>
                      <a:pPr algn="ctr">
                        <a:lnSpc>
                          <a:spcPct val="107000"/>
                        </a:lnSpc>
                        <a:spcAft>
                          <a:spcPts val="0"/>
                        </a:spcAft>
                      </a:pPr>
                      <a:r>
                        <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verb</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description</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471463"/>
                  </a:ext>
                </a:extLst>
              </a:tr>
              <a:tr h="602456">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verb</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description</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592424"/>
                  </a:ext>
                </a:extLst>
              </a:tr>
              <a:tr h="602456">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verb</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description</a:t>
                      </a: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3515"/>
                  </a:ext>
                </a:extLst>
              </a:tr>
            </a:tbl>
          </a:graphicData>
        </a:graphic>
      </p:graphicFrame>
      <p:sp>
        <p:nvSpPr>
          <p:cNvPr id="4" name="Rectangle 3">
            <a:extLst>
              <a:ext uri="{FF2B5EF4-FFF2-40B4-BE49-F238E27FC236}">
                <a16:creationId xmlns:a16="http://schemas.microsoft.com/office/drawing/2014/main" id="{5910ACDD-B9F4-4981-A182-C2E41C2128BE}"/>
              </a:ext>
            </a:extLst>
          </p:cNvPr>
          <p:cNvSpPr/>
          <p:nvPr/>
        </p:nvSpPr>
        <p:spPr>
          <a:xfrm>
            <a:off x="1018112" y="1327315"/>
            <a:ext cx="9571907" cy="7253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For each question, put a cross (x) under the type of word you hear. </a:t>
            </a:r>
            <a:b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b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hear each German word twice. Choose one correct answer only.   </a:t>
            </a:r>
          </a:p>
        </p:txBody>
      </p:sp>
      <p:sp>
        <p:nvSpPr>
          <p:cNvPr id="8" name="Rectangle 7">
            <a:extLst>
              <a:ext uri="{FF2B5EF4-FFF2-40B4-BE49-F238E27FC236}">
                <a16:creationId xmlns:a16="http://schemas.microsoft.com/office/drawing/2014/main" id="{55EE9022-D5E3-464B-A4A8-866C1B836A5D}"/>
              </a:ext>
            </a:extLst>
          </p:cNvPr>
          <p:cNvSpPr/>
          <p:nvPr/>
        </p:nvSpPr>
        <p:spPr>
          <a:xfrm>
            <a:off x="1018112" y="3006330"/>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9" name="Rectangle 8">
            <a:extLst>
              <a:ext uri="{FF2B5EF4-FFF2-40B4-BE49-F238E27FC236}">
                <a16:creationId xmlns:a16="http://schemas.microsoft.com/office/drawing/2014/main" id="{5EA44F4B-261C-47AD-9F52-F210415EE11E}"/>
              </a:ext>
            </a:extLst>
          </p:cNvPr>
          <p:cNvSpPr/>
          <p:nvPr/>
        </p:nvSpPr>
        <p:spPr>
          <a:xfrm>
            <a:off x="1018112" y="364842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10" name="Rectangle 9">
            <a:extLst>
              <a:ext uri="{FF2B5EF4-FFF2-40B4-BE49-F238E27FC236}">
                <a16:creationId xmlns:a16="http://schemas.microsoft.com/office/drawing/2014/main" id="{635EBD65-6C99-4920-9BAE-26CAB08B96FE}"/>
              </a:ext>
            </a:extLst>
          </p:cNvPr>
          <p:cNvSpPr/>
          <p:nvPr/>
        </p:nvSpPr>
        <p:spPr>
          <a:xfrm>
            <a:off x="1018112" y="430225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extLst>
              <a:ext uri="{FF2B5EF4-FFF2-40B4-BE49-F238E27FC236}">
                <a16:creationId xmlns:a16="http://schemas.microsoft.com/office/drawing/2014/main" id="{AAD4A40F-74FE-4269-B6B5-F7C9DFBB0CD6}"/>
              </a:ext>
            </a:extLst>
          </p:cNvPr>
          <p:cNvSpPr/>
          <p:nvPr/>
        </p:nvSpPr>
        <p:spPr>
          <a:xfrm>
            <a:off x="1021910" y="4873750"/>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pic>
        <p:nvPicPr>
          <p:cNvPr id="15" name="Picture 14" descr="A picture containing text, clipart&#10;&#10;Description automatically generated">
            <a:extLst>
              <a:ext uri="{FF2B5EF4-FFF2-40B4-BE49-F238E27FC236}">
                <a16:creationId xmlns:a16="http://schemas.microsoft.com/office/drawing/2014/main" id="{A80DFC7A-314A-F0BB-B7FE-14FA88F878F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2054" y="-35477"/>
            <a:ext cx="958467" cy="1224709"/>
          </a:xfrm>
          <a:prstGeom prst="rect">
            <a:avLst/>
          </a:prstGeom>
        </p:spPr>
      </p:pic>
      <p:pic>
        <p:nvPicPr>
          <p:cNvPr id="12" name="Graphic 11" descr="Close">
            <a:extLst>
              <a:ext uri="{FF2B5EF4-FFF2-40B4-BE49-F238E27FC236}">
                <a16:creationId xmlns:a16="http://schemas.microsoft.com/office/drawing/2014/main" id="{880323D8-6038-3E13-A146-5FC25F4B6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06971" y="3267890"/>
            <a:ext cx="209307" cy="209307"/>
          </a:xfrm>
          <a:prstGeom prst="rect">
            <a:avLst/>
          </a:prstGeom>
        </p:spPr>
      </p:pic>
      <p:pic>
        <p:nvPicPr>
          <p:cNvPr id="13" name="Graphic 12" descr="Close">
            <a:extLst>
              <a:ext uri="{FF2B5EF4-FFF2-40B4-BE49-F238E27FC236}">
                <a16:creationId xmlns:a16="http://schemas.microsoft.com/office/drawing/2014/main" id="{2E8F452A-DBF8-9A66-0368-1D4350643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5390" y="3924739"/>
            <a:ext cx="201126" cy="201126"/>
          </a:xfrm>
          <a:prstGeom prst="rect">
            <a:avLst/>
          </a:prstGeom>
        </p:spPr>
      </p:pic>
      <p:pic>
        <p:nvPicPr>
          <p:cNvPr id="14" name="Graphic 13" descr="Close">
            <a:extLst>
              <a:ext uri="{FF2B5EF4-FFF2-40B4-BE49-F238E27FC236}">
                <a16:creationId xmlns:a16="http://schemas.microsoft.com/office/drawing/2014/main" id="{187FA95A-8580-84C7-DEB0-5B83E76D35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3815" y="5149244"/>
            <a:ext cx="235625" cy="235625"/>
          </a:xfrm>
          <a:prstGeom prst="rect">
            <a:avLst/>
          </a:prstGeom>
        </p:spPr>
      </p:pic>
      <p:pic>
        <p:nvPicPr>
          <p:cNvPr id="17" name="Graphic 16" descr="Close">
            <a:extLst>
              <a:ext uri="{FF2B5EF4-FFF2-40B4-BE49-F238E27FC236}">
                <a16:creationId xmlns:a16="http://schemas.microsoft.com/office/drawing/2014/main" id="{980F8AC9-F8FE-DF61-33D0-4FE68629B7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3815" y="4511557"/>
            <a:ext cx="259625" cy="259625"/>
          </a:xfrm>
          <a:prstGeom prst="rect">
            <a:avLst/>
          </a:prstGeom>
        </p:spPr>
      </p:pic>
      <p:sp>
        <p:nvSpPr>
          <p:cNvPr id="18" name="Title 1">
            <a:extLst>
              <a:ext uri="{FF2B5EF4-FFF2-40B4-BE49-F238E27FC236}">
                <a16:creationId xmlns:a16="http://schemas.microsoft.com/office/drawing/2014/main" id="{A68729AE-61E2-9264-6507-4CF42E966E37}"/>
              </a:ext>
            </a:extLst>
          </p:cNvPr>
          <p:cNvSpPr txBox="1">
            <a:spLocks/>
          </p:cNvSpPr>
          <p:nvPr/>
        </p:nvSpPr>
        <p:spPr>
          <a:xfrm>
            <a:off x="131980" y="35365"/>
            <a:ext cx="4004799" cy="5820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400"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Vocabulary Revision</a:t>
            </a:r>
            <a:endParaRPr kumimoji="0" lang="en-GB" sz="2400" i="0" u="none" strike="noStrike" kern="0" cap="none" spc="0" normalizeH="0" baseline="0" noProof="0" dirty="0">
              <a:ln>
                <a:noFill/>
              </a:ln>
              <a:solidFill>
                <a:prstClr val="black"/>
              </a:solidFill>
              <a:effectLst/>
              <a:uLnTx/>
              <a:uFillTx/>
              <a:latin typeface="Century Gothic" panose="020B0502020202020204" pitchFamily="34" charset="0"/>
              <a:cs typeface="Calibri"/>
              <a:sym typeface="Calibri"/>
            </a:endParaRPr>
          </a:p>
        </p:txBody>
      </p:sp>
      <p:pic>
        <p:nvPicPr>
          <p:cNvPr id="21" name="Picture 2" descr="Free illustrations of Alien">
            <a:extLst>
              <a:ext uri="{FF2B5EF4-FFF2-40B4-BE49-F238E27FC236}">
                <a16:creationId xmlns:a16="http://schemas.microsoft.com/office/drawing/2014/main" id="{BF141528-21E1-4221-80FC-91493DA426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440" y="735045"/>
            <a:ext cx="1361092" cy="13841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text&#10;&#10;Description automatically generated">
            <a:extLst>
              <a:ext uri="{FF2B5EF4-FFF2-40B4-BE49-F238E27FC236}">
                <a16:creationId xmlns:a16="http://schemas.microsoft.com/office/drawing/2014/main" id="{9A47A2BE-B189-4217-9BBB-355D829F71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6644" y="-3744"/>
            <a:ext cx="1370461" cy="1067118"/>
          </a:xfrm>
          <a:prstGeom prst="rect">
            <a:avLst/>
          </a:prstGeom>
        </p:spPr>
      </p:pic>
      <p:sp>
        <p:nvSpPr>
          <p:cNvPr id="23" name="Speech Bubble: Rectangle with Corners Rounded 22">
            <a:extLst>
              <a:ext uri="{FF2B5EF4-FFF2-40B4-BE49-F238E27FC236}">
                <a16:creationId xmlns:a16="http://schemas.microsoft.com/office/drawing/2014/main" id="{F39FF7B8-70BC-4DF6-AAF3-26B6AD601310}"/>
              </a:ext>
            </a:extLst>
          </p:cNvPr>
          <p:cNvSpPr/>
          <p:nvPr/>
        </p:nvSpPr>
        <p:spPr>
          <a:xfrm>
            <a:off x="5227105" y="459467"/>
            <a:ext cx="4004800" cy="637189"/>
          </a:xfrm>
          <a:prstGeom prst="wedgeRoundRectCallout">
            <a:avLst>
              <a:gd name="adj1" fmla="val -60223"/>
              <a:gd name="adj2" fmla="val -37218"/>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a:t>
            </a: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US"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zu</a:t>
            </a: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Was </a:t>
            </a:r>
            <a:r>
              <a:rPr kumimoji="0" lang="en-US"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das?</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Rectangle 19">
            <a:extLst>
              <a:ext uri="{FF2B5EF4-FFF2-40B4-BE49-F238E27FC236}">
                <a16:creationId xmlns:a16="http://schemas.microsoft.com/office/drawing/2014/main" id="{4F9A1813-C72F-4F19-AAA5-890400EEDB64}"/>
              </a:ext>
            </a:extLst>
          </p:cNvPr>
          <p:cNvSpPr/>
          <p:nvPr/>
        </p:nvSpPr>
        <p:spPr>
          <a:xfrm>
            <a:off x="1021910" y="5491076"/>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24" name="Rectangle 23">
            <a:extLst>
              <a:ext uri="{FF2B5EF4-FFF2-40B4-BE49-F238E27FC236}">
                <a16:creationId xmlns:a16="http://schemas.microsoft.com/office/drawing/2014/main" id="{99F672E5-F239-4A25-AA34-2957F4631F88}"/>
              </a:ext>
            </a:extLst>
          </p:cNvPr>
          <p:cNvSpPr/>
          <p:nvPr/>
        </p:nvSpPr>
        <p:spPr>
          <a:xfrm>
            <a:off x="1021910" y="6122955"/>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pic>
        <p:nvPicPr>
          <p:cNvPr id="25" name="Graphic 24" descr="Close">
            <a:extLst>
              <a:ext uri="{FF2B5EF4-FFF2-40B4-BE49-F238E27FC236}">
                <a16:creationId xmlns:a16="http://schemas.microsoft.com/office/drawing/2014/main" id="{A50945AA-EFCC-4CBF-9905-CDF20E5EC3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7988" y="5808360"/>
            <a:ext cx="259625" cy="259625"/>
          </a:xfrm>
          <a:prstGeom prst="rect">
            <a:avLst/>
          </a:prstGeom>
        </p:spPr>
      </p:pic>
      <p:pic>
        <p:nvPicPr>
          <p:cNvPr id="26" name="Graphic 25" descr="Close">
            <a:extLst>
              <a:ext uri="{FF2B5EF4-FFF2-40B4-BE49-F238E27FC236}">
                <a16:creationId xmlns:a16="http://schemas.microsoft.com/office/drawing/2014/main" id="{15D993C9-DAC2-4D42-A1FB-7F7B5946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9813" y="6395295"/>
            <a:ext cx="259625" cy="259625"/>
          </a:xfrm>
          <a:prstGeom prst="rect">
            <a:avLst/>
          </a:prstGeom>
        </p:spPr>
      </p:pic>
    </p:spTree>
    <p:extLst>
      <p:ext uri="{BB962C8B-B14F-4D97-AF65-F5344CB8AC3E}">
        <p14:creationId xmlns:p14="http://schemas.microsoft.com/office/powerpoint/2010/main" val="22238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5"/>
          <p:cNvGraphicFramePr/>
          <p:nvPr>
            <p:extLst>
              <p:ext uri="{D42A27DB-BD31-4B8C-83A1-F6EECF244321}">
                <p14:modId xmlns:p14="http://schemas.microsoft.com/office/powerpoint/2010/main" val="3433447176"/>
              </p:ext>
            </p:extLst>
          </p:nvPr>
        </p:nvGraphicFramePr>
        <p:xfrm>
          <a:off x="120894" y="1542060"/>
          <a:ext cx="5526634" cy="4894310"/>
        </p:xfrm>
        <a:graphic>
          <a:graphicData uri="http://schemas.openxmlformats.org/drawingml/2006/table">
            <a:tbl>
              <a:tblPr/>
              <a:tblGrid>
                <a:gridCol w="601917">
                  <a:extLst>
                    <a:ext uri="{9D8B030D-6E8A-4147-A177-3AD203B41FA5}">
                      <a16:colId xmlns:a16="http://schemas.microsoft.com/office/drawing/2014/main" val="20000"/>
                    </a:ext>
                  </a:extLst>
                </a:gridCol>
                <a:gridCol w="4924717">
                  <a:extLst>
                    <a:ext uri="{9D8B030D-6E8A-4147-A177-3AD203B41FA5}">
                      <a16:colId xmlns:a16="http://schemas.microsoft.com/office/drawing/2014/main" val="20001"/>
                    </a:ext>
                  </a:extLst>
                </a:gridCol>
              </a:tblGrid>
              <a:tr h="637486">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p>
                      <a:pPr algn="ctr">
                        <a:lnSpc>
                          <a:spcPct val="100000"/>
                        </a:lnSpc>
                      </a:pPr>
                      <a:endParaRPr lang="en-GB" sz="2400" b="0" strike="noStrike" spc="-1" dirty="0">
                        <a:solidFill>
                          <a:srgbClr val="2E94AF"/>
                        </a:solidFill>
                        <a:latin typeface="Century 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0"/>
                  </a:ext>
                </a:extLst>
              </a:tr>
              <a:tr h="637486">
                <a:tc>
                  <a:txBody>
                    <a:bodyPr/>
                    <a:lstStyle/>
                    <a:p>
                      <a:pPr algn="ctr">
                        <a:lnSpc>
                          <a:spcPct val="100000"/>
                        </a:lnSpc>
                      </a:pPr>
                      <a:r>
                        <a:rPr lang="en-GB" sz="2800" b="1" strike="noStrike" spc="-1">
                          <a:solidFill>
                            <a:srgbClr val="2E94AF"/>
                          </a:solidFill>
                          <a:latin typeface="Century gothic"/>
                          <a:ea typeface="Century Gothic"/>
                        </a:rPr>
                        <a:t>1</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2E94AF"/>
                          </a:solidFill>
                          <a:latin typeface="Century gothic"/>
                        </a:rPr>
                        <a:t>Sie </a:t>
                      </a:r>
                      <a:r>
                        <a:rPr lang="en-GB" sz="2400" b="0" strike="noStrike" spc="-1" dirty="0" err="1">
                          <a:solidFill>
                            <a:srgbClr val="2E94AF"/>
                          </a:solidFill>
                          <a:latin typeface="Century gothic"/>
                        </a:rPr>
                        <a:t>sitzt</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montags</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neben</a:t>
                      </a:r>
                      <a:r>
                        <a:rPr lang="en-GB" sz="2400" b="0" strike="noStrike" spc="-1" dirty="0">
                          <a:solidFill>
                            <a:srgbClr val="2E94AF"/>
                          </a:solidFill>
                          <a:latin typeface="Century gothic"/>
                        </a:rPr>
                        <a:t> Aisha. </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1"/>
                  </a:ext>
                </a:extLst>
              </a:tr>
              <a:tr h="637486">
                <a:tc>
                  <a:txBody>
                    <a:bodyPr/>
                    <a:lstStyle/>
                    <a:p>
                      <a:pPr algn="ctr">
                        <a:lnSpc>
                          <a:spcPct val="100000"/>
                        </a:lnSpc>
                      </a:pPr>
                      <a:r>
                        <a:rPr lang="en-GB" sz="2800" b="1" strike="noStrike" spc="-1">
                          <a:solidFill>
                            <a:srgbClr val="2E94AF"/>
                          </a:solidFill>
                          <a:latin typeface="Century gothic"/>
                          <a:ea typeface="Century Gothic"/>
                        </a:rPr>
                        <a:t>2</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2E94AF"/>
                          </a:solidFill>
                          <a:latin typeface="Century gothic"/>
                        </a:rPr>
                        <a:t>Ich </a:t>
                      </a:r>
                      <a:r>
                        <a:rPr lang="en-GB" sz="2400" b="0" strike="noStrike" spc="-1" dirty="0" err="1">
                          <a:solidFill>
                            <a:srgbClr val="2E94AF"/>
                          </a:solidFill>
                          <a:latin typeface="Century gothic"/>
                        </a:rPr>
                        <a:t>wiederhole</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heute</a:t>
                      </a:r>
                      <a:r>
                        <a:rPr lang="en-GB" sz="2400" b="0" strike="noStrike" spc="-1" dirty="0">
                          <a:solidFill>
                            <a:srgbClr val="2E94AF"/>
                          </a:solidFill>
                          <a:latin typeface="Century gothic"/>
                        </a:rPr>
                        <a:t> die </a:t>
                      </a:r>
                      <a:r>
                        <a:rPr lang="en-GB" sz="2400" b="0" strike="noStrike" spc="-1" dirty="0" err="1">
                          <a:solidFill>
                            <a:srgbClr val="2E94AF"/>
                          </a:solidFill>
                          <a:latin typeface="Century gothic"/>
                        </a:rPr>
                        <a:t>Frage</a:t>
                      </a:r>
                      <a:r>
                        <a:rPr lang="en-GB" sz="2400" b="0" strike="noStrike" spc="-1" dirty="0">
                          <a:solidFill>
                            <a:srgbClr val="2E94AF"/>
                          </a:solidFill>
                          <a:latin typeface="Century gothic"/>
                        </a:rPr>
                        <a:t>. </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2"/>
                  </a:ext>
                </a:extLst>
              </a:tr>
              <a:tr h="637486">
                <a:tc>
                  <a:txBody>
                    <a:bodyPr/>
                    <a:lstStyle/>
                    <a:p>
                      <a:pPr algn="ctr">
                        <a:lnSpc>
                          <a:spcPct val="100000"/>
                        </a:lnSpc>
                      </a:pPr>
                      <a:r>
                        <a:rPr lang="en-GB" sz="2800" b="1" strike="noStrike" spc="-1">
                          <a:solidFill>
                            <a:srgbClr val="2E94AF"/>
                          </a:solidFill>
                          <a:latin typeface="Century gothic"/>
                          <a:ea typeface="Century Gothic"/>
                        </a:rPr>
                        <a:t>3</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2E94AF"/>
                          </a:solidFill>
                          <a:latin typeface="Century gothic"/>
                        </a:rPr>
                        <a:t>Ich </a:t>
                      </a:r>
                      <a:r>
                        <a:rPr lang="en-GB" sz="2400" b="0" strike="noStrike" spc="-1" dirty="0" err="1">
                          <a:solidFill>
                            <a:srgbClr val="2E94AF"/>
                          </a:solidFill>
                          <a:latin typeface="Century gothic"/>
                        </a:rPr>
                        <a:t>schwimme</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freitags</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nicht</a:t>
                      </a:r>
                      <a:r>
                        <a:rPr lang="en-GB" sz="2400" b="0" strike="noStrike" spc="-1" dirty="0">
                          <a:solidFill>
                            <a:srgbClr val="2E94AF"/>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3"/>
                  </a:ext>
                </a:extLst>
              </a:tr>
              <a:tr h="637486">
                <a:tc>
                  <a:txBody>
                    <a:bodyPr/>
                    <a:lstStyle/>
                    <a:p>
                      <a:pPr algn="ctr">
                        <a:lnSpc>
                          <a:spcPct val="100000"/>
                        </a:lnSpc>
                      </a:pPr>
                      <a:r>
                        <a:rPr lang="en-GB" sz="2800" b="1" strike="noStrike" spc="-1">
                          <a:solidFill>
                            <a:srgbClr val="2E94AF"/>
                          </a:solidFill>
                          <a:latin typeface="Century gothic"/>
                          <a:ea typeface="Century Gothic"/>
                        </a:rPr>
                        <a:t>4</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2E94AF"/>
                          </a:solidFill>
                          <a:latin typeface="Century gothic"/>
                        </a:rPr>
                        <a:t>Sie </a:t>
                      </a:r>
                      <a:r>
                        <a:rPr lang="en-GB" sz="2400" b="0" strike="noStrike" spc="-1" dirty="0" err="1">
                          <a:solidFill>
                            <a:srgbClr val="2E94AF"/>
                          </a:solidFill>
                          <a:latin typeface="Century gothic"/>
                        </a:rPr>
                        <a:t>tanzt</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heute</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nicht</a:t>
                      </a:r>
                      <a:r>
                        <a:rPr lang="en-GB" sz="2400" b="0" strike="noStrike" spc="-1" dirty="0">
                          <a:solidFill>
                            <a:srgbClr val="2E94AF"/>
                          </a:solidFill>
                          <a:latin typeface="Century gothic"/>
                        </a:rPr>
                        <a:t>. </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4"/>
                  </a:ext>
                </a:extLst>
              </a:tr>
              <a:tr h="637486">
                <a:tc>
                  <a:txBody>
                    <a:bodyPr/>
                    <a:lstStyle/>
                    <a:p>
                      <a:pPr algn="ctr">
                        <a:lnSpc>
                          <a:spcPct val="100000"/>
                        </a:lnSpc>
                      </a:pPr>
                      <a:r>
                        <a:rPr lang="en-GB" sz="2800" b="1" strike="noStrike" spc="-1">
                          <a:solidFill>
                            <a:srgbClr val="2E94AF"/>
                          </a:solidFill>
                          <a:latin typeface="Century gothic"/>
                          <a:ea typeface="Century Gothic"/>
                        </a:rPr>
                        <a:t>5</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2E94AF"/>
                          </a:solidFill>
                          <a:latin typeface="Century gothic"/>
                        </a:rPr>
                        <a:t>Ich </a:t>
                      </a:r>
                      <a:r>
                        <a:rPr lang="en-GB" sz="2400" b="0" strike="noStrike" spc="-1" dirty="0" err="1">
                          <a:solidFill>
                            <a:srgbClr val="2E94AF"/>
                          </a:solidFill>
                          <a:latin typeface="Century gothic"/>
                        </a:rPr>
                        <a:t>helfe</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heute</a:t>
                      </a:r>
                      <a:r>
                        <a:rPr lang="en-GB" sz="2400" b="0" strike="noStrike" spc="-1" dirty="0">
                          <a:solidFill>
                            <a:srgbClr val="2E94AF"/>
                          </a:solidFill>
                          <a:latin typeface="Century gothic"/>
                        </a:rPr>
                        <a:t> Aisha.</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5"/>
                  </a:ext>
                </a:extLst>
              </a:tr>
              <a:tr h="637486">
                <a:tc>
                  <a:txBody>
                    <a:bodyPr/>
                    <a:lstStyle/>
                    <a:p>
                      <a:pPr algn="ctr">
                        <a:lnSpc>
                          <a:spcPct val="100000"/>
                        </a:lnSpc>
                      </a:pPr>
                      <a:r>
                        <a:rPr lang="en-GB" sz="2800" b="1" strike="noStrike" spc="-1">
                          <a:solidFill>
                            <a:srgbClr val="2E94AF"/>
                          </a:solidFill>
                          <a:latin typeface="Century gothic"/>
                          <a:ea typeface="Century Gothic"/>
                        </a:rPr>
                        <a:t>6</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2E94AF"/>
                          </a:solidFill>
                          <a:latin typeface="Century gothic"/>
                        </a:rPr>
                        <a:t>Sie </a:t>
                      </a:r>
                      <a:r>
                        <a:rPr lang="en-GB" sz="2400" b="0" strike="noStrike" spc="-1" dirty="0" err="1">
                          <a:solidFill>
                            <a:srgbClr val="2E94AF"/>
                          </a:solidFill>
                          <a:latin typeface="Century gothic"/>
                        </a:rPr>
                        <a:t>lernt</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samstags</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zu</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Hause</a:t>
                      </a:r>
                      <a:r>
                        <a:rPr lang="en-GB" sz="2400" b="0" strike="noStrike" spc="-1" dirty="0">
                          <a:solidFill>
                            <a:srgbClr val="2E94AF"/>
                          </a:solidFill>
                          <a:latin typeface="Century gothic"/>
                        </a:rPr>
                        <a:t> </a:t>
                      </a:r>
                      <a:r>
                        <a:rPr lang="en-GB" sz="2400" b="0" strike="noStrike" spc="-1" dirty="0" err="1">
                          <a:solidFill>
                            <a:srgbClr val="2E94AF"/>
                          </a:solidFill>
                          <a:latin typeface="Century gothic"/>
                        </a:rPr>
                        <a:t>nicht</a:t>
                      </a:r>
                      <a:r>
                        <a:rPr lang="en-GB" sz="2400" b="0" strike="noStrike" spc="-1" dirty="0">
                          <a:solidFill>
                            <a:srgbClr val="2E94AF"/>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12" name="CustomShape 6"/>
          <p:cNvSpPr/>
          <p:nvPr/>
        </p:nvSpPr>
        <p:spPr>
          <a:xfrm>
            <a:off x="101160" y="-3204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1" normalizeH="0" baseline="0" noProof="0" dirty="0">
                <a:ln>
                  <a:noFill/>
                </a:ln>
                <a:solidFill>
                  <a:srgbClr val="002060"/>
                </a:solidFill>
                <a:effectLst/>
                <a:uLnTx/>
                <a:uFillTx/>
                <a:latin typeface="Century gothic"/>
                <a:ea typeface="Century Gothic"/>
              </a:rPr>
              <a:t>Revising verbs, present tense, </a:t>
            </a:r>
            <a:r>
              <a:rPr kumimoji="0" lang="en-GB" sz="2400" i="1" u="none" strike="noStrike" kern="1200" cap="none" spc="-1" normalizeH="0" baseline="0" noProof="0" dirty="0" err="1">
                <a:ln>
                  <a:noFill/>
                </a:ln>
                <a:solidFill>
                  <a:srgbClr val="002060"/>
                </a:solidFill>
                <a:effectLst/>
                <a:uLnTx/>
                <a:uFillTx/>
                <a:latin typeface="Century gothic"/>
                <a:ea typeface="Century Gothic"/>
              </a:rPr>
              <a:t>nicht</a:t>
            </a:r>
            <a:endParaRPr kumimoji="0" lang="en-GB" sz="2400" i="1" u="none" strike="noStrike" kern="1200" cap="none" spc="-1" normalizeH="0" baseline="0" noProof="0" dirty="0">
              <a:ln>
                <a:noFill/>
              </a:ln>
              <a:solidFill>
                <a:prstClr val="black"/>
              </a:solidFill>
              <a:effectLst/>
              <a:uLnTx/>
              <a:uFillTx/>
              <a:latin typeface="Century gothic"/>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53719" y="899844"/>
            <a:ext cx="766122" cy="374973"/>
          </a:xfrm>
          <a:solidFill>
            <a:srgbClr val="2E94AF"/>
          </a:solidFill>
        </p:spPr>
        <p:txBody>
          <a:bodyPr/>
          <a:lstStyle/>
          <a:p>
            <a:pPr algn="ctr"/>
            <a:r>
              <a:rPr lang="en-GB" sz="2000" b="1" dirty="0" err="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8" name="Picture 7" descr="Icon&#10;&#10;Description automatically generated">
            <a:extLst>
              <a:ext uri="{FF2B5EF4-FFF2-40B4-BE49-F238E27FC236}">
                <a16:creationId xmlns:a16="http://schemas.microsoft.com/office/drawing/2014/main" id="{DEB9BE4F-6D3E-469F-AE7A-46561C5D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9" name="Rectangle 8">
            <a:extLst>
              <a:ext uri="{FF2B5EF4-FFF2-40B4-BE49-F238E27FC236}">
                <a16:creationId xmlns:a16="http://schemas.microsoft.com/office/drawing/2014/main" id="{FA8CB7F0-F8CF-4B81-B158-8063FEDA7D6B}"/>
              </a:ext>
            </a:extLst>
          </p:cNvPr>
          <p:cNvSpPr/>
          <p:nvPr/>
        </p:nvSpPr>
        <p:spPr>
          <a:xfrm>
            <a:off x="149411" y="2473376"/>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a:t>
            </a:r>
          </a:p>
        </p:txBody>
      </p:sp>
      <p:sp>
        <p:nvSpPr>
          <p:cNvPr id="15" name="Rectangle 14">
            <a:extLst>
              <a:ext uri="{FF2B5EF4-FFF2-40B4-BE49-F238E27FC236}">
                <a16:creationId xmlns:a16="http://schemas.microsoft.com/office/drawing/2014/main" id="{E094FD90-0D83-47F8-89A4-772DF44F575F}"/>
              </a:ext>
            </a:extLst>
          </p:cNvPr>
          <p:cNvSpPr/>
          <p:nvPr/>
        </p:nvSpPr>
        <p:spPr>
          <a:xfrm>
            <a:off x="149412" y="3113286"/>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a:t>
            </a:r>
          </a:p>
        </p:txBody>
      </p:sp>
      <p:sp>
        <p:nvSpPr>
          <p:cNvPr id="16" name="Rectangle 15">
            <a:extLst>
              <a:ext uri="{FF2B5EF4-FFF2-40B4-BE49-F238E27FC236}">
                <a16:creationId xmlns:a16="http://schemas.microsoft.com/office/drawing/2014/main" id="{CFD2B835-F5BF-47D4-B4C7-88AAE0F15E80}"/>
              </a:ext>
            </a:extLst>
          </p:cNvPr>
          <p:cNvSpPr/>
          <p:nvPr/>
        </p:nvSpPr>
        <p:spPr>
          <a:xfrm>
            <a:off x="149410" y="3749450"/>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3</a:t>
            </a:r>
          </a:p>
        </p:txBody>
      </p:sp>
      <p:sp>
        <p:nvSpPr>
          <p:cNvPr id="17" name="Rectangle 16">
            <a:extLst>
              <a:ext uri="{FF2B5EF4-FFF2-40B4-BE49-F238E27FC236}">
                <a16:creationId xmlns:a16="http://schemas.microsoft.com/office/drawing/2014/main" id="{257623FD-7C94-435C-A16D-BE56DC83EBF2}"/>
              </a:ext>
            </a:extLst>
          </p:cNvPr>
          <p:cNvSpPr/>
          <p:nvPr/>
        </p:nvSpPr>
        <p:spPr>
          <a:xfrm>
            <a:off x="149411" y="4389360"/>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4</a:t>
            </a:r>
          </a:p>
        </p:txBody>
      </p:sp>
      <p:sp>
        <p:nvSpPr>
          <p:cNvPr id="20" name="Rectangle 19">
            <a:extLst>
              <a:ext uri="{FF2B5EF4-FFF2-40B4-BE49-F238E27FC236}">
                <a16:creationId xmlns:a16="http://schemas.microsoft.com/office/drawing/2014/main" id="{741D7855-51C4-49F5-B43C-C9C8805C6DE6}"/>
              </a:ext>
            </a:extLst>
          </p:cNvPr>
          <p:cNvSpPr/>
          <p:nvPr/>
        </p:nvSpPr>
        <p:spPr>
          <a:xfrm>
            <a:off x="152221" y="5004606"/>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5</a:t>
            </a:r>
          </a:p>
        </p:txBody>
      </p:sp>
      <p:sp>
        <p:nvSpPr>
          <p:cNvPr id="21" name="Rectangle 20">
            <a:extLst>
              <a:ext uri="{FF2B5EF4-FFF2-40B4-BE49-F238E27FC236}">
                <a16:creationId xmlns:a16="http://schemas.microsoft.com/office/drawing/2014/main" id="{61E23715-4B11-4DD2-A77F-9E251DE49F2A}"/>
              </a:ext>
            </a:extLst>
          </p:cNvPr>
          <p:cNvSpPr/>
          <p:nvPr/>
        </p:nvSpPr>
        <p:spPr>
          <a:xfrm>
            <a:off x="149409" y="5715963"/>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6</a:t>
            </a:r>
          </a:p>
        </p:txBody>
      </p:sp>
      <p:sp>
        <p:nvSpPr>
          <p:cNvPr id="13" name="Speech Bubble: Rectangle with Corners Rounded 12">
            <a:extLst>
              <a:ext uri="{FF2B5EF4-FFF2-40B4-BE49-F238E27FC236}">
                <a16:creationId xmlns:a16="http://schemas.microsoft.com/office/drawing/2014/main" id="{D61BF50F-5CB7-4021-9F5B-9A2BB38F70D9}"/>
              </a:ext>
            </a:extLst>
          </p:cNvPr>
          <p:cNvSpPr/>
          <p:nvPr/>
        </p:nvSpPr>
        <p:spPr>
          <a:xfrm>
            <a:off x="1036303" y="524285"/>
            <a:ext cx="2837755" cy="438714"/>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j-lt"/>
              </a:rPr>
              <a:t>Was </a:t>
            </a:r>
            <a:r>
              <a:rPr kumimoji="0" lang="en-GB" sz="2400" b="0" i="0" u="none" strike="noStrike" kern="1200" cap="none" spc="0" normalizeH="0" baseline="0" noProof="0" dirty="0" err="1">
                <a:ln>
                  <a:noFill/>
                </a:ln>
                <a:solidFill>
                  <a:prstClr val="white"/>
                </a:solidFill>
                <a:effectLst/>
                <a:uLnTx/>
                <a:uFillTx/>
                <a:latin typeface="+mj-lt"/>
              </a:rPr>
              <a:t>sagt</a:t>
            </a:r>
            <a:r>
              <a:rPr kumimoji="0" lang="en-GB" sz="2400" b="0" i="0" u="none" strike="noStrike" kern="1200" cap="none" spc="0" normalizeH="0" baseline="0" noProof="0" dirty="0">
                <a:ln>
                  <a:noFill/>
                </a:ln>
                <a:solidFill>
                  <a:prstClr val="white"/>
                </a:solidFill>
                <a:effectLst/>
                <a:uLnTx/>
                <a:uFillTx/>
                <a:latin typeface="+mj-lt"/>
              </a:rPr>
              <a:t> Moritz? </a:t>
            </a:r>
          </a:p>
        </p:txBody>
      </p:sp>
      <p:pic>
        <p:nvPicPr>
          <p:cNvPr id="14" name="Graphic 13" descr="Teacher">
            <a:extLst>
              <a:ext uri="{FF2B5EF4-FFF2-40B4-BE49-F238E27FC236}">
                <a16:creationId xmlns:a16="http://schemas.microsoft.com/office/drawing/2014/main" id="{9673C7A2-D812-470F-9A9F-67800F4941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236" y="309591"/>
            <a:ext cx="914400" cy="914400"/>
          </a:xfrm>
          <a:prstGeom prst="rect">
            <a:avLst/>
          </a:prstGeom>
        </p:spPr>
      </p:pic>
      <p:graphicFrame>
        <p:nvGraphicFramePr>
          <p:cNvPr id="2" name="Table 5">
            <a:extLst>
              <a:ext uri="{FF2B5EF4-FFF2-40B4-BE49-F238E27FC236}">
                <a16:creationId xmlns:a16="http://schemas.microsoft.com/office/drawing/2014/main" id="{311C40E7-E396-F56F-7F52-6B94A622B730}"/>
              </a:ext>
            </a:extLst>
          </p:cNvPr>
          <p:cNvGraphicFramePr/>
          <p:nvPr>
            <p:extLst>
              <p:ext uri="{D42A27DB-BD31-4B8C-83A1-F6EECF244321}">
                <p14:modId xmlns:p14="http://schemas.microsoft.com/office/powerpoint/2010/main" val="1675189963"/>
              </p:ext>
            </p:extLst>
          </p:nvPr>
        </p:nvGraphicFramePr>
        <p:xfrm>
          <a:off x="5740217" y="1603020"/>
          <a:ext cx="2602605" cy="4833350"/>
        </p:xfrm>
        <a:graphic>
          <a:graphicData uri="http://schemas.openxmlformats.org/drawingml/2006/table">
            <a:tbl>
              <a:tblPr/>
              <a:tblGrid>
                <a:gridCol w="1062647">
                  <a:extLst>
                    <a:ext uri="{9D8B030D-6E8A-4147-A177-3AD203B41FA5}">
                      <a16:colId xmlns:a16="http://schemas.microsoft.com/office/drawing/2014/main" val="20000"/>
                    </a:ext>
                  </a:extLst>
                </a:gridCol>
                <a:gridCol w="1539958">
                  <a:extLst>
                    <a:ext uri="{9D8B030D-6E8A-4147-A177-3AD203B41FA5}">
                      <a16:colId xmlns:a16="http://schemas.microsoft.com/office/drawing/2014/main" val="20001"/>
                    </a:ext>
                  </a:extLst>
                </a:gridCol>
              </a:tblGrid>
              <a:tr h="637486">
                <a:tc>
                  <a:txBody>
                    <a:bodyPr/>
                    <a:lstStyle/>
                    <a:p>
                      <a:pPr algn="ctr">
                        <a:lnSpc>
                          <a:spcPct val="100000"/>
                        </a:lnSpc>
                      </a:pPr>
                      <a:r>
                        <a:rPr lang="en-GB" sz="2400" b="1" strike="noStrike" spc="-1" dirty="0">
                          <a:solidFill>
                            <a:srgbClr val="2E94AF"/>
                          </a:solidFill>
                          <a:latin typeface="Century gothic"/>
                        </a:rPr>
                        <a:t>Moritz</a:t>
                      </a:r>
                    </a:p>
                    <a:p>
                      <a:pPr algn="ctr">
                        <a:lnSpc>
                          <a:spcPct val="100000"/>
                        </a:lnSpc>
                      </a:pPr>
                      <a:r>
                        <a:rPr lang="en-GB" sz="2400" b="1" strike="noStrike" spc="-1" dirty="0">
                          <a:solidFill>
                            <a:srgbClr val="2E94AF"/>
                          </a:solidFill>
                          <a:latin typeface="Century gothic"/>
                        </a:rPr>
                        <a:t>(ich)</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400" b="1" strike="noStrike" spc="-1" dirty="0">
                          <a:solidFill>
                            <a:srgbClr val="2E94AF"/>
                          </a:solidFill>
                          <a:latin typeface="Century gothic"/>
                        </a:rPr>
                        <a:t>Johanna</a:t>
                      </a:r>
                    </a:p>
                    <a:p>
                      <a:pPr algn="ctr">
                        <a:lnSpc>
                          <a:spcPct val="100000"/>
                        </a:lnSpc>
                      </a:pPr>
                      <a:r>
                        <a:rPr lang="en-GB" sz="2400" b="1" strike="noStrike" spc="-1" dirty="0">
                          <a:solidFill>
                            <a:srgbClr val="2E94AF"/>
                          </a:solidFill>
                          <a:latin typeface="Century gothic"/>
                        </a:rPr>
                        <a:t>(</a:t>
                      </a:r>
                      <a:r>
                        <a:rPr lang="en-GB" sz="2400" b="1" strike="noStrike" spc="-1" dirty="0" err="1">
                          <a:solidFill>
                            <a:srgbClr val="2E94AF"/>
                          </a:solidFill>
                          <a:latin typeface="Century gothic"/>
                        </a:rPr>
                        <a:t>sie</a:t>
                      </a:r>
                      <a:r>
                        <a:rPr lang="en-GB" sz="2400" b="1" strike="noStrike" spc="-1" dirty="0">
                          <a:solidFill>
                            <a:srgbClr val="2E94AF"/>
                          </a:solidFill>
                          <a:latin typeface="Century gothic"/>
                        </a:rPr>
                        <a:t>)</a:t>
                      </a:r>
                      <a:endParaRPr lang="en-GB" sz="2800" b="1"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0"/>
                  </a:ext>
                </a:extLst>
              </a:tr>
              <a:tr h="637486">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1"/>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2"/>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3"/>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4"/>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5"/>
                  </a:ext>
                </a:extLst>
              </a:tr>
              <a:tr h="637486">
                <a:tc>
                  <a:txBody>
                    <a:bodyPr/>
                    <a:lstStyle/>
                    <a:p>
                      <a:pPr algn="ctr">
                        <a:lnSpc>
                          <a:spcPct val="100000"/>
                        </a:lnSpc>
                      </a:pPr>
                      <a:endParaRPr lang="en-GB" sz="24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400" b="0" strike="noStrike" spc="-1" dirty="0">
                        <a:solidFill>
                          <a:srgbClr val="2E94AF"/>
                        </a:solidFill>
                        <a:latin typeface="Century gothic"/>
                      </a:endParaRPr>
                    </a:p>
                    <a:p>
                      <a:pPr algn="ctr">
                        <a:lnSpc>
                          <a:spcPct val="100000"/>
                        </a:lnSpc>
                      </a:pPr>
                      <a:endParaRPr lang="en-GB" sz="24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4" name="Table 5">
            <a:extLst>
              <a:ext uri="{FF2B5EF4-FFF2-40B4-BE49-F238E27FC236}">
                <a16:creationId xmlns:a16="http://schemas.microsoft.com/office/drawing/2014/main" id="{0501609C-4521-6D32-12E5-EF50CCE4CE58}"/>
              </a:ext>
            </a:extLst>
          </p:cNvPr>
          <p:cNvGraphicFramePr/>
          <p:nvPr>
            <p:extLst>
              <p:ext uri="{D42A27DB-BD31-4B8C-83A1-F6EECF244321}">
                <p14:modId xmlns:p14="http://schemas.microsoft.com/office/powerpoint/2010/main" val="3559146841"/>
              </p:ext>
            </p:extLst>
          </p:nvPr>
        </p:nvGraphicFramePr>
        <p:xfrm>
          <a:off x="8435511" y="1603020"/>
          <a:ext cx="2058334" cy="4833350"/>
        </p:xfrm>
        <a:graphic>
          <a:graphicData uri="http://schemas.openxmlformats.org/drawingml/2006/table">
            <a:tbl>
              <a:tblPr/>
              <a:tblGrid>
                <a:gridCol w="1013305">
                  <a:extLst>
                    <a:ext uri="{9D8B030D-6E8A-4147-A177-3AD203B41FA5}">
                      <a16:colId xmlns:a16="http://schemas.microsoft.com/office/drawing/2014/main" val="20000"/>
                    </a:ext>
                  </a:extLst>
                </a:gridCol>
                <a:gridCol w="1045029">
                  <a:extLst>
                    <a:ext uri="{9D8B030D-6E8A-4147-A177-3AD203B41FA5}">
                      <a16:colId xmlns:a16="http://schemas.microsoft.com/office/drawing/2014/main" val="20001"/>
                    </a:ext>
                  </a:extLst>
                </a:gridCol>
              </a:tblGrid>
              <a:tr h="637486">
                <a:tc>
                  <a:txBody>
                    <a:bodyPr/>
                    <a:lstStyle/>
                    <a:p>
                      <a:pPr algn="ctr">
                        <a:lnSpc>
                          <a:spcPct val="100000"/>
                        </a:lnSpc>
                      </a:pPr>
                      <a:r>
                        <a:rPr lang="en-GB" sz="2400" b="1" strike="noStrike" spc="-1" dirty="0">
                          <a:solidFill>
                            <a:srgbClr val="2E94AF"/>
                          </a:solidFill>
                          <a:latin typeface="Century gothic"/>
                        </a:rPr>
                        <a:t>do</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400" b="1" strike="noStrike" spc="-1" dirty="0">
                          <a:solidFill>
                            <a:srgbClr val="2E94AF"/>
                          </a:solidFill>
                          <a:latin typeface="Century gothic"/>
                        </a:rPr>
                        <a:t>am doing</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0"/>
                  </a:ext>
                </a:extLst>
              </a:tr>
              <a:tr h="637486">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1"/>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2"/>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3"/>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4"/>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5"/>
                  </a:ext>
                </a:extLst>
              </a:tr>
              <a:tr h="637486">
                <a:tc>
                  <a:txBody>
                    <a:bodyPr/>
                    <a:lstStyle/>
                    <a:p>
                      <a:pPr algn="ctr">
                        <a:lnSpc>
                          <a:spcPct val="100000"/>
                        </a:lnSpc>
                      </a:pPr>
                      <a:endParaRPr lang="en-GB" sz="2400" b="0" strike="noStrike" spc="-1" dirty="0">
                        <a:solidFill>
                          <a:srgbClr val="2E94AF"/>
                        </a:solidFill>
                        <a:latin typeface="Century gothic"/>
                      </a:endParaRPr>
                    </a:p>
                    <a:p>
                      <a:pPr algn="ctr">
                        <a:lnSpc>
                          <a:spcPct val="100000"/>
                        </a:lnSpc>
                      </a:pPr>
                      <a:endParaRPr lang="en-GB" sz="24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4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5" name="Table 5">
            <a:extLst>
              <a:ext uri="{FF2B5EF4-FFF2-40B4-BE49-F238E27FC236}">
                <a16:creationId xmlns:a16="http://schemas.microsoft.com/office/drawing/2014/main" id="{0AAB8EE9-305B-789A-EE66-C522E398227C}"/>
              </a:ext>
            </a:extLst>
          </p:cNvPr>
          <p:cNvGraphicFramePr/>
          <p:nvPr>
            <p:extLst>
              <p:ext uri="{D42A27DB-BD31-4B8C-83A1-F6EECF244321}">
                <p14:modId xmlns:p14="http://schemas.microsoft.com/office/powerpoint/2010/main" val="3480739927"/>
              </p:ext>
            </p:extLst>
          </p:nvPr>
        </p:nvGraphicFramePr>
        <p:xfrm>
          <a:off x="10584185" y="1603020"/>
          <a:ext cx="1479440" cy="4833350"/>
        </p:xfrm>
        <a:graphic>
          <a:graphicData uri="http://schemas.openxmlformats.org/drawingml/2006/table">
            <a:tbl>
              <a:tblPr/>
              <a:tblGrid>
                <a:gridCol w="771801">
                  <a:extLst>
                    <a:ext uri="{9D8B030D-6E8A-4147-A177-3AD203B41FA5}">
                      <a16:colId xmlns:a16="http://schemas.microsoft.com/office/drawing/2014/main" val="20000"/>
                    </a:ext>
                  </a:extLst>
                </a:gridCol>
                <a:gridCol w="707639">
                  <a:extLst>
                    <a:ext uri="{9D8B030D-6E8A-4147-A177-3AD203B41FA5}">
                      <a16:colId xmlns:a16="http://schemas.microsoft.com/office/drawing/2014/main" val="20001"/>
                    </a:ext>
                  </a:extLst>
                </a:gridCol>
              </a:tblGrid>
              <a:tr h="637486">
                <a:tc>
                  <a:txBody>
                    <a:bodyPr/>
                    <a:lstStyle/>
                    <a:p>
                      <a:pPr algn="ctr">
                        <a:lnSpc>
                          <a:spcPct val="100000"/>
                        </a:lnSpc>
                      </a:pPr>
                      <a:endParaRPr lang="en-GB" sz="2400" b="1" strike="noStrike" spc="-1" dirty="0">
                        <a:solidFill>
                          <a:srgbClr val="2E94AF"/>
                        </a:solidFill>
                        <a:latin typeface="Century gothic"/>
                      </a:endParaRPr>
                    </a:p>
                    <a:p>
                      <a:pPr algn="ctr">
                        <a:lnSpc>
                          <a:spcPct val="100000"/>
                        </a:lnSpc>
                      </a:pPr>
                      <a:endParaRPr lang="en-GB" sz="2400" b="1"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400" b="1" strike="noStrike" spc="-1" dirty="0">
                        <a:solidFill>
                          <a:srgbClr val="2E94AF"/>
                        </a:solidFill>
                        <a:latin typeface="Century gothic"/>
                      </a:endParaRPr>
                    </a:p>
                    <a:p>
                      <a:pPr algn="ctr">
                        <a:lnSpc>
                          <a:spcPct val="100000"/>
                        </a:lnSpc>
                      </a:pPr>
                      <a:endParaRPr lang="en-GB" sz="2400" b="1"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0"/>
                  </a:ext>
                </a:extLst>
              </a:tr>
              <a:tr h="637486">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1"/>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2"/>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3"/>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4"/>
                  </a:ext>
                </a:extLst>
              </a:tr>
              <a:tr h="637486">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5"/>
                  </a:ext>
                </a:extLst>
              </a:tr>
              <a:tr h="637486">
                <a:tc>
                  <a:txBody>
                    <a:bodyPr/>
                    <a:lstStyle/>
                    <a:p>
                      <a:pPr algn="ctr">
                        <a:lnSpc>
                          <a:spcPct val="100000"/>
                        </a:lnSpc>
                      </a:pPr>
                      <a:endParaRPr lang="en-GB" sz="2400" b="0" strike="noStrike" spc="-1" dirty="0">
                        <a:solidFill>
                          <a:srgbClr val="2E94AF"/>
                        </a:solidFill>
                        <a:latin typeface="Century gothic"/>
                      </a:endParaRPr>
                    </a:p>
                    <a:p>
                      <a:pPr algn="ctr">
                        <a:lnSpc>
                          <a:spcPct val="100000"/>
                        </a:lnSpc>
                      </a:pPr>
                      <a:endParaRPr lang="en-GB" sz="24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4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6" name="Picture 5" descr="Icon&#10;&#10;Description automatically generated">
            <a:extLst>
              <a:ext uri="{FF2B5EF4-FFF2-40B4-BE49-F238E27FC236}">
                <a16:creationId xmlns:a16="http://schemas.microsoft.com/office/drawing/2014/main" id="{CB914154-9C83-EA0F-207F-D56AD4814AA0}"/>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10771748" y="1737622"/>
            <a:ext cx="517321" cy="517320"/>
          </a:xfrm>
          <a:prstGeom prst="rect">
            <a:avLst/>
          </a:prstGeom>
        </p:spPr>
      </p:pic>
      <p:pic>
        <p:nvPicPr>
          <p:cNvPr id="7" name="Graphic 6" descr="Close">
            <a:extLst>
              <a:ext uri="{FF2B5EF4-FFF2-40B4-BE49-F238E27FC236}">
                <a16:creationId xmlns:a16="http://schemas.microsoft.com/office/drawing/2014/main" id="{088A7712-BA78-CA25-062D-952A5C98C2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58185" y="1755040"/>
            <a:ext cx="528949" cy="528949"/>
          </a:xfrm>
          <a:prstGeom prst="rect">
            <a:avLst/>
          </a:prstGeom>
        </p:spPr>
      </p:pic>
      <p:pic>
        <p:nvPicPr>
          <p:cNvPr id="22" name="Picture 21" descr="A picture containing text, toy, doll, vector graphics&#10;&#10;Description automatically generated">
            <a:extLst>
              <a:ext uri="{FF2B5EF4-FFF2-40B4-BE49-F238E27FC236}">
                <a16:creationId xmlns:a16="http://schemas.microsoft.com/office/drawing/2014/main" id="{BF1577C9-5A78-467B-C72E-8A46EEF371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3255" y="330867"/>
            <a:ext cx="728425" cy="705662"/>
          </a:xfrm>
          <a:prstGeom prst="rect">
            <a:avLst/>
          </a:prstGeom>
        </p:spPr>
      </p:pic>
      <p:pic>
        <p:nvPicPr>
          <p:cNvPr id="23" name="Picture 22" descr="Icon&#10;&#10;Description automatically generated">
            <a:extLst>
              <a:ext uri="{FF2B5EF4-FFF2-40B4-BE49-F238E27FC236}">
                <a16:creationId xmlns:a16="http://schemas.microsoft.com/office/drawing/2014/main" id="{6EE63483-0718-2D09-E895-A1709A802524}"/>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7326714" y="2473376"/>
            <a:ext cx="517321" cy="517320"/>
          </a:xfrm>
          <a:prstGeom prst="rect">
            <a:avLst/>
          </a:prstGeom>
        </p:spPr>
      </p:pic>
      <p:pic>
        <p:nvPicPr>
          <p:cNvPr id="24" name="Picture 23" descr="A picture containing art&#10;&#10;Description automatically generated with low confidence">
            <a:extLst>
              <a:ext uri="{FF2B5EF4-FFF2-40B4-BE49-F238E27FC236}">
                <a16:creationId xmlns:a16="http://schemas.microsoft.com/office/drawing/2014/main" id="{7E61C4B8-4B79-B880-6A6D-EC05114AA6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847533" y="2474416"/>
            <a:ext cx="397130" cy="537565"/>
          </a:xfrm>
          <a:prstGeom prst="rect">
            <a:avLst/>
          </a:prstGeom>
        </p:spPr>
      </p:pic>
      <p:pic>
        <p:nvPicPr>
          <p:cNvPr id="25" name="Picture 24" descr="Icon&#10;&#10;Description automatically generated">
            <a:extLst>
              <a:ext uri="{FF2B5EF4-FFF2-40B4-BE49-F238E27FC236}">
                <a16:creationId xmlns:a16="http://schemas.microsoft.com/office/drawing/2014/main" id="{0CDDF258-251A-E351-C907-FE71A30F1372}"/>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8689605" y="2436809"/>
            <a:ext cx="517321" cy="517320"/>
          </a:xfrm>
          <a:prstGeom prst="rect">
            <a:avLst/>
          </a:prstGeom>
        </p:spPr>
      </p:pic>
      <p:pic>
        <p:nvPicPr>
          <p:cNvPr id="26" name="Picture 25" descr="Icon&#10;&#10;Description automatically generated">
            <a:extLst>
              <a:ext uri="{FF2B5EF4-FFF2-40B4-BE49-F238E27FC236}">
                <a16:creationId xmlns:a16="http://schemas.microsoft.com/office/drawing/2014/main" id="{DACB09DE-6CF8-7CB9-7466-7667E9885163}"/>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10736712" y="2430024"/>
            <a:ext cx="517321" cy="517320"/>
          </a:xfrm>
          <a:prstGeom prst="rect">
            <a:avLst/>
          </a:prstGeom>
        </p:spPr>
      </p:pic>
      <p:pic>
        <p:nvPicPr>
          <p:cNvPr id="27" name="Picture 26" descr="Icon&#10;&#10;Description automatically generated">
            <a:extLst>
              <a:ext uri="{FF2B5EF4-FFF2-40B4-BE49-F238E27FC236}">
                <a16:creationId xmlns:a16="http://schemas.microsoft.com/office/drawing/2014/main" id="{F014EE0E-2634-2838-BEC8-7F6403D5B4E8}"/>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6049668" y="3095725"/>
            <a:ext cx="517321" cy="517320"/>
          </a:xfrm>
          <a:prstGeom prst="rect">
            <a:avLst/>
          </a:prstGeom>
        </p:spPr>
      </p:pic>
      <p:pic>
        <p:nvPicPr>
          <p:cNvPr id="28" name="Picture 27" descr="A picture containing art&#10;&#10;Description automatically generated with low confidence">
            <a:extLst>
              <a:ext uri="{FF2B5EF4-FFF2-40B4-BE49-F238E27FC236}">
                <a16:creationId xmlns:a16="http://schemas.microsoft.com/office/drawing/2014/main" id="{434D344D-1F2C-09AA-9A9F-5134FE96A0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847534" y="3161380"/>
            <a:ext cx="397130" cy="537565"/>
          </a:xfrm>
          <a:prstGeom prst="rect">
            <a:avLst/>
          </a:prstGeom>
        </p:spPr>
      </p:pic>
      <p:pic>
        <p:nvPicPr>
          <p:cNvPr id="29" name="Picture 28" descr="Icon&#10;&#10;Description automatically generated">
            <a:extLst>
              <a:ext uri="{FF2B5EF4-FFF2-40B4-BE49-F238E27FC236}">
                <a16:creationId xmlns:a16="http://schemas.microsoft.com/office/drawing/2014/main" id="{9ED905F6-8E79-2E16-859E-1BAB4E392202}"/>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9721622" y="3111408"/>
            <a:ext cx="517321" cy="517320"/>
          </a:xfrm>
          <a:prstGeom prst="rect">
            <a:avLst/>
          </a:prstGeom>
        </p:spPr>
      </p:pic>
      <p:pic>
        <p:nvPicPr>
          <p:cNvPr id="30" name="Picture 29" descr="Icon&#10;&#10;Description automatically generated">
            <a:extLst>
              <a:ext uri="{FF2B5EF4-FFF2-40B4-BE49-F238E27FC236}">
                <a16:creationId xmlns:a16="http://schemas.microsoft.com/office/drawing/2014/main" id="{08CD8B80-25F1-6B8A-2651-1DAC460B6C78}"/>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10736398" y="3155673"/>
            <a:ext cx="517321" cy="517320"/>
          </a:xfrm>
          <a:prstGeom prst="rect">
            <a:avLst/>
          </a:prstGeom>
        </p:spPr>
      </p:pic>
      <p:pic>
        <p:nvPicPr>
          <p:cNvPr id="31" name="Picture 30" descr="Icon&#10;&#10;Description automatically generated">
            <a:extLst>
              <a:ext uri="{FF2B5EF4-FFF2-40B4-BE49-F238E27FC236}">
                <a16:creationId xmlns:a16="http://schemas.microsoft.com/office/drawing/2014/main" id="{E1C8B0F6-924C-972A-773B-FF657262C736}"/>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6041105" y="3752182"/>
            <a:ext cx="517321" cy="517320"/>
          </a:xfrm>
          <a:prstGeom prst="rect">
            <a:avLst/>
          </a:prstGeom>
        </p:spPr>
      </p:pic>
      <p:pic>
        <p:nvPicPr>
          <p:cNvPr id="32" name="Picture 31" descr="A picture containing art&#10;&#10;Description automatically generated with low confidence">
            <a:extLst>
              <a:ext uri="{FF2B5EF4-FFF2-40B4-BE49-F238E27FC236}">
                <a16:creationId xmlns:a16="http://schemas.microsoft.com/office/drawing/2014/main" id="{75F75C3A-7565-5A17-ED2A-6BAA11CA88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849644" y="3750490"/>
            <a:ext cx="397130" cy="537565"/>
          </a:xfrm>
          <a:prstGeom prst="rect">
            <a:avLst/>
          </a:prstGeom>
        </p:spPr>
      </p:pic>
      <p:pic>
        <p:nvPicPr>
          <p:cNvPr id="33" name="Picture 32" descr="Icon&#10;&#10;Description automatically generated">
            <a:extLst>
              <a:ext uri="{FF2B5EF4-FFF2-40B4-BE49-F238E27FC236}">
                <a16:creationId xmlns:a16="http://schemas.microsoft.com/office/drawing/2014/main" id="{C90F0062-E6FC-53A4-9174-F0C55095315F}"/>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8689605" y="3752182"/>
            <a:ext cx="517321" cy="517320"/>
          </a:xfrm>
          <a:prstGeom prst="rect">
            <a:avLst/>
          </a:prstGeom>
        </p:spPr>
      </p:pic>
      <p:pic>
        <p:nvPicPr>
          <p:cNvPr id="34" name="Picture 33" descr="Icon&#10;&#10;Description automatically generated">
            <a:extLst>
              <a:ext uri="{FF2B5EF4-FFF2-40B4-BE49-F238E27FC236}">
                <a16:creationId xmlns:a16="http://schemas.microsoft.com/office/drawing/2014/main" id="{D5C588AA-62AE-59FE-9138-9B033FCF4F42}"/>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11525269" y="3730555"/>
            <a:ext cx="517321" cy="517320"/>
          </a:xfrm>
          <a:prstGeom prst="rect">
            <a:avLst/>
          </a:prstGeom>
        </p:spPr>
      </p:pic>
      <p:pic>
        <p:nvPicPr>
          <p:cNvPr id="35" name="Picture 34" descr="Icon&#10;&#10;Description automatically generated">
            <a:extLst>
              <a:ext uri="{FF2B5EF4-FFF2-40B4-BE49-F238E27FC236}">
                <a16:creationId xmlns:a16="http://schemas.microsoft.com/office/drawing/2014/main" id="{4ED5E1F1-70BC-1A42-077D-7298A43A6CCF}"/>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7351822" y="4389360"/>
            <a:ext cx="517321" cy="517320"/>
          </a:xfrm>
          <a:prstGeom prst="rect">
            <a:avLst/>
          </a:prstGeom>
        </p:spPr>
      </p:pic>
      <p:pic>
        <p:nvPicPr>
          <p:cNvPr id="36" name="Picture 35" descr="A picture containing art&#10;&#10;Description automatically generated with low confidence">
            <a:extLst>
              <a:ext uri="{FF2B5EF4-FFF2-40B4-BE49-F238E27FC236}">
                <a16:creationId xmlns:a16="http://schemas.microsoft.com/office/drawing/2014/main" id="{828107E9-AAF2-796B-6A5C-0DA40FCDB4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847534" y="4437453"/>
            <a:ext cx="397130" cy="537565"/>
          </a:xfrm>
          <a:prstGeom prst="rect">
            <a:avLst/>
          </a:prstGeom>
        </p:spPr>
      </p:pic>
      <p:pic>
        <p:nvPicPr>
          <p:cNvPr id="37" name="Picture 36" descr="Icon&#10;&#10;Description automatically generated">
            <a:extLst>
              <a:ext uri="{FF2B5EF4-FFF2-40B4-BE49-F238E27FC236}">
                <a16:creationId xmlns:a16="http://schemas.microsoft.com/office/drawing/2014/main" id="{D06F4943-24B9-7F3A-3191-5A76EE682346}"/>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9695766" y="4400523"/>
            <a:ext cx="517321" cy="517320"/>
          </a:xfrm>
          <a:prstGeom prst="rect">
            <a:avLst/>
          </a:prstGeom>
        </p:spPr>
      </p:pic>
      <p:pic>
        <p:nvPicPr>
          <p:cNvPr id="38" name="Picture 37" descr="Icon&#10;&#10;Description automatically generated">
            <a:extLst>
              <a:ext uri="{FF2B5EF4-FFF2-40B4-BE49-F238E27FC236}">
                <a16:creationId xmlns:a16="http://schemas.microsoft.com/office/drawing/2014/main" id="{08BC1781-0DD0-D138-EC57-35E8DD9A9B6F}"/>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11502520" y="4387481"/>
            <a:ext cx="517321" cy="517320"/>
          </a:xfrm>
          <a:prstGeom prst="rect">
            <a:avLst/>
          </a:prstGeom>
        </p:spPr>
      </p:pic>
      <p:pic>
        <p:nvPicPr>
          <p:cNvPr id="39" name="Picture 38" descr="Icon&#10;&#10;Description automatically generated">
            <a:extLst>
              <a:ext uri="{FF2B5EF4-FFF2-40B4-BE49-F238E27FC236}">
                <a16:creationId xmlns:a16="http://schemas.microsoft.com/office/drawing/2014/main" id="{3D3239C9-AA6F-851C-34DB-A7F6202DC87C}"/>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6049667" y="4972551"/>
            <a:ext cx="517321" cy="517320"/>
          </a:xfrm>
          <a:prstGeom prst="rect">
            <a:avLst/>
          </a:prstGeom>
        </p:spPr>
      </p:pic>
      <p:pic>
        <p:nvPicPr>
          <p:cNvPr id="40" name="Picture 39" descr="A picture containing art&#10;&#10;Description automatically generated with low confidence">
            <a:extLst>
              <a:ext uri="{FF2B5EF4-FFF2-40B4-BE49-F238E27FC236}">
                <a16:creationId xmlns:a16="http://schemas.microsoft.com/office/drawing/2014/main" id="{B3AF62C0-F417-80E1-55D2-412B3B2E8E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837654" y="5018829"/>
            <a:ext cx="397130" cy="537565"/>
          </a:xfrm>
          <a:prstGeom prst="rect">
            <a:avLst/>
          </a:prstGeom>
        </p:spPr>
      </p:pic>
      <p:pic>
        <p:nvPicPr>
          <p:cNvPr id="41" name="Picture 40" descr="Icon&#10;&#10;Description automatically generated">
            <a:extLst>
              <a:ext uri="{FF2B5EF4-FFF2-40B4-BE49-F238E27FC236}">
                <a16:creationId xmlns:a16="http://schemas.microsoft.com/office/drawing/2014/main" id="{33C6FAAA-F1EC-DB78-6604-E4BDCAAE65A5}"/>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9695766" y="5026932"/>
            <a:ext cx="517321" cy="517320"/>
          </a:xfrm>
          <a:prstGeom prst="rect">
            <a:avLst/>
          </a:prstGeom>
        </p:spPr>
      </p:pic>
      <p:pic>
        <p:nvPicPr>
          <p:cNvPr id="42" name="Picture 41" descr="Icon&#10;&#10;Description automatically generated">
            <a:extLst>
              <a:ext uri="{FF2B5EF4-FFF2-40B4-BE49-F238E27FC236}">
                <a16:creationId xmlns:a16="http://schemas.microsoft.com/office/drawing/2014/main" id="{21207132-2B36-E2FD-C113-16327FF554C4}"/>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10736398" y="5026709"/>
            <a:ext cx="517321" cy="517320"/>
          </a:xfrm>
          <a:prstGeom prst="rect">
            <a:avLst/>
          </a:prstGeom>
        </p:spPr>
      </p:pic>
      <p:pic>
        <p:nvPicPr>
          <p:cNvPr id="43" name="Picture 42" descr="Icon&#10;&#10;Description automatically generated">
            <a:extLst>
              <a:ext uri="{FF2B5EF4-FFF2-40B4-BE49-F238E27FC236}">
                <a16:creationId xmlns:a16="http://schemas.microsoft.com/office/drawing/2014/main" id="{4B9C57F3-C06B-C709-216C-4053249CCC55}"/>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7351822" y="5795670"/>
            <a:ext cx="517321" cy="517320"/>
          </a:xfrm>
          <a:prstGeom prst="rect">
            <a:avLst/>
          </a:prstGeom>
        </p:spPr>
      </p:pic>
      <p:pic>
        <p:nvPicPr>
          <p:cNvPr id="44" name="Picture 43" descr="A picture containing art&#10;&#10;Description automatically generated with low confidence">
            <a:extLst>
              <a:ext uri="{FF2B5EF4-FFF2-40B4-BE49-F238E27FC236}">
                <a16:creationId xmlns:a16="http://schemas.microsoft.com/office/drawing/2014/main" id="{01B67852-BA14-8500-CFE3-320A44C4FB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848475" y="5607938"/>
            <a:ext cx="397130" cy="537565"/>
          </a:xfrm>
          <a:prstGeom prst="rect">
            <a:avLst/>
          </a:prstGeom>
        </p:spPr>
      </p:pic>
      <p:pic>
        <p:nvPicPr>
          <p:cNvPr id="45" name="Picture 44" descr="Icon&#10;&#10;Description automatically generated">
            <a:extLst>
              <a:ext uri="{FF2B5EF4-FFF2-40B4-BE49-F238E27FC236}">
                <a16:creationId xmlns:a16="http://schemas.microsoft.com/office/drawing/2014/main" id="{C6E985D1-4D2A-012A-935F-ADD290C52BE2}"/>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8699501" y="5795670"/>
            <a:ext cx="517321" cy="517320"/>
          </a:xfrm>
          <a:prstGeom prst="rect">
            <a:avLst/>
          </a:prstGeom>
        </p:spPr>
      </p:pic>
      <p:pic>
        <p:nvPicPr>
          <p:cNvPr id="46" name="Picture 45" descr="Icon&#10;&#10;Description automatically generated">
            <a:extLst>
              <a:ext uri="{FF2B5EF4-FFF2-40B4-BE49-F238E27FC236}">
                <a16:creationId xmlns:a16="http://schemas.microsoft.com/office/drawing/2014/main" id="{5BC7FF34-96D4-34C5-80D5-7EBDA68DCE9E}"/>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11458185" y="5694441"/>
            <a:ext cx="517321" cy="517320"/>
          </a:xfrm>
          <a:prstGeom prst="rect">
            <a:avLst/>
          </a:prstGeom>
        </p:spPr>
      </p:pic>
      <p:sp>
        <p:nvSpPr>
          <p:cNvPr id="10" name="Speech Bubble: Rectangle with Corners Rounded 9">
            <a:extLst>
              <a:ext uri="{FF2B5EF4-FFF2-40B4-BE49-F238E27FC236}">
                <a16:creationId xmlns:a16="http://schemas.microsoft.com/office/drawing/2014/main" id="{2CF5A2C7-A9F3-D290-6F97-7182FFFD2B37}"/>
              </a:ext>
            </a:extLst>
          </p:cNvPr>
          <p:cNvSpPr/>
          <p:nvPr/>
        </p:nvSpPr>
        <p:spPr>
          <a:xfrm>
            <a:off x="5558409" y="79454"/>
            <a:ext cx="3011433" cy="1400186"/>
          </a:xfrm>
          <a:prstGeom prst="wedgeRoundRectCallout">
            <a:avLst>
              <a:gd name="adj1" fmla="val -49790"/>
              <a:gd name="adj2" fmla="val -2689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Remember: the ending of a verb tells us who a</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sentence is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Ich sing</a:t>
            </a:r>
            <a:r>
              <a:rPr kumimoji="0" lang="en-GB" sz="1800" b="1" i="0" u="none" strike="noStrike" kern="1200" cap="none" spc="0" normalizeH="0" noProof="0" dirty="0">
                <a:ln>
                  <a:noFill/>
                </a:ln>
                <a:solidFill>
                  <a:srgbClr val="92D050"/>
                </a:solidFill>
                <a:effectLst/>
                <a:uLnTx/>
                <a:uFillTx/>
                <a:latin typeface="Century Gothic" panose="020B0502020202020204" pitchFamily="34" charset="0"/>
                <a:ea typeface="+mn-ea"/>
                <a:cs typeface="+mn-cs"/>
              </a:rPr>
              <a:t>e</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 I sing. </a:t>
            </a:r>
            <a:b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b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Er </a:t>
            </a:r>
            <a:r>
              <a:rPr kumimoji="0" lang="en-GB" sz="1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sing</a:t>
            </a:r>
            <a:r>
              <a:rPr kumimoji="0" lang="en-GB" sz="1800" b="1" i="0" u="none" strike="noStrike" kern="1200" cap="none" spc="0" normalizeH="0" noProof="0" dirty="0" err="1">
                <a:ln>
                  <a:noFill/>
                </a:ln>
                <a:solidFill>
                  <a:srgbClr val="92D050"/>
                </a:solidFill>
                <a:effectLst/>
                <a:uLnTx/>
                <a:uFillTx/>
                <a:latin typeface="Century Gothic" panose="020B0502020202020204" pitchFamily="34" charset="0"/>
                <a:ea typeface="+mn-ea"/>
                <a:cs typeface="+mn-cs"/>
              </a:rPr>
              <a:t>t</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 he sings.</a:t>
            </a:r>
          </a:p>
        </p:txBody>
      </p:sp>
      <p:sp>
        <p:nvSpPr>
          <p:cNvPr id="12" name="Speech Bubble: Rectangle with Corners Rounded 11">
            <a:extLst>
              <a:ext uri="{FF2B5EF4-FFF2-40B4-BE49-F238E27FC236}">
                <a16:creationId xmlns:a16="http://schemas.microsoft.com/office/drawing/2014/main" id="{F4608685-1490-3807-B0D9-04755C7A56B8}"/>
              </a:ext>
            </a:extLst>
          </p:cNvPr>
          <p:cNvSpPr/>
          <p:nvPr/>
        </p:nvSpPr>
        <p:spPr>
          <a:xfrm>
            <a:off x="377428" y="1161417"/>
            <a:ext cx="4925789" cy="1178062"/>
          </a:xfrm>
          <a:prstGeom prst="wedgeRoundRectCallout">
            <a:avLst>
              <a:gd name="adj1" fmla="val -49790"/>
              <a:gd name="adj2" fmla="val -2689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Remember:</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we translate the German present tense in two ways: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entury Gothic" panose="020B0502020202020204" pitchFamily="34" charset="0"/>
              </a:rPr>
              <a:t>Sie </a:t>
            </a:r>
            <a:r>
              <a:rPr lang="en-GB" b="1" dirty="0" err="1">
                <a:solidFill>
                  <a:srgbClr val="92D050"/>
                </a:solidFill>
                <a:latin typeface="Century Gothic" panose="020B0502020202020204" pitchFamily="34" charset="0"/>
              </a:rPr>
              <a:t>singt</a:t>
            </a:r>
            <a:r>
              <a:rPr lang="en-GB" b="1" dirty="0">
                <a:solidFill>
                  <a:prstClr val="white"/>
                </a:solidFill>
                <a:latin typeface="Century Gothic" panose="020B0502020202020204" pitchFamily="34" charset="0"/>
              </a:rPr>
              <a:t> </a:t>
            </a:r>
            <a:r>
              <a:rPr lang="en-GB" b="1" dirty="0" err="1">
                <a:solidFill>
                  <a:prstClr val="white"/>
                </a:solidFill>
                <a:latin typeface="Century Gothic" panose="020B0502020202020204" pitchFamily="34" charset="0"/>
              </a:rPr>
              <a:t>heute</a:t>
            </a:r>
            <a:r>
              <a:rPr lang="en-GB" b="1" dirty="0">
                <a:solidFill>
                  <a:prstClr val="white"/>
                </a:solidFill>
                <a:latin typeface="Century Gothic" panose="020B0502020202020204" pitchFamily="34" charset="0"/>
              </a:rPr>
              <a:t> – she </a:t>
            </a:r>
            <a:r>
              <a:rPr lang="en-GB" b="1" dirty="0">
                <a:solidFill>
                  <a:srgbClr val="92D050"/>
                </a:solidFill>
                <a:latin typeface="Century Gothic" panose="020B0502020202020204" pitchFamily="34" charset="0"/>
              </a:rPr>
              <a:t>is singing </a:t>
            </a:r>
            <a:r>
              <a:rPr lang="en-GB" b="1" dirty="0">
                <a:solidFill>
                  <a:prstClr val="white"/>
                </a:solidFill>
                <a:latin typeface="Century Gothic" panose="020B0502020202020204" pitchFamily="34" charset="0"/>
              </a:rPr>
              <a:t>today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entury Gothic" panose="020B0502020202020204" pitchFamily="34" charset="0"/>
              </a:rPr>
              <a:t>Sie </a:t>
            </a:r>
            <a:r>
              <a:rPr lang="en-GB" b="1" dirty="0" err="1">
                <a:solidFill>
                  <a:srgbClr val="92D050"/>
                </a:solidFill>
                <a:latin typeface="Century Gothic" panose="020B0502020202020204" pitchFamily="34" charset="0"/>
              </a:rPr>
              <a:t>singt</a:t>
            </a:r>
            <a:r>
              <a:rPr lang="en-GB" b="1" dirty="0">
                <a:solidFill>
                  <a:prstClr val="white"/>
                </a:solidFill>
                <a:latin typeface="Century Gothic" panose="020B0502020202020204" pitchFamily="34" charset="0"/>
              </a:rPr>
              <a:t> </a:t>
            </a:r>
            <a:r>
              <a:rPr lang="en-GB" b="1" dirty="0" err="1">
                <a:solidFill>
                  <a:prstClr val="white"/>
                </a:solidFill>
                <a:latin typeface="Century Gothic" panose="020B0502020202020204" pitchFamily="34" charset="0"/>
              </a:rPr>
              <a:t>montags</a:t>
            </a:r>
            <a:r>
              <a:rPr lang="en-GB" b="1" dirty="0">
                <a:solidFill>
                  <a:prstClr val="white"/>
                </a:solidFill>
                <a:latin typeface="Century Gothic" panose="020B0502020202020204" pitchFamily="34" charset="0"/>
              </a:rPr>
              <a:t> – she </a:t>
            </a:r>
            <a:r>
              <a:rPr lang="en-GB" b="1" dirty="0">
                <a:solidFill>
                  <a:srgbClr val="92D050"/>
                </a:solidFill>
                <a:latin typeface="Century Gothic" panose="020B0502020202020204" pitchFamily="34" charset="0"/>
              </a:rPr>
              <a:t>sings</a:t>
            </a:r>
            <a:r>
              <a:rPr lang="en-GB" b="1" dirty="0">
                <a:solidFill>
                  <a:prstClr val="white"/>
                </a:solidFill>
                <a:latin typeface="Century Gothic" panose="020B0502020202020204" pitchFamily="34" charset="0"/>
              </a:rPr>
              <a:t> Mondays.</a:t>
            </a:r>
          </a:p>
        </p:txBody>
      </p:sp>
      <p:sp>
        <p:nvSpPr>
          <p:cNvPr id="18" name="Speech Bubble: Rectangle with Corners Rounded 17">
            <a:extLst>
              <a:ext uri="{FF2B5EF4-FFF2-40B4-BE49-F238E27FC236}">
                <a16:creationId xmlns:a16="http://schemas.microsoft.com/office/drawing/2014/main" id="{DED6E251-D6D6-FEDD-2C7A-77CEAC4ED0EB}"/>
              </a:ext>
            </a:extLst>
          </p:cNvPr>
          <p:cNvSpPr/>
          <p:nvPr/>
        </p:nvSpPr>
        <p:spPr>
          <a:xfrm>
            <a:off x="8706831" y="66698"/>
            <a:ext cx="2236317" cy="1400186"/>
          </a:xfrm>
          <a:prstGeom prst="wedgeRoundRectCallout">
            <a:avLst>
              <a:gd name="adj1" fmla="val -49790"/>
              <a:gd name="adj2" fmla="val -2689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Remember: to</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say what someone doesn’t do, use </a:t>
            </a:r>
            <a:r>
              <a:rPr kumimoji="0" lang="en-GB" sz="1800" b="1" i="1"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nicht</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4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Revising </a:t>
            </a:r>
            <a:r>
              <a:rPr kumimoji="0" lang="en-GB" sz="2400" i="1"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können</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and possessive adjectives</a:t>
            </a:r>
            <a:endParaRPr kumimoji="0" lang="en-GB" sz="240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C472ADB2-A29C-468A-AFDC-509DA251A035}"/>
              </a:ext>
            </a:extLst>
          </p:cNvPr>
          <p:cNvSpPr/>
          <p:nvPr/>
        </p:nvSpPr>
        <p:spPr>
          <a:xfrm>
            <a:off x="1028457" y="657343"/>
            <a:ext cx="3361766"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14" name="Graphic 13" descr="Teacher">
            <a:extLst>
              <a:ext uri="{FF2B5EF4-FFF2-40B4-BE49-F238E27FC236}">
                <a16:creationId xmlns:a16="http://schemas.microsoft.com/office/drawing/2014/main" id="{D2A653A1-811E-4C2A-A57B-293284D27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89" y="442649"/>
            <a:ext cx="914400" cy="914400"/>
          </a:xfrm>
          <a:prstGeom prst="rect">
            <a:avLst/>
          </a:prstGeom>
        </p:spPr>
      </p:pic>
      <p:sp>
        <p:nvSpPr>
          <p:cNvPr id="15" name="Google Shape;108;p3">
            <a:extLst>
              <a:ext uri="{FF2B5EF4-FFF2-40B4-BE49-F238E27FC236}">
                <a16:creationId xmlns:a16="http://schemas.microsoft.com/office/drawing/2014/main" id="{65FE47C1-828E-456E-B379-6234726CA4EB}"/>
              </a:ext>
            </a:extLst>
          </p:cNvPr>
          <p:cNvSpPr txBox="1"/>
          <p:nvPr/>
        </p:nvSpPr>
        <p:spPr>
          <a:xfrm>
            <a:off x="1060901" y="669013"/>
            <a:ext cx="3138960" cy="461624"/>
          </a:xfrm>
          <a:prstGeom prst="rect">
            <a:avLst/>
          </a:prstGeom>
          <a:noFill/>
          <a:ln>
            <a:noFill/>
          </a:ln>
        </p:spPr>
        <p:txBody>
          <a:bodyPr spcFirstLastPara="1" wrap="square" lIns="91425" tIns="45700" rIns="91425" bIns="45700" anchor="t" anchorCtr="0">
            <a:spAutoFit/>
          </a:bodyPr>
          <a:lstStyle/>
          <a:p>
            <a:pPr>
              <a:defRPr/>
            </a:pPr>
            <a:r>
              <a:rPr kumimoji="0" lang="en-GB" sz="24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Was </a:t>
            </a:r>
            <a:r>
              <a:rPr kumimoji="0" lang="en-GB" sz="2400"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sagt</a:t>
            </a:r>
            <a:r>
              <a:rPr kumimoji="0" lang="en-GB" sz="24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Johanna?</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4" name="Picture 3" descr="A picture containing text&#10;&#10;Description automatically generated">
            <a:extLst>
              <a:ext uri="{FF2B5EF4-FFF2-40B4-BE49-F238E27FC236}">
                <a16:creationId xmlns:a16="http://schemas.microsoft.com/office/drawing/2014/main" id="{3B687E4C-7C44-2F26-B28A-8C3515D60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38" y="2115098"/>
            <a:ext cx="1568613" cy="122140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F3CD1C8D-06C8-3D35-5355-0EBC004541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028" y="4213052"/>
            <a:ext cx="1278473" cy="1238522"/>
          </a:xfrm>
          <a:prstGeom prst="rect">
            <a:avLst/>
          </a:prstGeom>
        </p:spPr>
      </p:pic>
      <p:sp>
        <p:nvSpPr>
          <p:cNvPr id="9" name="Title 2">
            <a:extLst>
              <a:ext uri="{FF2B5EF4-FFF2-40B4-BE49-F238E27FC236}">
                <a16:creationId xmlns:a16="http://schemas.microsoft.com/office/drawing/2014/main" id="{27CD0BF0-8C18-30C3-2F3B-A93471A80DCA}"/>
              </a:ext>
            </a:extLst>
          </p:cNvPr>
          <p:cNvSpPr>
            <a:spLocks noGrp="1"/>
          </p:cNvSpPr>
          <p:nvPr>
            <p:ph type="title"/>
          </p:nvPr>
        </p:nvSpPr>
        <p:spPr>
          <a:xfrm>
            <a:off x="11253719" y="899844"/>
            <a:ext cx="766122" cy="374973"/>
          </a:xfrm>
          <a:solidFill>
            <a:srgbClr val="2E94AF"/>
          </a:solidFill>
        </p:spPr>
        <p:txBody>
          <a:bodyPr/>
          <a:lstStyle/>
          <a:p>
            <a:pPr algn="ctr"/>
            <a:r>
              <a:rPr lang="en-GB" sz="2000" b="1" dirty="0" err="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6" name="Picture 15" descr="Icon&#10;&#10;Description automatically generated">
            <a:extLst>
              <a:ext uri="{FF2B5EF4-FFF2-40B4-BE49-F238E27FC236}">
                <a16:creationId xmlns:a16="http://schemas.microsoft.com/office/drawing/2014/main" id="{D87669C6-56BD-07BD-E455-B808357E6E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25" name="Speech Bubble: Rectangle with Corners Rounded 24">
            <a:extLst>
              <a:ext uri="{FF2B5EF4-FFF2-40B4-BE49-F238E27FC236}">
                <a16:creationId xmlns:a16="http://schemas.microsoft.com/office/drawing/2014/main" id="{71443BD8-DBA5-7643-F3AF-0BDEBFC1AC54}"/>
              </a:ext>
            </a:extLst>
          </p:cNvPr>
          <p:cNvSpPr/>
          <p:nvPr/>
        </p:nvSpPr>
        <p:spPr>
          <a:xfrm>
            <a:off x="184028" y="1623720"/>
            <a:ext cx="2834793" cy="2252358"/>
          </a:xfrm>
          <a:prstGeom prst="wedgeRoundRectCallout">
            <a:avLst>
              <a:gd name="adj1" fmla="val 74151"/>
              <a:gd name="adj2" fmla="val -4432"/>
              <a:gd name="adj3" fmla="val 16667"/>
            </a:avLst>
          </a:prstGeom>
          <a:solidFill>
            <a:srgbClr val="EFF9F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Ich </a:t>
            </a:r>
            <a:r>
              <a:rPr lang="en-GB" sz="2400" b="1" dirty="0" err="1">
                <a:solidFill>
                  <a:srgbClr val="002060"/>
                </a:solidFill>
                <a:latin typeface="Century Gothic" panose="020B0502020202020204" pitchFamily="34" charset="0"/>
              </a:rPr>
              <a:t>kann|kannst</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Fußball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spielen</a:t>
            </a:r>
            <a:r>
              <a:rPr lang="en-GB" sz="2400" dirty="0">
                <a:solidFill>
                  <a:srgbClr val="002060"/>
                </a:solidFill>
                <a:latin typeface="Century Gothic" panose="020B0502020202020204" pitchFamily="34" charset="0"/>
              </a:rPr>
              <a:t>. Das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mein|meine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Lieblingsspiel</a:t>
            </a:r>
            <a:r>
              <a:rPr lang="en-GB" sz="2400" dirty="0">
                <a:solidFill>
                  <a:srgbClr val="002060"/>
                </a:solidFill>
                <a:latin typeface="Century Gothic" panose="020B0502020202020204" pitchFamily="34" charset="0"/>
              </a:rPr>
              <a:t>.</a:t>
            </a:r>
          </a:p>
        </p:txBody>
      </p:sp>
      <p:sp>
        <p:nvSpPr>
          <p:cNvPr id="27" name="Speech Bubble: Rectangle with Corners Rounded 26">
            <a:extLst>
              <a:ext uri="{FF2B5EF4-FFF2-40B4-BE49-F238E27FC236}">
                <a16:creationId xmlns:a16="http://schemas.microsoft.com/office/drawing/2014/main" id="{F8B4B967-3B7F-573C-481E-1985BB83FA70}"/>
              </a:ext>
            </a:extLst>
          </p:cNvPr>
          <p:cNvSpPr/>
          <p:nvPr/>
        </p:nvSpPr>
        <p:spPr>
          <a:xfrm>
            <a:off x="1485820" y="4228688"/>
            <a:ext cx="3361766" cy="2445771"/>
          </a:xfrm>
          <a:prstGeom prst="wedgeRoundRectCallout">
            <a:avLst>
              <a:gd name="adj1" fmla="val 22641"/>
              <a:gd name="adj2" fmla="val -81363"/>
              <a:gd name="adj3" fmla="val 16667"/>
            </a:avLst>
          </a:prstGeom>
          <a:solidFill>
            <a:srgbClr val="EFF9F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Du </a:t>
            </a:r>
            <a:r>
              <a:rPr lang="en-GB" sz="2400" b="1" dirty="0" err="1">
                <a:solidFill>
                  <a:srgbClr val="002060"/>
                </a:solidFill>
                <a:latin typeface="Century Gothic" panose="020B0502020202020204" pitchFamily="34" charset="0"/>
              </a:rPr>
              <a:t>kann|kannst</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ein</a:t>
            </a:r>
            <a:r>
              <a:rPr lang="en-GB" sz="2400" dirty="0">
                <a:solidFill>
                  <a:srgbClr val="002060"/>
                </a:solidFill>
                <a:latin typeface="Century Gothic" panose="020B0502020202020204" pitchFamily="34" charset="0"/>
              </a:rPr>
              <a:t> Instrument </a:t>
            </a:r>
            <a:r>
              <a:rPr lang="en-GB" sz="2400" dirty="0" err="1">
                <a:solidFill>
                  <a:srgbClr val="002060"/>
                </a:solidFill>
                <a:latin typeface="Century Gothic" panose="020B0502020202020204" pitchFamily="34" charset="0"/>
              </a:rPr>
              <a:t>spielen</a:t>
            </a:r>
            <a:r>
              <a:rPr lang="en-GB" sz="2400" dirty="0">
                <a:solidFill>
                  <a:srgbClr val="002060"/>
                </a:solidFill>
                <a:latin typeface="Century Gothic" panose="020B0502020202020204" pitchFamily="34" charset="0"/>
              </a:rPr>
              <a:t>. Die </a:t>
            </a:r>
            <a:r>
              <a:rPr lang="en-GB" sz="2400" dirty="0" err="1">
                <a:solidFill>
                  <a:srgbClr val="002060"/>
                </a:solidFill>
                <a:latin typeface="Century Gothic" panose="020B0502020202020204" pitchFamily="34" charset="0"/>
              </a:rPr>
              <a:t>Trompete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dein|deine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Lieblingsinstrument</a:t>
            </a:r>
            <a:r>
              <a:rPr lang="en-GB" sz="2400" dirty="0">
                <a:solidFill>
                  <a:srgbClr val="002060"/>
                </a:solidFill>
                <a:latin typeface="Century Gothic" panose="020B0502020202020204" pitchFamily="34" charset="0"/>
              </a:rPr>
              <a:t>.</a:t>
            </a:r>
          </a:p>
        </p:txBody>
      </p:sp>
      <p:pic>
        <p:nvPicPr>
          <p:cNvPr id="28" name="Picture 27">
            <a:extLst>
              <a:ext uri="{FF2B5EF4-FFF2-40B4-BE49-F238E27FC236}">
                <a16:creationId xmlns:a16="http://schemas.microsoft.com/office/drawing/2014/main" id="{1D3243ED-8AA6-5460-3681-3C5A055FD635}"/>
              </a:ext>
            </a:extLst>
          </p:cNvPr>
          <p:cNvPicPr>
            <a:picLocks noChangeAspect="1"/>
          </p:cNvPicPr>
          <p:nvPr/>
        </p:nvPicPr>
        <p:blipFill rotWithShape="1">
          <a:blip r:embed="rId8"/>
          <a:srcRect l="17041" t="-1" r="17041" b="46174"/>
          <a:stretch/>
        </p:blipFill>
        <p:spPr>
          <a:xfrm>
            <a:off x="8175189" y="4658024"/>
            <a:ext cx="963895" cy="1159580"/>
          </a:xfrm>
          <a:prstGeom prst="rect">
            <a:avLst/>
          </a:prstGeom>
        </p:spPr>
      </p:pic>
      <p:pic>
        <p:nvPicPr>
          <p:cNvPr id="29" name="Picture 28">
            <a:extLst>
              <a:ext uri="{FF2B5EF4-FFF2-40B4-BE49-F238E27FC236}">
                <a16:creationId xmlns:a16="http://schemas.microsoft.com/office/drawing/2014/main" id="{B7215D7B-D5DD-AB3B-CEEF-CE8B43FC1532}"/>
              </a:ext>
            </a:extLst>
          </p:cNvPr>
          <p:cNvPicPr>
            <a:picLocks noChangeAspect="1"/>
          </p:cNvPicPr>
          <p:nvPr/>
        </p:nvPicPr>
        <p:blipFill>
          <a:blip r:embed="rId9"/>
          <a:stretch>
            <a:fillRect/>
          </a:stretch>
        </p:blipFill>
        <p:spPr>
          <a:xfrm>
            <a:off x="8256432" y="1760246"/>
            <a:ext cx="907964" cy="1284274"/>
          </a:xfrm>
          <a:prstGeom prst="rect">
            <a:avLst/>
          </a:prstGeom>
        </p:spPr>
      </p:pic>
      <p:sp>
        <p:nvSpPr>
          <p:cNvPr id="30" name="Speech Bubble: Rectangle with Corners Rounded 29">
            <a:extLst>
              <a:ext uri="{FF2B5EF4-FFF2-40B4-BE49-F238E27FC236}">
                <a16:creationId xmlns:a16="http://schemas.microsoft.com/office/drawing/2014/main" id="{2569EF08-0314-CA1C-D3C2-61B901714107}"/>
              </a:ext>
            </a:extLst>
          </p:cNvPr>
          <p:cNvSpPr/>
          <p:nvPr/>
        </p:nvSpPr>
        <p:spPr>
          <a:xfrm>
            <a:off x="5340396" y="1445780"/>
            <a:ext cx="2834793" cy="2098037"/>
          </a:xfrm>
          <a:prstGeom prst="wedgeRoundRectCallout">
            <a:avLst>
              <a:gd name="adj1" fmla="val -71715"/>
              <a:gd name="adj2" fmla="val -5755"/>
              <a:gd name="adj3" fmla="val 16667"/>
            </a:avLst>
          </a:prstGeom>
          <a:solidFill>
            <a:srgbClr val="EFF9F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Sie </a:t>
            </a:r>
            <a:r>
              <a:rPr lang="en-GB" sz="2400" b="1" dirty="0" err="1">
                <a:solidFill>
                  <a:srgbClr val="002060"/>
                </a:solidFill>
                <a:latin typeface="Century Gothic" panose="020B0502020202020204" pitchFamily="34" charset="0"/>
              </a:rPr>
              <a:t>kann|kannst</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gut </a:t>
            </a:r>
            <a:r>
              <a:rPr lang="en-GB" sz="2400" dirty="0" err="1">
                <a:solidFill>
                  <a:srgbClr val="002060"/>
                </a:solidFill>
                <a:latin typeface="Century Gothic" panose="020B0502020202020204" pitchFamily="34" charset="0"/>
              </a:rPr>
              <a:t>schwimmen</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Ihr|Ihre</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Freundin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schwimmt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auch</a:t>
            </a:r>
            <a:r>
              <a:rPr lang="en-GB" sz="2400" dirty="0">
                <a:solidFill>
                  <a:srgbClr val="002060"/>
                </a:solidFill>
                <a:latin typeface="Century Gothic" panose="020B0502020202020204" pitchFamily="34" charset="0"/>
              </a:rPr>
              <a:t>.  </a:t>
            </a:r>
          </a:p>
        </p:txBody>
      </p:sp>
      <p:sp>
        <p:nvSpPr>
          <p:cNvPr id="31" name="Speech Bubble: Rectangle with Corners Rounded 30">
            <a:extLst>
              <a:ext uri="{FF2B5EF4-FFF2-40B4-BE49-F238E27FC236}">
                <a16:creationId xmlns:a16="http://schemas.microsoft.com/office/drawing/2014/main" id="{73915FF8-CE79-9CED-1ED5-83BBC50C72A2}"/>
              </a:ext>
            </a:extLst>
          </p:cNvPr>
          <p:cNvSpPr/>
          <p:nvPr/>
        </p:nvSpPr>
        <p:spPr>
          <a:xfrm>
            <a:off x="5340218" y="4075208"/>
            <a:ext cx="2727752" cy="2654417"/>
          </a:xfrm>
          <a:prstGeom prst="wedgeRoundRectCallout">
            <a:avLst>
              <a:gd name="adj1" fmla="val -64334"/>
              <a:gd name="adj2" fmla="val -73541"/>
              <a:gd name="adj3" fmla="val 16667"/>
            </a:avLst>
          </a:prstGeom>
          <a:solidFill>
            <a:srgbClr val="EFF9F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Er </a:t>
            </a:r>
            <a:r>
              <a:rPr lang="en-GB" sz="2400" b="1" dirty="0" err="1">
                <a:solidFill>
                  <a:srgbClr val="002060"/>
                </a:solidFill>
                <a:latin typeface="Century Gothic" panose="020B0502020202020204" pitchFamily="34" charset="0"/>
              </a:rPr>
              <a:t>kann|kannst</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super </a:t>
            </a:r>
            <a:r>
              <a:rPr lang="en-GB" sz="2400" dirty="0" err="1">
                <a:solidFill>
                  <a:srgbClr val="002060"/>
                </a:solidFill>
                <a:latin typeface="Century Gothic" panose="020B0502020202020204" pitchFamily="34" charset="0"/>
              </a:rPr>
              <a:t>Fotos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machen</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Sein|Seine</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Lieblingsfarbe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gelb</a:t>
            </a:r>
            <a:r>
              <a:rPr lang="en-GB" sz="2400" dirty="0">
                <a:solidFill>
                  <a:srgbClr val="002060"/>
                </a:solidFill>
                <a:latin typeface="Century Gothic" panose="020B0502020202020204" pitchFamily="34" charset="0"/>
              </a:rPr>
              <a:t>.  </a:t>
            </a:r>
          </a:p>
        </p:txBody>
      </p:sp>
      <p:sp>
        <p:nvSpPr>
          <p:cNvPr id="32" name="Rectangle 31">
            <a:extLst>
              <a:ext uri="{FF2B5EF4-FFF2-40B4-BE49-F238E27FC236}">
                <a16:creationId xmlns:a16="http://schemas.microsoft.com/office/drawing/2014/main" id="{E77E4EA4-0306-3BD5-B941-0707B3BB4E49}"/>
              </a:ext>
            </a:extLst>
          </p:cNvPr>
          <p:cNvSpPr/>
          <p:nvPr/>
        </p:nvSpPr>
        <p:spPr>
          <a:xfrm>
            <a:off x="1738217" y="1760246"/>
            <a:ext cx="1119643" cy="457745"/>
          </a:xfrm>
          <a:prstGeom prst="rect">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20A1B33-0C78-8B97-BA98-A6B8ED99E88B}"/>
              </a:ext>
            </a:extLst>
          </p:cNvPr>
          <p:cNvSpPr/>
          <p:nvPr/>
        </p:nvSpPr>
        <p:spPr>
          <a:xfrm>
            <a:off x="1462501" y="2905653"/>
            <a:ext cx="1244010" cy="384770"/>
          </a:xfrm>
          <a:prstGeom prst="rect">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155C8DB-C7D7-2502-2843-4FC043EF3C29}"/>
              </a:ext>
            </a:extLst>
          </p:cNvPr>
          <p:cNvSpPr/>
          <p:nvPr/>
        </p:nvSpPr>
        <p:spPr>
          <a:xfrm>
            <a:off x="2174849" y="4523103"/>
            <a:ext cx="885040" cy="425963"/>
          </a:xfrm>
          <a:prstGeom prst="rect">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E588D6A-DD20-7478-8427-0E84879CFE41}"/>
              </a:ext>
            </a:extLst>
          </p:cNvPr>
          <p:cNvSpPr/>
          <p:nvPr/>
        </p:nvSpPr>
        <p:spPr>
          <a:xfrm>
            <a:off x="3018821" y="5682684"/>
            <a:ext cx="1059971" cy="425963"/>
          </a:xfrm>
          <a:prstGeom prst="rect">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58CD4F5-D1A2-0068-1FF0-68C5B9E432D3}"/>
              </a:ext>
            </a:extLst>
          </p:cNvPr>
          <p:cNvSpPr/>
          <p:nvPr/>
        </p:nvSpPr>
        <p:spPr>
          <a:xfrm>
            <a:off x="6800168" y="1523408"/>
            <a:ext cx="1194652" cy="425963"/>
          </a:xfrm>
          <a:prstGeom prst="rect">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3282BDA-A86B-3E02-E13A-32998403DB57}"/>
              </a:ext>
            </a:extLst>
          </p:cNvPr>
          <p:cNvSpPr/>
          <p:nvPr/>
        </p:nvSpPr>
        <p:spPr>
          <a:xfrm>
            <a:off x="6058271" y="2302804"/>
            <a:ext cx="709998" cy="425963"/>
          </a:xfrm>
          <a:prstGeom prst="rect">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DE94828-D8F5-59FC-C56F-A6960BA22C6C}"/>
              </a:ext>
            </a:extLst>
          </p:cNvPr>
          <p:cNvSpPr/>
          <p:nvPr/>
        </p:nvSpPr>
        <p:spPr>
          <a:xfrm>
            <a:off x="6716326" y="4259295"/>
            <a:ext cx="1147936" cy="425963"/>
          </a:xfrm>
          <a:prstGeom prst="rect">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390D85E-6669-AC8A-08B5-9C5B0EA45B89}"/>
              </a:ext>
            </a:extLst>
          </p:cNvPr>
          <p:cNvSpPr/>
          <p:nvPr/>
        </p:nvSpPr>
        <p:spPr>
          <a:xfrm>
            <a:off x="5522032" y="5402416"/>
            <a:ext cx="1147936" cy="425963"/>
          </a:xfrm>
          <a:prstGeom prst="rect">
            <a:avLst/>
          </a:prstGeom>
          <a:solidFill>
            <a:srgbClr val="EF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peech Bubble: Rectangle with Corners Rounded 39">
            <a:extLst>
              <a:ext uri="{FF2B5EF4-FFF2-40B4-BE49-F238E27FC236}">
                <a16:creationId xmlns:a16="http://schemas.microsoft.com/office/drawing/2014/main" id="{FE1BB397-9062-E1A0-0A09-60802663F18B}"/>
              </a:ext>
            </a:extLst>
          </p:cNvPr>
          <p:cNvSpPr/>
          <p:nvPr/>
        </p:nvSpPr>
        <p:spPr>
          <a:xfrm>
            <a:off x="9444533" y="1623720"/>
            <a:ext cx="2536639" cy="2342724"/>
          </a:xfrm>
          <a:prstGeom prst="wedgeRoundRectCallout">
            <a:avLst>
              <a:gd name="adj1" fmla="val -49790"/>
              <a:gd name="adj2" fmla="val -2689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Remember:</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1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können</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works differently from other verbs you know:</a:t>
            </a:r>
            <a:b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b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ich </a:t>
            </a:r>
            <a:r>
              <a:rPr kumimoji="0" lang="en-GB" sz="1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kann</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du </a:t>
            </a:r>
            <a:r>
              <a:rPr kumimoji="0" lang="en-GB" sz="1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kannst</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er </a:t>
            </a:r>
            <a:r>
              <a:rPr kumimoji="0" lang="en-GB" sz="1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kann</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1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sie</a:t>
            </a:r>
            <a:r>
              <a:rPr kumimoji="0" lang="en-GB" sz="1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1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kann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1" name="Speech Bubble: Rectangle with Corners Rounded 40">
            <a:extLst>
              <a:ext uri="{FF2B5EF4-FFF2-40B4-BE49-F238E27FC236}">
                <a16:creationId xmlns:a16="http://schemas.microsoft.com/office/drawing/2014/main" id="{CBCB2D20-FF1B-9A4C-807A-522522920707}"/>
              </a:ext>
            </a:extLst>
          </p:cNvPr>
          <p:cNvSpPr/>
          <p:nvPr/>
        </p:nvSpPr>
        <p:spPr>
          <a:xfrm>
            <a:off x="9471333" y="4213052"/>
            <a:ext cx="2536639" cy="2049525"/>
          </a:xfrm>
          <a:prstGeom prst="wedgeRoundRectCallout">
            <a:avLst>
              <a:gd name="adj1" fmla="val -49790"/>
              <a:gd name="adj2" fmla="val -2689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Remember: </a:t>
            </a:r>
            <a:r>
              <a:rPr lang="en-GB" b="1" noProof="0" dirty="0" err="1">
                <a:solidFill>
                  <a:prstClr val="white"/>
                </a:solidFill>
                <a:latin typeface="Century Gothic" panose="020B0502020202020204" pitchFamily="34" charset="0"/>
              </a:rPr>
              <a:t>mein</a:t>
            </a:r>
            <a:r>
              <a:rPr lang="en-GB" b="1" noProof="0" dirty="0">
                <a:solidFill>
                  <a:prstClr val="white"/>
                </a:solidFill>
                <a:latin typeface="Century Gothic" panose="020B0502020202020204" pitchFamily="34" charset="0"/>
              </a:rPr>
              <a:t>, </a:t>
            </a:r>
            <a:r>
              <a:rPr lang="en-GB" b="1" noProof="0" dirty="0" err="1">
                <a:solidFill>
                  <a:prstClr val="white"/>
                </a:solidFill>
                <a:latin typeface="Century Gothic" panose="020B0502020202020204" pitchFamily="34" charset="0"/>
              </a:rPr>
              <a:t>dein</a:t>
            </a:r>
            <a:r>
              <a:rPr lang="en-GB" b="1" noProof="0" dirty="0">
                <a:solidFill>
                  <a:prstClr val="white"/>
                </a:solidFill>
                <a:latin typeface="Century Gothic" panose="020B0502020202020204" pitchFamily="34" charset="0"/>
              </a:rPr>
              <a:t>, sein, and </a:t>
            </a:r>
            <a:r>
              <a:rPr lang="en-GB" b="1" noProof="0" dirty="0" err="1">
                <a:solidFill>
                  <a:prstClr val="white"/>
                </a:solidFill>
                <a:latin typeface="Century Gothic" panose="020B0502020202020204" pitchFamily="34" charset="0"/>
              </a:rPr>
              <a:t>ihr</a:t>
            </a:r>
            <a:r>
              <a:rPr lang="en-GB" b="1" noProof="0" dirty="0">
                <a:solidFill>
                  <a:prstClr val="white"/>
                </a:solidFill>
                <a:latin typeface="Century Gothic" panose="020B0502020202020204" pitchFamily="34" charset="0"/>
              </a:rPr>
              <a:t> must agree with the noun that follows.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solidFill>
                  <a:srgbClr val="92D050"/>
                </a:solidFill>
                <a:latin typeface="Century Gothic" panose="020B0502020202020204" pitchFamily="34" charset="0"/>
              </a:rPr>
              <a:t>i</a:t>
            </a:r>
            <a:r>
              <a:rPr kumimoji="0" lang="en-GB" sz="1800" b="1" i="0" u="none" strike="noStrike" kern="1200" cap="none" spc="0" normalizeH="0" baseline="0" dirty="0" err="1">
                <a:ln>
                  <a:noFill/>
                </a:ln>
                <a:solidFill>
                  <a:srgbClr val="92D050"/>
                </a:solidFill>
                <a:effectLst/>
                <a:uLnTx/>
                <a:uFillTx/>
                <a:latin typeface="Century Gothic" panose="020B0502020202020204" pitchFamily="34" charset="0"/>
                <a:ea typeface="+mn-ea"/>
                <a:cs typeface="+mn-cs"/>
              </a:rPr>
              <a:t>hr</a:t>
            </a:r>
            <a:r>
              <a:rPr kumimoji="0" lang="en-GB" sz="1800" b="1"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 </a:t>
            </a:r>
            <a:r>
              <a:rPr kumimoji="0" lang="en-GB" sz="1800" b="1" i="0" u="none" strike="noStrike" kern="1200" cap="none" spc="0" normalizeH="0" baseline="0" dirty="0" err="1">
                <a:ln>
                  <a:noFill/>
                </a:ln>
                <a:solidFill>
                  <a:prstClr val="white"/>
                </a:solidFill>
                <a:effectLst/>
                <a:uLnTx/>
                <a:uFillTx/>
                <a:latin typeface="Century Gothic" panose="020B0502020202020204" pitchFamily="34" charset="0"/>
                <a:ea typeface="+mn-ea"/>
                <a:cs typeface="+mn-cs"/>
              </a:rPr>
              <a:t>Vater</a:t>
            </a:r>
            <a:endParaRPr kumimoji="0" lang="en-GB" sz="1800" b="1" i="0" u="none" strike="noStrike" kern="1200" cap="none" spc="0" normalizeH="0" baseline="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err="1">
                <a:solidFill>
                  <a:srgbClr val="92D050"/>
                </a:solidFill>
                <a:latin typeface="Century Gothic" panose="020B0502020202020204" pitchFamily="34" charset="0"/>
              </a:rPr>
              <a:t>ihre</a:t>
            </a:r>
            <a:r>
              <a:rPr lang="en-GB" b="1" noProof="0" dirty="0">
                <a:solidFill>
                  <a:prstClr val="white"/>
                </a:solidFill>
                <a:latin typeface="Century Gothic" panose="020B0502020202020204" pitchFamily="34" charset="0"/>
              </a:rPr>
              <a:t> Mutter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E2EC70DF-FDE7-E32B-FE87-C5C7B41A2C42}"/>
              </a:ext>
            </a:extLst>
          </p:cNvPr>
          <p:cNvSpPr/>
          <p:nvPr/>
        </p:nvSpPr>
        <p:spPr>
          <a:xfrm>
            <a:off x="8778240" y="226423"/>
            <a:ext cx="2107474" cy="673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*die </a:t>
            </a:r>
            <a:r>
              <a:rPr lang="en-GB" sz="2000" dirty="0" err="1">
                <a:solidFill>
                  <a:schemeClr val="tx1"/>
                </a:solidFill>
              </a:rPr>
              <a:t>Trompete</a:t>
            </a:r>
            <a:r>
              <a:rPr lang="en-GB" sz="2000" dirty="0">
                <a:solidFill>
                  <a:schemeClr val="tx1"/>
                </a:solidFill>
              </a:rPr>
              <a:t> - trumpet</a:t>
            </a:r>
          </a:p>
        </p:txBody>
      </p:sp>
    </p:spTree>
    <p:extLst>
      <p:ext uri="{BB962C8B-B14F-4D97-AF65-F5344CB8AC3E}">
        <p14:creationId xmlns:p14="http://schemas.microsoft.com/office/powerpoint/2010/main" val="3761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202246" y="1695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Fragen</a:t>
            </a:r>
            <a:r>
              <a:rPr lang="es-AR" sz="3200" b="1" dirty="0">
                <a:solidFill>
                  <a:srgbClr val="002060"/>
                </a:solidFill>
                <a:latin typeface="Century Gothic" panose="020B0502020202020204" pitchFamily="34" charset="0"/>
                <a:cs typeface="Arial"/>
                <a:sym typeface="Arial"/>
              </a:rPr>
              <a:t> </a:t>
            </a:r>
            <a:r>
              <a:rPr lang="es-AR" sz="3200" b="1" dirty="0" err="1">
                <a:solidFill>
                  <a:srgbClr val="002060"/>
                </a:solidFill>
                <a:latin typeface="Century Gothic" panose="020B0502020202020204" pitchFamily="34" charset="0"/>
                <a:cs typeface="Arial"/>
                <a:sym typeface="Arial"/>
              </a:rPr>
              <a:t>und</a:t>
            </a:r>
            <a:r>
              <a:rPr lang="es-AR" sz="3200" b="1" dirty="0">
                <a:solidFill>
                  <a:srgbClr val="002060"/>
                </a:solidFill>
                <a:latin typeface="Century Gothic" panose="020B0502020202020204" pitchFamily="34" charset="0"/>
                <a:cs typeface="Arial"/>
                <a:sym typeface="Arial"/>
              </a:rPr>
              <a:t> </a:t>
            </a:r>
            <a:r>
              <a:rPr lang="es-AR" sz="3200" b="1" dirty="0" err="1">
                <a:solidFill>
                  <a:srgbClr val="002060"/>
                </a:solidFill>
                <a:latin typeface="Century Gothic" panose="020B0502020202020204" pitchFamily="34" charset="0"/>
                <a:cs typeface="Arial"/>
                <a:sym typeface="Arial"/>
              </a:rPr>
              <a:t>Antworten</a:t>
            </a:r>
            <a:endParaRPr lang="en-GB" sz="3200"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37" name="TextBox 36">
            <a:extLst>
              <a:ext uri="{FF2B5EF4-FFF2-40B4-BE49-F238E27FC236}">
                <a16:creationId xmlns:a16="http://schemas.microsoft.com/office/drawing/2014/main" id="{A3B94EDA-152C-4957-97B1-109F7560BBB9}"/>
              </a:ext>
            </a:extLst>
          </p:cNvPr>
          <p:cNvSpPr txBox="1"/>
          <p:nvPr/>
        </p:nvSpPr>
        <p:spPr>
          <a:xfrm>
            <a:off x="4383903" y="169578"/>
            <a:ext cx="59069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Partnerarbeit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Auf Deutsch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sprechen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29" name="Picture 28" descr="A picture containing text, doll&#10;&#10;Description automatically generated">
            <a:extLst>
              <a:ext uri="{FF2B5EF4-FFF2-40B4-BE49-F238E27FC236}">
                <a16:creationId xmlns:a16="http://schemas.microsoft.com/office/drawing/2014/main" id="{6E519112-2A07-ED95-7BC8-BA2056D76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229" y="1004235"/>
            <a:ext cx="834960" cy="935646"/>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C85DE4A9-65A7-3636-A2B7-5FF738C27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8569" y="1060079"/>
            <a:ext cx="1129898" cy="879802"/>
          </a:xfrm>
          <a:prstGeom prst="rect">
            <a:avLst/>
          </a:prstGeom>
        </p:spPr>
      </p:pic>
      <p:sp>
        <p:nvSpPr>
          <p:cNvPr id="32" name="Speech Bubble: Rectangle with Corners Rounded 31">
            <a:extLst>
              <a:ext uri="{FF2B5EF4-FFF2-40B4-BE49-F238E27FC236}">
                <a16:creationId xmlns:a16="http://schemas.microsoft.com/office/drawing/2014/main" id="{C5F7A37C-88B4-8109-FF1C-25C4F7FD912B}"/>
              </a:ext>
            </a:extLst>
          </p:cNvPr>
          <p:cNvSpPr/>
          <p:nvPr/>
        </p:nvSpPr>
        <p:spPr>
          <a:xfrm>
            <a:off x="542258" y="988833"/>
            <a:ext cx="1636311" cy="1022295"/>
          </a:xfrm>
          <a:prstGeom prst="wedgeRoundRectCallout">
            <a:avLst>
              <a:gd name="adj1" fmla="val 74151"/>
              <a:gd name="adj2" fmla="val -4432"/>
              <a:gd name="adj3" fmla="val 16667"/>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Wie </a:t>
            </a:r>
            <a:r>
              <a:rPr lang="en-GB" sz="2400" dirty="0" err="1">
                <a:solidFill>
                  <a:srgbClr val="002060"/>
                </a:solidFill>
                <a:latin typeface="Century Gothic" panose="020B0502020202020204" pitchFamily="34" charset="0"/>
              </a:rPr>
              <a:t>heißt</a:t>
            </a:r>
            <a:r>
              <a:rPr lang="en-GB" sz="2400" dirty="0">
                <a:solidFill>
                  <a:srgbClr val="002060"/>
                </a:solidFill>
                <a:latin typeface="Century Gothic" panose="020B0502020202020204" pitchFamily="34" charset="0"/>
              </a:rPr>
              <a:t> du?</a:t>
            </a:r>
          </a:p>
        </p:txBody>
      </p:sp>
      <p:sp>
        <p:nvSpPr>
          <p:cNvPr id="36" name="Speech Bubble: Rectangle with Corners Rounded 35">
            <a:extLst>
              <a:ext uri="{FF2B5EF4-FFF2-40B4-BE49-F238E27FC236}">
                <a16:creationId xmlns:a16="http://schemas.microsoft.com/office/drawing/2014/main" id="{250A44E4-E2F0-ED31-601A-FA9CF90867B6}"/>
              </a:ext>
            </a:extLst>
          </p:cNvPr>
          <p:cNvSpPr/>
          <p:nvPr/>
        </p:nvSpPr>
        <p:spPr>
          <a:xfrm>
            <a:off x="4497725" y="988833"/>
            <a:ext cx="1648029" cy="1125824"/>
          </a:xfrm>
          <a:prstGeom prst="wedgeRoundRectCallout">
            <a:avLst>
              <a:gd name="adj1" fmla="val -71232"/>
              <a:gd name="adj2" fmla="val -5860"/>
              <a:gd name="adj3" fmla="val 16667"/>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Ich </a:t>
            </a:r>
            <a:r>
              <a:rPr lang="en-GB" sz="2400" dirty="0" err="1">
                <a:solidFill>
                  <a:srgbClr val="002060"/>
                </a:solidFill>
                <a:latin typeface="Century Gothic" panose="020B0502020202020204" pitchFamily="34" charset="0"/>
              </a:rPr>
              <a:t>heiße</a:t>
            </a:r>
            <a:r>
              <a:rPr lang="en-GB" sz="2400" dirty="0">
                <a:solidFill>
                  <a:srgbClr val="002060"/>
                </a:solidFill>
                <a:latin typeface="Century Gothic" panose="020B0502020202020204" pitchFamily="34" charset="0"/>
              </a:rPr>
              <a:t> Aisha.</a:t>
            </a:r>
            <a:endParaRPr lang="en-GB" dirty="0">
              <a:solidFill>
                <a:srgbClr val="002060"/>
              </a:solidFill>
              <a:latin typeface="Century Gothic" panose="020B0502020202020204" pitchFamily="34" charset="0"/>
            </a:endParaRPr>
          </a:p>
        </p:txBody>
      </p:sp>
      <p:pic>
        <p:nvPicPr>
          <p:cNvPr id="38" name="Picture 37" descr="A picture containing text&#10;&#10;Description automatically generated">
            <a:extLst>
              <a:ext uri="{FF2B5EF4-FFF2-40B4-BE49-F238E27FC236}">
                <a16:creationId xmlns:a16="http://schemas.microsoft.com/office/drawing/2014/main" id="{FA3BDA0C-60D6-37BE-9410-EA447D3BD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307" y="1060079"/>
            <a:ext cx="1206174" cy="939194"/>
          </a:xfrm>
          <a:prstGeom prst="rect">
            <a:avLst/>
          </a:prstGeom>
        </p:spPr>
      </p:pic>
      <p:pic>
        <p:nvPicPr>
          <p:cNvPr id="1026" name="Picture 2" descr="Free Sheet Paper vector and picture">
            <a:extLst>
              <a:ext uri="{FF2B5EF4-FFF2-40B4-BE49-F238E27FC236}">
                <a16:creationId xmlns:a16="http://schemas.microsoft.com/office/drawing/2014/main" id="{74C78D20-239E-275E-6B4B-92215CDB19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99" t="17737" r="30704" b="68715"/>
          <a:stretch/>
        </p:blipFill>
        <p:spPr bwMode="auto">
          <a:xfrm>
            <a:off x="7717165" y="1132242"/>
            <a:ext cx="2620919" cy="87980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FF1E4A3-CA90-DD91-39D4-3AE01B61FFB9}"/>
              </a:ext>
            </a:extLst>
          </p:cNvPr>
          <p:cNvSpPr txBox="1"/>
          <p:nvPr/>
        </p:nvSpPr>
        <p:spPr>
          <a:xfrm>
            <a:off x="8068763" y="1130342"/>
            <a:ext cx="1648029"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Sie </a:t>
            </a:r>
            <a:r>
              <a:rPr lang="en-GB" sz="2400" dirty="0" err="1">
                <a:solidFill>
                  <a:srgbClr val="002060"/>
                </a:solidFill>
                <a:latin typeface="Century Gothic" panose="020B0502020202020204" pitchFamily="34" charset="0"/>
              </a:rPr>
              <a:t>heißt</a:t>
            </a:r>
            <a:r>
              <a:rPr lang="en-GB" sz="2400" dirty="0">
                <a:solidFill>
                  <a:srgbClr val="002060"/>
                </a:solidFill>
                <a:latin typeface="Century Gothic" panose="020B0502020202020204" pitchFamily="34" charset="0"/>
              </a:rPr>
              <a:t> Aisha.</a:t>
            </a:r>
          </a:p>
        </p:txBody>
      </p:sp>
      <p:pic>
        <p:nvPicPr>
          <p:cNvPr id="1028" name="Picture 4" descr="Free Pencil Sharp vector and picture">
            <a:extLst>
              <a:ext uri="{FF2B5EF4-FFF2-40B4-BE49-F238E27FC236}">
                <a16:creationId xmlns:a16="http://schemas.microsoft.com/office/drawing/2014/main" id="{E79538D1-4844-5223-E4AD-200E1B1D90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36080" flipV="1">
            <a:off x="9417046" y="1595217"/>
            <a:ext cx="838200" cy="41910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D0B3DB76-D5D2-DFED-8BC1-DD640716C365}"/>
              </a:ext>
            </a:extLst>
          </p:cNvPr>
          <p:cNvSpPr/>
          <p:nvPr/>
        </p:nvSpPr>
        <p:spPr>
          <a:xfrm>
            <a:off x="7151017" y="2477363"/>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Wie</a:t>
            </a:r>
          </a:p>
        </p:txBody>
      </p:sp>
      <p:sp>
        <p:nvSpPr>
          <p:cNvPr id="42" name="Rectangle: Rounded Corners 41">
            <a:extLst>
              <a:ext uri="{FF2B5EF4-FFF2-40B4-BE49-F238E27FC236}">
                <a16:creationId xmlns:a16="http://schemas.microsoft.com/office/drawing/2014/main" id="{14754530-4B78-5207-16B1-63615324E724}"/>
              </a:ext>
            </a:extLst>
          </p:cNvPr>
          <p:cNvSpPr/>
          <p:nvPr/>
        </p:nvSpPr>
        <p:spPr>
          <a:xfrm>
            <a:off x="5239462" y="2476049"/>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Wann</a:t>
            </a:r>
            <a:endParaRPr lang="en-GB" sz="2400" dirty="0">
              <a:solidFill>
                <a:schemeClr val="bg1"/>
              </a:solidFill>
              <a:latin typeface="Century Gothic" panose="020B0502020202020204" pitchFamily="34" charset="0"/>
            </a:endParaRPr>
          </a:p>
        </p:txBody>
      </p:sp>
      <p:sp>
        <p:nvSpPr>
          <p:cNvPr id="43" name="Rectangle: Rounded Corners 42">
            <a:extLst>
              <a:ext uri="{FF2B5EF4-FFF2-40B4-BE49-F238E27FC236}">
                <a16:creationId xmlns:a16="http://schemas.microsoft.com/office/drawing/2014/main" id="{D80BDA1C-9AED-AF0E-A6B5-C9ACFC72A21C}"/>
              </a:ext>
            </a:extLst>
          </p:cNvPr>
          <p:cNvSpPr/>
          <p:nvPr/>
        </p:nvSpPr>
        <p:spPr>
          <a:xfrm>
            <a:off x="3327907" y="2476049"/>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Wo</a:t>
            </a:r>
          </a:p>
        </p:txBody>
      </p:sp>
      <p:sp>
        <p:nvSpPr>
          <p:cNvPr id="44" name="Rectangle: Rounded Corners 43">
            <a:extLst>
              <a:ext uri="{FF2B5EF4-FFF2-40B4-BE49-F238E27FC236}">
                <a16:creationId xmlns:a16="http://schemas.microsoft.com/office/drawing/2014/main" id="{BC8ACB18-BB2C-2F45-3584-4B36C7AFD352}"/>
              </a:ext>
            </a:extLst>
          </p:cNvPr>
          <p:cNvSpPr/>
          <p:nvPr/>
        </p:nvSpPr>
        <p:spPr>
          <a:xfrm>
            <a:off x="1416352" y="2476049"/>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Was</a:t>
            </a:r>
          </a:p>
        </p:txBody>
      </p:sp>
      <p:sp>
        <p:nvSpPr>
          <p:cNvPr id="45" name="Rectangle: Rounded Corners 44">
            <a:extLst>
              <a:ext uri="{FF2B5EF4-FFF2-40B4-BE49-F238E27FC236}">
                <a16:creationId xmlns:a16="http://schemas.microsoft.com/office/drawing/2014/main" id="{149C8884-43E6-9F03-EC6A-0053129A9884}"/>
              </a:ext>
            </a:extLst>
          </p:cNvPr>
          <p:cNvSpPr/>
          <p:nvPr/>
        </p:nvSpPr>
        <p:spPr>
          <a:xfrm>
            <a:off x="9062570" y="2476048"/>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bg1"/>
                </a:solidFill>
                <a:latin typeface="Century Gothic" panose="020B0502020202020204" pitchFamily="34" charset="0"/>
              </a:rPr>
              <a:t>Kannst</a:t>
            </a:r>
            <a:endParaRPr lang="en-GB" sz="2400" dirty="0">
              <a:solidFill>
                <a:schemeClr val="bg1"/>
              </a:solidFill>
              <a:latin typeface="Century Gothic" panose="020B0502020202020204" pitchFamily="34" charset="0"/>
            </a:endParaRPr>
          </a:p>
        </p:txBody>
      </p:sp>
      <p:sp>
        <p:nvSpPr>
          <p:cNvPr id="46" name="Rectangle: Rounded Corners 45">
            <a:extLst>
              <a:ext uri="{FF2B5EF4-FFF2-40B4-BE49-F238E27FC236}">
                <a16:creationId xmlns:a16="http://schemas.microsoft.com/office/drawing/2014/main" id="{67B9A75F-EB63-EF46-A222-1220F10D6F2C}"/>
              </a:ext>
            </a:extLst>
          </p:cNvPr>
          <p:cNvSpPr/>
          <p:nvPr/>
        </p:nvSpPr>
        <p:spPr>
          <a:xfrm>
            <a:off x="10425277" y="5182389"/>
            <a:ext cx="1504950" cy="514003"/>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geht’s</a:t>
            </a:r>
            <a:r>
              <a:rPr lang="en-GB" sz="2400" dirty="0">
                <a:solidFill>
                  <a:srgbClr val="002060"/>
                </a:solidFill>
                <a:latin typeface="Century Gothic" panose="020B0502020202020204" pitchFamily="34" charset="0"/>
              </a:rPr>
              <a:t>?</a:t>
            </a:r>
          </a:p>
        </p:txBody>
      </p:sp>
      <p:sp>
        <p:nvSpPr>
          <p:cNvPr id="47" name="Rectangle: Rounded Corners 46">
            <a:extLst>
              <a:ext uri="{FF2B5EF4-FFF2-40B4-BE49-F238E27FC236}">
                <a16:creationId xmlns:a16="http://schemas.microsoft.com/office/drawing/2014/main" id="{FF05793D-EEBF-D1D2-2D67-1BF01773129A}"/>
              </a:ext>
            </a:extLst>
          </p:cNvPr>
          <p:cNvSpPr/>
          <p:nvPr/>
        </p:nvSpPr>
        <p:spPr>
          <a:xfrm>
            <a:off x="8719841" y="4990636"/>
            <a:ext cx="1504950"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heißt</a:t>
            </a:r>
            <a:r>
              <a:rPr lang="en-GB" sz="2400" dirty="0">
                <a:solidFill>
                  <a:srgbClr val="002060"/>
                </a:solidFill>
                <a:latin typeface="Century Gothic" panose="020B0502020202020204" pitchFamily="34" charset="0"/>
              </a:rPr>
              <a:t> du?</a:t>
            </a:r>
          </a:p>
        </p:txBody>
      </p:sp>
      <p:sp>
        <p:nvSpPr>
          <p:cNvPr id="48" name="Rectangle: Rounded Corners 47">
            <a:extLst>
              <a:ext uri="{FF2B5EF4-FFF2-40B4-BE49-F238E27FC236}">
                <a16:creationId xmlns:a16="http://schemas.microsoft.com/office/drawing/2014/main" id="{F2AF63A6-152E-0286-A90F-967D1752FE5B}"/>
              </a:ext>
            </a:extLst>
          </p:cNvPr>
          <p:cNvSpPr/>
          <p:nvPr/>
        </p:nvSpPr>
        <p:spPr>
          <a:xfrm>
            <a:off x="7522402" y="3667720"/>
            <a:ext cx="1504950"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alt </a:t>
            </a:r>
            <a:r>
              <a:rPr lang="en-GB" sz="2400" dirty="0" err="1">
                <a:solidFill>
                  <a:srgbClr val="002060"/>
                </a:solidFill>
                <a:latin typeface="Century Gothic" panose="020B0502020202020204" pitchFamily="34" charset="0"/>
              </a:rPr>
              <a:t>bist</a:t>
            </a:r>
            <a:r>
              <a:rPr lang="en-GB" sz="2400" dirty="0">
                <a:solidFill>
                  <a:srgbClr val="002060"/>
                </a:solidFill>
                <a:latin typeface="Century Gothic" panose="020B0502020202020204" pitchFamily="34" charset="0"/>
              </a:rPr>
              <a:t> du?</a:t>
            </a:r>
          </a:p>
        </p:txBody>
      </p:sp>
      <p:sp>
        <p:nvSpPr>
          <p:cNvPr id="49" name="Rectangle: Rounded Corners 48">
            <a:extLst>
              <a:ext uri="{FF2B5EF4-FFF2-40B4-BE49-F238E27FC236}">
                <a16:creationId xmlns:a16="http://schemas.microsoft.com/office/drawing/2014/main" id="{1501B012-D422-C212-F4AB-DB01ABBBC996}"/>
              </a:ext>
            </a:extLst>
          </p:cNvPr>
          <p:cNvSpPr/>
          <p:nvPr/>
        </p:nvSpPr>
        <p:spPr>
          <a:xfrm>
            <a:off x="206698" y="4933817"/>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hast du </a:t>
            </a:r>
            <a:r>
              <a:rPr lang="en-GB" sz="2400" dirty="0" err="1">
                <a:solidFill>
                  <a:srgbClr val="002060"/>
                </a:solidFill>
                <a:latin typeface="Century Gothic" panose="020B0502020202020204" pitchFamily="34" charset="0"/>
              </a:rPr>
              <a:t>Geburtstag</a:t>
            </a:r>
            <a:r>
              <a:rPr lang="en-GB" sz="2400" dirty="0">
                <a:solidFill>
                  <a:srgbClr val="002060"/>
                </a:solidFill>
                <a:latin typeface="Century Gothic" panose="020B0502020202020204" pitchFamily="34" charset="0"/>
              </a:rPr>
              <a:t>?</a:t>
            </a:r>
          </a:p>
        </p:txBody>
      </p:sp>
      <p:sp>
        <p:nvSpPr>
          <p:cNvPr id="50" name="Rectangle: Rounded Corners 49">
            <a:extLst>
              <a:ext uri="{FF2B5EF4-FFF2-40B4-BE49-F238E27FC236}">
                <a16:creationId xmlns:a16="http://schemas.microsoft.com/office/drawing/2014/main" id="{28C5C00E-60F1-711F-FAB2-7B90A70D004D}"/>
              </a:ext>
            </a:extLst>
          </p:cNvPr>
          <p:cNvSpPr/>
          <p:nvPr/>
        </p:nvSpPr>
        <p:spPr>
          <a:xfrm>
            <a:off x="2809992" y="3669620"/>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wohnst</a:t>
            </a:r>
            <a:r>
              <a:rPr lang="en-GB" sz="2400" dirty="0">
                <a:solidFill>
                  <a:srgbClr val="002060"/>
                </a:solidFill>
                <a:latin typeface="Century Gothic" panose="020B0502020202020204" pitchFamily="34" charset="0"/>
              </a:rPr>
              <a:t> du?</a:t>
            </a:r>
          </a:p>
        </p:txBody>
      </p:sp>
      <p:sp>
        <p:nvSpPr>
          <p:cNvPr id="51" name="Rectangle: Rounded Corners 50">
            <a:extLst>
              <a:ext uri="{FF2B5EF4-FFF2-40B4-BE49-F238E27FC236}">
                <a16:creationId xmlns:a16="http://schemas.microsoft.com/office/drawing/2014/main" id="{8E556788-BFB1-E63D-557E-BEDC8526A0EB}"/>
              </a:ext>
            </a:extLst>
          </p:cNvPr>
          <p:cNvSpPr/>
          <p:nvPr/>
        </p:nvSpPr>
        <p:spPr>
          <a:xfrm>
            <a:off x="5166197" y="3669620"/>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dein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Lieblingsfilm</a:t>
            </a:r>
            <a:r>
              <a:rPr lang="en-GB" sz="2400" dirty="0">
                <a:solidFill>
                  <a:srgbClr val="002060"/>
                </a:solidFill>
                <a:latin typeface="Century Gothic" panose="020B0502020202020204" pitchFamily="34" charset="0"/>
              </a:rPr>
              <a:t>?</a:t>
            </a:r>
          </a:p>
        </p:txBody>
      </p:sp>
      <p:sp>
        <p:nvSpPr>
          <p:cNvPr id="52" name="Rectangle: Rounded Corners 51">
            <a:extLst>
              <a:ext uri="{FF2B5EF4-FFF2-40B4-BE49-F238E27FC236}">
                <a16:creationId xmlns:a16="http://schemas.microsoft.com/office/drawing/2014/main" id="{0EE5752D-8BB9-0841-0F5D-54DE4F6F3459}"/>
              </a:ext>
            </a:extLst>
          </p:cNvPr>
          <p:cNvSpPr/>
          <p:nvPr/>
        </p:nvSpPr>
        <p:spPr>
          <a:xfrm>
            <a:off x="9189836" y="3669620"/>
            <a:ext cx="2740391"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deine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Lieblingsfarbe</a:t>
            </a:r>
            <a:r>
              <a:rPr lang="en-GB" sz="2400" dirty="0">
                <a:solidFill>
                  <a:srgbClr val="002060"/>
                </a:solidFill>
                <a:latin typeface="Century Gothic" panose="020B0502020202020204" pitchFamily="34" charset="0"/>
              </a:rPr>
              <a:t>?</a:t>
            </a:r>
          </a:p>
        </p:txBody>
      </p:sp>
      <p:sp>
        <p:nvSpPr>
          <p:cNvPr id="53" name="Rectangle: Rounded Corners 52">
            <a:extLst>
              <a:ext uri="{FF2B5EF4-FFF2-40B4-BE49-F238E27FC236}">
                <a16:creationId xmlns:a16="http://schemas.microsoft.com/office/drawing/2014/main" id="{2B12AC03-8307-35E5-618B-78AD19D8803F}"/>
              </a:ext>
            </a:extLst>
          </p:cNvPr>
          <p:cNvSpPr/>
          <p:nvPr/>
        </p:nvSpPr>
        <p:spPr>
          <a:xfrm>
            <a:off x="5660373" y="4935934"/>
            <a:ext cx="2858984" cy="1022295"/>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machst</a:t>
            </a:r>
            <a:r>
              <a:rPr lang="en-GB" sz="2400" dirty="0">
                <a:solidFill>
                  <a:srgbClr val="002060"/>
                </a:solidFill>
                <a:latin typeface="Century Gothic" panose="020B0502020202020204" pitchFamily="34" charset="0"/>
              </a:rPr>
              <a:t> du </a:t>
            </a:r>
            <a:r>
              <a:rPr lang="en-GB" sz="2400" dirty="0" err="1">
                <a:solidFill>
                  <a:srgbClr val="002060"/>
                </a:solidFill>
                <a:latin typeface="Century Gothic" panose="020B0502020202020204" pitchFamily="34" charset="0"/>
              </a:rPr>
              <a:t>heute</a:t>
            </a:r>
            <a:r>
              <a:rPr lang="en-GB" sz="2400" dirty="0">
                <a:solidFill>
                  <a:srgbClr val="002060"/>
                </a:solidFill>
                <a:latin typeface="Century Gothic" panose="020B0502020202020204" pitchFamily="34" charset="0"/>
              </a:rPr>
              <a:t> in der Schule?</a:t>
            </a:r>
          </a:p>
        </p:txBody>
      </p:sp>
      <p:sp>
        <p:nvSpPr>
          <p:cNvPr id="54" name="Rectangle: Rounded Corners 53">
            <a:extLst>
              <a:ext uri="{FF2B5EF4-FFF2-40B4-BE49-F238E27FC236}">
                <a16:creationId xmlns:a16="http://schemas.microsoft.com/office/drawing/2014/main" id="{3861BA7D-8E17-9271-E56E-0FE557AEAAF5}"/>
              </a:ext>
            </a:extLst>
          </p:cNvPr>
          <p:cNvSpPr/>
          <p:nvPr/>
        </p:nvSpPr>
        <p:spPr>
          <a:xfrm>
            <a:off x="2600905" y="4935934"/>
            <a:ext cx="2858984" cy="1022295"/>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machst</a:t>
            </a:r>
            <a:r>
              <a:rPr lang="en-GB" sz="2400" dirty="0">
                <a:solidFill>
                  <a:srgbClr val="002060"/>
                </a:solidFill>
                <a:latin typeface="Century Gothic" panose="020B0502020202020204" pitchFamily="34" charset="0"/>
              </a:rPr>
              <a:t> du </a:t>
            </a:r>
            <a:r>
              <a:rPr lang="en-GB" sz="2400" dirty="0" err="1">
                <a:solidFill>
                  <a:srgbClr val="002060"/>
                </a:solidFill>
                <a:latin typeface="Century Gothic" panose="020B0502020202020204" pitchFamily="34" charset="0"/>
              </a:rPr>
              <a:t>samstags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zu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Hause</a:t>
            </a:r>
            <a:r>
              <a:rPr lang="en-GB" sz="2400" dirty="0">
                <a:solidFill>
                  <a:srgbClr val="002060"/>
                </a:solidFill>
                <a:latin typeface="Century Gothic" panose="020B0502020202020204" pitchFamily="34" charset="0"/>
              </a:rPr>
              <a:t>?</a:t>
            </a:r>
          </a:p>
        </p:txBody>
      </p:sp>
      <p:sp>
        <p:nvSpPr>
          <p:cNvPr id="55" name="Rectangle: Rounded Corners 54">
            <a:extLst>
              <a:ext uri="{FF2B5EF4-FFF2-40B4-BE49-F238E27FC236}">
                <a16:creationId xmlns:a16="http://schemas.microsoft.com/office/drawing/2014/main" id="{218602B8-3865-11D2-C84F-959FD1731D7E}"/>
              </a:ext>
            </a:extLst>
          </p:cNvPr>
          <p:cNvSpPr/>
          <p:nvPr/>
        </p:nvSpPr>
        <p:spPr>
          <a:xfrm>
            <a:off x="261773" y="3667720"/>
            <a:ext cx="2385737"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du </a:t>
            </a:r>
            <a:r>
              <a:rPr lang="en-GB" sz="2400" dirty="0" err="1">
                <a:solidFill>
                  <a:srgbClr val="002060"/>
                </a:solidFill>
                <a:latin typeface="Century Gothic" panose="020B0502020202020204" pitchFamily="34" charset="0"/>
              </a:rPr>
              <a:t>schwimmen</a:t>
            </a:r>
            <a:r>
              <a:rPr lang="en-GB" sz="2400" dirty="0">
                <a:solidFill>
                  <a:srgbClr val="002060"/>
                </a:solidFill>
                <a:latin typeface="Century Gothic" panose="020B0502020202020204" pitchFamily="34" charset="0"/>
              </a:rPr>
              <a:t>?</a:t>
            </a:r>
          </a:p>
        </p:txBody>
      </p:sp>
      <p:sp>
        <p:nvSpPr>
          <p:cNvPr id="56" name="Rectangle: Rounded Corners 55">
            <a:extLst>
              <a:ext uri="{FF2B5EF4-FFF2-40B4-BE49-F238E27FC236}">
                <a16:creationId xmlns:a16="http://schemas.microsoft.com/office/drawing/2014/main" id="{586CD1BE-832D-4FC6-7DE2-B51691AC624A}"/>
              </a:ext>
            </a:extLst>
          </p:cNvPr>
          <p:cNvSpPr/>
          <p:nvPr/>
        </p:nvSpPr>
        <p:spPr>
          <a:xfrm>
            <a:off x="7013964" y="2402158"/>
            <a:ext cx="1801091" cy="68349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E50A42D7-997A-520A-6B86-29E3D94A7B17}"/>
              </a:ext>
            </a:extLst>
          </p:cNvPr>
          <p:cNvSpPr/>
          <p:nvPr/>
        </p:nvSpPr>
        <p:spPr>
          <a:xfrm>
            <a:off x="8656327" y="4890404"/>
            <a:ext cx="1653020" cy="109797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79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9" grpId="0"/>
      <p:bldP spid="56" grpId="0" animBg="1"/>
      <p:bldP spid="56" grpId="1" animBg="1"/>
      <p:bldP spid="57" grpId="0" animBg="1"/>
      <p:bldP spid="5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a:lstStyle/>
          <a:p>
            <a:endParaRPr lang="en-US"/>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rPr>
              <a:t>Tschüss</a:t>
            </a:r>
            <a:r>
              <a:rPr lang="en-GB" sz="6000" b="1" dirty="0">
                <a:solidFill>
                  <a:schemeClr val="bg1"/>
                </a:solidFill>
                <a:latin typeface="Century Gothic" panose="020B0502020202020204" pitchFamily="34" charset="0"/>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1820</Words>
  <Application>Microsoft Macintosh PowerPoint</Application>
  <PresentationFormat>Widescreen</PresentationFormat>
  <Paragraphs>309</Paragraphs>
  <Slides>8</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MS Gothic</vt:lpstr>
      <vt:lpstr>Arial</vt:lpstr>
      <vt:lpstr>Calibri</vt:lpstr>
      <vt:lpstr>Calibri Light</vt:lpstr>
      <vt:lpstr>Century gothic</vt:lpstr>
      <vt:lpstr>Century gothic</vt:lpstr>
      <vt:lpstr>Modern Love</vt:lpstr>
      <vt:lpstr>Symbol</vt:lpstr>
      <vt:lpstr>Wingdings</vt:lpstr>
      <vt:lpstr>1_Office Theme</vt:lpstr>
      <vt:lpstr>Office Theme</vt:lpstr>
      <vt:lpstr>Was kann ich jetzt?</vt:lpstr>
      <vt:lpstr>PowerPoint Presentation</vt:lpstr>
      <vt:lpstr>PowerPoint Presentation</vt:lpstr>
      <vt:lpstr>hören</vt:lpstr>
      <vt:lpstr>lesen</vt:lpstr>
      <vt:lpstr>lesen</vt:lpstr>
      <vt:lpstr>Fragen und Antworten</vt:lpstr>
      <vt:lpstr>Tschüss!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Jasmin Silver</cp:lastModifiedBy>
  <cp:revision>46</cp:revision>
  <dcterms:created xsi:type="dcterms:W3CDTF">2021-07-02T19:27:01Z</dcterms:created>
  <dcterms:modified xsi:type="dcterms:W3CDTF">2024-05-08T08:02:04Z</dcterms:modified>
</cp:coreProperties>
</file>