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Lst>
  <p:notesMasterIdLst>
    <p:notesMasterId r:id="rId21"/>
  </p:notesMasterIdLst>
  <p:sldIdLst>
    <p:sldId id="257" r:id="rId3"/>
    <p:sldId id="367" r:id="rId4"/>
    <p:sldId id="926" r:id="rId5"/>
    <p:sldId id="927" r:id="rId6"/>
    <p:sldId id="928" r:id="rId7"/>
    <p:sldId id="929" r:id="rId8"/>
    <p:sldId id="930" r:id="rId9"/>
    <p:sldId id="944" r:id="rId10"/>
    <p:sldId id="945" r:id="rId11"/>
    <p:sldId id="946" r:id="rId12"/>
    <p:sldId id="279" r:id="rId13"/>
    <p:sldId id="310" r:id="rId14"/>
    <p:sldId id="358" r:id="rId15"/>
    <p:sldId id="362" r:id="rId16"/>
    <p:sldId id="938" r:id="rId17"/>
    <p:sldId id="989" r:id="rId18"/>
    <p:sldId id="939" r:id="rId19"/>
    <p:sldId id="94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D319"/>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2F9357-468E-7EAA-426C-E79F68356850}" v="1" dt="2024-01-16T16:13:29.286"/>
    <p1510:client id="{D188B8B3-C4CB-AFFF-8566-6DE1102A0C0B}" v="12" dt="2024-01-16T14:58:26.7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6/11/relationships/changesInfo" Target="changesInfos/changesInfo1.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min Silver" userId="S::bv929433@reading.ac.uk::2d507aff-3db3-468e-9a53-e6204b33d4b5" providerId="AD" clId="Web-{1ADB5589-5A9C-5F38-1558-BE70935E6978}"/>
    <pc:docChg chg="modSld">
      <pc:chgData name="Jasmin Silver" userId="S::bv929433@reading.ac.uk::2d507aff-3db3-468e-9a53-e6204b33d4b5" providerId="AD" clId="Web-{1ADB5589-5A9C-5F38-1558-BE70935E6978}" dt="2024-01-16T15:03:22.744" v="10"/>
      <pc:docMkLst>
        <pc:docMk/>
      </pc:docMkLst>
      <pc:sldChg chg="modNotes">
        <pc:chgData name="Jasmin Silver" userId="S::bv929433@reading.ac.uk::2d507aff-3db3-468e-9a53-e6204b33d4b5" providerId="AD" clId="Web-{1ADB5589-5A9C-5F38-1558-BE70935E6978}" dt="2024-01-16T15:03:22.744" v="10"/>
        <pc:sldMkLst>
          <pc:docMk/>
          <pc:sldMk cId="3755445974" sldId="944"/>
        </pc:sldMkLst>
      </pc:sldChg>
    </pc:docChg>
  </pc:docChgLst>
  <pc:docChgLst>
    <pc:chgData name="Jasmin Silver" userId="S::bv929433@reading.ac.uk::2d507aff-3db3-468e-9a53-e6204b33d4b5" providerId="AD" clId="Web-{D188B8B3-C4CB-AFFF-8566-6DE1102A0C0B}"/>
    <pc:docChg chg="modSld">
      <pc:chgData name="Jasmin Silver" userId="S::bv929433@reading.ac.uk::2d507aff-3db3-468e-9a53-e6204b33d4b5" providerId="AD" clId="Web-{D188B8B3-C4CB-AFFF-8566-6DE1102A0C0B}" dt="2024-01-16T14:58:30.772" v="16"/>
      <pc:docMkLst>
        <pc:docMk/>
      </pc:docMkLst>
      <pc:sldChg chg="modNotes">
        <pc:chgData name="Jasmin Silver" userId="S::bv929433@reading.ac.uk::2d507aff-3db3-468e-9a53-e6204b33d4b5" providerId="AD" clId="Web-{D188B8B3-C4CB-AFFF-8566-6DE1102A0C0B}" dt="2024-01-16T14:52:47.561" v="3"/>
        <pc:sldMkLst>
          <pc:docMk/>
          <pc:sldMk cId="0" sldId="257"/>
        </pc:sldMkLst>
      </pc:sldChg>
      <pc:sldChg chg="addSp modSp modNotes">
        <pc:chgData name="Jasmin Silver" userId="S::bv929433@reading.ac.uk::2d507aff-3db3-468e-9a53-e6204b33d4b5" providerId="AD" clId="Web-{D188B8B3-C4CB-AFFF-8566-6DE1102A0C0B}" dt="2024-01-16T14:58:30.772" v="16"/>
        <pc:sldMkLst>
          <pc:docMk/>
          <pc:sldMk cId="3755445974" sldId="944"/>
        </pc:sldMkLst>
        <pc:spChg chg="add mod">
          <ac:chgData name="Jasmin Silver" userId="S::bv929433@reading.ac.uk::2d507aff-3db3-468e-9a53-e6204b33d4b5" providerId="AD" clId="Web-{D188B8B3-C4CB-AFFF-8566-6DE1102A0C0B}" dt="2024-01-16T14:54:43.361" v="12" actId="14100"/>
          <ac:spMkLst>
            <pc:docMk/>
            <pc:sldMk cId="3755445974" sldId="944"/>
            <ac:spMk id="2" creationId="{9BDB2680-DE5A-311D-2C52-405AFB236FAA}"/>
          </ac:spMkLst>
        </pc:spChg>
        <pc:spChg chg="mod">
          <ac:chgData name="Jasmin Silver" userId="S::bv929433@reading.ac.uk::2d507aff-3db3-468e-9a53-e6204b33d4b5" providerId="AD" clId="Web-{D188B8B3-C4CB-AFFF-8566-6DE1102A0C0B}" dt="2024-01-16T14:53:33.937" v="4" actId="20577"/>
          <ac:spMkLst>
            <pc:docMk/>
            <pc:sldMk cId="3755445974" sldId="944"/>
            <ac:spMk id="45" creationId="{1AF12CEB-BC00-4100-A680-F52BC0DA9F32}"/>
          </ac:spMkLst>
        </pc:spChg>
      </pc:sldChg>
    </pc:docChg>
  </pc:docChgLst>
  <pc:docChgLst>
    <pc:chgData name="Jasmin Silver" userId="f1ad1a87-e10a-4dd0-87b2-6c2654730cf8" providerId="ADAL" clId="{EC261FD6-48EA-C64B-ACF1-0C58FF58B872}"/>
    <pc:docChg chg="modSld">
      <pc:chgData name="Jasmin Silver" userId="f1ad1a87-e10a-4dd0-87b2-6c2654730cf8" providerId="ADAL" clId="{EC261FD6-48EA-C64B-ACF1-0C58FF58B872}" dt="2023-12-13T19:18:18.378" v="15" actId="20577"/>
      <pc:docMkLst>
        <pc:docMk/>
      </pc:docMkLst>
      <pc:sldChg chg="modNotesTx">
        <pc:chgData name="Jasmin Silver" userId="f1ad1a87-e10a-4dd0-87b2-6c2654730cf8" providerId="ADAL" clId="{EC261FD6-48EA-C64B-ACF1-0C58FF58B872}" dt="2023-12-13T19:18:18.378" v="15" actId="20577"/>
        <pc:sldMkLst>
          <pc:docMk/>
          <pc:sldMk cId="2758767234" sldId="362"/>
        </pc:sldMkLst>
      </pc:sldChg>
      <pc:sldChg chg="modNotesTx">
        <pc:chgData name="Jasmin Silver" userId="f1ad1a87-e10a-4dd0-87b2-6c2654730cf8" providerId="ADAL" clId="{EC261FD6-48EA-C64B-ACF1-0C58FF58B872}" dt="2023-12-13T19:18:10.680" v="14" actId="20577"/>
        <pc:sldMkLst>
          <pc:docMk/>
          <pc:sldMk cId="3074258134" sldId="938"/>
        </pc:sldMkLst>
      </pc:sldChg>
      <pc:sldChg chg="modNotesTx">
        <pc:chgData name="Jasmin Silver" userId="f1ad1a87-e10a-4dd0-87b2-6c2654730cf8" providerId="ADAL" clId="{EC261FD6-48EA-C64B-ACF1-0C58FF58B872}" dt="2023-12-13T19:18:02.850" v="6" actId="20577"/>
        <pc:sldMkLst>
          <pc:docMk/>
          <pc:sldMk cId="24259919" sldId="939"/>
        </pc:sldMkLst>
      </pc:sldChg>
      <pc:sldChg chg="modNotesTx">
        <pc:chgData name="Jasmin Silver" userId="f1ad1a87-e10a-4dd0-87b2-6c2654730cf8" providerId="ADAL" clId="{EC261FD6-48EA-C64B-ACF1-0C58FF58B872}" dt="2023-12-13T19:18:05.761" v="13" actId="20577"/>
        <pc:sldMkLst>
          <pc:docMk/>
          <pc:sldMk cId="4002299877" sldId="940"/>
        </pc:sldMkLst>
      </pc:sldChg>
    </pc:docChg>
  </pc:docChgLst>
  <pc:docChgLst>
    <pc:chgData name="Jasmin Silver" userId="S::bv929433@reading.ac.uk::2d507aff-3db3-468e-9a53-e6204b33d4b5" providerId="AD" clId="Web-{272F9357-468E-7EAA-426C-E79F68356850}"/>
    <pc:docChg chg="modSld">
      <pc:chgData name="Jasmin Silver" userId="S::bv929433@reading.ac.uk::2d507aff-3db3-468e-9a53-e6204b33d4b5" providerId="AD" clId="Web-{272F9357-468E-7EAA-426C-E79F68356850}" dt="2024-01-16T16:13:29.286" v="0"/>
      <pc:docMkLst>
        <pc:docMk/>
      </pc:docMkLst>
      <pc:sldChg chg="modSp">
        <pc:chgData name="Jasmin Silver" userId="S::bv929433@reading.ac.uk::2d507aff-3db3-468e-9a53-e6204b33d4b5" providerId="AD" clId="Web-{272F9357-468E-7EAA-426C-E79F68356850}" dt="2024-01-16T16:13:29.286" v="0"/>
        <pc:sldMkLst>
          <pc:docMk/>
          <pc:sldMk cId="3755445974" sldId="944"/>
        </pc:sldMkLst>
        <pc:spChg chg="mod">
          <ac:chgData name="Jasmin Silver" userId="S::bv929433@reading.ac.uk::2d507aff-3db3-468e-9a53-e6204b33d4b5" providerId="AD" clId="Web-{272F9357-468E-7EAA-426C-E79F68356850}" dt="2024-01-16T16:13:29.286" v="0"/>
          <ac:spMkLst>
            <pc:docMk/>
            <pc:sldMk cId="3755445974" sldId="944"/>
            <ac:spMk id="2" creationId="{9BDB2680-DE5A-311D-2C52-405AFB236FA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16/01/2024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5900" indent="-215900">
              <a:lnSpc>
                <a:spcPct val="100000"/>
              </a:lnSpc>
            </a:pPr>
            <a:r>
              <a:rPr lang="en-GB" sz="1800" b="0" strike="noStrike" spc="-1">
                <a:solidFill>
                  <a:srgbClr val="000000"/>
                </a:solidFill>
                <a:latin typeface="Calibri"/>
                <a:ea typeface="Calibri"/>
              </a:rPr>
              <a:t>Artwork by Steve Clarke. Pronoun pictures from NCELP (www.ncelp.org). All additional pictures selected from </a:t>
            </a:r>
            <a:r>
              <a:rPr lang="en-GB" sz="1800" b="0" strike="noStrike" spc="-1" err="1">
                <a:solidFill>
                  <a:srgbClr val="000000"/>
                </a:solidFill>
                <a:latin typeface="Calibri"/>
                <a:ea typeface="Calibri"/>
              </a:rPr>
              <a:t>Pixabay</a:t>
            </a:r>
            <a:r>
              <a:rPr lang="en-GB" sz="1800" b="0" strike="noStrike" spc="-1">
                <a:solidFill>
                  <a:srgbClr val="000000"/>
                </a:solidFill>
                <a:latin typeface="Calibri"/>
                <a:ea typeface="Calibri"/>
              </a:rPr>
              <a:t> and are available under a Creative Commons license, no</a:t>
            </a:r>
            <a:endParaRPr lang="en-US"/>
          </a:p>
          <a:p>
            <a:pPr marL="216000" indent="-216000">
              <a:lnSpc>
                <a:spcPct val="100000"/>
              </a:lnSpc>
            </a:pPr>
            <a:r>
              <a:rPr lang="en-GB" sz="1800" b="0" strike="noStrike" spc="-1">
                <a:solidFill>
                  <a:srgbClr val="000000"/>
                </a:solidFill>
                <a:latin typeface="Calibri"/>
                <a:ea typeface="Calibri"/>
              </a:rPr>
              <a:t>attribution required.</a:t>
            </a:r>
            <a:endParaRPr lang="en-GB" sz="1800" b="0" strike="noStrike" spc="-1">
              <a:latin typeface="Arial"/>
            </a:endParaRPr>
          </a:p>
          <a:p>
            <a:pPr marL="216000" indent="-216000">
              <a:lnSpc>
                <a:spcPct val="100000"/>
              </a:lnSpc>
            </a:pPr>
            <a:endParaRPr lang="en-GB" sz="1800" b="0" strike="noStrike" spc="-1">
              <a:latin typeface="Arial"/>
            </a:endParaRPr>
          </a:p>
          <a:p>
            <a:pPr marL="216000" indent="-216000">
              <a:lnSpc>
                <a:spcPct val="100000"/>
              </a:lnSpc>
            </a:pPr>
            <a:r>
              <a:rPr lang="en-GB" sz="1800" b="1" strike="noStrike" spc="-1">
                <a:solidFill>
                  <a:srgbClr val="002060"/>
                </a:solidFill>
                <a:latin typeface="Century Gothic"/>
                <a:ea typeface="Century Gothic"/>
              </a:rPr>
              <a:t>Phonics:  </a:t>
            </a:r>
            <a:r>
              <a:rPr lang="de-DE" sz="1800" b="1" strike="noStrike" spc="-1">
                <a:solidFill>
                  <a:srgbClr val="002060"/>
                </a:solidFill>
                <a:latin typeface="Century Gothic"/>
                <a:ea typeface="Century Gothic"/>
              </a:rPr>
              <a:t>[pf] Kopf </a:t>
            </a:r>
            <a:r>
              <a:rPr lang="de-DE" sz="1800" b="0" strike="noStrike" spc="-1">
                <a:solidFill>
                  <a:srgbClr val="002060"/>
                </a:solidFill>
                <a:latin typeface="Century Gothic"/>
                <a:ea typeface="Century Gothic"/>
              </a:rPr>
              <a:t>[279] </a:t>
            </a:r>
            <a:r>
              <a:rPr lang="de-DE" sz="1800" b="1" strike="noStrike" spc="-1">
                <a:solidFill>
                  <a:srgbClr val="002060"/>
                </a:solidFill>
                <a:latin typeface="Century Gothic"/>
                <a:ea typeface="Century Gothic"/>
              </a:rPr>
              <a:t>Pflanze </a:t>
            </a:r>
            <a:r>
              <a:rPr lang="de-DE" sz="1800" b="0" strike="noStrike" spc="-1">
                <a:solidFill>
                  <a:srgbClr val="002060"/>
                </a:solidFill>
                <a:latin typeface="Century Gothic"/>
                <a:ea typeface="Century Gothic"/>
              </a:rPr>
              <a:t>[1667] </a:t>
            </a:r>
            <a:r>
              <a:rPr lang="de-DE" sz="1800" b="1" strike="noStrike" spc="-1">
                <a:solidFill>
                  <a:srgbClr val="002060"/>
                </a:solidFill>
                <a:latin typeface="Century Gothic"/>
                <a:ea typeface="Century Gothic"/>
              </a:rPr>
              <a:t>Apfel </a:t>
            </a:r>
            <a:r>
              <a:rPr lang="de-DE" sz="1800" b="0" strike="noStrike" spc="-1">
                <a:solidFill>
                  <a:srgbClr val="002060"/>
                </a:solidFill>
                <a:latin typeface="Century Gothic"/>
                <a:ea typeface="Century Gothic"/>
              </a:rPr>
              <a:t>[3490]</a:t>
            </a:r>
          </a:p>
          <a:p>
            <a:pPr marL="216000" indent="-216000">
              <a:lnSpc>
                <a:spcPct val="100000"/>
              </a:lnSpc>
            </a:pPr>
            <a:r>
              <a:rPr lang="de-DE" sz="1800" b="1" strike="noStrike" spc="-1">
                <a:solidFill>
                  <a:srgbClr val="002060"/>
                </a:solidFill>
                <a:latin typeface="Century Gothic"/>
                <a:ea typeface="Century Gothic"/>
              </a:rPr>
              <a:t>[kn] Knie </a:t>
            </a:r>
            <a:r>
              <a:rPr lang="de-DE" sz="1800" b="0" strike="noStrike" spc="-1">
                <a:solidFill>
                  <a:srgbClr val="002060"/>
                </a:solidFill>
                <a:latin typeface="Century Gothic"/>
                <a:ea typeface="Century Gothic"/>
              </a:rPr>
              <a:t>[1679] </a:t>
            </a:r>
            <a:r>
              <a:rPr lang="de-DE" sz="1800" b="1" strike="noStrike" spc="-1">
                <a:solidFill>
                  <a:srgbClr val="002060"/>
                </a:solidFill>
                <a:latin typeface="Century Gothic"/>
                <a:ea typeface="Century Gothic"/>
              </a:rPr>
              <a:t>Knochen </a:t>
            </a:r>
            <a:r>
              <a:rPr lang="de-DE" sz="1800" b="0" strike="noStrike" spc="-1">
                <a:solidFill>
                  <a:srgbClr val="002060"/>
                </a:solidFill>
                <a:latin typeface="Century Gothic"/>
                <a:ea typeface="Century Gothic"/>
              </a:rPr>
              <a:t>[1930] </a:t>
            </a:r>
            <a:r>
              <a:rPr lang="de-DE" sz="1800" b="1" strike="noStrike" spc="-1">
                <a:solidFill>
                  <a:srgbClr val="002060"/>
                </a:solidFill>
                <a:latin typeface="Century Gothic"/>
                <a:ea typeface="Century Gothic"/>
              </a:rPr>
              <a:t>knüpfen </a:t>
            </a:r>
            <a:r>
              <a:rPr lang="de-DE" sz="1800" b="0" strike="noStrike" spc="-1">
                <a:solidFill>
                  <a:srgbClr val="002060"/>
                </a:solidFill>
                <a:latin typeface="Century Gothic"/>
                <a:ea typeface="Century Gothic"/>
              </a:rPr>
              <a:t>[4564]</a:t>
            </a:r>
            <a:endParaRPr lang="en-GB" sz="1800" b="0" strike="noStrike" spc="-1">
              <a:solidFill>
                <a:srgbClr val="002060"/>
              </a:solidFill>
              <a:latin typeface="Century Gothic"/>
              <a:ea typeface="Century Gothic"/>
            </a:endParaRPr>
          </a:p>
          <a:p>
            <a:pPr marL="216000" indent="-216000">
              <a:lnSpc>
                <a:spcPct val="100000"/>
              </a:lnSpc>
            </a:pPr>
            <a:endParaRPr lang="en-GB" sz="1800" b="1" i="0" strike="noStrike" spc="-1">
              <a:solidFill>
                <a:srgbClr val="002060"/>
              </a:solidFill>
              <a:latin typeface="Century Gothic"/>
              <a:ea typeface="Century Gothic"/>
            </a:endParaRPr>
          </a:p>
          <a:p>
            <a:pPr marL="216000" indent="-216000">
              <a:lnSpc>
                <a:spcPct val="100000"/>
              </a:lnSpc>
            </a:pPr>
            <a:r>
              <a:rPr lang="it-IT" sz="1800" b="1" strike="noStrike" spc="-1">
                <a:solidFill>
                  <a:srgbClr val="002060"/>
                </a:solidFill>
                <a:latin typeface="Century Gothic"/>
                <a:ea typeface="Century Gothic"/>
              </a:rPr>
              <a:t>Vocabulary</a:t>
            </a:r>
            <a:r>
              <a:rPr lang="it-IT" sz="1800" b="0" strike="noStrike" spc="-1">
                <a:solidFill>
                  <a:srgbClr val="002060"/>
                </a:solidFill>
                <a:latin typeface="Century Gothic"/>
                <a:ea typeface="Century Gothic"/>
              </a:rPr>
              <a:t>: </a:t>
            </a:r>
            <a:r>
              <a:rPr lang="en-GB" sz="1800" b="1" i="0" strike="noStrike" spc="-1">
                <a:solidFill>
                  <a:srgbClr val="002060"/>
                </a:solidFill>
                <a:latin typeface="Century Gothic"/>
                <a:ea typeface="Century Gothic"/>
              </a:rPr>
              <a:t>Revisit vocabulary</a:t>
            </a:r>
          </a:p>
          <a:p>
            <a:pPr marL="215900" indent="-215900">
              <a:lnSpc>
                <a:spcPct val="100000"/>
              </a:lnSpc>
            </a:pPr>
            <a:r>
              <a:rPr lang="en-GB" sz="1800" b="1" i="0" strike="noStrike" spc="-1">
                <a:solidFill>
                  <a:srgbClr val="002060"/>
                </a:solidFill>
                <a:latin typeface="Century Gothic"/>
                <a:ea typeface="Century Gothic"/>
              </a:rPr>
              <a:t>Revisit 1: </a:t>
            </a:r>
            <a:r>
              <a:rPr lang="de-DE" sz="1800" b="1" i="0" strike="noStrike" spc="-1">
                <a:solidFill>
                  <a:srgbClr val="002060"/>
                </a:solidFill>
                <a:latin typeface="Century Gothic"/>
                <a:ea typeface="Century Gothic"/>
              </a:rPr>
              <a:t>putzen</a:t>
            </a:r>
            <a:r>
              <a:rPr lang="de-DE" sz="1800" b="0" i="0" strike="noStrike" spc="-1">
                <a:solidFill>
                  <a:srgbClr val="002060"/>
                </a:solidFill>
                <a:latin typeface="Century Gothic"/>
                <a:ea typeface="Century Gothic"/>
              </a:rPr>
              <a:t> [3586] waschen [2315] </a:t>
            </a:r>
            <a:r>
              <a:rPr lang="de-DE" sz="1800" b="1" i="0" strike="noStrike" spc="-1">
                <a:solidFill>
                  <a:srgbClr val="002060"/>
                </a:solidFill>
                <a:latin typeface="Century Gothic"/>
                <a:ea typeface="Century Gothic"/>
              </a:rPr>
              <a:t>wollen, ich will, du willst, er/sie/es will </a:t>
            </a:r>
            <a:r>
              <a:rPr lang="de-DE" sz="1800" b="0" i="0" strike="noStrike" spc="-1">
                <a:solidFill>
                  <a:srgbClr val="002060"/>
                </a:solidFill>
                <a:latin typeface="Century Gothic"/>
                <a:ea typeface="Century Gothic"/>
              </a:rPr>
              <a:t>[57] Auto [361] Frühstück [2600] </a:t>
            </a:r>
            <a:r>
              <a:rPr lang="de-DE" sz="1800" b="1" i="0" strike="noStrike" spc="-1">
                <a:solidFill>
                  <a:srgbClr val="002060"/>
                </a:solidFill>
                <a:latin typeface="Century Gothic"/>
                <a:ea typeface="Century Gothic"/>
              </a:rPr>
              <a:t>Skateboard</a:t>
            </a:r>
            <a:r>
              <a:rPr lang="de-DE" sz="1800" b="0" i="0" strike="noStrike" spc="-1">
                <a:solidFill>
                  <a:srgbClr val="002060"/>
                </a:solidFill>
                <a:latin typeface="Century Gothic"/>
                <a:ea typeface="Century Gothic"/>
              </a:rPr>
              <a:t> [n/a] Zimmer [665] </a:t>
            </a:r>
            <a:r>
              <a:rPr lang="de-DE" sz="1800" b="1" i="0" strike="noStrike" spc="-1">
                <a:solidFill>
                  <a:srgbClr val="002060"/>
                </a:solidFill>
                <a:latin typeface="Century Gothic"/>
                <a:ea typeface="Century Gothic"/>
              </a:rPr>
              <a:t>sauber</a:t>
            </a:r>
            <a:r>
              <a:rPr lang="de-DE" sz="1800" b="0" i="0" strike="noStrike" spc="-1">
                <a:solidFill>
                  <a:srgbClr val="002060"/>
                </a:solidFill>
                <a:latin typeface="Century Gothic"/>
                <a:ea typeface="Century Gothic"/>
              </a:rPr>
              <a:t> [2026] </a:t>
            </a:r>
            <a:r>
              <a:rPr lang="de-DE" sz="1800" b="1" i="0" strike="noStrike" spc="-1">
                <a:solidFill>
                  <a:srgbClr val="002060"/>
                </a:solidFill>
                <a:latin typeface="Century Gothic"/>
                <a:ea typeface="Century Gothic"/>
              </a:rPr>
              <a:t>warum?</a:t>
            </a:r>
            <a:r>
              <a:rPr lang="de-DE" sz="1800" b="0" i="0" strike="noStrike" spc="-1">
                <a:solidFill>
                  <a:srgbClr val="002060"/>
                </a:solidFill>
                <a:latin typeface="Century Gothic"/>
                <a:ea typeface="Century Gothic"/>
              </a:rPr>
              <a:t> [192]</a:t>
            </a:r>
            <a:endParaRPr lang="en-GB" sz="1800" b="0" i="0" strike="noStrike" spc="-1">
              <a:solidFill>
                <a:srgbClr val="002060"/>
              </a:solidFill>
              <a:latin typeface="Century Gothic"/>
              <a:ea typeface="Century Gothic"/>
            </a:endParaRPr>
          </a:p>
          <a:p>
            <a:pPr marL="216000" indent="-216000">
              <a:lnSpc>
                <a:spcPct val="100000"/>
              </a:lnSpc>
            </a:pPr>
            <a:r>
              <a:rPr lang="en-GB" sz="1800" b="1" i="0" strike="noStrike" spc="-1">
                <a:solidFill>
                  <a:srgbClr val="002060"/>
                </a:solidFill>
                <a:latin typeface="Century Gothic"/>
                <a:ea typeface="Century Gothic"/>
              </a:rPr>
              <a:t>Revisit 2: </a:t>
            </a:r>
            <a:r>
              <a:rPr lang="de-DE" sz="1800" b="1" i="0" strike="noStrike" spc="-1">
                <a:solidFill>
                  <a:srgbClr val="002060"/>
                </a:solidFill>
                <a:latin typeface="Century Gothic"/>
                <a:ea typeface="Century Gothic"/>
              </a:rPr>
              <a:t>werden, werde, wirst, wird </a:t>
            </a:r>
            <a:r>
              <a:rPr lang="de-DE" sz="1800" b="0" i="0" strike="noStrike" spc="-1">
                <a:solidFill>
                  <a:srgbClr val="002060"/>
                </a:solidFill>
                <a:latin typeface="Century Gothic"/>
                <a:ea typeface="Century Gothic"/>
              </a:rPr>
              <a:t>[8] </a:t>
            </a:r>
            <a:r>
              <a:rPr lang="de-DE" sz="1800" b="1" i="0" strike="noStrike" spc="-1">
                <a:solidFill>
                  <a:srgbClr val="002060"/>
                </a:solidFill>
                <a:latin typeface="Century Gothic"/>
                <a:ea typeface="Century Gothic"/>
              </a:rPr>
              <a:t>Ei </a:t>
            </a:r>
            <a:r>
              <a:rPr lang="de-DE" sz="1800" b="0" i="0" strike="noStrike" spc="-1">
                <a:solidFill>
                  <a:srgbClr val="002060"/>
                </a:solidFill>
                <a:latin typeface="Century Gothic"/>
                <a:ea typeface="Century Gothic"/>
              </a:rPr>
              <a:t>[1999] </a:t>
            </a:r>
            <a:r>
              <a:rPr lang="de-DE" sz="1800" b="1" i="0" strike="noStrike" spc="-1">
                <a:solidFill>
                  <a:srgbClr val="002060"/>
                </a:solidFill>
                <a:latin typeface="Century Gothic"/>
                <a:ea typeface="Century Gothic"/>
              </a:rPr>
              <a:t>Frühstück </a:t>
            </a:r>
            <a:r>
              <a:rPr lang="de-DE" sz="1800" b="0" i="0" strike="noStrike" spc="-1">
                <a:solidFill>
                  <a:srgbClr val="002060"/>
                </a:solidFill>
                <a:latin typeface="Century Gothic"/>
                <a:ea typeface="Century Gothic"/>
              </a:rPr>
              <a:t>[2600] </a:t>
            </a:r>
            <a:r>
              <a:rPr lang="de-DE" sz="1800" b="1" i="0" strike="noStrike" spc="-1">
                <a:solidFill>
                  <a:srgbClr val="002060"/>
                </a:solidFill>
                <a:latin typeface="Century Gothic"/>
                <a:ea typeface="Century Gothic"/>
              </a:rPr>
              <a:t>Frohe Ostern </a:t>
            </a:r>
            <a:r>
              <a:rPr lang="de-DE" sz="1800" b="0" i="0" strike="noStrike" spc="-1">
                <a:solidFill>
                  <a:srgbClr val="002060"/>
                </a:solidFill>
                <a:latin typeface="Century Gothic"/>
                <a:ea typeface="Century Gothic"/>
              </a:rPr>
              <a:t>[n/a] </a:t>
            </a:r>
            <a:r>
              <a:rPr lang="de-DE" sz="1800" b="1" i="0" strike="noStrike" spc="-1">
                <a:solidFill>
                  <a:srgbClr val="002060"/>
                </a:solidFill>
                <a:latin typeface="Century Gothic"/>
                <a:ea typeface="Century Gothic"/>
              </a:rPr>
              <a:t>Guten Appetit </a:t>
            </a:r>
            <a:r>
              <a:rPr lang="de-DE" sz="1800" b="0" i="0" strike="noStrike" spc="-1">
                <a:solidFill>
                  <a:srgbClr val="002060"/>
                </a:solidFill>
                <a:latin typeface="Century Gothic"/>
                <a:ea typeface="Century Gothic"/>
              </a:rPr>
              <a:t>[n/a]  </a:t>
            </a:r>
            <a:r>
              <a:rPr lang="de-DE" sz="1800" b="1" i="0" strike="noStrike" spc="-1">
                <a:solidFill>
                  <a:srgbClr val="002060"/>
                </a:solidFill>
                <a:latin typeface="Century Gothic"/>
                <a:ea typeface="Century Gothic"/>
              </a:rPr>
              <a:t>Gute Nacht </a:t>
            </a:r>
            <a:r>
              <a:rPr lang="de-DE" sz="1800" b="0" i="0" strike="noStrike" spc="-1">
                <a:solidFill>
                  <a:srgbClr val="002060"/>
                </a:solidFill>
                <a:latin typeface="Century Gothic"/>
                <a:ea typeface="Century Gothic"/>
              </a:rPr>
              <a:t>[n/a] </a:t>
            </a:r>
            <a:r>
              <a:rPr lang="de-DE" sz="1800" b="1" i="0" strike="noStrike" spc="-1">
                <a:solidFill>
                  <a:srgbClr val="002060"/>
                </a:solidFill>
                <a:latin typeface="Century Gothic"/>
                <a:ea typeface="Century Gothic"/>
              </a:rPr>
              <a:t>viel Spaß </a:t>
            </a:r>
            <a:r>
              <a:rPr lang="de-DE" sz="1800" b="0" i="0" strike="noStrike" spc="-1">
                <a:solidFill>
                  <a:srgbClr val="002060"/>
                </a:solidFill>
                <a:latin typeface="Century Gothic"/>
                <a:ea typeface="Century Gothic"/>
              </a:rPr>
              <a:t>[n/a]</a:t>
            </a:r>
            <a:endParaRPr lang="fr-FR" sz="1800" b="0" i="0" strike="noStrike" spc="-1">
              <a:solidFill>
                <a:srgbClr val="002060"/>
              </a:solidFill>
              <a:latin typeface="Century Gothic"/>
              <a:ea typeface="Century Gothic"/>
            </a:endParaRPr>
          </a:p>
          <a:p>
            <a:r>
              <a:rPr lang="en-GB" sz="1600">
                <a:solidFill>
                  <a:sysClr val="windowText" lastClr="000000"/>
                </a:solidFill>
                <a:effectLst/>
                <a:latin typeface="+mn-lt"/>
                <a:ea typeface="+mn-ea"/>
                <a:cs typeface="+mn-cs"/>
              </a:rPr>
              <a:t>Jones, R.L &amp; Tschirner, E. (2019). A frequency dictionary of German: Core vocabulary for learners. London: Routledge.</a:t>
            </a:r>
            <a:endParaRPr lang="en-GB" sz="1600" baseline="0">
              <a:solidFill>
                <a:sysClr val="windowText" lastClr="000000"/>
              </a:solidFill>
            </a:endParaRPr>
          </a:p>
          <a:p>
            <a:pPr marL="216000" indent="-216000">
              <a:lnSpc>
                <a:spcPct val="100000"/>
              </a:lnSpc>
            </a:pPr>
            <a:endParaRPr lang="en-GB" sz="1600" b="0" strike="noStrike" spc="-1">
              <a:latin typeface="Arial"/>
            </a:endParaRPr>
          </a:p>
          <a:p>
            <a:pPr marL="216000" indent="-216000">
              <a:lnSpc>
                <a:spcPct val="100000"/>
              </a:lnSpc>
            </a:pPr>
            <a:r>
              <a:rPr lang="en-GB" sz="1600" b="0" strike="noStrike" spc="-1">
                <a:solidFill>
                  <a:srgbClr val="000000"/>
                </a:solidFill>
                <a:latin typeface="Calibri"/>
                <a:ea typeface="Calibri"/>
              </a:rPr>
              <a:t>The frequency rankings for words that occur in this PowerPoint which have been</a:t>
            </a:r>
            <a:r>
              <a:rPr lang="en-GB" sz="1600" b="0" i="1" strike="noStrike" spc="-1">
                <a:solidFill>
                  <a:srgbClr val="000000"/>
                </a:solidFill>
                <a:latin typeface="Calibri"/>
                <a:ea typeface="Calibri"/>
              </a:rPr>
              <a:t> previously</a:t>
            </a:r>
            <a:r>
              <a:rPr lang="en-GB" sz="1600" b="0" strike="noStrike" spc="-1">
                <a:solidFill>
                  <a:srgbClr val="000000"/>
                </a:solidFill>
                <a:latin typeface="Calibri"/>
                <a:ea typeface="Calibri"/>
              </a:rPr>
              <a:t> introduced in these resources are given in the SOW and in the resources that first</a:t>
            </a:r>
          </a:p>
          <a:p>
            <a:pPr marL="216000" indent="-216000">
              <a:lnSpc>
                <a:spcPct val="100000"/>
              </a:lnSpc>
            </a:pPr>
            <a:r>
              <a:rPr lang="en-GB" sz="1600" b="0" strike="noStrike" spc="-1">
                <a:solidFill>
                  <a:srgbClr val="000000"/>
                </a:solidFill>
                <a:latin typeface="Calibri"/>
                <a:ea typeface="Calibri"/>
              </a:rPr>
              <a:t>introduced and formally re-visited those words. </a:t>
            </a:r>
            <a:endParaRPr lang="en-GB" sz="1600" b="0" strike="noStrike" spc="-1">
              <a:latin typeface="Arial"/>
            </a:endParaRPr>
          </a:p>
          <a:p>
            <a:pPr marL="216000" indent="-216000">
              <a:lnSpc>
                <a:spcPct val="100000"/>
              </a:lnSpc>
            </a:pPr>
            <a:r>
              <a:rPr lang="en-GB" sz="1800" b="0" strike="noStrike" spc="-1">
                <a:solidFill>
                  <a:srgbClr val="000000"/>
                </a:solidFill>
                <a:latin typeface="Calibri"/>
                <a:ea typeface="Calibri"/>
              </a:rPr>
              <a:t>For any </a:t>
            </a:r>
            <a:r>
              <a:rPr lang="en-GB" sz="1800" b="0" i="1" strike="noStrike" spc="-1">
                <a:solidFill>
                  <a:srgbClr val="000000"/>
                </a:solidFill>
                <a:latin typeface="Calibri"/>
                <a:ea typeface="Calibri"/>
              </a:rPr>
              <a:t>other </a:t>
            </a:r>
            <a:r>
              <a:rPr lang="en-GB" sz="1800" b="0" strike="noStrike" spc="-1">
                <a:solidFill>
                  <a:srgbClr val="000000"/>
                </a:solidFill>
                <a:latin typeface="Calibri"/>
                <a:ea typeface="Calibri"/>
              </a:rPr>
              <a:t>words that occur incidentally in this PowerPoint, frequency rankings will be provided in the notes field wherever possible.</a:t>
            </a:r>
            <a:endParaRPr lang="en-GB" sz="1800" b="0" strike="noStrike" spc="-1">
              <a:latin typeface="Arial"/>
            </a:endParaRPr>
          </a:p>
          <a:p>
            <a:pPr marL="216000" indent="-216000">
              <a:lnSpc>
                <a:spcPct val="100000"/>
              </a:lnSpc>
            </a:pPr>
            <a:endParaRPr lang="en-GB" sz="1800" b="0" strike="noStrike" spc="-1">
              <a:latin typeface="Arial"/>
            </a:endParaRPr>
          </a:p>
          <a:p>
            <a:pPr marL="215900" indent="-215900">
              <a:defRPr/>
            </a:pPr>
            <a:r>
              <a:rPr lang="en-GB" sz="1800" b="0">
                <a:solidFill>
                  <a:srgbClr val="000000"/>
                </a:solidFill>
                <a:effectLst/>
                <a:highlight>
                  <a:srgbClr val="FFFF00"/>
                </a:highlight>
                <a:latin typeface="Calibri"/>
                <a:ea typeface="Times New Roman" panose="02020603050405020304" pitchFamily="18" charset="0"/>
                <a:cs typeface="Calibri"/>
              </a:rPr>
              <a:t>Remember that at the start of the course (first three lessons of Rot/Gelb) pupils learnt language (for</a:t>
            </a:r>
            <a:r>
              <a:rPr lang="en-GB" sz="1800" b="0">
                <a:solidFill>
                  <a:srgbClr val="000000"/>
                </a:solidFill>
                <a:effectLst/>
                <a:highlight>
                  <a:srgbClr val="FFFF00"/>
                </a:highlight>
                <a:latin typeface="Calibri"/>
                <a:ea typeface="Calibri" panose="020F0502020204030204" pitchFamily="34" charset="0"/>
                <a:cs typeface="Calibri"/>
              </a:rPr>
              <a:t> </a:t>
            </a:r>
            <a:r>
              <a:rPr lang="en-GB" sz="1800" b="0">
                <a:solidFill>
                  <a:srgbClr val="000000"/>
                </a:solidFill>
                <a:effectLst/>
                <a:highlight>
                  <a:srgbClr val="FFFF00"/>
                </a:highlight>
                <a:latin typeface="Calibri"/>
                <a:ea typeface="Times New Roman" panose="02020603050405020304" pitchFamily="18" charset="0"/>
                <a:cs typeface="Calibri"/>
              </a:rPr>
              <a:t>greetings and register taking) that can still be part of the lesson routines in upper KS2 (</a:t>
            </a:r>
            <a:r>
              <a:rPr lang="en-GB" sz="1800" b="0" err="1">
                <a:solidFill>
                  <a:srgbClr val="000000"/>
                </a:solidFill>
                <a:effectLst/>
                <a:highlight>
                  <a:srgbClr val="FFFF00"/>
                </a:highlight>
                <a:latin typeface="Calibri"/>
                <a:ea typeface="Times New Roman" panose="02020603050405020304" pitchFamily="18" charset="0"/>
                <a:cs typeface="Calibri"/>
              </a:rPr>
              <a:t>Blau</a:t>
            </a:r>
            <a:r>
              <a:rPr lang="en-GB" sz="1800" b="0">
                <a:solidFill>
                  <a:srgbClr val="000000"/>
                </a:solidFill>
                <a:effectLst/>
                <a:highlight>
                  <a:srgbClr val="FFFF00"/>
                </a:highlight>
                <a:latin typeface="Calibri"/>
                <a:ea typeface="Times New Roman" panose="02020603050405020304" pitchFamily="18" charset="0"/>
                <a:cs typeface="Calibri"/>
              </a:rPr>
              <a:t>/</a:t>
            </a:r>
            <a:r>
              <a:rPr lang="en-GB" sz="1800" b="0" err="1">
                <a:solidFill>
                  <a:srgbClr val="000000"/>
                </a:solidFill>
                <a:effectLst/>
                <a:highlight>
                  <a:srgbClr val="FFFF00"/>
                </a:highlight>
                <a:latin typeface="Calibri"/>
                <a:ea typeface="Times New Roman" panose="02020603050405020304" pitchFamily="18" charset="0"/>
                <a:cs typeface="Calibri"/>
              </a:rPr>
              <a:t>Grün</a:t>
            </a:r>
            <a:r>
              <a:rPr lang="en-GB" sz="1800" b="0">
                <a:solidFill>
                  <a:srgbClr val="000000"/>
                </a:solidFill>
                <a:effectLst/>
                <a:highlight>
                  <a:srgbClr val="FFFF00"/>
                </a:highlight>
                <a:latin typeface="Calibri"/>
                <a:ea typeface="Times New Roman" panose="02020603050405020304" pitchFamily="18" charset="0"/>
                <a:cs typeface="Calibri"/>
              </a:rPr>
              <a:t>).</a:t>
            </a:r>
            <a:r>
              <a:rPr lang="en-GB" sz="1800">
                <a:solidFill>
                  <a:srgbClr val="000000"/>
                </a:solidFill>
                <a:highlight>
                  <a:srgbClr val="FFFF00"/>
                </a:highlight>
                <a:latin typeface="Calibri"/>
                <a:ea typeface="Times New Roman" panose="02020603050405020304" pitchFamily="18" charset="0"/>
                <a:cs typeface="Calibri"/>
              </a:rPr>
              <a:t> </a:t>
            </a:r>
            <a:r>
              <a:rPr lang="en-GB" sz="1800" b="0">
                <a:solidFill>
                  <a:srgbClr val="000000"/>
                </a:solidFill>
                <a:effectLst/>
                <a:highlight>
                  <a:srgbClr val="FFFF00"/>
                </a:highlight>
                <a:latin typeface="Calibri"/>
                <a:ea typeface="Times New Roman" panose="02020603050405020304" pitchFamily="18" charset="0"/>
                <a:cs typeface="Calibri"/>
              </a:rPr>
              <a:t> They</a:t>
            </a:r>
            <a:r>
              <a:rPr lang="en-GB" sz="1800" b="0">
                <a:solidFill>
                  <a:srgbClr val="000000"/>
                </a:solidFill>
                <a:effectLst/>
                <a:highlight>
                  <a:srgbClr val="FFFF00"/>
                </a:highlight>
                <a:latin typeface="Calibri"/>
                <a:ea typeface="Calibri" panose="020F0502020204030204" pitchFamily="34" charset="0"/>
                <a:cs typeface="Calibri"/>
              </a:rPr>
              <a:t> </a:t>
            </a:r>
            <a:r>
              <a:rPr lang="en-GB" sz="1800" b="0">
                <a:solidFill>
                  <a:srgbClr val="000000"/>
                </a:solidFill>
                <a:effectLst/>
                <a:highlight>
                  <a:srgbClr val="FFFF00"/>
                </a:highlight>
                <a:latin typeface="Calibri"/>
                <a:ea typeface="Times New Roman" panose="02020603050405020304" pitchFamily="18" charset="0"/>
                <a:cs typeface="Calibri"/>
              </a:rPr>
              <a:t>are not re-taught, as we anticipate that teachers have built these in from early in lower KS2.</a:t>
            </a:r>
            <a:r>
              <a:rPr lang="en-GB" sz="1800"/>
              <a:t> </a:t>
            </a:r>
            <a:endParaRPr lang="en-GB" sz="1200" b="0" strike="noStrike" spc="-1">
              <a:latin typeface="Arial"/>
              <a:cs typeface="Arial"/>
            </a:endParaRPr>
          </a:p>
          <a:p>
            <a:pPr marL="216000" indent="-216000">
              <a:lnSpc>
                <a:spcPct val="100000"/>
              </a:lnSpc>
            </a:pPr>
            <a:endParaRPr lang="en-GB" sz="1800" b="0" strike="noStrike" spc="-1">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a:solidFill>
                  <a:srgbClr val="000000"/>
                </a:solidFill>
                <a:latin typeface="Calibri"/>
                <a:ea typeface="Calibri"/>
              </a:rPr>
              <a:t>3/3</a:t>
            </a:r>
          </a:p>
          <a:p>
            <a:pPr marL="0" marR="0" lvl="0" indent="0" algn="l" rtl="0">
              <a:lnSpc>
                <a:spcPct val="100000"/>
              </a:lnSpc>
              <a:spcBef>
                <a:spcPts val="0"/>
              </a:spcBef>
              <a:spcAft>
                <a:spcPts val="0"/>
              </a:spcAft>
              <a:buClr>
                <a:schemeClr val="dk1"/>
              </a:buClr>
              <a:buSzPts val="1200"/>
              <a:buFont typeface="Calibri"/>
              <a:buNone/>
            </a:pPr>
            <a:endParaRPr lang="en-GB" b="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41026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a:solidFill>
                  <a:srgbClr val="000000"/>
                </a:solidFill>
                <a:latin typeface="Calibri"/>
                <a:ea typeface="Calibri"/>
              </a:rPr>
              <a:t>THESE ARE FURTHER OPTIONAL REVISION ACTIVITIES IN CASE TEACHERS DECIDE NOT TO REHEARSE THE PLAY.</a:t>
            </a:r>
          </a:p>
          <a:p>
            <a:pPr marL="216000" indent="-216000">
              <a:lnSpc>
                <a:spcPct val="100000"/>
              </a:lnSpc>
            </a:pPr>
            <a:r>
              <a:rPr lang="en-GB" sz="1200" b="1" strike="noStrike" spc="-1">
                <a:solidFill>
                  <a:srgbClr val="000000"/>
                </a:solidFill>
                <a:latin typeface="Calibri"/>
                <a:ea typeface="Calibri"/>
              </a:rPr>
              <a:t>Timing: 2 minutes </a:t>
            </a:r>
          </a:p>
          <a:p>
            <a:pPr marL="216000" indent="-216000">
              <a:lnSpc>
                <a:spcPct val="100000"/>
              </a:lnSpc>
            </a:pPr>
            <a:r>
              <a:rPr lang="en-GB" sz="1200" b="1" strike="noStrike" spc="-1">
                <a:solidFill>
                  <a:srgbClr val="000000"/>
                </a:solidFill>
                <a:latin typeface="Calibri"/>
                <a:ea typeface="Calibri"/>
              </a:rPr>
              <a:t>Aim: To revise </a:t>
            </a:r>
            <a:r>
              <a:rPr lang="en-GB" sz="1200" b="1" strike="noStrike" spc="-1" err="1">
                <a:solidFill>
                  <a:srgbClr val="000000"/>
                </a:solidFill>
                <a:latin typeface="Calibri"/>
                <a:ea typeface="Calibri"/>
              </a:rPr>
              <a:t>können</a:t>
            </a:r>
            <a:r>
              <a:rPr lang="en-GB" sz="1200" b="1" strike="noStrike" spc="-1">
                <a:solidFill>
                  <a:srgbClr val="000000"/>
                </a:solidFill>
                <a:latin typeface="Calibri"/>
                <a:ea typeface="Calibri"/>
              </a:rPr>
              <a:t> with 2-verb structures.</a:t>
            </a:r>
            <a:endParaRPr lang="en-GB" sz="1200" b="0" strike="noStrike" spc="-1">
              <a:latin typeface="Arial"/>
            </a:endParaRPr>
          </a:p>
          <a:p>
            <a:pPr marL="216000" indent="-216000">
              <a:lnSpc>
                <a:spcPct val="100000"/>
              </a:lnSpc>
            </a:pPr>
            <a:endParaRPr lang="en-GB" sz="1200" b="0" strike="noStrike" spc="-1">
              <a:latin typeface="Arial"/>
            </a:endParaRPr>
          </a:p>
          <a:p>
            <a:pPr marL="216000" indent="-216000">
              <a:lnSpc>
                <a:spcPct val="100000"/>
              </a:lnSpc>
            </a:pPr>
            <a:r>
              <a:rPr lang="en-GB" sz="1200" b="1" strike="noStrike" spc="-1">
                <a:solidFill>
                  <a:srgbClr val="000000"/>
                </a:solidFill>
                <a:latin typeface="Calibri"/>
                <a:ea typeface="Calibri"/>
              </a:rPr>
              <a:t>Procedure:</a:t>
            </a:r>
            <a:endParaRPr lang="en-GB" sz="1200" b="0" strike="noStrike" spc="-1">
              <a:latin typeface="Arial"/>
            </a:endParaRPr>
          </a:p>
          <a:p>
            <a:pPr marL="228600" indent="-227880">
              <a:lnSpc>
                <a:spcPct val="100000"/>
              </a:lnSpc>
              <a:buClr>
                <a:srgbClr val="000000"/>
              </a:buClr>
              <a:buFont typeface="Calibri"/>
              <a:buAutoNum type="arabicPeriod"/>
            </a:pPr>
            <a:r>
              <a:rPr lang="en-GB" sz="1200" b="0" strike="noStrike" spc="-1">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a:solidFill>
                  <a:srgbClr val="000000"/>
                </a:solidFill>
                <a:latin typeface="Calibri"/>
                <a:ea typeface="Calibri"/>
              </a:rPr>
              <a:t>Elicit English translation for the German</a:t>
            </a:r>
            <a:r>
              <a:rPr lang="en-GB" sz="1200" b="0" strike="noStrike" spc="-1" baseline="0">
                <a:solidFill>
                  <a:srgbClr val="000000"/>
                </a:solidFill>
                <a:latin typeface="Calibri"/>
                <a:ea typeface="Calibri"/>
              </a:rPr>
              <a:t> </a:t>
            </a:r>
            <a:r>
              <a:rPr lang="en-GB" sz="1200" b="0" strike="noStrike" spc="-1">
                <a:solidFill>
                  <a:srgbClr val="000000"/>
                </a:solidFill>
                <a:latin typeface="Calibri"/>
                <a:ea typeface="Calibri"/>
              </a:rPr>
              <a:t>examples provided.  </a:t>
            </a:r>
            <a:endParaRPr lang="en-GB" sz="1200" b="0" strike="noStrike" spc="-1">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46522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a:solidFill>
                  <a:srgbClr val="000000"/>
                </a:solidFill>
                <a:latin typeface="+mn-lt"/>
                <a:ea typeface="Calibri"/>
              </a:rPr>
              <a:t>Aim: </a:t>
            </a:r>
            <a:r>
              <a:rPr lang="en-GB" sz="1200" b="0" strike="noStrike" spc="-1">
                <a:solidFill>
                  <a:srgbClr val="000000"/>
                </a:solidFill>
                <a:latin typeface="+mn-lt"/>
                <a:ea typeface="Calibri"/>
              </a:rPr>
              <a:t>to practise aural comprehension of 2-verb sentences with </a:t>
            </a:r>
            <a:r>
              <a:rPr lang="en-GB" sz="1200" b="0" strike="noStrike" spc="-1" err="1">
                <a:solidFill>
                  <a:srgbClr val="000000"/>
                </a:solidFill>
                <a:latin typeface="+mn-lt"/>
                <a:ea typeface="Calibri"/>
              </a:rPr>
              <a:t>können</a:t>
            </a:r>
            <a:r>
              <a:rPr lang="en-GB" sz="1200" b="0" strike="noStrike" spc="-1">
                <a:solidFill>
                  <a:srgbClr val="000000"/>
                </a:solidFill>
                <a:latin typeface="+mn-lt"/>
                <a:ea typeface="Calibri"/>
              </a:rPr>
              <a:t>.</a:t>
            </a:r>
          </a:p>
          <a:p>
            <a:pPr marL="216000" indent="-216000">
              <a:lnSpc>
                <a:spcPct val="100000"/>
              </a:lnSpc>
            </a:pPr>
            <a:endParaRPr lang="en-GB" sz="1200" b="0" strike="noStrike" spc="-1">
              <a:latin typeface="+mn-lt"/>
            </a:endParaRPr>
          </a:p>
          <a:p>
            <a:pPr marL="216000" indent="-216000">
              <a:lnSpc>
                <a:spcPct val="100000"/>
              </a:lnSpc>
            </a:pPr>
            <a:r>
              <a:rPr lang="en-GB" sz="1200" b="1" strike="noStrike" spc="-1">
                <a:solidFill>
                  <a:srgbClr val="000000"/>
                </a:solidFill>
                <a:latin typeface="+mn-lt"/>
                <a:ea typeface="Calibri"/>
              </a:rPr>
              <a:t>Procedure:</a:t>
            </a:r>
            <a:endParaRPr lang="en-GB" sz="1200" b="0" strike="noStrike" spc="-1">
              <a:latin typeface="+mn-lt"/>
            </a:endParaRPr>
          </a:p>
          <a:p>
            <a:pPr marL="228600" indent="-227880">
              <a:lnSpc>
                <a:spcPct val="100000"/>
              </a:lnSpc>
              <a:buClr>
                <a:srgbClr val="000000"/>
              </a:buClr>
              <a:buFont typeface="Calibri"/>
              <a:buAutoNum type="arabicPeriod"/>
            </a:pPr>
            <a:r>
              <a:rPr lang="en-GB" sz="1200" b="0" strike="noStrike" spc="-1">
                <a:solidFill>
                  <a:srgbClr val="000000"/>
                </a:solidFill>
                <a:latin typeface="+mn-lt"/>
                <a:ea typeface="Calibri"/>
              </a:rPr>
              <a:t>Tell pupils that they will hear a sentence in German.</a:t>
            </a:r>
          </a:p>
          <a:p>
            <a:pPr marL="228600" indent="-227880">
              <a:lnSpc>
                <a:spcPct val="100000"/>
              </a:lnSpc>
              <a:buClr>
                <a:srgbClr val="000000"/>
              </a:buClr>
              <a:buFont typeface="Calibri"/>
              <a:buAutoNum type="arabicPeriod"/>
            </a:pPr>
            <a:r>
              <a:rPr lang="en-GB" sz="1200" b="0" strike="noStrike" spc="-1">
                <a:solidFill>
                  <a:srgbClr val="000000"/>
                </a:solidFill>
                <a:latin typeface="+mn-lt"/>
                <a:ea typeface="Calibri"/>
              </a:rPr>
              <a:t>Click to listen for the pronoun, and </a:t>
            </a:r>
            <a:r>
              <a:rPr lang="en-GB" sz="1200" b="0" strike="noStrike" spc="-1" err="1">
                <a:solidFill>
                  <a:srgbClr val="000000"/>
                </a:solidFill>
                <a:latin typeface="+mn-lt"/>
                <a:ea typeface="Calibri"/>
              </a:rPr>
              <a:t>ein</a:t>
            </a:r>
            <a:r>
              <a:rPr lang="en-GB" sz="1200" b="0" strike="noStrike" spc="-1">
                <a:solidFill>
                  <a:srgbClr val="000000"/>
                </a:solidFill>
                <a:latin typeface="+mn-lt"/>
                <a:ea typeface="Calibri"/>
              </a:rPr>
              <a:t>(e/n) or </a:t>
            </a:r>
            <a:r>
              <a:rPr lang="en-GB" sz="1200" b="0" strike="noStrike" spc="-1" err="1">
                <a:solidFill>
                  <a:srgbClr val="000000"/>
                </a:solidFill>
                <a:latin typeface="+mn-lt"/>
                <a:ea typeface="Calibri"/>
              </a:rPr>
              <a:t>kein</a:t>
            </a:r>
            <a:r>
              <a:rPr lang="en-GB" sz="1200" b="0" strike="noStrike" spc="-1">
                <a:solidFill>
                  <a:srgbClr val="000000"/>
                </a:solidFill>
                <a:latin typeface="+mn-lt"/>
                <a:ea typeface="Calibri"/>
              </a:rPr>
              <a:t>(e/n).</a:t>
            </a:r>
          </a:p>
          <a:p>
            <a:pPr marL="228600" indent="-227880">
              <a:lnSpc>
                <a:spcPct val="100000"/>
              </a:lnSpc>
              <a:buClr>
                <a:srgbClr val="000000"/>
              </a:buClr>
              <a:buFont typeface="Calibri"/>
              <a:buAutoNum type="arabicPeriod"/>
            </a:pPr>
            <a:r>
              <a:rPr lang="en-GB" sz="1200" b="0" strike="noStrike" spc="-1">
                <a:solidFill>
                  <a:srgbClr val="000000"/>
                </a:solidFill>
                <a:latin typeface="+mn-lt"/>
              </a:rPr>
              <a:t>Pupils write ‘I’, ‘she’, or ‘he’.</a:t>
            </a:r>
          </a:p>
          <a:p>
            <a:pPr marL="228600" indent="-227880">
              <a:lnSpc>
                <a:spcPct val="100000"/>
              </a:lnSpc>
              <a:buClr>
                <a:srgbClr val="000000"/>
              </a:buClr>
              <a:buFont typeface="Calibri"/>
              <a:buAutoNum type="arabicPeriod"/>
            </a:pPr>
            <a:r>
              <a:rPr lang="en-GB" sz="1200" b="0" strike="noStrike" spc="-1">
                <a:solidFill>
                  <a:srgbClr val="000000"/>
                </a:solidFill>
                <a:latin typeface="+mn-lt"/>
              </a:rPr>
              <a:t>Listen again and focus on the </a:t>
            </a:r>
            <a:r>
              <a:rPr lang="en-GB" sz="1200" b="0" strike="noStrike" spc="-1" err="1">
                <a:solidFill>
                  <a:srgbClr val="000000"/>
                </a:solidFill>
                <a:latin typeface="+mn-lt"/>
              </a:rPr>
              <a:t>ein</a:t>
            </a:r>
            <a:r>
              <a:rPr lang="en-GB" sz="1200" b="0" strike="noStrike" spc="-1">
                <a:solidFill>
                  <a:srgbClr val="000000"/>
                </a:solidFill>
                <a:latin typeface="+mn-lt"/>
              </a:rPr>
              <a:t>*/</a:t>
            </a:r>
            <a:r>
              <a:rPr lang="en-GB" sz="1200" b="0" strike="noStrike" spc="-1" err="1">
                <a:solidFill>
                  <a:srgbClr val="000000"/>
                </a:solidFill>
                <a:latin typeface="+mn-lt"/>
              </a:rPr>
              <a:t>kein</a:t>
            </a:r>
            <a:r>
              <a:rPr lang="en-GB" sz="1200" b="0" strike="noStrike" spc="-1">
                <a:solidFill>
                  <a:srgbClr val="000000"/>
                </a:solidFill>
                <a:latin typeface="+mn-lt"/>
              </a:rPr>
              <a:t>*. Is it a can or can’t? Pupils write can or can’t. </a:t>
            </a:r>
          </a:p>
          <a:p>
            <a:pPr marL="228600" indent="-227880">
              <a:lnSpc>
                <a:spcPct val="100000"/>
              </a:lnSpc>
              <a:buClr>
                <a:srgbClr val="000000"/>
              </a:buClr>
              <a:buFont typeface="Calibri"/>
              <a:buAutoNum type="arabicPeriod"/>
            </a:pPr>
            <a:r>
              <a:rPr lang="en-GB" sz="1200" b="0" strike="noStrike" spc="-1">
                <a:solidFill>
                  <a:srgbClr val="000000"/>
                </a:solidFill>
                <a:latin typeface="+mn-lt"/>
              </a:rPr>
              <a:t>Listen a third time, elicit the translation (orally), and click to reveal the English meaning.</a:t>
            </a:r>
          </a:p>
          <a:p>
            <a:pPr marL="228600" indent="-227880">
              <a:lnSpc>
                <a:spcPct val="100000"/>
              </a:lnSpc>
              <a:buClr>
                <a:srgbClr val="000000"/>
              </a:buClr>
              <a:buFont typeface="Calibri"/>
              <a:buAutoNum type="arabicPeriod"/>
            </a:pPr>
            <a:r>
              <a:rPr lang="en-GB" sz="1200" b="0" strike="noStrike" spc="-1">
                <a:solidFill>
                  <a:srgbClr val="000000"/>
                </a:solidFill>
                <a:latin typeface="+mn-lt"/>
              </a:rPr>
              <a:t>Continue for items 2-6. </a:t>
            </a:r>
            <a:br>
              <a:rPr lang="en-GB" sz="1200" b="0" strike="noStrike" spc="-1">
                <a:solidFill>
                  <a:srgbClr val="000000"/>
                </a:solidFill>
                <a:latin typeface="+mn-lt"/>
              </a:rPr>
            </a:br>
            <a:endParaRPr lang="en-GB" sz="1200" b="0" strike="noStrike" spc="-1">
              <a:solidFill>
                <a:srgbClr val="000000"/>
              </a:solidFill>
              <a:latin typeface="+mn-lt"/>
            </a:endParaRPr>
          </a:p>
          <a:p>
            <a:pPr marL="720" indent="0">
              <a:lnSpc>
                <a:spcPct val="100000"/>
              </a:lnSpc>
              <a:buClr>
                <a:srgbClr val="000000"/>
              </a:buClr>
              <a:buFont typeface="Calibri"/>
              <a:buNone/>
            </a:pPr>
            <a:r>
              <a:rPr lang="en-GB" sz="1200" b="1" strike="noStrike" spc="-1">
                <a:solidFill>
                  <a:srgbClr val="000000"/>
                </a:solidFill>
                <a:latin typeface="+mn-lt"/>
              </a:rPr>
              <a:t>Transcript:</a:t>
            </a:r>
            <a:br>
              <a:rPr lang="en-GB" sz="1200" b="0" strike="noStrike" spc="-1">
                <a:solidFill>
                  <a:srgbClr val="000000"/>
                </a:solidFill>
                <a:latin typeface="+mn-lt"/>
              </a:rPr>
            </a:br>
            <a:r>
              <a:rPr lang="en-GB" sz="1200" b="0" strike="noStrike" spc="-1">
                <a:solidFill>
                  <a:srgbClr val="000000"/>
                </a:solidFill>
                <a:latin typeface="+mn-lt"/>
              </a:rPr>
              <a:t>1. Ich </a:t>
            </a:r>
            <a:r>
              <a:rPr lang="en-GB" sz="1200" b="0" strike="noStrike" spc="-1" err="1">
                <a:solidFill>
                  <a:srgbClr val="000000"/>
                </a:solidFill>
                <a:latin typeface="+mn-lt"/>
              </a:rPr>
              <a:t>kann</a:t>
            </a:r>
            <a:r>
              <a:rPr lang="en-GB" sz="1200" b="0" strike="noStrike" spc="-1">
                <a:solidFill>
                  <a:srgbClr val="000000"/>
                </a:solidFill>
                <a:latin typeface="+mn-lt"/>
              </a:rPr>
              <a:t> </a:t>
            </a:r>
            <a:r>
              <a:rPr lang="en-GB" sz="1200" b="0" strike="noStrike" spc="-1" err="1">
                <a:solidFill>
                  <a:srgbClr val="000000"/>
                </a:solidFill>
                <a:latin typeface="+mn-lt"/>
              </a:rPr>
              <a:t>keine</a:t>
            </a:r>
            <a:r>
              <a:rPr lang="en-GB" sz="1200" b="0" strike="noStrike" spc="-1">
                <a:solidFill>
                  <a:srgbClr val="000000"/>
                </a:solidFill>
                <a:latin typeface="+mn-lt"/>
              </a:rPr>
              <a:t> </a:t>
            </a:r>
            <a:r>
              <a:rPr lang="en-GB" sz="1200" b="0" strike="noStrike" spc="-1" err="1">
                <a:solidFill>
                  <a:srgbClr val="000000"/>
                </a:solidFill>
                <a:latin typeface="+mn-lt"/>
              </a:rPr>
              <a:t>Hausaufgaben</a:t>
            </a:r>
            <a:r>
              <a:rPr lang="en-GB" sz="1200" b="0" strike="noStrike" spc="-1">
                <a:solidFill>
                  <a:srgbClr val="000000"/>
                </a:solidFill>
                <a:latin typeface="+mn-lt"/>
              </a:rPr>
              <a:t> </a:t>
            </a:r>
            <a:r>
              <a:rPr lang="en-GB" sz="1200" b="0" strike="noStrike" spc="-1" err="1">
                <a:solidFill>
                  <a:srgbClr val="000000"/>
                </a:solidFill>
                <a:latin typeface="+mn-lt"/>
              </a:rPr>
              <a:t>machen</a:t>
            </a:r>
            <a:r>
              <a:rPr lang="en-GB" sz="1200" b="0" strike="noStrike" spc="-1">
                <a:solidFill>
                  <a:srgbClr val="000000"/>
                </a:solidFill>
                <a:latin typeface="+mn-lt"/>
              </a:rPr>
              <a:t>.</a:t>
            </a:r>
            <a:br>
              <a:rPr lang="en-GB" sz="1200" b="0" strike="noStrike" spc="-1">
                <a:solidFill>
                  <a:srgbClr val="000000"/>
                </a:solidFill>
                <a:latin typeface="+mn-lt"/>
              </a:rPr>
            </a:br>
            <a:r>
              <a:rPr lang="en-GB" sz="1200" b="0" strike="noStrike" spc="-1">
                <a:solidFill>
                  <a:srgbClr val="000000"/>
                </a:solidFill>
                <a:latin typeface="+mn-lt"/>
              </a:rPr>
              <a:t>2. Sie </a:t>
            </a:r>
            <a:r>
              <a:rPr lang="en-GB" sz="1200" b="0" strike="noStrike" spc="-1" err="1">
                <a:solidFill>
                  <a:srgbClr val="000000"/>
                </a:solidFill>
                <a:latin typeface="+mn-lt"/>
              </a:rPr>
              <a:t>kann</a:t>
            </a:r>
            <a:r>
              <a:rPr lang="en-GB" sz="1200" b="0" strike="noStrike" spc="-1">
                <a:solidFill>
                  <a:srgbClr val="000000"/>
                </a:solidFill>
                <a:latin typeface="+mn-lt"/>
              </a:rPr>
              <a:t> </a:t>
            </a:r>
            <a:r>
              <a:rPr lang="en-GB" sz="1200" b="0" strike="noStrike" spc="-1" err="1">
                <a:solidFill>
                  <a:srgbClr val="000000"/>
                </a:solidFill>
                <a:latin typeface="+mn-lt"/>
              </a:rPr>
              <a:t>einen</a:t>
            </a:r>
            <a:r>
              <a:rPr lang="en-GB" sz="1200" b="0" strike="noStrike" spc="-1">
                <a:solidFill>
                  <a:srgbClr val="000000"/>
                </a:solidFill>
                <a:latin typeface="+mn-lt"/>
              </a:rPr>
              <a:t> </a:t>
            </a:r>
            <a:r>
              <a:rPr lang="en-GB" sz="1200" b="0" strike="noStrike" spc="-1" err="1">
                <a:solidFill>
                  <a:srgbClr val="000000"/>
                </a:solidFill>
                <a:latin typeface="+mn-lt"/>
              </a:rPr>
              <a:t>Apfel</a:t>
            </a:r>
            <a:r>
              <a:rPr lang="en-GB" sz="1200" b="0" strike="noStrike" spc="-1">
                <a:solidFill>
                  <a:srgbClr val="000000"/>
                </a:solidFill>
                <a:latin typeface="+mn-lt"/>
              </a:rPr>
              <a:t> </a:t>
            </a:r>
            <a:r>
              <a:rPr lang="en-GB" sz="1200" b="0" strike="noStrike" spc="-1" err="1">
                <a:solidFill>
                  <a:srgbClr val="000000"/>
                </a:solidFill>
                <a:latin typeface="+mn-lt"/>
              </a:rPr>
              <a:t>essen</a:t>
            </a:r>
            <a:r>
              <a:rPr lang="en-GB" sz="1200" b="0" strike="noStrike" spc="-1">
                <a:solidFill>
                  <a:srgbClr val="000000"/>
                </a:solidFill>
                <a:latin typeface="+mn-lt"/>
              </a:rPr>
              <a:t>.</a:t>
            </a:r>
            <a:br>
              <a:rPr lang="en-GB" sz="1200" b="0" strike="noStrike" spc="-1">
                <a:solidFill>
                  <a:srgbClr val="000000"/>
                </a:solidFill>
                <a:latin typeface="+mn-lt"/>
              </a:rPr>
            </a:br>
            <a:r>
              <a:rPr lang="en-GB" sz="1200" b="0" strike="noStrike" spc="-1">
                <a:solidFill>
                  <a:srgbClr val="000000"/>
                </a:solidFill>
                <a:latin typeface="+mn-lt"/>
              </a:rPr>
              <a:t>3. Er </a:t>
            </a:r>
            <a:r>
              <a:rPr lang="en-GB" sz="1200" b="0" strike="noStrike" spc="-1" err="1">
                <a:solidFill>
                  <a:srgbClr val="000000"/>
                </a:solidFill>
                <a:latin typeface="+mn-lt"/>
              </a:rPr>
              <a:t>kann</a:t>
            </a:r>
            <a:r>
              <a:rPr lang="en-GB" sz="1200" b="0" strike="noStrike" spc="-1">
                <a:solidFill>
                  <a:srgbClr val="000000"/>
                </a:solidFill>
                <a:latin typeface="+mn-lt"/>
              </a:rPr>
              <a:t> </a:t>
            </a:r>
            <a:r>
              <a:rPr lang="en-GB" sz="1200" b="0" strike="noStrike" spc="-1" err="1">
                <a:solidFill>
                  <a:srgbClr val="000000"/>
                </a:solidFill>
                <a:latin typeface="+mn-lt"/>
              </a:rPr>
              <a:t>kein</a:t>
            </a:r>
            <a:r>
              <a:rPr lang="en-GB" sz="1200" b="0" strike="noStrike" spc="-1">
                <a:solidFill>
                  <a:srgbClr val="000000"/>
                </a:solidFill>
                <a:latin typeface="+mn-lt"/>
              </a:rPr>
              <a:t> Buch </a:t>
            </a:r>
            <a:r>
              <a:rPr lang="en-GB" sz="1200" b="0" strike="noStrike" spc="-1" err="1">
                <a:solidFill>
                  <a:srgbClr val="000000"/>
                </a:solidFill>
                <a:latin typeface="+mn-lt"/>
              </a:rPr>
              <a:t>lesen</a:t>
            </a:r>
            <a:r>
              <a:rPr lang="en-GB" sz="1200" b="0" strike="noStrike" spc="-1">
                <a:solidFill>
                  <a:srgbClr val="000000"/>
                </a:solidFill>
                <a:latin typeface="+mn-lt"/>
              </a:rPr>
              <a:t>.</a:t>
            </a:r>
          </a:p>
          <a:p>
            <a:pPr marL="720" indent="0">
              <a:lnSpc>
                <a:spcPct val="100000"/>
              </a:lnSpc>
              <a:buClr>
                <a:srgbClr val="000000"/>
              </a:buClr>
              <a:buFont typeface="Calibri"/>
              <a:buNone/>
            </a:pPr>
            <a:r>
              <a:rPr lang="en-GB" sz="1200" b="0" strike="noStrike" spc="-1">
                <a:solidFill>
                  <a:srgbClr val="000000"/>
                </a:solidFill>
                <a:latin typeface="+mn-lt"/>
              </a:rPr>
              <a:t>4. Er </a:t>
            </a:r>
            <a:r>
              <a:rPr lang="en-GB" sz="1200" b="0" strike="noStrike" spc="-1" err="1">
                <a:solidFill>
                  <a:srgbClr val="000000"/>
                </a:solidFill>
                <a:latin typeface="+mn-lt"/>
              </a:rPr>
              <a:t>kann</a:t>
            </a:r>
            <a:r>
              <a:rPr lang="en-GB" sz="1200" b="0" strike="noStrike" spc="-1">
                <a:solidFill>
                  <a:srgbClr val="000000"/>
                </a:solidFill>
                <a:latin typeface="+mn-lt"/>
              </a:rPr>
              <a:t> </a:t>
            </a:r>
            <a:r>
              <a:rPr lang="en-GB" sz="1200" b="0" strike="noStrike" spc="-1" err="1">
                <a:solidFill>
                  <a:srgbClr val="000000"/>
                </a:solidFill>
                <a:latin typeface="+mn-lt"/>
              </a:rPr>
              <a:t>kein</a:t>
            </a:r>
            <a:r>
              <a:rPr lang="en-GB" sz="1200" b="0" strike="noStrike" spc="-1">
                <a:solidFill>
                  <a:srgbClr val="000000"/>
                </a:solidFill>
                <a:latin typeface="+mn-lt"/>
              </a:rPr>
              <a:t> </a:t>
            </a:r>
            <a:r>
              <a:rPr lang="en-GB" sz="1200" b="0" strike="noStrike" spc="-1" err="1">
                <a:solidFill>
                  <a:srgbClr val="000000"/>
                </a:solidFill>
                <a:latin typeface="+mn-lt"/>
              </a:rPr>
              <a:t>Foto</a:t>
            </a:r>
            <a:r>
              <a:rPr lang="en-GB" sz="1200" b="0" strike="noStrike" spc="-1">
                <a:solidFill>
                  <a:srgbClr val="000000"/>
                </a:solidFill>
                <a:latin typeface="+mn-lt"/>
              </a:rPr>
              <a:t> </a:t>
            </a:r>
            <a:r>
              <a:rPr lang="en-GB" sz="1200" b="0" strike="noStrike" spc="-1" err="1">
                <a:solidFill>
                  <a:srgbClr val="000000"/>
                </a:solidFill>
                <a:latin typeface="+mn-lt"/>
              </a:rPr>
              <a:t>machen</a:t>
            </a:r>
            <a:r>
              <a:rPr lang="en-GB" sz="1200" b="0" strike="noStrike" spc="-1">
                <a:solidFill>
                  <a:srgbClr val="000000"/>
                </a:solidFill>
                <a:latin typeface="+mn-lt"/>
              </a:rPr>
              <a:t>. </a:t>
            </a:r>
            <a:br>
              <a:rPr lang="en-GB" sz="1200" b="0" strike="noStrike" spc="-1">
                <a:solidFill>
                  <a:srgbClr val="000000"/>
                </a:solidFill>
                <a:latin typeface="+mn-lt"/>
              </a:rPr>
            </a:br>
            <a:r>
              <a:rPr lang="en-GB" sz="1200" b="0" strike="noStrike" spc="-1">
                <a:solidFill>
                  <a:srgbClr val="000000"/>
                </a:solidFill>
                <a:latin typeface="+mn-lt"/>
              </a:rPr>
              <a:t>5. Ich </a:t>
            </a:r>
            <a:r>
              <a:rPr lang="en-GB" sz="1200" b="0" strike="noStrike" spc="-1" err="1">
                <a:solidFill>
                  <a:srgbClr val="000000"/>
                </a:solidFill>
                <a:latin typeface="+mn-lt"/>
              </a:rPr>
              <a:t>kann</a:t>
            </a:r>
            <a:r>
              <a:rPr lang="en-GB" sz="1200" b="0" strike="noStrike" spc="-1">
                <a:solidFill>
                  <a:srgbClr val="000000"/>
                </a:solidFill>
                <a:latin typeface="+mn-lt"/>
              </a:rPr>
              <a:t> </a:t>
            </a:r>
            <a:r>
              <a:rPr lang="en-GB" sz="1200" b="0" strike="noStrike" spc="-1" err="1">
                <a:solidFill>
                  <a:srgbClr val="000000"/>
                </a:solidFill>
                <a:latin typeface="+mn-lt"/>
              </a:rPr>
              <a:t>kein</a:t>
            </a:r>
            <a:r>
              <a:rPr lang="en-GB" sz="1200" b="0" strike="noStrike" spc="-1">
                <a:solidFill>
                  <a:srgbClr val="000000"/>
                </a:solidFill>
                <a:latin typeface="+mn-lt"/>
              </a:rPr>
              <a:t> Wasser </a:t>
            </a:r>
            <a:r>
              <a:rPr lang="en-GB" sz="1200" b="0" strike="noStrike" spc="-1" err="1">
                <a:solidFill>
                  <a:srgbClr val="000000"/>
                </a:solidFill>
                <a:latin typeface="+mn-lt"/>
              </a:rPr>
              <a:t>trinken</a:t>
            </a:r>
            <a:r>
              <a:rPr lang="en-GB" sz="1200" b="0" strike="noStrike" spc="-1">
                <a:solidFill>
                  <a:srgbClr val="000000"/>
                </a:solidFill>
                <a:latin typeface="+mn-lt"/>
              </a:rPr>
              <a:t>.</a:t>
            </a:r>
          </a:p>
          <a:p>
            <a:pPr marL="720" indent="0">
              <a:lnSpc>
                <a:spcPct val="100000"/>
              </a:lnSpc>
              <a:buClr>
                <a:srgbClr val="000000"/>
              </a:buClr>
              <a:buFont typeface="Calibri"/>
              <a:buNone/>
            </a:pPr>
            <a:r>
              <a:rPr lang="en-GB" sz="1200" b="0" strike="noStrike" spc="-1">
                <a:solidFill>
                  <a:srgbClr val="000000"/>
                </a:solidFill>
                <a:latin typeface="+mn-lt"/>
              </a:rPr>
              <a:t>6. Sie </a:t>
            </a:r>
            <a:r>
              <a:rPr lang="en-GB" sz="1200" b="0" strike="noStrike" spc="-1" err="1">
                <a:solidFill>
                  <a:srgbClr val="000000"/>
                </a:solidFill>
                <a:latin typeface="+mn-lt"/>
              </a:rPr>
              <a:t>kann</a:t>
            </a:r>
            <a:r>
              <a:rPr lang="en-GB" sz="1200" b="0" strike="noStrike" spc="-1">
                <a:solidFill>
                  <a:srgbClr val="000000"/>
                </a:solidFill>
                <a:latin typeface="+mn-lt"/>
              </a:rPr>
              <a:t> Frau </a:t>
            </a:r>
            <a:r>
              <a:rPr lang="en-GB" sz="1200" b="0" strike="noStrike" spc="-1" err="1">
                <a:solidFill>
                  <a:srgbClr val="000000"/>
                </a:solidFill>
                <a:latin typeface="+mn-lt"/>
              </a:rPr>
              <a:t>Bahlsen</a:t>
            </a:r>
            <a:r>
              <a:rPr lang="en-GB" sz="1200" b="0" strike="noStrike" spc="-1">
                <a:solidFill>
                  <a:srgbClr val="000000"/>
                </a:solidFill>
                <a:latin typeface="+mn-lt"/>
              </a:rPr>
              <a:t> </a:t>
            </a:r>
            <a:r>
              <a:rPr lang="en-GB" sz="1200" b="0" strike="noStrike" spc="-1" err="1">
                <a:solidFill>
                  <a:srgbClr val="000000"/>
                </a:solidFill>
                <a:latin typeface="+mn-lt"/>
              </a:rPr>
              <a:t>helfen</a:t>
            </a:r>
            <a:r>
              <a:rPr lang="en-GB" sz="1200" b="0" strike="noStrike" spc="-1">
                <a:solidFill>
                  <a:srgbClr val="000000"/>
                </a:solidFill>
                <a:latin typeface="+mn-lt"/>
              </a:rPr>
              <a:t>. </a:t>
            </a:r>
          </a:p>
          <a:p>
            <a:pPr marL="228600" indent="-227880">
              <a:lnSpc>
                <a:spcPct val="100000"/>
              </a:lnSpc>
              <a:buClr>
                <a:srgbClr val="000000"/>
              </a:buClr>
              <a:buFont typeface="Calibri"/>
              <a:buAutoNum type="arabicPeriod"/>
            </a:pPr>
            <a:endParaRPr lang="en-GB" sz="1200" b="0" strike="noStrike" spc="-1">
              <a:latin typeface="+mn-lt"/>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0335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a:t>Timing: 5-10 minutes</a:t>
            </a:r>
            <a:br>
              <a:rPr lang="en-GB" b="0"/>
            </a:br>
            <a:endParaRPr lang="en-GB" b="1"/>
          </a:p>
          <a:p>
            <a:pPr marL="0" marR="0" lvl="0" indent="0" algn="l" rtl="0">
              <a:lnSpc>
                <a:spcPct val="100000"/>
              </a:lnSpc>
              <a:spcBef>
                <a:spcPts val="0"/>
              </a:spcBef>
              <a:spcAft>
                <a:spcPts val="0"/>
              </a:spcAft>
              <a:buClr>
                <a:schemeClr val="dk1"/>
              </a:buClr>
              <a:buSzPts val="1200"/>
              <a:buFont typeface="Calibri"/>
              <a:buNone/>
            </a:pPr>
            <a:r>
              <a:rPr lang="en-GB" b="1"/>
              <a:t>Aim:</a:t>
            </a:r>
            <a:r>
              <a:rPr lang="en-GB" b="0"/>
              <a:t> to practise written comprehension and production of this week’s revised vocabulary and grammar.</a:t>
            </a:r>
          </a:p>
          <a:p>
            <a:pPr marL="0" marR="0" lvl="0" indent="0" algn="l" rtl="0">
              <a:lnSpc>
                <a:spcPct val="100000"/>
              </a:lnSpc>
              <a:spcBef>
                <a:spcPts val="0"/>
              </a:spcBef>
              <a:spcAft>
                <a:spcPts val="0"/>
              </a:spcAft>
              <a:buClr>
                <a:schemeClr val="dk1"/>
              </a:buClr>
              <a:buSzPts val="1200"/>
              <a:buFont typeface="Calibri"/>
              <a:buNone/>
            </a:pPr>
            <a:endParaRPr lang="en-GB" b="1"/>
          </a:p>
          <a:p>
            <a:pPr marL="0" marR="0" lvl="0" indent="0" algn="l" rtl="0">
              <a:lnSpc>
                <a:spcPct val="100000"/>
              </a:lnSpc>
              <a:spcBef>
                <a:spcPts val="0"/>
              </a:spcBef>
              <a:spcAft>
                <a:spcPts val="0"/>
              </a:spcAft>
              <a:buClr>
                <a:schemeClr val="dk1"/>
              </a:buClr>
              <a:buSzPts val="1200"/>
              <a:buFont typeface="Calibri"/>
              <a:buNone/>
            </a:pPr>
            <a:r>
              <a:rPr lang="en-GB" b="1"/>
              <a:t>Procedure:</a:t>
            </a:r>
            <a:endParaRPr lang="en-GB"/>
          </a:p>
          <a:p>
            <a:pPr marL="228600" lvl="0" indent="-228600" algn="l" rtl="0">
              <a:spcBef>
                <a:spcPts val="0"/>
              </a:spcBef>
              <a:spcAft>
                <a:spcPts val="0"/>
              </a:spcAft>
              <a:buAutoNum type="arabicPeriod"/>
            </a:pPr>
            <a:r>
              <a:rPr lang="en-GB"/>
              <a:t>pupils write the missing words.</a:t>
            </a:r>
          </a:p>
          <a:p>
            <a:pPr marL="228600" lvl="0" indent="-228600" algn="l" rtl="0">
              <a:spcBef>
                <a:spcPts val="0"/>
              </a:spcBef>
              <a:spcAft>
                <a:spcPts val="0"/>
              </a:spcAft>
              <a:buAutoNum type="arabicPeriod"/>
            </a:pPr>
            <a:r>
              <a:rPr lang="en-GB"/>
              <a:t>Then they translate the sentences into English.</a:t>
            </a:r>
          </a:p>
          <a:p>
            <a:pPr marL="228600" lvl="0" indent="-228600" algn="l" rtl="0">
              <a:spcBef>
                <a:spcPts val="0"/>
              </a:spcBef>
              <a:spcAft>
                <a:spcPts val="0"/>
              </a:spcAft>
              <a:buAutoNum type="arabicPeriod"/>
            </a:pPr>
            <a:r>
              <a:rPr lang="en-GB"/>
              <a:t>Finally they write down how they will respond to the teacher about one thing each that they can and can’t do.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a:t>Timing: 5 minutes</a:t>
            </a:r>
          </a:p>
          <a:p>
            <a:pPr marL="0" marR="0" lvl="0" indent="0" algn="l" rtl="0">
              <a:lnSpc>
                <a:spcPct val="100000"/>
              </a:lnSpc>
              <a:spcBef>
                <a:spcPts val="0"/>
              </a:spcBef>
              <a:spcAft>
                <a:spcPts val="0"/>
              </a:spcAft>
              <a:buClr>
                <a:schemeClr val="dk1"/>
              </a:buClr>
              <a:buSzPts val="1200"/>
              <a:buFont typeface="Calibri"/>
              <a:buNone/>
            </a:pPr>
            <a:endParaRPr lang="en-GB" b="1"/>
          </a:p>
          <a:p>
            <a:pPr marL="0" marR="0" lvl="0" indent="0" algn="l" rtl="0">
              <a:lnSpc>
                <a:spcPct val="100000"/>
              </a:lnSpc>
              <a:spcBef>
                <a:spcPts val="0"/>
              </a:spcBef>
              <a:spcAft>
                <a:spcPts val="0"/>
              </a:spcAft>
              <a:buClr>
                <a:schemeClr val="dk1"/>
              </a:buClr>
              <a:buSzPts val="1200"/>
              <a:buFont typeface="Calibri"/>
              <a:buNone/>
            </a:pPr>
            <a:r>
              <a:rPr lang="en-GB" b="1"/>
              <a:t>Aim:</a:t>
            </a:r>
            <a:r>
              <a:rPr lang="en-GB" b="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a:p>
          <a:p>
            <a:pPr marL="0" marR="0" lvl="0" indent="0" algn="l" rtl="0">
              <a:lnSpc>
                <a:spcPct val="100000"/>
              </a:lnSpc>
              <a:spcBef>
                <a:spcPts val="0"/>
              </a:spcBef>
              <a:spcAft>
                <a:spcPts val="0"/>
              </a:spcAft>
              <a:buClr>
                <a:schemeClr val="dk1"/>
              </a:buClr>
              <a:buSzPts val="1200"/>
              <a:buFont typeface="Calibri"/>
              <a:buNone/>
            </a:pPr>
            <a:r>
              <a:rPr lang="en-GB" b="1"/>
              <a:t>Procedure:</a:t>
            </a:r>
            <a:br>
              <a:rPr lang="en-GB" b="1"/>
            </a:br>
            <a:r>
              <a:rPr lang="en-GB" b="0"/>
              <a:t>1. Give pupils a blank grid.  They fill in the </a:t>
            </a:r>
            <a:r>
              <a:rPr lang="en-GB" b="1"/>
              <a:t>English </a:t>
            </a:r>
            <a:r>
              <a:rPr lang="en-GB" b="0"/>
              <a:t>meanings of any of the words they know, trying to reach 15 points in total.</a:t>
            </a:r>
            <a:br>
              <a:rPr lang="en-GB" b="0"/>
            </a:br>
            <a:endParaRPr lang="en-GB" sz="1200" b="1"/>
          </a:p>
          <a:p>
            <a:pPr marL="0" marR="0" lvl="0" indent="0" algn="l" rtl="0">
              <a:lnSpc>
                <a:spcPct val="100000"/>
              </a:lnSpc>
              <a:spcBef>
                <a:spcPts val="0"/>
              </a:spcBef>
              <a:spcAft>
                <a:spcPts val="0"/>
              </a:spcAft>
              <a:buClr>
                <a:schemeClr val="dk1"/>
              </a:buClr>
              <a:buSzPts val="1200"/>
              <a:buFont typeface="Calibri"/>
              <a:buNone/>
            </a:pPr>
            <a:r>
              <a:rPr lang="en-GB" sz="1200" b="1"/>
              <a:t>Note:</a:t>
            </a:r>
            <a:br>
              <a:rPr lang="en-GB"/>
            </a:br>
            <a:r>
              <a:rPr lang="en-GB"/>
              <a:t>The most recently learnt and practised words are </a:t>
            </a:r>
            <a:r>
              <a:rPr lang="en-GB">
                <a:solidFill>
                  <a:srgbClr val="FF0066"/>
                </a:solidFill>
              </a:rPr>
              <a:t>pink</a:t>
            </a:r>
            <a:r>
              <a:rPr lang="en-GB"/>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14</a:t>
            </a:fld>
            <a:endParaRPr lang="en-GB"/>
          </a:p>
        </p:txBody>
      </p:sp>
    </p:spTree>
    <p:extLst>
      <p:ext uri="{BB962C8B-B14F-4D97-AF65-F5344CB8AC3E}">
        <p14:creationId xmlns:p14="http://schemas.microsoft.com/office/powerpoint/2010/main" val="37599045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a:t>Timing: 5 minutes</a:t>
            </a:r>
          </a:p>
          <a:p>
            <a:pPr marL="0" marR="0" lvl="0" indent="0" algn="l" rtl="0">
              <a:lnSpc>
                <a:spcPct val="100000"/>
              </a:lnSpc>
              <a:spcBef>
                <a:spcPts val="0"/>
              </a:spcBef>
              <a:spcAft>
                <a:spcPts val="0"/>
              </a:spcAft>
              <a:buClr>
                <a:schemeClr val="dk1"/>
              </a:buClr>
              <a:buSzPts val="1200"/>
              <a:buFont typeface="Calibri"/>
              <a:buNone/>
            </a:pPr>
            <a:endParaRPr lang="en-GB" b="1"/>
          </a:p>
          <a:p>
            <a:pPr marL="0" marR="0" lvl="0" indent="0" algn="l" rtl="0">
              <a:lnSpc>
                <a:spcPct val="100000"/>
              </a:lnSpc>
              <a:spcBef>
                <a:spcPts val="0"/>
              </a:spcBef>
              <a:spcAft>
                <a:spcPts val="0"/>
              </a:spcAft>
              <a:buClr>
                <a:schemeClr val="dk1"/>
              </a:buClr>
              <a:buSzPts val="1200"/>
              <a:buFont typeface="Calibri"/>
              <a:buNone/>
            </a:pPr>
            <a:r>
              <a:rPr lang="en-GB" b="1"/>
              <a:t>Aim:</a:t>
            </a:r>
            <a:r>
              <a:rPr lang="en-GB" b="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a:p>
          <a:p>
            <a:pPr marL="0" marR="0" lvl="0" indent="0" algn="l" rtl="0">
              <a:lnSpc>
                <a:spcPct val="100000"/>
              </a:lnSpc>
              <a:spcBef>
                <a:spcPts val="0"/>
              </a:spcBef>
              <a:spcAft>
                <a:spcPts val="0"/>
              </a:spcAft>
              <a:buClr>
                <a:schemeClr val="dk1"/>
              </a:buClr>
              <a:buSzPts val="1200"/>
              <a:buFont typeface="Calibri"/>
              <a:buNone/>
            </a:pPr>
            <a:r>
              <a:rPr lang="en-GB" b="1"/>
              <a:t>Procedure:</a:t>
            </a:r>
            <a:br>
              <a:rPr lang="en-GB" b="1"/>
            </a:br>
            <a:r>
              <a:rPr lang="en-GB" b="0"/>
              <a:t>1. Give pupils a blank grid.  They fill in the </a:t>
            </a:r>
            <a:r>
              <a:rPr lang="en-GB" b="1"/>
              <a:t>German </a:t>
            </a:r>
            <a:r>
              <a:rPr lang="en-GB" b="0"/>
              <a:t>meanings of any of the words they know, trying to reach 15 points in total.</a:t>
            </a:r>
            <a:br>
              <a:rPr lang="en-GB" b="0"/>
            </a:br>
            <a:endParaRPr lang="en-GB" sz="1200" b="1"/>
          </a:p>
          <a:p>
            <a:pPr marL="0" marR="0" lvl="0" indent="0" algn="l" rtl="0">
              <a:lnSpc>
                <a:spcPct val="100000"/>
              </a:lnSpc>
              <a:spcBef>
                <a:spcPts val="0"/>
              </a:spcBef>
              <a:spcAft>
                <a:spcPts val="0"/>
              </a:spcAft>
              <a:buClr>
                <a:schemeClr val="dk1"/>
              </a:buClr>
              <a:buSzPts val="1200"/>
              <a:buFont typeface="Calibri"/>
              <a:buNone/>
            </a:pPr>
            <a:r>
              <a:rPr lang="en-GB" sz="1200" b="1"/>
              <a:t>Note:</a:t>
            </a:r>
            <a:br>
              <a:rPr lang="en-GB"/>
            </a:br>
            <a:r>
              <a:rPr lang="en-GB"/>
              <a:t>The most recently learnt and practised words are </a:t>
            </a:r>
            <a:r>
              <a:rPr lang="en-GB">
                <a:solidFill>
                  <a:srgbClr val="FF0066"/>
                </a:solidFill>
              </a:rPr>
              <a:t>pink</a:t>
            </a:r>
            <a:r>
              <a:rPr lang="en-GB"/>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15</a:t>
            </a:fld>
            <a:endParaRPr lang="en-GB"/>
          </a:p>
        </p:txBody>
      </p:sp>
    </p:spTree>
    <p:extLst>
      <p:ext uri="{BB962C8B-B14F-4D97-AF65-F5344CB8AC3E}">
        <p14:creationId xmlns:p14="http://schemas.microsoft.com/office/powerpoint/2010/main" val="2301136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a:t>HANDOUT</a:t>
            </a:r>
            <a:endParaRPr lang="en-GB"/>
          </a:p>
        </p:txBody>
      </p:sp>
      <p:sp>
        <p:nvSpPr>
          <p:cNvPr id="4" name="Slide Number Placeholder 3"/>
          <p:cNvSpPr>
            <a:spLocks noGrp="1"/>
          </p:cNvSpPr>
          <p:nvPr>
            <p:ph type="sldNum" sz="quarter" idx="5"/>
          </p:nvPr>
        </p:nvSpPr>
        <p:spPr/>
        <p:txBody>
          <a:bodyPr/>
          <a:lstStyle/>
          <a:p>
            <a:fld id="{532D0CC9-DEA3-4A63-A921-D94C06607CC8}" type="slidenum">
              <a:rPr lang="en-GB" smtClean="0"/>
              <a:t>17</a:t>
            </a:fld>
            <a:endParaRPr lang="en-GB"/>
          </a:p>
        </p:txBody>
      </p:sp>
    </p:spTree>
    <p:extLst>
      <p:ext uri="{BB962C8B-B14F-4D97-AF65-F5344CB8AC3E}">
        <p14:creationId xmlns:p14="http://schemas.microsoft.com/office/powerpoint/2010/main" val="534489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a:t>HANDOUT</a:t>
            </a:r>
            <a:endParaRPr lang="en-GB"/>
          </a:p>
        </p:txBody>
      </p:sp>
      <p:sp>
        <p:nvSpPr>
          <p:cNvPr id="4" name="Slide Number Placeholder 3"/>
          <p:cNvSpPr>
            <a:spLocks noGrp="1"/>
          </p:cNvSpPr>
          <p:nvPr>
            <p:ph type="sldNum" sz="quarter" idx="5"/>
          </p:nvPr>
        </p:nvSpPr>
        <p:spPr/>
        <p:txBody>
          <a:bodyPr/>
          <a:lstStyle/>
          <a:p>
            <a:fld id="{532D0CC9-DEA3-4A63-A921-D94C06607CC8}" type="slidenum">
              <a:rPr lang="en-GB" smtClean="0"/>
              <a:t>18</a:t>
            </a:fld>
            <a:endParaRPr lang="en-GB"/>
          </a:p>
        </p:txBody>
      </p:sp>
    </p:spTree>
    <p:extLst>
      <p:ext uri="{BB962C8B-B14F-4D97-AF65-F5344CB8AC3E}">
        <p14:creationId xmlns:p14="http://schemas.microsoft.com/office/powerpoint/2010/main" val="2320884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a:solidFill>
                  <a:srgbClr val="000000"/>
                </a:solidFill>
                <a:latin typeface="+mn-lt"/>
                <a:ea typeface="Calibri"/>
              </a:rPr>
              <a:t>Timing: 1 minute</a:t>
            </a:r>
            <a:endParaRPr lang="en-GB" sz="1200" b="0" strike="noStrike" spc="-1">
              <a:latin typeface="Arial"/>
            </a:endParaRPr>
          </a:p>
          <a:p>
            <a:pPr marL="216000" indent="-216000">
              <a:lnSpc>
                <a:spcPct val="100000"/>
              </a:lnSpc>
            </a:pPr>
            <a:endParaRPr lang="en-GB" sz="1200" b="0" strike="noStrike" spc="-1">
              <a:latin typeface="Arial"/>
            </a:endParaRPr>
          </a:p>
          <a:p>
            <a:pPr marL="216000" indent="-216000">
              <a:lnSpc>
                <a:spcPct val="100000"/>
              </a:lnSpc>
            </a:pPr>
            <a:r>
              <a:rPr lang="en-GB" sz="1200" b="1" strike="noStrike" spc="-1">
                <a:solidFill>
                  <a:srgbClr val="000000"/>
                </a:solidFill>
                <a:latin typeface="+mn-lt"/>
                <a:ea typeface="Calibri"/>
              </a:rPr>
              <a:t>Aim: </a:t>
            </a:r>
            <a:r>
              <a:rPr lang="en-GB" sz="1200" b="0" strike="noStrike" spc="-1">
                <a:solidFill>
                  <a:srgbClr val="000000"/>
                </a:solidFill>
                <a:latin typeface="+mn-lt"/>
                <a:ea typeface="Calibri"/>
              </a:rPr>
              <a:t>to consolidate the SSC </a:t>
            </a:r>
            <a:r>
              <a:rPr lang="en-GB" sz="1200" b="1" strike="noStrike" spc="-1">
                <a:solidFill>
                  <a:srgbClr val="000000"/>
                </a:solidFill>
                <a:latin typeface="+mn-lt"/>
                <a:ea typeface="Calibri"/>
              </a:rPr>
              <a:t>[pf].</a:t>
            </a:r>
          </a:p>
          <a:p>
            <a:pPr marL="216000" indent="-216000">
              <a:lnSpc>
                <a:spcPct val="100000"/>
              </a:lnSpc>
            </a:pPr>
            <a:endParaRPr lang="en-GB" sz="1200" b="1" strike="noStrike" spc="-1">
              <a:solidFill>
                <a:srgbClr val="000000"/>
              </a:solidFill>
              <a:latin typeface="+mn-lt"/>
              <a:ea typeface="Calibri"/>
            </a:endParaRPr>
          </a:p>
          <a:p>
            <a:pPr marL="216000" indent="-216000">
              <a:lnSpc>
                <a:spcPct val="100000"/>
              </a:lnSpc>
            </a:pPr>
            <a:r>
              <a:rPr lang="en-GB" sz="1200" b="1" strike="noStrike" spc="-1">
                <a:solidFill>
                  <a:srgbClr val="000000"/>
                </a:solidFill>
                <a:latin typeface="+mn-lt"/>
                <a:ea typeface="Calibri"/>
              </a:rPr>
              <a:t>Procedure:</a:t>
            </a:r>
            <a:endParaRPr lang="en-GB" sz="1200" b="0" strike="noStrike" spc="-1">
              <a:latin typeface="Arial"/>
            </a:endParaRPr>
          </a:p>
          <a:p>
            <a:pPr marL="228600" indent="-227880">
              <a:lnSpc>
                <a:spcPct val="100000"/>
              </a:lnSpc>
              <a:buClr>
                <a:srgbClr val="000000"/>
              </a:buClr>
              <a:buFont typeface="Calibri"/>
              <a:buAutoNum type="arabicPeriod"/>
            </a:pPr>
            <a:r>
              <a:rPr lang="en-GB" sz="1200" b="0" strike="noStrike" spc="-1">
                <a:solidFill>
                  <a:srgbClr val="000000"/>
                </a:solidFill>
                <a:latin typeface="+mn-lt"/>
                <a:ea typeface="Calibri"/>
              </a:rPr>
              <a:t>Re-present</a:t>
            </a:r>
            <a:r>
              <a:rPr lang="en-GB" sz="1200" b="0" strike="noStrike" spc="-1" baseline="0">
                <a:solidFill>
                  <a:srgbClr val="000000"/>
                </a:solidFill>
                <a:latin typeface="+mn-lt"/>
                <a:ea typeface="Calibri"/>
              </a:rPr>
              <a:t> </a:t>
            </a:r>
            <a:r>
              <a:rPr lang="en-GB" sz="1200" b="0" strike="noStrike" spc="-1">
                <a:solidFill>
                  <a:srgbClr val="000000"/>
                </a:solidFill>
                <a:latin typeface="+mn-lt"/>
                <a:ea typeface="Calibri"/>
              </a:rPr>
              <a:t>the SSC and the </a:t>
            </a:r>
            <a:r>
              <a:rPr lang="en-GB" sz="1200" b="1" strike="noStrike" spc="-1">
                <a:solidFill>
                  <a:srgbClr val="000000"/>
                </a:solidFill>
                <a:latin typeface="+mn-lt"/>
                <a:ea typeface="Calibri"/>
              </a:rPr>
              <a:t>source</a:t>
            </a:r>
            <a:r>
              <a:rPr lang="en-GB" sz="1200" b="0" strike="noStrike" spc="-1">
                <a:solidFill>
                  <a:srgbClr val="000000"/>
                </a:solidFill>
                <a:latin typeface="+mn-lt"/>
                <a:ea typeface="Calibri"/>
              </a:rPr>
              <a:t> word ‘</a:t>
            </a:r>
            <a:r>
              <a:rPr lang="en-GB" sz="1200" b="1" strike="noStrike" spc="-1">
                <a:solidFill>
                  <a:srgbClr val="000000"/>
                </a:solidFill>
                <a:latin typeface="+mn-lt"/>
                <a:ea typeface="Calibri"/>
              </a:rPr>
              <a:t>Kopf’ </a:t>
            </a:r>
            <a:r>
              <a:rPr lang="en-GB" sz="1200" b="0" strike="noStrike" spc="-1">
                <a:solidFill>
                  <a:srgbClr val="000000"/>
                </a:solidFill>
                <a:latin typeface="+mn-lt"/>
                <a:ea typeface="Calibri"/>
              </a:rPr>
              <a:t>(with gesture, if using).</a:t>
            </a:r>
            <a:endParaRPr lang="en-GB" sz="1200" b="0" strike="noStrike" spc="-1">
              <a:latin typeface="Arial"/>
            </a:endParaRPr>
          </a:p>
          <a:p>
            <a:pPr marL="228600" indent="-227880">
              <a:lnSpc>
                <a:spcPct val="100000"/>
              </a:lnSpc>
              <a:buClr>
                <a:srgbClr val="000000"/>
              </a:buClr>
              <a:buFont typeface="Calibri"/>
              <a:buAutoNum type="arabicPeriod"/>
            </a:pPr>
            <a:r>
              <a:rPr lang="en-GB" sz="1200" b="0" strike="noStrike" spc="-1">
                <a:solidFill>
                  <a:srgbClr val="000000"/>
                </a:solidFill>
                <a:latin typeface="+mn-lt"/>
                <a:ea typeface="Calibri"/>
              </a:rPr>
              <a:t>Click to bring on the picture and get pupils to repeat the word </a:t>
            </a:r>
            <a:r>
              <a:rPr lang="en-GB" sz="1200" b="1" strike="noStrike" spc="-1">
                <a:solidFill>
                  <a:srgbClr val="000000"/>
                </a:solidFill>
                <a:latin typeface="+mn-lt"/>
                <a:ea typeface="Calibri"/>
              </a:rPr>
              <a:t>‘Kopf’ </a:t>
            </a:r>
            <a:r>
              <a:rPr lang="en-GB" sz="1200" b="0" strike="noStrike" spc="-1">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a:solidFill>
                  <a:srgbClr val="000000"/>
                </a:solidFill>
                <a:latin typeface="+mn-lt"/>
              </a:rPr>
              <a:t>Present the </a:t>
            </a:r>
            <a:r>
              <a:rPr lang="en-GB" sz="1200" b="1" strike="noStrike" spc="-1">
                <a:solidFill>
                  <a:srgbClr val="000000"/>
                </a:solidFill>
                <a:latin typeface="+mn-lt"/>
              </a:rPr>
              <a:t>cluster </a:t>
            </a:r>
            <a:r>
              <a:rPr lang="en-GB" sz="1200" b="0" strike="noStrike" spc="-1">
                <a:solidFill>
                  <a:srgbClr val="000000"/>
                </a:solidFill>
                <a:latin typeface="+mn-lt"/>
              </a:rPr>
              <a:t>words in the same</a:t>
            </a:r>
            <a:r>
              <a:rPr lang="en-GB" sz="1200" b="0" strike="noStrike" spc="-1" baseline="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 normalizeH="0" baseline="0" noProof="0">
                <a:ln>
                  <a:noFill/>
                </a:ln>
                <a:solidFill>
                  <a:srgbClr val="002060"/>
                </a:solidFill>
                <a:effectLst/>
                <a:uLnTx/>
                <a:uFillTx/>
                <a:latin typeface="Century Gothic"/>
                <a:ea typeface="Century Gothic"/>
                <a:cs typeface="+mn-cs"/>
              </a:rPr>
              <a:t>Frequency: </a:t>
            </a:r>
            <a:br>
              <a:rPr kumimoji="0" lang="en-GB" sz="1400" b="1" i="0" u="none" strike="noStrike" kern="1200" cap="none" spc="-1" normalizeH="0" baseline="0" noProof="0">
                <a:ln>
                  <a:noFill/>
                </a:ln>
                <a:solidFill>
                  <a:srgbClr val="002060"/>
                </a:solidFill>
                <a:effectLst/>
                <a:uLnTx/>
                <a:uFillTx/>
                <a:latin typeface="Century Gothic"/>
                <a:ea typeface="Century Gothic"/>
                <a:cs typeface="+mn-cs"/>
              </a:rPr>
            </a:br>
            <a:r>
              <a:rPr kumimoji="0" lang="en-GB" sz="1400" b="1" i="0" u="none" strike="noStrike" kern="1200" cap="none" spc="-1" normalizeH="0" baseline="0" noProof="0">
                <a:ln>
                  <a:noFill/>
                </a:ln>
                <a:solidFill>
                  <a:srgbClr val="002060"/>
                </a:solidFill>
                <a:effectLst/>
                <a:uLnTx/>
                <a:uFillTx/>
                <a:latin typeface="Century Gothic"/>
                <a:ea typeface="Century Gothic"/>
                <a:cs typeface="+mn-cs"/>
              </a:rPr>
              <a:t>Kopf </a:t>
            </a:r>
            <a:r>
              <a:rPr kumimoji="0" lang="en-GB" sz="1400" b="0" i="0" u="none" strike="noStrike" kern="1200" cap="none" spc="-1" normalizeH="0" baseline="0" noProof="0">
                <a:ln>
                  <a:noFill/>
                </a:ln>
                <a:solidFill>
                  <a:srgbClr val="002060"/>
                </a:solidFill>
                <a:effectLst/>
                <a:uLnTx/>
                <a:uFillTx/>
                <a:latin typeface="Century Gothic"/>
                <a:ea typeface="Century Gothic"/>
                <a:cs typeface="+mn-cs"/>
              </a:rPr>
              <a:t>[250] </a:t>
            </a:r>
            <a:r>
              <a:rPr kumimoji="0" lang="en-GB" sz="1200" b="1" i="0" u="none" strike="noStrike" kern="1200" cap="none" spc="-1" normalizeH="0" baseline="0" noProof="0" err="1">
                <a:ln>
                  <a:noFill/>
                </a:ln>
                <a:solidFill>
                  <a:srgbClr val="002060"/>
                </a:solidFill>
                <a:effectLst/>
                <a:uLnTx/>
                <a:uFillTx/>
                <a:latin typeface="Century Gothic"/>
                <a:ea typeface="Century Gothic"/>
                <a:cs typeface="+mn-cs"/>
              </a:rPr>
              <a:t>Pflanze</a:t>
            </a:r>
            <a:r>
              <a:rPr kumimoji="0" lang="en-GB" sz="1200" b="1" i="0" u="none" strike="noStrike" kern="1200" cap="none" spc="-1" normalizeH="0" baseline="0" noProof="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a:ln>
                  <a:noFill/>
                </a:ln>
                <a:solidFill>
                  <a:srgbClr val="002060"/>
                </a:solidFill>
                <a:effectLst/>
                <a:uLnTx/>
                <a:uFillTx/>
                <a:latin typeface="Century Gothic"/>
                <a:ea typeface="Century Gothic"/>
                <a:cs typeface="+mn-cs"/>
              </a:rPr>
              <a:t>[1667] </a:t>
            </a:r>
            <a:r>
              <a:rPr kumimoji="0" lang="en-GB" sz="1200" b="1" i="0" u="none" strike="noStrike" kern="1200" cap="none" spc="-1" normalizeH="0" baseline="0" noProof="0" err="1">
                <a:ln>
                  <a:noFill/>
                </a:ln>
                <a:solidFill>
                  <a:srgbClr val="002060"/>
                </a:solidFill>
                <a:effectLst/>
                <a:uLnTx/>
                <a:uFillTx/>
                <a:latin typeface="Century Gothic"/>
                <a:ea typeface="Century Gothic"/>
                <a:cs typeface="+mn-cs"/>
              </a:rPr>
              <a:t>Apfel</a:t>
            </a:r>
            <a:r>
              <a:rPr kumimoji="0" lang="en-GB" sz="1200" b="1" i="0" u="none" strike="noStrike" kern="1200" cap="none" spc="-1" normalizeH="0" baseline="0" noProof="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a:ln>
                  <a:noFill/>
                </a:ln>
                <a:solidFill>
                  <a:srgbClr val="002060"/>
                </a:solidFill>
                <a:effectLst/>
                <a:uLnTx/>
                <a:uFillTx/>
                <a:latin typeface="Century Gothic"/>
                <a:ea typeface="Century Gothic"/>
                <a:cs typeface="+mn-cs"/>
              </a:rPr>
              <a:t>[3490]</a:t>
            </a:r>
            <a:endParaRPr kumimoji="0" lang="en-GB" sz="12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sysClr val="windowText" lastClr="000000"/>
                </a:solidFill>
                <a:effectLst/>
                <a:uLnTx/>
                <a:uFillTx/>
                <a:latin typeface="Calibri" panose="020F0502020204030204"/>
                <a:ea typeface="+mn-ea"/>
                <a:cs typeface="+mn-cs"/>
              </a:rPr>
              <a:t>Jones, R.L &amp; </a:t>
            </a:r>
            <a:r>
              <a:rPr kumimoji="0" lang="en-GB" sz="1200" b="0" i="1" u="none" strike="noStrike" kern="1200" cap="none" spc="0" normalizeH="0" baseline="0" noProof="0" err="1">
                <a:ln>
                  <a:noFill/>
                </a:ln>
                <a:solidFill>
                  <a:sysClr val="windowText" lastClr="000000"/>
                </a:solidFill>
                <a:effectLst/>
                <a:uLnTx/>
                <a:uFillTx/>
                <a:latin typeface="Calibri" panose="020F0502020204030204"/>
                <a:ea typeface="+mn-ea"/>
                <a:cs typeface="+mn-cs"/>
              </a:rPr>
              <a:t>Tschirner</a:t>
            </a:r>
            <a:r>
              <a:rPr kumimoji="0" lang="en-GB" sz="1200" b="0" i="1" u="none" strike="noStrike" kern="1200" cap="none" spc="0" normalizeH="0" baseline="0" noProof="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720" indent="0">
              <a:lnSpc>
                <a:spcPct val="100000"/>
              </a:lnSpc>
              <a:buClr>
                <a:srgbClr val="000000"/>
              </a:buClr>
              <a:buFont typeface="Calibri"/>
              <a:buNone/>
            </a:pPr>
            <a:endParaRPr lang="en-GB" sz="1200" b="0" strike="noStrike" spc="-1">
              <a:latin typeface="Arial"/>
            </a:endParaRPr>
          </a:p>
          <a:p>
            <a:pPr>
              <a:lnSpc>
                <a:spcPct val="100000"/>
              </a:lnSpc>
            </a:pPr>
            <a:endParaRPr lang="en-GB" sz="1200" b="0" strike="noStrike" spc="-1">
              <a:latin typeface="Arial"/>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a:solidFill>
                  <a:srgbClr val="000000"/>
                </a:solidFill>
                <a:latin typeface="+mn-lt"/>
                <a:ea typeface="Calibri"/>
              </a:rPr>
              <a:t>Timing: 1 minute</a:t>
            </a:r>
            <a:endParaRPr lang="en-GB" sz="1200" b="0" strike="noStrike" spc="-1">
              <a:latin typeface="Arial"/>
            </a:endParaRPr>
          </a:p>
          <a:p>
            <a:pPr marL="216000" indent="-216000">
              <a:lnSpc>
                <a:spcPct val="100000"/>
              </a:lnSpc>
            </a:pPr>
            <a:endParaRPr lang="en-GB" sz="1200" b="0" strike="noStrike" spc="-1">
              <a:latin typeface="Arial"/>
            </a:endParaRPr>
          </a:p>
          <a:p>
            <a:pPr marL="216000" indent="-216000">
              <a:lnSpc>
                <a:spcPct val="100000"/>
              </a:lnSpc>
            </a:pPr>
            <a:r>
              <a:rPr lang="en-GB" sz="1200" b="1" strike="noStrike" spc="-1">
                <a:solidFill>
                  <a:srgbClr val="000000"/>
                </a:solidFill>
                <a:latin typeface="+mn-lt"/>
                <a:ea typeface="Calibri"/>
              </a:rPr>
              <a:t>Aim: </a:t>
            </a:r>
            <a:r>
              <a:rPr lang="en-GB" sz="1200" b="0" strike="noStrike" spc="-1">
                <a:solidFill>
                  <a:srgbClr val="000000"/>
                </a:solidFill>
                <a:latin typeface="+mn-lt"/>
                <a:ea typeface="Calibri"/>
              </a:rPr>
              <a:t>to consolidate the SSC </a:t>
            </a:r>
            <a:r>
              <a:rPr lang="en-GB" sz="1200" b="1" strike="noStrike" spc="-1">
                <a:solidFill>
                  <a:srgbClr val="000000"/>
                </a:solidFill>
                <a:latin typeface="+mn-lt"/>
                <a:ea typeface="Calibri"/>
              </a:rPr>
              <a:t>[</a:t>
            </a:r>
            <a:r>
              <a:rPr lang="en-GB" sz="1200" b="1" strike="noStrike" spc="-1" err="1">
                <a:solidFill>
                  <a:srgbClr val="000000"/>
                </a:solidFill>
                <a:latin typeface="+mn-lt"/>
                <a:ea typeface="Calibri"/>
              </a:rPr>
              <a:t>kn</a:t>
            </a:r>
            <a:r>
              <a:rPr lang="en-GB" sz="1200" b="1" strike="noStrike" spc="-1">
                <a:solidFill>
                  <a:srgbClr val="000000"/>
                </a:solidFill>
                <a:latin typeface="+mn-lt"/>
                <a:ea typeface="Calibri"/>
              </a:rPr>
              <a:t>].</a:t>
            </a:r>
          </a:p>
          <a:p>
            <a:pPr marL="216000" indent="-216000">
              <a:lnSpc>
                <a:spcPct val="100000"/>
              </a:lnSpc>
            </a:pPr>
            <a:endParaRPr lang="en-GB" sz="1200" b="1" strike="noStrike" spc="-1">
              <a:solidFill>
                <a:srgbClr val="000000"/>
              </a:solidFill>
              <a:latin typeface="+mn-lt"/>
              <a:ea typeface="Calibri"/>
            </a:endParaRPr>
          </a:p>
          <a:p>
            <a:pPr marL="216000" indent="-216000">
              <a:lnSpc>
                <a:spcPct val="100000"/>
              </a:lnSpc>
            </a:pPr>
            <a:r>
              <a:rPr lang="en-GB" sz="1200" b="1" strike="noStrike" spc="-1">
                <a:solidFill>
                  <a:srgbClr val="000000"/>
                </a:solidFill>
                <a:latin typeface="+mn-lt"/>
                <a:ea typeface="Calibri"/>
              </a:rPr>
              <a:t>Procedure:</a:t>
            </a:r>
            <a:endParaRPr lang="en-GB" sz="1200" b="0" strike="noStrike" spc="-1">
              <a:latin typeface="Arial"/>
            </a:endParaRPr>
          </a:p>
          <a:p>
            <a:pPr marL="228600" indent="-227880">
              <a:lnSpc>
                <a:spcPct val="100000"/>
              </a:lnSpc>
              <a:buClr>
                <a:srgbClr val="000000"/>
              </a:buClr>
              <a:buFont typeface="Calibri"/>
              <a:buAutoNum type="arabicPeriod"/>
            </a:pPr>
            <a:r>
              <a:rPr lang="en-GB" sz="1200" b="0" strike="noStrike" spc="-1">
                <a:solidFill>
                  <a:srgbClr val="000000"/>
                </a:solidFill>
                <a:latin typeface="+mn-lt"/>
                <a:ea typeface="Calibri"/>
              </a:rPr>
              <a:t>Re-present</a:t>
            </a:r>
            <a:r>
              <a:rPr lang="en-GB" sz="1200" b="0" strike="noStrike" spc="-1" baseline="0">
                <a:solidFill>
                  <a:srgbClr val="000000"/>
                </a:solidFill>
                <a:latin typeface="+mn-lt"/>
                <a:ea typeface="Calibri"/>
              </a:rPr>
              <a:t> </a:t>
            </a:r>
            <a:r>
              <a:rPr lang="en-GB" sz="1200" b="0" strike="noStrike" spc="-1">
                <a:solidFill>
                  <a:srgbClr val="000000"/>
                </a:solidFill>
                <a:latin typeface="+mn-lt"/>
                <a:ea typeface="Calibri"/>
              </a:rPr>
              <a:t>the SSC and the </a:t>
            </a:r>
            <a:r>
              <a:rPr lang="en-GB" sz="1200" b="1" strike="noStrike" spc="-1">
                <a:solidFill>
                  <a:srgbClr val="000000"/>
                </a:solidFill>
                <a:latin typeface="+mn-lt"/>
                <a:ea typeface="Calibri"/>
              </a:rPr>
              <a:t>source</a:t>
            </a:r>
            <a:r>
              <a:rPr lang="en-GB" sz="1200" b="0" strike="noStrike" spc="-1">
                <a:solidFill>
                  <a:srgbClr val="000000"/>
                </a:solidFill>
                <a:latin typeface="+mn-lt"/>
                <a:ea typeface="Calibri"/>
              </a:rPr>
              <a:t> word ‘</a:t>
            </a:r>
            <a:r>
              <a:rPr lang="en-GB" sz="1200" b="1" strike="noStrike" spc="-1" err="1">
                <a:solidFill>
                  <a:srgbClr val="000000"/>
                </a:solidFill>
                <a:latin typeface="+mn-lt"/>
                <a:ea typeface="Calibri"/>
              </a:rPr>
              <a:t>Knie</a:t>
            </a:r>
            <a:r>
              <a:rPr lang="en-GB" sz="1200" b="1" strike="noStrike" spc="-1">
                <a:solidFill>
                  <a:srgbClr val="000000"/>
                </a:solidFill>
                <a:latin typeface="+mn-lt"/>
                <a:ea typeface="Calibri"/>
              </a:rPr>
              <a:t>’ </a:t>
            </a:r>
            <a:r>
              <a:rPr lang="en-GB" sz="1200" b="0" strike="noStrike" spc="-1">
                <a:solidFill>
                  <a:srgbClr val="000000"/>
                </a:solidFill>
                <a:latin typeface="+mn-lt"/>
                <a:ea typeface="Calibri"/>
              </a:rPr>
              <a:t>(with gesture, if using).</a:t>
            </a:r>
            <a:endParaRPr lang="en-GB" sz="1200" b="0" strike="noStrike" spc="-1">
              <a:latin typeface="Arial"/>
            </a:endParaRPr>
          </a:p>
          <a:p>
            <a:pPr marL="228600" indent="-227880">
              <a:lnSpc>
                <a:spcPct val="100000"/>
              </a:lnSpc>
              <a:buClr>
                <a:srgbClr val="000000"/>
              </a:buClr>
              <a:buFont typeface="Calibri"/>
              <a:buAutoNum type="arabicPeriod"/>
            </a:pPr>
            <a:r>
              <a:rPr lang="en-GB" sz="1200" b="0" strike="noStrike" spc="-1">
                <a:solidFill>
                  <a:srgbClr val="000000"/>
                </a:solidFill>
                <a:latin typeface="+mn-lt"/>
                <a:ea typeface="Calibri"/>
              </a:rPr>
              <a:t>Click to bring on the picture and get pupils to repeat the word </a:t>
            </a:r>
            <a:r>
              <a:rPr lang="en-GB" sz="1200" b="1" strike="noStrike" spc="-1">
                <a:solidFill>
                  <a:srgbClr val="000000"/>
                </a:solidFill>
                <a:latin typeface="+mn-lt"/>
                <a:ea typeface="Calibri"/>
              </a:rPr>
              <a:t>‘</a:t>
            </a:r>
            <a:r>
              <a:rPr lang="en-GB" sz="1200" b="1" strike="noStrike" spc="-1" err="1">
                <a:solidFill>
                  <a:srgbClr val="000000"/>
                </a:solidFill>
                <a:latin typeface="+mn-lt"/>
                <a:ea typeface="Calibri"/>
              </a:rPr>
              <a:t>Knie</a:t>
            </a:r>
            <a:r>
              <a:rPr lang="en-GB" sz="1200" b="1" strike="noStrike" spc="-1">
                <a:solidFill>
                  <a:srgbClr val="000000"/>
                </a:solidFill>
                <a:latin typeface="+mn-lt"/>
                <a:ea typeface="Calibri"/>
              </a:rPr>
              <a:t>’ </a:t>
            </a:r>
            <a:r>
              <a:rPr lang="en-GB" sz="1200" b="0" strike="noStrike" spc="-1">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a:solidFill>
                  <a:srgbClr val="000000"/>
                </a:solidFill>
                <a:latin typeface="+mn-lt"/>
              </a:rPr>
              <a:t>Present the </a:t>
            </a:r>
            <a:r>
              <a:rPr lang="en-GB" sz="1200" b="1" strike="noStrike" spc="-1">
                <a:solidFill>
                  <a:srgbClr val="000000"/>
                </a:solidFill>
                <a:latin typeface="+mn-lt"/>
              </a:rPr>
              <a:t>cluster </a:t>
            </a:r>
            <a:r>
              <a:rPr lang="en-GB" sz="1200" b="0" strike="noStrike" spc="-1">
                <a:solidFill>
                  <a:srgbClr val="000000"/>
                </a:solidFill>
                <a:latin typeface="+mn-lt"/>
              </a:rPr>
              <a:t>words in the same</a:t>
            </a:r>
            <a:r>
              <a:rPr lang="en-GB" sz="1200" b="0" strike="noStrike" spc="-1" baseline="0">
                <a:solidFill>
                  <a:srgbClr val="000000"/>
                </a:solidFill>
                <a:latin typeface="+mn-lt"/>
              </a:rPr>
              <a:t> way, bringing on the picture and getting pupils to pronounce the words.</a:t>
            </a:r>
            <a:endParaRPr lang="en-GB" sz="1200" b="0" strike="noStrike" spc="-1">
              <a:latin typeface="Arial"/>
            </a:endParaRPr>
          </a:p>
          <a:p>
            <a:pPr>
              <a:lnSpc>
                <a:spcPct val="100000"/>
              </a:lnSpc>
            </a:pPr>
            <a:endParaRPr lang="en-GB" sz="1200" b="0" strike="noStrike" spc="-1">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 normalizeH="0" baseline="0" noProof="0">
                <a:ln>
                  <a:noFill/>
                </a:ln>
                <a:solidFill>
                  <a:srgbClr val="002060"/>
                </a:solidFill>
                <a:effectLst/>
                <a:uLnTx/>
                <a:uFillTx/>
                <a:latin typeface="Century Gothic"/>
                <a:ea typeface="Century Gothic"/>
                <a:cs typeface="+mn-cs"/>
              </a:rPr>
              <a:t>Frequency: </a:t>
            </a:r>
            <a:br>
              <a:rPr kumimoji="0" lang="en-GB" sz="1400" b="1" i="0" u="none" strike="noStrike" kern="1200" cap="none" spc="-1" normalizeH="0" baseline="0" noProof="0">
                <a:ln>
                  <a:noFill/>
                </a:ln>
                <a:solidFill>
                  <a:srgbClr val="002060"/>
                </a:solidFill>
                <a:effectLst/>
                <a:uLnTx/>
                <a:uFillTx/>
                <a:latin typeface="Century Gothic"/>
                <a:ea typeface="Century Gothic"/>
                <a:cs typeface="+mn-cs"/>
              </a:rPr>
            </a:br>
            <a:r>
              <a:rPr kumimoji="0" lang="en-GB" sz="1400" b="1" i="0" u="none" strike="noStrike" kern="1200" cap="none" spc="-1" normalizeH="0" baseline="0" noProof="0" err="1">
                <a:ln>
                  <a:noFill/>
                </a:ln>
                <a:solidFill>
                  <a:srgbClr val="002060"/>
                </a:solidFill>
                <a:effectLst/>
                <a:uLnTx/>
                <a:uFillTx/>
                <a:latin typeface="Century Gothic"/>
                <a:ea typeface="Century Gothic"/>
                <a:cs typeface="+mn-cs"/>
              </a:rPr>
              <a:t>Knie</a:t>
            </a:r>
            <a:r>
              <a:rPr kumimoji="0" lang="en-GB" sz="1400" b="1" i="0" u="none" strike="noStrike" kern="1200" cap="none" spc="-1" normalizeH="0" baseline="0" noProof="0">
                <a:ln>
                  <a:noFill/>
                </a:ln>
                <a:solidFill>
                  <a:srgbClr val="002060"/>
                </a:solidFill>
                <a:effectLst/>
                <a:uLnTx/>
                <a:uFillTx/>
                <a:latin typeface="Century Gothic"/>
                <a:ea typeface="Century Gothic"/>
                <a:cs typeface="+mn-cs"/>
              </a:rPr>
              <a:t> </a:t>
            </a:r>
            <a:r>
              <a:rPr kumimoji="0" lang="en-GB" sz="1400" b="0" i="0" u="none" strike="noStrike" kern="1200" cap="none" spc="-1" normalizeH="0" baseline="0" noProof="0">
                <a:ln>
                  <a:noFill/>
                </a:ln>
                <a:solidFill>
                  <a:srgbClr val="002060"/>
                </a:solidFill>
                <a:effectLst/>
                <a:uLnTx/>
                <a:uFillTx/>
                <a:latin typeface="Century Gothic"/>
                <a:ea typeface="Century Gothic"/>
                <a:cs typeface="+mn-cs"/>
              </a:rPr>
              <a:t>[1679] </a:t>
            </a:r>
            <a:r>
              <a:rPr kumimoji="0" lang="en-GB" sz="1200" b="1" i="0" u="none" strike="noStrike" kern="1200" cap="none" spc="-1" normalizeH="0" baseline="0" noProof="0" err="1">
                <a:ln>
                  <a:noFill/>
                </a:ln>
                <a:solidFill>
                  <a:srgbClr val="002060"/>
                </a:solidFill>
                <a:effectLst/>
                <a:uLnTx/>
                <a:uFillTx/>
                <a:latin typeface="Century Gothic"/>
                <a:ea typeface="Century Gothic"/>
                <a:cs typeface="+mn-cs"/>
              </a:rPr>
              <a:t>Knochen</a:t>
            </a:r>
            <a:r>
              <a:rPr kumimoji="0" lang="en-GB" sz="1200" b="1" i="0" u="none" strike="noStrike" kern="1200" cap="none" spc="-1" normalizeH="0" baseline="0" noProof="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a:ln>
                  <a:noFill/>
                </a:ln>
                <a:solidFill>
                  <a:srgbClr val="002060"/>
                </a:solidFill>
                <a:effectLst/>
                <a:uLnTx/>
                <a:uFillTx/>
                <a:latin typeface="Century Gothic"/>
                <a:ea typeface="Century Gothic"/>
                <a:cs typeface="+mn-cs"/>
              </a:rPr>
              <a:t>[1930] </a:t>
            </a:r>
            <a:r>
              <a:rPr kumimoji="0" lang="en-GB" sz="1200" b="1" i="0" u="none" strike="noStrike" kern="1200" cap="none" spc="-1" normalizeH="0" baseline="0" noProof="0" err="1">
                <a:ln>
                  <a:noFill/>
                </a:ln>
                <a:solidFill>
                  <a:srgbClr val="002060"/>
                </a:solidFill>
                <a:effectLst/>
                <a:uLnTx/>
                <a:uFillTx/>
                <a:latin typeface="Century Gothic"/>
                <a:ea typeface="Century Gothic"/>
                <a:cs typeface="+mn-cs"/>
              </a:rPr>
              <a:t>knüpfen</a:t>
            </a:r>
            <a:r>
              <a:rPr kumimoji="0" lang="en-GB" sz="1200" b="1" i="0" u="none" strike="noStrike" kern="1200" cap="none" spc="-1" normalizeH="0" baseline="0" noProof="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a:ln>
                  <a:noFill/>
                </a:ln>
                <a:solidFill>
                  <a:srgbClr val="002060"/>
                </a:solidFill>
                <a:effectLst/>
                <a:uLnTx/>
                <a:uFillTx/>
                <a:latin typeface="Century Gothic"/>
                <a:ea typeface="Century Gothic"/>
                <a:cs typeface="+mn-cs"/>
              </a:rPr>
              <a:t>[4564]</a:t>
            </a:r>
            <a:endParaRPr kumimoji="0" lang="en-GB" sz="12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sysClr val="windowText" lastClr="000000"/>
                </a:solidFill>
                <a:effectLst/>
                <a:uLnTx/>
                <a:uFillTx/>
                <a:latin typeface="Calibri" panose="020F0502020204030204"/>
                <a:ea typeface="+mn-ea"/>
                <a:cs typeface="+mn-cs"/>
              </a:rPr>
              <a:t>Jones, R.L &amp; </a:t>
            </a:r>
            <a:r>
              <a:rPr kumimoji="0" lang="en-GB" sz="1200" b="0" i="1" u="none" strike="noStrike" kern="1200" cap="none" spc="0" normalizeH="0" baseline="0" noProof="0" err="1">
                <a:ln>
                  <a:noFill/>
                </a:ln>
                <a:solidFill>
                  <a:sysClr val="windowText" lastClr="000000"/>
                </a:solidFill>
                <a:effectLst/>
                <a:uLnTx/>
                <a:uFillTx/>
                <a:latin typeface="Calibri" panose="020F0502020204030204"/>
                <a:ea typeface="+mn-ea"/>
                <a:cs typeface="+mn-cs"/>
              </a:rPr>
              <a:t>Tschirner</a:t>
            </a:r>
            <a:r>
              <a:rPr kumimoji="0" lang="en-GB" sz="1200" b="0" i="1" u="none" strike="noStrike" kern="1200" cap="none" spc="0" normalizeH="0" baseline="0" noProof="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629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a:t>Timing: </a:t>
            </a:r>
            <a:r>
              <a:rPr lang="en-GB" b="0"/>
              <a:t>5 minutes (4 slides)</a:t>
            </a:r>
          </a:p>
          <a:p>
            <a:pPr marL="0" marR="0" lvl="0" indent="0" algn="l" rtl="0">
              <a:lnSpc>
                <a:spcPct val="100000"/>
              </a:lnSpc>
              <a:spcBef>
                <a:spcPts val="0"/>
              </a:spcBef>
              <a:spcAft>
                <a:spcPts val="0"/>
              </a:spcAft>
              <a:buClr>
                <a:schemeClr val="dk1"/>
              </a:buClr>
              <a:buSzPts val="1200"/>
              <a:buFont typeface="Calibri"/>
              <a:buNone/>
            </a:pPr>
            <a:endParaRPr lang="en-GB" b="1"/>
          </a:p>
          <a:p>
            <a:pPr marL="0" marR="0" lvl="0" indent="0" algn="l" rtl="0">
              <a:lnSpc>
                <a:spcPct val="100000"/>
              </a:lnSpc>
              <a:spcBef>
                <a:spcPts val="0"/>
              </a:spcBef>
              <a:spcAft>
                <a:spcPts val="0"/>
              </a:spcAft>
              <a:buClr>
                <a:schemeClr val="dk1"/>
              </a:buClr>
              <a:buSzPts val="1200"/>
              <a:buFont typeface="Calibri"/>
              <a:buNone/>
            </a:pPr>
            <a:r>
              <a:rPr lang="en-GB" b="1"/>
              <a:t>Aim:</a:t>
            </a:r>
            <a:r>
              <a:rPr lang="en-GB" b="0"/>
              <a:t> to practise applying knowledge of [pf] and [</a:t>
            </a:r>
            <a:r>
              <a:rPr lang="en-GB" b="0" err="1"/>
              <a:t>kn</a:t>
            </a:r>
            <a:r>
              <a:rPr lang="en-GB" b="0"/>
              <a:t>] to unknown words.</a:t>
            </a:r>
          </a:p>
          <a:p>
            <a:pPr marL="0" marR="0" lvl="0" indent="0" algn="l" rtl="0">
              <a:lnSpc>
                <a:spcPct val="100000"/>
              </a:lnSpc>
              <a:spcBef>
                <a:spcPts val="0"/>
              </a:spcBef>
              <a:spcAft>
                <a:spcPts val="0"/>
              </a:spcAft>
              <a:buClr>
                <a:schemeClr val="dk1"/>
              </a:buClr>
              <a:buSzPts val="1200"/>
              <a:buFont typeface="Calibri"/>
              <a:buNone/>
            </a:pPr>
            <a:endParaRPr lang="en-GB" b="1"/>
          </a:p>
          <a:p>
            <a:pPr marL="0" marR="0" lvl="0" indent="0" algn="l" rtl="0">
              <a:lnSpc>
                <a:spcPct val="100000"/>
              </a:lnSpc>
              <a:spcBef>
                <a:spcPts val="0"/>
              </a:spcBef>
              <a:spcAft>
                <a:spcPts val="0"/>
              </a:spcAft>
              <a:buClr>
                <a:schemeClr val="dk1"/>
              </a:buClr>
              <a:buSzPts val="1200"/>
              <a:buFont typeface="Calibri"/>
              <a:buNone/>
            </a:pPr>
            <a:r>
              <a:rPr lang="en-GB" b="1"/>
              <a:t>Procedure:</a:t>
            </a:r>
            <a:br>
              <a:rPr lang="en-GB" b="1"/>
            </a:br>
            <a:r>
              <a:rPr lang="en-GB" b="0"/>
              <a:t>1. Pupils read the sentence and the English translation.</a:t>
            </a:r>
          </a:p>
          <a:p>
            <a:pPr marL="0" marR="0" lvl="0" indent="0" algn="l" rtl="0">
              <a:lnSpc>
                <a:spcPct val="100000"/>
              </a:lnSpc>
              <a:spcBef>
                <a:spcPts val="0"/>
              </a:spcBef>
              <a:spcAft>
                <a:spcPts val="0"/>
              </a:spcAft>
              <a:buClr>
                <a:schemeClr val="dk1"/>
              </a:buClr>
              <a:buSzPts val="1200"/>
              <a:buFont typeface="Calibri"/>
              <a:buNone/>
            </a:pPr>
            <a:r>
              <a:rPr lang="en-GB" b="0"/>
              <a:t>2. Click on the 3 audio buttons to hear the sentence read at increasing speeds.</a:t>
            </a:r>
          </a:p>
          <a:p>
            <a:pPr marL="0" marR="0" lvl="0" indent="0" algn="l" rtl="0">
              <a:lnSpc>
                <a:spcPct val="100000"/>
              </a:lnSpc>
              <a:spcBef>
                <a:spcPts val="0"/>
              </a:spcBef>
              <a:spcAft>
                <a:spcPts val="0"/>
              </a:spcAft>
              <a:buClr>
                <a:schemeClr val="dk1"/>
              </a:buClr>
              <a:buSzPts val="1200"/>
              <a:buFont typeface="Calibri"/>
              <a:buNone/>
            </a:pPr>
            <a:r>
              <a:rPr lang="en-GB" b="0"/>
              <a:t>3. Click to reveal the following slide. Teacher clicks on the 30 second timer, and pupils try to say the sentence before the timer runs out. Repeat for the 20 second and 15 second timers.</a:t>
            </a:r>
          </a:p>
          <a:p>
            <a:pPr marL="0" marR="0" lvl="0" indent="0" algn="l" rtl="0">
              <a:lnSpc>
                <a:spcPct val="100000"/>
              </a:lnSpc>
              <a:spcBef>
                <a:spcPts val="0"/>
              </a:spcBef>
              <a:spcAft>
                <a:spcPts val="0"/>
              </a:spcAft>
              <a:buClr>
                <a:schemeClr val="dk1"/>
              </a:buClr>
              <a:buSzPts val="1200"/>
              <a:buFont typeface="Calibri"/>
              <a:buNone/>
            </a:pPr>
            <a:r>
              <a:rPr lang="en-GB" b="0"/>
              <a:t>4. Repeat steps 1-3 for the next two slides.</a:t>
            </a:r>
          </a:p>
          <a:p>
            <a:pPr marL="0" marR="0" lvl="0" indent="0" algn="l" rtl="0">
              <a:lnSpc>
                <a:spcPct val="100000"/>
              </a:lnSpc>
              <a:spcBef>
                <a:spcPts val="0"/>
              </a:spcBef>
              <a:spcAft>
                <a:spcPts val="0"/>
              </a:spcAft>
              <a:buClr>
                <a:schemeClr val="dk1"/>
              </a:buClr>
              <a:buSzPts val="1200"/>
              <a:buFont typeface="Calibri"/>
              <a:buNone/>
            </a:pPr>
            <a:endParaRPr lang="en-GB" sz="1200" b="1"/>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 normalizeH="0" baseline="0" noProof="0">
                <a:ln>
                  <a:noFill/>
                </a:ln>
                <a:solidFill>
                  <a:srgbClr val="002060"/>
                </a:solidFill>
                <a:effectLst/>
                <a:uLnTx/>
                <a:uFillTx/>
                <a:latin typeface="Century Gothic"/>
                <a:ea typeface="Century Gothic"/>
                <a:cs typeface="+mn-cs"/>
              </a:rPr>
              <a:t>Frequency: </a:t>
            </a:r>
            <a:br>
              <a:rPr kumimoji="0" lang="en-GB" sz="1400" b="1" i="0" u="none" strike="noStrike" kern="1200" cap="none" spc="-1" normalizeH="0" baseline="0" noProof="0">
                <a:ln>
                  <a:noFill/>
                </a:ln>
                <a:solidFill>
                  <a:srgbClr val="002060"/>
                </a:solidFill>
                <a:effectLst/>
                <a:uLnTx/>
                <a:uFillTx/>
                <a:latin typeface="Century Gothic"/>
                <a:ea typeface="Century Gothic"/>
                <a:cs typeface="+mn-cs"/>
              </a:rPr>
            </a:br>
            <a:r>
              <a:rPr kumimoji="0" lang="en-GB" sz="1200" b="1" i="0" u="none" strike="noStrike" kern="1200" cap="none" spc="-1" normalizeH="0" baseline="0" noProof="0" err="1">
                <a:ln>
                  <a:noFill/>
                </a:ln>
                <a:solidFill>
                  <a:srgbClr val="002060"/>
                </a:solidFill>
                <a:effectLst/>
                <a:uLnTx/>
                <a:uFillTx/>
                <a:latin typeface="Century Gothic"/>
                <a:ea typeface="Century Gothic"/>
                <a:cs typeface="+mn-cs"/>
              </a:rPr>
              <a:t>Pfeife</a:t>
            </a:r>
            <a:r>
              <a:rPr kumimoji="0" lang="en-GB" sz="1200" b="1" i="0" u="none" strike="noStrike" kern="1200" cap="none" spc="-1" normalizeH="0" baseline="0" noProof="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a:ln>
                  <a:noFill/>
                </a:ln>
                <a:solidFill>
                  <a:srgbClr val="002060"/>
                </a:solidFill>
                <a:effectLst/>
                <a:uLnTx/>
                <a:uFillTx/>
                <a:latin typeface="Century Gothic"/>
                <a:ea typeface="Century Gothic"/>
                <a:cs typeface="+mn-cs"/>
              </a:rPr>
              <a:t>[&gt;5009] </a:t>
            </a:r>
            <a:r>
              <a:rPr kumimoji="0" lang="en-GB" sz="1200" b="1" i="0" u="none" strike="noStrike" kern="1200" cap="none" spc="-1" normalizeH="0" baseline="0" noProof="0" err="1">
                <a:ln>
                  <a:noFill/>
                </a:ln>
                <a:solidFill>
                  <a:srgbClr val="002060"/>
                </a:solidFill>
                <a:effectLst/>
                <a:uLnTx/>
                <a:uFillTx/>
                <a:latin typeface="Century Gothic"/>
                <a:ea typeface="Century Gothic"/>
                <a:cs typeface="+mn-cs"/>
              </a:rPr>
              <a:t>pfeifen</a:t>
            </a:r>
            <a:r>
              <a:rPr kumimoji="0" lang="en-GB" sz="1200" b="1" i="0" u="none" strike="noStrike" kern="1200" cap="none" spc="-1" normalizeH="0" baseline="0" noProof="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a:ln>
                  <a:noFill/>
                </a:ln>
                <a:solidFill>
                  <a:srgbClr val="002060"/>
                </a:solidFill>
                <a:effectLst/>
                <a:uLnTx/>
                <a:uFillTx/>
                <a:latin typeface="Century Gothic"/>
                <a:ea typeface="Century Gothic"/>
                <a:cs typeface="+mn-cs"/>
              </a:rPr>
              <a:t>[4545] </a:t>
            </a:r>
            <a:r>
              <a:rPr kumimoji="0" lang="en-GB" sz="1200" b="1" i="0" u="none" strike="noStrike" kern="1200" cap="none" spc="-1" normalizeH="0" baseline="0" noProof="0" err="1">
                <a:ln>
                  <a:noFill/>
                </a:ln>
                <a:solidFill>
                  <a:srgbClr val="002060"/>
                </a:solidFill>
                <a:effectLst/>
                <a:uLnTx/>
                <a:uFillTx/>
                <a:latin typeface="Century Gothic"/>
                <a:ea typeface="Century Gothic"/>
                <a:cs typeface="+mn-cs"/>
              </a:rPr>
              <a:t>knacken</a:t>
            </a:r>
            <a:r>
              <a:rPr kumimoji="0" lang="en-GB" sz="1200" b="1" i="0" u="none" strike="noStrike" kern="1200" cap="none" spc="-1" normalizeH="0" baseline="0" noProof="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a:ln>
                  <a:noFill/>
                </a:ln>
                <a:solidFill>
                  <a:srgbClr val="002060"/>
                </a:solidFill>
                <a:effectLst/>
                <a:uLnTx/>
                <a:uFillTx/>
                <a:latin typeface="Century Gothic"/>
                <a:ea typeface="Century Gothic"/>
                <a:cs typeface="+mn-cs"/>
              </a:rPr>
              <a:t>[4657] </a:t>
            </a:r>
            <a:r>
              <a:rPr kumimoji="0" lang="en-GB" sz="1200" b="1" i="0" u="none" strike="noStrike" kern="1200" cap="none" spc="-1" normalizeH="0" baseline="0" noProof="0" err="1">
                <a:ln>
                  <a:noFill/>
                </a:ln>
                <a:solidFill>
                  <a:srgbClr val="002060"/>
                </a:solidFill>
                <a:effectLst/>
                <a:uLnTx/>
                <a:uFillTx/>
                <a:latin typeface="Century Gothic"/>
                <a:ea typeface="Century Gothic"/>
                <a:cs typeface="+mn-cs"/>
              </a:rPr>
              <a:t>knistern</a:t>
            </a:r>
            <a:r>
              <a:rPr kumimoji="0" lang="en-GB" sz="1200" b="1" i="0" u="none" strike="noStrike" kern="1200" cap="none" spc="-1" normalizeH="0" baseline="0" noProof="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a:ln>
                  <a:noFill/>
                </a:ln>
                <a:solidFill>
                  <a:srgbClr val="002060"/>
                </a:solidFill>
                <a:effectLst/>
                <a:uLnTx/>
                <a:uFillTx/>
                <a:latin typeface="Century Gothic"/>
                <a:ea typeface="Century Gothic"/>
                <a:cs typeface="+mn-cs"/>
              </a:rPr>
              <a:t>[&gt;5000] </a:t>
            </a:r>
            <a:endParaRPr kumimoji="0" lang="en-GB" sz="12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sysClr val="windowText" lastClr="000000"/>
                </a:solidFill>
                <a:effectLst/>
                <a:uLnTx/>
                <a:uFillTx/>
                <a:latin typeface="Calibri" panose="020F0502020204030204"/>
                <a:ea typeface="+mn-ea"/>
                <a:cs typeface="+mn-cs"/>
              </a:rPr>
              <a:t>Jones, R.L &amp; </a:t>
            </a:r>
            <a:r>
              <a:rPr kumimoji="0" lang="en-GB" sz="1200" b="0" i="1" u="none" strike="noStrike" kern="1200" cap="none" spc="0" normalizeH="0" baseline="0" noProof="0" err="1">
                <a:ln>
                  <a:noFill/>
                </a:ln>
                <a:solidFill>
                  <a:sysClr val="windowText" lastClr="000000"/>
                </a:solidFill>
                <a:effectLst/>
                <a:uLnTx/>
                <a:uFillTx/>
                <a:latin typeface="Calibri" panose="020F0502020204030204"/>
                <a:ea typeface="+mn-ea"/>
                <a:cs typeface="+mn-cs"/>
              </a:rPr>
              <a:t>Tschirner</a:t>
            </a:r>
            <a:r>
              <a:rPr kumimoji="0" lang="en-GB" sz="1200" b="0" i="1" u="none" strike="noStrike" kern="1200" cap="none" spc="0" normalizeH="0" baseline="0" noProof="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endParaRPr lang="en-GB"/>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12534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[2/4]</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98802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[3/4]</a:t>
            </a:r>
          </a:p>
          <a:p>
            <a:endParaRPr lang="en-GB"/>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94616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[4/4]</a:t>
            </a:r>
          </a:p>
          <a:p>
            <a:endParaRPr lang="en-GB"/>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79887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a:t>Timing: </a:t>
            </a:r>
            <a:r>
              <a:rPr lang="en-GB" b="0"/>
              <a:t>Open-ended (this week/next week) </a:t>
            </a:r>
            <a:r>
              <a:rPr lang="en-GB" b="1"/>
              <a:t>(3 slides)</a:t>
            </a:r>
          </a:p>
          <a:p>
            <a:pPr marL="0" marR="0" lvl="0" indent="0" algn="l" rtl="0">
              <a:lnSpc>
                <a:spcPct val="100000"/>
              </a:lnSpc>
              <a:spcBef>
                <a:spcPts val="0"/>
              </a:spcBef>
              <a:spcAft>
                <a:spcPts val="0"/>
              </a:spcAft>
              <a:buClr>
                <a:schemeClr val="dk1"/>
              </a:buClr>
              <a:buSzPts val="1200"/>
              <a:buFont typeface="Calibri"/>
              <a:buNone/>
            </a:pPr>
            <a:endParaRPr lang="en-GB" b="1"/>
          </a:p>
          <a:p>
            <a:pPr marL="0" marR="0" lvl="0" indent="0" algn="l" rtl="0">
              <a:lnSpc>
                <a:spcPct val="100000"/>
              </a:lnSpc>
              <a:spcBef>
                <a:spcPts val="0"/>
              </a:spcBef>
              <a:spcAft>
                <a:spcPts val="0"/>
              </a:spcAft>
              <a:buClr>
                <a:schemeClr val="dk1"/>
              </a:buClr>
              <a:buSzPts val="1200"/>
              <a:buFont typeface="Calibri"/>
              <a:buNone/>
            </a:pPr>
            <a:r>
              <a:rPr lang="en-GB" b="1"/>
              <a:t>Aim:</a:t>
            </a:r>
            <a:r>
              <a:rPr lang="en-GB" b="0"/>
              <a:t> to consolidate the vocabulary and grammar learnt previously through acting out a short play.</a:t>
            </a:r>
          </a:p>
          <a:p>
            <a:pPr marL="0" marR="0" lvl="0" indent="0" algn="l" rtl="0">
              <a:lnSpc>
                <a:spcPct val="100000"/>
              </a:lnSpc>
              <a:spcBef>
                <a:spcPts val="0"/>
              </a:spcBef>
              <a:spcAft>
                <a:spcPts val="0"/>
              </a:spcAft>
              <a:buClr>
                <a:schemeClr val="dk1"/>
              </a:buClr>
              <a:buSzPts val="1200"/>
              <a:buFont typeface="Calibri"/>
              <a:buNone/>
            </a:pPr>
            <a:endParaRPr lang="en-GB" b="1"/>
          </a:p>
          <a:p>
            <a:pPr marL="0" marR="0" lvl="0" indent="0" algn="l" rtl="0">
              <a:lnSpc>
                <a:spcPct val="100000"/>
              </a:lnSpc>
              <a:spcBef>
                <a:spcPts val="0"/>
              </a:spcBef>
              <a:spcAft>
                <a:spcPts val="0"/>
              </a:spcAft>
              <a:buClr>
                <a:schemeClr val="dk1"/>
              </a:buClr>
              <a:buSzPts val="1200"/>
              <a:buFont typeface="Calibri"/>
              <a:buNone/>
            </a:pPr>
            <a:r>
              <a:rPr lang="en-GB" b="1"/>
              <a:t>Procedure: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a:t>Read through the lines in this play.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a:t>Ensure comprehension. Note that all vocabulary is re-used from previously taught vocabulary, except Pfannkuchen (pancake).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a:t>Allocate roles.  Assign narrator roles if more roles are needed and incorporate the 12 lines of story text, too, from the lesson.</a:t>
            </a:r>
          </a:p>
          <a:p>
            <a:pPr marL="228600" marR="0" lvl="0" indent="-228600" algn="l" rtl="0">
              <a:lnSpc>
                <a:spcPct val="100000"/>
              </a:lnSpc>
              <a:spcBef>
                <a:spcPts val="0"/>
              </a:spcBef>
              <a:spcAft>
                <a:spcPts val="0"/>
              </a:spcAft>
              <a:buClr>
                <a:schemeClr val="dk1"/>
              </a:buClr>
              <a:buSzPts val="1200"/>
              <a:buFont typeface="Calibri"/>
              <a:buAutoNum type="arabicPeriod"/>
            </a:pPr>
            <a:r>
              <a:rPr lang="en-GB" b="0"/>
              <a:t>Practise for an assembly or class performance next week.</a:t>
            </a:r>
          </a:p>
          <a:p>
            <a:pPr marL="0" marR="0" lvl="0" indent="0" algn="l" rtl="0">
              <a:lnSpc>
                <a:spcPct val="100000"/>
              </a:lnSpc>
              <a:spcBef>
                <a:spcPts val="0"/>
              </a:spcBef>
              <a:spcAft>
                <a:spcPts val="0"/>
              </a:spcAft>
              <a:buClr>
                <a:schemeClr val="dk1"/>
              </a:buClr>
              <a:buSzPts val="1200"/>
              <a:buFont typeface="Calibri"/>
              <a:buNone/>
            </a:pPr>
            <a:endParaRPr lang="en-GB" b="0"/>
          </a:p>
          <a:p>
            <a:pPr marL="215900" indent="-215265">
              <a:lnSpc>
                <a:spcPct val="100000"/>
              </a:lnSpc>
            </a:pPr>
            <a:r>
              <a:rPr lang="en-GB" b="0"/>
              <a:t>Addition: Watch video if time allows: </a:t>
            </a:r>
            <a:r>
              <a:rPr lang="en-GB" sz="1200" b="1" strike="noStrike" spc="-1">
                <a:solidFill>
                  <a:srgbClr val="000000"/>
                </a:solidFill>
                <a:latin typeface="Calibri"/>
                <a:ea typeface="Calibri"/>
              </a:rPr>
              <a:t>“Der </a:t>
            </a:r>
            <a:r>
              <a:rPr lang="en-GB" sz="1200" b="1" strike="noStrike" spc="-1" err="1">
                <a:solidFill>
                  <a:srgbClr val="000000"/>
                </a:solidFill>
                <a:latin typeface="Calibri"/>
                <a:ea typeface="Calibri"/>
              </a:rPr>
              <a:t>dicke</a:t>
            </a:r>
            <a:r>
              <a:rPr lang="en-GB" sz="1200" b="1" strike="noStrike" spc="-1">
                <a:solidFill>
                  <a:srgbClr val="000000"/>
                </a:solidFill>
                <a:latin typeface="Calibri"/>
                <a:ea typeface="Calibri"/>
              </a:rPr>
              <a:t> </a:t>
            </a:r>
            <a:r>
              <a:rPr lang="en-GB" sz="1200" b="1" strike="noStrike" spc="-1" err="1">
                <a:solidFill>
                  <a:srgbClr val="000000"/>
                </a:solidFill>
                <a:latin typeface="Calibri"/>
                <a:ea typeface="Calibri"/>
              </a:rPr>
              <a:t>fette</a:t>
            </a:r>
            <a:r>
              <a:rPr lang="en-GB" sz="1200" b="1" strike="noStrike" spc="-1">
                <a:solidFill>
                  <a:srgbClr val="000000"/>
                </a:solidFill>
                <a:latin typeface="Calibri"/>
                <a:ea typeface="Calibri"/>
              </a:rPr>
              <a:t> Pfannkuchen”: https://www.youtube.com/watch?v=byn4zjvqVSo</a:t>
            </a:r>
            <a:endParaRPr lang="en-GB" sz="1200" b="1" strike="noStrike" spc="-1">
              <a:solidFill>
                <a:srgbClr val="000000"/>
              </a:solidFill>
              <a:latin typeface="Calibri"/>
              <a:ea typeface="Calibri"/>
              <a:cs typeface="Calibri"/>
            </a:endParaRPr>
          </a:p>
          <a:p>
            <a:pPr marL="216000" indent="-215280">
              <a:lnSpc>
                <a:spcPct val="100000"/>
              </a:lnSpc>
            </a:pPr>
            <a:endParaRPr lang="en-GB" sz="1200" b="1" strike="noStrike" spc="-1">
              <a:solidFill>
                <a:srgbClr val="000000"/>
              </a:solidFill>
              <a:latin typeface="Calibri"/>
              <a:ea typeface="Calibri"/>
            </a:endParaRPr>
          </a:p>
          <a:p>
            <a:pPr marL="215900" marR="0" lvl="0" indent="-215265" algn="l">
              <a:lnSpc>
                <a:spcPct val="100000"/>
              </a:lnSpc>
              <a:spcBef>
                <a:spcPts val="0"/>
              </a:spcBef>
              <a:spcAft>
                <a:spcPts val="0"/>
              </a:spcAft>
              <a:buFontTx/>
              <a:buNone/>
            </a:pPr>
            <a:r>
              <a:rPr lang="en-GB" b="1" spc="-1">
                <a:cs typeface="Calibri"/>
              </a:rPr>
              <a:t>Vocabulary</a:t>
            </a:r>
          </a:p>
          <a:p>
            <a:pPr marL="215900" indent="-215265"/>
            <a:r>
              <a:rPr lang="en-GB" spc="-1">
                <a:cs typeface="Calibri"/>
              </a:rPr>
              <a:t>denn [93]</a:t>
            </a:r>
            <a:endParaRPr lang="en-GB" b="1" spc="-1">
              <a:cs typeface="Calibri"/>
            </a:endParaRPr>
          </a:p>
          <a:p>
            <a:pPr>
              <a:buClr>
                <a:schemeClr val="dk1"/>
              </a:buClr>
              <a:buSzPts val="1200"/>
              <a:buFont typeface="Calibri"/>
            </a:pPr>
            <a:endParaRPr lang="en-GB" b="1">
              <a:cs typeface="Calibri" panose="020F0502020204030204"/>
            </a:endParaRPr>
          </a:p>
          <a:p>
            <a:pPr>
              <a:buClr>
                <a:schemeClr val="dk1"/>
              </a:buClr>
              <a:buSzPts val="1200"/>
              <a:buFont typeface="Calibri"/>
            </a:pPr>
            <a:endParaRPr lang="en-GB">
              <a:cs typeface="Calibri" panose="020F0502020204030204"/>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93839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a:solidFill>
                  <a:srgbClr val="000000"/>
                </a:solidFill>
                <a:latin typeface="Calibri"/>
                <a:ea typeface="Calibri"/>
              </a:rPr>
              <a:t>2/3</a:t>
            </a:r>
          </a:p>
          <a:p>
            <a:pPr marL="0" marR="0" lvl="0" indent="0" algn="l" rtl="0">
              <a:lnSpc>
                <a:spcPct val="100000"/>
              </a:lnSpc>
              <a:spcBef>
                <a:spcPts val="0"/>
              </a:spcBef>
              <a:spcAft>
                <a:spcPts val="0"/>
              </a:spcAft>
              <a:buClr>
                <a:schemeClr val="dk1"/>
              </a:buClr>
              <a:buSzPts val="1200"/>
              <a:buFont typeface="Calibri"/>
              <a:buNone/>
            </a:pPr>
            <a:endParaRPr lang="en-GB" b="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40885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47587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422342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349406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144091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899548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428485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875177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66048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9062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736603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00933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419484"/>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audio" Target="../media/audio48.wav"/><Relationship Id="rId13" Type="http://schemas.openxmlformats.org/officeDocument/2006/relationships/audio" Target="../media/audio53.wav"/><Relationship Id="rId18" Type="http://schemas.openxmlformats.org/officeDocument/2006/relationships/audio" Target="../media/audio58.wav"/><Relationship Id="rId26" Type="http://schemas.openxmlformats.org/officeDocument/2006/relationships/image" Target="../media/image37.png"/><Relationship Id="rId3" Type="http://schemas.openxmlformats.org/officeDocument/2006/relationships/image" Target="../media/image28.png"/><Relationship Id="rId21" Type="http://schemas.openxmlformats.org/officeDocument/2006/relationships/audio" Target="../media/audio60.wav"/><Relationship Id="rId7" Type="http://schemas.openxmlformats.org/officeDocument/2006/relationships/image" Target="../media/image23.svg"/><Relationship Id="rId12" Type="http://schemas.openxmlformats.org/officeDocument/2006/relationships/audio" Target="../media/audio52.wav"/><Relationship Id="rId17" Type="http://schemas.openxmlformats.org/officeDocument/2006/relationships/audio" Target="../media/audio57.wav"/><Relationship Id="rId25" Type="http://schemas.openxmlformats.org/officeDocument/2006/relationships/image" Target="../media/image36.png"/><Relationship Id="rId2" Type="http://schemas.openxmlformats.org/officeDocument/2006/relationships/notesSlide" Target="../notesSlides/notesSlide10.xml"/><Relationship Id="rId16" Type="http://schemas.openxmlformats.org/officeDocument/2006/relationships/audio" Target="../media/audio56.wav"/><Relationship Id="rId20" Type="http://schemas.openxmlformats.org/officeDocument/2006/relationships/image" Target="../media/image2.gif"/><Relationship Id="rId1" Type="http://schemas.openxmlformats.org/officeDocument/2006/relationships/slideLayout" Target="../slideLayouts/slideLayout16.xml"/><Relationship Id="rId6" Type="http://schemas.openxmlformats.org/officeDocument/2006/relationships/image" Target="../media/image22.png"/><Relationship Id="rId11" Type="http://schemas.openxmlformats.org/officeDocument/2006/relationships/audio" Target="../media/audio51.wav"/><Relationship Id="rId24" Type="http://schemas.openxmlformats.org/officeDocument/2006/relationships/image" Target="../media/image35.png"/><Relationship Id="rId5" Type="http://schemas.openxmlformats.org/officeDocument/2006/relationships/image" Target="../media/image19.png"/><Relationship Id="rId15" Type="http://schemas.openxmlformats.org/officeDocument/2006/relationships/audio" Target="../media/audio55.wav"/><Relationship Id="rId23" Type="http://schemas.openxmlformats.org/officeDocument/2006/relationships/image" Target="../media/image34.gif"/><Relationship Id="rId10" Type="http://schemas.openxmlformats.org/officeDocument/2006/relationships/audio" Target="../media/audio50.wav"/><Relationship Id="rId19" Type="http://schemas.openxmlformats.org/officeDocument/2006/relationships/audio" Target="../media/audio59.wav"/><Relationship Id="rId4" Type="http://schemas.microsoft.com/office/2007/relationships/hdphoto" Target="../media/hdphoto1.wdp"/><Relationship Id="rId9" Type="http://schemas.openxmlformats.org/officeDocument/2006/relationships/audio" Target="../media/audio49.wav"/><Relationship Id="rId14" Type="http://schemas.openxmlformats.org/officeDocument/2006/relationships/audio" Target="../media/audio54.wav"/><Relationship Id="rId22" Type="http://schemas.openxmlformats.org/officeDocument/2006/relationships/audio" Target="../media/audio61.wav"/></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62.wav"/><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39.png"/><Relationship Id="rId11" Type="http://schemas.openxmlformats.org/officeDocument/2006/relationships/image" Target="../media/image34.gif"/><Relationship Id="rId5" Type="http://schemas.openxmlformats.org/officeDocument/2006/relationships/image" Target="../media/image38.png"/><Relationship Id="rId10" Type="http://schemas.openxmlformats.org/officeDocument/2006/relationships/image" Target="../media/image2.gif"/><Relationship Id="rId4" Type="http://schemas.openxmlformats.org/officeDocument/2006/relationships/audio" Target="../media/audio63.wav"/><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audio" Target="../media/audio68.wav"/><Relationship Id="rId3" Type="http://schemas.openxmlformats.org/officeDocument/2006/relationships/image" Target="../media/image42.png"/><Relationship Id="rId7" Type="http://schemas.openxmlformats.org/officeDocument/2006/relationships/audio" Target="../media/audio67.wav"/><Relationship Id="rId12" Type="http://schemas.openxmlformats.org/officeDocument/2006/relationships/image" Target="../media/image12.sv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audio" Target="../media/audio66.wav"/><Relationship Id="rId11" Type="http://schemas.openxmlformats.org/officeDocument/2006/relationships/image" Target="../media/image11.png"/><Relationship Id="rId5" Type="http://schemas.openxmlformats.org/officeDocument/2006/relationships/audio" Target="../media/audio65.wav"/><Relationship Id="rId10" Type="http://schemas.openxmlformats.org/officeDocument/2006/relationships/audio" Target="../media/audio70.wav"/><Relationship Id="rId4" Type="http://schemas.openxmlformats.org/officeDocument/2006/relationships/audio" Target="../media/audio64.wav"/><Relationship Id="rId9" Type="http://schemas.openxmlformats.org/officeDocument/2006/relationships/audio" Target="../media/audio69.wav"/></Relationships>
</file>

<file path=ppt/slides/_rels/slide13.xml.rels><?xml version="1.0" encoding="UTF-8" standalone="yes"?>
<Relationships xmlns="http://schemas.openxmlformats.org/package/2006/relationships"><Relationship Id="rId8" Type="http://schemas.openxmlformats.org/officeDocument/2006/relationships/audio" Target="../media/audio76.wav"/><Relationship Id="rId3" Type="http://schemas.openxmlformats.org/officeDocument/2006/relationships/audio" Target="../media/audio71.wav"/><Relationship Id="rId7" Type="http://schemas.openxmlformats.org/officeDocument/2006/relationships/audio" Target="../media/audio75.wav"/><Relationship Id="rId12" Type="http://schemas.openxmlformats.org/officeDocument/2006/relationships/image" Target="../media/image44.sv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audio" Target="../media/audio74.wav"/><Relationship Id="rId11" Type="http://schemas.openxmlformats.org/officeDocument/2006/relationships/image" Target="../media/image43.png"/><Relationship Id="rId5" Type="http://schemas.openxmlformats.org/officeDocument/2006/relationships/audio" Target="../media/audio73.wav"/><Relationship Id="rId10" Type="http://schemas.openxmlformats.org/officeDocument/2006/relationships/audio" Target="../media/audio78.wav"/><Relationship Id="rId4" Type="http://schemas.openxmlformats.org/officeDocument/2006/relationships/audio" Target="../media/audio72.wav"/><Relationship Id="rId9" Type="http://schemas.openxmlformats.org/officeDocument/2006/relationships/audio" Target="../media/audio77.wav"/></Relationships>
</file>

<file path=ppt/slides/_rels/slide14.xml.rels><?xml version="1.0" encoding="UTF-8" standalone="yes"?>
<Relationships xmlns="http://schemas.openxmlformats.org/package/2006/relationships"><Relationship Id="rId3" Type="http://schemas.openxmlformats.org/officeDocument/2006/relationships/audio" Target="../media/audio79.wav"/><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audio" Target="../media/audio83.wav"/><Relationship Id="rId13" Type="http://schemas.openxmlformats.org/officeDocument/2006/relationships/audio" Target="../media/audio88.wav"/><Relationship Id="rId18" Type="http://schemas.openxmlformats.org/officeDocument/2006/relationships/audio" Target="../media/audio93.wav"/><Relationship Id="rId3" Type="http://schemas.openxmlformats.org/officeDocument/2006/relationships/audio" Target="../media/audio80.wav"/><Relationship Id="rId21" Type="http://schemas.openxmlformats.org/officeDocument/2006/relationships/audio" Target="../media/audio96.wav"/><Relationship Id="rId7" Type="http://schemas.openxmlformats.org/officeDocument/2006/relationships/audio" Target="../media/audio82.wav"/><Relationship Id="rId12" Type="http://schemas.openxmlformats.org/officeDocument/2006/relationships/audio" Target="../media/audio87.wav"/><Relationship Id="rId17" Type="http://schemas.openxmlformats.org/officeDocument/2006/relationships/audio" Target="../media/audio92.wav"/><Relationship Id="rId2" Type="http://schemas.openxmlformats.org/officeDocument/2006/relationships/notesSlide" Target="../notesSlides/notesSlide15.xml"/><Relationship Id="rId16" Type="http://schemas.openxmlformats.org/officeDocument/2006/relationships/audio" Target="../media/audio91.wav"/><Relationship Id="rId20" Type="http://schemas.openxmlformats.org/officeDocument/2006/relationships/audio" Target="../media/audio95.wav"/><Relationship Id="rId1" Type="http://schemas.openxmlformats.org/officeDocument/2006/relationships/slideLayout" Target="../slideLayouts/slideLayout6.xml"/><Relationship Id="rId6" Type="http://schemas.openxmlformats.org/officeDocument/2006/relationships/audio" Target="../media/audio81.wav"/><Relationship Id="rId11" Type="http://schemas.openxmlformats.org/officeDocument/2006/relationships/audio" Target="../media/audio86.wav"/><Relationship Id="rId5" Type="http://schemas.openxmlformats.org/officeDocument/2006/relationships/image" Target="../media/image46.png"/><Relationship Id="rId15" Type="http://schemas.openxmlformats.org/officeDocument/2006/relationships/audio" Target="../media/audio90.wav"/><Relationship Id="rId23" Type="http://schemas.openxmlformats.org/officeDocument/2006/relationships/audio" Target="../media/audio98.wav"/><Relationship Id="rId10" Type="http://schemas.openxmlformats.org/officeDocument/2006/relationships/audio" Target="../media/audio85.wav"/><Relationship Id="rId19" Type="http://schemas.openxmlformats.org/officeDocument/2006/relationships/audio" Target="../media/audio94.wav"/><Relationship Id="rId4" Type="http://schemas.openxmlformats.org/officeDocument/2006/relationships/image" Target="../media/image45.png"/><Relationship Id="rId9" Type="http://schemas.openxmlformats.org/officeDocument/2006/relationships/audio" Target="../media/audio84.wav"/><Relationship Id="rId14" Type="http://schemas.openxmlformats.org/officeDocument/2006/relationships/audio" Target="../media/audio89.wav"/><Relationship Id="rId22" Type="http://schemas.openxmlformats.org/officeDocument/2006/relationships/audio" Target="../media/audio97.wav"/></Relationships>
</file>

<file path=ppt/slides/_rels/slide16.xml.rels><?xml version="1.0" encoding="UTF-8" standalone="yes"?>
<Relationships xmlns="http://schemas.openxmlformats.org/package/2006/relationships"><Relationship Id="rId3" Type="http://schemas.openxmlformats.org/officeDocument/2006/relationships/audio" Target="../media/audio99.wav"/><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gif"/></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1.wav"/><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5.wav"/><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3.png"/><Relationship Id="rId5" Type="http://schemas.openxmlformats.org/officeDocument/2006/relationships/audio" Target="../media/audio7.wav"/><Relationship Id="rId10" Type="http://schemas.openxmlformats.org/officeDocument/2006/relationships/audio" Target="../media/audio8.wav"/><Relationship Id="rId4" Type="http://schemas.openxmlformats.org/officeDocument/2006/relationships/audio" Target="../media/audio6.wav"/><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3.wav"/><Relationship Id="rId3" Type="http://schemas.openxmlformats.org/officeDocument/2006/relationships/image" Target="../media/image10.png"/><Relationship Id="rId7" Type="http://schemas.openxmlformats.org/officeDocument/2006/relationships/audio" Target="../media/audio10.wav"/><Relationship Id="rId12" Type="http://schemas.openxmlformats.org/officeDocument/2006/relationships/image" Target="../media/image15.gif"/><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2.svg"/><Relationship Id="rId11" Type="http://schemas.openxmlformats.org/officeDocument/2006/relationships/image" Target="../media/image14.png"/><Relationship Id="rId5" Type="http://schemas.openxmlformats.org/officeDocument/2006/relationships/image" Target="../media/image11.png"/><Relationship Id="rId15" Type="http://schemas.openxmlformats.org/officeDocument/2006/relationships/image" Target="../media/image16.png"/><Relationship Id="rId10" Type="http://schemas.openxmlformats.org/officeDocument/2006/relationships/image" Target="../media/image13.png"/><Relationship Id="rId4" Type="http://schemas.openxmlformats.org/officeDocument/2006/relationships/audio" Target="../media/audio9.wav"/><Relationship Id="rId9" Type="http://schemas.openxmlformats.org/officeDocument/2006/relationships/audio" Target="../media/audio12.wav"/><Relationship Id="rId14" Type="http://schemas.openxmlformats.org/officeDocument/2006/relationships/image" Target="../media/image2.gif"/></Relationships>
</file>

<file path=ppt/slides/_rels/slide5.xml.rels><?xml version="1.0" encoding="UTF-8" standalone="yes"?>
<Relationships xmlns="http://schemas.openxmlformats.org/package/2006/relationships"><Relationship Id="rId8" Type="http://schemas.openxmlformats.org/officeDocument/2006/relationships/audio" Target="../media/audio15.wav"/><Relationship Id="rId3" Type="http://schemas.openxmlformats.org/officeDocument/2006/relationships/image" Target="../media/image10.png"/><Relationship Id="rId7" Type="http://schemas.openxmlformats.org/officeDocument/2006/relationships/image" Target="../media/image15.gif"/><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14.png"/><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12.svg"/><Relationship Id="rId4" Type="http://schemas.openxmlformats.org/officeDocument/2006/relationships/audio" Target="../media/audio14.wav"/><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audio" Target="../media/audio19.wav"/><Relationship Id="rId12"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audio" Target="../media/audio18.wav"/><Relationship Id="rId11" Type="http://schemas.openxmlformats.org/officeDocument/2006/relationships/image" Target="../media/image14.png"/><Relationship Id="rId5" Type="http://schemas.openxmlformats.org/officeDocument/2006/relationships/audio" Target="../media/audio17.wav"/><Relationship Id="rId10" Type="http://schemas.openxmlformats.org/officeDocument/2006/relationships/image" Target="../media/image15.gif"/><Relationship Id="rId4" Type="http://schemas.openxmlformats.org/officeDocument/2006/relationships/audio" Target="../media/audio16.wav"/><Relationship Id="rId9" Type="http://schemas.openxmlformats.org/officeDocument/2006/relationships/image" Target="../media/image12.svg"/><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0.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audio" Target="../media/audio21.wav"/><Relationship Id="rId11" Type="http://schemas.openxmlformats.org/officeDocument/2006/relationships/image" Target="../media/image18.png"/><Relationship Id="rId5" Type="http://schemas.openxmlformats.org/officeDocument/2006/relationships/image" Target="../media/image15.gif"/><Relationship Id="rId10" Type="http://schemas.openxmlformats.org/officeDocument/2006/relationships/image" Target="../media/image17.png"/><Relationship Id="rId4" Type="http://schemas.openxmlformats.org/officeDocument/2006/relationships/audio" Target="../media/audio20.wav"/><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image" Target="../media/image21.gif"/><Relationship Id="rId18" Type="http://schemas.openxmlformats.org/officeDocument/2006/relationships/audio" Target="../media/audio32.wav"/><Relationship Id="rId3" Type="http://schemas.openxmlformats.org/officeDocument/2006/relationships/image" Target="../media/image19.png"/><Relationship Id="rId21" Type="http://schemas.openxmlformats.org/officeDocument/2006/relationships/image" Target="../media/image24.png"/><Relationship Id="rId7" Type="http://schemas.openxmlformats.org/officeDocument/2006/relationships/audio" Target="../media/audio24.wav"/><Relationship Id="rId12" Type="http://schemas.openxmlformats.org/officeDocument/2006/relationships/audio" Target="../media/audio29.wav"/><Relationship Id="rId17" Type="http://schemas.openxmlformats.org/officeDocument/2006/relationships/audio" Target="../media/audio31.wav"/><Relationship Id="rId2" Type="http://schemas.openxmlformats.org/officeDocument/2006/relationships/notesSlide" Target="../notesSlides/notesSlide8.xml"/><Relationship Id="rId16" Type="http://schemas.openxmlformats.org/officeDocument/2006/relationships/audio" Target="../media/audio30.wav"/><Relationship Id="rId20" Type="http://schemas.openxmlformats.org/officeDocument/2006/relationships/image" Target="../media/image2.gif"/><Relationship Id="rId1" Type="http://schemas.openxmlformats.org/officeDocument/2006/relationships/slideLayout" Target="../slideLayouts/slideLayout16.xml"/><Relationship Id="rId6" Type="http://schemas.openxmlformats.org/officeDocument/2006/relationships/audio" Target="../media/audio23.wav"/><Relationship Id="rId11" Type="http://schemas.openxmlformats.org/officeDocument/2006/relationships/audio" Target="../media/audio28.wav"/><Relationship Id="rId24" Type="http://schemas.openxmlformats.org/officeDocument/2006/relationships/image" Target="../media/image27.png"/><Relationship Id="rId5" Type="http://schemas.openxmlformats.org/officeDocument/2006/relationships/audio" Target="../media/audio22.wav"/><Relationship Id="rId15" Type="http://schemas.openxmlformats.org/officeDocument/2006/relationships/image" Target="../media/image23.svg"/><Relationship Id="rId23" Type="http://schemas.openxmlformats.org/officeDocument/2006/relationships/image" Target="../media/image26.png"/><Relationship Id="rId10" Type="http://schemas.openxmlformats.org/officeDocument/2006/relationships/audio" Target="../media/audio27.wav"/><Relationship Id="rId19" Type="http://schemas.openxmlformats.org/officeDocument/2006/relationships/audio" Target="../media/audio33.wav"/><Relationship Id="rId4" Type="http://schemas.openxmlformats.org/officeDocument/2006/relationships/image" Target="../media/image20.png"/><Relationship Id="rId9" Type="http://schemas.openxmlformats.org/officeDocument/2006/relationships/audio" Target="../media/audio26.wav"/><Relationship Id="rId14" Type="http://schemas.openxmlformats.org/officeDocument/2006/relationships/image" Target="../media/image22.png"/><Relationship Id="rId22"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audio" Target="../media/audio34.wav"/><Relationship Id="rId13" Type="http://schemas.openxmlformats.org/officeDocument/2006/relationships/audio" Target="../media/audio39.wav"/><Relationship Id="rId18" Type="http://schemas.openxmlformats.org/officeDocument/2006/relationships/audio" Target="../media/audio44.wav"/><Relationship Id="rId26" Type="http://schemas.openxmlformats.org/officeDocument/2006/relationships/image" Target="../media/image33.png"/><Relationship Id="rId3" Type="http://schemas.openxmlformats.org/officeDocument/2006/relationships/image" Target="../media/image28.png"/><Relationship Id="rId21" Type="http://schemas.openxmlformats.org/officeDocument/2006/relationships/image" Target="../media/image29.png"/><Relationship Id="rId7" Type="http://schemas.openxmlformats.org/officeDocument/2006/relationships/image" Target="../media/image23.svg"/><Relationship Id="rId12" Type="http://schemas.openxmlformats.org/officeDocument/2006/relationships/audio" Target="../media/audio38.wav"/><Relationship Id="rId17" Type="http://schemas.openxmlformats.org/officeDocument/2006/relationships/audio" Target="../media/audio43.wav"/><Relationship Id="rId25" Type="http://schemas.openxmlformats.org/officeDocument/2006/relationships/image" Target="../media/image2.gif"/><Relationship Id="rId2" Type="http://schemas.openxmlformats.org/officeDocument/2006/relationships/notesSlide" Target="../notesSlides/notesSlide9.xml"/><Relationship Id="rId16" Type="http://schemas.openxmlformats.org/officeDocument/2006/relationships/audio" Target="../media/audio42.wav"/><Relationship Id="rId20" Type="http://schemas.openxmlformats.org/officeDocument/2006/relationships/audio" Target="../media/audio45.wav"/><Relationship Id="rId1" Type="http://schemas.openxmlformats.org/officeDocument/2006/relationships/slideLayout" Target="../slideLayouts/slideLayout16.xml"/><Relationship Id="rId6" Type="http://schemas.openxmlformats.org/officeDocument/2006/relationships/image" Target="../media/image22.png"/><Relationship Id="rId11" Type="http://schemas.openxmlformats.org/officeDocument/2006/relationships/audio" Target="../media/audio37.wav"/><Relationship Id="rId24" Type="http://schemas.openxmlformats.org/officeDocument/2006/relationships/image" Target="../media/image32.png"/><Relationship Id="rId5" Type="http://schemas.openxmlformats.org/officeDocument/2006/relationships/image" Target="../media/image19.png"/><Relationship Id="rId15" Type="http://schemas.openxmlformats.org/officeDocument/2006/relationships/audio" Target="../media/audio41.wav"/><Relationship Id="rId23" Type="http://schemas.openxmlformats.org/officeDocument/2006/relationships/image" Target="../media/image31.png"/><Relationship Id="rId28" Type="http://schemas.openxmlformats.org/officeDocument/2006/relationships/audio" Target="../media/audio47.wav"/><Relationship Id="rId10" Type="http://schemas.openxmlformats.org/officeDocument/2006/relationships/audio" Target="../media/audio36.wav"/><Relationship Id="rId19" Type="http://schemas.openxmlformats.org/officeDocument/2006/relationships/image" Target="../media/image21.gif"/><Relationship Id="rId4" Type="http://schemas.microsoft.com/office/2007/relationships/hdphoto" Target="../media/hdphoto1.wdp"/><Relationship Id="rId9" Type="http://schemas.openxmlformats.org/officeDocument/2006/relationships/audio" Target="../media/audio35.wav"/><Relationship Id="rId14" Type="http://schemas.openxmlformats.org/officeDocument/2006/relationships/audio" Target="../media/audio40.wav"/><Relationship Id="rId22" Type="http://schemas.openxmlformats.org/officeDocument/2006/relationships/image" Target="../media/image30.png"/><Relationship Id="rId27" Type="http://schemas.openxmlformats.org/officeDocument/2006/relationships/audio" Target="../media/audio46.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4F166B51-3D67-497F-8CE0-E8183B9993DE}"/>
              </a:ext>
            </a:extLst>
          </p:cNvPr>
          <p:cNvSpPr/>
          <p:nvPr/>
        </p:nvSpPr>
        <p:spPr>
          <a:xfrm>
            <a:off x="-1"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err="1">
                <a:ln>
                  <a:noFill/>
                </a:ln>
                <a:solidFill>
                  <a:srgbClr val="0070C0"/>
                </a:solidFill>
                <a:effectLst/>
                <a:uLnTx/>
                <a:uFillTx/>
                <a:latin typeface="Modern Love" panose="04090805081005020601" pitchFamily="82" charset="0"/>
                <a:cs typeface="Arial"/>
                <a:sym typeface="Arial"/>
              </a:rPr>
              <a:t>blau</a:t>
            </a:r>
            <a:endParaRPr kumimoji="0" sz="1400" b="0" i="0" u="none" strike="noStrike" kern="0" cap="none" spc="0" normalizeH="0" baseline="0" noProof="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a:solidFill>
                  <a:srgbClr val="FFFFFF"/>
                </a:solidFill>
                <a:latin typeface="Century Gothic"/>
                <a:ea typeface="Century Gothic"/>
                <a:cs typeface="Century Gothic"/>
                <a:sym typeface="Century Gothic"/>
              </a:rPr>
              <a:t>Der </a:t>
            </a:r>
            <a:r>
              <a:rPr lang="en-GB" sz="3600" b="1" err="1">
                <a:solidFill>
                  <a:srgbClr val="FFFFFF"/>
                </a:solidFill>
                <a:latin typeface="Century Gothic"/>
                <a:ea typeface="Century Gothic"/>
                <a:cs typeface="Century Gothic"/>
                <a:sym typeface="Century Gothic"/>
              </a:rPr>
              <a:t>dicke</a:t>
            </a:r>
            <a:r>
              <a:rPr lang="en-GB" sz="3600" b="1">
                <a:solidFill>
                  <a:srgbClr val="FFFFFF"/>
                </a:solidFill>
                <a:latin typeface="Century Gothic"/>
                <a:ea typeface="Century Gothic"/>
                <a:cs typeface="Century Gothic"/>
                <a:sym typeface="Century Gothic"/>
              </a:rPr>
              <a:t> </a:t>
            </a:r>
            <a:r>
              <a:rPr lang="en-GB" sz="3600" b="1" err="1">
                <a:solidFill>
                  <a:srgbClr val="FFFFFF"/>
                </a:solidFill>
                <a:latin typeface="Century Gothic"/>
                <a:ea typeface="Century Gothic"/>
                <a:cs typeface="Century Gothic"/>
                <a:sym typeface="Century Gothic"/>
              </a:rPr>
              <a:t>fette</a:t>
            </a:r>
            <a:r>
              <a:rPr lang="en-GB" sz="3600" b="1">
                <a:solidFill>
                  <a:srgbClr val="FFFFFF"/>
                </a:solidFill>
                <a:latin typeface="Century Gothic"/>
                <a:ea typeface="Century Gothic"/>
                <a:cs typeface="Century Gothic"/>
                <a:sym typeface="Century Gothic"/>
              </a:rPr>
              <a:t>  Pfannkuchen</a:t>
            </a:r>
            <a:endParaRPr lang="en-GB" sz="360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a:solidFill>
                  <a:srgbClr val="002060"/>
                </a:solidFill>
                <a:latin typeface="Century Gothic" panose="020B0502020202020204" pitchFamily="34" charset="0"/>
              </a:rPr>
              <a:t>Term 3 Week 12</a:t>
            </a:r>
          </a:p>
        </p:txBody>
      </p:sp>
      <p:pic>
        <p:nvPicPr>
          <p:cNvPr id="6" name="Picture 5" descr="A picture containing circle, cartoon, illustration, art&#10;&#10;Description automatically generated">
            <a:extLst>
              <a:ext uri="{FF2B5EF4-FFF2-40B4-BE49-F238E27FC236}">
                <a16:creationId xmlns:a16="http://schemas.microsoft.com/office/drawing/2014/main" id="{1007EF1A-2F96-448E-96DA-BD833C8ECE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84" y="1692950"/>
            <a:ext cx="3390815" cy="3429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tree with birds on it&#10;&#10;Description automatically generated with low confidence">
            <a:extLst>
              <a:ext uri="{FF2B5EF4-FFF2-40B4-BE49-F238E27FC236}">
                <a16:creationId xmlns:a16="http://schemas.microsoft.com/office/drawing/2014/main" id="{416F0984-F235-46BB-B89F-7ED6E62058F4}"/>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6788" b="7586"/>
          <a:stretch/>
        </p:blipFill>
        <p:spPr>
          <a:xfrm>
            <a:off x="115918" y="-64504"/>
            <a:ext cx="11960164" cy="6922504"/>
          </a:xfrm>
          <a:prstGeom prst="rect">
            <a:avLst/>
          </a:prstGeom>
        </p:spPr>
      </p:pic>
      <p:pic>
        <p:nvPicPr>
          <p:cNvPr id="18" name="Picture 17" descr="A red curtain with a black background&#10;&#10;Description automatically generated with low confidence">
            <a:extLst>
              <a:ext uri="{FF2B5EF4-FFF2-40B4-BE49-F238E27FC236}">
                <a16:creationId xmlns:a16="http://schemas.microsoft.com/office/drawing/2014/main" id="{3497121D-A900-4CFC-A2D4-14A19A1CF0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329" y="-96098"/>
            <a:ext cx="12937589" cy="7018829"/>
          </a:xfrm>
          <a:prstGeom prst="rect">
            <a:avLst/>
          </a:prstGeom>
        </p:spPr>
      </p:pic>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115918" y="80675"/>
            <a:ext cx="6192324" cy="523220"/>
          </a:xfrm>
        </p:spPr>
        <p:txBody>
          <a:bodyPr>
            <a:noAutofit/>
          </a:bodyPr>
          <a:lstStyle/>
          <a:p>
            <a:r>
              <a:rPr lang="es-AR" sz="2800" b="1">
                <a:solidFill>
                  <a:schemeClr val="bg1"/>
                </a:solidFill>
                <a:latin typeface="Century Gothic" panose="020B0502020202020204" pitchFamily="34" charset="0"/>
                <a:cs typeface="Arial"/>
                <a:sym typeface="Arial"/>
              </a:rPr>
              <a:t>Der dicke fette Pfannkuchen [3/3]</a:t>
            </a:r>
            <a:endParaRPr lang="en-GB" sz="2800">
              <a:solidFill>
                <a:schemeClr val="bg1"/>
              </a:solidFill>
            </a:endParaRPr>
          </a:p>
        </p:txBody>
      </p:sp>
      <p:pic>
        <p:nvPicPr>
          <p:cNvPr id="11" name="Graphic 10" descr="Teacher">
            <a:extLst>
              <a:ext uri="{FF2B5EF4-FFF2-40B4-BE49-F238E27FC236}">
                <a16:creationId xmlns:a16="http://schemas.microsoft.com/office/drawing/2014/main" id="{83598542-9850-4DFF-9F09-37A174B5663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08242" y="-2228"/>
            <a:ext cx="914400" cy="914400"/>
          </a:xfrm>
          <a:prstGeom prst="rect">
            <a:avLst/>
          </a:prstGeom>
        </p:spPr>
      </p:pic>
      <p:sp>
        <p:nvSpPr>
          <p:cNvPr id="9" name="Speech Bubble: Rectangle with Corners Rounded 8">
            <a:hlinkClick r:id="" action="ppaction://noaction">
              <a:snd r:embed="rId8" name="T3_W12F_10.2.wav"/>
            </a:hlinkClick>
            <a:extLst>
              <a:ext uri="{FF2B5EF4-FFF2-40B4-BE49-F238E27FC236}">
                <a16:creationId xmlns:a16="http://schemas.microsoft.com/office/drawing/2014/main" id="{51241A1C-3F8F-41FF-B441-BB001F447FDA}"/>
              </a:ext>
            </a:extLst>
          </p:cNvPr>
          <p:cNvSpPr/>
          <p:nvPr/>
        </p:nvSpPr>
        <p:spPr>
          <a:xfrm>
            <a:off x="7299089" y="195279"/>
            <a:ext cx="3920190" cy="517320"/>
          </a:xfrm>
          <a:prstGeom prst="wedgeRoundRectCallout">
            <a:avLst>
              <a:gd name="adj1" fmla="val -59767"/>
              <a:gd name="adj2" fmla="val -2468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Arial"/>
              <a:ea typeface="+mn-ea"/>
              <a:cs typeface="+mn-cs"/>
            </a:endParaRPr>
          </a:p>
        </p:txBody>
      </p:sp>
      <p:sp>
        <p:nvSpPr>
          <p:cNvPr id="10" name="CustomShape 7">
            <a:hlinkClick r:id="" action="ppaction://noaction">
              <a:snd r:embed="rId8" name="T3_W12F_10.2.wav"/>
            </a:hlinkClick>
            <a:extLst>
              <a:ext uri="{FF2B5EF4-FFF2-40B4-BE49-F238E27FC236}">
                <a16:creationId xmlns:a16="http://schemas.microsoft.com/office/drawing/2014/main" id="{550EA2C8-37B5-4D77-9D24-484957A50422}"/>
              </a:ext>
            </a:extLst>
          </p:cNvPr>
          <p:cNvSpPr/>
          <p:nvPr/>
        </p:nvSpPr>
        <p:spPr>
          <a:xfrm>
            <a:off x="7328098" y="237177"/>
            <a:ext cx="4098975"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a:ln>
                  <a:noFill/>
                </a:ln>
                <a:solidFill>
                  <a:srgbClr val="002060"/>
                </a:solidFill>
                <a:effectLst/>
                <a:uLnTx/>
                <a:uFillTx/>
                <a:latin typeface="Century Gothic"/>
                <a:ea typeface="Century Gothic"/>
                <a:cs typeface="+mn-cs"/>
              </a:rPr>
              <a:t>Lies und spiel den Text.</a:t>
            </a:r>
            <a:endParaRPr kumimoji="0" lang="en-GB" sz="2400" b="1" i="0" u="none" strike="noStrike" kern="1200" cap="none" spc="-1" normalizeH="0" baseline="0" noProof="0">
              <a:ln>
                <a:noFill/>
              </a:ln>
              <a:solidFill>
                <a:srgbClr val="002060"/>
              </a:solidFill>
              <a:effectLst/>
              <a:uLnTx/>
              <a:uFillTx/>
              <a:latin typeface="Arial"/>
              <a:ea typeface="+mn-ea"/>
              <a:cs typeface="+mn-cs"/>
            </a:endParaRPr>
          </a:p>
        </p:txBody>
      </p:sp>
      <p:sp>
        <p:nvSpPr>
          <p:cNvPr id="29" name="TextBox 28">
            <a:hlinkClick r:id="" action="ppaction://noaction">
              <a:snd r:embed="rId9" name="T3_W12F_10.5.wav"/>
            </a:hlinkClick>
            <a:extLst>
              <a:ext uri="{FF2B5EF4-FFF2-40B4-BE49-F238E27FC236}">
                <a16:creationId xmlns:a16="http://schemas.microsoft.com/office/drawing/2014/main" id="{8B249545-FDE6-447C-AECC-23AFD2E628BC}"/>
              </a:ext>
            </a:extLst>
          </p:cNvPr>
          <p:cNvSpPr txBox="1"/>
          <p:nvPr/>
        </p:nvSpPr>
        <p:spPr>
          <a:xfrm>
            <a:off x="1724812" y="2261598"/>
            <a:ext cx="9166860" cy="39619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Drei Kinder sind im Wald. Sie sehen den Pfannkuchen.</a:t>
            </a:r>
          </a:p>
        </p:txBody>
      </p:sp>
      <p:sp>
        <p:nvSpPr>
          <p:cNvPr id="31" name="TextBox 30">
            <a:hlinkClick r:id="" action="ppaction://noaction">
              <a:snd r:embed="rId10" name="T3_W12F_10.6.wav"/>
            </a:hlinkClick>
            <a:extLst>
              <a:ext uri="{FF2B5EF4-FFF2-40B4-BE49-F238E27FC236}">
                <a16:creationId xmlns:a16="http://schemas.microsoft.com/office/drawing/2014/main" id="{87C5C30A-E6F2-4B18-ABE8-2D171F8E2FA9}"/>
              </a:ext>
            </a:extLst>
          </p:cNvPr>
          <p:cNvSpPr txBox="1"/>
          <p:nvPr/>
        </p:nvSpPr>
        <p:spPr>
          <a:xfrm>
            <a:off x="1724812" y="2624463"/>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Kind 1: </a:t>
            </a:r>
            <a:r>
              <a:rPr kumimoji="0" lang="de-DE" sz="2000" b="0" i="0" u="none" strike="noStrike" kern="1200" cap="none" spc="0" normalizeH="0" baseline="0" noProof="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Ich habe Huuuunger! Ich will den Pfannkuchen essen!</a:t>
            </a:r>
          </a:p>
        </p:txBody>
      </p:sp>
      <p:sp>
        <p:nvSpPr>
          <p:cNvPr id="33" name="TextBox 32">
            <a:hlinkClick r:id="" action="ppaction://noaction">
              <a:snd r:embed="rId11" name="T3_W12F_10.7.wav"/>
            </a:hlinkClick>
            <a:extLst>
              <a:ext uri="{FF2B5EF4-FFF2-40B4-BE49-F238E27FC236}">
                <a16:creationId xmlns:a16="http://schemas.microsoft.com/office/drawing/2014/main" id="{8BFE64C5-52D8-4971-A62C-5963D32FFBD2}"/>
              </a:ext>
            </a:extLst>
          </p:cNvPr>
          <p:cNvSpPr txBox="1"/>
          <p:nvPr/>
        </p:nvSpPr>
        <p:spPr>
          <a:xfrm>
            <a:off x="1724812" y="2969149"/>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Pfannkuchen: </a:t>
            </a:r>
            <a:r>
              <a:rPr kumimoji="0" lang="de-DE" sz="2000" b="0" i="0" u="none" strike="noStrike" kern="1200" cap="none" spc="0" normalizeH="0" baseline="0" noProof="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Nein!! Ich will frei sein! (Er läuft weg).</a:t>
            </a:r>
          </a:p>
        </p:txBody>
      </p:sp>
      <p:sp>
        <p:nvSpPr>
          <p:cNvPr id="35" name="TextBox 34">
            <a:hlinkClick r:id="" action="ppaction://noaction">
              <a:snd r:embed="rId12" name="T3_W12F_10.8.wav"/>
            </a:hlinkClick>
            <a:extLst>
              <a:ext uri="{FF2B5EF4-FFF2-40B4-BE49-F238E27FC236}">
                <a16:creationId xmlns:a16="http://schemas.microsoft.com/office/drawing/2014/main" id="{BAA04C5C-3A10-4CB5-97CA-95CD2B93D091}"/>
              </a:ext>
            </a:extLst>
          </p:cNvPr>
          <p:cNvSpPr txBox="1"/>
          <p:nvPr/>
        </p:nvSpPr>
        <p:spPr>
          <a:xfrm>
            <a:off x="1724812" y="3402642"/>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Kind 2: </a:t>
            </a:r>
            <a:r>
              <a:rPr kumimoji="0" lang="de-DE" sz="2000" b="0" i="0" u="none" strike="noStrike" kern="1200" cap="none" spc="0" normalizeH="0" baseline="0" noProof="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Ich habe Huuuunger! Ich will den Pfannkuchen essen!</a:t>
            </a:r>
          </a:p>
        </p:txBody>
      </p:sp>
      <p:sp>
        <p:nvSpPr>
          <p:cNvPr id="37" name="TextBox 36">
            <a:hlinkClick r:id="" action="ppaction://noaction">
              <a:snd r:embed="rId13" name="T3_W12F_10.9.wav"/>
            </a:hlinkClick>
            <a:extLst>
              <a:ext uri="{FF2B5EF4-FFF2-40B4-BE49-F238E27FC236}">
                <a16:creationId xmlns:a16="http://schemas.microsoft.com/office/drawing/2014/main" id="{87DFA42A-BFA2-48B3-86D7-E2531D8E6036}"/>
              </a:ext>
            </a:extLst>
          </p:cNvPr>
          <p:cNvSpPr txBox="1"/>
          <p:nvPr/>
        </p:nvSpPr>
        <p:spPr>
          <a:xfrm>
            <a:off x="1724812" y="3814851"/>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Pfannkuchen: </a:t>
            </a:r>
            <a:r>
              <a:rPr kumimoji="0" lang="de-DE" sz="2000" b="0" i="0" u="none" strike="noStrike" kern="1200" cap="none" spc="0" normalizeH="0" baseline="0" noProof="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Nein!! Ich will frei sein! (Er läuft weg).</a:t>
            </a:r>
          </a:p>
        </p:txBody>
      </p:sp>
      <p:sp>
        <p:nvSpPr>
          <p:cNvPr id="39" name="TextBox 38">
            <a:hlinkClick r:id="" action="ppaction://noaction">
              <a:snd r:embed="rId14" name="T3_W12F_10.10.wav"/>
            </a:hlinkClick>
            <a:extLst>
              <a:ext uri="{FF2B5EF4-FFF2-40B4-BE49-F238E27FC236}">
                <a16:creationId xmlns:a16="http://schemas.microsoft.com/office/drawing/2014/main" id="{90255337-7D58-4F6C-A070-99271E7C7399}"/>
              </a:ext>
            </a:extLst>
          </p:cNvPr>
          <p:cNvSpPr txBox="1"/>
          <p:nvPr/>
        </p:nvSpPr>
        <p:spPr>
          <a:xfrm>
            <a:off x="1724812" y="4203317"/>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Kind 3: </a:t>
            </a:r>
            <a:r>
              <a:rPr kumimoji="0" lang="de-DE" sz="2000" b="0" i="0" u="none" strike="noStrike" kern="1200" cap="none" spc="0" normalizeH="0" baseline="0" noProof="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Ich habe Huuuunger! Ich will Pfannkuchen essen!</a:t>
            </a:r>
          </a:p>
        </p:txBody>
      </p:sp>
      <p:sp>
        <p:nvSpPr>
          <p:cNvPr id="41" name="TextBox 40">
            <a:hlinkClick r:id="" action="ppaction://noaction">
              <a:snd r:embed="rId15" name="T3_W12F_10.11.wav"/>
            </a:hlinkClick>
            <a:extLst>
              <a:ext uri="{FF2B5EF4-FFF2-40B4-BE49-F238E27FC236}">
                <a16:creationId xmlns:a16="http://schemas.microsoft.com/office/drawing/2014/main" id="{F43BF016-AE47-4EF3-9FFB-18A5C9D08DC1}"/>
              </a:ext>
            </a:extLst>
          </p:cNvPr>
          <p:cNvSpPr txBox="1"/>
          <p:nvPr/>
        </p:nvSpPr>
        <p:spPr>
          <a:xfrm>
            <a:off x="1724812" y="4620463"/>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Pfannkuchen: </a:t>
            </a:r>
            <a:r>
              <a:rPr kumimoji="0" lang="de-DE" sz="2000" b="0" i="0" u="none" strike="noStrike" kern="1200" cap="none" spc="0" normalizeH="0" baseline="0" noProof="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Nein!! Oder… ein Moment…</a:t>
            </a:r>
          </a:p>
        </p:txBody>
      </p:sp>
      <p:sp>
        <p:nvSpPr>
          <p:cNvPr id="43" name="TextBox 42">
            <a:hlinkClick r:id="" action="ppaction://noaction">
              <a:snd r:embed="rId16" name="T3_W12F_10.12.wav"/>
            </a:hlinkClick>
            <a:extLst>
              <a:ext uri="{FF2B5EF4-FFF2-40B4-BE49-F238E27FC236}">
                <a16:creationId xmlns:a16="http://schemas.microsoft.com/office/drawing/2014/main" id="{BC1BC971-4AE8-40BF-B427-DCD0ABB0D4D6}"/>
              </a:ext>
            </a:extLst>
          </p:cNvPr>
          <p:cNvSpPr txBox="1"/>
          <p:nvPr/>
        </p:nvSpPr>
        <p:spPr>
          <a:xfrm>
            <a:off x="1724812" y="5049019"/>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Kind 3: </a:t>
            </a:r>
            <a:r>
              <a:rPr kumimoji="0" lang="de-DE" sz="2000" b="0" i="0" u="none" strike="noStrike" kern="1200" cap="none" spc="0" normalizeH="0" baseline="0" noProof="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Ja, Pfannkuchen? Kann ich dich essen?</a:t>
            </a:r>
          </a:p>
        </p:txBody>
      </p:sp>
      <p:sp>
        <p:nvSpPr>
          <p:cNvPr id="45" name="TextBox 44">
            <a:hlinkClick r:id="" action="ppaction://noaction">
              <a:snd r:embed="rId17" name="T3_W12F_10.13.wav"/>
            </a:hlinkClick>
            <a:extLst>
              <a:ext uri="{FF2B5EF4-FFF2-40B4-BE49-F238E27FC236}">
                <a16:creationId xmlns:a16="http://schemas.microsoft.com/office/drawing/2014/main" id="{1AF12CEB-BC00-4100-A680-F52BC0DA9F32}"/>
              </a:ext>
            </a:extLst>
          </p:cNvPr>
          <p:cNvSpPr txBox="1"/>
          <p:nvPr/>
        </p:nvSpPr>
        <p:spPr>
          <a:xfrm>
            <a:off x="1724812" y="5436329"/>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Kind 2: </a:t>
            </a:r>
            <a:r>
              <a:rPr kumimoji="0" lang="de-DE" sz="2000" b="0" i="0" u="none" strike="noStrike" kern="1200" cap="none" spc="0" normalizeH="0" baseline="0" noProof="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Ja, Pfannkuchen? Kann ich dich essen?</a:t>
            </a:r>
          </a:p>
        </p:txBody>
      </p:sp>
      <p:sp>
        <p:nvSpPr>
          <p:cNvPr id="47" name="TextBox 46">
            <a:hlinkClick r:id="" action="ppaction://noaction">
              <a:snd r:embed="rId18" name="T3_W12F_10.14.wav"/>
            </a:hlinkClick>
            <a:extLst>
              <a:ext uri="{FF2B5EF4-FFF2-40B4-BE49-F238E27FC236}">
                <a16:creationId xmlns:a16="http://schemas.microsoft.com/office/drawing/2014/main" id="{71B993BB-2F0E-454D-AF7A-4E04BF6E1606}"/>
              </a:ext>
            </a:extLst>
          </p:cNvPr>
          <p:cNvSpPr txBox="1"/>
          <p:nvPr/>
        </p:nvSpPr>
        <p:spPr>
          <a:xfrm>
            <a:off x="1724812" y="5823639"/>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Pfannkuchen: </a:t>
            </a:r>
            <a:r>
              <a:rPr kumimoji="0" lang="de-DE" sz="2000" b="0" i="0" u="none" strike="noStrike" kern="1200" cap="none" spc="0" normalizeH="0" baseline="0" noProof="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Ja, kein Problem! Du kannst mich essen!</a:t>
            </a:r>
          </a:p>
        </p:txBody>
      </p:sp>
      <p:sp>
        <p:nvSpPr>
          <p:cNvPr id="30" name="TextBox 29">
            <a:hlinkClick r:id="" action="ppaction://noaction">
              <a:snd r:embed="rId19" name="T3_W12F_10.15.wav"/>
            </a:hlinkClick>
            <a:extLst>
              <a:ext uri="{FF2B5EF4-FFF2-40B4-BE49-F238E27FC236}">
                <a16:creationId xmlns:a16="http://schemas.microsoft.com/office/drawing/2014/main" id="{A6DEE434-F053-454B-9953-BD21B4BFCD6E}"/>
              </a:ext>
            </a:extLst>
          </p:cNvPr>
          <p:cNvSpPr txBox="1"/>
          <p:nvPr/>
        </p:nvSpPr>
        <p:spPr>
          <a:xfrm>
            <a:off x="2203916" y="6197212"/>
            <a:ext cx="6320422" cy="72552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Kind 1: </a:t>
            </a:r>
            <a:r>
              <a:rPr kumimoji="0" lang="de-DE" sz="2000" b="0" i="0" u="none" strike="noStrike" kern="1200" cap="none" spc="0" normalizeH="0" baseline="0" noProof="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Huurrah! Ich esse dich auch! </a:t>
            </a:r>
            <a:br>
              <a:rPr kumimoji="0" lang="de-DE" sz="2000" b="0" i="0" u="none" strike="noStrike" kern="1200" cap="none" spc="0" normalizeH="0" baseline="0" noProof="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br>
            <a:r>
              <a:rPr kumimoji="0" lang="de-DE" sz="2000" b="0" i="0" u="none" strike="noStrike" kern="1200" cap="none" spc="0" normalizeH="0" baseline="0" noProof="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(Sie essen den Pfannkuchen).</a:t>
            </a:r>
          </a:p>
        </p:txBody>
      </p:sp>
      <p:pic>
        <p:nvPicPr>
          <p:cNvPr id="25" name="Picture 24" descr="A picture containing circle, cartoon, illustration, art&#10;&#10;Description automatically generated">
            <a:extLst>
              <a:ext uri="{FF2B5EF4-FFF2-40B4-BE49-F238E27FC236}">
                <a16:creationId xmlns:a16="http://schemas.microsoft.com/office/drawing/2014/main" id="{B6D04BE0-DE21-47B1-AC27-066264576BC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915332" y="72801"/>
            <a:ext cx="1470502" cy="1487062"/>
          </a:xfrm>
          <a:prstGeom prst="rect">
            <a:avLst/>
          </a:prstGeom>
        </p:spPr>
      </p:pic>
      <p:sp>
        <p:nvSpPr>
          <p:cNvPr id="46" name="Speech Bubble: Rectangle with Corners Rounded 45">
            <a:hlinkClick r:id="" action="ppaction://noaction">
              <a:snd r:embed="rId21" name="T3_W12F_10.4.wav"/>
            </a:hlinkClick>
            <a:extLst>
              <a:ext uri="{FF2B5EF4-FFF2-40B4-BE49-F238E27FC236}">
                <a16:creationId xmlns:a16="http://schemas.microsoft.com/office/drawing/2014/main" id="{0CFA36C2-1402-4997-AD91-9D6C601AC53C}"/>
              </a:ext>
            </a:extLst>
          </p:cNvPr>
          <p:cNvSpPr/>
          <p:nvPr/>
        </p:nvSpPr>
        <p:spPr>
          <a:xfrm>
            <a:off x="594435" y="767005"/>
            <a:ext cx="3136773" cy="517320"/>
          </a:xfrm>
          <a:prstGeom prst="wedgeRoundRectCallout">
            <a:avLst>
              <a:gd name="adj1" fmla="val -34152"/>
              <a:gd name="adj2" fmla="val 12510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Ich </a:t>
            </a:r>
            <a:r>
              <a:rPr kumimoji="0" lang="en-US" sz="2400" b="1"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habe</a:t>
            </a:r>
            <a:r>
              <a:rPr kumimoji="0" lang="en-US" sz="24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Hunger!</a:t>
            </a:r>
            <a:endParaRPr kumimoji="0" lang="en-GB" sz="24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48" name="Speech Bubble: Rectangle with Corners Rounded 47">
            <a:hlinkClick r:id="" action="ppaction://noaction">
              <a:snd r:embed="rId22" name="T3_W12F_10.3.wav"/>
            </a:hlinkClick>
            <a:extLst>
              <a:ext uri="{FF2B5EF4-FFF2-40B4-BE49-F238E27FC236}">
                <a16:creationId xmlns:a16="http://schemas.microsoft.com/office/drawing/2014/main" id="{DECF6EEB-51EE-4A0E-A00B-985F2AB5A7D2}"/>
              </a:ext>
            </a:extLst>
          </p:cNvPr>
          <p:cNvSpPr/>
          <p:nvPr/>
        </p:nvSpPr>
        <p:spPr>
          <a:xfrm>
            <a:off x="7677376" y="1045446"/>
            <a:ext cx="3136773" cy="517320"/>
          </a:xfrm>
          <a:prstGeom prst="wedgeRoundRectCallout">
            <a:avLst>
              <a:gd name="adj1" fmla="val 51198"/>
              <a:gd name="adj2" fmla="val 13716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Ich </a:t>
            </a:r>
            <a:r>
              <a:rPr kumimoji="0" lang="en-US" sz="2400" b="1"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habe</a:t>
            </a:r>
            <a:r>
              <a:rPr kumimoji="0" lang="en-US" sz="24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Hunger!</a:t>
            </a:r>
            <a:endParaRPr kumimoji="0" lang="en-GB" sz="24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ED0A8F2A-08FF-471B-8608-5D128A5218A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684639" y="5536260"/>
            <a:ext cx="1303445" cy="1318123"/>
          </a:xfrm>
          <a:prstGeom prst="rect">
            <a:avLst/>
          </a:prstGeom>
        </p:spPr>
      </p:pic>
      <p:pic>
        <p:nvPicPr>
          <p:cNvPr id="13" name="Picture 12">
            <a:extLst>
              <a:ext uri="{FF2B5EF4-FFF2-40B4-BE49-F238E27FC236}">
                <a16:creationId xmlns:a16="http://schemas.microsoft.com/office/drawing/2014/main" id="{AD86A5B2-D8D8-4FEC-AFFB-62E04EDCC955}"/>
              </a:ext>
            </a:extLst>
          </p:cNvPr>
          <p:cNvPicPr>
            <a:picLocks noChangeAspect="1"/>
          </p:cNvPicPr>
          <p:nvPr/>
        </p:nvPicPr>
        <p:blipFill>
          <a:blip r:embed="rId24"/>
          <a:stretch>
            <a:fillRect/>
          </a:stretch>
        </p:blipFill>
        <p:spPr>
          <a:xfrm>
            <a:off x="10623937" y="1610078"/>
            <a:ext cx="1761897" cy="2347163"/>
          </a:xfrm>
          <a:prstGeom prst="rect">
            <a:avLst/>
          </a:prstGeom>
        </p:spPr>
      </p:pic>
      <p:pic>
        <p:nvPicPr>
          <p:cNvPr id="15" name="Picture 14">
            <a:extLst>
              <a:ext uri="{FF2B5EF4-FFF2-40B4-BE49-F238E27FC236}">
                <a16:creationId xmlns:a16="http://schemas.microsoft.com/office/drawing/2014/main" id="{11CB72D6-617F-453B-8797-D593080AEA3C}"/>
              </a:ext>
            </a:extLst>
          </p:cNvPr>
          <p:cNvPicPr>
            <a:picLocks noChangeAspect="1"/>
          </p:cNvPicPr>
          <p:nvPr/>
        </p:nvPicPr>
        <p:blipFill>
          <a:blip r:embed="rId25"/>
          <a:stretch>
            <a:fillRect/>
          </a:stretch>
        </p:blipFill>
        <p:spPr>
          <a:xfrm>
            <a:off x="-71663" y="1699125"/>
            <a:ext cx="1754846" cy="2540047"/>
          </a:xfrm>
          <a:prstGeom prst="rect">
            <a:avLst/>
          </a:prstGeom>
        </p:spPr>
      </p:pic>
      <p:pic>
        <p:nvPicPr>
          <p:cNvPr id="16" name="Picture 15">
            <a:extLst>
              <a:ext uri="{FF2B5EF4-FFF2-40B4-BE49-F238E27FC236}">
                <a16:creationId xmlns:a16="http://schemas.microsoft.com/office/drawing/2014/main" id="{1C7DBFD9-2467-4700-9DDE-131088112379}"/>
              </a:ext>
            </a:extLst>
          </p:cNvPr>
          <p:cNvPicPr>
            <a:picLocks noChangeAspect="1"/>
          </p:cNvPicPr>
          <p:nvPr/>
        </p:nvPicPr>
        <p:blipFill>
          <a:blip r:embed="rId26"/>
          <a:stretch>
            <a:fillRect/>
          </a:stretch>
        </p:blipFill>
        <p:spPr>
          <a:xfrm>
            <a:off x="10816399" y="4580378"/>
            <a:ext cx="1767993" cy="2274005"/>
          </a:xfrm>
          <a:prstGeom prst="rect">
            <a:avLst/>
          </a:prstGeom>
        </p:spPr>
      </p:pic>
    </p:spTree>
    <p:extLst>
      <p:ext uri="{BB962C8B-B14F-4D97-AF65-F5344CB8AC3E}">
        <p14:creationId xmlns:p14="http://schemas.microsoft.com/office/powerpoint/2010/main" val="1874326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5"/>
          <a:stretch/>
        </p:blipFill>
        <p:spPr>
          <a:xfrm>
            <a:off x="10909270" y="86527"/>
            <a:ext cx="1190434" cy="1088269"/>
          </a:xfrm>
          <a:prstGeom prst="rect">
            <a:avLst/>
          </a:prstGeom>
          <a:ln>
            <a:noFill/>
          </a:ln>
        </p:spPr>
      </p:pic>
      <p:sp>
        <p:nvSpPr>
          <p:cNvPr id="90" name="CustomShape 3"/>
          <p:cNvSpPr/>
          <p:nvPr/>
        </p:nvSpPr>
        <p:spPr>
          <a:xfrm>
            <a:off x="280166" y="1170786"/>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spc="-1">
                <a:solidFill>
                  <a:srgbClr val="002060"/>
                </a:solidFill>
                <a:latin typeface="Century Gothic" panose="020B0502020202020204" pitchFamily="34" charset="0"/>
              </a:rPr>
              <a:t>As you know, to say ‘can’ with another verb, use </a:t>
            </a:r>
            <a:r>
              <a:rPr lang="en-GB" sz="2800" b="1" spc="-1" err="1">
                <a:solidFill>
                  <a:srgbClr val="002060"/>
                </a:solidFill>
                <a:latin typeface="Century Gothic" panose="020B0502020202020204" pitchFamily="34" charset="0"/>
              </a:rPr>
              <a:t>können</a:t>
            </a:r>
            <a:r>
              <a:rPr lang="en-GB" sz="2800" spc="-1">
                <a:solidFill>
                  <a:srgbClr val="002060"/>
                </a:solidFill>
                <a:latin typeface="Century Gothic" panose="020B0502020202020204" pitchFamily="34" charset="0"/>
              </a:rPr>
              <a:t> plus an </a:t>
            </a:r>
            <a:r>
              <a:rPr lang="en-GB" sz="2800" b="1" spc="-1">
                <a:solidFill>
                  <a:srgbClr val="002060"/>
                </a:solidFill>
                <a:latin typeface="Century Gothic" panose="020B0502020202020204" pitchFamily="34" charset="0"/>
              </a:rPr>
              <a:t>infinitive</a:t>
            </a:r>
            <a:r>
              <a:rPr lang="en-GB" sz="2800" spc="-1">
                <a:solidFill>
                  <a:srgbClr val="002060"/>
                </a:solidFill>
                <a:latin typeface="Century Gothic" panose="020B0502020202020204" pitchFamily="34" charset="0"/>
              </a:rPr>
              <a:t> </a:t>
            </a:r>
            <a:r>
              <a:rPr lang="en-GB" sz="2800" b="1" spc="-1">
                <a:solidFill>
                  <a:srgbClr val="002060"/>
                </a:solidFill>
                <a:latin typeface="Century Gothic" panose="020B0502020202020204" pitchFamily="34" charset="0"/>
              </a:rPr>
              <a:t>verb</a:t>
            </a:r>
            <a:r>
              <a:rPr lang="en-GB" sz="2800" spc="-1">
                <a:solidFill>
                  <a:srgbClr val="002060"/>
                </a:solidFill>
                <a:latin typeface="Century Gothic" panose="020B0502020202020204" pitchFamily="34" charset="0"/>
              </a:rPr>
              <a:t>. </a:t>
            </a:r>
            <a:br>
              <a:rPr lang="en-GB" sz="2800" spc="-1">
                <a:solidFill>
                  <a:srgbClr val="002060"/>
                </a:solidFill>
                <a:latin typeface="Century Gothic" panose="020B0502020202020204" pitchFamily="34" charset="0"/>
              </a:rPr>
            </a:br>
            <a:r>
              <a:rPr lang="en-GB" sz="2800" spc="-1">
                <a:solidFill>
                  <a:srgbClr val="002060"/>
                </a:solidFill>
                <a:latin typeface="Century Gothic" panose="020B0502020202020204" pitchFamily="34" charset="0"/>
              </a:rPr>
              <a:t>The second verb is at the end of the sentence:</a:t>
            </a:r>
          </a:p>
        </p:txBody>
      </p:sp>
      <p:sp>
        <p:nvSpPr>
          <p:cNvPr id="91" name="CustomShape 4"/>
          <p:cNvSpPr/>
          <p:nvPr/>
        </p:nvSpPr>
        <p:spPr>
          <a:xfrm>
            <a:off x="369796" y="2882894"/>
            <a:ext cx="302782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a:solidFill>
                  <a:srgbClr val="002060"/>
                </a:solidFill>
                <a:latin typeface="Century Gothic" panose="020B0502020202020204" pitchFamily="34" charset="0"/>
                <a:ea typeface="Century Gothic"/>
              </a:rPr>
              <a:t>Er</a:t>
            </a:r>
            <a:r>
              <a:rPr lang="en-GB" sz="2800" b="1" spc="-1">
                <a:solidFill>
                  <a:srgbClr val="92D050"/>
                </a:solidFill>
                <a:latin typeface="Century Gothic" panose="020B0502020202020204" pitchFamily="34" charset="0"/>
                <a:ea typeface="Century Gothic"/>
              </a:rPr>
              <a:t> </a:t>
            </a:r>
            <a:r>
              <a:rPr lang="en-GB" sz="2800" b="1" spc="-1" err="1">
                <a:solidFill>
                  <a:srgbClr val="92D050"/>
                </a:solidFill>
                <a:latin typeface="Century Gothic" panose="020B0502020202020204" pitchFamily="34" charset="0"/>
                <a:ea typeface="Century Gothic"/>
              </a:rPr>
              <a:t>kann</a:t>
            </a:r>
            <a:r>
              <a:rPr lang="en-GB" sz="2800" b="1" spc="-1">
                <a:solidFill>
                  <a:srgbClr val="92D050"/>
                </a:solidFill>
                <a:latin typeface="Century Gothic" panose="020B0502020202020204" pitchFamily="34" charset="0"/>
                <a:ea typeface="Century Gothic"/>
              </a:rPr>
              <a:t> </a:t>
            </a:r>
            <a:r>
              <a:rPr lang="en-GB" sz="2800" b="1" spc="-1" err="1">
                <a:solidFill>
                  <a:srgbClr val="92D050"/>
                </a:solidFill>
                <a:latin typeface="Century Gothic" panose="020B0502020202020204" pitchFamily="34" charset="0"/>
                <a:ea typeface="Century Gothic"/>
              </a:rPr>
              <a:t>sehen</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92" name="CustomShape 5"/>
          <p:cNvSpPr/>
          <p:nvPr/>
        </p:nvSpPr>
        <p:spPr>
          <a:xfrm>
            <a:off x="4358234" y="2882894"/>
            <a:ext cx="341492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noProof="0">
                <a:solidFill>
                  <a:srgbClr val="1F3864"/>
                </a:solidFill>
                <a:latin typeface="Century Gothic" panose="020B0502020202020204" pitchFamily="34" charset="0"/>
                <a:ea typeface="Century Gothic"/>
              </a:rPr>
              <a:t>He/It </a:t>
            </a:r>
            <a:r>
              <a:rPr kumimoji="0" lang="en-GB" sz="2800" b="1" i="0" u="none" strike="noStrike" kern="1200" cap="none" spc="-1" normalizeH="0" baseline="0" noProof="0">
                <a:ln>
                  <a:noFill/>
                </a:ln>
                <a:solidFill>
                  <a:srgbClr val="1F3864"/>
                </a:solidFill>
                <a:effectLst/>
                <a:uLnTx/>
                <a:uFillTx/>
                <a:latin typeface="Century Gothic" panose="020B0502020202020204" pitchFamily="34" charset="0"/>
                <a:ea typeface="Century Gothic"/>
              </a:rPr>
              <a:t>can</a:t>
            </a:r>
            <a:r>
              <a:rPr kumimoji="0" lang="en-GB" sz="2800" b="1" i="0" u="none" strike="noStrike" kern="1200" cap="none" spc="-1" normalizeH="0" noProof="0">
                <a:ln>
                  <a:noFill/>
                </a:ln>
                <a:solidFill>
                  <a:srgbClr val="1F3864"/>
                </a:solidFill>
                <a:effectLst/>
                <a:uLnTx/>
                <a:uFillTx/>
                <a:latin typeface="Century Gothic" panose="020B0502020202020204" pitchFamily="34" charset="0"/>
                <a:ea typeface="Century Gothic"/>
              </a:rPr>
              <a:t> see.</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95" name="CustomShape 8"/>
          <p:cNvSpPr/>
          <p:nvPr/>
        </p:nvSpPr>
        <p:spPr>
          <a:xfrm>
            <a:off x="369795" y="5464287"/>
            <a:ext cx="447254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b="1" spc="-1">
                <a:solidFill>
                  <a:srgbClr val="002060"/>
                </a:solidFill>
                <a:latin typeface="Century Gothic" panose="020B0502020202020204" pitchFamily="34" charset="0"/>
                <a:ea typeface="Century Gothic"/>
              </a:rPr>
              <a:t>Er</a:t>
            </a:r>
            <a:r>
              <a:rPr lang="en-GB" sz="2800" b="1" spc="-1">
                <a:solidFill>
                  <a:srgbClr val="92D050"/>
                </a:solidFill>
                <a:latin typeface="Century Gothic" panose="020B0502020202020204" pitchFamily="34" charset="0"/>
                <a:ea typeface="Century Gothic"/>
              </a:rPr>
              <a:t> </a:t>
            </a:r>
            <a:r>
              <a:rPr lang="en-GB" sz="2800" b="1" spc="-1" err="1">
                <a:solidFill>
                  <a:srgbClr val="92D050"/>
                </a:solidFill>
                <a:latin typeface="Century Gothic" panose="020B0502020202020204" pitchFamily="34" charset="0"/>
                <a:ea typeface="Century Gothic"/>
              </a:rPr>
              <a:t>kann</a:t>
            </a:r>
            <a:r>
              <a:rPr lang="en-GB" sz="2800" b="1" spc="-1">
                <a:solidFill>
                  <a:srgbClr val="92D050"/>
                </a:solidFill>
                <a:latin typeface="Century Gothic" panose="020B0502020202020204" pitchFamily="34" charset="0"/>
                <a:ea typeface="Century Gothic"/>
              </a:rPr>
              <a:t> </a:t>
            </a:r>
            <a:r>
              <a:rPr lang="en-GB" sz="2800" b="1" spc="-1" err="1">
                <a:solidFill>
                  <a:srgbClr val="002060"/>
                </a:solidFill>
                <a:latin typeface="Century Gothic" panose="020B0502020202020204" pitchFamily="34" charset="0"/>
                <a:ea typeface="Century Gothic"/>
              </a:rPr>
              <a:t>nicht</a:t>
            </a:r>
            <a:r>
              <a:rPr lang="en-GB" sz="2800" b="1" spc="-1">
                <a:solidFill>
                  <a:srgbClr val="92D050"/>
                </a:solidFill>
                <a:latin typeface="Century Gothic" panose="020B0502020202020204" pitchFamily="34" charset="0"/>
                <a:ea typeface="Century Gothic"/>
              </a:rPr>
              <a:t> </a:t>
            </a:r>
            <a:r>
              <a:rPr lang="en-GB" sz="2800" b="1" spc="-1" err="1">
                <a:solidFill>
                  <a:srgbClr val="92D050"/>
                </a:solidFill>
                <a:latin typeface="Century Gothic" panose="020B0502020202020204" pitchFamily="34" charset="0"/>
                <a:ea typeface="Century Gothic"/>
              </a:rPr>
              <a:t>sehen</a:t>
            </a:r>
            <a:endParaRPr lang="en-GB" sz="2800" spc="-1">
              <a:solidFill>
                <a:prstClr val="black"/>
              </a:solidFill>
              <a:latin typeface="Century Gothic" panose="020B0502020202020204" pitchFamily="34" charset="0"/>
            </a:endParaRPr>
          </a:p>
        </p:txBody>
      </p:sp>
      <p:sp>
        <p:nvSpPr>
          <p:cNvPr id="96" name="CustomShape 9"/>
          <p:cNvSpPr/>
          <p:nvPr/>
        </p:nvSpPr>
        <p:spPr>
          <a:xfrm>
            <a:off x="4870915" y="5464287"/>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b="1" spc="-1">
                <a:solidFill>
                  <a:srgbClr val="1F3864"/>
                </a:solidFill>
                <a:latin typeface="Century Gothic" panose="020B0502020202020204" pitchFamily="34" charset="0"/>
                <a:ea typeface="Century Gothic"/>
              </a:rPr>
              <a:t>He/It can’t see.</a:t>
            </a:r>
            <a:endParaRPr lang="en-GB" sz="2800" spc="-1">
              <a:solidFill>
                <a:prstClr val="black"/>
              </a:solidFill>
              <a:latin typeface="Century Gothic" panose="020B0502020202020204" pitchFamily="34" charset="0"/>
            </a:endParaRPr>
          </a:p>
        </p:txBody>
      </p:sp>
      <p:pic>
        <p:nvPicPr>
          <p:cNvPr id="102" name="Google Shape;183;p8"/>
          <p:cNvPicPr/>
          <p:nvPr/>
        </p:nvPicPr>
        <p:blipFill>
          <a:blip r:embed="rId6"/>
          <a:stretch/>
        </p:blipFill>
        <p:spPr>
          <a:xfrm>
            <a:off x="3602995" y="2826400"/>
            <a:ext cx="633960" cy="671040"/>
          </a:xfrm>
          <a:prstGeom prst="rect">
            <a:avLst/>
          </a:prstGeom>
          <a:ln>
            <a:noFill/>
          </a:ln>
        </p:spPr>
      </p:pic>
      <p:pic>
        <p:nvPicPr>
          <p:cNvPr id="103" name="Google Shape;184;p8"/>
          <p:cNvPicPr/>
          <p:nvPr/>
        </p:nvPicPr>
        <p:blipFill>
          <a:blip r:embed="rId6"/>
          <a:stretch/>
        </p:blipFill>
        <p:spPr>
          <a:xfrm>
            <a:off x="4309978" y="5425982"/>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2707"/>
            <a:ext cx="7267988" cy="1144800"/>
          </a:xfrm>
        </p:spPr>
        <p:txBody>
          <a:bodyPr/>
          <a:lstStyle/>
          <a:p>
            <a:r>
              <a:rPr lang="en-GB" sz="3600" b="1" spc="-1" err="1">
                <a:solidFill>
                  <a:srgbClr val="002060"/>
                </a:solidFill>
                <a:latin typeface="Century Gothic" panose="020B0502020202020204" pitchFamily="34" charset="0"/>
                <a:ea typeface="Century Gothic"/>
              </a:rPr>
              <a:t>Können</a:t>
            </a:r>
            <a:endParaRPr lang="en-GB" sz="3600">
              <a:solidFill>
                <a:srgbClr val="002060"/>
              </a:solidFill>
            </a:endParaRPr>
          </a:p>
        </p:txBody>
      </p:sp>
      <p:pic>
        <p:nvPicPr>
          <p:cNvPr id="4" name="Picture 3" descr="Logo&#10;&#10;Description automatically generated">
            <a:extLst>
              <a:ext uri="{FF2B5EF4-FFF2-40B4-BE49-F238E27FC236}">
                <a16:creationId xmlns:a16="http://schemas.microsoft.com/office/drawing/2014/main" id="{03C1B695-4DF8-99CC-5E14-1AAC1A0188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60165" y="2633594"/>
            <a:ext cx="1355293" cy="1002137"/>
          </a:xfrm>
          <a:prstGeom prst="rect">
            <a:avLst/>
          </a:prstGeom>
        </p:spPr>
      </p:pic>
      <p:pic>
        <p:nvPicPr>
          <p:cNvPr id="5" name="Picture 4" descr="Icon&#10;&#10;Description automatically generated">
            <a:extLst>
              <a:ext uri="{FF2B5EF4-FFF2-40B4-BE49-F238E27FC236}">
                <a16:creationId xmlns:a16="http://schemas.microsoft.com/office/drawing/2014/main" id="{C49DB9C6-71C5-FDB2-4396-75DB411B3B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79837" y="2702312"/>
            <a:ext cx="998679" cy="998679"/>
          </a:xfrm>
          <a:prstGeom prst="rect">
            <a:avLst/>
          </a:prstGeom>
        </p:spPr>
      </p:pic>
      <p:sp>
        <p:nvSpPr>
          <p:cNvPr id="6" name="CustomShape 3">
            <a:extLst>
              <a:ext uri="{FF2B5EF4-FFF2-40B4-BE49-F238E27FC236}">
                <a16:creationId xmlns:a16="http://schemas.microsoft.com/office/drawing/2014/main" id="{42B7ADC6-FB02-DCA3-2F38-6584E68E4BDC}"/>
              </a:ext>
            </a:extLst>
          </p:cNvPr>
          <p:cNvSpPr/>
          <p:nvPr/>
        </p:nvSpPr>
        <p:spPr>
          <a:xfrm>
            <a:off x="199484" y="4123224"/>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spc="-1">
                <a:solidFill>
                  <a:srgbClr val="002060"/>
                </a:solidFill>
                <a:latin typeface="Century Gothic" panose="020B0502020202020204" pitchFamily="34" charset="0"/>
              </a:rPr>
              <a:t>And to say </a:t>
            </a:r>
            <a:r>
              <a:rPr lang="en-GB" sz="2800" i="1" spc="-1">
                <a:solidFill>
                  <a:srgbClr val="002060"/>
                </a:solidFill>
                <a:latin typeface="Century Gothic" panose="020B0502020202020204" pitchFamily="34" charset="0"/>
              </a:rPr>
              <a:t>cannot/can’t </a:t>
            </a:r>
            <a:r>
              <a:rPr lang="en-GB" sz="2800" spc="-1">
                <a:solidFill>
                  <a:srgbClr val="002060"/>
                </a:solidFill>
                <a:latin typeface="Century Gothic" panose="020B0502020202020204" pitchFamily="34" charset="0"/>
              </a:rPr>
              <a:t>with verbs, use </a:t>
            </a:r>
            <a:r>
              <a:rPr lang="en-GB" sz="2800" i="1" spc="-1" err="1">
                <a:solidFill>
                  <a:srgbClr val="002060"/>
                </a:solidFill>
                <a:latin typeface="Century Gothic" panose="020B0502020202020204" pitchFamily="34" charset="0"/>
              </a:rPr>
              <a:t>nicht</a:t>
            </a:r>
            <a:r>
              <a:rPr lang="en-GB" sz="2800" spc="-1">
                <a:solidFill>
                  <a:srgbClr val="002060"/>
                </a:solidFill>
                <a:latin typeface="Century Gothic" panose="020B0502020202020204" pitchFamily="34" charset="0"/>
              </a:rPr>
              <a:t> before the infinitive verb:</a:t>
            </a:r>
          </a:p>
        </p:txBody>
      </p:sp>
      <p:pic>
        <p:nvPicPr>
          <p:cNvPr id="8" name="Picture 7" descr="Logo&#10;&#10;Description automatically generated">
            <a:extLst>
              <a:ext uri="{FF2B5EF4-FFF2-40B4-BE49-F238E27FC236}">
                <a16:creationId xmlns:a16="http://schemas.microsoft.com/office/drawing/2014/main" id="{C4F0D767-F99C-433A-EBB3-24D2A89E67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52314" y="5222238"/>
            <a:ext cx="1355293" cy="1002137"/>
          </a:xfrm>
          <a:prstGeom prst="rect">
            <a:avLst/>
          </a:prstGeom>
        </p:spPr>
      </p:pic>
      <p:pic>
        <p:nvPicPr>
          <p:cNvPr id="9" name="Picture 8" descr="Icon&#10;&#10;Description automatically generated">
            <a:extLst>
              <a:ext uri="{FF2B5EF4-FFF2-40B4-BE49-F238E27FC236}">
                <a16:creationId xmlns:a16="http://schemas.microsoft.com/office/drawing/2014/main" id="{B6D26343-333F-28C7-848C-A375CC3C13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93321" y="5158602"/>
            <a:ext cx="998679" cy="998679"/>
          </a:xfrm>
          <a:prstGeom prst="rect">
            <a:avLst/>
          </a:prstGeom>
        </p:spPr>
      </p:pic>
      <p:pic>
        <p:nvPicPr>
          <p:cNvPr id="10" name="Picture 9" descr="A picture containing light&#10;&#10;Description automatically generated">
            <a:extLst>
              <a:ext uri="{FF2B5EF4-FFF2-40B4-BE49-F238E27FC236}">
                <a16:creationId xmlns:a16="http://schemas.microsoft.com/office/drawing/2014/main" id="{13A176DD-B801-FA84-BC85-B77D5B37B1B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06749" y="5295491"/>
            <a:ext cx="750258" cy="855630"/>
          </a:xfrm>
          <a:prstGeom prst="rect">
            <a:avLst/>
          </a:prstGeom>
        </p:spPr>
      </p:pic>
      <p:pic>
        <p:nvPicPr>
          <p:cNvPr id="19" name="Picture 18" descr="A picture containing circle, cartoon, illustration, art&#10;&#10;Description automatically generated">
            <a:extLst>
              <a:ext uri="{FF2B5EF4-FFF2-40B4-BE49-F238E27FC236}">
                <a16:creationId xmlns:a16="http://schemas.microsoft.com/office/drawing/2014/main" id="{E971902A-9EA0-48C2-8B84-CCB51F0D53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87830" y="2625324"/>
            <a:ext cx="1061241" cy="1073192"/>
          </a:xfrm>
          <a:prstGeom prst="rect">
            <a:avLst/>
          </a:prstGeom>
        </p:spPr>
      </p:pic>
      <p:pic>
        <p:nvPicPr>
          <p:cNvPr id="11" name="Picture 10">
            <a:extLst>
              <a:ext uri="{FF2B5EF4-FFF2-40B4-BE49-F238E27FC236}">
                <a16:creationId xmlns:a16="http://schemas.microsoft.com/office/drawing/2014/main" id="{4EBDC523-F60E-4BE7-A849-63C5E02627E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01278" y="5072548"/>
            <a:ext cx="1157748" cy="1170786"/>
          </a:xfrm>
          <a:prstGeom prst="rect">
            <a:avLst/>
          </a:prstGeom>
        </p:spPr>
      </p:pic>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repl">
                                        <p:cTn id="7" dur="500"/>
                                        <p:tgtEl>
                                          <p:spTgt spid="9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T3_W12F_11.2.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2"/>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T3_W12F_11.3.wav"/>
                                        </p:tgtEl>
                                      </p:cMediaNode>
                                    </p:audio>
                                  </p:sub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0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6"/>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8"/>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9"/>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p:bldP spid="95" grpId="0"/>
      <p:bldP spid="96"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4">
            <a:extLst>
              <a:ext uri="{FF2B5EF4-FFF2-40B4-BE49-F238E27FC236}">
                <a16:creationId xmlns:a16="http://schemas.microsoft.com/office/drawing/2014/main" id="{0EC16544-7F6F-4EA6-898A-471D4D2DF20F}"/>
              </a:ext>
            </a:extLst>
          </p:cNvPr>
          <p:cNvGraphicFramePr/>
          <p:nvPr>
            <p:extLst>
              <p:ext uri="{D42A27DB-BD31-4B8C-83A1-F6EECF244321}">
                <p14:modId xmlns:p14="http://schemas.microsoft.com/office/powerpoint/2010/main" val="358735461"/>
              </p:ext>
            </p:extLst>
          </p:nvPr>
        </p:nvGraphicFramePr>
        <p:xfrm>
          <a:off x="275624" y="937379"/>
          <a:ext cx="10221185" cy="4276153"/>
        </p:xfrm>
        <a:graphic>
          <a:graphicData uri="http://schemas.openxmlformats.org/drawingml/2006/table">
            <a:tbl>
              <a:tblPr/>
              <a:tblGrid>
                <a:gridCol w="628164">
                  <a:extLst>
                    <a:ext uri="{9D8B030D-6E8A-4147-A177-3AD203B41FA5}">
                      <a16:colId xmlns:a16="http://schemas.microsoft.com/office/drawing/2014/main" val="20000"/>
                    </a:ext>
                  </a:extLst>
                </a:gridCol>
                <a:gridCol w="2898191">
                  <a:extLst>
                    <a:ext uri="{9D8B030D-6E8A-4147-A177-3AD203B41FA5}">
                      <a16:colId xmlns:a16="http://schemas.microsoft.com/office/drawing/2014/main" val="20001"/>
                    </a:ext>
                  </a:extLst>
                </a:gridCol>
                <a:gridCol w="2598821">
                  <a:extLst>
                    <a:ext uri="{9D8B030D-6E8A-4147-A177-3AD203B41FA5}">
                      <a16:colId xmlns:a16="http://schemas.microsoft.com/office/drawing/2014/main" val="20002"/>
                    </a:ext>
                  </a:extLst>
                </a:gridCol>
                <a:gridCol w="4096009">
                  <a:extLst>
                    <a:ext uri="{9D8B030D-6E8A-4147-A177-3AD203B41FA5}">
                      <a16:colId xmlns:a16="http://schemas.microsoft.com/office/drawing/2014/main" val="2585032733"/>
                    </a:ext>
                  </a:extLst>
                </a:gridCol>
              </a:tblGrid>
              <a:tr h="610879">
                <a:tc>
                  <a:txBody>
                    <a:bodyPr/>
                    <a:lstStyle/>
                    <a:p>
                      <a:pPr algn="ctr">
                        <a:lnSpc>
                          <a:spcPct val="100000"/>
                        </a:lnSpc>
                      </a:pPr>
                      <a:endParaRPr lang="en-GB" sz="2800" b="0" strike="noStrike" spc="-1">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1" strike="noStrike" spc="-1">
                          <a:solidFill>
                            <a:srgbClr val="002060"/>
                          </a:solidFill>
                          <a:latin typeface="Century Gothic" panose="020B0502020202020204" pitchFamily="34" charset="0"/>
                        </a:rPr>
                        <a:t>I, she, or he?</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1" strike="noStrike" spc="-1">
                          <a:solidFill>
                            <a:srgbClr val="002060"/>
                          </a:solidFill>
                          <a:latin typeface="Century Gothic" panose="020B0502020202020204" pitchFamily="34" charset="0"/>
                        </a:rPr>
                        <a:t>can or can’t?</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US" sz="2400" b="1" strike="noStrike" spc="-1">
                          <a:solidFill>
                            <a:srgbClr val="002060"/>
                          </a:solidFill>
                          <a:latin typeface="Century Gothic" panose="020B0502020202020204" pitchFamily="34" charset="0"/>
                        </a:rPr>
                        <a:t>English</a:t>
                      </a:r>
                      <a:endParaRPr lang="en-GB" sz="2400" b="1" strike="noStrike" spc="-1">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980771333"/>
                  </a:ext>
                </a:extLst>
              </a:tr>
              <a:tr h="610879">
                <a:tc>
                  <a:txBody>
                    <a:bodyPr/>
                    <a:lstStyle/>
                    <a:p>
                      <a:pPr algn="ctr">
                        <a:lnSpc>
                          <a:spcPct val="100000"/>
                        </a:lnSpc>
                      </a:pPr>
                      <a:endParaRPr lang="en-GB" sz="2800" b="0" strike="noStrike" spc="-1">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a:solidFill>
                        <a:srgbClr val="157359"/>
                      </a:solidFill>
                    </a:lnB>
                    <a:noFill/>
                  </a:tcPr>
                </a:tc>
                <a:tc>
                  <a:txBody>
                    <a:bodyPr/>
                    <a:lstStyle/>
                    <a:p>
                      <a:pPr>
                        <a:lnSpc>
                          <a:spcPct val="100000"/>
                        </a:lnSpc>
                      </a:pPr>
                      <a:endParaRPr lang="en-GB" sz="2400" b="0" strike="noStrike" spc="-1">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a:solidFill>
                        <a:srgbClr val="157359"/>
                      </a:solidFill>
                    </a:lnB>
                    <a:noFill/>
                  </a:tcPr>
                </a:tc>
                <a:tc>
                  <a:txBody>
                    <a:bodyPr/>
                    <a:lstStyle/>
                    <a:p>
                      <a:pPr>
                        <a:lnSpc>
                          <a:spcPct val="100000"/>
                        </a:lnSpc>
                      </a:pPr>
                      <a:endParaRPr lang="en-GB" sz="2400" b="0" strike="noStrike" spc="-1">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a:solidFill>
                        <a:srgbClr val="157359"/>
                      </a:solidFill>
                    </a:lnB>
                    <a:noFill/>
                  </a:tcPr>
                </a:tc>
                <a:tc>
                  <a:txBody>
                    <a:bodyPr/>
                    <a:lstStyle/>
                    <a:p>
                      <a:pPr>
                        <a:lnSpc>
                          <a:spcPct val="100000"/>
                        </a:lnSpc>
                      </a:pPr>
                      <a:endParaRPr lang="en-GB" sz="2400" b="0" strike="noStrike" spc="-1">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0"/>
                  </a:ext>
                </a:extLst>
              </a:tr>
              <a:tr h="610879">
                <a:tc>
                  <a:txBody>
                    <a:bodyPr/>
                    <a:lstStyle/>
                    <a:p>
                      <a:pPr algn="ctr">
                        <a:lnSpc>
                          <a:spcPct val="100000"/>
                        </a:lnSpc>
                      </a:pPr>
                      <a:endParaRPr lang="en-GB" sz="2800" b="0" strike="noStrike" spc="-1">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2400" b="0" strike="noStrike" spc="-1">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1"/>
                  </a:ext>
                </a:extLst>
              </a:tr>
              <a:tr h="610879">
                <a:tc>
                  <a:txBody>
                    <a:bodyPr/>
                    <a:lstStyle/>
                    <a:p>
                      <a:pPr algn="ctr">
                        <a:lnSpc>
                          <a:spcPct val="100000"/>
                        </a:lnSpc>
                      </a:pPr>
                      <a:endParaRPr lang="en-GB" sz="2800" b="0" strike="noStrike" spc="-1">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2400" b="0" strike="noStrike" spc="-1">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2"/>
                  </a:ext>
                </a:extLst>
              </a:tr>
              <a:tr h="610879">
                <a:tc>
                  <a:txBody>
                    <a:bodyPr/>
                    <a:lstStyle/>
                    <a:p>
                      <a:pPr algn="ctr">
                        <a:lnSpc>
                          <a:spcPct val="100000"/>
                        </a:lnSpc>
                      </a:pPr>
                      <a:endParaRPr lang="en-GB" sz="2800" b="0" strike="noStrike" spc="-1">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2400" b="0" strike="noStrike" spc="-1">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3"/>
                  </a:ext>
                </a:extLst>
              </a:tr>
              <a:tr h="610879">
                <a:tc>
                  <a:txBody>
                    <a:bodyPr/>
                    <a:lstStyle/>
                    <a:p>
                      <a:pPr algn="ctr">
                        <a:lnSpc>
                          <a:spcPct val="100000"/>
                        </a:lnSpc>
                      </a:pPr>
                      <a:endParaRPr lang="en-GB" sz="2800" b="0" strike="noStrike" spc="-1">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2400" b="0" strike="noStrike" spc="-1">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4"/>
                  </a:ext>
                </a:extLst>
              </a:tr>
              <a:tr h="610879">
                <a:tc>
                  <a:txBody>
                    <a:bodyPr/>
                    <a:lstStyle/>
                    <a:p>
                      <a:pPr algn="ctr">
                        <a:lnSpc>
                          <a:spcPct val="100000"/>
                        </a:lnSpc>
                      </a:pPr>
                      <a:endParaRPr lang="en-GB" sz="2800" b="0" strike="noStrike" spc="-1">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2400" b="0" strike="noStrike" spc="-1">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err="1">
                <a:solidFill>
                  <a:srgbClr val="002060"/>
                </a:solidFill>
                <a:latin typeface="Century Gothic" panose="020B0502020202020204" pitchFamily="34" charset="0"/>
                <a:cs typeface="Arial"/>
                <a:sym typeface="Arial"/>
              </a:rPr>
              <a:t>Follow</a:t>
            </a:r>
            <a:r>
              <a:rPr lang="es-AR" sz="3200" b="1">
                <a:solidFill>
                  <a:srgbClr val="002060"/>
                </a:solidFill>
                <a:latin typeface="Century Gothic" panose="020B0502020202020204" pitchFamily="34" charset="0"/>
                <a:cs typeface="Arial"/>
                <a:sym typeface="Arial"/>
              </a:rPr>
              <a:t> up 3</a:t>
            </a:r>
            <a:endParaRPr lang="en-GB" sz="3200"/>
          </a:p>
        </p:txBody>
      </p:sp>
      <p:sp>
        <p:nvSpPr>
          <p:cNvPr id="2" name="TextBox 1">
            <a:extLst>
              <a:ext uri="{FF2B5EF4-FFF2-40B4-BE49-F238E27FC236}">
                <a16:creationId xmlns:a16="http://schemas.microsoft.com/office/drawing/2014/main" id="{D67410A8-A0A1-46E4-82DC-F747C9CCA441}"/>
              </a:ext>
            </a:extLst>
          </p:cNvPr>
          <p:cNvSpPr txBox="1"/>
          <p:nvPr/>
        </p:nvSpPr>
        <p:spPr>
          <a:xfrm>
            <a:off x="2066795" y="1484655"/>
            <a:ext cx="66387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I</a:t>
            </a:r>
          </a:p>
        </p:txBody>
      </p:sp>
      <p:sp>
        <p:nvSpPr>
          <p:cNvPr id="28" name="TextBox 27">
            <a:extLst>
              <a:ext uri="{FF2B5EF4-FFF2-40B4-BE49-F238E27FC236}">
                <a16:creationId xmlns:a16="http://schemas.microsoft.com/office/drawing/2014/main" id="{E618FED3-B878-478C-8799-132EF8ED7FE8}"/>
              </a:ext>
            </a:extLst>
          </p:cNvPr>
          <p:cNvSpPr txBox="1"/>
          <p:nvPr/>
        </p:nvSpPr>
        <p:spPr>
          <a:xfrm>
            <a:off x="1410882" y="2151394"/>
            <a:ext cx="19757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she</a:t>
            </a:r>
          </a:p>
        </p:txBody>
      </p:sp>
      <p:sp>
        <p:nvSpPr>
          <p:cNvPr id="29" name="TextBox 28">
            <a:extLst>
              <a:ext uri="{FF2B5EF4-FFF2-40B4-BE49-F238E27FC236}">
                <a16:creationId xmlns:a16="http://schemas.microsoft.com/office/drawing/2014/main" id="{D2C1982C-7999-45DC-BB03-8C68C7BBE085}"/>
              </a:ext>
            </a:extLst>
          </p:cNvPr>
          <p:cNvSpPr txBox="1"/>
          <p:nvPr/>
        </p:nvSpPr>
        <p:spPr>
          <a:xfrm>
            <a:off x="1410882" y="2684712"/>
            <a:ext cx="19757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he</a:t>
            </a:r>
          </a:p>
        </p:txBody>
      </p:sp>
      <p:sp>
        <p:nvSpPr>
          <p:cNvPr id="31" name="TextBox 30">
            <a:extLst>
              <a:ext uri="{FF2B5EF4-FFF2-40B4-BE49-F238E27FC236}">
                <a16:creationId xmlns:a16="http://schemas.microsoft.com/office/drawing/2014/main" id="{0B3522B1-D2EF-40AC-A5BE-03B6F10552BE}"/>
              </a:ext>
            </a:extLst>
          </p:cNvPr>
          <p:cNvSpPr txBox="1"/>
          <p:nvPr/>
        </p:nvSpPr>
        <p:spPr>
          <a:xfrm>
            <a:off x="1845517" y="3356555"/>
            <a:ext cx="1190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002060"/>
                </a:solidFill>
                <a:latin typeface="Century Gothic" panose="020B0502020202020204" pitchFamily="34" charset="0"/>
              </a:rPr>
              <a:t>he</a:t>
            </a:r>
            <a:endParaRPr kumimoji="0" lang="en-GB" sz="32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CFD0EBF5-7D29-4DBC-A381-2308743D78C5}"/>
              </a:ext>
            </a:extLst>
          </p:cNvPr>
          <p:cNvSpPr txBox="1"/>
          <p:nvPr/>
        </p:nvSpPr>
        <p:spPr>
          <a:xfrm>
            <a:off x="1380700" y="3927763"/>
            <a:ext cx="19757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002060"/>
                </a:solidFill>
                <a:latin typeface="Century Gothic" panose="020B0502020202020204" pitchFamily="34" charset="0"/>
              </a:rPr>
              <a:t>I</a:t>
            </a:r>
            <a:endParaRPr kumimoji="0" lang="en-GB" sz="32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F7E0AF44-1C16-4FDD-B464-07F44F0ED48D}"/>
              </a:ext>
            </a:extLst>
          </p:cNvPr>
          <p:cNvSpPr txBox="1"/>
          <p:nvPr/>
        </p:nvSpPr>
        <p:spPr>
          <a:xfrm>
            <a:off x="1408413" y="4586039"/>
            <a:ext cx="19757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she</a:t>
            </a:r>
          </a:p>
        </p:txBody>
      </p:sp>
      <p:sp>
        <p:nvSpPr>
          <p:cNvPr id="38" name="TextBox 37">
            <a:extLst>
              <a:ext uri="{FF2B5EF4-FFF2-40B4-BE49-F238E27FC236}">
                <a16:creationId xmlns:a16="http://schemas.microsoft.com/office/drawing/2014/main" id="{69739C5A-A145-4C48-8471-02649D6A4B39}"/>
              </a:ext>
            </a:extLst>
          </p:cNvPr>
          <p:cNvSpPr txBox="1"/>
          <p:nvPr/>
        </p:nvSpPr>
        <p:spPr>
          <a:xfrm>
            <a:off x="4004154" y="1550260"/>
            <a:ext cx="209184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can’t</a:t>
            </a:r>
            <a:endParaRPr kumimoji="0" lang="en-GB" sz="32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15FDF83A-5A58-4EAA-B3C6-34923B061175}"/>
              </a:ext>
            </a:extLst>
          </p:cNvPr>
          <p:cNvSpPr txBox="1"/>
          <p:nvPr/>
        </p:nvSpPr>
        <p:spPr>
          <a:xfrm>
            <a:off x="3958659" y="2173055"/>
            <a:ext cx="209184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can</a:t>
            </a:r>
          </a:p>
        </p:txBody>
      </p:sp>
      <p:sp>
        <p:nvSpPr>
          <p:cNvPr id="41" name="TextBox 40">
            <a:extLst>
              <a:ext uri="{FF2B5EF4-FFF2-40B4-BE49-F238E27FC236}">
                <a16:creationId xmlns:a16="http://schemas.microsoft.com/office/drawing/2014/main" id="{19F65425-56C6-4F91-A7C8-E16918DB7ACD}"/>
              </a:ext>
            </a:extLst>
          </p:cNvPr>
          <p:cNvSpPr txBox="1"/>
          <p:nvPr/>
        </p:nvSpPr>
        <p:spPr>
          <a:xfrm>
            <a:off x="3958659" y="2764264"/>
            <a:ext cx="209184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can’t</a:t>
            </a:r>
          </a:p>
        </p:txBody>
      </p:sp>
      <p:sp>
        <p:nvSpPr>
          <p:cNvPr id="43" name="TextBox 42">
            <a:extLst>
              <a:ext uri="{FF2B5EF4-FFF2-40B4-BE49-F238E27FC236}">
                <a16:creationId xmlns:a16="http://schemas.microsoft.com/office/drawing/2014/main" id="{4BB256FC-C560-4002-8D83-863F4D38F7CA}"/>
              </a:ext>
            </a:extLst>
          </p:cNvPr>
          <p:cNvSpPr txBox="1"/>
          <p:nvPr/>
        </p:nvSpPr>
        <p:spPr>
          <a:xfrm>
            <a:off x="3949484" y="3373113"/>
            <a:ext cx="209184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can’t</a:t>
            </a:r>
          </a:p>
        </p:txBody>
      </p:sp>
      <p:sp>
        <p:nvSpPr>
          <p:cNvPr id="46" name="TextBox 45">
            <a:extLst>
              <a:ext uri="{FF2B5EF4-FFF2-40B4-BE49-F238E27FC236}">
                <a16:creationId xmlns:a16="http://schemas.microsoft.com/office/drawing/2014/main" id="{E8F90742-0E78-40F2-8A22-5CE81A68B64C}"/>
              </a:ext>
            </a:extLst>
          </p:cNvPr>
          <p:cNvSpPr txBox="1"/>
          <p:nvPr/>
        </p:nvSpPr>
        <p:spPr>
          <a:xfrm>
            <a:off x="3958659" y="4025006"/>
            <a:ext cx="209184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002060"/>
                </a:solidFill>
                <a:latin typeface="Century Gothic" panose="020B0502020202020204" pitchFamily="34" charset="0"/>
              </a:rPr>
              <a:t>can’t</a:t>
            </a:r>
            <a:endParaRPr kumimoji="0" lang="en-GB" sz="32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67B3347E-05B6-447F-942E-38A9BAE10DFB}"/>
              </a:ext>
            </a:extLst>
          </p:cNvPr>
          <p:cNvSpPr txBox="1"/>
          <p:nvPr/>
        </p:nvSpPr>
        <p:spPr>
          <a:xfrm>
            <a:off x="3943698" y="4597453"/>
            <a:ext cx="209184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can</a:t>
            </a:r>
          </a:p>
        </p:txBody>
      </p:sp>
      <p:sp>
        <p:nvSpPr>
          <p:cNvPr id="42" name="Title 1">
            <a:extLst>
              <a:ext uri="{FF2B5EF4-FFF2-40B4-BE49-F238E27FC236}">
                <a16:creationId xmlns:a16="http://schemas.microsoft.com/office/drawing/2014/main" id="{C3E3BB0E-39C9-490F-BF18-385C707DD154}"/>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hören</a:t>
            </a:r>
          </a:p>
        </p:txBody>
      </p:sp>
      <p:pic>
        <p:nvPicPr>
          <p:cNvPr id="53" name="Picture 52" descr="A picture containing text, clipart&#10;&#10;Description automatically generated">
            <a:extLst>
              <a:ext uri="{FF2B5EF4-FFF2-40B4-BE49-F238E27FC236}">
                <a16:creationId xmlns:a16="http://schemas.microsoft.com/office/drawing/2014/main" id="{3639FC4F-2621-466C-8622-077794BD89A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54" name="CustomShape 23">
            <a:hlinkClick r:id="" action="ppaction://noaction">
              <a:snd r:embed="rId4" name="T3_W12F_12.2.wav"/>
            </a:hlinkClick>
            <a:extLst>
              <a:ext uri="{FF2B5EF4-FFF2-40B4-BE49-F238E27FC236}">
                <a16:creationId xmlns:a16="http://schemas.microsoft.com/office/drawing/2014/main" id="{DE32818A-74E9-4CFA-B058-1C8BE6C58454}"/>
              </a:ext>
            </a:extLst>
          </p:cNvPr>
          <p:cNvSpPr/>
          <p:nvPr/>
        </p:nvSpPr>
        <p:spPr>
          <a:xfrm>
            <a:off x="344586" y="164446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55" name="CustomShape 24">
            <a:hlinkClick r:id="" action="ppaction://noaction">
              <a:snd r:embed="rId5" name="T3_W12F_12.3.wav"/>
            </a:hlinkClick>
            <a:extLst>
              <a:ext uri="{FF2B5EF4-FFF2-40B4-BE49-F238E27FC236}">
                <a16:creationId xmlns:a16="http://schemas.microsoft.com/office/drawing/2014/main" id="{D5C62343-D8DA-4538-8BC0-3B2566B833F1}"/>
              </a:ext>
            </a:extLst>
          </p:cNvPr>
          <p:cNvSpPr/>
          <p:nvPr/>
        </p:nvSpPr>
        <p:spPr>
          <a:xfrm>
            <a:off x="344586" y="225129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56" name="CustomShape 25">
            <a:hlinkClick r:id="" action="ppaction://noaction">
              <a:snd r:embed="rId6" name="T3_W12F_12.4.wav"/>
            </a:hlinkClick>
            <a:extLst>
              <a:ext uri="{FF2B5EF4-FFF2-40B4-BE49-F238E27FC236}">
                <a16:creationId xmlns:a16="http://schemas.microsoft.com/office/drawing/2014/main" id="{3894644F-3EB8-4FFF-99A6-ED4D6B5B63D8}"/>
              </a:ext>
            </a:extLst>
          </p:cNvPr>
          <p:cNvSpPr/>
          <p:nvPr/>
        </p:nvSpPr>
        <p:spPr>
          <a:xfrm>
            <a:off x="344586" y="282310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57" name="CustomShape 26">
            <a:hlinkClick r:id="" action="ppaction://noaction">
              <a:snd r:embed="rId7" name="T3_W12F_12.5.wav"/>
            </a:hlinkClick>
            <a:extLst>
              <a:ext uri="{FF2B5EF4-FFF2-40B4-BE49-F238E27FC236}">
                <a16:creationId xmlns:a16="http://schemas.microsoft.com/office/drawing/2014/main" id="{6FC18DBE-4402-4F4D-A67F-57D5F37526FF}"/>
              </a:ext>
            </a:extLst>
          </p:cNvPr>
          <p:cNvSpPr/>
          <p:nvPr/>
        </p:nvSpPr>
        <p:spPr>
          <a:xfrm>
            <a:off x="344586" y="345076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58" name="CustomShape 27">
            <a:hlinkClick r:id="" action="ppaction://noaction">
              <a:snd r:embed="rId8" name="T3_W12F_12.6.wav"/>
            </a:hlinkClick>
            <a:extLst>
              <a:ext uri="{FF2B5EF4-FFF2-40B4-BE49-F238E27FC236}">
                <a16:creationId xmlns:a16="http://schemas.microsoft.com/office/drawing/2014/main" id="{BB501AB7-3A81-4A9F-884A-3D59C43A5883}"/>
              </a:ext>
            </a:extLst>
          </p:cNvPr>
          <p:cNvSpPr/>
          <p:nvPr/>
        </p:nvSpPr>
        <p:spPr>
          <a:xfrm>
            <a:off x="344586" y="402197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59" name="CustomShape 28">
            <a:hlinkClick r:id="" action="ppaction://noaction">
              <a:snd r:embed="rId9" name="T3_W12F_12.7.wav"/>
            </a:hlinkClick>
            <a:extLst>
              <a:ext uri="{FF2B5EF4-FFF2-40B4-BE49-F238E27FC236}">
                <a16:creationId xmlns:a16="http://schemas.microsoft.com/office/drawing/2014/main" id="{EA0E0052-4B22-4A97-BC49-8B82208FE1C8}"/>
              </a:ext>
            </a:extLst>
          </p:cNvPr>
          <p:cNvSpPr/>
          <p:nvPr/>
        </p:nvSpPr>
        <p:spPr>
          <a:xfrm>
            <a:off x="364123" y="467017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63" name="Google Shape;167;p2">
            <a:extLst>
              <a:ext uri="{FF2B5EF4-FFF2-40B4-BE49-F238E27FC236}">
                <a16:creationId xmlns:a16="http://schemas.microsoft.com/office/drawing/2014/main" id="{66554774-8EB5-400F-A8DD-37F886EA6AE9}"/>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4" name="Speech Bubble: Rectangle with Corners Rounded 63">
            <a:hlinkClick r:id="" action="ppaction://noaction">
              <a:snd r:embed="rId10" name="T3_W12F_12.1.wav"/>
            </a:hlinkClick>
            <a:extLst>
              <a:ext uri="{FF2B5EF4-FFF2-40B4-BE49-F238E27FC236}">
                <a16:creationId xmlns:a16="http://schemas.microsoft.com/office/drawing/2014/main" id="{12327968-9073-4F66-950E-C984228FE2AD}"/>
              </a:ext>
            </a:extLst>
          </p:cNvPr>
          <p:cNvSpPr/>
          <p:nvPr/>
        </p:nvSpPr>
        <p:spPr>
          <a:xfrm>
            <a:off x="3793629" y="150050"/>
            <a:ext cx="5061613"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5" name="CustomShape 7">
            <a:hlinkClick r:id="" action="ppaction://noaction">
              <a:snd r:embed="rId10" name="T3_W12F_12.1.wav"/>
            </a:hlinkClick>
            <a:extLst>
              <a:ext uri="{FF2B5EF4-FFF2-40B4-BE49-F238E27FC236}">
                <a16:creationId xmlns:a16="http://schemas.microsoft.com/office/drawing/2014/main" id="{479D8987-7467-4CB2-8317-2FBAEAB5017E}"/>
              </a:ext>
            </a:extLst>
          </p:cNvPr>
          <p:cNvSpPr/>
          <p:nvPr/>
        </p:nvSpPr>
        <p:spPr>
          <a:xfrm>
            <a:off x="3805897" y="140905"/>
            <a:ext cx="4893474" cy="56053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err="1">
                <a:ln>
                  <a:noFill/>
                </a:ln>
                <a:solidFill>
                  <a:srgbClr val="002060"/>
                </a:solidFill>
                <a:effectLst/>
                <a:uLnTx/>
                <a:uFillTx/>
                <a:latin typeface="Century Gothic"/>
                <a:ea typeface="Century Gothic"/>
              </a:rPr>
              <a:t>Hör</a:t>
            </a:r>
            <a:r>
              <a:rPr kumimoji="0" lang="en-GB" sz="2400" b="1" i="0" u="none" strike="noStrike" kern="1200" cap="none" spc="-1" normalizeH="0" baseline="0" noProof="0">
                <a:ln>
                  <a:noFill/>
                </a:ln>
                <a:solidFill>
                  <a:srgbClr val="002060"/>
                </a:solidFill>
                <a:effectLst/>
                <a:uLnTx/>
                <a:uFillTx/>
                <a:latin typeface="Century Gothic"/>
                <a:ea typeface="Century Gothic"/>
              </a:rPr>
              <a:t> </a:t>
            </a:r>
            <a:r>
              <a:rPr kumimoji="0" lang="en-GB" sz="2400" b="1" i="0" u="none" strike="noStrike" kern="1200" cap="none" spc="-1" normalizeH="0" baseline="0" noProof="0" err="1">
                <a:ln>
                  <a:noFill/>
                </a:ln>
                <a:solidFill>
                  <a:srgbClr val="002060"/>
                </a:solidFill>
                <a:effectLst/>
                <a:uLnTx/>
                <a:uFillTx/>
                <a:latin typeface="Century Gothic"/>
                <a:ea typeface="Century Gothic"/>
              </a:rPr>
              <a:t>zu</a:t>
            </a:r>
            <a:r>
              <a:rPr kumimoji="0" lang="en-GB" sz="2400" b="1" i="0" u="none" strike="noStrike" kern="1200" cap="none" spc="-1" normalizeH="0" baseline="0" noProof="0">
                <a:ln>
                  <a:noFill/>
                </a:ln>
                <a:solidFill>
                  <a:srgbClr val="002060"/>
                </a:solidFill>
                <a:effectLst/>
                <a:uLnTx/>
                <a:uFillTx/>
                <a:latin typeface="Century Gothic"/>
                <a:ea typeface="Century Gothic"/>
              </a:rPr>
              <a:t>. Who, and:</a:t>
            </a:r>
            <a:r>
              <a:rPr kumimoji="0" lang="en-GB" sz="2400" b="1" i="0" u="none" strike="noStrike" kern="1200" cap="none" spc="-1" normalizeH="0" noProof="0">
                <a:ln>
                  <a:noFill/>
                </a:ln>
                <a:solidFill>
                  <a:srgbClr val="002060"/>
                </a:solidFill>
                <a:effectLst/>
                <a:uLnTx/>
                <a:uFillTx/>
                <a:latin typeface="Century Gothic"/>
                <a:ea typeface="Century Gothic"/>
              </a:rPr>
              <a:t> </a:t>
            </a:r>
            <a:r>
              <a:rPr lang="en-GB" sz="2400" b="1" spc="-1">
                <a:solidFill>
                  <a:srgbClr val="002060"/>
                </a:solidFill>
                <a:latin typeface="Century Gothic"/>
                <a:ea typeface="Century Gothic"/>
              </a:rPr>
              <a:t>c</a:t>
            </a:r>
            <a:r>
              <a:rPr kumimoji="0" lang="en-GB" sz="2400" b="1" i="0" u="none" strike="noStrike" kern="1200" cap="none" spc="-1" normalizeH="0" baseline="0" noProof="0">
                <a:ln>
                  <a:noFill/>
                </a:ln>
                <a:solidFill>
                  <a:srgbClr val="002060"/>
                </a:solidFill>
                <a:effectLst/>
                <a:uLnTx/>
                <a:uFillTx/>
                <a:latin typeface="Century Gothic"/>
                <a:ea typeface="Century Gothic"/>
              </a:rPr>
              <a:t>an or can’t?</a:t>
            </a:r>
            <a:endParaRPr kumimoji="0" lang="en-GB" sz="2400" b="1" i="0" u="none" strike="noStrike" kern="1200" cap="none" spc="-1" normalizeH="0" baseline="0" noProof="0">
              <a:ln>
                <a:noFill/>
              </a:ln>
              <a:solidFill>
                <a:prstClr val="black"/>
              </a:solidFill>
              <a:effectLst/>
              <a:uLnTx/>
              <a:uFillTx/>
              <a:latin typeface="Arial"/>
            </a:endParaRPr>
          </a:p>
        </p:txBody>
      </p:sp>
      <p:pic>
        <p:nvPicPr>
          <p:cNvPr id="66" name="Graphic 65" descr="Teacher">
            <a:extLst>
              <a:ext uri="{FF2B5EF4-FFF2-40B4-BE49-F238E27FC236}">
                <a16:creationId xmlns:a16="http://schemas.microsoft.com/office/drawing/2014/main" id="{59C47C51-F451-45DD-A78D-203C190C431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891497" y="998"/>
            <a:ext cx="914400" cy="914400"/>
          </a:xfrm>
          <a:prstGeom prst="rect">
            <a:avLst/>
          </a:prstGeom>
        </p:spPr>
      </p:pic>
      <p:sp>
        <p:nvSpPr>
          <p:cNvPr id="3" name="TextBox 2">
            <a:extLst>
              <a:ext uri="{FF2B5EF4-FFF2-40B4-BE49-F238E27FC236}">
                <a16:creationId xmlns:a16="http://schemas.microsoft.com/office/drawing/2014/main" id="{CD150D52-FA14-9CCD-7D93-D7775EA9EB6F}"/>
              </a:ext>
            </a:extLst>
          </p:cNvPr>
          <p:cNvSpPr txBox="1"/>
          <p:nvPr/>
        </p:nvSpPr>
        <p:spPr>
          <a:xfrm>
            <a:off x="6459204" y="1632695"/>
            <a:ext cx="394704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I can’t do (any) homework. </a:t>
            </a:r>
            <a:endPar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F511EB01-0C25-8DE3-5C2B-D745E3738A46}"/>
              </a:ext>
            </a:extLst>
          </p:cNvPr>
          <p:cNvSpPr txBox="1"/>
          <p:nvPr/>
        </p:nvSpPr>
        <p:spPr>
          <a:xfrm>
            <a:off x="6459204" y="2205518"/>
            <a:ext cx="394704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She can eat an apple. </a:t>
            </a:r>
            <a:endPar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51571587-0325-960E-F92B-74441E6CECF8}"/>
              </a:ext>
            </a:extLst>
          </p:cNvPr>
          <p:cNvSpPr txBox="1"/>
          <p:nvPr/>
        </p:nvSpPr>
        <p:spPr>
          <a:xfrm>
            <a:off x="6469998" y="2880361"/>
            <a:ext cx="394704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srgbClr val="002060"/>
                </a:solidFill>
                <a:latin typeface="Century Gothic" panose="020B0502020202020204" pitchFamily="34" charset="0"/>
              </a:rPr>
              <a:t>He can’t read a book.</a:t>
            </a:r>
            <a:endPar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94BF38B3-2E87-A331-065C-A5BEF1D59DB4}"/>
              </a:ext>
            </a:extLst>
          </p:cNvPr>
          <p:cNvSpPr txBox="1"/>
          <p:nvPr/>
        </p:nvSpPr>
        <p:spPr>
          <a:xfrm>
            <a:off x="6295548" y="3509470"/>
            <a:ext cx="394704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srgbClr val="002060"/>
                </a:solidFill>
                <a:latin typeface="Century Gothic" panose="020B0502020202020204" pitchFamily="34" charset="0"/>
              </a:rPr>
              <a:t>He can’t take a photo.</a:t>
            </a:r>
            <a:endPar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334960CE-5204-60C7-4963-1657A98FF07C}"/>
              </a:ext>
            </a:extLst>
          </p:cNvPr>
          <p:cNvSpPr txBox="1"/>
          <p:nvPr/>
        </p:nvSpPr>
        <p:spPr>
          <a:xfrm>
            <a:off x="6402762" y="4082293"/>
            <a:ext cx="394704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I can’t drink (any) water.</a:t>
            </a:r>
            <a:endPar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C0FA84B-5702-1113-76C0-217F9847D4BC}"/>
              </a:ext>
            </a:extLst>
          </p:cNvPr>
          <p:cNvSpPr txBox="1"/>
          <p:nvPr/>
        </p:nvSpPr>
        <p:spPr>
          <a:xfrm>
            <a:off x="6459204" y="4718343"/>
            <a:ext cx="394704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srgbClr val="002060"/>
                </a:solidFill>
                <a:latin typeface="Century Gothic" panose="020B0502020202020204" pitchFamily="34" charset="0"/>
              </a:rPr>
              <a:t>She can help Mrs </a:t>
            </a:r>
            <a:r>
              <a:rPr lang="en-US" sz="2000" b="1" err="1">
                <a:solidFill>
                  <a:srgbClr val="002060"/>
                </a:solidFill>
                <a:latin typeface="Century Gothic" panose="020B0502020202020204" pitchFamily="34" charset="0"/>
              </a:rPr>
              <a:t>Bahlsen</a:t>
            </a:r>
            <a:r>
              <a:rPr lang="en-US" sz="2000" b="1">
                <a:solidFill>
                  <a:srgbClr val="002060"/>
                </a:solidFill>
                <a:latin typeface="Century Gothic" panose="020B0502020202020204" pitchFamily="34" charset="0"/>
              </a:rPr>
              <a:t>.</a:t>
            </a:r>
            <a:endPar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6239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P spid="29" grpId="0"/>
      <p:bldP spid="31" grpId="0"/>
      <p:bldP spid="32" grpId="0"/>
      <p:bldP spid="33" grpId="0"/>
      <p:bldP spid="38" grpId="0"/>
      <p:bldP spid="39" grpId="0"/>
      <p:bldP spid="41" grpId="0"/>
      <p:bldP spid="43" grpId="0"/>
      <p:bldP spid="46" grpId="0"/>
      <p:bldP spid="48" grpId="0"/>
      <p:bldP spid="3" grpId="0"/>
      <p:bldP spid="4" grpId="0"/>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hlinkClick r:id="" action="ppaction://noaction">
              <a:snd r:embed="rId10" name="T3_W12F_13.1.wav"/>
            </a:hlinkClick>
            <a:extLst>
              <a:ext uri="{FF2B5EF4-FFF2-40B4-BE49-F238E27FC236}">
                <a16:creationId xmlns:a16="http://schemas.microsoft.com/office/drawing/2014/main" id="{207C148F-45EB-4409-B006-B3FFBC980597}"/>
              </a:ext>
            </a:extLst>
          </p:cNvPr>
          <p:cNvSpPr txBox="1"/>
          <p:nvPr/>
        </p:nvSpPr>
        <p:spPr>
          <a:xfrm>
            <a:off x="3356575" y="48570"/>
            <a:ext cx="4354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rPr>
              <a:t>Schreib</a:t>
            </a: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rPr>
              <a:t> auf Deutsch.</a:t>
            </a:r>
            <a:endParaRPr kumimoji="0" lang="en-GB" sz="2800" b="1" i="0" u="none" strike="noStrike" kern="0" cap="none" spc="0" normalizeH="0" baseline="0" noProof="0">
              <a:ln>
                <a:noFill/>
              </a:ln>
              <a:solidFill>
                <a:srgbClr val="002060"/>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a:solidFill>
                  <a:srgbClr val="002060"/>
                </a:solidFill>
                <a:latin typeface="Century Gothic" panose="020B0502020202020204" pitchFamily="34" charset="0"/>
                <a:ea typeface="Century Gothic"/>
                <a:cs typeface="Century Gothic"/>
                <a:sym typeface="Century Gothic"/>
              </a:rPr>
              <a:t>Follow up 4: </a:t>
            </a:r>
            <a:endParaRPr lang="en-GB" sz="280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graphicFrame>
        <p:nvGraphicFramePr>
          <p:cNvPr id="35" name="Google Shape;397;p9">
            <a:extLst>
              <a:ext uri="{FF2B5EF4-FFF2-40B4-BE49-F238E27FC236}">
                <a16:creationId xmlns:a16="http://schemas.microsoft.com/office/drawing/2014/main" id="{5BB6A430-4591-4851-A1B2-E7B66912D1F4}"/>
              </a:ext>
            </a:extLst>
          </p:cNvPr>
          <p:cNvGraphicFramePr/>
          <p:nvPr>
            <p:extLst>
              <p:ext uri="{D42A27DB-BD31-4B8C-83A1-F6EECF244321}">
                <p14:modId xmlns:p14="http://schemas.microsoft.com/office/powerpoint/2010/main" val="1786108261"/>
              </p:ext>
            </p:extLst>
          </p:nvPr>
        </p:nvGraphicFramePr>
        <p:xfrm>
          <a:off x="189722" y="1600462"/>
          <a:ext cx="5941900" cy="4415570"/>
        </p:xfrm>
        <a:graphic>
          <a:graphicData uri="http://schemas.openxmlformats.org/drawingml/2006/table">
            <a:tbl>
              <a:tblPr firstRow="1" bandRow="1">
                <a:noFill/>
              </a:tblPr>
              <a:tblGrid>
                <a:gridCol w="883683">
                  <a:extLst>
                    <a:ext uri="{9D8B030D-6E8A-4147-A177-3AD203B41FA5}">
                      <a16:colId xmlns:a16="http://schemas.microsoft.com/office/drawing/2014/main" val="20000"/>
                    </a:ext>
                  </a:extLst>
                </a:gridCol>
                <a:gridCol w="5058217">
                  <a:extLst>
                    <a:ext uri="{9D8B030D-6E8A-4147-A177-3AD203B41FA5}">
                      <a16:colId xmlns:a16="http://schemas.microsoft.com/office/drawing/2014/main" val="20001"/>
                    </a:ext>
                  </a:extLst>
                </a:gridCol>
              </a:tblGrid>
              <a:tr h="441557">
                <a:tc rowSpan="2">
                  <a:txBody>
                    <a:bodyPr/>
                    <a:lstStyle/>
                    <a:p>
                      <a:pPr marL="0" marR="0" lvl="0" indent="0" algn="ctr" rtl="0">
                        <a:spcBef>
                          <a:spcPts val="0"/>
                        </a:spcBef>
                        <a:spcAft>
                          <a:spcPts val="0"/>
                        </a:spcAft>
                        <a:buNone/>
                      </a:pPr>
                      <a:r>
                        <a:rPr lang="en-GB" sz="1800" b="1">
                          <a:solidFill>
                            <a:srgbClr val="002060"/>
                          </a:solidFill>
                          <a:latin typeface="Century Gothic"/>
                          <a:ea typeface="Century Gothic"/>
                          <a:cs typeface="Century Gothic"/>
                          <a:sym typeface="Century Gothic"/>
                        </a:rPr>
                        <a:t>1</a:t>
                      </a:r>
                      <a:endParaRPr sz="1800" b="1">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2000" b="1">
                          <a:solidFill>
                            <a:srgbClr val="002060"/>
                          </a:solidFill>
                          <a:latin typeface="Century Gothic"/>
                          <a:ea typeface="Century Gothic"/>
                          <a:cs typeface="Century Gothic"/>
                          <a:sym typeface="Century Gothic"/>
                        </a:rPr>
                        <a:t>Ich  [am getting] </a:t>
                      </a:r>
                      <a:r>
                        <a:rPr lang="en-GB" sz="2000" b="1" err="1">
                          <a:solidFill>
                            <a:srgbClr val="002060"/>
                          </a:solidFill>
                          <a:latin typeface="Century Gothic"/>
                          <a:ea typeface="Century Gothic"/>
                          <a:cs typeface="Century Gothic"/>
                          <a:sym typeface="Century Gothic"/>
                        </a:rPr>
                        <a:t>müde</a:t>
                      </a:r>
                      <a:r>
                        <a:rPr lang="en-GB" sz="2000" b="1">
                          <a:solidFill>
                            <a:srgbClr val="002060"/>
                          </a:solidFill>
                          <a:latin typeface="Century Gothic"/>
                          <a:ea typeface="Century Gothic"/>
                          <a:cs typeface="Century Gothic"/>
                          <a:sym typeface="Century Gothic"/>
                        </a:rPr>
                        <a:t>.</a:t>
                      </a:r>
                      <a:endParaRPr sz="2000" b="1">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0"/>
                  </a:ext>
                </a:extLst>
              </a:tr>
              <a:tr h="441557">
                <a:tc vMerge="1">
                  <a:txBody>
                    <a:bodyPr/>
                    <a:lstStyle/>
                    <a:p>
                      <a:endParaRPr lang="en-US"/>
                    </a:p>
                  </a:txBody>
                  <a:tcPr/>
                </a:tc>
                <a:tc>
                  <a:txBody>
                    <a:bodyPr/>
                    <a:lstStyle/>
                    <a:p>
                      <a:pPr marL="0" marR="0" lvl="0" indent="0" algn="l" rtl="0">
                        <a:spcBef>
                          <a:spcPts val="0"/>
                        </a:spcBef>
                        <a:spcAft>
                          <a:spcPts val="0"/>
                        </a:spcAft>
                        <a:buNone/>
                      </a:pPr>
                      <a:endParaRPr sz="2000" b="1">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1"/>
                  </a:ext>
                </a:extLst>
              </a:tr>
              <a:tr h="441557">
                <a:tc rowSpan="2">
                  <a:txBody>
                    <a:bodyPr/>
                    <a:lstStyle/>
                    <a:p>
                      <a:pPr marL="0" marR="0" lvl="0" indent="0" algn="ctr" rtl="0">
                        <a:spcBef>
                          <a:spcPts val="0"/>
                        </a:spcBef>
                        <a:spcAft>
                          <a:spcPts val="0"/>
                        </a:spcAft>
                        <a:buNone/>
                      </a:pPr>
                      <a:r>
                        <a:rPr lang="en-GB" sz="1800" b="1">
                          <a:solidFill>
                            <a:srgbClr val="002060"/>
                          </a:solidFill>
                          <a:latin typeface="Century Gothic"/>
                          <a:ea typeface="Century Gothic"/>
                          <a:cs typeface="Century Gothic"/>
                          <a:sym typeface="Century Gothic"/>
                        </a:rPr>
                        <a:t>2</a:t>
                      </a:r>
                      <a:endParaRPr sz="1800" b="1">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2000" b="1" err="1">
                          <a:solidFill>
                            <a:srgbClr val="002060"/>
                          </a:solidFill>
                          <a:latin typeface="Century Gothic"/>
                          <a:ea typeface="Century Gothic"/>
                          <a:cs typeface="Century Gothic"/>
                          <a:sym typeface="Century Gothic"/>
                        </a:rPr>
                        <a:t>Viel</a:t>
                      </a:r>
                      <a:r>
                        <a:rPr lang="en-GB" sz="2000" b="1">
                          <a:solidFill>
                            <a:srgbClr val="002060"/>
                          </a:solidFill>
                          <a:latin typeface="Century Gothic"/>
                          <a:ea typeface="Century Gothic"/>
                          <a:cs typeface="Century Gothic"/>
                          <a:sym typeface="Century Gothic"/>
                        </a:rPr>
                        <a:t> [fun]!   </a:t>
                      </a:r>
                      <a:endParaRPr sz="2000" b="1">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2"/>
                  </a:ext>
                </a:extLst>
              </a:tr>
              <a:tr h="441557">
                <a:tc vMerge="1">
                  <a:txBody>
                    <a:bodyPr/>
                    <a:lstStyle/>
                    <a:p>
                      <a:endParaRPr lang="en-US"/>
                    </a:p>
                  </a:txBody>
                  <a:tcPr/>
                </a:tc>
                <a:tc>
                  <a:txBody>
                    <a:bodyPr/>
                    <a:lstStyle/>
                    <a:p>
                      <a:pPr marL="0" marR="0" lvl="0" indent="0" algn="l" rtl="0">
                        <a:spcBef>
                          <a:spcPts val="0"/>
                        </a:spcBef>
                        <a:spcAft>
                          <a:spcPts val="0"/>
                        </a:spcAft>
                        <a:buNone/>
                      </a:pPr>
                      <a:endParaRPr sz="2000" b="1">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3"/>
                  </a:ext>
                </a:extLst>
              </a:tr>
              <a:tr h="441557">
                <a:tc rowSpan="2">
                  <a:txBody>
                    <a:bodyPr/>
                    <a:lstStyle/>
                    <a:p>
                      <a:pPr marL="0" marR="0" lvl="0" indent="0" algn="ctr" rtl="0">
                        <a:spcBef>
                          <a:spcPts val="0"/>
                        </a:spcBef>
                        <a:spcAft>
                          <a:spcPts val="0"/>
                        </a:spcAft>
                        <a:buNone/>
                      </a:pPr>
                      <a:r>
                        <a:rPr lang="en-GB" sz="1800" b="1">
                          <a:solidFill>
                            <a:srgbClr val="002060"/>
                          </a:solidFill>
                          <a:latin typeface="Century Gothic"/>
                          <a:ea typeface="Century Gothic"/>
                          <a:cs typeface="Century Gothic"/>
                          <a:sym typeface="Century Gothic"/>
                        </a:rPr>
                        <a:t>3</a:t>
                      </a:r>
                      <a:endParaRPr sz="1800" b="1">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2000" b="1">
                          <a:solidFill>
                            <a:srgbClr val="002060"/>
                          </a:solidFill>
                          <a:latin typeface="Century Gothic"/>
                          <a:ea typeface="Century Gothic"/>
                          <a:cs typeface="Century Gothic"/>
                          <a:sym typeface="Century Gothic"/>
                        </a:rPr>
                        <a:t>Sie [can]    </a:t>
                      </a:r>
                      <a:r>
                        <a:rPr lang="en-GB" sz="2000" b="1" err="1">
                          <a:solidFill>
                            <a:srgbClr val="002060"/>
                          </a:solidFill>
                          <a:latin typeface="Century Gothic"/>
                          <a:ea typeface="Century Gothic"/>
                          <a:cs typeface="Century Gothic"/>
                          <a:sym typeface="Century Gothic"/>
                        </a:rPr>
                        <a:t>keinen</a:t>
                      </a:r>
                      <a:r>
                        <a:rPr lang="en-GB" sz="2000" b="1">
                          <a:solidFill>
                            <a:srgbClr val="002060"/>
                          </a:solidFill>
                          <a:latin typeface="Century Gothic"/>
                          <a:ea typeface="Century Gothic"/>
                          <a:cs typeface="Century Gothic"/>
                          <a:sym typeface="Century Gothic"/>
                        </a:rPr>
                        <a:t> Kuchen </a:t>
                      </a:r>
                      <a:r>
                        <a:rPr lang="en-GB" sz="2000" b="1" err="1">
                          <a:solidFill>
                            <a:srgbClr val="002060"/>
                          </a:solidFill>
                          <a:latin typeface="Century Gothic"/>
                          <a:ea typeface="Century Gothic"/>
                          <a:cs typeface="Century Gothic"/>
                          <a:sym typeface="Century Gothic"/>
                        </a:rPr>
                        <a:t>essen</a:t>
                      </a:r>
                      <a:r>
                        <a:rPr lang="en-GB" sz="2000" b="1">
                          <a:solidFill>
                            <a:srgbClr val="002060"/>
                          </a:solidFill>
                          <a:latin typeface="Century Gothic"/>
                          <a:ea typeface="Century Gothic"/>
                          <a:cs typeface="Century Gothic"/>
                          <a:sym typeface="Century Gothic"/>
                        </a:rPr>
                        <a:t>.</a:t>
                      </a:r>
                      <a:endParaRPr sz="2000" b="1">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4"/>
                  </a:ext>
                </a:extLst>
              </a:tr>
              <a:tr h="441557">
                <a:tc vMerge="1">
                  <a:txBody>
                    <a:bodyPr/>
                    <a:lstStyle/>
                    <a:p>
                      <a:endParaRPr lang="en-US"/>
                    </a:p>
                  </a:txBody>
                  <a:tcPr/>
                </a:tc>
                <a:tc>
                  <a:txBody>
                    <a:bodyPr/>
                    <a:lstStyle/>
                    <a:p>
                      <a:pPr marL="0" marR="0" lvl="0" indent="0" algn="l" rtl="0">
                        <a:spcBef>
                          <a:spcPts val="0"/>
                        </a:spcBef>
                        <a:spcAft>
                          <a:spcPts val="0"/>
                        </a:spcAft>
                        <a:buNone/>
                      </a:pPr>
                      <a:endParaRPr sz="2000" b="1">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5"/>
                  </a:ext>
                </a:extLst>
              </a:tr>
              <a:tr h="441557">
                <a:tc rowSpan="2">
                  <a:txBody>
                    <a:bodyPr/>
                    <a:lstStyle/>
                    <a:p>
                      <a:pPr marL="0" marR="0" lvl="0" indent="0" algn="ctr" rtl="0">
                        <a:spcBef>
                          <a:spcPts val="0"/>
                        </a:spcBef>
                        <a:spcAft>
                          <a:spcPts val="0"/>
                        </a:spcAft>
                        <a:buNone/>
                      </a:pPr>
                      <a:r>
                        <a:rPr lang="en-GB" sz="1800" b="1">
                          <a:solidFill>
                            <a:srgbClr val="002060"/>
                          </a:solidFill>
                          <a:latin typeface="Century Gothic"/>
                          <a:ea typeface="Century Gothic"/>
                          <a:cs typeface="Century Gothic"/>
                          <a:sym typeface="Century Gothic"/>
                        </a:rPr>
                        <a:t>4</a:t>
                      </a:r>
                      <a:endParaRPr sz="1800" b="1">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2000" b="1">
                          <a:solidFill>
                            <a:srgbClr val="002060"/>
                          </a:solidFill>
                          <a:latin typeface="Century Gothic"/>
                          <a:ea typeface="Century Gothic"/>
                          <a:cs typeface="Century Gothic"/>
                          <a:sym typeface="Century Gothic"/>
                        </a:rPr>
                        <a:t>Er will </a:t>
                      </a:r>
                      <a:r>
                        <a:rPr lang="en-GB" sz="2000" b="1" err="1">
                          <a:solidFill>
                            <a:srgbClr val="002060"/>
                          </a:solidFill>
                          <a:latin typeface="Century Gothic"/>
                          <a:ea typeface="Century Gothic"/>
                          <a:cs typeface="Century Gothic"/>
                          <a:sym typeface="Century Gothic"/>
                        </a:rPr>
                        <a:t>frei</a:t>
                      </a:r>
                      <a:r>
                        <a:rPr lang="en-GB" sz="2000" b="1">
                          <a:solidFill>
                            <a:srgbClr val="002060"/>
                          </a:solidFill>
                          <a:latin typeface="Century Gothic"/>
                          <a:ea typeface="Century Gothic"/>
                          <a:cs typeface="Century Gothic"/>
                          <a:sym typeface="Century Gothic"/>
                        </a:rPr>
                        <a:t> [to be].</a:t>
                      </a:r>
                      <a:endParaRPr sz="2000" b="1">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6"/>
                  </a:ext>
                </a:extLst>
              </a:tr>
              <a:tr h="441557">
                <a:tc vMerge="1">
                  <a:txBody>
                    <a:bodyPr/>
                    <a:lstStyle/>
                    <a:p>
                      <a:endParaRPr lang="en-US"/>
                    </a:p>
                  </a:txBody>
                  <a:tcPr/>
                </a:tc>
                <a:tc>
                  <a:txBody>
                    <a:bodyPr/>
                    <a:lstStyle/>
                    <a:p>
                      <a:pPr marL="0" marR="0" lvl="0" indent="0" algn="l" rtl="0">
                        <a:spcBef>
                          <a:spcPts val="0"/>
                        </a:spcBef>
                        <a:spcAft>
                          <a:spcPts val="0"/>
                        </a:spcAft>
                        <a:buNone/>
                      </a:pPr>
                      <a:endParaRPr sz="2000" b="1">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7"/>
                  </a:ext>
                </a:extLst>
              </a:tr>
              <a:tr h="441557">
                <a:tc rowSpan="2">
                  <a:txBody>
                    <a:bodyPr/>
                    <a:lstStyle/>
                    <a:p>
                      <a:pPr marL="0" marR="0" lvl="0" indent="0" algn="ctr" rtl="0">
                        <a:spcBef>
                          <a:spcPts val="0"/>
                        </a:spcBef>
                        <a:spcAft>
                          <a:spcPts val="0"/>
                        </a:spcAft>
                        <a:buNone/>
                      </a:pPr>
                      <a:r>
                        <a:rPr lang="en-GB" sz="1800" b="1">
                          <a:solidFill>
                            <a:srgbClr val="002060"/>
                          </a:solidFill>
                          <a:latin typeface="Century Gothic"/>
                          <a:ea typeface="Century Gothic"/>
                          <a:cs typeface="Century Gothic"/>
                          <a:sym typeface="Century Gothic"/>
                        </a:rPr>
                        <a:t>5</a:t>
                      </a:r>
                      <a:endParaRPr sz="1800" b="1">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US" sz="2000" b="1">
                          <a:solidFill>
                            <a:srgbClr val="002060"/>
                          </a:solidFill>
                          <a:latin typeface="Century Gothic"/>
                          <a:ea typeface="Century Gothic"/>
                          <a:cs typeface="Century Gothic"/>
                          <a:sym typeface="Century Gothic"/>
                        </a:rPr>
                        <a:t>S</a:t>
                      </a:r>
                      <a:r>
                        <a:rPr lang="en-GB" sz="2000" b="1" err="1">
                          <a:solidFill>
                            <a:srgbClr val="002060"/>
                          </a:solidFill>
                          <a:latin typeface="Century Gothic"/>
                          <a:ea typeface="Century Gothic"/>
                          <a:cs typeface="Century Gothic"/>
                          <a:sym typeface="Century Gothic"/>
                        </a:rPr>
                        <a:t>ie</a:t>
                      </a:r>
                      <a:r>
                        <a:rPr lang="en-GB" sz="2000" b="1">
                          <a:solidFill>
                            <a:srgbClr val="002060"/>
                          </a:solidFill>
                          <a:latin typeface="Century Gothic"/>
                          <a:ea typeface="Century Gothic"/>
                          <a:cs typeface="Century Gothic"/>
                          <a:sym typeface="Century Gothic"/>
                        </a:rPr>
                        <a:t> [wants to] den </a:t>
                      </a:r>
                      <a:r>
                        <a:rPr lang="en-GB" sz="2000" b="1" err="1">
                          <a:solidFill>
                            <a:srgbClr val="002060"/>
                          </a:solidFill>
                          <a:latin typeface="Century Gothic"/>
                          <a:ea typeface="Century Gothic"/>
                          <a:cs typeface="Century Gothic"/>
                          <a:sym typeface="Century Gothic"/>
                        </a:rPr>
                        <a:t>Pfannkuchen</a:t>
                      </a:r>
                      <a:r>
                        <a:rPr lang="en-GB" sz="2000" b="1">
                          <a:solidFill>
                            <a:srgbClr val="002060"/>
                          </a:solidFill>
                          <a:latin typeface="Century Gothic"/>
                          <a:ea typeface="Century Gothic"/>
                          <a:cs typeface="Century Gothic"/>
                          <a:sym typeface="Century Gothic"/>
                        </a:rPr>
                        <a:t> </a:t>
                      </a:r>
                      <a:r>
                        <a:rPr lang="en-GB" sz="2000" b="1" err="1">
                          <a:solidFill>
                            <a:srgbClr val="002060"/>
                          </a:solidFill>
                          <a:latin typeface="Century Gothic"/>
                          <a:ea typeface="Century Gothic"/>
                          <a:cs typeface="Century Gothic"/>
                          <a:sym typeface="Century Gothic"/>
                        </a:rPr>
                        <a:t>essen</a:t>
                      </a:r>
                      <a:r>
                        <a:rPr lang="en-GB" sz="2000" b="1">
                          <a:solidFill>
                            <a:srgbClr val="002060"/>
                          </a:solidFill>
                          <a:latin typeface="Century Gothic"/>
                          <a:ea typeface="Century Gothic"/>
                          <a:cs typeface="Century Gothic"/>
                          <a:sym typeface="Century Gothic"/>
                        </a:rPr>
                        <a:t>.</a:t>
                      </a:r>
                      <a:endParaRPr sz="2000" b="1">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8"/>
                  </a:ext>
                </a:extLst>
              </a:tr>
              <a:tr h="441557">
                <a:tc vMerge="1">
                  <a:txBody>
                    <a:bodyPr/>
                    <a:lstStyle/>
                    <a:p>
                      <a:endParaRPr lang="en-US"/>
                    </a:p>
                  </a:txBody>
                  <a:tcPr/>
                </a:tc>
                <a:tc>
                  <a:txBody>
                    <a:bodyPr/>
                    <a:lstStyle/>
                    <a:p>
                      <a:pPr marL="0" marR="0" lvl="0" indent="0" algn="l" rtl="0">
                        <a:spcBef>
                          <a:spcPts val="0"/>
                        </a:spcBef>
                        <a:spcAft>
                          <a:spcPts val="0"/>
                        </a:spcAft>
                        <a:buNone/>
                      </a:pPr>
                      <a:endParaRPr sz="1800" b="1">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9"/>
                  </a:ext>
                </a:extLst>
              </a:tr>
            </a:tbl>
          </a:graphicData>
        </a:graphic>
      </p:graphicFrame>
      <p:sp>
        <p:nvSpPr>
          <p:cNvPr id="36" name="Google Shape;399;p9">
            <a:extLst>
              <a:ext uri="{FF2B5EF4-FFF2-40B4-BE49-F238E27FC236}">
                <a16:creationId xmlns:a16="http://schemas.microsoft.com/office/drawing/2014/main" id="{E8D6820A-6C06-4DBD-8529-944A2CB5845F}"/>
              </a:ext>
            </a:extLst>
          </p:cNvPr>
          <p:cNvSpPr txBox="1"/>
          <p:nvPr/>
        </p:nvSpPr>
        <p:spPr>
          <a:xfrm>
            <a:off x="178940" y="841970"/>
            <a:ext cx="4590768"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A</a:t>
            </a:r>
            <a:r>
              <a:rPr kumimoji="0" lang="en-GB" sz="20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 Write down in German the missing word in brackets.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400;p9">
            <a:extLst>
              <a:ext uri="{FF2B5EF4-FFF2-40B4-BE49-F238E27FC236}">
                <a16:creationId xmlns:a16="http://schemas.microsoft.com/office/drawing/2014/main" id="{677E8523-110D-47EF-9481-FC25C37D4086}"/>
              </a:ext>
            </a:extLst>
          </p:cNvPr>
          <p:cNvSpPr txBox="1"/>
          <p:nvPr/>
        </p:nvSpPr>
        <p:spPr>
          <a:xfrm>
            <a:off x="6253206" y="1869840"/>
            <a:ext cx="5941900" cy="16311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C</a:t>
            </a:r>
            <a:r>
              <a:rPr kumimoji="0" lang="en-GB" sz="20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 Be ready to respond to the teacher in German! Write down your answer to your teacher:</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2060"/>
              </a:solidFill>
              <a:effectLst/>
              <a:uLnTx/>
              <a:uFillTx/>
              <a:latin typeface="Century Gothic"/>
              <a:ea typeface="Century Gothic"/>
              <a:cs typeface="Century Gothic"/>
              <a:sym typeface="Century Gothic"/>
            </a:endParaRPr>
          </a:p>
        </p:txBody>
      </p:sp>
      <p:graphicFrame>
        <p:nvGraphicFramePr>
          <p:cNvPr id="38" name="Google Shape;401;p9">
            <a:extLst>
              <a:ext uri="{FF2B5EF4-FFF2-40B4-BE49-F238E27FC236}">
                <a16:creationId xmlns:a16="http://schemas.microsoft.com/office/drawing/2014/main" id="{A9B4AA74-9EC7-4BD6-A33E-7B8CBD6C70A2}"/>
              </a:ext>
            </a:extLst>
          </p:cNvPr>
          <p:cNvGraphicFramePr/>
          <p:nvPr>
            <p:extLst>
              <p:ext uri="{D42A27DB-BD31-4B8C-83A1-F6EECF244321}">
                <p14:modId xmlns:p14="http://schemas.microsoft.com/office/powerpoint/2010/main" val="2570273325"/>
              </p:ext>
            </p:extLst>
          </p:nvPr>
        </p:nvGraphicFramePr>
        <p:xfrm>
          <a:off x="6342681" y="2906513"/>
          <a:ext cx="5659596" cy="2453277"/>
        </p:xfrm>
        <a:graphic>
          <a:graphicData uri="http://schemas.openxmlformats.org/drawingml/2006/table">
            <a:tbl>
              <a:tblPr firstRow="1" bandRow="1">
                <a:noFill/>
              </a:tblPr>
              <a:tblGrid>
                <a:gridCol w="513915">
                  <a:extLst>
                    <a:ext uri="{9D8B030D-6E8A-4147-A177-3AD203B41FA5}">
                      <a16:colId xmlns:a16="http://schemas.microsoft.com/office/drawing/2014/main" val="20000"/>
                    </a:ext>
                  </a:extLst>
                </a:gridCol>
                <a:gridCol w="5145681">
                  <a:extLst>
                    <a:ext uri="{9D8B030D-6E8A-4147-A177-3AD203B41FA5}">
                      <a16:colId xmlns:a16="http://schemas.microsoft.com/office/drawing/2014/main" val="20001"/>
                    </a:ext>
                  </a:extLst>
                </a:gridCol>
              </a:tblGrid>
              <a:tr h="546612">
                <a:tc rowSpan="2">
                  <a:txBody>
                    <a:bodyPr/>
                    <a:lstStyle/>
                    <a:p>
                      <a:pPr marL="0" marR="0" lvl="0" indent="0" algn="ctr" rtl="0">
                        <a:spcBef>
                          <a:spcPts val="0"/>
                        </a:spcBef>
                        <a:spcAft>
                          <a:spcPts val="0"/>
                        </a:spcAft>
                        <a:buNone/>
                      </a:pPr>
                      <a:r>
                        <a:rPr lang="en-GB" sz="1800" b="1">
                          <a:solidFill>
                            <a:srgbClr val="002060"/>
                          </a:solidFill>
                          <a:latin typeface="Century Gothic"/>
                          <a:ea typeface="Century Gothic"/>
                          <a:cs typeface="Century Gothic"/>
                          <a:sym typeface="Century Gothic"/>
                        </a:rPr>
                        <a:t>1</a:t>
                      </a:r>
                      <a:endParaRPr sz="1800" b="1">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1800" b="1">
                          <a:solidFill>
                            <a:srgbClr val="002060"/>
                          </a:solidFill>
                          <a:latin typeface="Century Gothic"/>
                          <a:ea typeface="Century Gothic"/>
                          <a:cs typeface="Century Gothic"/>
                          <a:sym typeface="Century Gothic"/>
                        </a:rPr>
                        <a:t>Hello! Yes I can speak German!</a:t>
                      </a:r>
                      <a:endParaRPr sz="1800" b="1">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0"/>
                  </a:ext>
                </a:extLst>
              </a:tr>
              <a:tr h="813441">
                <a:tc vMerge="1">
                  <a:txBody>
                    <a:bodyPr/>
                    <a:lstStyle/>
                    <a:p>
                      <a:endParaRPr lang="en-US"/>
                    </a:p>
                  </a:txBody>
                  <a:tcPr/>
                </a:tc>
                <a:tc>
                  <a:txBody>
                    <a:bodyPr/>
                    <a:lstStyle/>
                    <a:p>
                      <a:pPr marL="0" marR="0" lvl="0" indent="0" algn="l" rtl="0">
                        <a:spcBef>
                          <a:spcPts val="0"/>
                        </a:spcBef>
                        <a:spcAft>
                          <a:spcPts val="0"/>
                        </a:spcAft>
                        <a:buNone/>
                      </a:pPr>
                      <a:endParaRPr lang="en-GB" sz="1800" b="1">
                        <a:solidFill>
                          <a:srgbClr val="002060"/>
                        </a:solidFill>
                        <a:latin typeface="Century Gothic"/>
                        <a:ea typeface="Century Gothic"/>
                        <a:cs typeface="Century Gothic"/>
                        <a:sym typeface="Century Gothic"/>
                      </a:endParaRPr>
                    </a:p>
                    <a:p>
                      <a:pPr marL="0" marR="0" lvl="0" indent="0" algn="l" rtl="0">
                        <a:spcBef>
                          <a:spcPts val="0"/>
                        </a:spcBef>
                        <a:spcAft>
                          <a:spcPts val="0"/>
                        </a:spcAft>
                        <a:buNone/>
                      </a:pPr>
                      <a:endParaRPr sz="1800" b="1">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1"/>
                  </a:ext>
                </a:extLst>
              </a:tr>
              <a:tr h="546612">
                <a:tc rowSpan="2">
                  <a:txBody>
                    <a:bodyPr/>
                    <a:lstStyle/>
                    <a:p>
                      <a:pPr marL="0" marR="0" lvl="0" indent="0" algn="ctr" rtl="0">
                        <a:spcBef>
                          <a:spcPts val="0"/>
                        </a:spcBef>
                        <a:spcAft>
                          <a:spcPts val="0"/>
                        </a:spcAft>
                        <a:buNone/>
                      </a:pPr>
                      <a:r>
                        <a:rPr lang="en-GB" sz="1800" b="1">
                          <a:solidFill>
                            <a:srgbClr val="002060"/>
                          </a:solidFill>
                          <a:latin typeface="Century Gothic"/>
                          <a:ea typeface="Century Gothic"/>
                          <a:cs typeface="Century Gothic"/>
                          <a:sym typeface="Century Gothic"/>
                        </a:rPr>
                        <a:t>2</a:t>
                      </a:r>
                      <a:endParaRPr sz="1800" b="1">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US" sz="1800" b="1">
                          <a:solidFill>
                            <a:srgbClr val="002060"/>
                          </a:solidFill>
                          <a:latin typeface="Century Gothic"/>
                          <a:ea typeface="Century Gothic"/>
                          <a:cs typeface="Century Gothic"/>
                          <a:sym typeface="Century Gothic"/>
                        </a:rPr>
                        <a:t>No I can’t drive a car. </a:t>
                      </a:r>
                      <a:endParaRPr sz="1800" b="1">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2"/>
                  </a:ext>
                </a:extLst>
              </a:tr>
              <a:tr h="546612">
                <a:tc vMerge="1">
                  <a:txBody>
                    <a:bodyPr/>
                    <a:lstStyle/>
                    <a:p>
                      <a:endParaRPr lang="en-US"/>
                    </a:p>
                  </a:txBody>
                  <a:tcPr/>
                </a:tc>
                <a:tc>
                  <a:txBody>
                    <a:bodyPr/>
                    <a:lstStyle/>
                    <a:p>
                      <a:pPr marL="0" marR="0" lvl="0" indent="0" algn="l" rtl="0">
                        <a:spcBef>
                          <a:spcPts val="0"/>
                        </a:spcBef>
                        <a:spcAft>
                          <a:spcPts val="0"/>
                        </a:spcAft>
                        <a:buNone/>
                      </a:pPr>
                      <a:endParaRPr sz="1800" b="1">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3"/>
                  </a:ext>
                </a:extLst>
              </a:tr>
            </a:tbl>
          </a:graphicData>
        </a:graphic>
      </p:graphicFrame>
      <p:sp>
        <p:nvSpPr>
          <p:cNvPr id="39" name="Google Shape;402;p9">
            <a:extLst>
              <a:ext uri="{FF2B5EF4-FFF2-40B4-BE49-F238E27FC236}">
                <a16:creationId xmlns:a16="http://schemas.microsoft.com/office/drawing/2014/main" id="{FA197B4B-58E0-43A9-804B-7AB4E4835B50}"/>
              </a:ext>
            </a:extLst>
          </p:cNvPr>
          <p:cNvSpPr txBox="1"/>
          <p:nvPr/>
        </p:nvSpPr>
        <p:spPr>
          <a:xfrm>
            <a:off x="1705638" y="1613694"/>
            <a:ext cx="1521656" cy="400069"/>
          </a:xfrm>
          <a:prstGeom prst="rect">
            <a:avLst/>
          </a:prstGeom>
          <a:solidFill>
            <a:schemeClr val="lt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err="1">
                <a:ln>
                  <a:noFill/>
                </a:ln>
                <a:solidFill>
                  <a:srgbClr val="00B050"/>
                </a:solidFill>
                <a:effectLst/>
                <a:uLnTx/>
                <a:uFillTx/>
                <a:latin typeface="Century Gothic"/>
                <a:ea typeface="Century Gothic"/>
                <a:cs typeface="Century Gothic"/>
                <a:sym typeface="Century Gothic"/>
              </a:rPr>
              <a:t>werde</a:t>
            </a:r>
            <a:endParaRPr kumimoji="0" sz="2000" b="1" i="0" u="none" strike="noStrike" kern="0" cap="none" spc="0" normalizeH="0" baseline="0" noProof="0">
              <a:ln>
                <a:noFill/>
              </a:ln>
              <a:solidFill>
                <a:srgbClr val="00B050"/>
              </a:solidFill>
              <a:effectLst/>
              <a:uLnTx/>
              <a:uFillTx/>
              <a:latin typeface="Century Gothic"/>
              <a:ea typeface="Century Gothic"/>
              <a:cs typeface="Century Gothic"/>
              <a:sym typeface="Century Gothic"/>
            </a:endParaRPr>
          </a:p>
        </p:txBody>
      </p:sp>
      <p:sp>
        <p:nvSpPr>
          <p:cNvPr id="40" name="Google Shape;403;p9">
            <a:extLst>
              <a:ext uri="{FF2B5EF4-FFF2-40B4-BE49-F238E27FC236}">
                <a16:creationId xmlns:a16="http://schemas.microsoft.com/office/drawing/2014/main" id="{5DDE8068-48EF-49A2-AE67-E06D6A2ADD51}"/>
              </a:ext>
            </a:extLst>
          </p:cNvPr>
          <p:cNvSpPr txBox="1"/>
          <p:nvPr/>
        </p:nvSpPr>
        <p:spPr>
          <a:xfrm>
            <a:off x="1682235" y="2506698"/>
            <a:ext cx="1125055" cy="400069"/>
          </a:xfrm>
          <a:prstGeom prst="rect">
            <a:avLst/>
          </a:prstGeom>
          <a:solidFill>
            <a:schemeClr val="lt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err="1">
                <a:ln>
                  <a:noFill/>
                </a:ln>
                <a:solidFill>
                  <a:srgbClr val="00B050"/>
                </a:solidFill>
                <a:effectLst/>
                <a:uLnTx/>
                <a:uFillTx/>
                <a:latin typeface="Century Gothic"/>
                <a:ea typeface="Century Gothic"/>
                <a:cs typeface="Century Gothic"/>
                <a:sym typeface="Century Gothic"/>
              </a:rPr>
              <a:t>Spaß</a:t>
            </a:r>
            <a:r>
              <a:rPr kumimoji="0" lang="en-GB" sz="2000" b="1" i="0" u="none" strike="noStrike" kern="0" cap="none" spc="0" normalizeH="0" baseline="0" noProof="0">
                <a:ln>
                  <a:noFill/>
                </a:ln>
                <a:solidFill>
                  <a:srgbClr val="00B050"/>
                </a:solidFill>
                <a:effectLst/>
                <a:uLnTx/>
                <a:uFillTx/>
                <a:latin typeface="Century Gothic"/>
                <a:ea typeface="Century Gothic"/>
                <a:cs typeface="Century Gothic"/>
                <a:sym typeface="Century Gothic"/>
              </a:rPr>
              <a:t>!</a:t>
            </a:r>
            <a:endParaRPr kumimoji="0" sz="2000" b="1" i="0" u="none" strike="noStrike" kern="0" cap="none" spc="0" normalizeH="0" baseline="0" noProof="0">
              <a:ln>
                <a:noFill/>
              </a:ln>
              <a:solidFill>
                <a:srgbClr val="00B050"/>
              </a:solidFill>
              <a:effectLst/>
              <a:uLnTx/>
              <a:uFillTx/>
              <a:latin typeface="Century Gothic"/>
              <a:ea typeface="Century Gothic"/>
              <a:cs typeface="Century Gothic"/>
              <a:sym typeface="Century Gothic"/>
            </a:endParaRPr>
          </a:p>
        </p:txBody>
      </p:sp>
      <p:sp>
        <p:nvSpPr>
          <p:cNvPr id="41" name="Google Shape;404;p9">
            <a:extLst>
              <a:ext uri="{FF2B5EF4-FFF2-40B4-BE49-F238E27FC236}">
                <a16:creationId xmlns:a16="http://schemas.microsoft.com/office/drawing/2014/main" id="{BABFB5DA-0694-4F91-9DA2-4FDC620BF038}"/>
              </a:ext>
            </a:extLst>
          </p:cNvPr>
          <p:cNvSpPr txBox="1"/>
          <p:nvPr/>
        </p:nvSpPr>
        <p:spPr>
          <a:xfrm>
            <a:off x="1549607" y="3375726"/>
            <a:ext cx="959660" cy="400069"/>
          </a:xfrm>
          <a:prstGeom prst="rect">
            <a:avLst/>
          </a:prstGeom>
          <a:solidFill>
            <a:schemeClr val="lt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err="1">
                <a:ln>
                  <a:noFill/>
                </a:ln>
                <a:solidFill>
                  <a:srgbClr val="00B050"/>
                </a:solidFill>
                <a:effectLst/>
                <a:uLnTx/>
                <a:uFillTx/>
                <a:latin typeface="Century Gothic"/>
                <a:ea typeface="Century Gothic"/>
                <a:cs typeface="Century Gothic"/>
                <a:sym typeface="Century Gothic"/>
              </a:rPr>
              <a:t>kann</a:t>
            </a:r>
            <a:endParaRPr kumimoji="0" sz="2000" b="1" i="0" u="none" strike="noStrike" kern="0" cap="none" spc="0" normalizeH="0" baseline="0" noProof="0">
              <a:ln>
                <a:noFill/>
              </a:ln>
              <a:solidFill>
                <a:srgbClr val="00B050"/>
              </a:solidFill>
              <a:effectLst/>
              <a:uLnTx/>
              <a:uFillTx/>
              <a:latin typeface="Century Gothic"/>
              <a:ea typeface="Century Gothic"/>
              <a:cs typeface="Century Gothic"/>
              <a:sym typeface="Century Gothic"/>
            </a:endParaRPr>
          </a:p>
        </p:txBody>
      </p:sp>
      <p:sp>
        <p:nvSpPr>
          <p:cNvPr id="42" name="Google Shape;405;p9">
            <a:extLst>
              <a:ext uri="{FF2B5EF4-FFF2-40B4-BE49-F238E27FC236}">
                <a16:creationId xmlns:a16="http://schemas.microsoft.com/office/drawing/2014/main" id="{3DA8FC96-02D9-4B65-B170-50243583863E}"/>
              </a:ext>
            </a:extLst>
          </p:cNvPr>
          <p:cNvSpPr txBox="1"/>
          <p:nvPr/>
        </p:nvSpPr>
        <p:spPr>
          <a:xfrm>
            <a:off x="2333252" y="4267336"/>
            <a:ext cx="1098570" cy="400069"/>
          </a:xfrm>
          <a:prstGeom prst="rect">
            <a:avLst/>
          </a:prstGeom>
          <a:solidFill>
            <a:schemeClr val="lt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00B050"/>
                </a:solidFill>
                <a:effectLst/>
                <a:uLnTx/>
                <a:uFillTx/>
                <a:latin typeface="Century Gothic"/>
                <a:ea typeface="Century Gothic"/>
                <a:cs typeface="Century Gothic"/>
                <a:sym typeface="Century Gothic"/>
              </a:rPr>
              <a:t>sein.</a:t>
            </a:r>
            <a:endParaRPr kumimoji="0" sz="2000" b="1" i="0" u="none" strike="noStrike" kern="0" cap="none" spc="0" normalizeH="0" baseline="0" noProof="0">
              <a:ln>
                <a:noFill/>
              </a:ln>
              <a:solidFill>
                <a:srgbClr val="00B050"/>
              </a:solidFill>
              <a:effectLst/>
              <a:uLnTx/>
              <a:uFillTx/>
              <a:latin typeface="Century Gothic"/>
              <a:ea typeface="Century Gothic"/>
              <a:cs typeface="Century Gothic"/>
              <a:sym typeface="Century Gothic"/>
            </a:endParaRPr>
          </a:p>
        </p:txBody>
      </p:sp>
      <p:sp>
        <p:nvSpPr>
          <p:cNvPr id="43" name="Google Shape;406;p9">
            <a:extLst>
              <a:ext uri="{FF2B5EF4-FFF2-40B4-BE49-F238E27FC236}">
                <a16:creationId xmlns:a16="http://schemas.microsoft.com/office/drawing/2014/main" id="{EFD787F1-F095-47AF-9F40-237162884B73}"/>
              </a:ext>
            </a:extLst>
          </p:cNvPr>
          <p:cNvSpPr txBox="1"/>
          <p:nvPr/>
        </p:nvSpPr>
        <p:spPr>
          <a:xfrm>
            <a:off x="1607218" y="5156220"/>
            <a:ext cx="1160045" cy="400069"/>
          </a:xfrm>
          <a:prstGeom prst="rect">
            <a:avLst/>
          </a:prstGeom>
          <a:solidFill>
            <a:schemeClr val="lt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00B050"/>
                </a:solidFill>
                <a:effectLst/>
                <a:uLnTx/>
                <a:uFillTx/>
                <a:latin typeface="Century Gothic"/>
                <a:ea typeface="Century Gothic"/>
                <a:cs typeface="Century Gothic"/>
                <a:sym typeface="Century Gothic"/>
              </a:rPr>
              <a:t>will</a:t>
            </a:r>
            <a:endParaRPr kumimoji="0" sz="2000" b="1" i="0" u="none" strike="noStrike" kern="0" cap="none" spc="0" normalizeH="0" baseline="0" noProof="0">
              <a:ln>
                <a:noFill/>
              </a:ln>
              <a:solidFill>
                <a:srgbClr val="00B050"/>
              </a:solidFill>
              <a:effectLst/>
              <a:uLnTx/>
              <a:uFillTx/>
              <a:latin typeface="Century Gothic"/>
              <a:ea typeface="Century Gothic"/>
              <a:cs typeface="Century Gothic"/>
              <a:sym typeface="Century Gothic"/>
            </a:endParaRPr>
          </a:p>
        </p:txBody>
      </p:sp>
      <p:sp>
        <p:nvSpPr>
          <p:cNvPr id="44" name="Google Shape;407;p9">
            <a:extLst>
              <a:ext uri="{FF2B5EF4-FFF2-40B4-BE49-F238E27FC236}">
                <a16:creationId xmlns:a16="http://schemas.microsoft.com/office/drawing/2014/main" id="{922DEB23-66F0-4F9C-8A1B-EEB481CFA4DE}"/>
              </a:ext>
            </a:extLst>
          </p:cNvPr>
          <p:cNvSpPr txBox="1"/>
          <p:nvPr/>
        </p:nvSpPr>
        <p:spPr>
          <a:xfrm>
            <a:off x="164311" y="6048721"/>
            <a:ext cx="5762960"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B</a:t>
            </a:r>
            <a:r>
              <a:rPr kumimoji="0" lang="en-GB" sz="20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 Now translate the sentences into English.</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08;p9">
            <a:extLst>
              <a:ext uri="{FF2B5EF4-FFF2-40B4-BE49-F238E27FC236}">
                <a16:creationId xmlns:a16="http://schemas.microsoft.com/office/drawing/2014/main" id="{AAC4D750-C62D-4C03-BA8E-0D54283C6F28}"/>
              </a:ext>
            </a:extLst>
          </p:cNvPr>
          <p:cNvSpPr txBox="1"/>
          <p:nvPr/>
        </p:nvSpPr>
        <p:spPr>
          <a:xfrm>
            <a:off x="1080565" y="2051992"/>
            <a:ext cx="2571852" cy="400069"/>
          </a:xfrm>
          <a:prstGeom prst="rect">
            <a:avLst/>
          </a:prstGeom>
          <a:solidFill>
            <a:schemeClr val="lt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00B050"/>
                </a:solidFill>
                <a:effectLst/>
                <a:uLnTx/>
                <a:uFillTx/>
                <a:latin typeface="Century Gothic"/>
                <a:ea typeface="Century Gothic"/>
                <a:cs typeface="Century Gothic"/>
                <a:sym typeface="Century Gothic"/>
              </a:rPr>
              <a:t>I’m getting</a:t>
            </a:r>
            <a:r>
              <a:rPr kumimoji="0" lang="en-GB" sz="2000" b="1" i="0" u="none" strike="noStrike" kern="0" cap="none" spc="0" normalizeH="0" noProof="0">
                <a:ln>
                  <a:noFill/>
                </a:ln>
                <a:solidFill>
                  <a:srgbClr val="00B050"/>
                </a:solidFill>
                <a:effectLst/>
                <a:uLnTx/>
                <a:uFillTx/>
                <a:latin typeface="Century Gothic"/>
                <a:ea typeface="Century Gothic"/>
                <a:cs typeface="Century Gothic"/>
                <a:sym typeface="Century Gothic"/>
              </a:rPr>
              <a:t> tired.</a:t>
            </a:r>
            <a:endParaRPr kumimoji="0" sz="2000" b="1" i="0" u="none" strike="noStrike" kern="0" cap="none" spc="0" normalizeH="0" baseline="0" noProof="0">
              <a:ln>
                <a:noFill/>
              </a:ln>
              <a:solidFill>
                <a:srgbClr val="00B050"/>
              </a:solidFill>
              <a:effectLst/>
              <a:uLnTx/>
              <a:uFillTx/>
              <a:latin typeface="Century Gothic"/>
              <a:ea typeface="Century Gothic"/>
              <a:cs typeface="Century Gothic"/>
              <a:sym typeface="Century Gothic"/>
            </a:endParaRPr>
          </a:p>
        </p:txBody>
      </p:sp>
      <p:sp>
        <p:nvSpPr>
          <p:cNvPr id="46" name="Google Shape;409;p9">
            <a:extLst>
              <a:ext uri="{FF2B5EF4-FFF2-40B4-BE49-F238E27FC236}">
                <a16:creationId xmlns:a16="http://schemas.microsoft.com/office/drawing/2014/main" id="{C5CC3FB2-9912-4F1A-8CE2-C4F2CDA4DED5}"/>
              </a:ext>
            </a:extLst>
          </p:cNvPr>
          <p:cNvSpPr txBox="1"/>
          <p:nvPr/>
        </p:nvSpPr>
        <p:spPr>
          <a:xfrm>
            <a:off x="1167165" y="2958673"/>
            <a:ext cx="2189410" cy="400069"/>
          </a:xfrm>
          <a:prstGeom prst="rect">
            <a:avLst/>
          </a:prstGeom>
          <a:solidFill>
            <a:schemeClr val="lt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00B050"/>
                </a:solidFill>
                <a:effectLst/>
                <a:uLnTx/>
                <a:uFillTx/>
                <a:latin typeface="Century Gothic"/>
                <a:ea typeface="Century Gothic"/>
                <a:cs typeface="Century Gothic"/>
                <a:sym typeface="Century Gothic"/>
              </a:rPr>
              <a:t>Have fun!</a:t>
            </a:r>
            <a:endParaRPr kumimoji="0" sz="2000" b="1" i="0" u="none" strike="noStrike" kern="0" cap="none" spc="0" normalizeH="0" baseline="0" noProof="0">
              <a:ln>
                <a:noFill/>
              </a:ln>
              <a:solidFill>
                <a:srgbClr val="00B050"/>
              </a:solidFill>
              <a:effectLst/>
              <a:uLnTx/>
              <a:uFillTx/>
              <a:latin typeface="Century Gothic"/>
              <a:ea typeface="Century Gothic"/>
              <a:cs typeface="Century Gothic"/>
              <a:sym typeface="Century Gothic"/>
            </a:endParaRPr>
          </a:p>
        </p:txBody>
      </p:sp>
      <p:sp>
        <p:nvSpPr>
          <p:cNvPr id="47" name="Google Shape;410;p9">
            <a:extLst>
              <a:ext uri="{FF2B5EF4-FFF2-40B4-BE49-F238E27FC236}">
                <a16:creationId xmlns:a16="http://schemas.microsoft.com/office/drawing/2014/main" id="{680E6D7F-3745-4A4D-B96C-B044DE68CF21}"/>
              </a:ext>
            </a:extLst>
          </p:cNvPr>
          <p:cNvSpPr txBox="1"/>
          <p:nvPr/>
        </p:nvSpPr>
        <p:spPr>
          <a:xfrm>
            <a:off x="1144025" y="3817111"/>
            <a:ext cx="3477024" cy="400069"/>
          </a:xfrm>
          <a:prstGeom prst="rect">
            <a:avLst/>
          </a:prstGeom>
          <a:solidFill>
            <a:schemeClr val="lt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00B050"/>
                </a:solidFill>
                <a:effectLst/>
                <a:uLnTx/>
                <a:uFillTx/>
                <a:latin typeface="Century Gothic"/>
                <a:ea typeface="Century Gothic"/>
                <a:cs typeface="Century Gothic"/>
                <a:sym typeface="Century Gothic"/>
              </a:rPr>
              <a:t>She cannot eat cake.</a:t>
            </a:r>
            <a:endParaRPr kumimoji="0" sz="2000" b="1" i="0" u="none" strike="noStrike" kern="0" cap="none" spc="0" normalizeH="0" baseline="0" noProof="0">
              <a:ln>
                <a:noFill/>
              </a:ln>
              <a:solidFill>
                <a:srgbClr val="00B050"/>
              </a:solidFill>
              <a:effectLst/>
              <a:uLnTx/>
              <a:uFillTx/>
              <a:latin typeface="Century Gothic"/>
              <a:ea typeface="Century Gothic"/>
              <a:cs typeface="Century Gothic"/>
              <a:sym typeface="Century Gothic"/>
            </a:endParaRPr>
          </a:p>
        </p:txBody>
      </p:sp>
      <p:sp>
        <p:nvSpPr>
          <p:cNvPr id="48" name="Google Shape;411;p9">
            <a:extLst>
              <a:ext uri="{FF2B5EF4-FFF2-40B4-BE49-F238E27FC236}">
                <a16:creationId xmlns:a16="http://schemas.microsoft.com/office/drawing/2014/main" id="{FE4FDCB5-1E96-4244-8F40-0959E850A3CF}"/>
              </a:ext>
            </a:extLst>
          </p:cNvPr>
          <p:cNvSpPr txBox="1"/>
          <p:nvPr/>
        </p:nvSpPr>
        <p:spPr>
          <a:xfrm>
            <a:off x="1080565" y="4686700"/>
            <a:ext cx="3226740" cy="400069"/>
          </a:xfrm>
          <a:prstGeom prst="rect">
            <a:avLst/>
          </a:prstGeom>
          <a:solidFill>
            <a:schemeClr val="lt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00B050"/>
                </a:solidFill>
                <a:effectLst/>
                <a:uLnTx/>
                <a:uFillTx/>
                <a:latin typeface="Century Gothic"/>
                <a:ea typeface="Century Gothic"/>
                <a:cs typeface="Century Gothic"/>
                <a:sym typeface="Century Gothic"/>
              </a:rPr>
              <a:t>He wants to be free.</a:t>
            </a:r>
            <a:endParaRPr kumimoji="0" sz="2000" b="1" i="0" u="none" strike="noStrike" kern="0" cap="none" spc="0" normalizeH="0" baseline="0" noProof="0">
              <a:ln>
                <a:noFill/>
              </a:ln>
              <a:solidFill>
                <a:srgbClr val="00B050"/>
              </a:solidFill>
              <a:effectLst/>
              <a:uLnTx/>
              <a:uFillTx/>
              <a:latin typeface="Century Gothic"/>
              <a:ea typeface="Century Gothic"/>
              <a:cs typeface="Century Gothic"/>
              <a:sym typeface="Century Gothic"/>
            </a:endParaRPr>
          </a:p>
        </p:txBody>
      </p:sp>
      <p:sp>
        <p:nvSpPr>
          <p:cNvPr id="49" name="Google Shape;412;p9">
            <a:extLst>
              <a:ext uri="{FF2B5EF4-FFF2-40B4-BE49-F238E27FC236}">
                <a16:creationId xmlns:a16="http://schemas.microsoft.com/office/drawing/2014/main" id="{ED98053D-D743-4C16-B7AD-B7E3CBF93A0F}"/>
              </a:ext>
            </a:extLst>
          </p:cNvPr>
          <p:cNvSpPr txBox="1"/>
          <p:nvPr/>
        </p:nvSpPr>
        <p:spPr>
          <a:xfrm>
            <a:off x="1167165" y="5600331"/>
            <a:ext cx="4126730" cy="400069"/>
          </a:xfrm>
          <a:prstGeom prst="rect">
            <a:avLst/>
          </a:prstGeom>
          <a:solidFill>
            <a:schemeClr val="lt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00B050"/>
                </a:solidFill>
                <a:effectLst/>
                <a:uLnTx/>
                <a:uFillTx/>
                <a:latin typeface="Century Gothic"/>
                <a:ea typeface="Century Gothic"/>
                <a:cs typeface="Century Gothic"/>
                <a:sym typeface="Century Gothic"/>
              </a:rPr>
              <a:t>She wants</a:t>
            </a:r>
            <a:r>
              <a:rPr kumimoji="0" lang="en-GB" sz="2000" b="1" i="0" u="none" strike="noStrike" kern="0" cap="none" spc="0" normalizeH="0" noProof="0">
                <a:ln>
                  <a:noFill/>
                </a:ln>
                <a:solidFill>
                  <a:srgbClr val="00B050"/>
                </a:solidFill>
                <a:effectLst/>
                <a:uLnTx/>
                <a:uFillTx/>
                <a:latin typeface="Century Gothic"/>
                <a:ea typeface="Century Gothic"/>
                <a:cs typeface="Century Gothic"/>
                <a:sym typeface="Century Gothic"/>
              </a:rPr>
              <a:t> to eat the pancake.</a:t>
            </a:r>
            <a:endParaRPr kumimoji="0" sz="2000" b="1" i="0" u="none" strike="noStrike" kern="0" cap="none" spc="0" normalizeH="0" baseline="0" noProof="0">
              <a:ln>
                <a:noFill/>
              </a:ln>
              <a:solidFill>
                <a:srgbClr val="00B050"/>
              </a:solidFill>
              <a:effectLst/>
              <a:uLnTx/>
              <a:uFillTx/>
              <a:latin typeface="Century Gothic"/>
              <a:ea typeface="Century Gothic"/>
              <a:cs typeface="Century Gothic"/>
              <a:sym typeface="Century Gothic"/>
            </a:endParaRPr>
          </a:p>
        </p:txBody>
      </p:sp>
      <p:sp>
        <p:nvSpPr>
          <p:cNvPr id="50" name="Google Shape;406;p9">
            <a:extLst>
              <a:ext uri="{FF2B5EF4-FFF2-40B4-BE49-F238E27FC236}">
                <a16:creationId xmlns:a16="http://schemas.microsoft.com/office/drawing/2014/main" id="{6BB9BE03-9DD1-4FA4-8908-6FC68662428A}"/>
              </a:ext>
            </a:extLst>
          </p:cNvPr>
          <p:cNvSpPr txBox="1"/>
          <p:nvPr/>
        </p:nvSpPr>
        <p:spPr>
          <a:xfrm>
            <a:off x="6921772" y="3501015"/>
            <a:ext cx="5032193" cy="707846"/>
          </a:xfrm>
          <a:prstGeom prst="rect">
            <a:avLst/>
          </a:prstGeom>
          <a:solidFill>
            <a:schemeClr val="lt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00B050"/>
                </a:solidFill>
                <a:effectLst/>
                <a:uLnTx/>
                <a:uFillTx/>
                <a:latin typeface="Century Gothic"/>
                <a:ea typeface="Century Gothic"/>
                <a:cs typeface="Century Gothic"/>
                <a:sym typeface="Century Gothic"/>
              </a:rPr>
              <a:t>Guten Tag! </a:t>
            </a:r>
            <a:r>
              <a:rPr kumimoji="0" lang="en-GB" sz="2000" b="1" i="0" u="none" strike="noStrike" kern="0" cap="none" spc="0" normalizeH="0" baseline="0" noProof="0" err="1">
                <a:ln>
                  <a:noFill/>
                </a:ln>
                <a:solidFill>
                  <a:srgbClr val="00B050"/>
                </a:solidFill>
                <a:effectLst/>
                <a:uLnTx/>
                <a:uFillTx/>
                <a:latin typeface="Century Gothic"/>
                <a:ea typeface="Century Gothic"/>
                <a:cs typeface="Century Gothic"/>
                <a:sym typeface="Century Gothic"/>
              </a:rPr>
              <a:t>Ja</a:t>
            </a:r>
            <a:r>
              <a:rPr kumimoji="0" lang="en-GB" sz="2000" b="1" i="0" u="none" strike="noStrike" kern="0" cap="none" spc="0" normalizeH="0" baseline="0" noProof="0">
                <a:ln>
                  <a:noFill/>
                </a:ln>
                <a:solidFill>
                  <a:srgbClr val="00B050"/>
                </a:solidFill>
                <a:effectLst/>
                <a:uLnTx/>
                <a:uFillTx/>
                <a:latin typeface="Century Gothic"/>
                <a:ea typeface="Century Gothic"/>
                <a:cs typeface="Century Gothic"/>
                <a:sym typeface="Century Gothic"/>
              </a:rPr>
              <a:t>, ich </a:t>
            </a:r>
            <a:r>
              <a:rPr kumimoji="0" lang="en-GB" sz="2000" b="1" i="0" u="none" strike="noStrike" kern="0" cap="none" spc="0" normalizeH="0" baseline="0" noProof="0" err="1">
                <a:ln>
                  <a:noFill/>
                </a:ln>
                <a:solidFill>
                  <a:srgbClr val="00B050"/>
                </a:solidFill>
                <a:effectLst/>
                <a:uLnTx/>
                <a:uFillTx/>
                <a:latin typeface="Century Gothic"/>
                <a:ea typeface="Century Gothic"/>
                <a:cs typeface="Century Gothic"/>
                <a:sym typeface="Century Gothic"/>
              </a:rPr>
              <a:t>kann</a:t>
            </a:r>
            <a:r>
              <a:rPr kumimoji="0" lang="en-GB" sz="2000" b="1" i="0" u="none" strike="noStrike" kern="0" cap="none" spc="0" normalizeH="0" baseline="0" noProof="0">
                <a:ln>
                  <a:noFill/>
                </a:ln>
                <a:solidFill>
                  <a:srgbClr val="00B050"/>
                </a:solidFill>
                <a:effectLst/>
                <a:uLnTx/>
                <a:uFillTx/>
                <a:latin typeface="Century Gothic"/>
                <a:ea typeface="Century Gothic"/>
                <a:cs typeface="Century Gothic"/>
                <a:sym typeface="Century Gothic"/>
              </a:rPr>
              <a:t> Deutsch</a:t>
            </a:r>
            <a:r>
              <a:rPr kumimoji="0" lang="en-GB" sz="2000" b="1" i="0" u="none" strike="noStrike" kern="0" cap="none" spc="0" normalizeH="0" noProof="0">
                <a:ln>
                  <a:noFill/>
                </a:ln>
                <a:solidFill>
                  <a:srgbClr val="00B050"/>
                </a:solidFill>
                <a:effectLst/>
                <a:uLnTx/>
                <a:uFillTx/>
                <a:latin typeface="Century Gothic"/>
                <a:ea typeface="Century Gothic"/>
                <a:cs typeface="Century Gothic"/>
                <a:sym typeface="Century Gothic"/>
              </a:rPr>
              <a:t> </a:t>
            </a:r>
            <a:r>
              <a:rPr kumimoji="0" lang="en-GB" sz="2000" b="1" i="0" u="none" strike="noStrike" kern="0" cap="none" spc="0" normalizeH="0" noProof="0" err="1">
                <a:ln>
                  <a:noFill/>
                </a:ln>
                <a:solidFill>
                  <a:srgbClr val="00B050"/>
                </a:solidFill>
                <a:effectLst/>
                <a:uLnTx/>
                <a:uFillTx/>
                <a:latin typeface="Century Gothic"/>
                <a:ea typeface="Century Gothic"/>
                <a:cs typeface="Century Gothic"/>
                <a:sym typeface="Century Gothic"/>
              </a:rPr>
              <a:t>sprechen</a:t>
            </a:r>
            <a:r>
              <a:rPr kumimoji="0" lang="en-GB" sz="2000" b="1" i="0" u="none" strike="noStrike" kern="0" cap="none" spc="0" normalizeH="0" noProof="0">
                <a:ln>
                  <a:noFill/>
                </a:ln>
                <a:solidFill>
                  <a:srgbClr val="00B050"/>
                </a:solidFill>
                <a:effectLst/>
                <a:uLnTx/>
                <a:uFillTx/>
                <a:latin typeface="Century Gothic"/>
                <a:ea typeface="Century Gothic"/>
                <a:cs typeface="Century Gothic"/>
                <a:sym typeface="Century Gothic"/>
              </a:rPr>
              <a:t>!</a:t>
            </a:r>
            <a:endParaRPr kumimoji="0" sz="2000" b="1" i="0" u="none" strike="noStrike" kern="0" cap="none" spc="0" normalizeH="0" baseline="0" noProof="0">
              <a:ln>
                <a:noFill/>
              </a:ln>
              <a:solidFill>
                <a:srgbClr val="00B050"/>
              </a:solidFill>
              <a:effectLst/>
              <a:uLnTx/>
              <a:uFillTx/>
              <a:latin typeface="Century Gothic"/>
              <a:ea typeface="Century Gothic"/>
              <a:cs typeface="Century Gothic"/>
              <a:sym typeface="Century Gothic"/>
            </a:endParaRPr>
          </a:p>
        </p:txBody>
      </p:sp>
      <p:sp>
        <p:nvSpPr>
          <p:cNvPr id="51" name="Google Shape;406;p9">
            <a:extLst>
              <a:ext uri="{FF2B5EF4-FFF2-40B4-BE49-F238E27FC236}">
                <a16:creationId xmlns:a16="http://schemas.microsoft.com/office/drawing/2014/main" id="{0DEFA76A-0089-4090-A362-2C78C5355339}"/>
              </a:ext>
            </a:extLst>
          </p:cNvPr>
          <p:cNvSpPr txBox="1"/>
          <p:nvPr/>
        </p:nvSpPr>
        <p:spPr>
          <a:xfrm>
            <a:off x="6930624" y="4853783"/>
            <a:ext cx="4633019" cy="400069"/>
          </a:xfrm>
          <a:prstGeom prst="rect">
            <a:avLst/>
          </a:prstGeom>
          <a:solidFill>
            <a:schemeClr val="lt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a:solidFill>
                  <a:srgbClr val="00B050"/>
                </a:solidFill>
                <a:latin typeface="Century Gothic"/>
                <a:ea typeface="Century Gothic"/>
                <a:cs typeface="Century Gothic"/>
                <a:sym typeface="Century Gothic"/>
              </a:rPr>
              <a:t>N</a:t>
            </a:r>
            <a:r>
              <a:rPr kumimoji="0" lang="en-GB" sz="2000" b="1" i="0" u="none" strike="noStrike" kern="0" cap="none" spc="0" normalizeH="0" baseline="0" noProof="0" err="1">
                <a:ln>
                  <a:noFill/>
                </a:ln>
                <a:solidFill>
                  <a:srgbClr val="00B050"/>
                </a:solidFill>
                <a:effectLst/>
                <a:uLnTx/>
                <a:uFillTx/>
                <a:latin typeface="Century Gothic"/>
                <a:ea typeface="Century Gothic"/>
                <a:cs typeface="Century Gothic"/>
                <a:sym typeface="Century Gothic"/>
              </a:rPr>
              <a:t>ein</a:t>
            </a:r>
            <a:r>
              <a:rPr kumimoji="0" lang="en-GB" sz="2000" b="1" i="0" u="none" strike="noStrike" kern="0" cap="none" spc="0" normalizeH="0" baseline="0" noProof="0">
                <a:ln>
                  <a:noFill/>
                </a:ln>
                <a:solidFill>
                  <a:srgbClr val="00B050"/>
                </a:solidFill>
                <a:effectLst/>
                <a:uLnTx/>
                <a:uFillTx/>
                <a:latin typeface="Century Gothic"/>
                <a:ea typeface="Century Gothic"/>
                <a:cs typeface="Century Gothic"/>
                <a:sym typeface="Century Gothic"/>
              </a:rPr>
              <a:t>, ich </a:t>
            </a:r>
            <a:r>
              <a:rPr kumimoji="0" lang="en-GB" sz="2000" b="1" i="0" u="none" strike="noStrike" kern="0" cap="none" spc="0" normalizeH="0" baseline="0" noProof="0" err="1">
                <a:ln>
                  <a:noFill/>
                </a:ln>
                <a:solidFill>
                  <a:srgbClr val="00B050"/>
                </a:solidFill>
                <a:effectLst/>
                <a:uLnTx/>
                <a:uFillTx/>
                <a:latin typeface="Century Gothic"/>
                <a:ea typeface="Century Gothic"/>
                <a:cs typeface="Century Gothic"/>
                <a:sym typeface="Century Gothic"/>
              </a:rPr>
              <a:t>kann</a:t>
            </a:r>
            <a:r>
              <a:rPr kumimoji="0" lang="en-GB" sz="2000" b="1" i="0" u="none" strike="noStrike" kern="0" cap="none" spc="0" normalizeH="0" baseline="0" noProof="0">
                <a:ln>
                  <a:noFill/>
                </a:ln>
                <a:solidFill>
                  <a:srgbClr val="00B050"/>
                </a:solidFill>
                <a:effectLst/>
                <a:uLnTx/>
                <a:uFillTx/>
                <a:latin typeface="Century Gothic"/>
                <a:ea typeface="Century Gothic"/>
                <a:cs typeface="Century Gothic"/>
                <a:sym typeface="Century Gothic"/>
              </a:rPr>
              <a:t> </a:t>
            </a:r>
            <a:r>
              <a:rPr kumimoji="0" lang="en-GB" sz="2000" b="1" i="0" u="none" strike="noStrike" kern="0" cap="none" spc="0" normalizeH="0" baseline="0" noProof="0" err="1">
                <a:ln>
                  <a:noFill/>
                </a:ln>
                <a:solidFill>
                  <a:srgbClr val="00B050"/>
                </a:solidFill>
                <a:effectLst/>
                <a:uLnTx/>
                <a:uFillTx/>
                <a:latin typeface="Century Gothic"/>
                <a:ea typeface="Century Gothic"/>
                <a:cs typeface="Century Gothic"/>
                <a:sym typeface="Century Gothic"/>
              </a:rPr>
              <a:t>kein</a:t>
            </a:r>
            <a:r>
              <a:rPr kumimoji="0" lang="en-GB" sz="2000" b="1" i="0" u="none" strike="noStrike" kern="0" cap="none" spc="0" normalizeH="0" baseline="0" noProof="0">
                <a:ln>
                  <a:noFill/>
                </a:ln>
                <a:solidFill>
                  <a:srgbClr val="00B050"/>
                </a:solidFill>
                <a:effectLst/>
                <a:uLnTx/>
                <a:uFillTx/>
                <a:latin typeface="Century Gothic"/>
                <a:ea typeface="Century Gothic"/>
                <a:cs typeface="Century Gothic"/>
                <a:sym typeface="Century Gothic"/>
              </a:rPr>
              <a:t> Auto </a:t>
            </a:r>
            <a:r>
              <a:rPr kumimoji="0" lang="en-GB" sz="2000" b="1" i="0" u="none" strike="noStrike" kern="0" cap="none" spc="0" normalizeH="0" baseline="0" noProof="0" err="1">
                <a:ln>
                  <a:noFill/>
                </a:ln>
                <a:solidFill>
                  <a:srgbClr val="00B050"/>
                </a:solidFill>
                <a:effectLst/>
                <a:uLnTx/>
                <a:uFillTx/>
                <a:latin typeface="Century Gothic"/>
                <a:ea typeface="Century Gothic"/>
                <a:cs typeface="Century Gothic"/>
                <a:sym typeface="Century Gothic"/>
              </a:rPr>
              <a:t>fahren</a:t>
            </a:r>
            <a:r>
              <a:rPr kumimoji="0" lang="en-GB" sz="2000" b="1" i="0" u="none" strike="noStrike" kern="0" cap="none" spc="0" normalizeH="0" baseline="0" noProof="0">
                <a:ln>
                  <a:noFill/>
                </a:ln>
                <a:solidFill>
                  <a:srgbClr val="00B050"/>
                </a:solidFill>
                <a:effectLst/>
                <a:uLnTx/>
                <a:uFillTx/>
                <a:latin typeface="Century Gothic"/>
                <a:ea typeface="Century Gothic"/>
                <a:cs typeface="Century Gothic"/>
                <a:sym typeface="Century Gothic"/>
              </a:rPr>
              <a:t>. </a:t>
            </a:r>
            <a:endParaRPr kumimoji="0" sz="2000" b="1" i="0" u="none" strike="noStrike" kern="0" cap="none" spc="0" normalizeH="0" baseline="0" noProof="0">
              <a:ln>
                <a:noFill/>
              </a:ln>
              <a:solidFill>
                <a:srgbClr val="00B050"/>
              </a:solidFill>
              <a:effectLst/>
              <a:uLnTx/>
              <a:uFillTx/>
              <a:latin typeface="Century Gothic"/>
              <a:ea typeface="Century Gothic"/>
              <a:cs typeface="Century Gothic"/>
              <a:sym typeface="Century Gothic"/>
            </a:endParaRPr>
          </a:p>
        </p:txBody>
      </p:sp>
      <p:sp>
        <p:nvSpPr>
          <p:cNvPr id="25" name="Title 2">
            <a:extLst>
              <a:ext uri="{FF2B5EF4-FFF2-40B4-BE49-F238E27FC236}">
                <a16:creationId xmlns:a16="http://schemas.microsoft.com/office/drawing/2014/main" id="{B89C126A-4117-4283-8EB9-C94D6F907E31}"/>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err="1">
                <a:solidFill>
                  <a:schemeClr val="bg1"/>
                </a:solidFill>
                <a:latin typeface="Century Gothic" panose="020B0502020202020204" pitchFamily="34" charset="0"/>
              </a:rPr>
              <a:t>schreiben</a:t>
            </a:r>
            <a:endParaRPr lang="en-GB" sz="2000" b="1" kern="0">
              <a:solidFill>
                <a:schemeClr val="bg1"/>
              </a:solidFill>
              <a:latin typeface="Century Gothic" panose="020B0502020202020204" pitchFamily="34" charset="0"/>
            </a:endParaRPr>
          </a:p>
        </p:txBody>
      </p:sp>
      <p:pic>
        <p:nvPicPr>
          <p:cNvPr id="26" name="Graphic 25" descr="Blackboard">
            <a:extLst>
              <a:ext uri="{FF2B5EF4-FFF2-40B4-BE49-F238E27FC236}">
                <a16:creationId xmlns:a16="http://schemas.microsoft.com/office/drawing/2014/main" id="{3CF34C24-848B-4AE2-88BA-F60EB96C640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919121" y="-110706"/>
            <a:ext cx="1256675" cy="1256675"/>
          </a:xfrm>
          <a:prstGeom prst="rect">
            <a:avLst/>
          </a:prstGeom>
        </p:spPr>
      </p:pic>
      <p:sp>
        <p:nvSpPr>
          <p:cNvPr id="29" name="Google Shape;167;p2">
            <a:extLst>
              <a:ext uri="{FF2B5EF4-FFF2-40B4-BE49-F238E27FC236}">
                <a16:creationId xmlns:a16="http://schemas.microsoft.com/office/drawing/2014/main" id="{8CCD1FEF-B5EE-495D-A725-18F86A1B68D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7816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3_W12F_13.2.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500"/>
                                        <p:tgtEl>
                                          <p:spTgt spid="4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T3_W12F_13.3.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500"/>
                                        <p:tgtEl>
                                          <p:spTgt spid="4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T3_W12F_13.4.wav"/>
                                        </p:tgtEl>
                                      </p:cMediaNode>
                                    </p:audio>
                                  </p:sub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additive="base">
                                        <p:cTn id="22" dur="500"/>
                                        <p:tgtEl>
                                          <p:spTgt spid="4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6" name="T3_W12F_13.5.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additive="base">
                                        <p:cTn id="27" dur="500"/>
                                        <p:tgtEl>
                                          <p:spTgt spid="4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7" name="T3_W12F_13.6.wav"/>
                                        </p:tgtEl>
                                      </p:cMediaNode>
                                    </p:audio>
                                  </p:sub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additive="base">
                                        <p:cTn id="32" dur="500"/>
                                        <p:tgtEl>
                                          <p:spTgt spid="4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p:tgtEl>
                                          <p:spTgt spid="4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47"/>
                                        </p:tgtEl>
                                        <p:attrNameLst>
                                          <p:attrName>style.visibility</p:attrName>
                                        </p:attrNameLst>
                                      </p:cBhvr>
                                      <p:to>
                                        <p:strVal val="visible"/>
                                      </p:to>
                                    </p:set>
                                    <p:anim calcmode="lin" valueType="num">
                                      <p:cBhvr additive="base">
                                        <p:cTn id="42" dur="500"/>
                                        <p:tgtEl>
                                          <p:spTgt spid="4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anim calcmode="lin" valueType="num">
                                      <p:cBhvr additive="base">
                                        <p:cTn id="47" dur="500"/>
                                        <p:tgtEl>
                                          <p:spTgt spid="4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49"/>
                                        </p:tgtEl>
                                        <p:attrNameLst>
                                          <p:attrName>style.visibility</p:attrName>
                                        </p:attrNameLst>
                                      </p:cBhvr>
                                      <p:to>
                                        <p:strVal val="visible"/>
                                      </p:to>
                                    </p:set>
                                    <p:anim calcmode="lin" valueType="num">
                                      <p:cBhvr additive="base">
                                        <p:cTn id="52" dur="500"/>
                                        <p:tgtEl>
                                          <p:spTgt spid="49"/>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50"/>
                                        </p:tgtEl>
                                        <p:attrNameLst>
                                          <p:attrName>style.visibility</p:attrName>
                                        </p:attrNameLst>
                                      </p:cBhvr>
                                      <p:to>
                                        <p:strVal val="visible"/>
                                      </p:to>
                                    </p:set>
                                    <p:anim calcmode="lin" valueType="num">
                                      <p:cBhvr additive="base">
                                        <p:cTn id="57" dur="500"/>
                                        <p:tgtEl>
                                          <p:spTgt spid="5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8" name="T3_W12F_13.7.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51"/>
                                        </p:tgtEl>
                                        <p:attrNameLst>
                                          <p:attrName>style.visibility</p:attrName>
                                        </p:attrNameLst>
                                      </p:cBhvr>
                                      <p:to>
                                        <p:strVal val="visible"/>
                                      </p:to>
                                    </p:set>
                                    <p:anim calcmode="lin" valueType="num">
                                      <p:cBhvr additive="base">
                                        <p:cTn id="62" dur="500"/>
                                        <p:tgtEl>
                                          <p:spTgt spid="5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0"/>
                                            </p:cond>
                                          </p:stCondLst>
                                          <p:endCondLst>
                                            <p:cond evt="onStopAudio" delay="0">
                                              <p:tgtEl>
                                                <p:sldTgt/>
                                              </p:tgtEl>
                                            </p:cond>
                                          </p:endCondLst>
                                        </p:cTn>
                                        <p:tgtEl>
                                          <p:sndTgt r:embed="rId9" name="T3_W12F_13.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715984720"/>
              </p:ext>
            </p:extLst>
          </p:nvPr>
        </p:nvGraphicFramePr>
        <p:xfrm>
          <a:off x="547096" y="732820"/>
          <a:ext cx="10322446" cy="5602393"/>
        </p:xfrm>
        <a:graphic>
          <a:graphicData uri="http://schemas.openxmlformats.org/drawingml/2006/table">
            <a:tbl>
              <a:tblPr firstRow="1" bandRow="1"/>
              <a:tblGrid>
                <a:gridCol w="1820696">
                  <a:extLst>
                    <a:ext uri="{9D8B030D-6E8A-4147-A177-3AD203B41FA5}">
                      <a16:colId xmlns:a16="http://schemas.microsoft.com/office/drawing/2014/main" val="1203737284"/>
                    </a:ext>
                  </a:extLst>
                </a:gridCol>
                <a:gridCol w="2983560">
                  <a:extLst>
                    <a:ext uri="{9D8B030D-6E8A-4147-A177-3AD203B41FA5}">
                      <a16:colId xmlns:a16="http://schemas.microsoft.com/office/drawing/2014/main" val="1810222861"/>
                    </a:ext>
                  </a:extLst>
                </a:gridCol>
                <a:gridCol w="2684273">
                  <a:extLst>
                    <a:ext uri="{9D8B030D-6E8A-4147-A177-3AD203B41FA5}">
                      <a16:colId xmlns:a16="http://schemas.microsoft.com/office/drawing/2014/main" val="274413866"/>
                    </a:ext>
                  </a:extLst>
                </a:gridCol>
                <a:gridCol w="2833917">
                  <a:extLst>
                    <a:ext uri="{9D8B030D-6E8A-4147-A177-3AD203B41FA5}">
                      <a16:colId xmlns:a16="http://schemas.microsoft.com/office/drawing/2014/main" val="2706468897"/>
                    </a:ext>
                  </a:extLst>
                </a:gridCol>
              </a:tblGrid>
              <a:tr h="968081">
                <a:tc rowSpan="3">
                  <a:txBody>
                    <a:bodyPr/>
                    <a:lstStyle/>
                    <a:p>
                      <a:endParaRPr lang="en-GB" sz="2800">
                        <a:solidFill>
                          <a:srgbClr val="002060"/>
                        </a:solidFill>
                        <a:latin typeface="Century Gothic" panose="020B0502020202020204" pitchFamily="34" charset="0"/>
                      </a:endParaRPr>
                    </a:p>
                  </a:txBody>
                  <a:tcPr>
                    <a:lnB w="12700" cap="flat" cmpd="sng" algn="ctr">
                      <a:solidFill>
                        <a:sysClr val="windowText" lastClr="000000"/>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err="1">
                          <a:solidFill>
                            <a:srgbClr val="92D050"/>
                          </a:solidFill>
                          <a:latin typeface="Century Gothic" panose="020B0502020202020204" pitchFamily="34" charset="0"/>
                          <a:sym typeface="Arial"/>
                        </a:rPr>
                        <a:t>Viel</a:t>
                      </a:r>
                      <a:r>
                        <a:rPr lang="en-GB" sz="2400" b="1" i="0" u="none" strike="noStrike" cap="none">
                          <a:solidFill>
                            <a:srgbClr val="92D050"/>
                          </a:solidFill>
                          <a:latin typeface="Century Gothic" panose="020B0502020202020204" pitchFamily="34" charset="0"/>
                          <a:sym typeface="Arial"/>
                        </a:rPr>
                        <a:t> </a:t>
                      </a:r>
                      <a:r>
                        <a:rPr lang="en-GB" sz="2400" b="1" i="0" u="none" strike="noStrike" cap="none" err="1">
                          <a:solidFill>
                            <a:srgbClr val="92D050"/>
                          </a:solidFill>
                          <a:latin typeface="Century Gothic" panose="020B0502020202020204" pitchFamily="34" charset="0"/>
                          <a:sym typeface="Arial"/>
                        </a:rPr>
                        <a:t>Spaß</a:t>
                      </a:r>
                      <a:r>
                        <a:rPr lang="en-GB" sz="2400" b="1" i="0" u="none" strike="noStrike" cap="none">
                          <a:solidFill>
                            <a:srgbClr val="92D050"/>
                          </a:solidFill>
                          <a:latin typeface="Century Gothic" panose="020B0502020202020204" pitchFamily="34" charset="0"/>
                          <a:sym typeface="Arial"/>
                        </a:rPr>
                        <a:t>!</a:t>
                      </a:r>
                    </a:p>
                  </a:txBody>
                  <a:tcPr>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err="1">
                          <a:solidFill>
                            <a:srgbClr val="92D050"/>
                          </a:solidFill>
                          <a:latin typeface="Century Gothic" panose="020B0502020202020204" pitchFamily="34" charset="0"/>
                          <a:sym typeface="Arial"/>
                        </a:rPr>
                        <a:t>Guten</a:t>
                      </a:r>
                      <a:r>
                        <a:rPr lang="en-GB" sz="2400" b="1" i="0" u="none" strike="noStrike" cap="none">
                          <a:solidFill>
                            <a:srgbClr val="92D050"/>
                          </a:solidFill>
                          <a:latin typeface="Century Gothic" panose="020B0502020202020204" pitchFamily="34" charset="0"/>
                          <a:sym typeface="Arial"/>
                        </a:rPr>
                        <a:t> Appetit!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i="0" u="none" strike="noStrike" cap="none">
                          <a:solidFill>
                            <a:srgbClr val="92D050"/>
                          </a:solidFill>
                          <a:latin typeface="Century Gothic" panose="020B0502020202020204" pitchFamily="34" charset="0"/>
                          <a:sym typeface="Arial"/>
                        </a:rPr>
                        <a:t>G</a:t>
                      </a:r>
                      <a:r>
                        <a:rPr lang="en-GB" sz="2400" b="1" i="0" u="none" strike="noStrike" cap="none" err="1">
                          <a:solidFill>
                            <a:srgbClr val="92D050"/>
                          </a:solidFill>
                          <a:latin typeface="Century Gothic" panose="020B0502020202020204" pitchFamily="34" charset="0"/>
                          <a:sym typeface="Arial"/>
                        </a:rPr>
                        <a:t>ute</a:t>
                      </a:r>
                      <a:r>
                        <a:rPr lang="en-GB" sz="2400" b="1" i="0" u="none" strike="noStrike" cap="none">
                          <a:solidFill>
                            <a:srgbClr val="92D050"/>
                          </a:solidFill>
                          <a:latin typeface="Century Gothic" panose="020B0502020202020204" pitchFamily="34" charset="0"/>
                          <a:sym typeface="Arial"/>
                        </a:rPr>
                        <a:t> Nacht!</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92D050"/>
                          </a:solidFill>
                          <a:latin typeface="Century Gothic" panose="020B0502020202020204" pitchFamily="34" charset="0"/>
                        </a:rPr>
                        <a:t>er/</a:t>
                      </a:r>
                      <a:r>
                        <a:rPr lang="en-GB" sz="2400" b="1" err="1">
                          <a:solidFill>
                            <a:srgbClr val="92D050"/>
                          </a:solidFill>
                          <a:latin typeface="Century Gothic" panose="020B0502020202020204" pitchFamily="34" charset="0"/>
                        </a:rPr>
                        <a:t>sie</a:t>
                      </a:r>
                      <a:r>
                        <a:rPr lang="en-GB" sz="2400" b="1">
                          <a:solidFill>
                            <a:srgbClr val="92D050"/>
                          </a:solidFill>
                          <a:latin typeface="Century Gothic" panose="020B0502020202020204" pitchFamily="34" charset="0"/>
                        </a:rPr>
                        <a:t>/es </a:t>
                      </a:r>
                      <a:r>
                        <a:rPr lang="en-GB" sz="2400" b="1" err="1">
                          <a:solidFill>
                            <a:srgbClr val="92D050"/>
                          </a:solidFill>
                          <a:latin typeface="Century Gothic" panose="020B0502020202020204" pitchFamily="34" charset="0"/>
                        </a:rPr>
                        <a:t>wird</a:t>
                      </a:r>
                      <a:endParaRPr lang="en-GB" sz="2400" b="1">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92D050"/>
                          </a:solidFill>
                          <a:latin typeface="Century Gothic" panose="020B0502020202020204" pitchFamily="34" charset="0"/>
                        </a:rPr>
                        <a:t>das </a:t>
                      </a:r>
                      <a:r>
                        <a:rPr lang="en-GB" sz="2400" b="1" err="1">
                          <a:solidFill>
                            <a:srgbClr val="92D050"/>
                          </a:solidFill>
                          <a:latin typeface="Century Gothic" panose="020B0502020202020204" pitchFamily="34" charset="0"/>
                        </a:rPr>
                        <a:t>Ei</a:t>
                      </a:r>
                      <a:endParaRPr lang="en-GB" sz="2400" b="1">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92D050"/>
                          </a:solidFill>
                          <a:latin typeface="Century Gothic" panose="020B0502020202020204" pitchFamily="34" charset="0"/>
                        </a:rPr>
                        <a:t>das </a:t>
                      </a:r>
                      <a:r>
                        <a:rPr lang="en-GB" sz="2400" b="1" err="1">
                          <a:solidFill>
                            <a:srgbClr val="92D050"/>
                          </a:solidFill>
                          <a:latin typeface="Century Gothic" panose="020B0502020202020204" pitchFamily="34" charset="0"/>
                        </a:rPr>
                        <a:t>Frühstück</a:t>
                      </a:r>
                      <a:endParaRPr lang="en-GB" sz="2400" b="1">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a:solidFill>
                            <a:srgbClr val="92D050"/>
                          </a:solidFill>
                          <a:latin typeface="Century Gothic" panose="020B0502020202020204" pitchFamily="34" charset="0"/>
                        </a:rPr>
                        <a:t>w</a:t>
                      </a:r>
                      <a:r>
                        <a:rPr lang="en-GB" sz="2400" b="1" err="1">
                          <a:solidFill>
                            <a:srgbClr val="92D050"/>
                          </a:solidFill>
                          <a:latin typeface="Century Gothic" panose="020B0502020202020204" pitchFamily="34" charset="0"/>
                        </a:rPr>
                        <a:t>erden</a:t>
                      </a:r>
                      <a:endParaRPr lang="en-GB" sz="2400" b="1">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92D050"/>
                          </a:solidFill>
                          <a:latin typeface="Century Gothic" panose="020B0502020202020204" pitchFamily="34" charset="0"/>
                        </a:rPr>
                        <a:t>ich </a:t>
                      </a:r>
                      <a:r>
                        <a:rPr lang="en-GB" sz="2400" b="1" err="1">
                          <a:solidFill>
                            <a:srgbClr val="92D050"/>
                          </a:solidFill>
                          <a:latin typeface="Century Gothic" panose="020B0502020202020204" pitchFamily="34" charset="0"/>
                        </a:rPr>
                        <a:t>werde</a:t>
                      </a:r>
                      <a:endParaRPr lang="en-GB" sz="2400" b="1">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92D050"/>
                          </a:solidFill>
                          <a:latin typeface="Century Gothic" panose="020B0502020202020204" pitchFamily="34" charset="0"/>
                        </a:rPr>
                        <a:t>du </a:t>
                      </a:r>
                      <a:r>
                        <a:rPr lang="en-GB" sz="2400" b="1" err="1">
                          <a:solidFill>
                            <a:srgbClr val="92D050"/>
                          </a:solidFill>
                          <a:latin typeface="Century Gothic" panose="020B0502020202020204" pitchFamily="34" charset="0"/>
                        </a:rPr>
                        <a:t>wirst</a:t>
                      </a:r>
                      <a:endParaRPr lang="en-GB" sz="2400" b="1">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FF3399"/>
                          </a:solidFill>
                          <a:latin typeface="Century Gothic" panose="020B0502020202020204" pitchFamily="34" charset="0"/>
                        </a:rPr>
                        <a:t>das Skateboard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FF3399"/>
                          </a:solidFill>
                          <a:latin typeface="Century Gothic" panose="020B0502020202020204" pitchFamily="34" charset="0"/>
                        </a:rPr>
                        <a:t>sauber</a:t>
                      </a:r>
                      <a:endParaRPr lang="en-GB" sz="2400" b="1">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FF3399"/>
                          </a:solidFill>
                          <a:latin typeface="Century Gothic" panose="020B0502020202020204" pitchFamily="34" charset="0"/>
                        </a:rPr>
                        <a:t>warum</a:t>
                      </a:r>
                      <a:r>
                        <a:rPr lang="en-GB" sz="2400" b="1">
                          <a:solidFill>
                            <a:srgbClr val="FF3399"/>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FF3399"/>
                          </a:solidFill>
                          <a:latin typeface="Century Gothic" panose="020B0502020202020204" pitchFamily="34" charset="0"/>
                        </a:rPr>
                        <a:t>du </a:t>
                      </a:r>
                      <a:r>
                        <a:rPr lang="en-GB" sz="2400" b="1" err="1">
                          <a:solidFill>
                            <a:srgbClr val="FF3399"/>
                          </a:solidFill>
                          <a:latin typeface="Century Gothic" panose="020B0502020202020204" pitchFamily="34" charset="0"/>
                        </a:rPr>
                        <a:t>willst</a:t>
                      </a:r>
                      <a:endParaRPr lang="en-GB" sz="2400" b="1">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FF3399"/>
                          </a:solidFill>
                          <a:latin typeface="Century Gothic" panose="020B0502020202020204" pitchFamily="34" charset="0"/>
                        </a:rPr>
                        <a:t>er/</a:t>
                      </a:r>
                      <a:r>
                        <a:rPr lang="en-GB" sz="2400" b="1" err="1">
                          <a:solidFill>
                            <a:srgbClr val="FF3399"/>
                          </a:solidFill>
                          <a:latin typeface="Century Gothic" panose="020B0502020202020204" pitchFamily="34" charset="0"/>
                        </a:rPr>
                        <a:t>sie</a:t>
                      </a:r>
                      <a:r>
                        <a:rPr lang="en-GB" sz="2400" b="1">
                          <a:solidFill>
                            <a:srgbClr val="FF3399"/>
                          </a:solidFill>
                          <a:latin typeface="Century Gothic" panose="020B0502020202020204" pitchFamily="34" charset="0"/>
                        </a:rPr>
                        <a:t>/es will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a:solidFill>
                            <a:srgbClr val="FF3399"/>
                          </a:solidFill>
                          <a:latin typeface="Century Gothic" panose="020B0502020202020204" pitchFamily="34" charset="0"/>
                        </a:rPr>
                        <a:t>d</a:t>
                      </a:r>
                      <a:r>
                        <a:rPr lang="en-GB" sz="2400" b="1">
                          <a:solidFill>
                            <a:srgbClr val="FF3399"/>
                          </a:solidFill>
                          <a:latin typeface="Century Gothic" panose="020B0502020202020204" pitchFamily="34" charset="0"/>
                        </a:rPr>
                        <a:t>as Zimmer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FF3399"/>
                          </a:solidFill>
                          <a:latin typeface="Century Gothic" panose="020B0502020202020204" pitchFamily="34" charset="0"/>
                        </a:rPr>
                        <a:t>putzen</a:t>
                      </a:r>
                      <a:endParaRPr lang="en-GB" sz="2400" b="1">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FF3399"/>
                          </a:solidFill>
                          <a:latin typeface="Century Gothic" panose="020B0502020202020204" pitchFamily="34" charset="0"/>
                        </a:rPr>
                        <a:t>wollen</a:t>
                      </a:r>
                      <a:endParaRPr lang="en-GB" sz="2400" b="1">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FF3399"/>
                          </a:solidFill>
                          <a:latin typeface="Century Gothic" panose="020B0502020202020204" pitchFamily="34" charset="0"/>
                        </a:rPr>
                        <a:t>ich will</a:t>
                      </a:r>
                    </a:p>
                    <a:p>
                      <a:endParaRPr lang="en-GB" sz="2400" b="1">
                        <a:solidFill>
                          <a:srgbClr val="FF3399"/>
                        </a:solidFill>
                        <a:latin typeface="Century Gothic" panose="020B0502020202020204" pitchFamily="34" charset="0"/>
                      </a:endParaRPr>
                    </a:p>
                    <a:p>
                      <a:endParaRPr lang="en-GB" sz="2400" b="1">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3_W12F_14.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a:solidFill>
                  <a:srgbClr val="002060"/>
                </a:solidFill>
                <a:latin typeface="Century Gothic" panose="020B0502020202020204" pitchFamily="34" charset="0"/>
                <a:cs typeface="Arial"/>
                <a:sym typeface="Arial"/>
              </a:rPr>
              <a:t>Can you get at least 10 points?</a:t>
            </a:r>
            <a:endParaRPr kumimoji="0" lang="en-GB" sz="20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a:solidFill>
                  <a:srgbClr val="002060"/>
                </a:solidFill>
                <a:latin typeface="Century Gothic" panose="020B0502020202020204" pitchFamily="34" charset="0"/>
                <a:ea typeface="Century Gothic"/>
                <a:cs typeface="Century Gothic"/>
                <a:sym typeface="Century Gothic"/>
              </a:rPr>
              <a:t>Follow up 5: </a:t>
            </a:r>
            <a:endParaRPr lang="en-GB" sz="280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err="1">
                  <a:solidFill>
                    <a:schemeClr val="tx1">
                      <a:lumMod val="95000"/>
                      <a:lumOff val="5000"/>
                    </a:schemeClr>
                  </a:solidFill>
                  <a:latin typeface="Century Gothic" panose="020B0502020202020204" pitchFamily="34" charset="0"/>
                </a:rPr>
                <a:t>Wörter</a:t>
              </a:r>
              <a:endParaRPr lang="en-GB" sz="2000" b="1">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590417" y="1462644"/>
            <a:ext cx="1186070" cy="108036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795646" y="4282669"/>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0798" y="5299981"/>
            <a:ext cx="609462" cy="584775"/>
          </a:xfrm>
          <a:prstGeom prst="rect">
            <a:avLst/>
          </a:prstGeom>
          <a:noFill/>
        </p:spPr>
        <p:txBody>
          <a:bodyPr wrap="none" rtlCol="0">
            <a:spAutoFit/>
          </a:bodyPr>
          <a:lstStyle/>
          <a:p>
            <a:pPr>
              <a:buClr>
                <a:srgbClr val="000000"/>
              </a:buClr>
              <a:buFont typeface="Arial"/>
              <a:buNone/>
              <a:defRPr/>
            </a:pPr>
            <a:r>
              <a:rPr lang="en-GB" sz="3200" kern="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02753" y="2139307"/>
            <a:ext cx="609462" cy="584775"/>
          </a:xfrm>
          <a:prstGeom prst="rect">
            <a:avLst/>
          </a:prstGeom>
          <a:noFill/>
        </p:spPr>
        <p:txBody>
          <a:bodyPr wrap="none" rtlCol="0">
            <a:spAutoFit/>
          </a:bodyPr>
          <a:lstStyle/>
          <a:p>
            <a:pPr>
              <a:buClr>
                <a:srgbClr val="000000"/>
              </a:buClr>
              <a:buFont typeface="Arial"/>
              <a:buNone/>
              <a:defRPr/>
            </a:pPr>
            <a:r>
              <a:rPr lang="en-GB" sz="3200" kern="0">
                <a:solidFill>
                  <a:srgbClr val="002060"/>
                </a:solidFill>
                <a:latin typeface="Century Gothic" panose="020B0502020202020204" pitchFamily="34" charset="0"/>
                <a:cs typeface="Arial"/>
                <a:sym typeface="Arial"/>
              </a:rPr>
              <a:t>x2</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356284" y="5531985"/>
            <a:ext cx="4336340" cy="461665"/>
          </a:xfrm>
          <a:prstGeom prst="rect">
            <a:avLst/>
          </a:prstGeom>
          <a:noFill/>
        </p:spPr>
        <p:txBody>
          <a:bodyPr wrap="square" rtlCol="0">
            <a:spAutoFit/>
          </a:bodyPr>
          <a:lstStyle/>
          <a:p>
            <a:pPr>
              <a:buClr>
                <a:srgbClr val="000000"/>
              </a:buClr>
              <a:buFont typeface="Arial"/>
              <a:buNone/>
              <a:defRPr/>
            </a:pPr>
            <a:r>
              <a:rPr lang="en-GB" sz="2400" kern="0">
                <a:solidFill>
                  <a:srgbClr val="002060"/>
                </a:solidFill>
                <a:latin typeface="Century Gothic" panose="020B0502020202020204" pitchFamily="34" charset="0"/>
                <a:cs typeface="Arial"/>
                <a:sym typeface="Arial"/>
              </a:rPr>
              <a:t>to clean, cleaning</a:t>
            </a:r>
          </a:p>
        </p:txBody>
      </p:sp>
      <p:sp>
        <p:nvSpPr>
          <p:cNvPr id="59" name="TextBox 58">
            <a:extLst>
              <a:ext uri="{FF2B5EF4-FFF2-40B4-BE49-F238E27FC236}">
                <a16:creationId xmlns:a16="http://schemas.microsoft.com/office/drawing/2014/main" id="{5EAB8AEE-2EFB-4FCD-B290-9EBB073016C9}"/>
              </a:ext>
            </a:extLst>
          </p:cNvPr>
          <p:cNvSpPr txBox="1"/>
          <p:nvPr/>
        </p:nvSpPr>
        <p:spPr>
          <a:xfrm>
            <a:off x="5438808" y="5585038"/>
            <a:ext cx="2414666" cy="830997"/>
          </a:xfrm>
          <a:prstGeom prst="rect">
            <a:avLst/>
          </a:prstGeom>
          <a:noFill/>
        </p:spPr>
        <p:txBody>
          <a:bodyPr wrap="square" rtlCol="0">
            <a:spAutoFit/>
          </a:bodyPr>
          <a:lstStyle/>
          <a:p>
            <a:pPr>
              <a:buClr>
                <a:srgbClr val="000000"/>
              </a:buClr>
              <a:buFont typeface="Arial"/>
              <a:buNone/>
              <a:defRPr/>
            </a:pPr>
            <a:r>
              <a:rPr lang="en-GB" sz="2400" kern="0">
                <a:solidFill>
                  <a:srgbClr val="002060"/>
                </a:solidFill>
                <a:latin typeface="Century Gothic" panose="020B0502020202020204" pitchFamily="34" charset="0"/>
                <a:cs typeface="Arial"/>
                <a:sym typeface="Arial"/>
              </a:rPr>
              <a:t>to want (to), </a:t>
            </a:r>
          </a:p>
          <a:p>
            <a:pPr>
              <a:buClr>
                <a:srgbClr val="000000"/>
              </a:buClr>
              <a:buFont typeface="Arial"/>
              <a:buNone/>
              <a:defRPr/>
            </a:pPr>
            <a:r>
              <a:rPr lang="en-GB" sz="2400" kern="0">
                <a:solidFill>
                  <a:srgbClr val="002060"/>
                </a:solidFill>
                <a:latin typeface="Century Gothic" panose="020B0502020202020204" pitchFamily="34" charset="0"/>
                <a:cs typeface="Arial"/>
                <a:sym typeface="Arial"/>
              </a:rPr>
              <a:t>wanting (to)</a:t>
            </a:r>
          </a:p>
        </p:txBody>
      </p:sp>
      <p:sp>
        <p:nvSpPr>
          <p:cNvPr id="60" name="TextBox 59">
            <a:extLst>
              <a:ext uri="{FF2B5EF4-FFF2-40B4-BE49-F238E27FC236}">
                <a16:creationId xmlns:a16="http://schemas.microsoft.com/office/drawing/2014/main" id="{D18B8898-B477-43E3-BE8C-9D0576976DA9}"/>
              </a:ext>
            </a:extLst>
          </p:cNvPr>
          <p:cNvSpPr txBox="1"/>
          <p:nvPr/>
        </p:nvSpPr>
        <p:spPr>
          <a:xfrm>
            <a:off x="8077105" y="5612368"/>
            <a:ext cx="1899579" cy="461665"/>
          </a:xfrm>
          <a:prstGeom prst="rect">
            <a:avLst/>
          </a:prstGeom>
          <a:noFill/>
        </p:spPr>
        <p:txBody>
          <a:bodyPr wrap="square" rtlCol="0">
            <a:spAutoFit/>
          </a:bodyPr>
          <a:lstStyle/>
          <a:p>
            <a:pPr>
              <a:buClr>
                <a:srgbClr val="000000"/>
              </a:buClr>
              <a:buFont typeface="Arial"/>
              <a:buNone/>
              <a:defRPr/>
            </a:pPr>
            <a:r>
              <a:rPr lang="en-GB" sz="2400" kern="0">
                <a:solidFill>
                  <a:srgbClr val="002060"/>
                </a:solidFill>
                <a:latin typeface="Century Gothic" panose="020B0502020202020204" pitchFamily="34" charset="0"/>
                <a:cs typeface="Arial"/>
                <a:sym typeface="Arial"/>
              </a:rPr>
              <a:t>I want (to)</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379500" y="4614460"/>
            <a:ext cx="2826982" cy="461665"/>
          </a:xfrm>
          <a:prstGeom prst="rect">
            <a:avLst/>
          </a:prstGeom>
          <a:noFill/>
        </p:spPr>
        <p:txBody>
          <a:bodyPr wrap="square" rtlCol="0">
            <a:spAutoFit/>
          </a:bodyPr>
          <a:lstStyle/>
          <a:p>
            <a:pPr>
              <a:buClr>
                <a:srgbClr val="000000"/>
              </a:buClr>
              <a:buFont typeface="Arial"/>
              <a:buNone/>
              <a:defRPr/>
            </a:pPr>
            <a:r>
              <a:rPr lang="en-GB" sz="2400" kern="0">
                <a:solidFill>
                  <a:srgbClr val="002060"/>
                </a:solidFill>
                <a:latin typeface="Century Gothic" panose="020B0502020202020204" pitchFamily="34" charset="0"/>
                <a:cs typeface="Arial"/>
                <a:sym typeface="Arial"/>
              </a:rPr>
              <a:t>you want (to)</a:t>
            </a:r>
          </a:p>
        </p:txBody>
      </p:sp>
      <p:sp>
        <p:nvSpPr>
          <p:cNvPr id="62" name="TextBox 61">
            <a:extLst>
              <a:ext uri="{FF2B5EF4-FFF2-40B4-BE49-F238E27FC236}">
                <a16:creationId xmlns:a16="http://schemas.microsoft.com/office/drawing/2014/main" id="{E34A5B3A-1E1D-4D72-9D2C-CEF166467DEF}"/>
              </a:ext>
            </a:extLst>
          </p:cNvPr>
          <p:cNvSpPr txBox="1"/>
          <p:nvPr/>
        </p:nvSpPr>
        <p:spPr>
          <a:xfrm>
            <a:off x="5236380" y="4723237"/>
            <a:ext cx="3218134" cy="461665"/>
          </a:xfrm>
          <a:prstGeom prst="rect">
            <a:avLst/>
          </a:prstGeom>
          <a:noFill/>
        </p:spPr>
        <p:txBody>
          <a:bodyPr wrap="square" rtlCol="0">
            <a:spAutoFit/>
          </a:bodyPr>
          <a:lstStyle/>
          <a:p>
            <a:pPr>
              <a:buClr>
                <a:srgbClr val="000000"/>
              </a:buClr>
              <a:buFont typeface="Arial"/>
              <a:buNone/>
              <a:defRPr/>
            </a:pPr>
            <a:r>
              <a:rPr lang="en-GB" sz="2300" kern="0">
                <a:solidFill>
                  <a:srgbClr val="002060"/>
                </a:solidFill>
                <a:latin typeface="Century Gothic" panose="020B0502020202020204" pitchFamily="34" charset="0"/>
                <a:cs typeface="Arial"/>
                <a:sym typeface="Arial"/>
              </a:rPr>
              <a:t>he/she/it wants (to)</a:t>
            </a:r>
          </a:p>
        </p:txBody>
      </p:sp>
      <p:sp>
        <p:nvSpPr>
          <p:cNvPr id="63" name="TextBox 62">
            <a:extLst>
              <a:ext uri="{FF2B5EF4-FFF2-40B4-BE49-F238E27FC236}">
                <a16:creationId xmlns:a16="http://schemas.microsoft.com/office/drawing/2014/main" id="{4288424B-C932-4547-A012-B49F40F7D00B}"/>
              </a:ext>
            </a:extLst>
          </p:cNvPr>
          <p:cNvSpPr txBox="1"/>
          <p:nvPr/>
        </p:nvSpPr>
        <p:spPr>
          <a:xfrm>
            <a:off x="8030708" y="4668553"/>
            <a:ext cx="2161760" cy="461665"/>
          </a:xfrm>
          <a:prstGeom prst="rect">
            <a:avLst/>
          </a:prstGeom>
          <a:noFill/>
        </p:spPr>
        <p:txBody>
          <a:bodyPr wrap="square" rtlCol="0">
            <a:spAutoFit/>
          </a:bodyPr>
          <a:lstStyle/>
          <a:p>
            <a:pPr>
              <a:buClr>
                <a:srgbClr val="000000"/>
              </a:buClr>
              <a:buFont typeface="Arial"/>
              <a:buNone/>
              <a:defRPr/>
            </a:pPr>
            <a:r>
              <a:rPr lang="en-GB" sz="2400" kern="0">
                <a:solidFill>
                  <a:srgbClr val="002060"/>
                </a:solidFill>
                <a:latin typeface="Century Gothic" panose="020B0502020202020204" pitchFamily="34" charset="0"/>
                <a:cs typeface="Arial"/>
                <a:sym typeface="Arial"/>
              </a:rPr>
              <a:t>(the) room</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434972" y="3790917"/>
            <a:ext cx="2771510" cy="461665"/>
          </a:xfrm>
          <a:prstGeom prst="rect">
            <a:avLst/>
          </a:prstGeom>
          <a:noFill/>
        </p:spPr>
        <p:txBody>
          <a:bodyPr wrap="square" rtlCol="0">
            <a:spAutoFit/>
          </a:bodyPr>
          <a:lstStyle/>
          <a:p>
            <a:pPr>
              <a:buClr>
                <a:srgbClr val="000000"/>
              </a:buClr>
              <a:buFont typeface="Arial"/>
              <a:buNone/>
              <a:defRPr/>
            </a:pPr>
            <a:r>
              <a:rPr lang="en-GB" sz="2400" kern="0">
                <a:solidFill>
                  <a:srgbClr val="002060"/>
                </a:solidFill>
                <a:latin typeface="Century Gothic" panose="020B0502020202020204" pitchFamily="34" charset="0"/>
                <a:cs typeface="Arial"/>
                <a:sym typeface="Arial"/>
              </a:rPr>
              <a:t>(the) skateboard</a:t>
            </a:r>
          </a:p>
        </p:txBody>
      </p:sp>
      <p:sp>
        <p:nvSpPr>
          <p:cNvPr id="65" name="TextBox 64">
            <a:extLst>
              <a:ext uri="{FF2B5EF4-FFF2-40B4-BE49-F238E27FC236}">
                <a16:creationId xmlns:a16="http://schemas.microsoft.com/office/drawing/2014/main" id="{14BEB3B8-B887-4DEB-A486-6CD05DC01D9A}"/>
              </a:ext>
            </a:extLst>
          </p:cNvPr>
          <p:cNvSpPr txBox="1"/>
          <p:nvPr/>
        </p:nvSpPr>
        <p:spPr>
          <a:xfrm>
            <a:off x="5355378" y="3814714"/>
            <a:ext cx="1899579" cy="461665"/>
          </a:xfrm>
          <a:prstGeom prst="rect">
            <a:avLst/>
          </a:prstGeom>
          <a:noFill/>
        </p:spPr>
        <p:txBody>
          <a:bodyPr wrap="square" rtlCol="0">
            <a:spAutoFit/>
          </a:bodyPr>
          <a:lstStyle/>
          <a:p>
            <a:pPr>
              <a:buClr>
                <a:srgbClr val="000000"/>
              </a:buClr>
              <a:buFont typeface="Arial"/>
              <a:buNone/>
              <a:defRPr/>
            </a:pPr>
            <a:r>
              <a:rPr lang="en-GB" sz="2400" kern="0">
                <a:solidFill>
                  <a:srgbClr val="002060"/>
                </a:solidFill>
                <a:latin typeface="Century Gothic" panose="020B0502020202020204" pitchFamily="34" charset="0"/>
                <a:cs typeface="Arial"/>
                <a:sym typeface="Arial"/>
              </a:rPr>
              <a:t>clean</a:t>
            </a:r>
          </a:p>
        </p:txBody>
      </p:sp>
      <p:sp>
        <p:nvSpPr>
          <p:cNvPr id="66" name="TextBox 65">
            <a:extLst>
              <a:ext uri="{FF2B5EF4-FFF2-40B4-BE49-F238E27FC236}">
                <a16:creationId xmlns:a16="http://schemas.microsoft.com/office/drawing/2014/main" id="{9A77445A-237C-48F8-B46C-8170B7D37559}"/>
              </a:ext>
            </a:extLst>
          </p:cNvPr>
          <p:cNvSpPr txBox="1"/>
          <p:nvPr/>
        </p:nvSpPr>
        <p:spPr>
          <a:xfrm>
            <a:off x="8077105" y="3877631"/>
            <a:ext cx="1899579" cy="461665"/>
          </a:xfrm>
          <a:prstGeom prst="rect">
            <a:avLst/>
          </a:prstGeom>
          <a:noFill/>
        </p:spPr>
        <p:txBody>
          <a:bodyPr wrap="square" rtlCol="0">
            <a:spAutoFit/>
          </a:bodyPr>
          <a:lstStyle/>
          <a:p>
            <a:pPr>
              <a:buClr>
                <a:srgbClr val="000000"/>
              </a:buClr>
              <a:buFont typeface="Arial"/>
              <a:buNone/>
              <a:defRPr/>
            </a:pPr>
            <a:r>
              <a:rPr lang="en-GB" sz="2400" kern="0">
                <a:solidFill>
                  <a:srgbClr val="002060"/>
                </a:solidFill>
                <a:latin typeface="Century Gothic" panose="020B0502020202020204" pitchFamily="34" charset="0"/>
                <a:cs typeface="Arial"/>
                <a:sym typeface="Arial"/>
              </a:rPr>
              <a:t>why?</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379500" y="2962506"/>
            <a:ext cx="3859790" cy="461665"/>
          </a:xfrm>
          <a:prstGeom prst="rect">
            <a:avLst/>
          </a:prstGeom>
          <a:noFill/>
        </p:spPr>
        <p:txBody>
          <a:bodyPr wrap="square" rtlCol="0">
            <a:spAutoFit/>
          </a:bodyPr>
          <a:lstStyle/>
          <a:p>
            <a:pPr>
              <a:buClr>
                <a:srgbClr val="000000"/>
              </a:buClr>
              <a:buFont typeface="Arial"/>
              <a:buNone/>
              <a:defRPr/>
            </a:pPr>
            <a:r>
              <a:rPr lang="en-GB" sz="2400" kern="0">
                <a:solidFill>
                  <a:srgbClr val="002060"/>
                </a:solidFill>
                <a:latin typeface="Century Gothic" panose="020B0502020202020204" pitchFamily="34" charset="0"/>
                <a:cs typeface="Arial"/>
                <a:sym typeface="Arial"/>
              </a:rPr>
              <a:t>to become, get</a:t>
            </a:r>
          </a:p>
        </p:txBody>
      </p:sp>
      <p:sp>
        <p:nvSpPr>
          <p:cNvPr id="68" name="TextBox 67">
            <a:extLst>
              <a:ext uri="{FF2B5EF4-FFF2-40B4-BE49-F238E27FC236}">
                <a16:creationId xmlns:a16="http://schemas.microsoft.com/office/drawing/2014/main" id="{171C234B-E1D8-4BA7-9BB6-CEE92AB173E3}"/>
              </a:ext>
            </a:extLst>
          </p:cNvPr>
          <p:cNvSpPr txBox="1"/>
          <p:nvPr/>
        </p:nvSpPr>
        <p:spPr>
          <a:xfrm>
            <a:off x="5306992" y="2975993"/>
            <a:ext cx="2691396" cy="461665"/>
          </a:xfrm>
          <a:prstGeom prst="rect">
            <a:avLst/>
          </a:prstGeom>
          <a:noFill/>
        </p:spPr>
        <p:txBody>
          <a:bodyPr wrap="square" rtlCol="0">
            <a:spAutoFit/>
          </a:bodyPr>
          <a:lstStyle/>
          <a:p>
            <a:pPr>
              <a:buClr>
                <a:srgbClr val="000000"/>
              </a:buClr>
              <a:buFont typeface="Arial"/>
              <a:buNone/>
              <a:defRPr/>
            </a:pPr>
            <a:r>
              <a:rPr lang="en-GB" sz="2400" kern="0">
                <a:solidFill>
                  <a:srgbClr val="002060"/>
                </a:solidFill>
                <a:latin typeface="Century Gothic" panose="020B0502020202020204" pitchFamily="34" charset="0"/>
                <a:cs typeface="Arial"/>
                <a:sym typeface="Arial"/>
              </a:rPr>
              <a:t>I become, get</a:t>
            </a:r>
          </a:p>
        </p:txBody>
      </p:sp>
      <p:sp>
        <p:nvSpPr>
          <p:cNvPr id="69" name="TextBox 68">
            <a:extLst>
              <a:ext uri="{FF2B5EF4-FFF2-40B4-BE49-F238E27FC236}">
                <a16:creationId xmlns:a16="http://schemas.microsoft.com/office/drawing/2014/main" id="{5C29C5FA-AFAC-4818-90A1-7B59F3E335C7}"/>
              </a:ext>
            </a:extLst>
          </p:cNvPr>
          <p:cNvSpPr txBox="1"/>
          <p:nvPr/>
        </p:nvSpPr>
        <p:spPr>
          <a:xfrm>
            <a:off x="8102786" y="2940670"/>
            <a:ext cx="2873480" cy="461665"/>
          </a:xfrm>
          <a:prstGeom prst="rect">
            <a:avLst/>
          </a:prstGeom>
          <a:noFill/>
        </p:spPr>
        <p:txBody>
          <a:bodyPr wrap="square" rtlCol="0">
            <a:spAutoFit/>
          </a:bodyPr>
          <a:lstStyle/>
          <a:p>
            <a:pPr>
              <a:buClr>
                <a:srgbClr val="000000"/>
              </a:buClr>
              <a:buFont typeface="Arial"/>
              <a:buNone/>
              <a:defRPr/>
            </a:pPr>
            <a:r>
              <a:rPr lang="en-US" sz="2400" kern="0">
                <a:solidFill>
                  <a:srgbClr val="002060"/>
                </a:solidFill>
                <a:latin typeface="Century Gothic" panose="020B0502020202020204" pitchFamily="34" charset="0"/>
                <a:cs typeface="Arial"/>
                <a:sym typeface="Arial"/>
              </a:rPr>
              <a:t>you become, get </a:t>
            </a:r>
            <a:endParaRPr lang="en-GB" sz="2400" kern="0">
              <a:solidFill>
                <a:srgbClr val="002060"/>
              </a:solidFill>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239050" y="2140359"/>
            <a:ext cx="4007705" cy="400110"/>
          </a:xfrm>
          <a:prstGeom prst="rect">
            <a:avLst/>
          </a:prstGeom>
          <a:noFill/>
        </p:spPr>
        <p:txBody>
          <a:bodyPr wrap="square" rtlCol="0">
            <a:spAutoFit/>
          </a:bodyPr>
          <a:lstStyle/>
          <a:p>
            <a:pPr>
              <a:buClr>
                <a:srgbClr val="000000"/>
              </a:buClr>
              <a:buFont typeface="Arial"/>
              <a:buNone/>
              <a:defRPr/>
            </a:pPr>
            <a:r>
              <a:rPr lang="en-GB" sz="2000" kern="0">
                <a:solidFill>
                  <a:srgbClr val="002060"/>
                </a:solidFill>
                <a:latin typeface="Century Gothic" panose="020B0502020202020204" pitchFamily="34" charset="0"/>
                <a:cs typeface="Arial"/>
                <a:sym typeface="Arial"/>
              </a:rPr>
              <a:t>he/she/it becomes, gets</a:t>
            </a:r>
          </a:p>
        </p:txBody>
      </p:sp>
      <p:sp>
        <p:nvSpPr>
          <p:cNvPr id="71" name="TextBox 70">
            <a:extLst>
              <a:ext uri="{FF2B5EF4-FFF2-40B4-BE49-F238E27FC236}">
                <a16:creationId xmlns:a16="http://schemas.microsoft.com/office/drawing/2014/main" id="{D4662F6F-BB7A-440E-99DB-3FEB806B34CB}"/>
              </a:ext>
            </a:extLst>
          </p:cNvPr>
          <p:cNvSpPr txBox="1"/>
          <p:nvPr/>
        </p:nvSpPr>
        <p:spPr>
          <a:xfrm>
            <a:off x="5438808" y="2057675"/>
            <a:ext cx="1899579" cy="461665"/>
          </a:xfrm>
          <a:prstGeom prst="rect">
            <a:avLst/>
          </a:prstGeom>
          <a:noFill/>
        </p:spPr>
        <p:txBody>
          <a:bodyPr wrap="square" rtlCol="0">
            <a:spAutoFit/>
          </a:bodyPr>
          <a:lstStyle/>
          <a:p>
            <a:pPr>
              <a:buClr>
                <a:srgbClr val="000000"/>
              </a:buClr>
              <a:buFont typeface="Arial"/>
              <a:buNone/>
              <a:defRPr/>
            </a:pPr>
            <a:r>
              <a:rPr lang="en-GB" sz="2400" kern="0">
                <a:solidFill>
                  <a:srgbClr val="002060"/>
                </a:solidFill>
                <a:latin typeface="Century Gothic" panose="020B0502020202020204" pitchFamily="34" charset="0"/>
                <a:cs typeface="Arial"/>
                <a:sym typeface="Arial"/>
              </a:rPr>
              <a:t>(the) egg</a:t>
            </a:r>
          </a:p>
        </p:txBody>
      </p:sp>
      <p:sp>
        <p:nvSpPr>
          <p:cNvPr id="72" name="TextBox 71">
            <a:extLst>
              <a:ext uri="{FF2B5EF4-FFF2-40B4-BE49-F238E27FC236}">
                <a16:creationId xmlns:a16="http://schemas.microsoft.com/office/drawing/2014/main" id="{80DD82C3-D3C7-45A3-B5A4-90223E7359A7}"/>
              </a:ext>
            </a:extLst>
          </p:cNvPr>
          <p:cNvSpPr txBox="1"/>
          <p:nvPr/>
        </p:nvSpPr>
        <p:spPr>
          <a:xfrm>
            <a:off x="8073536" y="2088460"/>
            <a:ext cx="3069081" cy="461665"/>
          </a:xfrm>
          <a:prstGeom prst="rect">
            <a:avLst/>
          </a:prstGeom>
          <a:noFill/>
        </p:spPr>
        <p:txBody>
          <a:bodyPr wrap="square" rtlCol="0">
            <a:spAutoFit/>
          </a:bodyPr>
          <a:lstStyle/>
          <a:p>
            <a:pPr>
              <a:buClr>
                <a:srgbClr val="000000"/>
              </a:buClr>
              <a:buFont typeface="Arial"/>
              <a:buNone/>
              <a:defRPr/>
            </a:pPr>
            <a:r>
              <a:rPr lang="en-GB" sz="2400" kern="0">
                <a:solidFill>
                  <a:srgbClr val="002060"/>
                </a:solidFill>
                <a:latin typeface="Century Gothic" panose="020B0502020202020204" pitchFamily="34" charset="0"/>
                <a:cs typeface="Arial"/>
                <a:sym typeface="Arial"/>
              </a:rPr>
              <a:t>(the)breakfast</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434972" y="1170743"/>
            <a:ext cx="1899579" cy="461665"/>
          </a:xfrm>
          <a:prstGeom prst="rect">
            <a:avLst/>
          </a:prstGeom>
          <a:noFill/>
        </p:spPr>
        <p:txBody>
          <a:bodyPr wrap="square" rtlCol="0">
            <a:spAutoFit/>
          </a:bodyPr>
          <a:lstStyle/>
          <a:p>
            <a:pPr>
              <a:buClr>
                <a:srgbClr val="000000"/>
              </a:buClr>
              <a:buFont typeface="Arial"/>
              <a:buNone/>
              <a:defRPr/>
            </a:pPr>
            <a:r>
              <a:rPr lang="en-GB" sz="2400" kern="0">
                <a:solidFill>
                  <a:srgbClr val="002060"/>
                </a:solidFill>
                <a:latin typeface="Century Gothic" panose="020B0502020202020204" pitchFamily="34" charset="0"/>
                <a:cs typeface="Arial"/>
                <a:sym typeface="Arial"/>
              </a:rPr>
              <a:t>Have fun!</a:t>
            </a:r>
          </a:p>
        </p:txBody>
      </p:sp>
      <p:sp>
        <p:nvSpPr>
          <p:cNvPr id="74" name="TextBox 73">
            <a:extLst>
              <a:ext uri="{FF2B5EF4-FFF2-40B4-BE49-F238E27FC236}">
                <a16:creationId xmlns:a16="http://schemas.microsoft.com/office/drawing/2014/main" id="{85556096-252E-4BFA-8C9B-3147737202F6}"/>
              </a:ext>
            </a:extLst>
          </p:cNvPr>
          <p:cNvSpPr txBox="1"/>
          <p:nvPr/>
        </p:nvSpPr>
        <p:spPr>
          <a:xfrm>
            <a:off x="5306992" y="1193734"/>
            <a:ext cx="2873480" cy="461665"/>
          </a:xfrm>
          <a:prstGeom prst="rect">
            <a:avLst/>
          </a:prstGeom>
          <a:noFill/>
        </p:spPr>
        <p:txBody>
          <a:bodyPr wrap="square" rtlCol="0">
            <a:spAutoFit/>
          </a:bodyPr>
          <a:lstStyle/>
          <a:p>
            <a:pPr>
              <a:buClr>
                <a:srgbClr val="000000"/>
              </a:buClr>
              <a:buFont typeface="Arial"/>
              <a:buNone/>
              <a:defRPr/>
            </a:pPr>
            <a:r>
              <a:rPr lang="en-GB" sz="2400" kern="0">
                <a:solidFill>
                  <a:srgbClr val="002060"/>
                </a:solidFill>
                <a:latin typeface="Century Gothic" panose="020B0502020202020204" pitchFamily="34" charset="0"/>
                <a:cs typeface="Arial"/>
                <a:sym typeface="Arial"/>
              </a:rPr>
              <a:t>Enjoy your meal!</a:t>
            </a:r>
          </a:p>
        </p:txBody>
      </p:sp>
      <p:sp>
        <p:nvSpPr>
          <p:cNvPr id="75" name="TextBox 74">
            <a:extLst>
              <a:ext uri="{FF2B5EF4-FFF2-40B4-BE49-F238E27FC236}">
                <a16:creationId xmlns:a16="http://schemas.microsoft.com/office/drawing/2014/main" id="{B56FCEEC-BBC0-447D-8197-5467071F582A}"/>
              </a:ext>
            </a:extLst>
          </p:cNvPr>
          <p:cNvSpPr txBox="1"/>
          <p:nvPr/>
        </p:nvSpPr>
        <p:spPr>
          <a:xfrm>
            <a:off x="8053974" y="1265426"/>
            <a:ext cx="2873480" cy="461665"/>
          </a:xfrm>
          <a:prstGeom prst="rect">
            <a:avLst/>
          </a:prstGeom>
          <a:noFill/>
        </p:spPr>
        <p:txBody>
          <a:bodyPr wrap="square" rtlCol="0">
            <a:spAutoFit/>
          </a:bodyPr>
          <a:lstStyle/>
          <a:p>
            <a:pPr>
              <a:buClr>
                <a:srgbClr val="000000"/>
              </a:buClr>
              <a:buFont typeface="Arial"/>
              <a:buNone/>
              <a:defRPr/>
            </a:pPr>
            <a:r>
              <a:rPr lang="en-US" sz="2400" kern="0">
                <a:solidFill>
                  <a:srgbClr val="002060"/>
                </a:solidFill>
                <a:latin typeface="Century Gothic" panose="020B0502020202020204" pitchFamily="34" charset="0"/>
                <a:cs typeface="Arial"/>
                <a:sym typeface="Arial"/>
              </a:rPr>
              <a:t>Good night!</a:t>
            </a:r>
            <a:endParaRPr lang="en-GB" sz="2400" kern="0">
              <a:solidFill>
                <a:srgbClr val="002060"/>
              </a:solidFill>
              <a:latin typeface="Century Gothic" panose="020B0502020202020204" pitchFamily="34" charset="0"/>
              <a:cs typeface="Arial"/>
              <a:sym typeface="Arial"/>
            </a:endParaRP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5876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579345714"/>
              </p:ext>
            </p:extLst>
          </p:nvPr>
        </p:nvGraphicFramePr>
        <p:xfrm>
          <a:off x="535149" y="795732"/>
          <a:ext cx="10322446" cy="5602393"/>
        </p:xfrm>
        <a:graphic>
          <a:graphicData uri="http://schemas.openxmlformats.org/drawingml/2006/table">
            <a:tbl>
              <a:tblPr firstRow="1" bandRow="1"/>
              <a:tblGrid>
                <a:gridCol w="1646348">
                  <a:extLst>
                    <a:ext uri="{9D8B030D-6E8A-4147-A177-3AD203B41FA5}">
                      <a16:colId xmlns:a16="http://schemas.microsoft.com/office/drawing/2014/main" val="1203737284"/>
                    </a:ext>
                  </a:extLst>
                </a:gridCol>
                <a:gridCol w="3157908">
                  <a:extLst>
                    <a:ext uri="{9D8B030D-6E8A-4147-A177-3AD203B41FA5}">
                      <a16:colId xmlns:a16="http://schemas.microsoft.com/office/drawing/2014/main" val="1810222861"/>
                    </a:ext>
                  </a:extLst>
                </a:gridCol>
                <a:gridCol w="2684273">
                  <a:extLst>
                    <a:ext uri="{9D8B030D-6E8A-4147-A177-3AD203B41FA5}">
                      <a16:colId xmlns:a16="http://schemas.microsoft.com/office/drawing/2014/main" val="274413866"/>
                    </a:ext>
                  </a:extLst>
                </a:gridCol>
                <a:gridCol w="2833917">
                  <a:extLst>
                    <a:ext uri="{9D8B030D-6E8A-4147-A177-3AD203B41FA5}">
                      <a16:colId xmlns:a16="http://schemas.microsoft.com/office/drawing/2014/main" val="2706468897"/>
                    </a:ext>
                  </a:extLst>
                </a:gridCol>
              </a:tblGrid>
              <a:tr h="968081">
                <a:tc rowSpan="3">
                  <a:txBody>
                    <a:bodyPr/>
                    <a:lstStyle/>
                    <a:p>
                      <a:endParaRPr lang="en-GB" sz="2800">
                        <a:solidFill>
                          <a:srgbClr val="002060"/>
                        </a:solidFill>
                        <a:latin typeface="Century Gothic" panose="020B0502020202020204" pitchFamily="34" charset="0"/>
                      </a:endParaRPr>
                    </a:p>
                  </a:txBody>
                  <a:tcPr>
                    <a:lnB w="12700" cap="flat" cmpd="sng" algn="ctr">
                      <a:solidFill>
                        <a:sysClr val="windowText" lastClr="000000"/>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a:solidFill>
                            <a:srgbClr val="92D050"/>
                          </a:solidFill>
                          <a:latin typeface="Century Gothic" panose="020B0502020202020204" pitchFamily="34" charset="0"/>
                          <a:sym typeface="Arial"/>
                        </a:rPr>
                        <a:t>you become, get</a:t>
                      </a:r>
                    </a:p>
                  </a:txBody>
                  <a:tcPr>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a:solidFill>
                            <a:srgbClr val="92D050"/>
                          </a:solidFill>
                          <a:latin typeface="Century Gothic" panose="020B0502020202020204" pitchFamily="34" charset="0"/>
                          <a:sym typeface="Arial"/>
                        </a:rPr>
                        <a:t>(the) egg</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i="0" u="none" strike="noStrike" cap="none">
                          <a:solidFill>
                            <a:srgbClr val="92D050"/>
                          </a:solidFill>
                          <a:latin typeface="Century Gothic" panose="020B0502020202020204" pitchFamily="34" charset="0"/>
                          <a:sym typeface="Arial"/>
                        </a:rPr>
                        <a:t>he/she/it becomes, gets</a:t>
                      </a:r>
                      <a:endParaRPr lang="en-GB" sz="2400" b="1" i="0" u="none" strike="noStrike" cap="none">
                        <a:solidFill>
                          <a:srgbClr val="92D050"/>
                        </a:solidFill>
                        <a:latin typeface="Century Gothic" panose="020B0502020202020204" pitchFamily="34" charset="0"/>
                        <a:sym typeface="Arial"/>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a:solidFill>
                            <a:srgbClr val="92D050"/>
                          </a:solidFill>
                          <a:latin typeface="Century Gothic" panose="020B0502020202020204" pitchFamily="34" charset="0"/>
                        </a:rPr>
                        <a:t>I</a:t>
                      </a:r>
                      <a:r>
                        <a:rPr lang="en-GB" sz="2400" b="1">
                          <a:solidFill>
                            <a:srgbClr val="92D050"/>
                          </a:solidFill>
                          <a:latin typeface="Century Gothic" panose="020B0502020202020204" pitchFamily="34" charset="0"/>
                        </a:rPr>
                        <a:t> become, I get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a:solidFill>
                            <a:srgbClr val="92D050"/>
                          </a:solidFill>
                          <a:latin typeface="Century Gothic" panose="020B0502020202020204" pitchFamily="34" charset="0"/>
                        </a:rPr>
                        <a:t>(</a:t>
                      </a:r>
                      <a:r>
                        <a:rPr lang="en-GB" sz="2400" b="1">
                          <a:solidFill>
                            <a:srgbClr val="92D050"/>
                          </a:solidFill>
                          <a:latin typeface="Century Gothic" panose="020B0502020202020204" pitchFamily="34" charset="0"/>
                        </a:rPr>
                        <a:t>the) breakfast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92D050"/>
                          </a:solidFill>
                          <a:latin typeface="Century Gothic" panose="020B0502020202020204" pitchFamily="34" charset="0"/>
                        </a:rPr>
                        <a:t>Enjoy your meal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a:solidFill>
                            <a:srgbClr val="92D050"/>
                          </a:solidFill>
                          <a:latin typeface="Century Gothic" panose="020B0502020202020204" pitchFamily="34" charset="0"/>
                        </a:rPr>
                        <a:t>I become, I get</a:t>
                      </a:r>
                      <a:endParaRPr lang="en-GB" sz="2400" b="1">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92D050"/>
                          </a:solidFill>
                          <a:latin typeface="Century Gothic" panose="020B0502020202020204" pitchFamily="34" charset="0"/>
                        </a:rPr>
                        <a:t>Good night!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92D050"/>
                          </a:solidFill>
                          <a:latin typeface="Century Gothic" panose="020B0502020202020204" pitchFamily="34" charset="0"/>
                        </a:rPr>
                        <a:t>Have fun!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a:solidFill>
                            <a:srgbClr val="FF3399"/>
                          </a:solidFill>
                          <a:latin typeface="Century Gothic" panose="020B0502020202020204" pitchFamily="34" charset="0"/>
                        </a:rPr>
                        <a:t>h</a:t>
                      </a:r>
                      <a:r>
                        <a:rPr lang="en-GB" sz="2400" b="1">
                          <a:solidFill>
                            <a:srgbClr val="FF3399"/>
                          </a:solidFill>
                          <a:latin typeface="Century Gothic" panose="020B0502020202020204" pitchFamily="34" charset="0"/>
                        </a:rPr>
                        <a:t>e/she/it wants (to)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FF3399"/>
                          </a:solidFill>
                          <a:latin typeface="Century Gothic" panose="020B0502020202020204" pitchFamily="34" charset="0"/>
                        </a:rPr>
                        <a:t>to clean, cleaning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FF3399"/>
                          </a:solidFill>
                          <a:latin typeface="Century Gothic" panose="020B0502020202020204" pitchFamily="34" charset="0"/>
                        </a:rPr>
                        <a:t>(the) room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a:solidFill>
                            <a:srgbClr val="FF3399"/>
                          </a:solidFill>
                          <a:latin typeface="Century Gothic" panose="020B0502020202020204" pitchFamily="34" charset="0"/>
                        </a:rPr>
                        <a:t>(</a:t>
                      </a:r>
                      <a:r>
                        <a:rPr lang="en-GB" sz="2400" b="1">
                          <a:solidFill>
                            <a:srgbClr val="FF3399"/>
                          </a:solidFill>
                          <a:latin typeface="Century Gothic" panose="020B0502020202020204" pitchFamily="34" charset="0"/>
                        </a:rPr>
                        <a:t>the) skateboard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a:solidFill>
                            <a:srgbClr val="FF3399"/>
                          </a:solidFill>
                          <a:latin typeface="Century Gothic" panose="020B0502020202020204" pitchFamily="34" charset="0"/>
                        </a:rPr>
                        <a:t>I</a:t>
                      </a:r>
                      <a:r>
                        <a:rPr lang="en-GB" sz="2400" b="1">
                          <a:solidFill>
                            <a:srgbClr val="FF3399"/>
                          </a:solidFill>
                          <a:latin typeface="Century Gothic" panose="020B0502020202020204" pitchFamily="34" charset="0"/>
                        </a:rPr>
                        <a:t> want (to)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a:solidFill>
                            <a:srgbClr val="FF3399"/>
                          </a:solidFill>
                          <a:latin typeface="Century Gothic" panose="020B0502020202020204" pitchFamily="34" charset="0"/>
                        </a:rPr>
                        <a:t>clean</a:t>
                      </a:r>
                      <a:endParaRPr lang="en-GB" sz="2400" b="1">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FF3399"/>
                          </a:solidFill>
                          <a:latin typeface="Century Gothic" panose="020B0502020202020204" pitchFamily="34" charset="0"/>
                        </a:rPr>
                        <a:t>to want (to), wanting (to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FF3399"/>
                          </a:solidFill>
                          <a:latin typeface="Century Gothic" panose="020B0502020202020204" pitchFamily="34" charset="0"/>
                        </a:rPr>
                        <a:t>why?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FF3399"/>
                          </a:solidFill>
                          <a:latin typeface="Century Gothic" panose="020B0502020202020204" pitchFamily="34" charset="0"/>
                        </a:rPr>
                        <a:t>you want (to)</a:t>
                      </a:r>
                    </a:p>
                    <a:p>
                      <a:endParaRPr lang="en-GB" sz="2400" b="1">
                        <a:solidFill>
                          <a:srgbClr val="FF3399"/>
                        </a:solidFill>
                        <a:latin typeface="Century Gothic" panose="020B0502020202020204" pitchFamily="34" charset="0"/>
                      </a:endParaRPr>
                    </a:p>
                    <a:p>
                      <a:endParaRPr lang="en-GB" sz="2400" b="1">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3_W12F_14.2.wav"/>
            </a:hlinkClick>
            <a:extLst>
              <a:ext uri="{FF2B5EF4-FFF2-40B4-BE49-F238E27FC236}">
                <a16:creationId xmlns:a16="http://schemas.microsoft.com/office/drawing/2014/main" id="{207C148F-45EB-4409-B006-B3FFBC980597}"/>
              </a:ext>
            </a:extLst>
          </p:cNvPr>
          <p:cNvSpPr txBox="1"/>
          <p:nvPr/>
        </p:nvSpPr>
        <p:spPr>
          <a:xfrm>
            <a:off x="3403907" y="84056"/>
            <a:ext cx="32358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a:ln>
                  <a:noFill/>
                </a:ln>
                <a:solidFill>
                  <a:srgbClr val="002060"/>
                </a:solidFill>
                <a:effectLst/>
                <a:uLnTx/>
                <a:uFillTx/>
                <a:latin typeface="Century Gothic" panose="020B0502020202020204" pitchFamily="34" charset="0"/>
                <a:ea typeface="Century Gothic"/>
              </a:rPr>
              <a:t> auf Deutsch.</a:t>
            </a:r>
            <a:endParaRPr kumimoji="0" lang="en-GB" sz="2400" b="1" i="0" u="none" strike="noStrike" kern="0" cap="none" spc="0" normalizeH="0" baseline="0" noProof="0">
              <a:ln>
                <a:noFill/>
              </a:ln>
              <a:solidFill>
                <a:srgbClr val="002060"/>
              </a:solidFill>
              <a:effectLst/>
              <a:uLnTx/>
              <a:uFillTx/>
              <a:latin typeface="Century Gothic" panose="020B0502020202020204" pitchFamily="34" charset="0"/>
              <a:cs typeface="Arial"/>
              <a:sym typeface="Arial"/>
            </a:endParaRP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a:solidFill>
                  <a:srgbClr val="002060"/>
                </a:solidFill>
                <a:latin typeface="Century Gothic" panose="020B0502020202020204" pitchFamily="34" charset="0"/>
                <a:cs typeface="Arial"/>
                <a:sym typeface="Arial"/>
              </a:rPr>
              <a:t>Can you get at least 10 points?</a:t>
            </a:r>
            <a:endParaRPr kumimoji="0" lang="en-GB" sz="20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a:solidFill>
                  <a:srgbClr val="002060"/>
                </a:solidFill>
                <a:latin typeface="Century Gothic" panose="020B0502020202020204" pitchFamily="34" charset="0"/>
                <a:ea typeface="Century Gothic"/>
                <a:cs typeface="Century Gothic"/>
                <a:sym typeface="Century Gothic"/>
              </a:rPr>
              <a:t>Follow up 5: </a:t>
            </a:r>
            <a:endParaRPr lang="en-GB" sz="280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err="1">
                  <a:solidFill>
                    <a:schemeClr val="tx1">
                      <a:lumMod val="95000"/>
                      <a:lumOff val="5000"/>
                    </a:schemeClr>
                  </a:solidFill>
                  <a:latin typeface="Century Gothic" panose="020B0502020202020204" pitchFamily="34" charset="0"/>
                </a:rPr>
                <a:t>Wörter</a:t>
              </a:r>
              <a:endParaRPr lang="en-GB" sz="2000" b="1">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590417" y="1568663"/>
            <a:ext cx="1186070" cy="108036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795646" y="4282669"/>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0798" y="5299981"/>
            <a:ext cx="609462" cy="584775"/>
          </a:xfrm>
          <a:prstGeom prst="rect">
            <a:avLst/>
          </a:prstGeom>
          <a:noFill/>
        </p:spPr>
        <p:txBody>
          <a:bodyPr wrap="none" rtlCol="0">
            <a:spAutoFit/>
          </a:bodyPr>
          <a:lstStyle/>
          <a:p>
            <a:pPr>
              <a:buClr>
                <a:srgbClr val="000000"/>
              </a:buClr>
              <a:buFont typeface="Arial"/>
              <a:buNone/>
              <a:defRPr/>
            </a:pPr>
            <a:r>
              <a:rPr lang="en-GB" sz="3200" kern="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11516" y="2303764"/>
            <a:ext cx="609462" cy="584775"/>
          </a:xfrm>
          <a:prstGeom prst="rect">
            <a:avLst/>
          </a:prstGeom>
          <a:noFill/>
        </p:spPr>
        <p:txBody>
          <a:bodyPr wrap="none" rtlCol="0">
            <a:spAutoFit/>
          </a:bodyPr>
          <a:lstStyle/>
          <a:p>
            <a:pPr>
              <a:buClr>
                <a:srgbClr val="000000"/>
              </a:buClr>
              <a:buFont typeface="Arial"/>
              <a:buNone/>
              <a:defRPr/>
            </a:pPr>
            <a:r>
              <a:rPr lang="en-GB" sz="3200" kern="0">
                <a:solidFill>
                  <a:srgbClr val="002060"/>
                </a:solidFill>
                <a:latin typeface="Century Gothic" panose="020B0502020202020204" pitchFamily="34" charset="0"/>
                <a:cs typeface="Arial"/>
                <a:sym typeface="Arial"/>
              </a:rPr>
              <a:t>x2</a:t>
            </a:r>
          </a:p>
        </p:txBody>
      </p:sp>
      <p:sp>
        <p:nvSpPr>
          <p:cNvPr id="58" name="TextBox 57">
            <a:hlinkClick r:id="" action="ppaction://noaction">
              <a:snd r:embed="rId6" name="T3_W12F_14.3.wav"/>
            </a:hlinkClick>
            <a:extLst>
              <a:ext uri="{FF2B5EF4-FFF2-40B4-BE49-F238E27FC236}">
                <a16:creationId xmlns:a16="http://schemas.microsoft.com/office/drawing/2014/main" id="{EF239C35-C144-491F-AEA8-CD145B46436E}"/>
              </a:ext>
            </a:extLst>
          </p:cNvPr>
          <p:cNvSpPr txBox="1"/>
          <p:nvPr/>
        </p:nvSpPr>
        <p:spPr>
          <a:xfrm>
            <a:off x="2215316" y="5972469"/>
            <a:ext cx="3012489" cy="461665"/>
          </a:xfrm>
          <a:prstGeom prst="rect">
            <a:avLst/>
          </a:prstGeom>
          <a:noFill/>
        </p:spPr>
        <p:txBody>
          <a:bodyPr wrap="square" rtlCol="0">
            <a:spAutoFit/>
          </a:bodyPr>
          <a:lstStyle/>
          <a:p>
            <a:pPr>
              <a:buClr>
                <a:srgbClr val="000000"/>
              </a:buClr>
              <a:buFont typeface="Arial"/>
              <a:buNone/>
              <a:defRPr/>
            </a:pPr>
            <a:r>
              <a:rPr lang="en-US" sz="2400" kern="0" err="1">
                <a:solidFill>
                  <a:srgbClr val="002060"/>
                </a:solidFill>
                <a:latin typeface="Century Gothic" panose="020B0502020202020204" pitchFamily="34" charset="0"/>
                <a:cs typeface="Arial"/>
                <a:sym typeface="Arial"/>
              </a:rPr>
              <a:t>wollen</a:t>
            </a:r>
            <a:endParaRPr lang="en-GB" sz="2400" kern="0">
              <a:solidFill>
                <a:srgbClr val="002060"/>
              </a:solidFill>
              <a:latin typeface="Century Gothic" panose="020B0502020202020204" pitchFamily="34" charset="0"/>
              <a:cs typeface="Arial"/>
              <a:sym typeface="Arial"/>
            </a:endParaRPr>
          </a:p>
        </p:txBody>
      </p:sp>
      <p:sp>
        <p:nvSpPr>
          <p:cNvPr id="59" name="TextBox 58">
            <a:hlinkClick r:id="" action="ppaction://noaction">
              <a:snd r:embed="rId7" name="T3_W12F_14.4.wav"/>
            </a:hlinkClick>
            <a:extLst>
              <a:ext uri="{FF2B5EF4-FFF2-40B4-BE49-F238E27FC236}">
                <a16:creationId xmlns:a16="http://schemas.microsoft.com/office/drawing/2014/main" id="{5EAB8AEE-2EFB-4FCD-B290-9EBB073016C9}"/>
              </a:ext>
            </a:extLst>
          </p:cNvPr>
          <p:cNvSpPr txBox="1"/>
          <p:nvPr/>
        </p:nvSpPr>
        <p:spPr>
          <a:xfrm>
            <a:off x="5353615" y="5877049"/>
            <a:ext cx="2414666" cy="461665"/>
          </a:xfrm>
          <a:prstGeom prst="rect">
            <a:avLst/>
          </a:prstGeom>
          <a:noFill/>
        </p:spPr>
        <p:txBody>
          <a:bodyPr wrap="square" rtlCol="0">
            <a:spAutoFit/>
          </a:bodyPr>
          <a:lstStyle/>
          <a:p>
            <a:pPr>
              <a:buClr>
                <a:srgbClr val="000000"/>
              </a:buClr>
              <a:buFont typeface="Arial"/>
              <a:buNone/>
              <a:defRPr/>
            </a:pPr>
            <a:r>
              <a:rPr lang="en-GB" sz="2400" kern="0" err="1">
                <a:solidFill>
                  <a:srgbClr val="002060"/>
                </a:solidFill>
                <a:latin typeface="Century Gothic" panose="020B0502020202020204" pitchFamily="34" charset="0"/>
                <a:cs typeface="Arial"/>
                <a:sym typeface="Arial"/>
              </a:rPr>
              <a:t>warum</a:t>
            </a:r>
            <a:r>
              <a:rPr lang="en-GB" sz="2400" kern="0">
                <a:solidFill>
                  <a:srgbClr val="002060"/>
                </a:solidFill>
                <a:latin typeface="Century Gothic" panose="020B0502020202020204" pitchFamily="34" charset="0"/>
                <a:cs typeface="Arial"/>
                <a:sym typeface="Arial"/>
              </a:rPr>
              <a:t>?</a:t>
            </a:r>
          </a:p>
        </p:txBody>
      </p:sp>
      <p:sp>
        <p:nvSpPr>
          <p:cNvPr id="60" name="TextBox 59">
            <a:hlinkClick r:id="" action="ppaction://noaction">
              <a:snd r:embed="rId8" name="T3_W12F_14.5.wav"/>
            </a:hlinkClick>
            <a:extLst>
              <a:ext uri="{FF2B5EF4-FFF2-40B4-BE49-F238E27FC236}">
                <a16:creationId xmlns:a16="http://schemas.microsoft.com/office/drawing/2014/main" id="{D18B8898-B477-43E3-BE8C-9D0576976DA9}"/>
              </a:ext>
            </a:extLst>
          </p:cNvPr>
          <p:cNvSpPr txBox="1"/>
          <p:nvPr/>
        </p:nvSpPr>
        <p:spPr>
          <a:xfrm>
            <a:off x="8102786" y="5958635"/>
            <a:ext cx="2666628" cy="461665"/>
          </a:xfrm>
          <a:prstGeom prst="rect">
            <a:avLst/>
          </a:prstGeom>
          <a:noFill/>
        </p:spPr>
        <p:txBody>
          <a:bodyPr wrap="square" rtlCol="0">
            <a:spAutoFit/>
          </a:bodyPr>
          <a:lstStyle/>
          <a:p>
            <a:pPr>
              <a:buClr>
                <a:srgbClr val="000000"/>
              </a:buClr>
              <a:buFont typeface="Arial"/>
              <a:buNone/>
              <a:defRPr/>
            </a:pPr>
            <a:r>
              <a:rPr lang="en-GB" sz="2400" kern="0">
                <a:solidFill>
                  <a:srgbClr val="002060"/>
                </a:solidFill>
                <a:latin typeface="Century Gothic" panose="020B0502020202020204" pitchFamily="34" charset="0"/>
                <a:cs typeface="Arial"/>
                <a:sym typeface="Arial"/>
              </a:rPr>
              <a:t>du </a:t>
            </a:r>
            <a:r>
              <a:rPr lang="en-GB" sz="2400" kern="0" err="1">
                <a:solidFill>
                  <a:srgbClr val="002060"/>
                </a:solidFill>
                <a:latin typeface="Century Gothic" panose="020B0502020202020204" pitchFamily="34" charset="0"/>
                <a:cs typeface="Arial"/>
                <a:sym typeface="Arial"/>
              </a:rPr>
              <a:t>willst</a:t>
            </a:r>
            <a:endParaRPr lang="en-GB" sz="2400" kern="0">
              <a:solidFill>
                <a:srgbClr val="002060"/>
              </a:solidFill>
              <a:latin typeface="Century Gothic" panose="020B0502020202020204" pitchFamily="34" charset="0"/>
              <a:cs typeface="Arial"/>
              <a:sym typeface="Arial"/>
            </a:endParaRPr>
          </a:p>
        </p:txBody>
      </p:sp>
      <p:sp>
        <p:nvSpPr>
          <p:cNvPr id="61" name="TextBox 60">
            <a:hlinkClick r:id="" action="ppaction://noaction">
              <a:snd r:embed="rId9" name="T3_W12F_14.6.wav"/>
            </a:hlinkClick>
            <a:extLst>
              <a:ext uri="{FF2B5EF4-FFF2-40B4-BE49-F238E27FC236}">
                <a16:creationId xmlns:a16="http://schemas.microsoft.com/office/drawing/2014/main" id="{6A8195D3-7F81-44C0-B3C4-7AA5F73FDFE2}"/>
              </a:ext>
            </a:extLst>
          </p:cNvPr>
          <p:cNvSpPr txBox="1"/>
          <p:nvPr/>
        </p:nvSpPr>
        <p:spPr>
          <a:xfrm>
            <a:off x="2147528" y="4758889"/>
            <a:ext cx="2826982" cy="461665"/>
          </a:xfrm>
          <a:prstGeom prst="rect">
            <a:avLst/>
          </a:prstGeom>
          <a:noFill/>
        </p:spPr>
        <p:txBody>
          <a:bodyPr wrap="square" rtlCol="0">
            <a:spAutoFit/>
          </a:bodyPr>
          <a:lstStyle/>
          <a:p>
            <a:pPr>
              <a:buClr>
                <a:srgbClr val="000000"/>
              </a:buClr>
              <a:buFont typeface="Arial"/>
              <a:buNone/>
              <a:defRPr/>
            </a:pPr>
            <a:r>
              <a:rPr lang="en-GB" sz="2400" kern="0">
                <a:solidFill>
                  <a:srgbClr val="002060"/>
                </a:solidFill>
                <a:latin typeface="Century Gothic" panose="020B0502020202020204" pitchFamily="34" charset="0"/>
                <a:cs typeface="Arial"/>
                <a:sym typeface="Arial"/>
              </a:rPr>
              <a:t>das Skateboard</a:t>
            </a:r>
          </a:p>
        </p:txBody>
      </p:sp>
      <p:sp>
        <p:nvSpPr>
          <p:cNvPr id="62" name="TextBox 61">
            <a:hlinkClick r:id="" action="ppaction://noaction">
              <a:snd r:embed="rId10" name="T3_W12F_14.7.wav"/>
            </a:hlinkClick>
            <a:extLst>
              <a:ext uri="{FF2B5EF4-FFF2-40B4-BE49-F238E27FC236}">
                <a16:creationId xmlns:a16="http://schemas.microsoft.com/office/drawing/2014/main" id="{E34A5B3A-1E1D-4D72-9D2C-CEF166467DEF}"/>
              </a:ext>
            </a:extLst>
          </p:cNvPr>
          <p:cNvSpPr txBox="1"/>
          <p:nvPr/>
        </p:nvSpPr>
        <p:spPr>
          <a:xfrm>
            <a:off x="5306992" y="4767826"/>
            <a:ext cx="1794275" cy="461665"/>
          </a:xfrm>
          <a:prstGeom prst="rect">
            <a:avLst/>
          </a:prstGeom>
          <a:noFill/>
        </p:spPr>
        <p:txBody>
          <a:bodyPr wrap="square" rtlCol="0">
            <a:spAutoFit/>
          </a:bodyPr>
          <a:lstStyle/>
          <a:p>
            <a:pPr>
              <a:buClr>
                <a:srgbClr val="000000"/>
              </a:buClr>
              <a:buFont typeface="Arial"/>
              <a:buNone/>
              <a:defRPr/>
            </a:pPr>
            <a:r>
              <a:rPr lang="en-US" sz="2300" kern="0">
                <a:solidFill>
                  <a:srgbClr val="002060"/>
                </a:solidFill>
                <a:latin typeface="Century Gothic" panose="020B0502020202020204" pitchFamily="34" charset="0"/>
                <a:cs typeface="Arial"/>
                <a:sym typeface="Arial"/>
              </a:rPr>
              <a:t>ich will</a:t>
            </a:r>
            <a:endParaRPr lang="en-GB" sz="2300" kern="0">
              <a:solidFill>
                <a:srgbClr val="002060"/>
              </a:solidFill>
              <a:latin typeface="Century Gothic" panose="020B0502020202020204" pitchFamily="34" charset="0"/>
              <a:cs typeface="Arial"/>
              <a:sym typeface="Arial"/>
            </a:endParaRPr>
          </a:p>
        </p:txBody>
      </p:sp>
      <p:sp>
        <p:nvSpPr>
          <p:cNvPr id="63" name="TextBox 62">
            <a:hlinkClick r:id="" action="ppaction://noaction">
              <a:snd r:embed="rId11" name="T3_W12F_14.8.wav"/>
            </a:hlinkClick>
            <a:extLst>
              <a:ext uri="{FF2B5EF4-FFF2-40B4-BE49-F238E27FC236}">
                <a16:creationId xmlns:a16="http://schemas.microsoft.com/office/drawing/2014/main" id="{4288424B-C932-4547-A012-B49F40F7D00B}"/>
              </a:ext>
            </a:extLst>
          </p:cNvPr>
          <p:cNvSpPr txBox="1"/>
          <p:nvPr/>
        </p:nvSpPr>
        <p:spPr>
          <a:xfrm>
            <a:off x="8030708" y="4815259"/>
            <a:ext cx="2161760" cy="461665"/>
          </a:xfrm>
          <a:prstGeom prst="rect">
            <a:avLst/>
          </a:prstGeom>
          <a:noFill/>
        </p:spPr>
        <p:txBody>
          <a:bodyPr wrap="square" rtlCol="0">
            <a:spAutoFit/>
          </a:bodyPr>
          <a:lstStyle/>
          <a:p>
            <a:pPr>
              <a:buClr>
                <a:srgbClr val="000000"/>
              </a:buClr>
              <a:buFont typeface="Arial"/>
              <a:buNone/>
              <a:defRPr/>
            </a:pPr>
            <a:r>
              <a:rPr lang="en-US" sz="2400" kern="0" err="1">
                <a:solidFill>
                  <a:srgbClr val="002060"/>
                </a:solidFill>
                <a:latin typeface="Century Gothic" panose="020B0502020202020204" pitchFamily="34" charset="0"/>
                <a:cs typeface="Arial"/>
                <a:sym typeface="Arial"/>
              </a:rPr>
              <a:t>sauber</a:t>
            </a:r>
            <a:endParaRPr lang="en-GB" sz="2400" kern="0">
              <a:solidFill>
                <a:srgbClr val="002060"/>
              </a:solidFill>
              <a:latin typeface="Century Gothic" panose="020B0502020202020204" pitchFamily="34" charset="0"/>
              <a:cs typeface="Arial"/>
              <a:sym typeface="Arial"/>
            </a:endParaRPr>
          </a:p>
        </p:txBody>
      </p:sp>
      <p:sp>
        <p:nvSpPr>
          <p:cNvPr id="64" name="TextBox 63">
            <a:hlinkClick r:id="" action="ppaction://noaction">
              <a:snd r:embed="rId12" name="T3_W12F_14.9.wav"/>
            </a:hlinkClick>
            <a:extLst>
              <a:ext uri="{FF2B5EF4-FFF2-40B4-BE49-F238E27FC236}">
                <a16:creationId xmlns:a16="http://schemas.microsoft.com/office/drawing/2014/main" id="{24EF90E7-D847-4795-BDB5-8402724F776D}"/>
              </a:ext>
            </a:extLst>
          </p:cNvPr>
          <p:cNvSpPr txBox="1"/>
          <p:nvPr/>
        </p:nvSpPr>
        <p:spPr>
          <a:xfrm>
            <a:off x="2215316" y="3907150"/>
            <a:ext cx="2771510" cy="461665"/>
          </a:xfrm>
          <a:prstGeom prst="rect">
            <a:avLst/>
          </a:prstGeom>
          <a:noFill/>
        </p:spPr>
        <p:txBody>
          <a:bodyPr wrap="square" rtlCol="0">
            <a:spAutoFit/>
          </a:bodyPr>
          <a:lstStyle/>
          <a:p>
            <a:pPr>
              <a:buClr>
                <a:srgbClr val="000000"/>
              </a:buClr>
              <a:buFont typeface="Arial"/>
              <a:buNone/>
              <a:defRPr/>
            </a:pPr>
            <a:r>
              <a:rPr lang="en-US" sz="2400" kern="0">
                <a:solidFill>
                  <a:srgbClr val="002060"/>
                </a:solidFill>
                <a:latin typeface="Century Gothic" panose="020B0502020202020204" pitchFamily="34" charset="0"/>
                <a:cs typeface="Arial"/>
                <a:sym typeface="Arial"/>
              </a:rPr>
              <a:t>er/</a:t>
            </a:r>
            <a:r>
              <a:rPr lang="en-US" sz="2400" kern="0" err="1">
                <a:solidFill>
                  <a:srgbClr val="002060"/>
                </a:solidFill>
                <a:latin typeface="Century Gothic" panose="020B0502020202020204" pitchFamily="34" charset="0"/>
                <a:cs typeface="Arial"/>
                <a:sym typeface="Arial"/>
              </a:rPr>
              <a:t>sie</a:t>
            </a:r>
            <a:r>
              <a:rPr lang="en-US" sz="2400" kern="0">
                <a:solidFill>
                  <a:srgbClr val="002060"/>
                </a:solidFill>
                <a:latin typeface="Century Gothic" panose="020B0502020202020204" pitchFamily="34" charset="0"/>
                <a:cs typeface="Arial"/>
                <a:sym typeface="Arial"/>
              </a:rPr>
              <a:t>/es will</a:t>
            </a:r>
            <a:endParaRPr lang="en-GB" sz="2400" kern="0">
              <a:solidFill>
                <a:srgbClr val="002060"/>
              </a:solidFill>
              <a:latin typeface="Century Gothic" panose="020B0502020202020204" pitchFamily="34" charset="0"/>
              <a:cs typeface="Arial"/>
              <a:sym typeface="Arial"/>
            </a:endParaRPr>
          </a:p>
        </p:txBody>
      </p:sp>
      <p:sp>
        <p:nvSpPr>
          <p:cNvPr id="65" name="TextBox 64">
            <a:hlinkClick r:id="" action="ppaction://noaction">
              <a:snd r:embed="rId13" name="T3_W12F_14.10.wav"/>
            </a:hlinkClick>
            <a:extLst>
              <a:ext uri="{FF2B5EF4-FFF2-40B4-BE49-F238E27FC236}">
                <a16:creationId xmlns:a16="http://schemas.microsoft.com/office/drawing/2014/main" id="{14BEB3B8-B887-4DEB-A486-6CD05DC01D9A}"/>
              </a:ext>
            </a:extLst>
          </p:cNvPr>
          <p:cNvSpPr txBox="1"/>
          <p:nvPr/>
        </p:nvSpPr>
        <p:spPr>
          <a:xfrm>
            <a:off x="6710914" y="3596495"/>
            <a:ext cx="1251725" cy="461665"/>
          </a:xfrm>
          <a:prstGeom prst="rect">
            <a:avLst/>
          </a:prstGeom>
          <a:noFill/>
        </p:spPr>
        <p:txBody>
          <a:bodyPr wrap="square" rtlCol="0">
            <a:spAutoFit/>
          </a:bodyPr>
          <a:lstStyle/>
          <a:p>
            <a:pPr>
              <a:buClr>
                <a:srgbClr val="000000"/>
              </a:buClr>
              <a:buFont typeface="Arial"/>
              <a:buNone/>
              <a:defRPr/>
            </a:pPr>
            <a:r>
              <a:rPr lang="en-GB" sz="2400" kern="0" err="1">
                <a:solidFill>
                  <a:srgbClr val="002060"/>
                </a:solidFill>
                <a:latin typeface="Century Gothic" panose="020B0502020202020204" pitchFamily="34" charset="0"/>
                <a:cs typeface="Arial"/>
                <a:sym typeface="Arial"/>
              </a:rPr>
              <a:t>putzen</a:t>
            </a:r>
            <a:endParaRPr lang="en-GB" sz="2400" kern="0">
              <a:solidFill>
                <a:srgbClr val="002060"/>
              </a:solidFill>
              <a:latin typeface="Century Gothic" panose="020B0502020202020204" pitchFamily="34" charset="0"/>
              <a:cs typeface="Arial"/>
              <a:sym typeface="Arial"/>
            </a:endParaRPr>
          </a:p>
        </p:txBody>
      </p:sp>
      <p:sp>
        <p:nvSpPr>
          <p:cNvPr id="66" name="TextBox 65">
            <a:hlinkClick r:id="" action="ppaction://noaction">
              <a:snd r:embed="rId14" name="T3_W12F_14.11.wav"/>
            </a:hlinkClick>
            <a:extLst>
              <a:ext uri="{FF2B5EF4-FFF2-40B4-BE49-F238E27FC236}">
                <a16:creationId xmlns:a16="http://schemas.microsoft.com/office/drawing/2014/main" id="{9A77445A-237C-48F8-B46C-8170B7D37559}"/>
              </a:ext>
            </a:extLst>
          </p:cNvPr>
          <p:cNvSpPr txBox="1"/>
          <p:nvPr/>
        </p:nvSpPr>
        <p:spPr>
          <a:xfrm>
            <a:off x="8014201" y="3932243"/>
            <a:ext cx="1899579" cy="461665"/>
          </a:xfrm>
          <a:prstGeom prst="rect">
            <a:avLst/>
          </a:prstGeom>
          <a:noFill/>
        </p:spPr>
        <p:txBody>
          <a:bodyPr wrap="square" rtlCol="0">
            <a:spAutoFit/>
          </a:bodyPr>
          <a:lstStyle/>
          <a:p>
            <a:pPr>
              <a:buClr>
                <a:srgbClr val="000000"/>
              </a:buClr>
              <a:buFont typeface="Arial"/>
              <a:buNone/>
              <a:defRPr/>
            </a:pPr>
            <a:r>
              <a:rPr lang="en-GB" sz="2400" kern="0">
                <a:solidFill>
                  <a:srgbClr val="002060"/>
                </a:solidFill>
                <a:latin typeface="Century Gothic" panose="020B0502020202020204" pitchFamily="34" charset="0"/>
                <a:cs typeface="Arial"/>
                <a:sym typeface="Arial"/>
              </a:rPr>
              <a:t>das Zimmer</a:t>
            </a:r>
          </a:p>
        </p:txBody>
      </p:sp>
      <p:sp>
        <p:nvSpPr>
          <p:cNvPr id="67" name="TextBox 66">
            <a:hlinkClick r:id="" action="ppaction://noaction">
              <a:snd r:embed="rId15" name="T3_W12F_14.12.wav"/>
            </a:hlinkClick>
            <a:extLst>
              <a:ext uri="{FF2B5EF4-FFF2-40B4-BE49-F238E27FC236}">
                <a16:creationId xmlns:a16="http://schemas.microsoft.com/office/drawing/2014/main" id="{2A9D9F22-C351-4596-BB7D-87AE8D30A74E}"/>
              </a:ext>
            </a:extLst>
          </p:cNvPr>
          <p:cNvSpPr txBox="1"/>
          <p:nvPr/>
        </p:nvSpPr>
        <p:spPr>
          <a:xfrm>
            <a:off x="2159320" y="2950851"/>
            <a:ext cx="3068485" cy="461665"/>
          </a:xfrm>
          <a:prstGeom prst="rect">
            <a:avLst/>
          </a:prstGeom>
          <a:noFill/>
        </p:spPr>
        <p:txBody>
          <a:bodyPr wrap="square" rtlCol="0">
            <a:spAutoFit/>
          </a:bodyPr>
          <a:lstStyle/>
          <a:p>
            <a:pPr>
              <a:buClr>
                <a:srgbClr val="000000"/>
              </a:buClr>
              <a:buFont typeface="Arial"/>
              <a:buNone/>
              <a:defRPr/>
            </a:pPr>
            <a:r>
              <a:rPr lang="en-US" sz="2400" kern="0" err="1">
                <a:solidFill>
                  <a:srgbClr val="002060"/>
                </a:solidFill>
                <a:latin typeface="Century Gothic" panose="020B0502020202020204" pitchFamily="34" charset="0"/>
                <a:cs typeface="Arial"/>
                <a:sym typeface="Arial"/>
              </a:rPr>
              <a:t>werden</a:t>
            </a:r>
            <a:endParaRPr lang="en-GB" sz="2400" kern="0">
              <a:solidFill>
                <a:srgbClr val="002060"/>
              </a:solidFill>
              <a:latin typeface="Century Gothic" panose="020B0502020202020204" pitchFamily="34" charset="0"/>
              <a:cs typeface="Arial"/>
              <a:sym typeface="Arial"/>
            </a:endParaRPr>
          </a:p>
        </p:txBody>
      </p:sp>
      <p:sp>
        <p:nvSpPr>
          <p:cNvPr id="68" name="TextBox 67">
            <a:hlinkClick r:id="" action="ppaction://noaction">
              <a:snd r:embed="rId16" name="T3_W12F_14.13.wav"/>
            </a:hlinkClick>
            <a:extLst>
              <a:ext uri="{FF2B5EF4-FFF2-40B4-BE49-F238E27FC236}">
                <a16:creationId xmlns:a16="http://schemas.microsoft.com/office/drawing/2014/main" id="{171C234B-E1D8-4BA7-9BB6-CEE92AB173E3}"/>
              </a:ext>
            </a:extLst>
          </p:cNvPr>
          <p:cNvSpPr txBox="1"/>
          <p:nvPr/>
        </p:nvSpPr>
        <p:spPr>
          <a:xfrm>
            <a:off x="5306992" y="2975993"/>
            <a:ext cx="2691396" cy="461665"/>
          </a:xfrm>
          <a:prstGeom prst="rect">
            <a:avLst/>
          </a:prstGeom>
          <a:noFill/>
        </p:spPr>
        <p:txBody>
          <a:bodyPr wrap="square" rtlCol="0">
            <a:spAutoFit/>
          </a:bodyPr>
          <a:lstStyle/>
          <a:p>
            <a:pPr>
              <a:buClr>
                <a:srgbClr val="000000"/>
              </a:buClr>
              <a:buFont typeface="Arial"/>
              <a:buNone/>
              <a:defRPr/>
            </a:pPr>
            <a:r>
              <a:rPr lang="en-US" sz="2400" kern="0" err="1">
                <a:solidFill>
                  <a:srgbClr val="002060"/>
                </a:solidFill>
                <a:latin typeface="Century Gothic" panose="020B0502020202020204" pitchFamily="34" charset="0"/>
                <a:cs typeface="Arial"/>
                <a:sym typeface="Arial"/>
              </a:rPr>
              <a:t>Gute</a:t>
            </a:r>
            <a:r>
              <a:rPr lang="en-US" sz="2400" kern="0">
                <a:solidFill>
                  <a:srgbClr val="002060"/>
                </a:solidFill>
                <a:latin typeface="Century Gothic" panose="020B0502020202020204" pitchFamily="34" charset="0"/>
                <a:cs typeface="Arial"/>
                <a:sym typeface="Arial"/>
              </a:rPr>
              <a:t> Nacht!</a:t>
            </a:r>
            <a:endParaRPr lang="en-GB" sz="2400" kern="0">
              <a:solidFill>
                <a:srgbClr val="002060"/>
              </a:solidFill>
              <a:latin typeface="Century Gothic" panose="020B0502020202020204" pitchFamily="34" charset="0"/>
              <a:cs typeface="Arial"/>
              <a:sym typeface="Arial"/>
            </a:endParaRPr>
          </a:p>
        </p:txBody>
      </p:sp>
      <p:sp>
        <p:nvSpPr>
          <p:cNvPr id="69" name="TextBox 68">
            <a:hlinkClick r:id="" action="ppaction://noaction">
              <a:snd r:embed="rId17" name="T3_W12F_14.14.wav"/>
            </a:hlinkClick>
            <a:extLst>
              <a:ext uri="{FF2B5EF4-FFF2-40B4-BE49-F238E27FC236}">
                <a16:creationId xmlns:a16="http://schemas.microsoft.com/office/drawing/2014/main" id="{5C29C5FA-AFAC-4818-90A1-7B59F3E335C7}"/>
              </a:ext>
            </a:extLst>
          </p:cNvPr>
          <p:cNvSpPr txBox="1"/>
          <p:nvPr/>
        </p:nvSpPr>
        <p:spPr>
          <a:xfrm>
            <a:off x="8102786" y="2940670"/>
            <a:ext cx="2873480" cy="461665"/>
          </a:xfrm>
          <a:prstGeom prst="rect">
            <a:avLst/>
          </a:prstGeom>
          <a:noFill/>
        </p:spPr>
        <p:txBody>
          <a:bodyPr wrap="square" rtlCol="0">
            <a:spAutoFit/>
          </a:bodyPr>
          <a:lstStyle/>
          <a:p>
            <a:pPr>
              <a:buClr>
                <a:srgbClr val="000000"/>
              </a:buClr>
              <a:buFont typeface="Arial"/>
              <a:buNone/>
              <a:defRPr/>
            </a:pPr>
            <a:r>
              <a:rPr lang="en-US" sz="2400" kern="0" err="1">
                <a:solidFill>
                  <a:srgbClr val="002060"/>
                </a:solidFill>
                <a:latin typeface="Century Gothic" panose="020B0502020202020204" pitchFamily="34" charset="0"/>
                <a:cs typeface="Arial"/>
                <a:sym typeface="Arial"/>
              </a:rPr>
              <a:t>Viel</a:t>
            </a:r>
            <a:r>
              <a:rPr lang="en-US" sz="2400" kern="0">
                <a:solidFill>
                  <a:srgbClr val="002060"/>
                </a:solidFill>
                <a:latin typeface="Century Gothic" panose="020B0502020202020204" pitchFamily="34" charset="0"/>
                <a:cs typeface="Arial"/>
                <a:sym typeface="Arial"/>
              </a:rPr>
              <a:t> </a:t>
            </a:r>
            <a:r>
              <a:rPr lang="en-US" sz="2400" kern="0" err="1">
                <a:solidFill>
                  <a:srgbClr val="002060"/>
                </a:solidFill>
                <a:latin typeface="Century Gothic" panose="020B0502020202020204" pitchFamily="34" charset="0"/>
                <a:cs typeface="Arial"/>
                <a:sym typeface="Arial"/>
              </a:rPr>
              <a:t>Spaß</a:t>
            </a:r>
            <a:r>
              <a:rPr lang="en-US" sz="2400" kern="0">
                <a:solidFill>
                  <a:srgbClr val="002060"/>
                </a:solidFill>
                <a:latin typeface="Century Gothic" panose="020B0502020202020204" pitchFamily="34" charset="0"/>
                <a:cs typeface="Arial"/>
                <a:sym typeface="Arial"/>
              </a:rPr>
              <a:t>!</a:t>
            </a:r>
            <a:endParaRPr lang="en-GB" sz="2400" kern="0">
              <a:solidFill>
                <a:srgbClr val="002060"/>
              </a:solidFill>
              <a:latin typeface="Century Gothic" panose="020B0502020202020204" pitchFamily="34" charset="0"/>
              <a:cs typeface="Arial"/>
              <a:sym typeface="Arial"/>
            </a:endParaRPr>
          </a:p>
        </p:txBody>
      </p:sp>
      <p:sp>
        <p:nvSpPr>
          <p:cNvPr id="70" name="TextBox 69">
            <a:hlinkClick r:id="" action="ppaction://noaction">
              <a:snd r:embed="rId18" name="T3_W12F_14.15.wav"/>
            </a:hlinkClick>
            <a:extLst>
              <a:ext uri="{FF2B5EF4-FFF2-40B4-BE49-F238E27FC236}">
                <a16:creationId xmlns:a16="http://schemas.microsoft.com/office/drawing/2014/main" id="{3BD33182-986E-45CA-86E6-40DC81B590C8}"/>
              </a:ext>
            </a:extLst>
          </p:cNvPr>
          <p:cNvSpPr txBox="1"/>
          <p:nvPr/>
        </p:nvSpPr>
        <p:spPr>
          <a:xfrm>
            <a:off x="2239050" y="2140359"/>
            <a:ext cx="2095501" cy="461665"/>
          </a:xfrm>
          <a:prstGeom prst="rect">
            <a:avLst/>
          </a:prstGeom>
          <a:noFill/>
        </p:spPr>
        <p:txBody>
          <a:bodyPr wrap="square" rtlCol="0">
            <a:spAutoFit/>
          </a:bodyPr>
          <a:lstStyle/>
          <a:p>
            <a:pPr>
              <a:buClr>
                <a:srgbClr val="000000"/>
              </a:buClr>
              <a:buFont typeface="Arial"/>
              <a:buNone/>
              <a:defRPr/>
            </a:pPr>
            <a:r>
              <a:rPr lang="en-GB" sz="2400" kern="0">
                <a:solidFill>
                  <a:srgbClr val="002060"/>
                </a:solidFill>
                <a:latin typeface="Century Gothic" panose="020B0502020202020204" pitchFamily="34" charset="0"/>
                <a:cs typeface="Arial"/>
                <a:sym typeface="Arial"/>
              </a:rPr>
              <a:t>ich </a:t>
            </a:r>
            <a:r>
              <a:rPr lang="en-GB" sz="2400" kern="0" err="1">
                <a:solidFill>
                  <a:srgbClr val="002060"/>
                </a:solidFill>
                <a:latin typeface="Century Gothic" panose="020B0502020202020204" pitchFamily="34" charset="0"/>
                <a:cs typeface="Arial"/>
                <a:sym typeface="Arial"/>
              </a:rPr>
              <a:t>werde</a:t>
            </a:r>
            <a:endParaRPr lang="en-GB" sz="2400" kern="0">
              <a:solidFill>
                <a:srgbClr val="002060"/>
              </a:solidFill>
              <a:latin typeface="Century Gothic" panose="020B0502020202020204" pitchFamily="34" charset="0"/>
              <a:cs typeface="Arial"/>
              <a:sym typeface="Arial"/>
            </a:endParaRPr>
          </a:p>
        </p:txBody>
      </p:sp>
      <p:sp>
        <p:nvSpPr>
          <p:cNvPr id="71" name="TextBox 70">
            <a:hlinkClick r:id="" action="ppaction://noaction">
              <a:snd r:embed="rId19" name="T3_W12F_14.16.wav"/>
            </a:hlinkClick>
            <a:extLst>
              <a:ext uri="{FF2B5EF4-FFF2-40B4-BE49-F238E27FC236}">
                <a16:creationId xmlns:a16="http://schemas.microsoft.com/office/drawing/2014/main" id="{D4662F6F-BB7A-440E-99DB-3FEB806B34CB}"/>
              </a:ext>
            </a:extLst>
          </p:cNvPr>
          <p:cNvSpPr txBox="1"/>
          <p:nvPr/>
        </p:nvSpPr>
        <p:spPr>
          <a:xfrm>
            <a:off x="5306992" y="2146898"/>
            <a:ext cx="2691396" cy="461665"/>
          </a:xfrm>
          <a:prstGeom prst="rect">
            <a:avLst/>
          </a:prstGeom>
          <a:noFill/>
        </p:spPr>
        <p:txBody>
          <a:bodyPr wrap="square" rtlCol="0">
            <a:spAutoFit/>
          </a:bodyPr>
          <a:lstStyle/>
          <a:p>
            <a:pPr>
              <a:buClr>
                <a:srgbClr val="000000"/>
              </a:buClr>
              <a:buFont typeface="Arial"/>
              <a:buNone/>
              <a:defRPr/>
            </a:pPr>
            <a:r>
              <a:rPr lang="en-GB" sz="2400" kern="0">
                <a:solidFill>
                  <a:srgbClr val="002060"/>
                </a:solidFill>
                <a:latin typeface="Century Gothic" panose="020B0502020202020204" pitchFamily="34" charset="0"/>
                <a:cs typeface="Arial"/>
                <a:sym typeface="Arial"/>
              </a:rPr>
              <a:t>das </a:t>
            </a:r>
            <a:r>
              <a:rPr lang="en-GB" sz="2400" kern="0" err="1">
                <a:solidFill>
                  <a:srgbClr val="002060"/>
                </a:solidFill>
                <a:latin typeface="Century Gothic" panose="020B0502020202020204" pitchFamily="34" charset="0"/>
                <a:cs typeface="Arial"/>
                <a:sym typeface="Arial"/>
              </a:rPr>
              <a:t>Frühstück</a:t>
            </a:r>
            <a:endParaRPr lang="en-GB" sz="2400" kern="0">
              <a:solidFill>
                <a:srgbClr val="002060"/>
              </a:solidFill>
              <a:latin typeface="Century Gothic" panose="020B0502020202020204" pitchFamily="34" charset="0"/>
              <a:cs typeface="Arial"/>
              <a:sym typeface="Arial"/>
            </a:endParaRPr>
          </a:p>
        </p:txBody>
      </p:sp>
      <p:sp>
        <p:nvSpPr>
          <p:cNvPr id="72" name="TextBox 71">
            <a:hlinkClick r:id="" action="ppaction://noaction">
              <a:snd r:embed="rId20" name="T3_W12F_14.17.wav"/>
            </a:hlinkClick>
            <a:extLst>
              <a:ext uri="{FF2B5EF4-FFF2-40B4-BE49-F238E27FC236}">
                <a16:creationId xmlns:a16="http://schemas.microsoft.com/office/drawing/2014/main" id="{80DD82C3-D3C7-45A3-B5A4-90223E7359A7}"/>
              </a:ext>
            </a:extLst>
          </p:cNvPr>
          <p:cNvSpPr txBox="1"/>
          <p:nvPr/>
        </p:nvSpPr>
        <p:spPr>
          <a:xfrm>
            <a:off x="8030708" y="2211150"/>
            <a:ext cx="3069081" cy="461665"/>
          </a:xfrm>
          <a:prstGeom prst="rect">
            <a:avLst/>
          </a:prstGeom>
          <a:noFill/>
        </p:spPr>
        <p:txBody>
          <a:bodyPr wrap="square" rtlCol="0">
            <a:spAutoFit/>
          </a:bodyPr>
          <a:lstStyle/>
          <a:p>
            <a:pPr>
              <a:buClr>
                <a:srgbClr val="000000"/>
              </a:buClr>
              <a:buFont typeface="Arial"/>
              <a:buNone/>
              <a:defRPr/>
            </a:pPr>
            <a:r>
              <a:rPr lang="en-US" sz="2400" kern="0">
                <a:solidFill>
                  <a:srgbClr val="002060"/>
                </a:solidFill>
                <a:latin typeface="Century Gothic" panose="020B0502020202020204" pitchFamily="34" charset="0"/>
                <a:cs typeface="Arial"/>
                <a:sym typeface="Arial"/>
              </a:rPr>
              <a:t>Guten Appetit</a:t>
            </a:r>
            <a:endParaRPr lang="en-GB" sz="2400" kern="0">
              <a:solidFill>
                <a:srgbClr val="002060"/>
              </a:solidFill>
              <a:latin typeface="Century Gothic" panose="020B0502020202020204" pitchFamily="34" charset="0"/>
              <a:cs typeface="Arial"/>
              <a:sym typeface="Arial"/>
            </a:endParaRPr>
          </a:p>
        </p:txBody>
      </p:sp>
      <p:sp>
        <p:nvSpPr>
          <p:cNvPr id="73" name="TextBox 72">
            <a:hlinkClick r:id="" action="ppaction://noaction">
              <a:snd r:embed="rId21" name="T3_W12F_14.18.wav"/>
            </a:hlinkClick>
            <a:extLst>
              <a:ext uri="{FF2B5EF4-FFF2-40B4-BE49-F238E27FC236}">
                <a16:creationId xmlns:a16="http://schemas.microsoft.com/office/drawing/2014/main" id="{40541C7D-B0CC-4C45-9347-2F6A8921779D}"/>
              </a:ext>
            </a:extLst>
          </p:cNvPr>
          <p:cNvSpPr txBox="1"/>
          <p:nvPr/>
        </p:nvSpPr>
        <p:spPr>
          <a:xfrm>
            <a:off x="2136830" y="1271228"/>
            <a:ext cx="1899579" cy="461665"/>
          </a:xfrm>
          <a:prstGeom prst="rect">
            <a:avLst/>
          </a:prstGeom>
          <a:noFill/>
        </p:spPr>
        <p:txBody>
          <a:bodyPr wrap="square" rtlCol="0">
            <a:spAutoFit/>
          </a:bodyPr>
          <a:lstStyle/>
          <a:p>
            <a:pPr>
              <a:buClr>
                <a:srgbClr val="000000"/>
              </a:buClr>
              <a:buFont typeface="Arial"/>
              <a:buNone/>
              <a:defRPr/>
            </a:pPr>
            <a:r>
              <a:rPr lang="en-GB" sz="2400" kern="0">
                <a:solidFill>
                  <a:srgbClr val="002060"/>
                </a:solidFill>
                <a:latin typeface="Century Gothic" panose="020B0502020202020204" pitchFamily="34" charset="0"/>
                <a:cs typeface="Arial"/>
                <a:sym typeface="Arial"/>
              </a:rPr>
              <a:t>du </a:t>
            </a:r>
            <a:r>
              <a:rPr lang="en-GB" sz="2400" kern="0" err="1">
                <a:solidFill>
                  <a:srgbClr val="002060"/>
                </a:solidFill>
                <a:latin typeface="Century Gothic" panose="020B0502020202020204" pitchFamily="34" charset="0"/>
                <a:cs typeface="Arial"/>
                <a:sym typeface="Arial"/>
              </a:rPr>
              <a:t>wirst</a:t>
            </a:r>
            <a:endParaRPr lang="en-GB" sz="2400" kern="0">
              <a:solidFill>
                <a:srgbClr val="002060"/>
              </a:solidFill>
              <a:latin typeface="Century Gothic" panose="020B0502020202020204" pitchFamily="34" charset="0"/>
              <a:cs typeface="Arial"/>
              <a:sym typeface="Arial"/>
            </a:endParaRPr>
          </a:p>
        </p:txBody>
      </p:sp>
      <p:sp>
        <p:nvSpPr>
          <p:cNvPr id="74" name="TextBox 73">
            <a:hlinkClick r:id="" action="ppaction://noaction">
              <a:snd r:embed="rId22" name="T3_W12F_14.19.wav"/>
            </a:hlinkClick>
            <a:extLst>
              <a:ext uri="{FF2B5EF4-FFF2-40B4-BE49-F238E27FC236}">
                <a16:creationId xmlns:a16="http://schemas.microsoft.com/office/drawing/2014/main" id="{85556096-252E-4BFA-8C9B-3147737202F6}"/>
              </a:ext>
            </a:extLst>
          </p:cNvPr>
          <p:cNvSpPr txBox="1"/>
          <p:nvPr/>
        </p:nvSpPr>
        <p:spPr>
          <a:xfrm>
            <a:off x="5306992" y="1335210"/>
            <a:ext cx="2873480" cy="461665"/>
          </a:xfrm>
          <a:prstGeom prst="rect">
            <a:avLst/>
          </a:prstGeom>
          <a:noFill/>
        </p:spPr>
        <p:txBody>
          <a:bodyPr wrap="square" rtlCol="0">
            <a:spAutoFit/>
          </a:bodyPr>
          <a:lstStyle/>
          <a:p>
            <a:pPr>
              <a:buClr>
                <a:srgbClr val="000000"/>
              </a:buClr>
              <a:buFont typeface="Arial"/>
              <a:buNone/>
              <a:defRPr/>
            </a:pPr>
            <a:r>
              <a:rPr lang="en-GB" sz="2400" kern="0">
                <a:solidFill>
                  <a:srgbClr val="002060"/>
                </a:solidFill>
                <a:latin typeface="Century Gothic" panose="020B0502020202020204" pitchFamily="34" charset="0"/>
                <a:cs typeface="Arial"/>
                <a:sym typeface="Arial"/>
              </a:rPr>
              <a:t>das </a:t>
            </a:r>
            <a:r>
              <a:rPr lang="en-GB" sz="2400" kern="0" err="1">
                <a:solidFill>
                  <a:srgbClr val="002060"/>
                </a:solidFill>
                <a:latin typeface="Century Gothic" panose="020B0502020202020204" pitchFamily="34" charset="0"/>
                <a:cs typeface="Arial"/>
                <a:sym typeface="Arial"/>
              </a:rPr>
              <a:t>Ei</a:t>
            </a:r>
            <a:endParaRPr lang="en-GB" sz="2400" kern="0">
              <a:solidFill>
                <a:srgbClr val="002060"/>
              </a:solidFill>
              <a:latin typeface="Century Gothic" panose="020B0502020202020204" pitchFamily="34" charset="0"/>
              <a:cs typeface="Arial"/>
              <a:sym typeface="Arial"/>
            </a:endParaRPr>
          </a:p>
        </p:txBody>
      </p:sp>
      <p:sp>
        <p:nvSpPr>
          <p:cNvPr id="75" name="TextBox 74">
            <a:hlinkClick r:id="" action="ppaction://noaction">
              <a:snd r:embed="rId23" name="T3_W12F_14.20.wav"/>
            </a:hlinkClick>
            <a:extLst>
              <a:ext uri="{FF2B5EF4-FFF2-40B4-BE49-F238E27FC236}">
                <a16:creationId xmlns:a16="http://schemas.microsoft.com/office/drawing/2014/main" id="{B56FCEEC-BBC0-447D-8197-5467071F582A}"/>
              </a:ext>
            </a:extLst>
          </p:cNvPr>
          <p:cNvSpPr txBox="1"/>
          <p:nvPr/>
        </p:nvSpPr>
        <p:spPr>
          <a:xfrm>
            <a:off x="7962639" y="1406900"/>
            <a:ext cx="2873480" cy="461665"/>
          </a:xfrm>
          <a:prstGeom prst="rect">
            <a:avLst/>
          </a:prstGeom>
          <a:noFill/>
        </p:spPr>
        <p:txBody>
          <a:bodyPr wrap="square" rtlCol="0">
            <a:spAutoFit/>
          </a:bodyPr>
          <a:lstStyle/>
          <a:p>
            <a:pPr>
              <a:buClr>
                <a:srgbClr val="000000"/>
              </a:buClr>
              <a:buFont typeface="Arial"/>
              <a:buNone/>
              <a:defRPr/>
            </a:pPr>
            <a:r>
              <a:rPr lang="en-US" sz="2400" kern="0">
                <a:solidFill>
                  <a:srgbClr val="002060"/>
                </a:solidFill>
                <a:latin typeface="Century Gothic" panose="020B0502020202020204" pitchFamily="34" charset="0"/>
                <a:cs typeface="Arial"/>
                <a:sym typeface="Arial"/>
              </a:rPr>
              <a:t>er/</a:t>
            </a:r>
            <a:r>
              <a:rPr lang="en-US" sz="2400" kern="0" err="1">
                <a:solidFill>
                  <a:srgbClr val="002060"/>
                </a:solidFill>
                <a:latin typeface="Century Gothic" panose="020B0502020202020204" pitchFamily="34" charset="0"/>
                <a:cs typeface="Arial"/>
                <a:sym typeface="Arial"/>
              </a:rPr>
              <a:t>sie</a:t>
            </a:r>
            <a:r>
              <a:rPr lang="en-US" sz="2400" kern="0">
                <a:solidFill>
                  <a:srgbClr val="002060"/>
                </a:solidFill>
                <a:latin typeface="Century Gothic" panose="020B0502020202020204" pitchFamily="34" charset="0"/>
                <a:cs typeface="Arial"/>
                <a:sym typeface="Arial"/>
              </a:rPr>
              <a:t>/es </a:t>
            </a:r>
            <a:r>
              <a:rPr lang="en-US" sz="2400" kern="0" err="1">
                <a:solidFill>
                  <a:srgbClr val="002060"/>
                </a:solidFill>
                <a:latin typeface="Century Gothic" panose="020B0502020202020204" pitchFamily="34" charset="0"/>
                <a:cs typeface="Arial"/>
                <a:sym typeface="Arial"/>
              </a:rPr>
              <a:t>wird</a:t>
            </a:r>
            <a:endParaRPr lang="en-GB" sz="2400" kern="0">
              <a:solidFill>
                <a:srgbClr val="002060"/>
              </a:solidFill>
              <a:latin typeface="Century Gothic" panose="020B0502020202020204" pitchFamily="34" charset="0"/>
              <a:cs typeface="Arial"/>
              <a:sym typeface="Arial"/>
            </a:endParaRP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7425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err="1">
                <a:solidFill>
                  <a:srgbClr val="0070C0"/>
                </a:solidFill>
                <a:latin typeface="Modern Love" panose="04090805081005020601" pitchFamily="82" charset="0"/>
                <a:cs typeface="Arial"/>
                <a:sym typeface="Arial"/>
              </a:rPr>
              <a:t>blau</a:t>
            </a:r>
            <a:endParaRPr lang="en-GB" sz="1400" kern="0">
              <a:solidFill>
                <a:srgbClr val="0070C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287564721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342931283"/>
              </p:ext>
            </p:extLst>
          </p:nvPr>
        </p:nvGraphicFramePr>
        <p:xfrm>
          <a:off x="547096" y="732820"/>
          <a:ext cx="10322446" cy="5602393"/>
        </p:xfrm>
        <a:graphic>
          <a:graphicData uri="http://schemas.openxmlformats.org/drawingml/2006/table">
            <a:tbl>
              <a:tblPr firstRow="1" bandRow="1"/>
              <a:tblGrid>
                <a:gridCol w="1820696">
                  <a:extLst>
                    <a:ext uri="{9D8B030D-6E8A-4147-A177-3AD203B41FA5}">
                      <a16:colId xmlns:a16="http://schemas.microsoft.com/office/drawing/2014/main" val="1203737284"/>
                    </a:ext>
                  </a:extLst>
                </a:gridCol>
                <a:gridCol w="2983560">
                  <a:extLst>
                    <a:ext uri="{9D8B030D-6E8A-4147-A177-3AD203B41FA5}">
                      <a16:colId xmlns:a16="http://schemas.microsoft.com/office/drawing/2014/main" val="1810222861"/>
                    </a:ext>
                  </a:extLst>
                </a:gridCol>
                <a:gridCol w="2684273">
                  <a:extLst>
                    <a:ext uri="{9D8B030D-6E8A-4147-A177-3AD203B41FA5}">
                      <a16:colId xmlns:a16="http://schemas.microsoft.com/office/drawing/2014/main" val="274413866"/>
                    </a:ext>
                  </a:extLst>
                </a:gridCol>
                <a:gridCol w="2833917">
                  <a:extLst>
                    <a:ext uri="{9D8B030D-6E8A-4147-A177-3AD203B41FA5}">
                      <a16:colId xmlns:a16="http://schemas.microsoft.com/office/drawing/2014/main" val="2706468897"/>
                    </a:ext>
                  </a:extLst>
                </a:gridCol>
              </a:tblGrid>
              <a:tr h="968081">
                <a:tc rowSpan="3">
                  <a:txBody>
                    <a:bodyPr/>
                    <a:lstStyle/>
                    <a:p>
                      <a:endParaRPr lang="en-GB" sz="2800">
                        <a:solidFill>
                          <a:srgbClr val="002060"/>
                        </a:solidFill>
                        <a:latin typeface="Century Gothic" panose="020B0502020202020204" pitchFamily="34" charset="0"/>
                      </a:endParaRPr>
                    </a:p>
                  </a:txBody>
                  <a:tcPr>
                    <a:lnB w="12700" cap="flat" cmpd="sng" algn="ctr">
                      <a:solidFill>
                        <a:sysClr val="windowText" lastClr="000000"/>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err="1">
                          <a:solidFill>
                            <a:srgbClr val="002060"/>
                          </a:solidFill>
                          <a:latin typeface="Century Gothic" panose="020B0502020202020204" pitchFamily="34" charset="0"/>
                          <a:sym typeface="Arial"/>
                        </a:rPr>
                        <a:t>Viel</a:t>
                      </a:r>
                      <a:r>
                        <a:rPr lang="en-GB" sz="2400" b="1" i="0" u="none" strike="noStrike" cap="none">
                          <a:solidFill>
                            <a:srgbClr val="002060"/>
                          </a:solidFill>
                          <a:latin typeface="Century Gothic" panose="020B0502020202020204" pitchFamily="34" charset="0"/>
                          <a:sym typeface="Arial"/>
                        </a:rPr>
                        <a:t> </a:t>
                      </a:r>
                      <a:r>
                        <a:rPr lang="en-GB" sz="2400" b="1" i="0" u="none" strike="noStrike" cap="none" err="1">
                          <a:solidFill>
                            <a:srgbClr val="002060"/>
                          </a:solidFill>
                          <a:latin typeface="Century Gothic" panose="020B0502020202020204" pitchFamily="34" charset="0"/>
                          <a:sym typeface="Arial"/>
                        </a:rPr>
                        <a:t>Spaß</a:t>
                      </a:r>
                      <a:r>
                        <a:rPr lang="en-GB" sz="2400" b="1" i="0" u="none" strike="noStrike" cap="none">
                          <a:solidFill>
                            <a:srgbClr val="002060"/>
                          </a:solidFill>
                          <a:latin typeface="Century Gothic" panose="020B0502020202020204" pitchFamily="34" charset="0"/>
                          <a:sym typeface="Arial"/>
                        </a:rPr>
                        <a:t>!</a:t>
                      </a:r>
                    </a:p>
                  </a:txBody>
                  <a:tcPr>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err="1">
                          <a:solidFill>
                            <a:srgbClr val="002060"/>
                          </a:solidFill>
                          <a:latin typeface="Century Gothic" panose="020B0502020202020204" pitchFamily="34" charset="0"/>
                          <a:sym typeface="Arial"/>
                        </a:rPr>
                        <a:t>Guten</a:t>
                      </a:r>
                      <a:r>
                        <a:rPr lang="en-GB" sz="2400" b="1" i="0" u="none" strike="noStrike" cap="none">
                          <a:solidFill>
                            <a:srgbClr val="002060"/>
                          </a:solidFill>
                          <a:latin typeface="Century Gothic" panose="020B0502020202020204" pitchFamily="34" charset="0"/>
                          <a:sym typeface="Arial"/>
                        </a:rPr>
                        <a:t> Appetit!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i="0" u="none" strike="noStrike" cap="none">
                          <a:solidFill>
                            <a:srgbClr val="002060"/>
                          </a:solidFill>
                          <a:latin typeface="Century Gothic" panose="020B0502020202020204" pitchFamily="34" charset="0"/>
                          <a:sym typeface="Arial"/>
                        </a:rPr>
                        <a:t>G</a:t>
                      </a:r>
                      <a:r>
                        <a:rPr lang="en-GB" sz="2400" b="1" i="0" u="none" strike="noStrike" cap="none" err="1">
                          <a:solidFill>
                            <a:srgbClr val="002060"/>
                          </a:solidFill>
                          <a:latin typeface="Century Gothic" panose="020B0502020202020204" pitchFamily="34" charset="0"/>
                          <a:sym typeface="Arial"/>
                        </a:rPr>
                        <a:t>ute</a:t>
                      </a:r>
                      <a:r>
                        <a:rPr lang="en-GB" sz="2400" b="1" i="0" u="none" strike="noStrike" cap="none">
                          <a:solidFill>
                            <a:srgbClr val="002060"/>
                          </a:solidFill>
                          <a:latin typeface="Century Gothic" panose="020B0502020202020204" pitchFamily="34" charset="0"/>
                          <a:sym typeface="Arial"/>
                        </a:rPr>
                        <a:t> Nacht!</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er/</a:t>
                      </a:r>
                      <a:r>
                        <a:rPr lang="en-GB" sz="2400" b="1" err="1">
                          <a:solidFill>
                            <a:srgbClr val="002060"/>
                          </a:solidFill>
                          <a:latin typeface="Century Gothic" panose="020B0502020202020204" pitchFamily="34" charset="0"/>
                        </a:rPr>
                        <a:t>sie</a:t>
                      </a:r>
                      <a:r>
                        <a:rPr lang="en-GB" sz="2400" b="1">
                          <a:solidFill>
                            <a:srgbClr val="002060"/>
                          </a:solidFill>
                          <a:latin typeface="Century Gothic" panose="020B0502020202020204" pitchFamily="34" charset="0"/>
                        </a:rPr>
                        <a:t>/es </a:t>
                      </a:r>
                      <a:r>
                        <a:rPr lang="en-GB" sz="2400" b="1" err="1">
                          <a:solidFill>
                            <a:srgbClr val="002060"/>
                          </a:solidFill>
                          <a:latin typeface="Century Gothic" panose="020B0502020202020204" pitchFamily="34" charset="0"/>
                        </a:rPr>
                        <a:t>wird</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das </a:t>
                      </a:r>
                      <a:r>
                        <a:rPr lang="en-GB" sz="2400" b="1" err="1">
                          <a:solidFill>
                            <a:srgbClr val="002060"/>
                          </a:solidFill>
                          <a:latin typeface="Century Gothic" panose="020B0502020202020204" pitchFamily="34" charset="0"/>
                        </a:rPr>
                        <a:t>Ei</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das </a:t>
                      </a:r>
                      <a:r>
                        <a:rPr lang="en-GB" sz="2400" b="1" err="1">
                          <a:solidFill>
                            <a:srgbClr val="002060"/>
                          </a:solidFill>
                          <a:latin typeface="Century Gothic" panose="020B0502020202020204" pitchFamily="34" charset="0"/>
                        </a:rPr>
                        <a:t>Frühstück</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a:solidFill>
                            <a:srgbClr val="002060"/>
                          </a:solidFill>
                          <a:latin typeface="Century Gothic" panose="020B0502020202020204" pitchFamily="34" charset="0"/>
                        </a:rPr>
                        <a:t>w</a:t>
                      </a:r>
                      <a:r>
                        <a:rPr lang="en-GB" sz="2400" b="1" err="1">
                          <a:solidFill>
                            <a:srgbClr val="002060"/>
                          </a:solidFill>
                          <a:latin typeface="Century Gothic" panose="020B0502020202020204" pitchFamily="34" charset="0"/>
                        </a:rPr>
                        <a:t>erden</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ich </a:t>
                      </a:r>
                      <a:r>
                        <a:rPr lang="en-GB" sz="2400" b="1" err="1">
                          <a:solidFill>
                            <a:srgbClr val="002060"/>
                          </a:solidFill>
                          <a:latin typeface="Century Gothic" panose="020B0502020202020204" pitchFamily="34" charset="0"/>
                        </a:rPr>
                        <a:t>werde</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du </a:t>
                      </a:r>
                      <a:r>
                        <a:rPr lang="en-GB" sz="2400" b="1" err="1">
                          <a:solidFill>
                            <a:srgbClr val="002060"/>
                          </a:solidFill>
                          <a:latin typeface="Century Gothic" panose="020B0502020202020204" pitchFamily="34" charset="0"/>
                        </a:rPr>
                        <a:t>wirst</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das Skateboard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002060"/>
                          </a:solidFill>
                          <a:latin typeface="Century Gothic" panose="020B0502020202020204" pitchFamily="34" charset="0"/>
                        </a:rPr>
                        <a:t>sauber</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002060"/>
                          </a:solidFill>
                          <a:latin typeface="Century Gothic" panose="020B0502020202020204" pitchFamily="34" charset="0"/>
                        </a:rPr>
                        <a:t>warum</a:t>
                      </a:r>
                      <a:r>
                        <a:rPr lang="en-GB" sz="2400" b="1">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du </a:t>
                      </a:r>
                      <a:r>
                        <a:rPr lang="en-GB" sz="2400" b="1" err="1">
                          <a:solidFill>
                            <a:srgbClr val="002060"/>
                          </a:solidFill>
                          <a:latin typeface="Century Gothic" panose="020B0502020202020204" pitchFamily="34" charset="0"/>
                        </a:rPr>
                        <a:t>willst</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er/</a:t>
                      </a:r>
                      <a:r>
                        <a:rPr lang="en-GB" sz="2400" b="1" err="1">
                          <a:solidFill>
                            <a:srgbClr val="002060"/>
                          </a:solidFill>
                          <a:latin typeface="Century Gothic" panose="020B0502020202020204" pitchFamily="34" charset="0"/>
                        </a:rPr>
                        <a:t>sie</a:t>
                      </a:r>
                      <a:r>
                        <a:rPr lang="en-GB" sz="2400" b="1">
                          <a:solidFill>
                            <a:srgbClr val="002060"/>
                          </a:solidFill>
                          <a:latin typeface="Century Gothic" panose="020B0502020202020204" pitchFamily="34" charset="0"/>
                        </a:rPr>
                        <a:t>/es will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a:solidFill>
                            <a:srgbClr val="002060"/>
                          </a:solidFill>
                          <a:latin typeface="Century Gothic" panose="020B0502020202020204" pitchFamily="34" charset="0"/>
                        </a:rPr>
                        <a:t>d</a:t>
                      </a:r>
                      <a:r>
                        <a:rPr lang="en-GB" sz="2400" b="1">
                          <a:solidFill>
                            <a:srgbClr val="002060"/>
                          </a:solidFill>
                          <a:latin typeface="Century Gothic" panose="020B0502020202020204" pitchFamily="34" charset="0"/>
                        </a:rPr>
                        <a:t>as Zimmer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002060"/>
                          </a:solidFill>
                          <a:latin typeface="Century Gothic" panose="020B0502020202020204" pitchFamily="34" charset="0"/>
                        </a:rPr>
                        <a:t>putzen</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002060"/>
                          </a:solidFill>
                          <a:latin typeface="Century Gothic" panose="020B0502020202020204" pitchFamily="34" charset="0"/>
                        </a:rPr>
                        <a:t>wollen</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ich will</a:t>
                      </a:r>
                    </a:p>
                    <a:p>
                      <a:endParaRPr lang="en-GB" sz="2400" b="1">
                        <a:solidFill>
                          <a:srgbClr val="002060"/>
                        </a:solidFill>
                        <a:latin typeface="Century Gothic" panose="020B0502020202020204" pitchFamily="34" charset="0"/>
                      </a:endParaRPr>
                    </a:p>
                    <a:p>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a:solidFill>
                  <a:srgbClr val="002060"/>
                </a:solidFill>
                <a:latin typeface="Century Gothic" panose="020B0502020202020204" pitchFamily="34" charset="0"/>
                <a:cs typeface="Arial"/>
                <a:sym typeface="Arial"/>
              </a:rPr>
              <a:t>Can you get at least 10 points?</a:t>
            </a:r>
            <a:endParaRPr kumimoji="0" lang="en-GB" sz="20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a:solidFill>
                  <a:srgbClr val="002060"/>
                </a:solidFill>
                <a:latin typeface="Century Gothic" panose="020B0502020202020204" pitchFamily="34" charset="0"/>
                <a:ea typeface="Century Gothic"/>
                <a:cs typeface="Century Gothic"/>
                <a:sym typeface="Century Gothic"/>
              </a:rPr>
              <a:t>Follow up 5: </a:t>
            </a:r>
            <a:endParaRPr lang="en-GB" sz="280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err="1">
                  <a:solidFill>
                    <a:schemeClr val="tx1">
                      <a:lumMod val="95000"/>
                      <a:lumOff val="5000"/>
                    </a:schemeClr>
                  </a:solidFill>
                  <a:latin typeface="Century Gothic" panose="020B0502020202020204" pitchFamily="34" charset="0"/>
                </a:rPr>
                <a:t>Wörter</a:t>
              </a:r>
              <a:endParaRPr lang="en-GB" sz="2000" b="1">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590417" y="1489149"/>
            <a:ext cx="1186070" cy="108036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4"/>
          <a:stretch>
            <a:fillRect/>
          </a:stretch>
        </p:blipFill>
        <p:spPr>
          <a:xfrm>
            <a:off x="795646" y="4282669"/>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0798" y="5299981"/>
            <a:ext cx="609462" cy="584775"/>
          </a:xfrm>
          <a:prstGeom prst="rect">
            <a:avLst/>
          </a:prstGeom>
          <a:noFill/>
        </p:spPr>
        <p:txBody>
          <a:bodyPr wrap="none" rtlCol="0">
            <a:spAutoFit/>
          </a:bodyPr>
          <a:lstStyle/>
          <a:p>
            <a:pPr>
              <a:buClr>
                <a:srgbClr val="000000"/>
              </a:buClr>
              <a:buFont typeface="Arial"/>
              <a:buNone/>
              <a:defRPr/>
            </a:pPr>
            <a:r>
              <a:rPr lang="en-GB" sz="3200" kern="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02753" y="2165812"/>
            <a:ext cx="609462" cy="584775"/>
          </a:xfrm>
          <a:prstGeom prst="rect">
            <a:avLst/>
          </a:prstGeom>
          <a:noFill/>
        </p:spPr>
        <p:txBody>
          <a:bodyPr wrap="none" rtlCol="0">
            <a:spAutoFit/>
          </a:bodyPr>
          <a:lstStyle/>
          <a:p>
            <a:pPr>
              <a:buClr>
                <a:srgbClr val="000000"/>
              </a:buClr>
              <a:buFont typeface="Arial"/>
              <a:buNone/>
              <a:defRPr/>
            </a:pPr>
            <a:r>
              <a:rPr lang="en-GB" sz="3200" kern="0">
                <a:solidFill>
                  <a:srgbClr val="002060"/>
                </a:solidFill>
                <a:latin typeface="Century Gothic" panose="020B0502020202020204" pitchFamily="34" charset="0"/>
                <a:cs typeface="Arial"/>
                <a:sym typeface="Arial"/>
              </a:rPr>
              <a:t>x2</a:t>
            </a: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59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662791593"/>
              </p:ext>
            </p:extLst>
          </p:nvPr>
        </p:nvGraphicFramePr>
        <p:xfrm>
          <a:off x="535149" y="795732"/>
          <a:ext cx="10322446" cy="5602393"/>
        </p:xfrm>
        <a:graphic>
          <a:graphicData uri="http://schemas.openxmlformats.org/drawingml/2006/table">
            <a:tbl>
              <a:tblPr firstRow="1" bandRow="1"/>
              <a:tblGrid>
                <a:gridCol w="1646348">
                  <a:extLst>
                    <a:ext uri="{9D8B030D-6E8A-4147-A177-3AD203B41FA5}">
                      <a16:colId xmlns:a16="http://schemas.microsoft.com/office/drawing/2014/main" val="1203737284"/>
                    </a:ext>
                  </a:extLst>
                </a:gridCol>
                <a:gridCol w="3157908">
                  <a:extLst>
                    <a:ext uri="{9D8B030D-6E8A-4147-A177-3AD203B41FA5}">
                      <a16:colId xmlns:a16="http://schemas.microsoft.com/office/drawing/2014/main" val="1810222861"/>
                    </a:ext>
                  </a:extLst>
                </a:gridCol>
                <a:gridCol w="2684273">
                  <a:extLst>
                    <a:ext uri="{9D8B030D-6E8A-4147-A177-3AD203B41FA5}">
                      <a16:colId xmlns:a16="http://schemas.microsoft.com/office/drawing/2014/main" val="274413866"/>
                    </a:ext>
                  </a:extLst>
                </a:gridCol>
                <a:gridCol w="2833917">
                  <a:extLst>
                    <a:ext uri="{9D8B030D-6E8A-4147-A177-3AD203B41FA5}">
                      <a16:colId xmlns:a16="http://schemas.microsoft.com/office/drawing/2014/main" val="2706468897"/>
                    </a:ext>
                  </a:extLst>
                </a:gridCol>
              </a:tblGrid>
              <a:tr h="968081">
                <a:tc rowSpan="3">
                  <a:txBody>
                    <a:bodyPr/>
                    <a:lstStyle/>
                    <a:p>
                      <a:endParaRPr lang="en-GB" sz="2800">
                        <a:solidFill>
                          <a:srgbClr val="002060"/>
                        </a:solidFill>
                        <a:latin typeface="Century Gothic" panose="020B0502020202020204" pitchFamily="34" charset="0"/>
                      </a:endParaRPr>
                    </a:p>
                  </a:txBody>
                  <a:tcPr>
                    <a:lnB w="12700" cap="flat" cmpd="sng" algn="ctr">
                      <a:solidFill>
                        <a:sysClr val="windowText" lastClr="000000"/>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a:solidFill>
                            <a:srgbClr val="002060"/>
                          </a:solidFill>
                          <a:latin typeface="Century Gothic" panose="020B0502020202020204" pitchFamily="34" charset="0"/>
                          <a:sym typeface="Arial"/>
                        </a:rPr>
                        <a:t>you become, get</a:t>
                      </a:r>
                    </a:p>
                  </a:txBody>
                  <a:tcPr>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a:solidFill>
                            <a:srgbClr val="002060"/>
                          </a:solidFill>
                          <a:latin typeface="Century Gothic" panose="020B0502020202020204" pitchFamily="34" charset="0"/>
                          <a:sym typeface="Arial"/>
                        </a:rPr>
                        <a:t>(the) egg</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i="0" u="none" strike="noStrike" cap="none">
                          <a:solidFill>
                            <a:srgbClr val="002060"/>
                          </a:solidFill>
                          <a:latin typeface="Century Gothic" panose="020B0502020202020204" pitchFamily="34" charset="0"/>
                          <a:sym typeface="Arial"/>
                        </a:rPr>
                        <a:t>he/she/it becomes, gets</a:t>
                      </a:r>
                      <a:endParaRPr lang="en-GB" sz="2400" b="1" i="0" u="none" strike="noStrike" cap="none">
                        <a:solidFill>
                          <a:srgbClr val="002060"/>
                        </a:solidFill>
                        <a:latin typeface="Century Gothic" panose="020B0502020202020204" pitchFamily="34" charset="0"/>
                        <a:sym typeface="Arial"/>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a:solidFill>
                            <a:srgbClr val="002060"/>
                          </a:solidFill>
                          <a:latin typeface="Century Gothic" panose="020B0502020202020204" pitchFamily="34" charset="0"/>
                        </a:rPr>
                        <a:t>I</a:t>
                      </a:r>
                      <a:r>
                        <a:rPr lang="en-GB" sz="2400" b="1">
                          <a:solidFill>
                            <a:srgbClr val="002060"/>
                          </a:solidFill>
                          <a:latin typeface="Century Gothic" panose="020B0502020202020204" pitchFamily="34" charset="0"/>
                        </a:rPr>
                        <a:t> become, I get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a:solidFill>
                            <a:srgbClr val="002060"/>
                          </a:solidFill>
                          <a:latin typeface="Century Gothic" panose="020B0502020202020204" pitchFamily="34" charset="0"/>
                        </a:rPr>
                        <a:t>(</a:t>
                      </a:r>
                      <a:r>
                        <a:rPr lang="en-GB" sz="2400" b="1">
                          <a:solidFill>
                            <a:srgbClr val="002060"/>
                          </a:solidFill>
                          <a:latin typeface="Century Gothic" panose="020B0502020202020204" pitchFamily="34" charset="0"/>
                        </a:rPr>
                        <a:t>the) breakfast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Enjoy your meal!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a:solidFill>
                            <a:srgbClr val="002060"/>
                          </a:solidFill>
                          <a:latin typeface="Century Gothic" panose="020B0502020202020204" pitchFamily="34" charset="0"/>
                        </a:rPr>
                        <a:t>I become, I get</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Good night!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Have fun!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a:solidFill>
                            <a:srgbClr val="002060"/>
                          </a:solidFill>
                          <a:latin typeface="Century Gothic" panose="020B0502020202020204" pitchFamily="34" charset="0"/>
                        </a:rPr>
                        <a:t>h</a:t>
                      </a:r>
                      <a:r>
                        <a:rPr lang="en-GB" sz="2400" b="1">
                          <a:solidFill>
                            <a:srgbClr val="002060"/>
                          </a:solidFill>
                          <a:latin typeface="Century Gothic" panose="020B0502020202020204" pitchFamily="34" charset="0"/>
                        </a:rPr>
                        <a:t>e/she/it wants (to)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to clean, cleaning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(the) room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a:solidFill>
                            <a:srgbClr val="002060"/>
                          </a:solidFill>
                          <a:latin typeface="Century Gothic" panose="020B0502020202020204" pitchFamily="34" charset="0"/>
                        </a:rPr>
                        <a:t>(</a:t>
                      </a:r>
                      <a:r>
                        <a:rPr lang="en-GB" sz="2400" b="1">
                          <a:solidFill>
                            <a:srgbClr val="002060"/>
                          </a:solidFill>
                          <a:latin typeface="Century Gothic" panose="020B0502020202020204" pitchFamily="34" charset="0"/>
                        </a:rPr>
                        <a:t>the) skateboard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a:solidFill>
                            <a:srgbClr val="002060"/>
                          </a:solidFill>
                          <a:latin typeface="Century Gothic" panose="020B0502020202020204" pitchFamily="34" charset="0"/>
                        </a:rPr>
                        <a:t>I</a:t>
                      </a:r>
                      <a:r>
                        <a:rPr lang="en-GB" sz="2400" b="1">
                          <a:solidFill>
                            <a:srgbClr val="002060"/>
                          </a:solidFill>
                          <a:latin typeface="Century Gothic" panose="020B0502020202020204" pitchFamily="34" charset="0"/>
                        </a:rPr>
                        <a:t> want (to)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a:solidFill>
                            <a:srgbClr val="002060"/>
                          </a:solidFill>
                          <a:latin typeface="Century Gothic" panose="020B0502020202020204" pitchFamily="34" charset="0"/>
                        </a:rPr>
                        <a:t>clean</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to want (to), wanting (to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why?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you want (to)</a:t>
                      </a:r>
                    </a:p>
                    <a:p>
                      <a:endParaRPr lang="en-GB" sz="2400" b="1">
                        <a:solidFill>
                          <a:srgbClr val="002060"/>
                        </a:solidFill>
                        <a:latin typeface="Century Gothic" panose="020B0502020202020204" pitchFamily="34" charset="0"/>
                      </a:endParaRPr>
                    </a:p>
                    <a:p>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8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a:ln>
                  <a:noFill/>
                </a:ln>
                <a:solidFill>
                  <a:srgbClr val="002060"/>
                </a:solidFill>
                <a:effectLst/>
                <a:uLnTx/>
                <a:uFillTx/>
                <a:latin typeface="Century Gothic" panose="020B0502020202020204" pitchFamily="34" charset="0"/>
                <a:ea typeface="Century Gothic"/>
              </a:rPr>
              <a:t> auf Deutsch.</a:t>
            </a:r>
            <a:endParaRPr kumimoji="0" lang="en-GB" sz="2400" b="1" i="0" u="none" strike="noStrike" kern="0" cap="none" spc="0" normalizeH="0" baseline="0" noProof="0">
              <a:ln>
                <a:noFill/>
              </a:ln>
              <a:solidFill>
                <a:srgbClr val="002060"/>
              </a:solidFill>
              <a:effectLst/>
              <a:uLnTx/>
              <a:uFillTx/>
              <a:latin typeface="Century Gothic" panose="020B0502020202020204" pitchFamily="34" charset="0"/>
              <a:cs typeface="Arial"/>
              <a:sym typeface="Arial"/>
            </a:endParaRP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a:solidFill>
                  <a:srgbClr val="002060"/>
                </a:solidFill>
                <a:latin typeface="Century Gothic" panose="020B0502020202020204" pitchFamily="34" charset="0"/>
                <a:cs typeface="Arial"/>
                <a:sym typeface="Arial"/>
              </a:rPr>
              <a:t>Can you get at least 10 points?</a:t>
            </a:r>
            <a:endParaRPr kumimoji="0" lang="en-GB" sz="20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a:solidFill>
                  <a:srgbClr val="002060"/>
                </a:solidFill>
                <a:latin typeface="Century Gothic" panose="020B0502020202020204" pitchFamily="34" charset="0"/>
                <a:ea typeface="Century Gothic"/>
                <a:cs typeface="Century Gothic"/>
                <a:sym typeface="Century Gothic"/>
              </a:rPr>
              <a:t>Follow up 5: </a:t>
            </a:r>
            <a:endParaRPr lang="en-GB" sz="280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err="1">
                  <a:solidFill>
                    <a:schemeClr val="tx1">
                      <a:lumMod val="95000"/>
                      <a:lumOff val="5000"/>
                    </a:schemeClr>
                  </a:solidFill>
                  <a:latin typeface="Century Gothic" panose="020B0502020202020204" pitchFamily="34" charset="0"/>
                </a:rPr>
                <a:t>Wörter</a:t>
              </a:r>
              <a:endParaRPr lang="en-GB" sz="2000" b="1">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590417" y="1542158"/>
            <a:ext cx="1186070" cy="108036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4"/>
          <a:stretch>
            <a:fillRect/>
          </a:stretch>
        </p:blipFill>
        <p:spPr>
          <a:xfrm>
            <a:off x="795646" y="4282669"/>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0798" y="5299981"/>
            <a:ext cx="609462" cy="584775"/>
          </a:xfrm>
          <a:prstGeom prst="rect">
            <a:avLst/>
          </a:prstGeom>
          <a:noFill/>
        </p:spPr>
        <p:txBody>
          <a:bodyPr wrap="none" rtlCol="0">
            <a:spAutoFit/>
          </a:bodyPr>
          <a:lstStyle/>
          <a:p>
            <a:pPr>
              <a:buClr>
                <a:srgbClr val="000000"/>
              </a:buClr>
              <a:buFont typeface="Arial"/>
              <a:buNone/>
              <a:defRPr/>
            </a:pPr>
            <a:r>
              <a:rPr lang="en-GB" sz="3200" kern="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11516" y="2277259"/>
            <a:ext cx="609462" cy="584775"/>
          </a:xfrm>
          <a:prstGeom prst="rect">
            <a:avLst/>
          </a:prstGeom>
          <a:noFill/>
        </p:spPr>
        <p:txBody>
          <a:bodyPr wrap="none" rtlCol="0">
            <a:spAutoFit/>
          </a:bodyPr>
          <a:lstStyle/>
          <a:p>
            <a:pPr>
              <a:buClr>
                <a:srgbClr val="000000"/>
              </a:buClr>
              <a:buFont typeface="Arial"/>
              <a:buNone/>
              <a:defRPr/>
            </a:pPr>
            <a:r>
              <a:rPr lang="en-GB" sz="3200" kern="0">
                <a:solidFill>
                  <a:srgbClr val="002060"/>
                </a:solidFill>
                <a:latin typeface="Century Gothic" panose="020B0502020202020204" pitchFamily="34" charset="0"/>
                <a:cs typeface="Arial"/>
                <a:sym typeface="Arial"/>
              </a:rPr>
              <a:t>x2</a:t>
            </a: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02299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176510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500" b="1" i="0" u="none" strike="noStrike" kern="1200" cap="none" spc="-1" normalizeH="0" baseline="0" noProof="0">
              <a:ln>
                <a:noFill/>
              </a:ln>
              <a:solidFill>
                <a:srgbClr val="FF0066"/>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6" name="T3_W12_2.1.wav"/>
            </a:hlinkClick>
            <a:extLst>
              <a:ext uri="{FF2B5EF4-FFF2-40B4-BE49-F238E27FC236}">
                <a16:creationId xmlns:a16="http://schemas.microsoft.com/office/drawing/2014/main" id="{6DC42178-501A-44BF-9149-1C679CF37202}"/>
              </a:ext>
            </a:extLst>
          </p:cNvPr>
          <p:cNvSpPr txBox="1"/>
          <p:nvPr/>
        </p:nvSpPr>
        <p:spPr>
          <a:xfrm>
            <a:off x="0" y="-50717"/>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r>
              <a:rPr kumimoji="0" lang="en-GB" sz="8800" b="0" i="0" u="none" strike="noStrike" kern="1200" cap="none" spc="0" normalizeH="0" baseline="0" noProof="0">
                <a:ln>
                  <a:noFill/>
                </a:ln>
                <a:solidFill>
                  <a:srgbClr val="FF0066"/>
                </a:solidFill>
                <a:effectLst/>
                <a:uLnTx/>
                <a:uFillTx/>
                <a:latin typeface="Century Gothic" panose="020B0502020202020204" pitchFamily="34" charset="0"/>
                <a:ea typeface="+mn-ea"/>
                <a:cs typeface="+mn-cs"/>
              </a:rPr>
              <a:t>pf</a:t>
            </a:r>
            <a:r>
              <a:rPr kumimoji="0" lang="en-GB" sz="8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err="1">
                <a:solidFill>
                  <a:schemeClr val="bg1"/>
                </a:solidFill>
                <a:latin typeface="Century Gothic" panose="020B0502020202020204" pitchFamily="34" charset="0"/>
              </a:rPr>
              <a:t>aussprechen</a:t>
            </a:r>
            <a:endParaRPr lang="en-GB" sz="2000" b="1">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FFFF"/>
                </a:solidFill>
                <a:effectLst/>
                <a:uLnTx/>
                <a:uFillTx/>
                <a:latin typeface="Arial"/>
                <a:ea typeface="+mn-ea"/>
                <a:cs typeface="+mn-cs"/>
              </a:rPr>
              <a:t>…</a:t>
            </a:r>
          </a:p>
        </p:txBody>
      </p:sp>
      <p:pic>
        <p:nvPicPr>
          <p:cNvPr id="8" name="Picture 7" descr="A picture containing plant&#10;&#10;Description automatically generated">
            <a:extLst>
              <a:ext uri="{FF2B5EF4-FFF2-40B4-BE49-F238E27FC236}">
                <a16:creationId xmlns:a16="http://schemas.microsoft.com/office/drawing/2014/main" id="{1ED0A7BA-9DAD-43A1-BFB4-C092D85FB6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46200" y="1765106"/>
            <a:ext cx="1993900" cy="2368990"/>
          </a:xfrm>
          <a:prstGeom prst="rect">
            <a:avLst/>
          </a:prstGeom>
        </p:spPr>
      </p:pic>
      <p:sp>
        <p:nvSpPr>
          <p:cNvPr id="2" name="TextBox 1">
            <a:extLst>
              <a:ext uri="{FF2B5EF4-FFF2-40B4-BE49-F238E27FC236}">
                <a16:creationId xmlns:a16="http://schemas.microsoft.com/office/drawing/2014/main" id="{68C576A9-A78B-4D1E-918D-DA4441D305AC}"/>
              </a:ext>
            </a:extLst>
          </p:cNvPr>
          <p:cNvSpPr txBox="1"/>
          <p:nvPr/>
        </p:nvSpPr>
        <p:spPr>
          <a:xfrm>
            <a:off x="411200" y="4302229"/>
            <a:ext cx="38638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err="1">
                <a:ln>
                  <a:noFill/>
                </a:ln>
                <a:solidFill>
                  <a:srgbClr val="FF0066"/>
                </a:solidFill>
                <a:effectLst/>
                <a:uLnTx/>
                <a:uFillTx/>
                <a:latin typeface="Century Gothic" panose="020B0502020202020204" pitchFamily="34" charset="0"/>
                <a:ea typeface="+mn-ea"/>
                <a:cs typeface="+mn-cs"/>
              </a:rPr>
              <a:t>Pf</a:t>
            </a:r>
            <a:r>
              <a:rPr kumimoji="0" lang="en-GB" sz="5400" b="0"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lanze</a:t>
            </a:r>
            <a:endParaRPr kumimoji="0" lang="en-GB" sz="5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092C5853-BD59-4729-ABE1-52DBA76AB316}"/>
              </a:ext>
            </a:extLst>
          </p:cNvPr>
          <p:cNvSpPr txBox="1"/>
          <p:nvPr/>
        </p:nvSpPr>
        <p:spPr>
          <a:xfrm>
            <a:off x="8328101" y="4184509"/>
            <a:ext cx="38638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A</a:t>
            </a:r>
            <a:r>
              <a:rPr kumimoji="0" lang="en-GB" sz="5400" b="0" i="0" u="none" strike="noStrike" kern="1200" cap="none" spc="0" normalizeH="0" baseline="0" noProof="0" err="1">
                <a:ln>
                  <a:noFill/>
                </a:ln>
                <a:solidFill>
                  <a:srgbClr val="FF0066"/>
                </a:solidFill>
                <a:effectLst/>
                <a:uLnTx/>
                <a:uFillTx/>
                <a:latin typeface="Century Gothic" panose="020B0502020202020204" pitchFamily="34" charset="0"/>
                <a:ea typeface="+mn-ea"/>
                <a:cs typeface="+mn-cs"/>
              </a:rPr>
              <a:t>pf</a:t>
            </a:r>
            <a:r>
              <a:rPr kumimoji="0" lang="en-GB" sz="5400" b="0"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el</a:t>
            </a:r>
            <a:endParaRPr kumimoji="0" lang="en-GB" sz="5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6" name="Rounded Rectangle 3">
            <a:extLst>
              <a:ext uri="{FF2B5EF4-FFF2-40B4-BE49-F238E27FC236}">
                <a16:creationId xmlns:a16="http://schemas.microsoft.com/office/drawing/2014/main" id="{2E34C3CF-6F32-B870-24C1-17FBFC2E14DC}"/>
              </a:ext>
            </a:extLst>
          </p:cNvPr>
          <p:cNvSpPr/>
          <p:nvPr/>
        </p:nvSpPr>
        <p:spPr>
          <a:xfrm>
            <a:off x="4403174" y="1594142"/>
            <a:ext cx="3982609" cy="361024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a:ln>
                  <a:noFill/>
                </a:ln>
                <a:solidFill>
                  <a:srgbClr val="002060"/>
                </a:solidFill>
                <a:effectLst/>
                <a:uLnTx/>
                <a:uFillTx/>
                <a:latin typeface="Century Gothic" panose="020B0502020202020204" pitchFamily="34" charset="0"/>
                <a:ea typeface="Century Gothic"/>
                <a:cs typeface="+mn-cs"/>
              </a:rPr>
              <a:t>Ko</a:t>
            </a:r>
            <a:r>
              <a:rPr kumimoji="0" lang="en-GB" sz="9600" b="0" i="0" u="none" strike="noStrike" kern="1200" cap="none" spc="-1" normalizeH="0" baseline="0" noProof="0">
                <a:ln>
                  <a:noFill/>
                </a:ln>
                <a:solidFill>
                  <a:srgbClr val="FF0066"/>
                </a:solidFill>
                <a:effectLst/>
                <a:uLnTx/>
                <a:uFillTx/>
                <a:latin typeface="Century Gothic" panose="020B0502020202020204" pitchFamily="34" charset="0"/>
                <a:ea typeface="Century Gothic"/>
                <a:cs typeface="+mn-cs"/>
              </a:rPr>
              <a:t>pf</a:t>
            </a:r>
            <a:endParaRPr kumimoji="0" lang="en-GB" sz="7200" b="1" i="0" u="none" strike="noStrike" kern="1200" cap="none" spc="-1" normalizeH="0" baseline="0" noProof="0">
              <a:ln>
                <a:noFill/>
              </a:ln>
              <a:solidFill>
                <a:srgbClr val="FF0066"/>
              </a:solidFill>
              <a:effectLst/>
              <a:uLnTx/>
              <a:uFillTx/>
              <a:latin typeface="Century Gothic" panose="020B0502020202020204" pitchFamily="34" charset="0"/>
              <a:ea typeface="+mn-ea"/>
              <a:cs typeface="+mn-cs"/>
            </a:endParaRPr>
          </a:p>
        </p:txBody>
      </p:sp>
      <p:pic>
        <p:nvPicPr>
          <p:cNvPr id="11" name="Picture 10" descr="back of a man's head">
            <a:extLst>
              <a:ext uri="{FF2B5EF4-FFF2-40B4-BE49-F238E27FC236}">
                <a16:creationId xmlns:a16="http://schemas.microsoft.com/office/drawing/2014/main" id="{28D38602-6DED-4EC5-BD87-F237CE21F55C}"/>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5365984" y="1631489"/>
            <a:ext cx="2016386" cy="2312935"/>
          </a:xfrm>
          <a:prstGeom prst="rect">
            <a:avLst/>
          </a:prstGeom>
        </p:spPr>
      </p:pic>
      <p:pic>
        <p:nvPicPr>
          <p:cNvPr id="1026" name="Picture 2" descr="Free Fruit Apple vector and picture">
            <a:extLst>
              <a:ext uri="{FF2B5EF4-FFF2-40B4-BE49-F238E27FC236}">
                <a16:creationId xmlns:a16="http://schemas.microsoft.com/office/drawing/2014/main" id="{C63E6FF6-804C-1BB0-1FBE-C53AEE2DBD9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48857" y="2456867"/>
            <a:ext cx="1622386" cy="1615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2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12_3.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12_3.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err="1">
                <a:solidFill>
                  <a:schemeClr val="bg1"/>
                </a:solidFill>
                <a:latin typeface="Century Gothic" panose="020B0502020202020204" pitchFamily="34" charset="0"/>
              </a:rPr>
              <a:t>aussprechen</a:t>
            </a:r>
            <a:endParaRPr lang="en-GB" sz="2000" b="1">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Century Gothic"/>
                <a:ea typeface="+mn-ea"/>
                <a:cs typeface="+mn-cs"/>
              </a:rPr>
              <a:t>…</a:t>
            </a:r>
          </a:p>
        </p:txBody>
      </p:sp>
      <p:pic>
        <p:nvPicPr>
          <p:cNvPr id="6" name="Picture 4" descr="Free Bone Dog vector and picture">
            <a:extLst>
              <a:ext uri="{FF2B5EF4-FFF2-40B4-BE49-F238E27FC236}">
                <a16:creationId xmlns:a16="http://schemas.microsoft.com/office/drawing/2014/main" id="{32CA174D-556C-C897-A982-08AD062859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5695" y="2519449"/>
            <a:ext cx="3638204" cy="18191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Free Knot Seizing vector and picture">
            <a:extLst>
              <a:ext uri="{FF2B5EF4-FFF2-40B4-BE49-F238E27FC236}">
                <a16:creationId xmlns:a16="http://schemas.microsoft.com/office/drawing/2014/main" id="{90AE4A18-9F32-6E21-B2FD-13EDE39493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9185772" y="1838065"/>
            <a:ext cx="1786500" cy="3573000"/>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3">
            <a:extLst>
              <a:ext uri="{FF2B5EF4-FFF2-40B4-BE49-F238E27FC236}">
                <a16:creationId xmlns:a16="http://schemas.microsoft.com/office/drawing/2014/main" id="{D6992D2D-AB97-B9B9-FB5B-B9B8410CAAE1}"/>
              </a:ext>
            </a:extLst>
          </p:cNvPr>
          <p:cNvSpPr/>
          <p:nvPr/>
        </p:nvSpPr>
        <p:spPr>
          <a:xfrm>
            <a:off x="4144767" y="2206891"/>
            <a:ext cx="3866886" cy="3545516"/>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err="1">
                <a:ln>
                  <a:noFill/>
                </a:ln>
                <a:solidFill>
                  <a:srgbClr val="FF0066"/>
                </a:solidFill>
                <a:effectLst/>
                <a:uLnTx/>
                <a:uFillTx/>
                <a:latin typeface="Century Gothic" panose="020B0502020202020204" pitchFamily="34" charset="0"/>
                <a:ea typeface="Century Gothic"/>
                <a:cs typeface="+mn-cs"/>
              </a:rPr>
              <a:t>Kn</a:t>
            </a:r>
            <a:r>
              <a:rPr kumimoji="0" lang="en-GB" sz="9600" b="0" i="0" u="none" strike="noStrike" kern="1200" cap="none" spc="-1" normalizeH="0" baseline="0" noProof="0" err="1">
                <a:ln>
                  <a:noFill/>
                </a:ln>
                <a:solidFill>
                  <a:srgbClr val="002060"/>
                </a:solidFill>
                <a:effectLst/>
                <a:uLnTx/>
                <a:uFillTx/>
                <a:latin typeface="Century Gothic" panose="020B0502020202020204" pitchFamily="34" charset="0"/>
                <a:ea typeface="Century Gothic"/>
                <a:cs typeface="+mn-cs"/>
              </a:rPr>
              <a:t>ie</a:t>
            </a:r>
            <a:endParaRPr kumimoji="0" lang="en-GB" sz="7200" b="1" i="0" u="none" strike="noStrike" kern="1200" cap="none" spc="-1" normalizeH="0" baseline="0" noProof="0">
              <a:ln>
                <a:noFill/>
              </a:ln>
              <a:solidFill>
                <a:srgbClr val="FF0066"/>
              </a:solidFill>
              <a:effectLst/>
              <a:uLnTx/>
              <a:uFillTx/>
              <a:latin typeface="Century Gothic" panose="020B0502020202020204" pitchFamily="34" charset="0"/>
              <a:ea typeface="+mn-ea"/>
              <a:cs typeface="+mn-cs"/>
            </a:endParaRPr>
          </a:p>
        </p:txBody>
      </p:sp>
      <p:pic>
        <p:nvPicPr>
          <p:cNvPr id="10" name="Picture 2" descr="Free Leg Foot vector and picture">
            <a:extLst>
              <a:ext uri="{FF2B5EF4-FFF2-40B4-BE49-F238E27FC236}">
                <a16:creationId xmlns:a16="http://schemas.microsoft.com/office/drawing/2014/main" id="{F94E65E3-EF8F-076A-E868-E328977F90D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44897"/>
          <a:stretch/>
        </p:blipFill>
        <p:spPr bwMode="auto">
          <a:xfrm>
            <a:off x="5221237" y="2347375"/>
            <a:ext cx="1713946" cy="188888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C54EF67-8E72-3C36-DF22-C5DA0CEF293E}"/>
              </a:ext>
            </a:extLst>
          </p:cNvPr>
          <p:cNvSpPr txBox="1"/>
          <p:nvPr/>
        </p:nvSpPr>
        <p:spPr>
          <a:xfrm>
            <a:off x="137686" y="4451858"/>
            <a:ext cx="38638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err="1">
                <a:ln>
                  <a:noFill/>
                </a:ln>
                <a:solidFill>
                  <a:srgbClr val="FF0066"/>
                </a:solidFill>
                <a:effectLst/>
                <a:uLnTx/>
                <a:uFillTx/>
                <a:latin typeface="Century Gothic" panose="020B0502020202020204" pitchFamily="34" charset="0"/>
                <a:ea typeface="+mn-ea"/>
                <a:cs typeface="+mn-cs"/>
              </a:rPr>
              <a:t>Kn</a:t>
            </a:r>
            <a:r>
              <a:rPr kumimoji="0" lang="en-GB" sz="5400" b="0"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ochen</a:t>
            </a:r>
            <a:endParaRPr kumimoji="0" lang="en-GB" sz="5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8D0138F1-F248-F2C1-655A-F2F7A9EC08A4}"/>
              </a:ext>
            </a:extLst>
          </p:cNvPr>
          <p:cNvSpPr txBox="1"/>
          <p:nvPr/>
        </p:nvSpPr>
        <p:spPr>
          <a:xfrm>
            <a:off x="8190415" y="4451858"/>
            <a:ext cx="38638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err="1">
                <a:ln>
                  <a:noFill/>
                </a:ln>
                <a:solidFill>
                  <a:srgbClr val="FF0066"/>
                </a:solidFill>
                <a:effectLst/>
                <a:uLnTx/>
                <a:uFillTx/>
                <a:latin typeface="Century Gothic" panose="020B0502020202020204" pitchFamily="34" charset="0"/>
                <a:ea typeface="+mn-ea"/>
                <a:cs typeface="+mn-cs"/>
              </a:rPr>
              <a:t>kn</a:t>
            </a:r>
            <a:r>
              <a:rPr kumimoji="0" lang="en-GB" sz="5400" b="0"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üpfen</a:t>
            </a:r>
            <a:endParaRPr kumimoji="0" lang="en-GB" sz="5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2" name="TextBox 1">
            <a:hlinkClick r:id="" action="ppaction://noaction">
              <a:snd r:embed="rId10" name="T3_W12_4.1.wav"/>
            </a:hlinkClick>
            <a:extLst>
              <a:ext uri="{FF2B5EF4-FFF2-40B4-BE49-F238E27FC236}">
                <a16:creationId xmlns:a16="http://schemas.microsoft.com/office/drawing/2014/main" id="{783D7225-42C6-E4C4-3DE7-2B884CEAE732}"/>
              </a:ext>
            </a:extLst>
          </p:cNvPr>
          <p:cNvSpPr txBox="1"/>
          <p:nvPr/>
        </p:nvSpPr>
        <p:spPr>
          <a:xfrm>
            <a:off x="0" y="-67832"/>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r>
              <a:rPr kumimoji="0" lang="en-GB" sz="8800" b="0" i="0" u="none" strike="noStrike" kern="1200" cap="none" spc="-1" normalizeH="0" baseline="0" noProof="0" err="1">
                <a:ln>
                  <a:noFill/>
                </a:ln>
                <a:solidFill>
                  <a:srgbClr val="FF0066"/>
                </a:solidFill>
                <a:effectLst/>
                <a:uLnTx/>
                <a:uFillTx/>
                <a:latin typeface="Century Gothic" panose="020B0502020202020204" pitchFamily="34" charset="0"/>
                <a:ea typeface="+mn-ea"/>
                <a:cs typeface="+mn-cs"/>
              </a:rPr>
              <a:t>kn</a:t>
            </a:r>
            <a:r>
              <a:rPr kumimoji="0" lang="en-GB" sz="8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6349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2_4.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12_5.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12_5.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a:solidFill>
                  <a:srgbClr val="002060"/>
                </a:solidFill>
                <a:latin typeface="Century Gothic" panose="020B0502020202020204" pitchFamily="34" charset="0"/>
                <a:cs typeface="Arial"/>
                <a:sym typeface="Arial"/>
              </a:rPr>
              <a:t>Follow up 1</a:t>
            </a:r>
            <a:endParaRPr lang="en-GB" sz="3200"/>
          </a:p>
        </p:txBody>
      </p:sp>
      <p:sp>
        <p:nvSpPr>
          <p:cNvPr id="57" name="CustomShape 3">
            <a:extLst>
              <a:ext uri="{FF2B5EF4-FFF2-40B4-BE49-F238E27FC236}">
                <a16:creationId xmlns:a16="http://schemas.microsoft.com/office/drawing/2014/main" id="{09131A14-3E76-498A-9F9D-3DE465B168BE}"/>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err="1">
                <a:ln>
                  <a:noFill/>
                </a:ln>
                <a:solidFill>
                  <a:srgbClr val="FFFFFF"/>
                </a:solidFill>
                <a:effectLst/>
                <a:uLnTx/>
                <a:uFillTx/>
                <a:latin typeface="Century Gothic" panose="020B0502020202020204" pitchFamily="34" charset="0"/>
                <a:cs typeface="Calibri"/>
                <a:sym typeface="Calibri"/>
              </a:rPr>
              <a:t>aussprechen</a:t>
            </a:r>
            <a:endPar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18" name="Speech Bubble: Rectangle with Corners Rounded 17">
            <a:hlinkClick r:id="" action="ppaction://noaction">
              <a:snd r:embed="rId4" name="T3_W12F_4.1.wav"/>
            </a:hlinkClick>
            <a:extLst>
              <a:ext uri="{FF2B5EF4-FFF2-40B4-BE49-F238E27FC236}">
                <a16:creationId xmlns:a16="http://schemas.microsoft.com/office/drawing/2014/main" id="{39A0EC1D-351E-4C65-96EA-8418D53765B0}"/>
              </a:ext>
            </a:extLst>
          </p:cNvPr>
          <p:cNvSpPr/>
          <p:nvPr/>
        </p:nvSpPr>
        <p:spPr>
          <a:xfrm>
            <a:off x="3747312" y="131971"/>
            <a:ext cx="4250382" cy="1188823"/>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Hör</a:t>
            </a: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zu</a:t>
            </a: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Was </a:t>
            </a:r>
            <a:r>
              <a:rPr kumimoji="0" lang="en-GB" sz="2400" b="0"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kann</a:t>
            </a: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Pfiff</a:t>
            </a: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Pfannkuchen</a:t>
            </a: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nicht</a:t>
            </a: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machen</a:t>
            </a: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a:t>
            </a:r>
          </a:p>
        </p:txBody>
      </p:sp>
      <p:pic>
        <p:nvPicPr>
          <p:cNvPr id="19" name="Graphic 18" descr="Teacher">
            <a:extLst>
              <a:ext uri="{FF2B5EF4-FFF2-40B4-BE49-F238E27FC236}">
                <a16:creationId xmlns:a16="http://schemas.microsoft.com/office/drawing/2014/main" id="{8D5912BE-7AE4-460D-980A-A948C74A17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87005" y="22189"/>
            <a:ext cx="914400" cy="914400"/>
          </a:xfrm>
          <a:prstGeom prst="rect">
            <a:avLst/>
          </a:prstGeom>
        </p:spPr>
      </p:pic>
      <p:sp>
        <p:nvSpPr>
          <p:cNvPr id="6" name="CustomShape 23">
            <a:hlinkClick r:id="" action="ppaction://noaction">
              <a:snd r:embed="rId7" name="T3_W12F_4.3.wav"/>
            </a:hlinkClick>
            <a:extLst>
              <a:ext uri="{FF2B5EF4-FFF2-40B4-BE49-F238E27FC236}">
                <a16:creationId xmlns:a16="http://schemas.microsoft.com/office/drawing/2014/main" id="{9F2D108C-107E-0773-918B-DE23F8E0358E}"/>
              </a:ext>
            </a:extLst>
          </p:cNvPr>
          <p:cNvSpPr/>
          <p:nvPr/>
        </p:nvSpPr>
        <p:spPr>
          <a:xfrm>
            <a:off x="615280" y="2760869"/>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FFFF"/>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srgbClr val="FFFFFF"/>
              </a:solidFill>
              <a:effectLst/>
              <a:uLnTx/>
              <a:uFillTx/>
              <a:latin typeface="Century Gothic" panose="020B0502020202020204" pitchFamily="34" charset="0"/>
              <a:ea typeface="+mn-ea"/>
              <a:cs typeface="+mn-cs"/>
            </a:endParaRPr>
          </a:p>
        </p:txBody>
      </p:sp>
      <p:sp>
        <p:nvSpPr>
          <p:cNvPr id="7" name="CustomShape 23">
            <a:hlinkClick r:id="" action="ppaction://noaction">
              <a:snd r:embed="rId8" name="T3_W12F_4.4.wav"/>
            </a:hlinkClick>
            <a:extLst>
              <a:ext uri="{FF2B5EF4-FFF2-40B4-BE49-F238E27FC236}">
                <a16:creationId xmlns:a16="http://schemas.microsoft.com/office/drawing/2014/main" id="{8D312855-4935-DE1E-AC90-F57552CD74F0}"/>
              </a:ext>
            </a:extLst>
          </p:cNvPr>
          <p:cNvSpPr/>
          <p:nvPr/>
        </p:nvSpPr>
        <p:spPr>
          <a:xfrm>
            <a:off x="615280" y="3650178"/>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FFFF"/>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srgbClr val="FFFFFF"/>
              </a:solidFill>
              <a:effectLst/>
              <a:uLnTx/>
              <a:uFillTx/>
              <a:latin typeface="Century Gothic" panose="020B0502020202020204" pitchFamily="34" charset="0"/>
              <a:ea typeface="+mn-ea"/>
              <a:cs typeface="+mn-cs"/>
            </a:endParaRPr>
          </a:p>
        </p:txBody>
      </p:sp>
      <p:sp>
        <p:nvSpPr>
          <p:cNvPr id="8" name="CustomShape 23">
            <a:hlinkClick r:id="" action="ppaction://noaction">
              <a:snd r:embed="rId9" name="T3_W12F_4.5.wav"/>
            </a:hlinkClick>
            <a:extLst>
              <a:ext uri="{FF2B5EF4-FFF2-40B4-BE49-F238E27FC236}">
                <a16:creationId xmlns:a16="http://schemas.microsoft.com/office/drawing/2014/main" id="{E61CA761-A772-4099-A6BC-FE56C633D002}"/>
              </a:ext>
            </a:extLst>
          </p:cNvPr>
          <p:cNvSpPr/>
          <p:nvPr/>
        </p:nvSpPr>
        <p:spPr>
          <a:xfrm>
            <a:off x="615280" y="4485146"/>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FFFF"/>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srgbClr val="FFFFFF"/>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B6BD6F66-5231-4B75-FAC8-4CEBC676100F}"/>
              </a:ext>
            </a:extLst>
          </p:cNvPr>
          <p:cNvSpPr txBox="1"/>
          <p:nvPr/>
        </p:nvSpPr>
        <p:spPr>
          <a:xfrm>
            <a:off x="1802540" y="2792966"/>
            <a:ext cx="100181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Pfiff Pfannkuchen kann keine Pfeife pfeifen.</a:t>
            </a:r>
          </a:p>
        </p:txBody>
      </p:sp>
      <p:sp>
        <p:nvSpPr>
          <p:cNvPr id="10" name="TextBox 9">
            <a:extLst>
              <a:ext uri="{FF2B5EF4-FFF2-40B4-BE49-F238E27FC236}">
                <a16:creationId xmlns:a16="http://schemas.microsoft.com/office/drawing/2014/main" id="{1EDBAAB2-DD79-933B-BCF6-029F4A42CCC0}"/>
              </a:ext>
            </a:extLst>
          </p:cNvPr>
          <p:cNvSpPr txBox="1"/>
          <p:nvPr/>
        </p:nvSpPr>
        <p:spPr>
          <a:xfrm>
            <a:off x="1802540" y="3365507"/>
            <a:ext cx="97956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Pfiff</a:t>
            </a:r>
            <a:r>
              <a:rPr kumimoji="0" lang="en-GB" sz="24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Pancake can’t whistle a whistle. </a:t>
            </a:r>
          </a:p>
        </p:txBody>
      </p:sp>
      <p:pic>
        <p:nvPicPr>
          <p:cNvPr id="1026" name="Picture 2" descr="Free Whistle Black vector and picture">
            <a:extLst>
              <a:ext uri="{FF2B5EF4-FFF2-40B4-BE49-F238E27FC236}">
                <a16:creationId xmlns:a16="http://schemas.microsoft.com/office/drawing/2014/main" id="{A6F2E4AF-545C-48C1-7562-A0A9A585F25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36736" y="4156916"/>
            <a:ext cx="2113052" cy="132285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light&#10;&#10;Description automatically generated">
            <a:extLst>
              <a:ext uri="{FF2B5EF4-FFF2-40B4-BE49-F238E27FC236}">
                <a16:creationId xmlns:a16="http://schemas.microsoft.com/office/drawing/2014/main" id="{23B01CDB-0D79-277C-6FE7-9839BF270E9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17998" y="4168880"/>
            <a:ext cx="1249729" cy="1425251"/>
          </a:xfrm>
          <a:prstGeom prst="rect">
            <a:avLst/>
          </a:prstGeom>
        </p:spPr>
      </p:pic>
      <p:pic>
        <p:nvPicPr>
          <p:cNvPr id="14" name="Picture 13">
            <a:extLst>
              <a:ext uri="{FF2B5EF4-FFF2-40B4-BE49-F238E27FC236}">
                <a16:creationId xmlns:a16="http://schemas.microsoft.com/office/drawing/2014/main" id="{395B7A5C-BFA3-3287-A1CA-A0D967DD0AA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40457" y="60211"/>
            <a:ext cx="1803717" cy="1686325"/>
          </a:xfrm>
          <a:prstGeom prst="rect">
            <a:avLst/>
          </a:prstGeom>
        </p:spPr>
      </p:pic>
      <p:sp>
        <p:nvSpPr>
          <p:cNvPr id="4" name="Google Shape;167;p2">
            <a:extLst>
              <a:ext uri="{FF2B5EF4-FFF2-40B4-BE49-F238E27FC236}">
                <a16:creationId xmlns:a16="http://schemas.microsoft.com/office/drawing/2014/main" id="{53529A06-C1A3-3DDA-DDAB-2A20E2B4BAFC}"/>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 name="Speech Bubble: Oval 19">
            <a:hlinkClick r:id="" action="ppaction://noaction">
              <a:snd r:embed="rId13" name="T3_W12F_4.2.wav"/>
            </a:hlinkClick>
            <a:extLst>
              <a:ext uri="{FF2B5EF4-FFF2-40B4-BE49-F238E27FC236}">
                <a16:creationId xmlns:a16="http://schemas.microsoft.com/office/drawing/2014/main" id="{FF50745E-6300-6B2E-1094-C1C22ECFCF9F}"/>
              </a:ext>
            </a:extLst>
          </p:cNvPr>
          <p:cNvSpPr/>
          <p:nvPr/>
        </p:nvSpPr>
        <p:spPr>
          <a:xfrm>
            <a:off x="3244205" y="1400592"/>
            <a:ext cx="2992531" cy="966439"/>
          </a:xfrm>
          <a:prstGeom prst="wedgeEllipseCallout">
            <a:avLst>
              <a:gd name="adj1" fmla="val -78686"/>
              <a:gd name="adj2" fmla="val -712"/>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entury Gothic" panose="020B0502020202020204" pitchFamily="34" charset="0"/>
              </a:rPr>
              <a:t>Hallo! Ich bin </a:t>
            </a:r>
            <a:r>
              <a:rPr lang="en-US" err="1">
                <a:latin typeface="Century Gothic" panose="020B0502020202020204" pitchFamily="34" charset="0"/>
              </a:rPr>
              <a:t>Pfiff</a:t>
            </a:r>
            <a:r>
              <a:rPr lang="en-US">
                <a:latin typeface="Century Gothic" panose="020B0502020202020204" pitchFamily="34" charset="0"/>
              </a:rPr>
              <a:t> </a:t>
            </a:r>
            <a:r>
              <a:rPr lang="en-US" err="1">
                <a:latin typeface="Century Gothic" panose="020B0502020202020204" pitchFamily="34" charset="0"/>
              </a:rPr>
              <a:t>Pfannkuchen</a:t>
            </a:r>
            <a:r>
              <a:rPr lang="en-US">
                <a:latin typeface="Century Gothic" panose="020B0502020202020204" pitchFamily="34" charset="0"/>
              </a:rPr>
              <a:t>! </a:t>
            </a:r>
            <a:endParaRPr lang="en-GB">
              <a:latin typeface="Century Gothic" panose="020B0502020202020204" pitchFamily="34" charset="0"/>
            </a:endParaRPr>
          </a:p>
        </p:txBody>
      </p:sp>
      <p:pic>
        <p:nvPicPr>
          <p:cNvPr id="23" name="Picture 22" descr="A picture containing circle, cartoon, illustration, art&#10;&#10;Description automatically generated">
            <a:extLst>
              <a:ext uri="{FF2B5EF4-FFF2-40B4-BE49-F238E27FC236}">
                <a16:creationId xmlns:a16="http://schemas.microsoft.com/office/drawing/2014/main" id="{B6BDC528-923E-489E-952C-C53DC6FCB78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47300" y="903373"/>
            <a:ext cx="1434227" cy="1450378"/>
          </a:xfrm>
          <a:prstGeom prst="rect">
            <a:avLst/>
          </a:prstGeom>
        </p:spPr>
      </p:pic>
      <p:pic>
        <p:nvPicPr>
          <p:cNvPr id="24" name="Picture 23">
            <a:extLst>
              <a:ext uri="{FF2B5EF4-FFF2-40B4-BE49-F238E27FC236}">
                <a16:creationId xmlns:a16="http://schemas.microsoft.com/office/drawing/2014/main" id="{D208F4C1-729B-4F66-A206-3F4DF41D0D9B}"/>
              </a:ext>
            </a:extLst>
          </p:cNvPr>
          <p:cNvPicPr>
            <a:picLocks noChangeAspect="1"/>
          </p:cNvPicPr>
          <p:nvPr/>
        </p:nvPicPr>
        <p:blipFill>
          <a:blip r:embed="rId15"/>
          <a:stretch>
            <a:fillRect/>
          </a:stretch>
        </p:blipFill>
        <p:spPr>
          <a:xfrm>
            <a:off x="2024130" y="3927740"/>
            <a:ext cx="1886319" cy="1905786"/>
          </a:xfrm>
          <a:prstGeom prst="rect">
            <a:avLst/>
          </a:prstGeom>
        </p:spPr>
      </p:pic>
    </p:spTree>
    <p:extLst>
      <p:ext uri="{BB962C8B-B14F-4D97-AF65-F5344CB8AC3E}">
        <p14:creationId xmlns:p14="http://schemas.microsoft.com/office/powerpoint/2010/main" val="1673760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a:solidFill>
                  <a:srgbClr val="002060"/>
                </a:solidFill>
                <a:latin typeface="Century Gothic" panose="020B0502020202020204" pitchFamily="34" charset="0"/>
                <a:cs typeface="Arial"/>
                <a:sym typeface="Arial"/>
              </a:rPr>
              <a:t>Follow up 1</a:t>
            </a:r>
            <a:endParaRPr lang="en-GB" sz="3200"/>
          </a:p>
        </p:txBody>
      </p:sp>
      <p:sp>
        <p:nvSpPr>
          <p:cNvPr id="57" name="CustomShape 3">
            <a:extLst>
              <a:ext uri="{FF2B5EF4-FFF2-40B4-BE49-F238E27FC236}">
                <a16:creationId xmlns:a16="http://schemas.microsoft.com/office/drawing/2014/main" id="{09131A14-3E76-498A-9F9D-3DE465B168BE}"/>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err="1">
                <a:ln>
                  <a:noFill/>
                </a:ln>
                <a:solidFill>
                  <a:srgbClr val="FFFFFF"/>
                </a:solidFill>
                <a:effectLst/>
                <a:uLnTx/>
                <a:uFillTx/>
                <a:latin typeface="Century Gothic" panose="020B0502020202020204" pitchFamily="34" charset="0"/>
                <a:cs typeface="Calibri"/>
                <a:sym typeface="Calibri"/>
              </a:rPr>
              <a:t>aussprechen</a:t>
            </a:r>
            <a:endPar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9" name="TextBox 8">
            <a:hlinkClick r:id="" action="ppaction://noaction">
              <a:snd r:embed="rId4" name="T3_W12F_5.2.wav"/>
            </a:hlinkClick>
            <a:extLst>
              <a:ext uri="{FF2B5EF4-FFF2-40B4-BE49-F238E27FC236}">
                <a16:creationId xmlns:a16="http://schemas.microsoft.com/office/drawing/2014/main" id="{B6BD6F66-5231-4B75-FAC8-4CEBC676100F}"/>
              </a:ext>
            </a:extLst>
          </p:cNvPr>
          <p:cNvSpPr txBox="1"/>
          <p:nvPr/>
        </p:nvSpPr>
        <p:spPr>
          <a:xfrm>
            <a:off x="496602" y="2392559"/>
            <a:ext cx="100181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Pfiff Pfannkuchen kann keine Pfeife pfeifen.</a:t>
            </a:r>
          </a:p>
        </p:txBody>
      </p:sp>
      <p:pic>
        <p:nvPicPr>
          <p:cNvPr id="1026" name="Picture 2" descr="Free Whistle Black vector and picture">
            <a:extLst>
              <a:ext uri="{FF2B5EF4-FFF2-40B4-BE49-F238E27FC236}">
                <a16:creationId xmlns:a16="http://schemas.microsoft.com/office/drawing/2014/main" id="{A6F2E4AF-545C-48C1-7562-A0A9A585F2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2725" y="3340901"/>
            <a:ext cx="2113052" cy="132285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light&#10;&#10;Description automatically generated">
            <a:extLst>
              <a:ext uri="{FF2B5EF4-FFF2-40B4-BE49-F238E27FC236}">
                <a16:creationId xmlns:a16="http://schemas.microsoft.com/office/drawing/2014/main" id="{23B01CDB-0D79-277C-6FE7-9839BF270E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86933" y="3449903"/>
            <a:ext cx="1249729" cy="1425251"/>
          </a:xfrm>
          <a:prstGeom prst="rect">
            <a:avLst/>
          </a:prstGeom>
        </p:spPr>
      </p:pic>
      <p:pic>
        <p:nvPicPr>
          <p:cNvPr id="14" name="Picture 13">
            <a:extLst>
              <a:ext uri="{FF2B5EF4-FFF2-40B4-BE49-F238E27FC236}">
                <a16:creationId xmlns:a16="http://schemas.microsoft.com/office/drawing/2014/main" id="{395B7A5C-BFA3-3287-A1CA-A0D967DD0A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0457" y="60211"/>
            <a:ext cx="1803717" cy="1686325"/>
          </a:xfrm>
          <a:prstGeom prst="rect">
            <a:avLst/>
          </a:prstGeom>
        </p:spPr>
      </p:pic>
      <p:sp>
        <p:nvSpPr>
          <p:cNvPr id="16" name="Google Shape;387;p19">
            <a:extLst>
              <a:ext uri="{FF2B5EF4-FFF2-40B4-BE49-F238E27FC236}">
                <a16:creationId xmlns:a16="http://schemas.microsoft.com/office/drawing/2014/main" id="{E91A0AFA-B65C-7A4F-DA8E-3493DABC5C51}"/>
              </a:ext>
            </a:extLst>
          </p:cNvPr>
          <p:cNvSpPr/>
          <p:nvPr/>
        </p:nvSpPr>
        <p:spPr>
          <a:xfrm>
            <a:off x="10954463" y="2753139"/>
            <a:ext cx="502131" cy="3010870"/>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7" name="Google Shape;388;p19">
            <a:extLst>
              <a:ext uri="{FF2B5EF4-FFF2-40B4-BE49-F238E27FC236}">
                <a16:creationId xmlns:a16="http://schemas.microsoft.com/office/drawing/2014/main" id="{3300650E-9AF9-01BD-FFED-0B800E396B66}"/>
              </a:ext>
            </a:extLst>
          </p:cNvPr>
          <p:cNvSpPr/>
          <p:nvPr/>
        </p:nvSpPr>
        <p:spPr>
          <a:xfrm>
            <a:off x="10953764" y="2760869"/>
            <a:ext cx="503528" cy="3010870"/>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0" name="Google Shape;389;p19">
            <a:extLst>
              <a:ext uri="{FF2B5EF4-FFF2-40B4-BE49-F238E27FC236}">
                <a16:creationId xmlns:a16="http://schemas.microsoft.com/office/drawing/2014/main" id="{A382A0BC-B070-AE6A-8728-10C840D68494}"/>
              </a:ext>
            </a:extLst>
          </p:cNvPr>
          <p:cNvCxnSpPr>
            <a:cxnSpLocks/>
          </p:cNvCxnSpPr>
          <p:nvPr/>
        </p:nvCxnSpPr>
        <p:spPr>
          <a:xfrm>
            <a:off x="11615226" y="2760869"/>
            <a:ext cx="22609" cy="2991714"/>
          </a:xfrm>
          <a:prstGeom prst="straightConnector1">
            <a:avLst/>
          </a:prstGeom>
          <a:noFill/>
          <a:ln w="28575" cap="flat" cmpd="sng">
            <a:solidFill>
              <a:srgbClr val="1E4E79"/>
            </a:solidFill>
            <a:prstDash val="solid"/>
            <a:round/>
            <a:headEnd type="none" w="med" len="med"/>
            <a:tailEnd type="none" w="med" len="med"/>
          </a:ln>
        </p:spPr>
      </p:cxnSp>
      <p:cxnSp>
        <p:nvCxnSpPr>
          <p:cNvPr id="21" name="Google Shape;390;p19">
            <a:extLst>
              <a:ext uri="{FF2B5EF4-FFF2-40B4-BE49-F238E27FC236}">
                <a16:creationId xmlns:a16="http://schemas.microsoft.com/office/drawing/2014/main" id="{4534F392-A2BE-1641-6007-ADFC701DC3F4}"/>
              </a:ext>
            </a:extLst>
          </p:cNvPr>
          <p:cNvCxnSpPr>
            <a:cxnSpLocks/>
          </p:cNvCxnSpPr>
          <p:nvPr/>
        </p:nvCxnSpPr>
        <p:spPr>
          <a:xfrm>
            <a:off x="11598972" y="2775370"/>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2" name="Google Shape;391;p19">
            <a:extLst>
              <a:ext uri="{FF2B5EF4-FFF2-40B4-BE49-F238E27FC236}">
                <a16:creationId xmlns:a16="http://schemas.microsoft.com/office/drawing/2014/main" id="{8F073A5D-42BE-486E-4D13-75DB3D237B1B}"/>
              </a:ext>
            </a:extLst>
          </p:cNvPr>
          <p:cNvCxnSpPr>
            <a:cxnSpLocks/>
          </p:cNvCxnSpPr>
          <p:nvPr/>
        </p:nvCxnSpPr>
        <p:spPr>
          <a:xfrm>
            <a:off x="11637836" y="5752582"/>
            <a:ext cx="216791" cy="0"/>
          </a:xfrm>
          <a:prstGeom prst="straightConnector1">
            <a:avLst/>
          </a:prstGeom>
          <a:noFill/>
          <a:ln w="28575" cap="flat" cmpd="sng">
            <a:solidFill>
              <a:srgbClr val="1E4E79"/>
            </a:solidFill>
            <a:prstDash val="solid"/>
            <a:round/>
            <a:headEnd type="none" w="med" len="med"/>
            <a:tailEnd type="none" w="med" len="med"/>
          </a:ln>
        </p:spPr>
      </p:cxnSp>
      <p:sp>
        <p:nvSpPr>
          <p:cNvPr id="23" name="Google Shape;394;p19">
            <a:extLst>
              <a:ext uri="{FF2B5EF4-FFF2-40B4-BE49-F238E27FC236}">
                <a16:creationId xmlns:a16="http://schemas.microsoft.com/office/drawing/2014/main" id="{5CC94E33-8AC4-4D44-B058-73E701197A6A}"/>
              </a:ext>
            </a:extLst>
          </p:cNvPr>
          <p:cNvSpPr txBox="1"/>
          <p:nvPr/>
        </p:nvSpPr>
        <p:spPr>
          <a:xfrm>
            <a:off x="11720800" y="5346313"/>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395;p19">
            <a:extLst>
              <a:ext uri="{FF2B5EF4-FFF2-40B4-BE49-F238E27FC236}">
                <a16:creationId xmlns:a16="http://schemas.microsoft.com/office/drawing/2014/main" id="{4D8801A1-8973-36C0-A685-7CEF3F51D697}"/>
              </a:ext>
            </a:extLst>
          </p:cNvPr>
          <p:cNvSpPr/>
          <p:nvPr/>
        </p:nvSpPr>
        <p:spPr>
          <a:xfrm>
            <a:off x="10811513" y="5983002"/>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387;p19">
            <a:extLst>
              <a:ext uri="{FF2B5EF4-FFF2-40B4-BE49-F238E27FC236}">
                <a16:creationId xmlns:a16="http://schemas.microsoft.com/office/drawing/2014/main" id="{939E39CD-AD3F-F772-1CC5-B56ABD968E99}"/>
              </a:ext>
            </a:extLst>
          </p:cNvPr>
          <p:cNvSpPr/>
          <p:nvPr/>
        </p:nvSpPr>
        <p:spPr>
          <a:xfrm>
            <a:off x="9163583" y="3762926"/>
            <a:ext cx="502131" cy="1908052"/>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6" name="Google Shape;388;p19">
            <a:extLst>
              <a:ext uri="{FF2B5EF4-FFF2-40B4-BE49-F238E27FC236}">
                <a16:creationId xmlns:a16="http://schemas.microsoft.com/office/drawing/2014/main" id="{00FF6E07-D5F9-ECF5-2D7F-B4424F1799F2}"/>
              </a:ext>
            </a:extLst>
          </p:cNvPr>
          <p:cNvSpPr/>
          <p:nvPr/>
        </p:nvSpPr>
        <p:spPr>
          <a:xfrm>
            <a:off x="9162884" y="3770656"/>
            <a:ext cx="503528" cy="1908052"/>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7" name="Google Shape;389;p19">
            <a:extLst>
              <a:ext uri="{FF2B5EF4-FFF2-40B4-BE49-F238E27FC236}">
                <a16:creationId xmlns:a16="http://schemas.microsoft.com/office/drawing/2014/main" id="{64B5D739-257E-1F86-910E-EB40CAF22AE6}"/>
              </a:ext>
            </a:extLst>
          </p:cNvPr>
          <p:cNvCxnSpPr>
            <a:cxnSpLocks/>
          </p:cNvCxnSpPr>
          <p:nvPr/>
        </p:nvCxnSpPr>
        <p:spPr>
          <a:xfrm>
            <a:off x="9824346" y="3782800"/>
            <a:ext cx="22609" cy="1876752"/>
          </a:xfrm>
          <a:prstGeom prst="straightConnector1">
            <a:avLst/>
          </a:prstGeom>
          <a:noFill/>
          <a:ln w="28575" cap="flat" cmpd="sng">
            <a:solidFill>
              <a:srgbClr val="1E4E79"/>
            </a:solidFill>
            <a:prstDash val="solid"/>
            <a:round/>
            <a:headEnd type="none" w="med" len="med"/>
            <a:tailEnd type="none" w="med" len="med"/>
          </a:ln>
        </p:spPr>
      </p:cxnSp>
      <p:cxnSp>
        <p:nvCxnSpPr>
          <p:cNvPr id="28" name="Google Shape;390;p19">
            <a:extLst>
              <a:ext uri="{FF2B5EF4-FFF2-40B4-BE49-F238E27FC236}">
                <a16:creationId xmlns:a16="http://schemas.microsoft.com/office/drawing/2014/main" id="{63D606A9-10ED-71B4-63AC-874A38726AD3}"/>
              </a:ext>
            </a:extLst>
          </p:cNvPr>
          <p:cNvCxnSpPr>
            <a:cxnSpLocks/>
          </p:cNvCxnSpPr>
          <p:nvPr/>
        </p:nvCxnSpPr>
        <p:spPr>
          <a:xfrm>
            <a:off x="9814080" y="3779235"/>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9" name="Google Shape;391;p19">
            <a:extLst>
              <a:ext uri="{FF2B5EF4-FFF2-40B4-BE49-F238E27FC236}">
                <a16:creationId xmlns:a16="http://schemas.microsoft.com/office/drawing/2014/main" id="{6D885983-C299-9525-1A65-AC425FF1543B}"/>
              </a:ext>
            </a:extLst>
          </p:cNvPr>
          <p:cNvCxnSpPr>
            <a:cxnSpLocks/>
          </p:cNvCxnSpPr>
          <p:nvPr/>
        </p:nvCxnSpPr>
        <p:spPr>
          <a:xfrm>
            <a:off x="9846956" y="5659551"/>
            <a:ext cx="216791" cy="0"/>
          </a:xfrm>
          <a:prstGeom prst="straightConnector1">
            <a:avLst/>
          </a:prstGeom>
          <a:noFill/>
          <a:ln w="28575" cap="flat" cmpd="sng">
            <a:solidFill>
              <a:srgbClr val="1E4E79"/>
            </a:solidFill>
            <a:prstDash val="solid"/>
            <a:round/>
            <a:headEnd type="none" w="med" len="med"/>
            <a:tailEnd type="none" w="med" len="med"/>
          </a:ln>
        </p:spPr>
      </p:cxnSp>
      <p:sp>
        <p:nvSpPr>
          <p:cNvPr id="30" name="Google Shape;393;p19">
            <a:extLst>
              <a:ext uri="{FF2B5EF4-FFF2-40B4-BE49-F238E27FC236}">
                <a16:creationId xmlns:a16="http://schemas.microsoft.com/office/drawing/2014/main" id="{BA928ED3-7418-AA1C-F6F9-C8B9BF760B9D}"/>
              </a:ext>
            </a:extLst>
          </p:cNvPr>
          <p:cNvSpPr txBox="1"/>
          <p:nvPr/>
        </p:nvSpPr>
        <p:spPr>
          <a:xfrm>
            <a:off x="10038781" y="3674453"/>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20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394;p19">
            <a:extLst>
              <a:ext uri="{FF2B5EF4-FFF2-40B4-BE49-F238E27FC236}">
                <a16:creationId xmlns:a16="http://schemas.microsoft.com/office/drawing/2014/main" id="{0EDAA9E5-9759-80B7-589E-53EE8B97BC93}"/>
              </a:ext>
            </a:extLst>
          </p:cNvPr>
          <p:cNvSpPr txBox="1"/>
          <p:nvPr/>
        </p:nvSpPr>
        <p:spPr>
          <a:xfrm>
            <a:off x="9929920" y="5253282"/>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95;p19">
            <a:extLst>
              <a:ext uri="{FF2B5EF4-FFF2-40B4-BE49-F238E27FC236}">
                <a16:creationId xmlns:a16="http://schemas.microsoft.com/office/drawing/2014/main" id="{2AAA6F69-40EC-124D-9C06-3DE06192A2FD}"/>
              </a:ext>
            </a:extLst>
          </p:cNvPr>
          <p:cNvSpPr/>
          <p:nvPr/>
        </p:nvSpPr>
        <p:spPr>
          <a:xfrm>
            <a:off x="9020633" y="5889971"/>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87;p19">
            <a:extLst>
              <a:ext uri="{FF2B5EF4-FFF2-40B4-BE49-F238E27FC236}">
                <a16:creationId xmlns:a16="http://schemas.microsoft.com/office/drawing/2014/main" id="{988CAD23-EC0B-BCA2-1A06-39E9D50011A0}"/>
              </a:ext>
            </a:extLst>
          </p:cNvPr>
          <p:cNvSpPr/>
          <p:nvPr/>
        </p:nvSpPr>
        <p:spPr>
          <a:xfrm>
            <a:off x="7101385" y="4529729"/>
            <a:ext cx="502131" cy="1178186"/>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4" name="Google Shape;388;p19">
            <a:extLst>
              <a:ext uri="{FF2B5EF4-FFF2-40B4-BE49-F238E27FC236}">
                <a16:creationId xmlns:a16="http://schemas.microsoft.com/office/drawing/2014/main" id="{B3EA4213-3CA4-AFBE-F816-CFB1305F9F8D}"/>
              </a:ext>
            </a:extLst>
          </p:cNvPr>
          <p:cNvSpPr/>
          <p:nvPr/>
        </p:nvSpPr>
        <p:spPr>
          <a:xfrm>
            <a:off x="7100686" y="4511846"/>
            <a:ext cx="503528" cy="120379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35" name="Google Shape;389;p19">
            <a:extLst>
              <a:ext uri="{FF2B5EF4-FFF2-40B4-BE49-F238E27FC236}">
                <a16:creationId xmlns:a16="http://schemas.microsoft.com/office/drawing/2014/main" id="{F2EA0027-C323-0986-E330-41230850283D}"/>
              </a:ext>
            </a:extLst>
          </p:cNvPr>
          <p:cNvCxnSpPr>
            <a:cxnSpLocks/>
          </p:cNvCxnSpPr>
          <p:nvPr/>
        </p:nvCxnSpPr>
        <p:spPr>
          <a:xfrm>
            <a:off x="7762148" y="4529729"/>
            <a:ext cx="22609" cy="1166760"/>
          </a:xfrm>
          <a:prstGeom prst="straightConnector1">
            <a:avLst/>
          </a:prstGeom>
          <a:noFill/>
          <a:ln w="28575" cap="flat" cmpd="sng">
            <a:solidFill>
              <a:srgbClr val="1E4E79"/>
            </a:solidFill>
            <a:prstDash val="solid"/>
            <a:round/>
            <a:headEnd type="none" w="med" len="med"/>
            <a:tailEnd type="none" w="med" len="med"/>
          </a:ln>
        </p:spPr>
      </p:cxnSp>
      <p:cxnSp>
        <p:nvCxnSpPr>
          <p:cNvPr id="36" name="Google Shape;390;p19">
            <a:extLst>
              <a:ext uri="{FF2B5EF4-FFF2-40B4-BE49-F238E27FC236}">
                <a16:creationId xmlns:a16="http://schemas.microsoft.com/office/drawing/2014/main" id="{A57278AB-1200-A6FA-0EB7-ED81C2F9296A}"/>
              </a:ext>
            </a:extLst>
          </p:cNvPr>
          <p:cNvCxnSpPr>
            <a:cxnSpLocks/>
          </p:cNvCxnSpPr>
          <p:nvPr/>
        </p:nvCxnSpPr>
        <p:spPr>
          <a:xfrm>
            <a:off x="7764250" y="4541462"/>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7" name="Google Shape;391;p19">
            <a:extLst>
              <a:ext uri="{FF2B5EF4-FFF2-40B4-BE49-F238E27FC236}">
                <a16:creationId xmlns:a16="http://schemas.microsoft.com/office/drawing/2014/main" id="{34097189-C6D3-7399-7E73-E2B02665BBE6}"/>
              </a:ext>
            </a:extLst>
          </p:cNvPr>
          <p:cNvCxnSpPr>
            <a:cxnSpLocks/>
          </p:cNvCxnSpPr>
          <p:nvPr/>
        </p:nvCxnSpPr>
        <p:spPr>
          <a:xfrm>
            <a:off x="7784758" y="5696488"/>
            <a:ext cx="216791" cy="0"/>
          </a:xfrm>
          <a:prstGeom prst="straightConnector1">
            <a:avLst/>
          </a:prstGeom>
          <a:noFill/>
          <a:ln w="28575" cap="flat" cmpd="sng">
            <a:solidFill>
              <a:srgbClr val="1E4E79"/>
            </a:solidFill>
            <a:prstDash val="solid"/>
            <a:round/>
            <a:headEnd type="none" w="med" len="med"/>
            <a:tailEnd type="none" w="med" len="med"/>
          </a:ln>
        </p:spPr>
      </p:cxnSp>
      <p:sp>
        <p:nvSpPr>
          <p:cNvPr id="38" name="Google Shape;393;p19">
            <a:extLst>
              <a:ext uri="{FF2B5EF4-FFF2-40B4-BE49-F238E27FC236}">
                <a16:creationId xmlns:a16="http://schemas.microsoft.com/office/drawing/2014/main" id="{7FB37A90-2620-CFCA-F0E8-9EB3053DC334}"/>
              </a:ext>
            </a:extLst>
          </p:cNvPr>
          <p:cNvSpPr txBox="1"/>
          <p:nvPr/>
        </p:nvSpPr>
        <p:spPr>
          <a:xfrm>
            <a:off x="7903781" y="4351838"/>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15</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4;p19">
            <a:extLst>
              <a:ext uri="{FF2B5EF4-FFF2-40B4-BE49-F238E27FC236}">
                <a16:creationId xmlns:a16="http://schemas.microsoft.com/office/drawing/2014/main" id="{98E6D91B-FE2F-2A91-36DE-649270ABDD0F}"/>
              </a:ext>
            </a:extLst>
          </p:cNvPr>
          <p:cNvSpPr txBox="1"/>
          <p:nvPr/>
        </p:nvSpPr>
        <p:spPr>
          <a:xfrm>
            <a:off x="7867722" y="5290219"/>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395;p19">
            <a:extLst>
              <a:ext uri="{FF2B5EF4-FFF2-40B4-BE49-F238E27FC236}">
                <a16:creationId xmlns:a16="http://schemas.microsoft.com/office/drawing/2014/main" id="{4D120B30-BEBE-D21D-3FEE-014D25BF7DD3}"/>
              </a:ext>
            </a:extLst>
          </p:cNvPr>
          <p:cNvSpPr/>
          <p:nvPr/>
        </p:nvSpPr>
        <p:spPr>
          <a:xfrm>
            <a:off x="6958435" y="5926908"/>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0;p19">
            <a:extLst>
              <a:ext uri="{FF2B5EF4-FFF2-40B4-BE49-F238E27FC236}">
                <a16:creationId xmlns:a16="http://schemas.microsoft.com/office/drawing/2014/main" id="{61C2BA18-FEF1-6BA9-1C81-8F98F176F9A1}"/>
              </a:ext>
            </a:extLst>
          </p:cNvPr>
          <p:cNvSpPr txBox="1"/>
          <p:nvPr/>
        </p:nvSpPr>
        <p:spPr>
          <a:xfrm>
            <a:off x="11699680" y="3401365"/>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endParaRPr>
          </a:p>
        </p:txBody>
      </p:sp>
      <p:sp>
        <p:nvSpPr>
          <p:cNvPr id="42" name="Google Shape;410;p19">
            <a:extLst>
              <a:ext uri="{FF2B5EF4-FFF2-40B4-BE49-F238E27FC236}">
                <a16:creationId xmlns:a16="http://schemas.microsoft.com/office/drawing/2014/main" id="{5AF6254F-7173-1D8F-BAD5-596BD69E4EF1}"/>
              </a:ext>
            </a:extLst>
          </p:cNvPr>
          <p:cNvSpPr txBox="1"/>
          <p:nvPr/>
        </p:nvSpPr>
        <p:spPr>
          <a:xfrm>
            <a:off x="9806167" y="4529729"/>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endParaRPr>
          </a:p>
        </p:txBody>
      </p:sp>
      <p:sp>
        <p:nvSpPr>
          <p:cNvPr id="43" name="Google Shape;410;p19">
            <a:extLst>
              <a:ext uri="{FF2B5EF4-FFF2-40B4-BE49-F238E27FC236}">
                <a16:creationId xmlns:a16="http://schemas.microsoft.com/office/drawing/2014/main" id="{25008AC4-74A4-7318-305A-F06DD9ECC2F6}"/>
              </a:ext>
            </a:extLst>
          </p:cNvPr>
          <p:cNvSpPr txBox="1"/>
          <p:nvPr/>
        </p:nvSpPr>
        <p:spPr>
          <a:xfrm>
            <a:off x="7754749" y="4875154"/>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endParaRPr>
          </a:p>
        </p:txBody>
      </p:sp>
      <p:sp>
        <p:nvSpPr>
          <p:cNvPr id="44" name="Google Shape;157;p2">
            <a:extLst>
              <a:ext uri="{FF2B5EF4-FFF2-40B4-BE49-F238E27FC236}">
                <a16:creationId xmlns:a16="http://schemas.microsoft.com/office/drawing/2014/main" id="{5AD94CB9-F839-E144-8E97-03D91EC37FC9}"/>
              </a:ext>
            </a:extLst>
          </p:cNvPr>
          <p:cNvSpPr txBox="1"/>
          <p:nvPr/>
        </p:nvSpPr>
        <p:spPr>
          <a:xfrm>
            <a:off x="266840" y="1522919"/>
            <a:ext cx="731199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How quickly can you say the sentence?</a:t>
            </a:r>
            <a:endParaRPr kumimoji="0"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endParaRPr>
          </a:p>
        </p:txBody>
      </p:sp>
      <p:sp>
        <p:nvSpPr>
          <p:cNvPr id="45" name="Speech Bubble: Rectangle with Corners Rounded 7">
            <a:hlinkClick r:id="" action="ppaction://noaction">
              <a:snd r:embed="rId8" name="T3_W12F_5.1.wav"/>
            </a:hlinkClick>
            <a:extLst>
              <a:ext uri="{FF2B5EF4-FFF2-40B4-BE49-F238E27FC236}">
                <a16:creationId xmlns:a16="http://schemas.microsoft.com/office/drawing/2014/main" id="{12D93176-A5A0-58F6-FE27-44E07FD59A63}"/>
              </a:ext>
            </a:extLst>
          </p:cNvPr>
          <p:cNvSpPr/>
          <p:nvPr/>
        </p:nvSpPr>
        <p:spPr>
          <a:xfrm>
            <a:off x="946221" y="868904"/>
            <a:ext cx="2349847"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Sag den </a:t>
            </a:r>
            <a:r>
              <a:rPr kumimoji="0" lang="en-GB" sz="2400" b="0" i="0" u="none" strike="noStrike" kern="0" cap="none" spc="0" normalizeH="0" baseline="0" noProof="0" err="1">
                <a:ln>
                  <a:noFill/>
                </a:ln>
                <a:solidFill>
                  <a:srgbClr val="FFFFFF"/>
                </a:solidFill>
                <a:effectLst/>
                <a:uLnTx/>
                <a:uFillTx/>
                <a:latin typeface="Century Gothic"/>
                <a:ea typeface="Century Gothic"/>
                <a:cs typeface="Century Gothic"/>
                <a:sym typeface="Century Gothic"/>
              </a:rPr>
              <a:t>Satz</a:t>
            </a:r>
            <a:r>
              <a:rPr kumimoji="0" lang="en-GB" sz="24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a:t>
            </a:r>
          </a:p>
        </p:txBody>
      </p:sp>
      <p:pic>
        <p:nvPicPr>
          <p:cNvPr id="46" name="Graphic 8" descr="Teacher">
            <a:extLst>
              <a:ext uri="{FF2B5EF4-FFF2-40B4-BE49-F238E27FC236}">
                <a16:creationId xmlns:a16="http://schemas.microsoft.com/office/drawing/2014/main" id="{663E55CB-99DB-8BF9-A6CA-76CD194E63B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2154" y="654210"/>
            <a:ext cx="914400" cy="914400"/>
          </a:xfrm>
          <a:prstGeom prst="rect">
            <a:avLst/>
          </a:prstGeom>
        </p:spPr>
      </p:pic>
      <p:sp>
        <p:nvSpPr>
          <p:cNvPr id="47" name="Google Shape;393;p19">
            <a:extLst>
              <a:ext uri="{FF2B5EF4-FFF2-40B4-BE49-F238E27FC236}">
                <a16:creationId xmlns:a16="http://schemas.microsoft.com/office/drawing/2014/main" id="{DF752FE8-3B3E-A4A3-C078-490EC1D60D03}"/>
              </a:ext>
            </a:extLst>
          </p:cNvPr>
          <p:cNvSpPr txBox="1"/>
          <p:nvPr/>
        </p:nvSpPr>
        <p:spPr>
          <a:xfrm>
            <a:off x="11824810" y="2597470"/>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30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Google Shape;167;p2">
            <a:extLst>
              <a:ext uri="{FF2B5EF4-FFF2-40B4-BE49-F238E27FC236}">
                <a16:creationId xmlns:a16="http://schemas.microsoft.com/office/drawing/2014/main" id="{34B64AB2-D170-75BF-91D8-6CFABF3E5813}"/>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8" name="Picture 47">
            <a:extLst>
              <a:ext uri="{FF2B5EF4-FFF2-40B4-BE49-F238E27FC236}">
                <a16:creationId xmlns:a16="http://schemas.microsoft.com/office/drawing/2014/main" id="{C4AE41EA-2D18-46D4-8981-204790C9D213}"/>
              </a:ext>
            </a:extLst>
          </p:cNvPr>
          <p:cNvPicPr>
            <a:picLocks noChangeAspect="1"/>
          </p:cNvPicPr>
          <p:nvPr/>
        </p:nvPicPr>
        <p:blipFill>
          <a:blip r:embed="rId11"/>
          <a:stretch>
            <a:fillRect/>
          </a:stretch>
        </p:blipFill>
        <p:spPr>
          <a:xfrm>
            <a:off x="373159" y="3090892"/>
            <a:ext cx="1886319" cy="1905786"/>
          </a:xfrm>
          <a:prstGeom prst="rect">
            <a:avLst/>
          </a:prstGeom>
        </p:spPr>
      </p:pic>
    </p:spTree>
    <p:extLst>
      <p:ext uri="{BB962C8B-B14F-4D97-AF65-F5344CB8AC3E}">
        <p14:creationId xmlns:p14="http://schemas.microsoft.com/office/powerpoint/2010/main" val="61047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4"/>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remove" grpId="0" nodeType="clickEffect">
                                  <p:stCondLst>
                                    <p:cond delay="0"/>
                                  </p:stCondLst>
                                  <p:childTnLst>
                                    <p:anim calcmode="lin" valueType="num">
                                      <p:cBhvr additive="base">
                                        <p:cTn id="11" dur="30000"/>
                                        <p:tgtEl>
                                          <p:spTgt spid="17"/>
                                        </p:tgtEl>
                                        <p:attrNameLst>
                                          <p:attrName>ppt_y</p:attrName>
                                        </p:attrNameLst>
                                      </p:cBhvr>
                                      <p:tavLst>
                                        <p:tav tm="0">
                                          <p:val>
                                            <p:strVal val="#ppt_y"/>
                                          </p:val>
                                        </p:tav>
                                        <p:tav tm="100000">
                                          <p:val>
                                            <p:strVal val="#ppt_y+#ppt_h*1.125000"/>
                                          </p:val>
                                        </p:tav>
                                      </p:tavLst>
                                    </p:anim>
                                    <p:animEffect transition="out" filter="wipe(down)">
                                      <p:cBhvr>
                                        <p:cTn id="12" dur="30000"/>
                                        <p:tgtEl>
                                          <p:spTgt spid="17"/>
                                        </p:tgtEl>
                                      </p:cBhvr>
                                    </p:animEffect>
                                    <p:set>
                                      <p:cBhvr>
                                        <p:cTn id="13" dur="1" fill="hold">
                                          <p:stCondLst>
                                            <p:cond delay="29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32"/>
                    </p:tgtEl>
                  </p:cond>
                </p:stCondLst>
                <p:endSync evt="end" delay="0">
                  <p:rtn val="all"/>
                </p:endSync>
                <p:childTnLst>
                  <p:par>
                    <p:cTn id="15" fill="hold">
                      <p:stCondLst>
                        <p:cond delay="0"/>
                      </p:stCondLst>
                      <p:childTnLst>
                        <p:par>
                          <p:cTn id="16" fill="hold">
                            <p:stCondLst>
                              <p:cond delay="0"/>
                            </p:stCondLst>
                            <p:childTnLst>
                              <p:par>
                                <p:cTn id="17" presetID="12" presetClass="exit" presetSubtype="4" fill="remove" grpId="0" nodeType="clickEffect">
                                  <p:stCondLst>
                                    <p:cond delay="0"/>
                                  </p:stCondLst>
                                  <p:childTnLst>
                                    <p:anim calcmode="lin" valueType="num">
                                      <p:cBhvr additive="base">
                                        <p:cTn id="18" dur="20000"/>
                                        <p:tgtEl>
                                          <p:spTgt spid="26"/>
                                        </p:tgtEl>
                                        <p:attrNameLst>
                                          <p:attrName>ppt_y</p:attrName>
                                        </p:attrNameLst>
                                      </p:cBhvr>
                                      <p:tavLst>
                                        <p:tav tm="0">
                                          <p:val>
                                            <p:strVal val="#ppt_y"/>
                                          </p:val>
                                        </p:tav>
                                        <p:tav tm="100000">
                                          <p:val>
                                            <p:strVal val="#ppt_y+#ppt_h*1.125000"/>
                                          </p:val>
                                        </p:tav>
                                      </p:tavLst>
                                    </p:anim>
                                    <p:animEffect transition="out" filter="wipe(down)">
                                      <p:cBhvr>
                                        <p:cTn id="19" dur="20000"/>
                                        <p:tgtEl>
                                          <p:spTgt spid="26"/>
                                        </p:tgtEl>
                                      </p:cBhvr>
                                    </p:animEffect>
                                    <p:set>
                                      <p:cBhvr>
                                        <p:cTn id="20" dur="1" fill="hold">
                                          <p:stCondLst>
                                            <p:cond delay="19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1" restart="whenNotActive" fill="hold" evtFilter="cancelBubble" nodeType="interactiveSeq">
                <p:stCondLst>
                  <p:cond evt="onClick" delay="0">
                    <p:tgtEl>
                      <p:spTgt spid="40"/>
                    </p:tgtEl>
                  </p:cond>
                </p:stCondLst>
                <p:endSync evt="end" delay="0">
                  <p:rtn val="all"/>
                </p:endSync>
                <p:childTnLst>
                  <p:par>
                    <p:cTn id="22" fill="hold">
                      <p:stCondLst>
                        <p:cond delay="0"/>
                      </p:stCondLst>
                      <p:childTnLst>
                        <p:par>
                          <p:cTn id="23" fill="hold">
                            <p:stCondLst>
                              <p:cond delay="0"/>
                            </p:stCondLst>
                            <p:childTnLst>
                              <p:par>
                                <p:cTn id="24" presetID="12" presetClass="exit" presetSubtype="4" fill="remove" grpId="0" nodeType="clickEffect">
                                  <p:stCondLst>
                                    <p:cond delay="0"/>
                                  </p:stCondLst>
                                  <p:childTnLst>
                                    <p:anim calcmode="lin" valueType="num">
                                      <p:cBhvr additive="base">
                                        <p:cTn id="25" dur="15000"/>
                                        <p:tgtEl>
                                          <p:spTgt spid="34"/>
                                        </p:tgtEl>
                                        <p:attrNameLst>
                                          <p:attrName>ppt_y</p:attrName>
                                        </p:attrNameLst>
                                      </p:cBhvr>
                                      <p:tavLst>
                                        <p:tav tm="0">
                                          <p:val>
                                            <p:strVal val="#ppt_y"/>
                                          </p:val>
                                        </p:tav>
                                        <p:tav tm="100000">
                                          <p:val>
                                            <p:strVal val="#ppt_y+#ppt_h*1.125000"/>
                                          </p:val>
                                        </p:tav>
                                      </p:tavLst>
                                    </p:anim>
                                    <p:animEffect transition="out" filter="wipe(down)">
                                      <p:cBhvr>
                                        <p:cTn id="26" dur="15000"/>
                                        <p:tgtEl>
                                          <p:spTgt spid="34"/>
                                        </p:tgtEl>
                                      </p:cBhvr>
                                    </p:animEffect>
                                    <p:set>
                                      <p:cBhvr>
                                        <p:cTn id="27" dur="1" fill="hold">
                                          <p:stCondLst>
                                            <p:cond delay="14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bldLst>
      <p:bldP spid="17" grpId="0" animBg="1"/>
      <p:bldP spid="26" grpId="0" animBg="1"/>
      <p:bldP spid="34" grpId="0" animBg="1"/>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a:solidFill>
                  <a:srgbClr val="002060"/>
                </a:solidFill>
                <a:latin typeface="Century Gothic" panose="020B0502020202020204" pitchFamily="34" charset="0"/>
                <a:cs typeface="Arial"/>
                <a:sym typeface="Arial"/>
              </a:rPr>
              <a:t>Follow up 1</a:t>
            </a:r>
            <a:endParaRPr lang="en-GB" sz="3200"/>
          </a:p>
        </p:txBody>
      </p:sp>
      <p:sp>
        <p:nvSpPr>
          <p:cNvPr id="57" name="CustomShape 3">
            <a:extLst>
              <a:ext uri="{FF2B5EF4-FFF2-40B4-BE49-F238E27FC236}">
                <a16:creationId xmlns:a16="http://schemas.microsoft.com/office/drawing/2014/main" id="{09131A14-3E76-498A-9F9D-3DE465B168BE}"/>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err="1">
                <a:ln>
                  <a:noFill/>
                </a:ln>
                <a:solidFill>
                  <a:srgbClr val="FFFFFF"/>
                </a:solidFill>
                <a:effectLst/>
                <a:uLnTx/>
                <a:uFillTx/>
                <a:latin typeface="Century Gothic" panose="020B0502020202020204" pitchFamily="34" charset="0"/>
                <a:cs typeface="Calibri"/>
                <a:sym typeface="Calibri"/>
              </a:rPr>
              <a:t>aussprechen</a:t>
            </a:r>
            <a:endPar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6" name="CustomShape 23">
            <a:hlinkClick r:id="" action="ppaction://noaction">
              <a:snd r:embed="rId4" name="T3_W12F_6.2.wav"/>
            </a:hlinkClick>
            <a:extLst>
              <a:ext uri="{FF2B5EF4-FFF2-40B4-BE49-F238E27FC236}">
                <a16:creationId xmlns:a16="http://schemas.microsoft.com/office/drawing/2014/main" id="{4C3D0DAF-68E6-8C29-9347-43D9372878F3}"/>
              </a:ext>
            </a:extLst>
          </p:cNvPr>
          <p:cNvSpPr/>
          <p:nvPr/>
        </p:nvSpPr>
        <p:spPr>
          <a:xfrm>
            <a:off x="615280" y="2760869"/>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FFFF"/>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srgbClr val="FFFFFF"/>
              </a:solidFill>
              <a:effectLst/>
              <a:uLnTx/>
              <a:uFillTx/>
              <a:latin typeface="Century Gothic" panose="020B0502020202020204" pitchFamily="34" charset="0"/>
              <a:ea typeface="+mn-ea"/>
              <a:cs typeface="+mn-cs"/>
            </a:endParaRPr>
          </a:p>
        </p:txBody>
      </p:sp>
      <p:sp>
        <p:nvSpPr>
          <p:cNvPr id="7" name="CustomShape 23">
            <a:hlinkClick r:id="" action="ppaction://noaction">
              <a:snd r:embed="rId5" name="T3_W12F_6.3.wav"/>
            </a:hlinkClick>
            <a:extLst>
              <a:ext uri="{FF2B5EF4-FFF2-40B4-BE49-F238E27FC236}">
                <a16:creationId xmlns:a16="http://schemas.microsoft.com/office/drawing/2014/main" id="{8071EA6B-EAB1-A93F-4ECA-896D2629DE04}"/>
              </a:ext>
            </a:extLst>
          </p:cNvPr>
          <p:cNvSpPr/>
          <p:nvPr/>
        </p:nvSpPr>
        <p:spPr>
          <a:xfrm>
            <a:off x="615280" y="3650178"/>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FFFF"/>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srgbClr val="FFFFFF"/>
              </a:solidFill>
              <a:effectLst/>
              <a:uLnTx/>
              <a:uFillTx/>
              <a:latin typeface="Century Gothic" panose="020B0502020202020204" pitchFamily="34" charset="0"/>
              <a:ea typeface="+mn-ea"/>
              <a:cs typeface="+mn-cs"/>
            </a:endParaRPr>
          </a:p>
        </p:txBody>
      </p:sp>
      <p:sp>
        <p:nvSpPr>
          <p:cNvPr id="8" name="CustomShape 23">
            <a:hlinkClick r:id="" action="ppaction://noaction">
              <a:snd r:embed="rId6" name="T3_W12F_6.4.wav"/>
            </a:hlinkClick>
            <a:extLst>
              <a:ext uri="{FF2B5EF4-FFF2-40B4-BE49-F238E27FC236}">
                <a16:creationId xmlns:a16="http://schemas.microsoft.com/office/drawing/2014/main" id="{CD68AACE-66DD-38E2-D46E-B1A1185DFBAA}"/>
              </a:ext>
            </a:extLst>
          </p:cNvPr>
          <p:cNvSpPr/>
          <p:nvPr/>
        </p:nvSpPr>
        <p:spPr>
          <a:xfrm>
            <a:off x="615280" y="4485146"/>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FFFF"/>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srgbClr val="FFFFFF"/>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D2D54FBC-6D3E-E6C9-B7EA-DA23A2AC94E2}"/>
              </a:ext>
            </a:extLst>
          </p:cNvPr>
          <p:cNvSpPr txBox="1"/>
          <p:nvPr/>
        </p:nvSpPr>
        <p:spPr>
          <a:xfrm>
            <a:off x="1482800" y="2760869"/>
            <a:ext cx="100181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Pfiff Pfannkuchen kann kein Knacken oder Knistern hören.</a:t>
            </a:r>
          </a:p>
        </p:txBody>
      </p:sp>
      <p:sp>
        <p:nvSpPr>
          <p:cNvPr id="10" name="TextBox 9">
            <a:extLst>
              <a:ext uri="{FF2B5EF4-FFF2-40B4-BE49-F238E27FC236}">
                <a16:creationId xmlns:a16="http://schemas.microsoft.com/office/drawing/2014/main" id="{86F6328C-FDE7-5162-330F-9BB0304218A6}"/>
              </a:ext>
            </a:extLst>
          </p:cNvPr>
          <p:cNvSpPr txBox="1"/>
          <p:nvPr/>
        </p:nvSpPr>
        <p:spPr>
          <a:xfrm>
            <a:off x="1509635" y="3386693"/>
            <a:ext cx="97956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Pfiff</a:t>
            </a:r>
            <a:r>
              <a:rPr kumimoji="0" lang="en-GB" sz="24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Pancake can’t hear any crackles or rustling.</a:t>
            </a:r>
          </a:p>
        </p:txBody>
      </p:sp>
      <p:sp>
        <p:nvSpPr>
          <p:cNvPr id="26" name="Speech Bubble: Rectangle with Corners Rounded 25">
            <a:hlinkClick r:id="" action="ppaction://noaction">
              <a:snd r:embed="rId7" name="T3_W12F_6.1.wav"/>
            </a:hlinkClick>
            <a:extLst>
              <a:ext uri="{FF2B5EF4-FFF2-40B4-BE49-F238E27FC236}">
                <a16:creationId xmlns:a16="http://schemas.microsoft.com/office/drawing/2014/main" id="{D7981989-C4F0-1457-0620-01719F1F11B1}"/>
              </a:ext>
            </a:extLst>
          </p:cNvPr>
          <p:cNvSpPr/>
          <p:nvPr/>
        </p:nvSpPr>
        <p:spPr>
          <a:xfrm>
            <a:off x="3998151" y="60211"/>
            <a:ext cx="4045560" cy="1174922"/>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Hör</a:t>
            </a: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zu</a:t>
            </a: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Was </a:t>
            </a:r>
            <a:r>
              <a:rPr kumimoji="0" lang="en-GB" sz="2400" b="0"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kann</a:t>
            </a: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Pfiff</a:t>
            </a: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Pfannkuchen</a:t>
            </a: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nicht</a:t>
            </a: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machen</a:t>
            </a: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a:t>
            </a:r>
          </a:p>
        </p:txBody>
      </p:sp>
      <p:pic>
        <p:nvPicPr>
          <p:cNvPr id="27" name="Graphic 26" descr="Teacher">
            <a:extLst>
              <a:ext uri="{FF2B5EF4-FFF2-40B4-BE49-F238E27FC236}">
                <a16:creationId xmlns:a16="http://schemas.microsoft.com/office/drawing/2014/main" id="{C689B8A0-7F87-2B50-3587-8BF0A47AFEB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787005" y="22189"/>
            <a:ext cx="914400" cy="914400"/>
          </a:xfrm>
          <a:prstGeom prst="rect">
            <a:avLst/>
          </a:prstGeom>
        </p:spPr>
      </p:pic>
      <p:pic>
        <p:nvPicPr>
          <p:cNvPr id="28" name="Picture 27">
            <a:extLst>
              <a:ext uri="{FF2B5EF4-FFF2-40B4-BE49-F238E27FC236}">
                <a16:creationId xmlns:a16="http://schemas.microsoft.com/office/drawing/2014/main" id="{BF127CC2-3217-E70C-BED2-33F9CBC6179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40457" y="60211"/>
            <a:ext cx="1803717" cy="1686325"/>
          </a:xfrm>
          <a:prstGeom prst="rect">
            <a:avLst/>
          </a:prstGeom>
        </p:spPr>
      </p:pic>
      <p:pic>
        <p:nvPicPr>
          <p:cNvPr id="31" name="Picture 30" descr="A picture containing light&#10;&#10;Description automatically generated">
            <a:extLst>
              <a:ext uri="{FF2B5EF4-FFF2-40B4-BE49-F238E27FC236}">
                <a16:creationId xmlns:a16="http://schemas.microsoft.com/office/drawing/2014/main" id="{BD1FC8AF-2FA3-3B12-9814-8C90856A951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04293" y="4123683"/>
            <a:ext cx="1249729" cy="1425251"/>
          </a:xfrm>
          <a:prstGeom prst="rect">
            <a:avLst/>
          </a:prstGeom>
        </p:spPr>
      </p:pic>
      <p:sp>
        <p:nvSpPr>
          <p:cNvPr id="2" name="Google Shape;167;p2">
            <a:extLst>
              <a:ext uri="{FF2B5EF4-FFF2-40B4-BE49-F238E27FC236}">
                <a16:creationId xmlns:a16="http://schemas.microsoft.com/office/drawing/2014/main" id="{642AE150-F1C0-1307-FC54-7D20509182D1}"/>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1" name="Picture 10" descr="A picture containing text&#10;&#10;Description automatically generated">
            <a:extLst>
              <a:ext uri="{FF2B5EF4-FFF2-40B4-BE49-F238E27FC236}">
                <a16:creationId xmlns:a16="http://schemas.microsoft.com/office/drawing/2014/main" id="{AAF01A82-D06E-AFED-E613-DDEE00F139D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90660" y="4192413"/>
            <a:ext cx="1178772" cy="1166688"/>
          </a:xfrm>
          <a:prstGeom prst="rect">
            <a:avLst/>
          </a:prstGeom>
        </p:spPr>
      </p:pic>
      <p:pic>
        <p:nvPicPr>
          <p:cNvPr id="12" name="Picture 11" descr="A red text on a black background&#10;&#10;Description automatically generated with medium confidence">
            <a:extLst>
              <a:ext uri="{FF2B5EF4-FFF2-40B4-BE49-F238E27FC236}">
                <a16:creationId xmlns:a16="http://schemas.microsoft.com/office/drawing/2014/main" id="{16F09311-C214-F5C9-7B45-DD77CDFDECE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72026" y="4394402"/>
            <a:ext cx="3143411" cy="743171"/>
          </a:xfrm>
          <a:prstGeom prst="rect">
            <a:avLst/>
          </a:prstGeom>
        </p:spPr>
      </p:pic>
      <p:pic>
        <p:nvPicPr>
          <p:cNvPr id="20" name="Picture 19">
            <a:extLst>
              <a:ext uri="{FF2B5EF4-FFF2-40B4-BE49-F238E27FC236}">
                <a16:creationId xmlns:a16="http://schemas.microsoft.com/office/drawing/2014/main" id="{591AF5CF-C1F7-4C55-BA9A-00319AAE4358}"/>
              </a:ext>
            </a:extLst>
          </p:cNvPr>
          <p:cNvPicPr>
            <a:picLocks noChangeAspect="1"/>
          </p:cNvPicPr>
          <p:nvPr/>
        </p:nvPicPr>
        <p:blipFill>
          <a:blip r:embed="rId14"/>
          <a:stretch>
            <a:fillRect/>
          </a:stretch>
        </p:blipFill>
        <p:spPr>
          <a:xfrm>
            <a:off x="2197929" y="3928613"/>
            <a:ext cx="1603770" cy="1620321"/>
          </a:xfrm>
          <a:prstGeom prst="rect">
            <a:avLst/>
          </a:prstGeom>
        </p:spPr>
      </p:pic>
    </p:spTree>
    <p:extLst>
      <p:ext uri="{BB962C8B-B14F-4D97-AF65-F5344CB8AC3E}">
        <p14:creationId xmlns:p14="http://schemas.microsoft.com/office/powerpoint/2010/main" val="3219012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a:solidFill>
                  <a:srgbClr val="002060"/>
                </a:solidFill>
                <a:latin typeface="Century Gothic" panose="020B0502020202020204" pitchFamily="34" charset="0"/>
                <a:cs typeface="Arial"/>
                <a:sym typeface="Arial"/>
              </a:rPr>
              <a:t>Follow up 1</a:t>
            </a:r>
            <a:endParaRPr lang="en-GB" sz="3200"/>
          </a:p>
        </p:txBody>
      </p:sp>
      <p:sp>
        <p:nvSpPr>
          <p:cNvPr id="57" name="CustomShape 3">
            <a:extLst>
              <a:ext uri="{FF2B5EF4-FFF2-40B4-BE49-F238E27FC236}">
                <a16:creationId xmlns:a16="http://schemas.microsoft.com/office/drawing/2014/main" id="{09131A14-3E76-498A-9F9D-3DE465B168BE}"/>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err="1">
                <a:ln>
                  <a:noFill/>
                </a:ln>
                <a:solidFill>
                  <a:srgbClr val="FFFFFF"/>
                </a:solidFill>
                <a:effectLst/>
                <a:uLnTx/>
                <a:uFillTx/>
                <a:latin typeface="Century Gothic" panose="020B0502020202020204" pitchFamily="34" charset="0"/>
                <a:cs typeface="Calibri"/>
                <a:sym typeface="Calibri"/>
              </a:rPr>
              <a:t>aussprechen</a:t>
            </a:r>
            <a:endPar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9" name="TextBox 8">
            <a:hlinkClick r:id="" action="ppaction://noaction">
              <a:snd r:embed="rId4" name="T3_W12F_7.2.wav"/>
            </a:hlinkClick>
            <a:extLst>
              <a:ext uri="{FF2B5EF4-FFF2-40B4-BE49-F238E27FC236}">
                <a16:creationId xmlns:a16="http://schemas.microsoft.com/office/drawing/2014/main" id="{B6BD6F66-5231-4B75-FAC8-4CEBC676100F}"/>
              </a:ext>
            </a:extLst>
          </p:cNvPr>
          <p:cNvSpPr txBox="1"/>
          <p:nvPr/>
        </p:nvSpPr>
        <p:spPr>
          <a:xfrm>
            <a:off x="331938" y="2134884"/>
            <a:ext cx="116953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Pfiff Pfannkuchen kann kein Knacken oder Knistern hören.</a:t>
            </a:r>
          </a:p>
        </p:txBody>
      </p:sp>
      <p:pic>
        <p:nvPicPr>
          <p:cNvPr id="14" name="Picture 13">
            <a:extLst>
              <a:ext uri="{FF2B5EF4-FFF2-40B4-BE49-F238E27FC236}">
                <a16:creationId xmlns:a16="http://schemas.microsoft.com/office/drawing/2014/main" id="{395B7A5C-BFA3-3287-A1CA-A0D967DD0A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0457" y="60211"/>
            <a:ext cx="1803717" cy="1686325"/>
          </a:xfrm>
          <a:prstGeom prst="rect">
            <a:avLst/>
          </a:prstGeom>
        </p:spPr>
      </p:pic>
      <p:sp>
        <p:nvSpPr>
          <p:cNvPr id="16" name="Google Shape;387;p19">
            <a:extLst>
              <a:ext uri="{FF2B5EF4-FFF2-40B4-BE49-F238E27FC236}">
                <a16:creationId xmlns:a16="http://schemas.microsoft.com/office/drawing/2014/main" id="{E91A0AFA-B65C-7A4F-DA8E-3493DABC5C51}"/>
              </a:ext>
            </a:extLst>
          </p:cNvPr>
          <p:cNvSpPr/>
          <p:nvPr/>
        </p:nvSpPr>
        <p:spPr>
          <a:xfrm>
            <a:off x="10954463" y="2753139"/>
            <a:ext cx="502131" cy="3010870"/>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7" name="Google Shape;388;p19">
            <a:extLst>
              <a:ext uri="{FF2B5EF4-FFF2-40B4-BE49-F238E27FC236}">
                <a16:creationId xmlns:a16="http://schemas.microsoft.com/office/drawing/2014/main" id="{3300650E-9AF9-01BD-FFED-0B800E396B66}"/>
              </a:ext>
            </a:extLst>
          </p:cNvPr>
          <p:cNvSpPr/>
          <p:nvPr/>
        </p:nvSpPr>
        <p:spPr>
          <a:xfrm>
            <a:off x="10953764" y="2760869"/>
            <a:ext cx="503528" cy="3010870"/>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0" name="Google Shape;389;p19">
            <a:extLst>
              <a:ext uri="{FF2B5EF4-FFF2-40B4-BE49-F238E27FC236}">
                <a16:creationId xmlns:a16="http://schemas.microsoft.com/office/drawing/2014/main" id="{A382A0BC-B070-AE6A-8728-10C840D68494}"/>
              </a:ext>
            </a:extLst>
          </p:cNvPr>
          <p:cNvCxnSpPr>
            <a:cxnSpLocks/>
          </p:cNvCxnSpPr>
          <p:nvPr/>
        </p:nvCxnSpPr>
        <p:spPr>
          <a:xfrm>
            <a:off x="11615226" y="2760869"/>
            <a:ext cx="22609" cy="2991714"/>
          </a:xfrm>
          <a:prstGeom prst="straightConnector1">
            <a:avLst/>
          </a:prstGeom>
          <a:noFill/>
          <a:ln w="28575" cap="flat" cmpd="sng">
            <a:solidFill>
              <a:srgbClr val="1E4E79"/>
            </a:solidFill>
            <a:prstDash val="solid"/>
            <a:round/>
            <a:headEnd type="none" w="med" len="med"/>
            <a:tailEnd type="none" w="med" len="med"/>
          </a:ln>
        </p:spPr>
      </p:cxnSp>
      <p:cxnSp>
        <p:nvCxnSpPr>
          <p:cNvPr id="21" name="Google Shape;390;p19">
            <a:extLst>
              <a:ext uri="{FF2B5EF4-FFF2-40B4-BE49-F238E27FC236}">
                <a16:creationId xmlns:a16="http://schemas.microsoft.com/office/drawing/2014/main" id="{4534F392-A2BE-1641-6007-ADFC701DC3F4}"/>
              </a:ext>
            </a:extLst>
          </p:cNvPr>
          <p:cNvCxnSpPr>
            <a:cxnSpLocks/>
          </p:cNvCxnSpPr>
          <p:nvPr/>
        </p:nvCxnSpPr>
        <p:spPr>
          <a:xfrm>
            <a:off x="11598972" y="2775370"/>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2" name="Google Shape;391;p19">
            <a:extLst>
              <a:ext uri="{FF2B5EF4-FFF2-40B4-BE49-F238E27FC236}">
                <a16:creationId xmlns:a16="http://schemas.microsoft.com/office/drawing/2014/main" id="{8F073A5D-42BE-486E-4D13-75DB3D237B1B}"/>
              </a:ext>
            </a:extLst>
          </p:cNvPr>
          <p:cNvCxnSpPr>
            <a:cxnSpLocks/>
          </p:cNvCxnSpPr>
          <p:nvPr/>
        </p:nvCxnSpPr>
        <p:spPr>
          <a:xfrm>
            <a:off x="11637836" y="5752582"/>
            <a:ext cx="216791" cy="0"/>
          </a:xfrm>
          <a:prstGeom prst="straightConnector1">
            <a:avLst/>
          </a:prstGeom>
          <a:noFill/>
          <a:ln w="28575" cap="flat" cmpd="sng">
            <a:solidFill>
              <a:srgbClr val="1E4E79"/>
            </a:solidFill>
            <a:prstDash val="solid"/>
            <a:round/>
            <a:headEnd type="none" w="med" len="med"/>
            <a:tailEnd type="none" w="med" len="med"/>
          </a:ln>
        </p:spPr>
      </p:cxnSp>
      <p:sp>
        <p:nvSpPr>
          <p:cNvPr id="23" name="Google Shape;394;p19">
            <a:extLst>
              <a:ext uri="{FF2B5EF4-FFF2-40B4-BE49-F238E27FC236}">
                <a16:creationId xmlns:a16="http://schemas.microsoft.com/office/drawing/2014/main" id="{5CC94E33-8AC4-4D44-B058-73E701197A6A}"/>
              </a:ext>
            </a:extLst>
          </p:cNvPr>
          <p:cNvSpPr txBox="1"/>
          <p:nvPr/>
        </p:nvSpPr>
        <p:spPr>
          <a:xfrm>
            <a:off x="11720800" y="5346313"/>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395;p19">
            <a:extLst>
              <a:ext uri="{FF2B5EF4-FFF2-40B4-BE49-F238E27FC236}">
                <a16:creationId xmlns:a16="http://schemas.microsoft.com/office/drawing/2014/main" id="{4D8801A1-8973-36C0-A685-7CEF3F51D697}"/>
              </a:ext>
            </a:extLst>
          </p:cNvPr>
          <p:cNvSpPr/>
          <p:nvPr/>
        </p:nvSpPr>
        <p:spPr>
          <a:xfrm>
            <a:off x="10811513" y="5983002"/>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387;p19">
            <a:extLst>
              <a:ext uri="{FF2B5EF4-FFF2-40B4-BE49-F238E27FC236}">
                <a16:creationId xmlns:a16="http://schemas.microsoft.com/office/drawing/2014/main" id="{939E39CD-AD3F-F772-1CC5-B56ABD968E99}"/>
              </a:ext>
            </a:extLst>
          </p:cNvPr>
          <p:cNvSpPr/>
          <p:nvPr/>
        </p:nvSpPr>
        <p:spPr>
          <a:xfrm>
            <a:off x="9163583" y="3762926"/>
            <a:ext cx="502131" cy="1908052"/>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6" name="Google Shape;388;p19">
            <a:extLst>
              <a:ext uri="{FF2B5EF4-FFF2-40B4-BE49-F238E27FC236}">
                <a16:creationId xmlns:a16="http://schemas.microsoft.com/office/drawing/2014/main" id="{00FF6E07-D5F9-ECF5-2D7F-B4424F1799F2}"/>
              </a:ext>
            </a:extLst>
          </p:cNvPr>
          <p:cNvSpPr/>
          <p:nvPr/>
        </p:nvSpPr>
        <p:spPr>
          <a:xfrm>
            <a:off x="9162884" y="3770656"/>
            <a:ext cx="503528" cy="1908052"/>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7" name="Google Shape;389;p19">
            <a:extLst>
              <a:ext uri="{FF2B5EF4-FFF2-40B4-BE49-F238E27FC236}">
                <a16:creationId xmlns:a16="http://schemas.microsoft.com/office/drawing/2014/main" id="{64B5D739-257E-1F86-910E-EB40CAF22AE6}"/>
              </a:ext>
            </a:extLst>
          </p:cNvPr>
          <p:cNvCxnSpPr>
            <a:cxnSpLocks/>
          </p:cNvCxnSpPr>
          <p:nvPr/>
        </p:nvCxnSpPr>
        <p:spPr>
          <a:xfrm>
            <a:off x="9824346" y="3782800"/>
            <a:ext cx="22609" cy="1876752"/>
          </a:xfrm>
          <a:prstGeom prst="straightConnector1">
            <a:avLst/>
          </a:prstGeom>
          <a:noFill/>
          <a:ln w="28575" cap="flat" cmpd="sng">
            <a:solidFill>
              <a:srgbClr val="1E4E79"/>
            </a:solidFill>
            <a:prstDash val="solid"/>
            <a:round/>
            <a:headEnd type="none" w="med" len="med"/>
            <a:tailEnd type="none" w="med" len="med"/>
          </a:ln>
        </p:spPr>
      </p:cxnSp>
      <p:cxnSp>
        <p:nvCxnSpPr>
          <p:cNvPr id="28" name="Google Shape;390;p19">
            <a:extLst>
              <a:ext uri="{FF2B5EF4-FFF2-40B4-BE49-F238E27FC236}">
                <a16:creationId xmlns:a16="http://schemas.microsoft.com/office/drawing/2014/main" id="{63D606A9-10ED-71B4-63AC-874A38726AD3}"/>
              </a:ext>
            </a:extLst>
          </p:cNvPr>
          <p:cNvCxnSpPr>
            <a:cxnSpLocks/>
          </p:cNvCxnSpPr>
          <p:nvPr/>
        </p:nvCxnSpPr>
        <p:spPr>
          <a:xfrm>
            <a:off x="9814080" y="3779235"/>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9" name="Google Shape;391;p19">
            <a:extLst>
              <a:ext uri="{FF2B5EF4-FFF2-40B4-BE49-F238E27FC236}">
                <a16:creationId xmlns:a16="http://schemas.microsoft.com/office/drawing/2014/main" id="{6D885983-C299-9525-1A65-AC425FF1543B}"/>
              </a:ext>
            </a:extLst>
          </p:cNvPr>
          <p:cNvCxnSpPr>
            <a:cxnSpLocks/>
          </p:cNvCxnSpPr>
          <p:nvPr/>
        </p:nvCxnSpPr>
        <p:spPr>
          <a:xfrm>
            <a:off x="9846956" y="5659551"/>
            <a:ext cx="216791" cy="0"/>
          </a:xfrm>
          <a:prstGeom prst="straightConnector1">
            <a:avLst/>
          </a:prstGeom>
          <a:noFill/>
          <a:ln w="28575" cap="flat" cmpd="sng">
            <a:solidFill>
              <a:srgbClr val="1E4E79"/>
            </a:solidFill>
            <a:prstDash val="solid"/>
            <a:round/>
            <a:headEnd type="none" w="med" len="med"/>
            <a:tailEnd type="none" w="med" len="med"/>
          </a:ln>
        </p:spPr>
      </p:cxnSp>
      <p:sp>
        <p:nvSpPr>
          <p:cNvPr id="30" name="Google Shape;393;p19">
            <a:extLst>
              <a:ext uri="{FF2B5EF4-FFF2-40B4-BE49-F238E27FC236}">
                <a16:creationId xmlns:a16="http://schemas.microsoft.com/office/drawing/2014/main" id="{BA928ED3-7418-AA1C-F6F9-C8B9BF760B9D}"/>
              </a:ext>
            </a:extLst>
          </p:cNvPr>
          <p:cNvSpPr txBox="1"/>
          <p:nvPr/>
        </p:nvSpPr>
        <p:spPr>
          <a:xfrm>
            <a:off x="10038781" y="3674453"/>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20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394;p19">
            <a:extLst>
              <a:ext uri="{FF2B5EF4-FFF2-40B4-BE49-F238E27FC236}">
                <a16:creationId xmlns:a16="http://schemas.microsoft.com/office/drawing/2014/main" id="{0EDAA9E5-9759-80B7-589E-53EE8B97BC93}"/>
              </a:ext>
            </a:extLst>
          </p:cNvPr>
          <p:cNvSpPr txBox="1"/>
          <p:nvPr/>
        </p:nvSpPr>
        <p:spPr>
          <a:xfrm>
            <a:off x="9929920" y="5253282"/>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95;p19">
            <a:extLst>
              <a:ext uri="{FF2B5EF4-FFF2-40B4-BE49-F238E27FC236}">
                <a16:creationId xmlns:a16="http://schemas.microsoft.com/office/drawing/2014/main" id="{2AAA6F69-40EC-124D-9C06-3DE06192A2FD}"/>
              </a:ext>
            </a:extLst>
          </p:cNvPr>
          <p:cNvSpPr/>
          <p:nvPr/>
        </p:nvSpPr>
        <p:spPr>
          <a:xfrm>
            <a:off x="9020633" y="5889971"/>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87;p19">
            <a:extLst>
              <a:ext uri="{FF2B5EF4-FFF2-40B4-BE49-F238E27FC236}">
                <a16:creationId xmlns:a16="http://schemas.microsoft.com/office/drawing/2014/main" id="{988CAD23-EC0B-BCA2-1A06-39E9D50011A0}"/>
              </a:ext>
            </a:extLst>
          </p:cNvPr>
          <p:cNvSpPr/>
          <p:nvPr/>
        </p:nvSpPr>
        <p:spPr>
          <a:xfrm>
            <a:off x="7101385" y="4529729"/>
            <a:ext cx="502131" cy="1178186"/>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4" name="Google Shape;388;p19">
            <a:extLst>
              <a:ext uri="{FF2B5EF4-FFF2-40B4-BE49-F238E27FC236}">
                <a16:creationId xmlns:a16="http://schemas.microsoft.com/office/drawing/2014/main" id="{B3EA4213-3CA4-AFBE-F816-CFB1305F9F8D}"/>
              </a:ext>
            </a:extLst>
          </p:cNvPr>
          <p:cNvSpPr/>
          <p:nvPr/>
        </p:nvSpPr>
        <p:spPr>
          <a:xfrm>
            <a:off x="7100686" y="4511846"/>
            <a:ext cx="503528" cy="120379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35" name="Google Shape;389;p19">
            <a:extLst>
              <a:ext uri="{FF2B5EF4-FFF2-40B4-BE49-F238E27FC236}">
                <a16:creationId xmlns:a16="http://schemas.microsoft.com/office/drawing/2014/main" id="{F2EA0027-C323-0986-E330-41230850283D}"/>
              </a:ext>
            </a:extLst>
          </p:cNvPr>
          <p:cNvCxnSpPr>
            <a:cxnSpLocks/>
          </p:cNvCxnSpPr>
          <p:nvPr/>
        </p:nvCxnSpPr>
        <p:spPr>
          <a:xfrm>
            <a:off x="7762148" y="4529729"/>
            <a:ext cx="22609" cy="1166760"/>
          </a:xfrm>
          <a:prstGeom prst="straightConnector1">
            <a:avLst/>
          </a:prstGeom>
          <a:noFill/>
          <a:ln w="28575" cap="flat" cmpd="sng">
            <a:solidFill>
              <a:srgbClr val="1E4E79"/>
            </a:solidFill>
            <a:prstDash val="solid"/>
            <a:round/>
            <a:headEnd type="none" w="med" len="med"/>
            <a:tailEnd type="none" w="med" len="med"/>
          </a:ln>
        </p:spPr>
      </p:cxnSp>
      <p:cxnSp>
        <p:nvCxnSpPr>
          <p:cNvPr id="36" name="Google Shape;390;p19">
            <a:extLst>
              <a:ext uri="{FF2B5EF4-FFF2-40B4-BE49-F238E27FC236}">
                <a16:creationId xmlns:a16="http://schemas.microsoft.com/office/drawing/2014/main" id="{A57278AB-1200-A6FA-0EB7-ED81C2F9296A}"/>
              </a:ext>
            </a:extLst>
          </p:cNvPr>
          <p:cNvCxnSpPr>
            <a:cxnSpLocks/>
          </p:cNvCxnSpPr>
          <p:nvPr/>
        </p:nvCxnSpPr>
        <p:spPr>
          <a:xfrm>
            <a:off x="7764250" y="4541462"/>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7" name="Google Shape;391;p19">
            <a:extLst>
              <a:ext uri="{FF2B5EF4-FFF2-40B4-BE49-F238E27FC236}">
                <a16:creationId xmlns:a16="http://schemas.microsoft.com/office/drawing/2014/main" id="{34097189-C6D3-7399-7E73-E2B02665BBE6}"/>
              </a:ext>
            </a:extLst>
          </p:cNvPr>
          <p:cNvCxnSpPr>
            <a:cxnSpLocks/>
          </p:cNvCxnSpPr>
          <p:nvPr/>
        </p:nvCxnSpPr>
        <p:spPr>
          <a:xfrm>
            <a:off x="7784758" y="5696488"/>
            <a:ext cx="216791" cy="0"/>
          </a:xfrm>
          <a:prstGeom prst="straightConnector1">
            <a:avLst/>
          </a:prstGeom>
          <a:noFill/>
          <a:ln w="28575" cap="flat" cmpd="sng">
            <a:solidFill>
              <a:srgbClr val="1E4E79"/>
            </a:solidFill>
            <a:prstDash val="solid"/>
            <a:round/>
            <a:headEnd type="none" w="med" len="med"/>
            <a:tailEnd type="none" w="med" len="med"/>
          </a:ln>
        </p:spPr>
      </p:cxnSp>
      <p:sp>
        <p:nvSpPr>
          <p:cNvPr id="38" name="Google Shape;393;p19">
            <a:extLst>
              <a:ext uri="{FF2B5EF4-FFF2-40B4-BE49-F238E27FC236}">
                <a16:creationId xmlns:a16="http://schemas.microsoft.com/office/drawing/2014/main" id="{7FB37A90-2620-CFCA-F0E8-9EB3053DC334}"/>
              </a:ext>
            </a:extLst>
          </p:cNvPr>
          <p:cNvSpPr txBox="1"/>
          <p:nvPr/>
        </p:nvSpPr>
        <p:spPr>
          <a:xfrm>
            <a:off x="7903781" y="4351838"/>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15</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4;p19">
            <a:extLst>
              <a:ext uri="{FF2B5EF4-FFF2-40B4-BE49-F238E27FC236}">
                <a16:creationId xmlns:a16="http://schemas.microsoft.com/office/drawing/2014/main" id="{98E6D91B-FE2F-2A91-36DE-649270ABDD0F}"/>
              </a:ext>
            </a:extLst>
          </p:cNvPr>
          <p:cNvSpPr txBox="1"/>
          <p:nvPr/>
        </p:nvSpPr>
        <p:spPr>
          <a:xfrm>
            <a:off x="7867722" y="5290219"/>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395;p19">
            <a:extLst>
              <a:ext uri="{FF2B5EF4-FFF2-40B4-BE49-F238E27FC236}">
                <a16:creationId xmlns:a16="http://schemas.microsoft.com/office/drawing/2014/main" id="{4D120B30-BEBE-D21D-3FEE-014D25BF7DD3}"/>
              </a:ext>
            </a:extLst>
          </p:cNvPr>
          <p:cNvSpPr/>
          <p:nvPr/>
        </p:nvSpPr>
        <p:spPr>
          <a:xfrm>
            <a:off x="6958435" y="5926908"/>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0;p19">
            <a:extLst>
              <a:ext uri="{FF2B5EF4-FFF2-40B4-BE49-F238E27FC236}">
                <a16:creationId xmlns:a16="http://schemas.microsoft.com/office/drawing/2014/main" id="{61C2BA18-FEF1-6BA9-1C81-8F98F176F9A1}"/>
              </a:ext>
            </a:extLst>
          </p:cNvPr>
          <p:cNvSpPr txBox="1"/>
          <p:nvPr/>
        </p:nvSpPr>
        <p:spPr>
          <a:xfrm>
            <a:off x="11699680" y="3401365"/>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endParaRPr>
          </a:p>
        </p:txBody>
      </p:sp>
      <p:sp>
        <p:nvSpPr>
          <p:cNvPr id="42" name="Google Shape;410;p19">
            <a:extLst>
              <a:ext uri="{FF2B5EF4-FFF2-40B4-BE49-F238E27FC236}">
                <a16:creationId xmlns:a16="http://schemas.microsoft.com/office/drawing/2014/main" id="{5AF6254F-7173-1D8F-BAD5-596BD69E4EF1}"/>
              </a:ext>
            </a:extLst>
          </p:cNvPr>
          <p:cNvSpPr txBox="1"/>
          <p:nvPr/>
        </p:nvSpPr>
        <p:spPr>
          <a:xfrm>
            <a:off x="9806167" y="4529729"/>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endParaRPr>
          </a:p>
        </p:txBody>
      </p:sp>
      <p:sp>
        <p:nvSpPr>
          <p:cNvPr id="43" name="Google Shape;410;p19">
            <a:extLst>
              <a:ext uri="{FF2B5EF4-FFF2-40B4-BE49-F238E27FC236}">
                <a16:creationId xmlns:a16="http://schemas.microsoft.com/office/drawing/2014/main" id="{25008AC4-74A4-7318-305A-F06DD9ECC2F6}"/>
              </a:ext>
            </a:extLst>
          </p:cNvPr>
          <p:cNvSpPr txBox="1"/>
          <p:nvPr/>
        </p:nvSpPr>
        <p:spPr>
          <a:xfrm>
            <a:off x="7754749" y="4875154"/>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endParaRPr>
          </a:p>
        </p:txBody>
      </p:sp>
      <p:sp>
        <p:nvSpPr>
          <p:cNvPr id="44" name="Google Shape;157;p2">
            <a:extLst>
              <a:ext uri="{FF2B5EF4-FFF2-40B4-BE49-F238E27FC236}">
                <a16:creationId xmlns:a16="http://schemas.microsoft.com/office/drawing/2014/main" id="{5AD94CB9-F839-E144-8E97-03D91EC37FC9}"/>
              </a:ext>
            </a:extLst>
          </p:cNvPr>
          <p:cNvSpPr txBox="1"/>
          <p:nvPr/>
        </p:nvSpPr>
        <p:spPr>
          <a:xfrm>
            <a:off x="266840" y="1522919"/>
            <a:ext cx="731199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How quickly can you say the sentence?</a:t>
            </a:r>
            <a:endParaRPr kumimoji="0"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endParaRPr>
          </a:p>
        </p:txBody>
      </p:sp>
      <p:sp>
        <p:nvSpPr>
          <p:cNvPr id="45" name="Speech Bubble: Rectangle with Corners Rounded 7">
            <a:hlinkClick r:id="" action="ppaction://noaction">
              <a:snd r:embed="rId6" name="T3_W12F_7.1.wav"/>
            </a:hlinkClick>
            <a:extLst>
              <a:ext uri="{FF2B5EF4-FFF2-40B4-BE49-F238E27FC236}">
                <a16:creationId xmlns:a16="http://schemas.microsoft.com/office/drawing/2014/main" id="{12D93176-A5A0-58F6-FE27-44E07FD59A63}"/>
              </a:ext>
            </a:extLst>
          </p:cNvPr>
          <p:cNvSpPr/>
          <p:nvPr/>
        </p:nvSpPr>
        <p:spPr>
          <a:xfrm>
            <a:off x="946221" y="868904"/>
            <a:ext cx="2349847"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Sag den </a:t>
            </a:r>
            <a:r>
              <a:rPr kumimoji="0" lang="en-GB" sz="2400" b="0" i="0" u="none" strike="noStrike" kern="0" cap="none" spc="0" normalizeH="0" baseline="0" noProof="0" err="1">
                <a:ln>
                  <a:noFill/>
                </a:ln>
                <a:solidFill>
                  <a:srgbClr val="FFFFFF"/>
                </a:solidFill>
                <a:effectLst/>
                <a:uLnTx/>
                <a:uFillTx/>
                <a:latin typeface="Century Gothic"/>
                <a:ea typeface="Century Gothic"/>
                <a:cs typeface="Century Gothic"/>
                <a:sym typeface="Century Gothic"/>
              </a:rPr>
              <a:t>Satz</a:t>
            </a:r>
            <a:r>
              <a:rPr kumimoji="0" lang="en-GB" sz="24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a:t>
            </a:r>
          </a:p>
        </p:txBody>
      </p:sp>
      <p:pic>
        <p:nvPicPr>
          <p:cNvPr id="46" name="Graphic 8" descr="Teacher">
            <a:extLst>
              <a:ext uri="{FF2B5EF4-FFF2-40B4-BE49-F238E27FC236}">
                <a16:creationId xmlns:a16="http://schemas.microsoft.com/office/drawing/2014/main" id="{663E55CB-99DB-8BF9-A6CA-76CD194E63B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154" y="654210"/>
            <a:ext cx="914400" cy="914400"/>
          </a:xfrm>
          <a:prstGeom prst="rect">
            <a:avLst/>
          </a:prstGeom>
        </p:spPr>
      </p:pic>
      <p:pic>
        <p:nvPicPr>
          <p:cNvPr id="5" name="Picture 4" descr="A picture containing light&#10;&#10;Description automatically generated">
            <a:extLst>
              <a:ext uri="{FF2B5EF4-FFF2-40B4-BE49-F238E27FC236}">
                <a16:creationId xmlns:a16="http://schemas.microsoft.com/office/drawing/2014/main" id="{9F7731E4-8219-9F08-2239-394BFF22D0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94356" y="2981953"/>
            <a:ext cx="1052596" cy="1200431"/>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F2F9ADEE-964A-2AA3-E95F-F647C7C0E7B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88894" y="2930422"/>
            <a:ext cx="1178772" cy="1166688"/>
          </a:xfrm>
          <a:prstGeom prst="rect">
            <a:avLst/>
          </a:prstGeom>
        </p:spPr>
      </p:pic>
      <p:pic>
        <p:nvPicPr>
          <p:cNvPr id="7" name="Picture 6" descr="A red text on a black background&#10;&#10;Description automatically generated with medium confidence">
            <a:extLst>
              <a:ext uri="{FF2B5EF4-FFF2-40B4-BE49-F238E27FC236}">
                <a16:creationId xmlns:a16="http://schemas.microsoft.com/office/drawing/2014/main" id="{3993F181-BAA9-74D4-49BC-0E1B3C613BD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70260" y="3132411"/>
            <a:ext cx="3143411" cy="743171"/>
          </a:xfrm>
          <a:prstGeom prst="rect">
            <a:avLst/>
          </a:prstGeom>
        </p:spPr>
      </p:pic>
      <p:sp>
        <p:nvSpPr>
          <p:cNvPr id="8" name="Google Shape;393;p19">
            <a:extLst>
              <a:ext uri="{FF2B5EF4-FFF2-40B4-BE49-F238E27FC236}">
                <a16:creationId xmlns:a16="http://schemas.microsoft.com/office/drawing/2014/main" id="{5C4641A1-EB2B-E1C0-E61F-040119AB947B}"/>
              </a:ext>
            </a:extLst>
          </p:cNvPr>
          <p:cNvSpPr txBox="1"/>
          <p:nvPr/>
        </p:nvSpPr>
        <p:spPr>
          <a:xfrm>
            <a:off x="11824810" y="2597470"/>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30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167;p2">
            <a:extLst>
              <a:ext uri="{FF2B5EF4-FFF2-40B4-BE49-F238E27FC236}">
                <a16:creationId xmlns:a16="http://schemas.microsoft.com/office/drawing/2014/main" id="{9D134968-3CD0-80C5-99BB-EEE243FAA7B1}"/>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7" name="Picture 46">
            <a:extLst>
              <a:ext uri="{FF2B5EF4-FFF2-40B4-BE49-F238E27FC236}">
                <a16:creationId xmlns:a16="http://schemas.microsoft.com/office/drawing/2014/main" id="{7CF831BC-1CA7-4F56-BD64-F7ED1EA72116}"/>
              </a:ext>
            </a:extLst>
          </p:cNvPr>
          <p:cNvPicPr>
            <a:picLocks noChangeAspect="1"/>
          </p:cNvPicPr>
          <p:nvPr/>
        </p:nvPicPr>
        <p:blipFill>
          <a:blip r:embed="rId12"/>
          <a:stretch>
            <a:fillRect/>
          </a:stretch>
        </p:blipFill>
        <p:spPr>
          <a:xfrm>
            <a:off x="486052" y="2711893"/>
            <a:ext cx="1419564" cy="1434214"/>
          </a:xfrm>
          <a:prstGeom prst="rect">
            <a:avLst/>
          </a:prstGeom>
        </p:spPr>
      </p:pic>
    </p:spTree>
    <p:extLst>
      <p:ext uri="{BB962C8B-B14F-4D97-AF65-F5344CB8AC3E}">
        <p14:creationId xmlns:p14="http://schemas.microsoft.com/office/powerpoint/2010/main" val="9521166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30000"/>
                                        <p:tgtEl>
                                          <p:spTgt spid="17"/>
                                        </p:tgtEl>
                                        <p:attrNameLst>
                                          <p:attrName>ppt_y</p:attrName>
                                        </p:attrNameLst>
                                      </p:cBhvr>
                                      <p:tavLst>
                                        <p:tav tm="0">
                                          <p:val>
                                            <p:strVal val="#ppt_y"/>
                                          </p:val>
                                        </p:tav>
                                        <p:tav tm="100000">
                                          <p:val>
                                            <p:strVal val="#ppt_y+#ppt_h*1.125000"/>
                                          </p:val>
                                        </p:tav>
                                      </p:tavLst>
                                    </p:anim>
                                    <p:animEffect transition="out" filter="wipe(down)">
                                      <p:cBhvr>
                                        <p:cTn id="7" dur="30000"/>
                                        <p:tgtEl>
                                          <p:spTgt spid="17"/>
                                        </p:tgtEl>
                                      </p:cBhvr>
                                    </p:animEffect>
                                    <p:set>
                                      <p:cBhvr>
                                        <p:cTn id="8" dur="1" fill="hold">
                                          <p:stCondLst>
                                            <p:cond delay="29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9" restart="whenNotActive" fill="hold" evtFilter="cancelBubble" nodeType="interactiveSeq">
                <p:stCondLst>
                  <p:cond evt="onClick" delay="0">
                    <p:tgtEl>
                      <p:spTgt spid="32"/>
                    </p:tgtEl>
                  </p:cond>
                </p:stCondLst>
                <p:endSync evt="end" delay="0">
                  <p:rtn val="all"/>
                </p:endSync>
                <p:childTnLst>
                  <p:par>
                    <p:cTn id="10" fill="hold">
                      <p:stCondLst>
                        <p:cond delay="0"/>
                      </p:stCondLst>
                      <p:childTnLst>
                        <p:par>
                          <p:cTn id="11" fill="hold">
                            <p:stCondLst>
                              <p:cond delay="0"/>
                            </p:stCondLst>
                            <p:childTnLst>
                              <p:par>
                                <p:cTn id="12" presetID="12" presetClass="exit" presetSubtype="4" fill="remove" grpId="0" nodeType="clickEffect">
                                  <p:stCondLst>
                                    <p:cond delay="0"/>
                                  </p:stCondLst>
                                  <p:childTnLst>
                                    <p:anim calcmode="lin" valueType="num">
                                      <p:cBhvr additive="base">
                                        <p:cTn id="13" dur="20000"/>
                                        <p:tgtEl>
                                          <p:spTgt spid="26"/>
                                        </p:tgtEl>
                                        <p:attrNameLst>
                                          <p:attrName>ppt_y</p:attrName>
                                        </p:attrNameLst>
                                      </p:cBhvr>
                                      <p:tavLst>
                                        <p:tav tm="0">
                                          <p:val>
                                            <p:strVal val="#ppt_y"/>
                                          </p:val>
                                        </p:tav>
                                        <p:tav tm="100000">
                                          <p:val>
                                            <p:strVal val="#ppt_y+#ppt_h*1.125000"/>
                                          </p:val>
                                        </p:tav>
                                      </p:tavLst>
                                    </p:anim>
                                    <p:animEffect transition="out" filter="wipe(down)">
                                      <p:cBhvr>
                                        <p:cTn id="14" dur="20000"/>
                                        <p:tgtEl>
                                          <p:spTgt spid="26"/>
                                        </p:tgtEl>
                                      </p:cBhvr>
                                    </p:animEffect>
                                    <p:set>
                                      <p:cBhvr>
                                        <p:cTn id="15" dur="1" fill="hold">
                                          <p:stCondLst>
                                            <p:cond delay="19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6" restart="whenNotActive" fill="hold" evtFilter="cancelBubble" nodeType="interactiveSeq">
                <p:stCondLst>
                  <p:cond evt="onClick" delay="0">
                    <p:tgtEl>
                      <p:spTgt spid="40"/>
                    </p:tgtEl>
                  </p:cond>
                </p:stCondLst>
                <p:endSync evt="end" delay="0">
                  <p:rtn val="all"/>
                </p:endSync>
                <p:childTnLst>
                  <p:par>
                    <p:cTn id="17" fill="hold">
                      <p:stCondLst>
                        <p:cond delay="0"/>
                      </p:stCondLst>
                      <p:childTnLst>
                        <p:par>
                          <p:cTn id="18" fill="hold">
                            <p:stCondLst>
                              <p:cond delay="0"/>
                            </p:stCondLst>
                            <p:childTnLst>
                              <p:par>
                                <p:cTn id="19" presetID="12" presetClass="exit" presetSubtype="4" fill="remove" grpId="0" nodeType="clickEffect">
                                  <p:stCondLst>
                                    <p:cond delay="0"/>
                                  </p:stCondLst>
                                  <p:childTnLst>
                                    <p:anim calcmode="lin" valueType="num">
                                      <p:cBhvr additive="base">
                                        <p:cTn id="20" dur="15000"/>
                                        <p:tgtEl>
                                          <p:spTgt spid="34"/>
                                        </p:tgtEl>
                                        <p:attrNameLst>
                                          <p:attrName>ppt_y</p:attrName>
                                        </p:attrNameLst>
                                      </p:cBhvr>
                                      <p:tavLst>
                                        <p:tav tm="0">
                                          <p:val>
                                            <p:strVal val="#ppt_y"/>
                                          </p:val>
                                        </p:tav>
                                        <p:tav tm="100000">
                                          <p:val>
                                            <p:strVal val="#ppt_y+#ppt_h*1.125000"/>
                                          </p:val>
                                        </p:tav>
                                      </p:tavLst>
                                    </p:anim>
                                    <p:animEffect transition="out" filter="wipe(down)">
                                      <p:cBhvr>
                                        <p:cTn id="21" dur="15000"/>
                                        <p:tgtEl>
                                          <p:spTgt spid="34"/>
                                        </p:tgtEl>
                                      </p:cBhvr>
                                    </p:animEffect>
                                    <p:set>
                                      <p:cBhvr>
                                        <p:cTn id="22" dur="1" fill="hold">
                                          <p:stCondLst>
                                            <p:cond delay="14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bldLst>
      <p:bldP spid="17" grpId="0" animBg="1"/>
      <p:bldP spid="26" grpId="0" animBg="1"/>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red curtain with a black background&#10;&#10;Description automatically generated with low confidence">
            <a:extLst>
              <a:ext uri="{FF2B5EF4-FFF2-40B4-BE49-F238E27FC236}">
                <a16:creationId xmlns:a16="http://schemas.microsoft.com/office/drawing/2014/main" id="{48CA0D0E-FBAD-4A1C-89E7-4B3294D06B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085" y="-116874"/>
            <a:ext cx="12760036" cy="6922504"/>
          </a:xfrm>
          <a:prstGeom prst="rect">
            <a:avLst/>
          </a:prstGeom>
        </p:spPr>
      </p:pic>
      <p:pic>
        <p:nvPicPr>
          <p:cNvPr id="7" name="Picture 6">
            <a:extLst>
              <a:ext uri="{FF2B5EF4-FFF2-40B4-BE49-F238E27FC236}">
                <a16:creationId xmlns:a16="http://schemas.microsoft.com/office/drawing/2014/main" id="{46C7CC87-1A4D-59C2-B78C-457575B7EC46}"/>
              </a:ext>
            </a:extLst>
          </p:cNvPr>
          <p:cNvPicPr>
            <a:picLocks noChangeAspect="1"/>
          </p:cNvPicPr>
          <p:nvPr/>
        </p:nvPicPr>
        <p:blipFill>
          <a:blip r:embed="rId4"/>
          <a:stretch>
            <a:fillRect/>
          </a:stretch>
        </p:blipFill>
        <p:spPr>
          <a:xfrm>
            <a:off x="8628766" y="2444410"/>
            <a:ext cx="2798307" cy="1969179"/>
          </a:xfrm>
          <a:prstGeom prst="rect">
            <a:avLst/>
          </a:prstGeom>
        </p:spPr>
      </p:pic>
      <p:sp>
        <p:nvSpPr>
          <p:cNvPr id="33" name="TextBox 32">
            <a:hlinkClick r:id="" action="ppaction://noaction">
              <a:snd r:embed="rId5" name="T3_W12F_8.6.wav"/>
            </a:hlinkClick>
            <a:extLst>
              <a:ext uri="{FF2B5EF4-FFF2-40B4-BE49-F238E27FC236}">
                <a16:creationId xmlns:a16="http://schemas.microsoft.com/office/drawing/2014/main" id="{8BFE64C5-52D8-4971-A62C-5963D32FFBD2}"/>
              </a:ext>
            </a:extLst>
          </p:cNvPr>
          <p:cNvSpPr txBox="1"/>
          <p:nvPr/>
        </p:nvSpPr>
        <p:spPr>
          <a:xfrm>
            <a:off x="1766554" y="2910885"/>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Alle: </a:t>
            </a:r>
            <a:r>
              <a:rPr kumimoji="0" lang="de-DE" sz="2000" b="0" i="0" u="none" strike="noStrike" kern="1200" cap="none" spc="0" normalizeH="0" baseline="0" noProof="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Es gibt kein Eis!</a:t>
            </a:r>
          </a:p>
        </p:txBody>
      </p:sp>
      <p:sp>
        <p:nvSpPr>
          <p:cNvPr id="35" name="TextBox 34">
            <a:hlinkClick r:id="" action="ppaction://noaction">
              <a:snd r:embed="rId6" name="T3_W12F_8.7.wav"/>
            </a:hlinkClick>
            <a:extLst>
              <a:ext uri="{FF2B5EF4-FFF2-40B4-BE49-F238E27FC236}">
                <a16:creationId xmlns:a16="http://schemas.microsoft.com/office/drawing/2014/main" id="{BAA04C5C-3A10-4CB5-97CA-95CD2B93D091}"/>
              </a:ext>
            </a:extLst>
          </p:cNvPr>
          <p:cNvSpPr txBox="1"/>
          <p:nvPr/>
        </p:nvSpPr>
        <p:spPr>
          <a:xfrm>
            <a:off x="1766554" y="3344378"/>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Frauen: </a:t>
            </a:r>
            <a:r>
              <a:rPr kumimoji="0" lang="de-DE" sz="2000" b="0" i="0" u="none" strike="noStrike" kern="1200" cap="none" spc="0" normalizeH="0" baseline="0" noProof="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Wir haben Huuuunger! Wir essen ein Ei!</a:t>
            </a:r>
          </a:p>
        </p:txBody>
      </p:sp>
      <p:sp>
        <p:nvSpPr>
          <p:cNvPr id="37" name="TextBox 36">
            <a:hlinkClick r:id="" action="ppaction://noaction">
              <a:snd r:embed="rId7" name="T3_W12F_8.8.wav"/>
            </a:hlinkClick>
            <a:extLst>
              <a:ext uri="{FF2B5EF4-FFF2-40B4-BE49-F238E27FC236}">
                <a16:creationId xmlns:a16="http://schemas.microsoft.com/office/drawing/2014/main" id="{87DFA42A-BFA2-48B3-86D7-E2531D8E6036}"/>
              </a:ext>
            </a:extLst>
          </p:cNvPr>
          <p:cNvSpPr txBox="1"/>
          <p:nvPr/>
        </p:nvSpPr>
        <p:spPr>
          <a:xfrm>
            <a:off x="1766554" y="3756587"/>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Alle: </a:t>
            </a:r>
            <a:r>
              <a:rPr kumimoji="0" lang="de-DE" sz="2000" b="0" i="0" u="none" strike="noStrike" kern="1200" cap="none" spc="0" normalizeH="0" baseline="0" noProof="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Es gibt kein Ei!</a:t>
            </a:r>
          </a:p>
        </p:txBody>
      </p:sp>
      <p:sp>
        <p:nvSpPr>
          <p:cNvPr id="39" name="TextBox 38">
            <a:hlinkClick r:id="" action="ppaction://noaction">
              <a:snd r:embed="rId8" name="T3_W12F_8.9.wav"/>
            </a:hlinkClick>
            <a:extLst>
              <a:ext uri="{FF2B5EF4-FFF2-40B4-BE49-F238E27FC236}">
                <a16:creationId xmlns:a16="http://schemas.microsoft.com/office/drawing/2014/main" id="{90255337-7D58-4F6C-A070-99271E7C7399}"/>
              </a:ext>
            </a:extLst>
          </p:cNvPr>
          <p:cNvSpPr txBox="1"/>
          <p:nvPr/>
        </p:nvSpPr>
        <p:spPr>
          <a:xfrm>
            <a:off x="1766554" y="4145053"/>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Frauen: </a:t>
            </a:r>
            <a:r>
              <a:rPr kumimoji="0" lang="de-DE" sz="2000" b="0" i="0" u="none" strike="noStrike" kern="1200" cap="none" spc="0" normalizeH="0" baseline="0" noProof="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Wir haben Huuuunger! Wir essen Frühstück! </a:t>
            </a:r>
          </a:p>
        </p:txBody>
      </p:sp>
      <p:sp>
        <p:nvSpPr>
          <p:cNvPr id="41" name="TextBox 40">
            <a:hlinkClick r:id="" action="ppaction://noaction">
              <a:snd r:embed="rId9" name="T3_W12F_8.10.wav"/>
            </a:hlinkClick>
            <a:extLst>
              <a:ext uri="{FF2B5EF4-FFF2-40B4-BE49-F238E27FC236}">
                <a16:creationId xmlns:a16="http://schemas.microsoft.com/office/drawing/2014/main" id="{F43BF016-AE47-4EF3-9FFB-18A5C9D08DC1}"/>
              </a:ext>
            </a:extLst>
          </p:cNvPr>
          <p:cNvSpPr txBox="1"/>
          <p:nvPr/>
        </p:nvSpPr>
        <p:spPr>
          <a:xfrm>
            <a:off x="1766554" y="4562199"/>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Alle: </a:t>
            </a:r>
            <a:r>
              <a:rPr kumimoji="0" lang="de-DE" sz="2000" b="0" i="0" u="none" strike="noStrike" kern="1200" cap="none" spc="0" normalizeH="0" baseline="0" noProof="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Es gibt kein Frühstück!</a:t>
            </a:r>
          </a:p>
        </p:txBody>
      </p:sp>
      <p:sp>
        <p:nvSpPr>
          <p:cNvPr id="43" name="TextBox 42">
            <a:hlinkClick r:id="" action="ppaction://noaction">
              <a:snd r:embed="rId10" name="T3_W12F_8.11.wav"/>
            </a:hlinkClick>
            <a:extLst>
              <a:ext uri="{FF2B5EF4-FFF2-40B4-BE49-F238E27FC236}">
                <a16:creationId xmlns:a16="http://schemas.microsoft.com/office/drawing/2014/main" id="{BC1BC971-4AE8-40BF-B427-DCD0ABB0D4D6}"/>
              </a:ext>
            </a:extLst>
          </p:cNvPr>
          <p:cNvSpPr txBox="1"/>
          <p:nvPr/>
        </p:nvSpPr>
        <p:spPr>
          <a:xfrm>
            <a:off x="1766554" y="4990755"/>
            <a:ext cx="9742274"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Frauen: </a:t>
            </a:r>
            <a:r>
              <a:rPr kumimoji="0" lang="de-DE" sz="2000" b="0" i="0" u="none" strike="noStrike" kern="1200" cap="none" spc="0" normalizeH="0" baseline="0" noProof="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Kein Eis? Kein Ei? Kein Frühstück? Wir machen einen Pfannkuchen!</a:t>
            </a:r>
          </a:p>
        </p:txBody>
      </p:sp>
      <p:sp>
        <p:nvSpPr>
          <p:cNvPr id="45" name="TextBox 44">
            <a:hlinkClick r:id="" action="ppaction://noaction">
              <a:snd r:embed="rId11" name="T3_W12F_8.12.wav"/>
            </a:hlinkClick>
            <a:extLst>
              <a:ext uri="{FF2B5EF4-FFF2-40B4-BE49-F238E27FC236}">
                <a16:creationId xmlns:a16="http://schemas.microsoft.com/office/drawing/2014/main" id="{1AF12CEB-BC00-4100-A680-F52BC0DA9F32}"/>
              </a:ext>
            </a:extLst>
          </p:cNvPr>
          <p:cNvSpPr txBox="1"/>
          <p:nvPr/>
        </p:nvSpPr>
        <p:spPr>
          <a:xfrm>
            <a:off x="1766554" y="5378065"/>
            <a:ext cx="9166860" cy="72552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a:ln>
                  <a:noFill/>
                </a:ln>
                <a:solidFill>
                  <a:srgbClr val="002060"/>
                </a:solidFill>
                <a:effectLst/>
                <a:uLnTx/>
                <a:uFillTx/>
                <a:latin typeface="Century Gothic"/>
                <a:ea typeface="Calibri" panose="020F0502020204030204" pitchFamily="34" charset="0"/>
                <a:cs typeface="Times New Roman"/>
              </a:rPr>
              <a:t>Frauen: </a:t>
            </a:r>
            <a:r>
              <a:rPr kumimoji="0" lang="de-DE" sz="2000" b="0" i="0" u="none" strike="noStrike" kern="1200" cap="none" spc="0" normalizeH="0" baseline="0" noProof="0">
                <a:ln>
                  <a:noFill/>
                </a:ln>
                <a:solidFill>
                  <a:srgbClr val="002060"/>
                </a:solidFill>
                <a:effectLst/>
                <a:uLnTx/>
                <a:uFillTx/>
                <a:latin typeface="Century Gothic"/>
                <a:ea typeface="Calibri" panose="020F0502020204030204" pitchFamily="34" charset="0"/>
                <a:cs typeface="Times New Roman"/>
              </a:rPr>
              <a:t>Pfannkuchen, du bist dick und fett! Wir wollen dich essen, denn</a:t>
            </a:r>
            <a:r>
              <a:rPr lang="de-DE" sz="2000">
                <a:solidFill>
                  <a:srgbClr val="002060"/>
                </a:solidFill>
                <a:latin typeface="Century Gothic"/>
                <a:ea typeface="Calibri" panose="020F0502020204030204" pitchFamily="34" charset="0"/>
                <a:cs typeface="Times New Roman"/>
              </a:rPr>
              <a:t>*</a:t>
            </a:r>
            <a:r>
              <a:rPr kumimoji="0" lang="de-DE" sz="2000" b="0" i="0" u="none" strike="noStrike" kern="1200" cap="none" spc="0" normalizeH="0" baseline="0" noProof="0">
                <a:ln>
                  <a:noFill/>
                </a:ln>
                <a:solidFill>
                  <a:srgbClr val="002060"/>
                </a:solidFill>
                <a:effectLst/>
                <a:uLnTx/>
                <a:uFillTx/>
                <a:latin typeface="Century Gothic"/>
                <a:ea typeface="Calibri" panose="020F0502020204030204" pitchFamily="34" charset="0"/>
                <a:cs typeface="Times New Roman"/>
              </a:rPr>
              <a:t> wir haben Hunger!</a:t>
            </a:r>
          </a:p>
        </p:txBody>
      </p:sp>
      <p:sp>
        <p:nvSpPr>
          <p:cNvPr id="47" name="TextBox 46">
            <a:hlinkClick r:id="" action="ppaction://noaction">
              <a:snd r:embed="rId12" name="T3_W12F_8.13.wav"/>
            </a:hlinkClick>
            <a:extLst>
              <a:ext uri="{FF2B5EF4-FFF2-40B4-BE49-F238E27FC236}">
                <a16:creationId xmlns:a16="http://schemas.microsoft.com/office/drawing/2014/main" id="{71B993BB-2F0E-454D-AF7A-4E04BF6E1606}"/>
              </a:ext>
            </a:extLst>
          </p:cNvPr>
          <p:cNvSpPr txBox="1"/>
          <p:nvPr/>
        </p:nvSpPr>
        <p:spPr>
          <a:xfrm>
            <a:off x="1766554" y="6040209"/>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Pfannkuchen: </a:t>
            </a:r>
            <a:r>
              <a:rPr kumimoji="0" lang="de-DE" sz="2000" b="0" i="0" u="none" strike="noStrike" kern="1200" cap="none" spc="0" normalizeH="0" baseline="0" noProof="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Nein! Ich will frei sein! </a:t>
            </a:r>
          </a:p>
        </p:txBody>
      </p:sp>
      <p:pic>
        <p:nvPicPr>
          <p:cNvPr id="49" name="Picture 48" descr="A picture containing drawing, illustration, art, cartoon&#10;&#10;Description automatically generated">
            <a:extLst>
              <a:ext uri="{FF2B5EF4-FFF2-40B4-BE49-F238E27FC236}">
                <a16:creationId xmlns:a16="http://schemas.microsoft.com/office/drawing/2014/main" id="{6CAA5E05-D72E-4AF3-8165-94B65C15B7C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15942" y="5774071"/>
            <a:ext cx="1166293" cy="989181"/>
          </a:xfrm>
          <a:prstGeom prst="rect">
            <a:avLst/>
          </a:prstGeom>
        </p:spPr>
      </p:pic>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115918" y="80675"/>
            <a:ext cx="6192324" cy="523220"/>
          </a:xfrm>
        </p:spPr>
        <p:txBody>
          <a:bodyPr>
            <a:noAutofit/>
          </a:bodyPr>
          <a:lstStyle/>
          <a:p>
            <a:r>
              <a:rPr lang="es-AR" sz="2800" b="1">
                <a:solidFill>
                  <a:schemeClr val="bg1"/>
                </a:solidFill>
                <a:latin typeface="Century Gothic" panose="020B0502020202020204" pitchFamily="34" charset="0"/>
                <a:cs typeface="Arial"/>
                <a:sym typeface="Arial"/>
              </a:rPr>
              <a:t>Der dicke fette Pfannkuchen [1/3]</a:t>
            </a:r>
            <a:endParaRPr lang="en-GB" sz="2800">
              <a:solidFill>
                <a:schemeClr val="bg1"/>
              </a:solidFill>
            </a:endParaRPr>
          </a:p>
        </p:txBody>
      </p:sp>
      <p:pic>
        <p:nvPicPr>
          <p:cNvPr id="11" name="Graphic 10" descr="Teacher">
            <a:extLst>
              <a:ext uri="{FF2B5EF4-FFF2-40B4-BE49-F238E27FC236}">
                <a16:creationId xmlns:a16="http://schemas.microsoft.com/office/drawing/2014/main" id="{83598542-9850-4DFF-9F09-37A174B5663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308242" y="-2228"/>
            <a:ext cx="914400" cy="914400"/>
          </a:xfrm>
          <a:prstGeom prst="rect">
            <a:avLst/>
          </a:prstGeom>
        </p:spPr>
      </p:pic>
      <p:sp>
        <p:nvSpPr>
          <p:cNvPr id="20" name="Speech Bubble: Rectangle with Corners Rounded 19">
            <a:extLst>
              <a:ext uri="{FF2B5EF4-FFF2-40B4-BE49-F238E27FC236}">
                <a16:creationId xmlns:a16="http://schemas.microsoft.com/office/drawing/2014/main" id="{C3A32404-9752-9B95-24B3-6803463B2E9B}"/>
              </a:ext>
            </a:extLst>
          </p:cNvPr>
          <p:cNvSpPr/>
          <p:nvPr/>
        </p:nvSpPr>
        <p:spPr>
          <a:xfrm>
            <a:off x="5387233" y="1454768"/>
            <a:ext cx="3920190" cy="517320"/>
          </a:xfrm>
          <a:prstGeom prst="wedgeRoundRectCallout">
            <a:avLst>
              <a:gd name="adj1" fmla="val 34700"/>
              <a:gd name="adj2" fmla="val 15918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Speech Bubble: Rectangle with Corners Rounded 20">
            <a:extLst>
              <a:ext uri="{FF2B5EF4-FFF2-40B4-BE49-F238E27FC236}">
                <a16:creationId xmlns:a16="http://schemas.microsoft.com/office/drawing/2014/main" id="{8B687471-D1D3-4502-ED30-8E5BB0316D3B}"/>
              </a:ext>
            </a:extLst>
          </p:cNvPr>
          <p:cNvSpPr/>
          <p:nvPr/>
        </p:nvSpPr>
        <p:spPr>
          <a:xfrm>
            <a:off x="5385812" y="1439024"/>
            <a:ext cx="3920190" cy="517320"/>
          </a:xfrm>
          <a:prstGeom prst="wedgeRoundRectCallout">
            <a:avLst>
              <a:gd name="adj1" fmla="val 57359"/>
              <a:gd name="adj2" fmla="val 13645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Speech Bubble: Rectangle with Corners Rounded 21">
            <a:hlinkClick r:id="" action="ppaction://noaction">
              <a:snd r:embed="rId16" name="T3_W12F_8.3.wav"/>
            </a:hlinkClick>
            <a:extLst>
              <a:ext uri="{FF2B5EF4-FFF2-40B4-BE49-F238E27FC236}">
                <a16:creationId xmlns:a16="http://schemas.microsoft.com/office/drawing/2014/main" id="{F0F321EA-092E-3D4C-40A0-6DA9BA3FDF7A}"/>
              </a:ext>
            </a:extLst>
          </p:cNvPr>
          <p:cNvSpPr/>
          <p:nvPr/>
        </p:nvSpPr>
        <p:spPr>
          <a:xfrm>
            <a:off x="5387233" y="1463032"/>
            <a:ext cx="3920190" cy="517320"/>
          </a:xfrm>
          <a:prstGeom prst="wedgeRoundRectCallout">
            <a:avLst>
              <a:gd name="adj1" fmla="val 82018"/>
              <a:gd name="adj2" fmla="val 13393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CustomShape 7">
            <a:hlinkClick r:id="" action="ppaction://noaction">
              <a:snd r:embed="rId16" name="T3_W12F_8.3.wav"/>
            </a:hlinkClick>
            <a:extLst>
              <a:ext uri="{FF2B5EF4-FFF2-40B4-BE49-F238E27FC236}">
                <a16:creationId xmlns:a16="http://schemas.microsoft.com/office/drawing/2014/main" id="{54135C22-EFF5-8659-9E6D-79ED86054920}"/>
              </a:ext>
            </a:extLst>
          </p:cNvPr>
          <p:cNvSpPr/>
          <p:nvPr/>
        </p:nvSpPr>
        <p:spPr>
          <a:xfrm>
            <a:off x="5392125" y="1472632"/>
            <a:ext cx="4146363"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a:ln>
                  <a:noFill/>
                </a:ln>
                <a:solidFill>
                  <a:srgbClr val="002060"/>
                </a:solidFill>
                <a:effectLst/>
                <a:uLnTx/>
                <a:uFillTx/>
                <a:latin typeface="Century Gothic"/>
                <a:ea typeface="Century Gothic"/>
                <a:cs typeface="+mn-cs"/>
              </a:rPr>
              <a:t>    </a:t>
            </a:r>
            <a:r>
              <a:rPr kumimoji="0" lang="en-GB" sz="2400" b="1" i="0" u="none" strike="noStrike" kern="1200" cap="none" spc="-1" normalizeH="0" baseline="0" noProof="0" err="1">
                <a:ln>
                  <a:noFill/>
                </a:ln>
                <a:solidFill>
                  <a:srgbClr val="002060"/>
                </a:solidFill>
                <a:effectLst/>
                <a:uLnTx/>
                <a:uFillTx/>
                <a:latin typeface="Century Gothic"/>
                <a:ea typeface="Century Gothic"/>
                <a:cs typeface="+mn-cs"/>
              </a:rPr>
              <a:t>Wir</a:t>
            </a:r>
            <a:r>
              <a:rPr kumimoji="0" lang="en-GB" sz="2400" b="1" i="0" u="none" strike="noStrike" kern="1200" cap="none" spc="-1" normalizeH="0" baseline="0" noProof="0">
                <a:ln>
                  <a:noFill/>
                </a:ln>
                <a:solidFill>
                  <a:srgbClr val="002060"/>
                </a:solidFill>
                <a:effectLst/>
                <a:uLnTx/>
                <a:uFillTx/>
                <a:latin typeface="Century Gothic"/>
                <a:ea typeface="Century Gothic"/>
                <a:cs typeface="+mn-cs"/>
              </a:rPr>
              <a:t> </a:t>
            </a:r>
            <a:r>
              <a:rPr kumimoji="0" lang="en-GB" sz="2400" b="1" i="0" u="none" strike="noStrike" kern="1200" cap="none" spc="-1" normalizeH="0" baseline="0" noProof="0" err="1">
                <a:ln>
                  <a:noFill/>
                </a:ln>
                <a:solidFill>
                  <a:srgbClr val="002060"/>
                </a:solidFill>
                <a:effectLst/>
                <a:uLnTx/>
                <a:uFillTx/>
                <a:latin typeface="Century Gothic"/>
                <a:ea typeface="Century Gothic"/>
                <a:cs typeface="+mn-cs"/>
              </a:rPr>
              <a:t>haben</a:t>
            </a:r>
            <a:r>
              <a:rPr kumimoji="0" lang="en-GB" sz="2400" b="1" i="0" u="none" strike="noStrike" kern="1200" cap="none" spc="-1" normalizeH="0" baseline="0" noProof="0">
                <a:ln>
                  <a:noFill/>
                </a:ln>
                <a:solidFill>
                  <a:srgbClr val="002060"/>
                </a:solidFill>
                <a:effectLst/>
                <a:uLnTx/>
                <a:uFillTx/>
                <a:latin typeface="Century Gothic"/>
                <a:ea typeface="Century Gothic"/>
                <a:cs typeface="+mn-cs"/>
              </a:rPr>
              <a:t> Hunger!</a:t>
            </a:r>
            <a:endParaRPr kumimoji="0" lang="en-GB" sz="2400" b="1" i="0" u="none" strike="noStrike" kern="1200" cap="none" spc="-1" normalizeH="0" baseline="0" noProof="0">
              <a:ln>
                <a:noFill/>
              </a:ln>
              <a:solidFill>
                <a:prstClr val="black"/>
              </a:solidFill>
              <a:effectLst/>
              <a:uLnTx/>
              <a:uFillTx/>
              <a:latin typeface="Arial"/>
              <a:ea typeface="+mn-ea"/>
              <a:cs typeface="+mn-cs"/>
            </a:endParaRPr>
          </a:p>
        </p:txBody>
      </p:sp>
      <p:sp>
        <p:nvSpPr>
          <p:cNvPr id="29" name="TextBox 28">
            <a:hlinkClick r:id="" action="ppaction://noaction">
              <a:snd r:embed="rId17" name="T3_W12F_8.4.wav"/>
            </a:hlinkClick>
            <a:extLst>
              <a:ext uri="{FF2B5EF4-FFF2-40B4-BE49-F238E27FC236}">
                <a16:creationId xmlns:a16="http://schemas.microsoft.com/office/drawing/2014/main" id="{8B249545-FDE6-447C-AECC-23AFD2E628BC}"/>
              </a:ext>
            </a:extLst>
          </p:cNvPr>
          <p:cNvSpPr txBox="1"/>
          <p:nvPr/>
        </p:nvSpPr>
        <p:spPr>
          <a:xfrm>
            <a:off x="1766554" y="2203334"/>
            <a:ext cx="6643704" cy="39523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Es waren einmal drei Frauen. Sie haben Hunger. </a:t>
            </a:r>
          </a:p>
        </p:txBody>
      </p:sp>
      <p:sp>
        <p:nvSpPr>
          <p:cNvPr id="31" name="TextBox 30">
            <a:hlinkClick r:id="" action="ppaction://noaction">
              <a:snd r:embed="rId18" name="T3_W12F_8.5.wav"/>
            </a:hlinkClick>
            <a:extLst>
              <a:ext uri="{FF2B5EF4-FFF2-40B4-BE49-F238E27FC236}">
                <a16:creationId xmlns:a16="http://schemas.microsoft.com/office/drawing/2014/main" id="{87C5C30A-E6F2-4B18-ABE8-2D171F8E2FA9}"/>
              </a:ext>
            </a:extLst>
          </p:cNvPr>
          <p:cNvSpPr txBox="1"/>
          <p:nvPr/>
        </p:nvSpPr>
        <p:spPr>
          <a:xfrm>
            <a:off x="1766554" y="2566199"/>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Frauen: </a:t>
            </a:r>
            <a:r>
              <a:rPr kumimoji="0" lang="de-DE" sz="2000" b="0" i="0" u="none" strike="noStrike" kern="1200" cap="none" spc="0" normalizeH="0" baseline="0" noProof="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Wir haben Huuuunger! Wir essen ein Eis! </a:t>
            </a:r>
          </a:p>
        </p:txBody>
      </p:sp>
      <p:sp>
        <p:nvSpPr>
          <p:cNvPr id="9" name="Speech Bubble: Rectangle with Corners Rounded 8">
            <a:hlinkClick r:id="" action="ppaction://noaction">
              <a:snd r:embed="rId19" name="T3_W12F_8.2.wav"/>
            </a:hlinkClick>
            <a:extLst>
              <a:ext uri="{FF2B5EF4-FFF2-40B4-BE49-F238E27FC236}">
                <a16:creationId xmlns:a16="http://schemas.microsoft.com/office/drawing/2014/main" id="{51241A1C-3F8F-41FF-B441-BB001F447FDA}"/>
              </a:ext>
            </a:extLst>
          </p:cNvPr>
          <p:cNvSpPr/>
          <p:nvPr/>
        </p:nvSpPr>
        <p:spPr>
          <a:xfrm>
            <a:off x="7299089" y="195279"/>
            <a:ext cx="3920190" cy="517320"/>
          </a:xfrm>
          <a:prstGeom prst="wedgeRoundRectCallout">
            <a:avLst>
              <a:gd name="adj1" fmla="val -59767"/>
              <a:gd name="adj2" fmla="val -2468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Arial"/>
              <a:ea typeface="+mn-ea"/>
              <a:cs typeface="+mn-cs"/>
            </a:endParaRPr>
          </a:p>
        </p:txBody>
      </p:sp>
      <p:sp>
        <p:nvSpPr>
          <p:cNvPr id="10" name="CustomShape 7">
            <a:hlinkClick r:id="" action="ppaction://noaction">
              <a:snd r:embed="rId19" name="T3_W12F_8.2.wav"/>
            </a:hlinkClick>
            <a:extLst>
              <a:ext uri="{FF2B5EF4-FFF2-40B4-BE49-F238E27FC236}">
                <a16:creationId xmlns:a16="http://schemas.microsoft.com/office/drawing/2014/main" id="{550EA2C8-37B5-4D77-9D24-484957A50422}"/>
              </a:ext>
            </a:extLst>
          </p:cNvPr>
          <p:cNvSpPr/>
          <p:nvPr/>
        </p:nvSpPr>
        <p:spPr>
          <a:xfrm>
            <a:off x="7328098" y="237177"/>
            <a:ext cx="4098975"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a:ln>
                  <a:noFill/>
                </a:ln>
                <a:solidFill>
                  <a:srgbClr val="002060"/>
                </a:solidFill>
                <a:effectLst/>
                <a:uLnTx/>
                <a:uFillTx/>
                <a:latin typeface="Century Gothic"/>
                <a:ea typeface="Century Gothic"/>
                <a:cs typeface="+mn-cs"/>
              </a:rPr>
              <a:t>Lies und spiel den Text.</a:t>
            </a:r>
            <a:endParaRPr kumimoji="0" lang="en-GB" sz="2400" b="1" i="0" u="none" strike="noStrike" kern="1200" cap="none" spc="-1" normalizeH="0" baseline="0" noProof="0">
              <a:ln>
                <a:noFill/>
              </a:ln>
              <a:solidFill>
                <a:srgbClr val="002060"/>
              </a:solidFill>
              <a:effectLst/>
              <a:uLnTx/>
              <a:uFillTx/>
              <a:latin typeface="Arial"/>
              <a:ea typeface="+mn-ea"/>
              <a:cs typeface="+mn-cs"/>
            </a:endParaRPr>
          </a:p>
        </p:txBody>
      </p:sp>
      <p:pic>
        <p:nvPicPr>
          <p:cNvPr id="25" name="Picture 24" descr="A picture containing circle, cartoon, illustration, art&#10;&#10;Description automatically generated">
            <a:extLst>
              <a:ext uri="{FF2B5EF4-FFF2-40B4-BE49-F238E27FC236}">
                <a16:creationId xmlns:a16="http://schemas.microsoft.com/office/drawing/2014/main" id="{B6D04BE0-DE21-47B1-AC27-066264576BC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532629" y="461087"/>
            <a:ext cx="1470502" cy="1487062"/>
          </a:xfrm>
          <a:prstGeom prst="rect">
            <a:avLst/>
          </a:prstGeom>
        </p:spPr>
      </p:pic>
      <p:pic>
        <p:nvPicPr>
          <p:cNvPr id="14" name="Picture 13">
            <a:extLst>
              <a:ext uri="{FF2B5EF4-FFF2-40B4-BE49-F238E27FC236}">
                <a16:creationId xmlns:a16="http://schemas.microsoft.com/office/drawing/2014/main" id="{8F6F2ABB-D328-B6DD-E0D1-F9B7A13D652C}"/>
              </a:ext>
            </a:extLst>
          </p:cNvPr>
          <p:cNvPicPr>
            <a:picLocks noChangeAspect="1"/>
          </p:cNvPicPr>
          <p:nvPr/>
        </p:nvPicPr>
        <p:blipFill>
          <a:blip r:embed="rId21"/>
          <a:stretch>
            <a:fillRect/>
          </a:stretch>
        </p:blipFill>
        <p:spPr>
          <a:xfrm>
            <a:off x="764927" y="3716911"/>
            <a:ext cx="906146" cy="683857"/>
          </a:xfrm>
          <a:prstGeom prst="rect">
            <a:avLst/>
          </a:prstGeom>
        </p:spPr>
      </p:pic>
      <p:pic>
        <p:nvPicPr>
          <p:cNvPr id="15" name="Picture 14">
            <a:extLst>
              <a:ext uri="{FF2B5EF4-FFF2-40B4-BE49-F238E27FC236}">
                <a16:creationId xmlns:a16="http://schemas.microsoft.com/office/drawing/2014/main" id="{F23B1B59-3732-F546-F441-0D9AA67A03B4}"/>
              </a:ext>
            </a:extLst>
          </p:cNvPr>
          <p:cNvPicPr>
            <a:picLocks noChangeAspect="1"/>
          </p:cNvPicPr>
          <p:nvPr/>
        </p:nvPicPr>
        <p:blipFill>
          <a:blip r:embed="rId22"/>
          <a:stretch>
            <a:fillRect/>
          </a:stretch>
        </p:blipFill>
        <p:spPr>
          <a:xfrm>
            <a:off x="997744" y="2590787"/>
            <a:ext cx="550302" cy="1100603"/>
          </a:xfrm>
          <a:prstGeom prst="rect">
            <a:avLst/>
          </a:prstGeom>
        </p:spPr>
      </p:pic>
      <p:pic>
        <p:nvPicPr>
          <p:cNvPr id="17" name="Picture 16">
            <a:extLst>
              <a:ext uri="{FF2B5EF4-FFF2-40B4-BE49-F238E27FC236}">
                <a16:creationId xmlns:a16="http://schemas.microsoft.com/office/drawing/2014/main" id="{1EAAF787-B556-F9DC-94C9-469F7C44D562}"/>
              </a:ext>
            </a:extLst>
          </p:cNvPr>
          <p:cNvPicPr>
            <a:picLocks noChangeAspect="1"/>
          </p:cNvPicPr>
          <p:nvPr/>
        </p:nvPicPr>
        <p:blipFill>
          <a:blip r:embed="rId23"/>
          <a:stretch>
            <a:fillRect/>
          </a:stretch>
        </p:blipFill>
        <p:spPr>
          <a:xfrm>
            <a:off x="932848" y="2830047"/>
            <a:ext cx="550302" cy="622081"/>
          </a:xfrm>
          <a:prstGeom prst="rect">
            <a:avLst/>
          </a:prstGeom>
        </p:spPr>
      </p:pic>
      <p:pic>
        <p:nvPicPr>
          <p:cNvPr id="19" name="Picture 18">
            <a:extLst>
              <a:ext uri="{FF2B5EF4-FFF2-40B4-BE49-F238E27FC236}">
                <a16:creationId xmlns:a16="http://schemas.microsoft.com/office/drawing/2014/main" id="{7F1DA708-7A4A-725C-CDD7-1B9B788790BF}"/>
              </a:ext>
            </a:extLst>
          </p:cNvPr>
          <p:cNvPicPr>
            <a:picLocks noChangeAspect="1"/>
          </p:cNvPicPr>
          <p:nvPr/>
        </p:nvPicPr>
        <p:blipFill>
          <a:blip r:embed="rId23"/>
          <a:stretch>
            <a:fillRect/>
          </a:stretch>
        </p:blipFill>
        <p:spPr>
          <a:xfrm>
            <a:off x="1042193" y="4884742"/>
            <a:ext cx="575140" cy="650159"/>
          </a:xfrm>
          <a:prstGeom prst="rect">
            <a:avLst/>
          </a:prstGeom>
        </p:spPr>
      </p:pic>
      <p:pic>
        <p:nvPicPr>
          <p:cNvPr id="4" name="Picture 3" descr="A picture containing bowl, dishware, illustration&#10;&#10;Description automatically generated">
            <a:extLst>
              <a:ext uri="{FF2B5EF4-FFF2-40B4-BE49-F238E27FC236}">
                <a16:creationId xmlns:a16="http://schemas.microsoft.com/office/drawing/2014/main" id="{0B86FD1F-975C-4097-AD1E-DE492D7A1B9D}"/>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92972" y="4991427"/>
            <a:ext cx="873582" cy="436791"/>
          </a:xfrm>
          <a:prstGeom prst="rect">
            <a:avLst/>
          </a:prstGeom>
        </p:spPr>
      </p:pic>
      <p:sp>
        <p:nvSpPr>
          <p:cNvPr id="2" name="Rectangle 1">
            <a:extLst>
              <a:ext uri="{FF2B5EF4-FFF2-40B4-BE49-F238E27FC236}">
                <a16:creationId xmlns:a16="http://schemas.microsoft.com/office/drawing/2014/main" id="{9BDB2680-DE5A-311D-2C52-405AFB236FAA}"/>
              </a:ext>
            </a:extLst>
          </p:cNvPr>
          <p:cNvSpPr/>
          <p:nvPr/>
        </p:nvSpPr>
        <p:spPr>
          <a:xfrm>
            <a:off x="8277727" y="6497052"/>
            <a:ext cx="2133599" cy="312821"/>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Century Gothic"/>
                <a:cs typeface="Arial"/>
              </a:rPr>
              <a:t>denn - because</a:t>
            </a:r>
            <a:endParaRPr lang="en-GB">
              <a:solidFill>
                <a:schemeClr val="tx1"/>
              </a:solidFill>
              <a:latin typeface="Century Gothic"/>
            </a:endParaRPr>
          </a:p>
        </p:txBody>
      </p:sp>
    </p:spTree>
    <p:extLst>
      <p:ext uri="{BB962C8B-B14F-4D97-AF65-F5344CB8AC3E}">
        <p14:creationId xmlns:p14="http://schemas.microsoft.com/office/powerpoint/2010/main" val="3755445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tree with birds on it&#10;&#10;Description automatically generated with low confidence">
            <a:extLst>
              <a:ext uri="{FF2B5EF4-FFF2-40B4-BE49-F238E27FC236}">
                <a16:creationId xmlns:a16="http://schemas.microsoft.com/office/drawing/2014/main" id="{416F0984-F235-46BB-B89F-7ED6E62058F4}"/>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6788" b="7586"/>
          <a:stretch/>
        </p:blipFill>
        <p:spPr>
          <a:xfrm>
            <a:off x="416472" y="-64504"/>
            <a:ext cx="11519357" cy="6922504"/>
          </a:xfrm>
          <a:prstGeom prst="rect">
            <a:avLst/>
          </a:prstGeom>
        </p:spPr>
      </p:pic>
      <p:pic>
        <p:nvPicPr>
          <p:cNvPr id="18" name="Picture 17" descr="A red curtain with a black background&#10;&#10;Description automatically generated with low confidence">
            <a:extLst>
              <a:ext uri="{FF2B5EF4-FFF2-40B4-BE49-F238E27FC236}">
                <a16:creationId xmlns:a16="http://schemas.microsoft.com/office/drawing/2014/main" id="{3497121D-A900-4CFC-A2D4-14A19A1CF0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868" y="-64504"/>
            <a:ext cx="12760036" cy="7032188"/>
          </a:xfrm>
          <a:prstGeom prst="rect">
            <a:avLst/>
          </a:prstGeom>
        </p:spPr>
      </p:pic>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115918" y="80675"/>
            <a:ext cx="6192324" cy="523220"/>
          </a:xfrm>
        </p:spPr>
        <p:txBody>
          <a:bodyPr>
            <a:noAutofit/>
          </a:bodyPr>
          <a:lstStyle/>
          <a:p>
            <a:r>
              <a:rPr lang="es-AR" sz="2800" b="1">
                <a:solidFill>
                  <a:schemeClr val="bg1"/>
                </a:solidFill>
                <a:latin typeface="Century Gothic" panose="020B0502020202020204" pitchFamily="34" charset="0"/>
                <a:cs typeface="Arial"/>
                <a:sym typeface="Arial"/>
              </a:rPr>
              <a:t>Der dicke fette Pfannkuchen [2/3]</a:t>
            </a:r>
            <a:endParaRPr lang="en-GB" sz="2800">
              <a:solidFill>
                <a:schemeClr val="bg1"/>
              </a:solidFill>
            </a:endParaRPr>
          </a:p>
        </p:txBody>
      </p:sp>
      <p:pic>
        <p:nvPicPr>
          <p:cNvPr id="11" name="Graphic 10" descr="Teacher">
            <a:extLst>
              <a:ext uri="{FF2B5EF4-FFF2-40B4-BE49-F238E27FC236}">
                <a16:creationId xmlns:a16="http://schemas.microsoft.com/office/drawing/2014/main" id="{83598542-9850-4DFF-9F09-37A174B5663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08242" y="-2228"/>
            <a:ext cx="914400" cy="914400"/>
          </a:xfrm>
          <a:prstGeom prst="rect">
            <a:avLst/>
          </a:prstGeom>
        </p:spPr>
      </p:pic>
      <p:sp>
        <p:nvSpPr>
          <p:cNvPr id="9" name="Speech Bubble: Rectangle with Corners Rounded 8">
            <a:hlinkClick r:id="" action="ppaction://noaction">
              <a:snd r:embed="rId8" name="T3_W12F_9.2.wav"/>
            </a:hlinkClick>
            <a:extLst>
              <a:ext uri="{FF2B5EF4-FFF2-40B4-BE49-F238E27FC236}">
                <a16:creationId xmlns:a16="http://schemas.microsoft.com/office/drawing/2014/main" id="{51241A1C-3F8F-41FF-B441-BB001F447FDA}"/>
              </a:ext>
            </a:extLst>
          </p:cNvPr>
          <p:cNvSpPr/>
          <p:nvPr/>
        </p:nvSpPr>
        <p:spPr>
          <a:xfrm>
            <a:off x="7299089" y="195279"/>
            <a:ext cx="3920190" cy="517320"/>
          </a:xfrm>
          <a:prstGeom prst="wedgeRoundRectCallout">
            <a:avLst>
              <a:gd name="adj1" fmla="val -59767"/>
              <a:gd name="adj2" fmla="val -2468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Arial"/>
              <a:ea typeface="+mn-ea"/>
              <a:cs typeface="+mn-cs"/>
            </a:endParaRPr>
          </a:p>
        </p:txBody>
      </p:sp>
      <p:sp>
        <p:nvSpPr>
          <p:cNvPr id="10" name="CustomShape 7">
            <a:hlinkClick r:id="" action="ppaction://noaction">
              <a:snd r:embed="rId8" name="T3_W12F_9.2.wav"/>
            </a:hlinkClick>
            <a:extLst>
              <a:ext uri="{FF2B5EF4-FFF2-40B4-BE49-F238E27FC236}">
                <a16:creationId xmlns:a16="http://schemas.microsoft.com/office/drawing/2014/main" id="{550EA2C8-37B5-4D77-9D24-484957A50422}"/>
              </a:ext>
            </a:extLst>
          </p:cNvPr>
          <p:cNvSpPr/>
          <p:nvPr/>
        </p:nvSpPr>
        <p:spPr>
          <a:xfrm>
            <a:off x="7328098" y="237177"/>
            <a:ext cx="4098975"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a:ln>
                  <a:noFill/>
                </a:ln>
                <a:solidFill>
                  <a:srgbClr val="002060"/>
                </a:solidFill>
                <a:effectLst/>
                <a:uLnTx/>
                <a:uFillTx/>
                <a:latin typeface="Century Gothic"/>
                <a:ea typeface="Century Gothic"/>
                <a:cs typeface="+mn-cs"/>
              </a:rPr>
              <a:t>Lies und spiel den Text.</a:t>
            </a:r>
            <a:endParaRPr kumimoji="0" lang="en-GB" sz="2400" b="1" i="0" u="none" strike="noStrike" kern="1200" cap="none" spc="-1" normalizeH="0" baseline="0" noProof="0">
              <a:ln>
                <a:noFill/>
              </a:ln>
              <a:solidFill>
                <a:srgbClr val="002060"/>
              </a:solidFill>
              <a:effectLst/>
              <a:uLnTx/>
              <a:uFillTx/>
              <a:latin typeface="Arial"/>
              <a:ea typeface="+mn-ea"/>
              <a:cs typeface="+mn-cs"/>
            </a:endParaRPr>
          </a:p>
        </p:txBody>
      </p:sp>
      <p:sp>
        <p:nvSpPr>
          <p:cNvPr id="29" name="TextBox 28">
            <a:hlinkClick r:id="" action="ppaction://noaction">
              <a:snd r:embed="rId9" name="T3_W12F_9.5.wav"/>
            </a:hlinkClick>
            <a:extLst>
              <a:ext uri="{FF2B5EF4-FFF2-40B4-BE49-F238E27FC236}">
                <a16:creationId xmlns:a16="http://schemas.microsoft.com/office/drawing/2014/main" id="{8B249545-FDE6-447C-AECC-23AFD2E628BC}"/>
              </a:ext>
            </a:extLst>
          </p:cNvPr>
          <p:cNvSpPr txBox="1"/>
          <p:nvPr/>
        </p:nvSpPr>
        <p:spPr>
          <a:xfrm>
            <a:off x="1724812" y="2261598"/>
            <a:ext cx="9166860" cy="39619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Der Pfannkuchen ist im Wald.</a:t>
            </a:r>
          </a:p>
        </p:txBody>
      </p:sp>
      <p:sp>
        <p:nvSpPr>
          <p:cNvPr id="31" name="TextBox 30">
            <a:hlinkClick r:id="" action="ppaction://noaction">
              <a:snd r:embed="rId10" name="T3_W12F_9.6.wav"/>
            </a:hlinkClick>
            <a:extLst>
              <a:ext uri="{FF2B5EF4-FFF2-40B4-BE49-F238E27FC236}">
                <a16:creationId xmlns:a16="http://schemas.microsoft.com/office/drawing/2014/main" id="{87C5C30A-E6F2-4B18-ABE8-2D171F8E2FA9}"/>
              </a:ext>
            </a:extLst>
          </p:cNvPr>
          <p:cNvSpPr txBox="1"/>
          <p:nvPr/>
        </p:nvSpPr>
        <p:spPr>
          <a:xfrm>
            <a:off x="1724812" y="2624463"/>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Häschen: </a:t>
            </a:r>
            <a:r>
              <a:rPr kumimoji="0" lang="de-DE" sz="2000" b="0" i="0" u="none" strike="noStrike" kern="1200" cap="none" spc="0" normalizeH="0" baseline="0" noProof="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Ich habe Huuuunger! Ich will Pfannkuchen essen!</a:t>
            </a:r>
          </a:p>
        </p:txBody>
      </p:sp>
      <p:sp>
        <p:nvSpPr>
          <p:cNvPr id="33" name="TextBox 32">
            <a:hlinkClick r:id="" action="ppaction://noaction">
              <a:snd r:embed="rId11" name="T3_W12F_9.7.wav"/>
            </a:hlinkClick>
            <a:extLst>
              <a:ext uri="{FF2B5EF4-FFF2-40B4-BE49-F238E27FC236}">
                <a16:creationId xmlns:a16="http://schemas.microsoft.com/office/drawing/2014/main" id="{8BFE64C5-52D8-4971-A62C-5963D32FFBD2}"/>
              </a:ext>
            </a:extLst>
          </p:cNvPr>
          <p:cNvSpPr txBox="1"/>
          <p:nvPr/>
        </p:nvSpPr>
        <p:spPr>
          <a:xfrm>
            <a:off x="1724812" y="2969149"/>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Pfannkuchen: </a:t>
            </a:r>
            <a:r>
              <a:rPr kumimoji="0" lang="de-DE" sz="2000" b="0" i="0" u="none" strike="noStrike" kern="1200" cap="none" spc="0" normalizeH="0" baseline="0" noProof="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Nein!! Ich will frei sein! (Er läuft weg).</a:t>
            </a:r>
          </a:p>
        </p:txBody>
      </p:sp>
      <p:sp>
        <p:nvSpPr>
          <p:cNvPr id="35" name="TextBox 34">
            <a:hlinkClick r:id="" action="ppaction://noaction">
              <a:snd r:embed="rId12" name="T3_W12F_9.8.wav"/>
            </a:hlinkClick>
            <a:extLst>
              <a:ext uri="{FF2B5EF4-FFF2-40B4-BE49-F238E27FC236}">
                <a16:creationId xmlns:a16="http://schemas.microsoft.com/office/drawing/2014/main" id="{BAA04C5C-3A10-4CB5-97CA-95CD2B93D091}"/>
              </a:ext>
            </a:extLst>
          </p:cNvPr>
          <p:cNvSpPr txBox="1"/>
          <p:nvPr/>
        </p:nvSpPr>
        <p:spPr>
          <a:xfrm>
            <a:off x="1724812" y="3402642"/>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Wolf: </a:t>
            </a:r>
            <a:r>
              <a:rPr kumimoji="0" lang="de-DE" sz="2000" b="0" i="0" u="none" strike="noStrike" kern="1200" cap="none" spc="0" normalizeH="0" baseline="0" noProof="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Ich habe Huuuunger! Ich will Pfannkuchen essen!</a:t>
            </a:r>
          </a:p>
        </p:txBody>
      </p:sp>
      <p:sp>
        <p:nvSpPr>
          <p:cNvPr id="37" name="TextBox 36">
            <a:hlinkClick r:id="" action="ppaction://noaction">
              <a:snd r:embed="rId13" name="T3_W12F_9.9.wav"/>
            </a:hlinkClick>
            <a:extLst>
              <a:ext uri="{FF2B5EF4-FFF2-40B4-BE49-F238E27FC236}">
                <a16:creationId xmlns:a16="http://schemas.microsoft.com/office/drawing/2014/main" id="{87DFA42A-BFA2-48B3-86D7-E2531D8E6036}"/>
              </a:ext>
            </a:extLst>
          </p:cNvPr>
          <p:cNvSpPr txBox="1"/>
          <p:nvPr/>
        </p:nvSpPr>
        <p:spPr>
          <a:xfrm>
            <a:off x="1724812" y="3814851"/>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Pfannkuchen: </a:t>
            </a:r>
            <a:r>
              <a:rPr kumimoji="0" lang="de-DE" sz="2000" b="0" i="0" u="none" strike="noStrike" kern="1200" cap="none" spc="0" normalizeH="0" baseline="0" noProof="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Nein!! Ich will frei sein! (Er läuft weg).</a:t>
            </a:r>
          </a:p>
        </p:txBody>
      </p:sp>
      <p:sp>
        <p:nvSpPr>
          <p:cNvPr id="39" name="TextBox 38">
            <a:hlinkClick r:id="" action="ppaction://noaction">
              <a:snd r:embed="rId14" name="T3_W12F_9.10.wav"/>
            </a:hlinkClick>
            <a:extLst>
              <a:ext uri="{FF2B5EF4-FFF2-40B4-BE49-F238E27FC236}">
                <a16:creationId xmlns:a16="http://schemas.microsoft.com/office/drawing/2014/main" id="{90255337-7D58-4F6C-A070-99271E7C7399}"/>
              </a:ext>
            </a:extLst>
          </p:cNvPr>
          <p:cNvSpPr txBox="1"/>
          <p:nvPr/>
        </p:nvSpPr>
        <p:spPr>
          <a:xfrm>
            <a:off x="1724812" y="4203317"/>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Ziege: </a:t>
            </a:r>
            <a:r>
              <a:rPr kumimoji="0" lang="de-DE" sz="2000" b="0" i="0" u="none" strike="noStrike" kern="1200" cap="none" spc="0" normalizeH="0" baseline="0" noProof="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Ich habe Huuuunger! Ich will Pfannkuchen essen!</a:t>
            </a:r>
          </a:p>
        </p:txBody>
      </p:sp>
      <p:sp>
        <p:nvSpPr>
          <p:cNvPr id="41" name="TextBox 40">
            <a:hlinkClick r:id="" action="ppaction://noaction">
              <a:snd r:embed="rId15" name="T3_W12F_9.11.wav"/>
            </a:hlinkClick>
            <a:extLst>
              <a:ext uri="{FF2B5EF4-FFF2-40B4-BE49-F238E27FC236}">
                <a16:creationId xmlns:a16="http://schemas.microsoft.com/office/drawing/2014/main" id="{F43BF016-AE47-4EF3-9FFB-18A5C9D08DC1}"/>
              </a:ext>
            </a:extLst>
          </p:cNvPr>
          <p:cNvSpPr txBox="1"/>
          <p:nvPr/>
        </p:nvSpPr>
        <p:spPr>
          <a:xfrm>
            <a:off x="1724812" y="4620463"/>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Pfannkuchen: </a:t>
            </a:r>
            <a:r>
              <a:rPr kumimoji="0" lang="de-DE" sz="2000" b="0" i="0" u="none" strike="noStrike" kern="1200" cap="none" spc="0" normalizeH="0" baseline="0" noProof="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Nein!! Ich will frei sein! (Er läuft weg).</a:t>
            </a:r>
          </a:p>
        </p:txBody>
      </p:sp>
      <p:sp>
        <p:nvSpPr>
          <p:cNvPr id="43" name="TextBox 42">
            <a:hlinkClick r:id="" action="ppaction://noaction">
              <a:snd r:embed="rId16" name="T3_W12F_9.12.wav"/>
            </a:hlinkClick>
            <a:extLst>
              <a:ext uri="{FF2B5EF4-FFF2-40B4-BE49-F238E27FC236}">
                <a16:creationId xmlns:a16="http://schemas.microsoft.com/office/drawing/2014/main" id="{BC1BC971-4AE8-40BF-B427-DCD0ABB0D4D6}"/>
              </a:ext>
            </a:extLst>
          </p:cNvPr>
          <p:cNvSpPr txBox="1"/>
          <p:nvPr/>
        </p:nvSpPr>
        <p:spPr>
          <a:xfrm>
            <a:off x="1724812" y="5049019"/>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Pferd: </a:t>
            </a:r>
            <a:r>
              <a:rPr kumimoji="0" lang="de-DE" sz="2000" b="0" i="0" u="none" strike="noStrike" kern="1200" cap="none" spc="0" normalizeH="0" baseline="0" noProof="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Ich habe Huuuunger! Ich will Pfannkuchen essen!</a:t>
            </a:r>
            <a:r>
              <a:rPr kumimoji="0" lang="de-DE" sz="2000" b="1" i="0" u="none" strike="noStrike" kern="1200" cap="none" spc="0" normalizeH="0" baseline="0" noProof="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p>
        </p:txBody>
      </p:sp>
      <p:sp>
        <p:nvSpPr>
          <p:cNvPr id="45" name="TextBox 44">
            <a:hlinkClick r:id="" action="ppaction://noaction">
              <a:snd r:embed="rId17" name="T3_W12F_9.13.wav"/>
            </a:hlinkClick>
            <a:extLst>
              <a:ext uri="{FF2B5EF4-FFF2-40B4-BE49-F238E27FC236}">
                <a16:creationId xmlns:a16="http://schemas.microsoft.com/office/drawing/2014/main" id="{1AF12CEB-BC00-4100-A680-F52BC0DA9F32}"/>
              </a:ext>
            </a:extLst>
          </p:cNvPr>
          <p:cNvSpPr txBox="1"/>
          <p:nvPr/>
        </p:nvSpPr>
        <p:spPr>
          <a:xfrm>
            <a:off x="1724812" y="5436329"/>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Pfannkuchen: </a:t>
            </a:r>
            <a:r>
              <a:rPr kumimoji="0" lang="de-DE" sz="2000" b="0" i="0" u="none" strike="noStrike" kern="1200" cap="none" spc="0" normalizeH="0" baseline="0" noProof="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Nein!! Ich will frei sein! (Er läuft weg).</a:t>
            </a:r>
          </a:p>
        </p:txBody>
      </p:sp>
      <p:sp>
        <p:nvSpPr>
          <p:cNvPr id="47" name="TextBox 46">
            <a:hlinkClick r:id="" action="ppaction://noaction">
              <a:snd r:embed="rId18" name="T3_W12F_9.14.wav"/>
            </a:hlinkClick>
            <a:extLst>
              <a:ext uri="{FF2B5EF4-FFF2-40B4-BE49-F238E27FC236}">
                <a16:creationId xmlns:a16="http://schemas.microsoft.com/office/drawing/2014/main" id="{71B993BB-2F0E-454D-AF7A-4E04BF6E1606}"/>
              </a:ext>
            </a:extLst>
          </p:cNvPr>
          <p:cNvSpPr txBox="1"/>
          <p:nvPr/>
        </p:nvSpPr>
        <p:spPr>
          <a:xfrm>
            <a:off x="1724812" y="5823639"/>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Schwein: </a:t>
            </a:r>
            <a:r>
              <a:rPr kumimoji="0" lang="de-DE" sz="2000" b="0" i="0" u="none" strike="noStrike" kern="1200" cap="none" spc="0" normalizeH="0" baseline="0" noProof="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Ich habe Huuuunger! Ich will Pfannkuchen essen!</a:t>
            </a:r>
          </a:p>
        </p:txBody>
      </p:sp>
      <p:pic>
        <p:nvPicPr>
          <p:cNvPr id="49" name="Picture 48" descr="A picture containing drawing, illustration, art, cartoon&#10;&#10;Description automatically generated">
            <a:extLst>
              <a:ext uri="{FF2B5EF4-FFF2-40B4-BE49-F238E27FC236}">
                <a16:creationId xmlns:a16="http://schemas.microsoft.com/office/drawing/2014/main" id="{6CAA5E05-D72E-4AF3-8165-94B65C15B7C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938956" y="5823639"/>
            <a:ext cx="1166293" cy="989181"/>
          </a:xfrm>
          <a:prstGeom prst="rect">
            <a:avLst/>
          </a:prstGeom>
        </p:spPr>
      </p:pic>
      <p:sp>
        <p:nvSpPr>
          <p:cNvPr id="30" name="TextBox 29">
            <a:hlinkClick r:id="" action="ppaction://noaction">
              <a:snd r:embed="rId20" name="T3_W12F_9.15.wav"/>
            </a:hlinkClick>
            <a:extLst>
              <a:ext uri="{FF2B5EF4-FFF2-40B4-BE49-F238E27FC236}">
                <a16:creationId xmlns:a16="http://schemas.microsoft.com/office/drawing/2014/main" id="{A6DEE434-F053-454B-9953-BD21B4BFCD6E}"/>
              </a:ext>
            </a:extLst>
          </p:cNvPr>
          <p:cNvSpPr txBox="1"/>
          <p:nvPr/>
        </p:nvSpPr>
        <p:spPr>
          <a:xfrm>
            <a:off x="2203916" y="6197212"/>
            <a:ext cx="7476566"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Pfannkuchen: </a:t>
            </a:r>
            <a:r>
              <a:rPr kumimoji="0" lang="de-DE" sz="2000" b="0" i="0" u="none" strike="noStrike" kern="1200" cap="none" spc="0" normalizeH="0" baseline="0" noProof="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Nein! Ich will frei sein! (Er läuft weg.). </a:t>
            </a:r>
          </a:p>
        </p:txBody>
      </p:sp>
      <p:pic>
        <p:nvPicPr>
          <p:cNvPr id="38" name="Picture 37">
            <a:extLst>
              <a:ext uri="{FF2B5EF4-FFF2-40B4-BE49-F238E27FC236}">
                <a16:creationId xmlns:a16="http://schemas.microsoft.com/office/drawing/2014/main" id="{CDD62411-F1BB-441C-941C-04C726B5AE91}"/>
              </a:ext>
            </a:extLst>
          </p:cNvPr>
          <p:cNvPicPr>
            <a:picLocks noChangeAspect="1"/>
          </p:cNvPicPr>
          <p:nvPr/>
        </p:nvPicPr>
        <p:blipFill>
          <a:blip r:embed="rId21"/>
          <a:stretch>
            <a:fillRect/>
          </a:stretch>
        </p:blipFill>
        <p:spPr>
          <a:xfrm flipH="1">
            <a:off x="74274" y="1468386"/>
            <a:ext cx="1166879" cy="1206311"/>
          </a:xfrm>
          <a:prstGeom prst="rect">
            <a:avLst/>
          </a:prstGeom>
        </p:spPr>
      </p:pic>
      <p:pic>
        <p:nvPicPr>
          <p:cNvPr id="40" name="Picture 39">
            <a:extLst>
              <a:ext uri="{FF2B5EF4-FFF2-40B4-BE49-F238E27FC236}">
                <a16:creationId xmlns:a16="http://schemas.microsoft.com/office/drawing/2014/main" id="{D3645406-EFC4-43FC-B6C6-4056742C0436}"/>
              </a:ext>
            </a:extLst>
          </p:cNvPr>
          <p:cNvPicPr>
            <a:picLocks noChangeAspect="1"/>
          </p:cNvPicPr>
          <p:nvPr/>
        </p:nvPicPr>
        <p:blipFill>
          <a:blip r:embed="rId22"/>
          <a:stretch>
            <a:fillRect/>
          </a:stretch>
        </p:blipFill>
        <p:spPr>
          <a:xfrm>
            <a:off x="310813" y="5395458"/>
            <a:ext cx="999381" cy="1197760"/>
          </a:xfrm>
          <a:prstGeom prst="rect">
            <a:avLst/>
          </a:prstGeom>
        </p:spPr>
      </p:pic>
      <p:pic>
        <p:nvPicPr>
          <p:cNvPr id="42" name="Picture 41">
            <a:extLst>
              <a:ext uri="{FF2B5EF4-FFF2-40B4-BE49-F238E27FC236}">
                <a16:creationId xmlns:a16="http://schemas.microsoft.com/office/drawing/2014/main" id="{FFD71437-56EE-4F27-AC9B-D7B711E63002}"/>
              </a:ext>
            </a:extLst>
          </p:cNvPr>
          <p:cNvPicPr>
            <a:picLocks noChangeAspect="1"/>
          </p:cNvPicPr>
          <p:nvPr/>
        </p:nvPicPr>
        <p:blipFill>
          <a:blip r:embed="rId23"/>
          <a:stretch>
            <a:fillRect/>
          </a:stretch>
        </p:blipFill>
        <p:spPr>
          <a:xfrm>
            <a:off x="10923966" y="1659900"/>
            <a:ext cx="1389802" cy="1333341"/>
          </a:xfrm>
          <a:prstGeom prst="rect">
            <a:avLst/>
          </a:prstGeom>
        </p:spPr>
      </p:pic>
      <p:pic>
        <p:nvPicPr>
          <p:cNvPr id="44" name="Picture 43">
            <a:extLst>
              <a:ext uri="{FF2B5EF4-FFF2-40B4-BE49-F238E27FC236}">
                <a16:creationId xmlns:a16="http://schemas.microsoft.com/office/drawing/2014/main" id="{1CF96D44-5AB1-47BD-9BC3-FA31C09EB4F2}"/>
              </a:ext>
            </a:extLst>
          </p:cNvPr>
          <p:cNvPicPr>
            <a:picLocks noChangeAspect="1"/>
          </p:cNvPicPr>
          <p:nvPr/>
        </p:nvPicPr>
        <p:blipFill>
          <a:blip r:embed="rId24"/>
          <a:stretch>
            <a:fillRect/>
          </a:stretch>
        </p:blipFill>
        <p:spPr>
          <a:xfrm>
            <a:off x="10748819" y="3399926"/>
            <a:ext cx="1637015" cy="1364605"/>
          </a:xfrm>
          <a:prstGeom prst="rect">
            <a:avLst/>
          </a:prstGeom>
        </p:spPr>
      </p:pic>
      <p:pic>
        <p:nvPicPr>
          <p:cNvPr id="25" name="Picture 24" descr="A picture containing circle, cartoon, illustration, art&#10;&#10;Description automatically generated">
            <a:extLst>
              <a:ext uri="{FF2B5EF4-FFF2-40B4-BE49-F238E27FC236}">
                <a16:creationId xmlns:a16="http://schemas.microsoft.com/office/drawing/2014/main" id="{B6D04BE0-DE21-47B1-AC27-066264576BCD}"/>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915332" y="72801"/>
            <a:ext cx="1470502" cy="1487062"/>
          </a:xfrm>
          <a:prstGeom prst="rect">
            <a:avLst/>
          </a:prstGeom>
        </p:spPr>
      </p:pic>
      <p:pic>
        <p:nvPicPr>
          <p:cNvPr id="26" name="Picture 25" descr="A cartoon of a wolf&#10;&#10;Description automatically generated with low confidence">
            <a:extLst>
              <a:ext uri="{FF2B5EF4-FFF2-40B4-BE49-F238E27FC236}">
                <a16:creationId xmlns:a16="http://schemas.microsoft.com/office/drawing/2014/main" id="{918F879F-70B9-4CBC-A2E8-A1DEC6BC8493}"/>
              </a:ext>
            </a:extLst>
          </p:cNvPr>
          <p:cNvPicPr>
            <a:picLocks noChangeAspect="1"/>
          </p:cNvPicPr>
          <p:nvPr/>
        </p:nvPicPr>
        <p:blipFill>
          <a:blip r:embed="rId26">
            <a:clrChange>
              <a:clrFrom>
                <a:srgbClr val="7FEBCC"/>
              </a:clrFrom>
              <a:clrTo>
                <a:srgbClr val="7FEBCC">
                  <a:alpha val="0"/>
                </a:srgbClr>
              </a:clrTo>
            </a:clrChange>
            <a:extLst>
              <a:ext uri="{28A0092B-C50C-407E-A947-70E740481C1C}">
                <a14:useLocalDpi xmlns:a14="http://schemas.microsoft.com/office/drawing/2010/main" val="0"/>
              </a:ext>
            </a:extLst>
          </a:blip>
          <a:stretch>
            <a:fillRect/>
          </a:stretch>
        </p:blipFill>
        <p:spPr>
          <a:xfrm>
            <a:off x="256171" y="3054239"/>
            <a:ext cx="1436347" cy="2298155"/>
          </a:xfrm>
          <a:prstGeom prst="rect">
            <a:avLst/>
          </a:prstGeom>
        </p:spPr>
      </p:pic>
      <p:sp>
        <p:nvSpPr>
          <p:cNvPr id="46" name="Speech Bubble: Rectangle with Corners Rounded 45">
            <a:hlinkClick r:id="" action="ppaction://noaction">
              <a:snd r:embed="rId27" name="T3_W12F_9.4.wav"/>
            </a:hlinkClick>
            <a:extLst>
              <a:ext uri="{FF2B5EF4-FFF2-40B4-BE49-F238E27FC236}">
                <a16:creationId xmlns:a16="http://schemas.microsoft.com/office/drawing/2014/main" id="{0CFA36C2-1402-4997-AD91-9D6C601AC53C}"/>
              </a:ext>
            </a:extLst>
          </p:cNvPr>
          <p:cNvSpPr/>
          <p:nvPr/>
        </p:nvSpPr>
        <p:spPr>
          <a:xfrm>
            <a:off x="594435" y="767005"/>
            <a:ext cx="3920190" cy="517320"/>
          </a:xfrm>
          <a:prstGeom prst="wedgeRoundRectCallout">
            <a:avLst>
              <a:gd name="adj1" fmla="val -34152"/>
              <a:gd name="adj2" fmla="val 12510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Wir</a:t>
            </a:r>
            <a:r>
              <a:rPr kumimoji="0" lang="en-US" sz="24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haben</a:t>
            </a:r>
            <a:r>
              <a:rPr kumimoji="0" lang="en-US" sz="24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Hunger!</a:t>
            </a:r>
            <a:endParaRPr kumimoji="0" lang="en-GB" sz="24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48" name="Speech Bubble: Rectangle with Corners Rounded 47">
            <a:hlinkClick r:id="" action="ppaction://noaction">
              <a:snd r:embed="rId28" name="T3_W12F_9.3.wav"/>
            </a:hlinkClick>
            <a:extLst>
              <a:ext uri="{FF2B5EF4-FFF2-40B4-BE49-F238E27FC236}">
                <a16:creationId xmlns:a16="http://schemas.microsoft.com/office/drawing/2014/main" id="{DECF6EEB-51EE-4A0E-A00B-985F2AB5A7D2}"/>
              </a:ext>
            </a:extLst>
          </p:cNvPr>
          <p:cNvSpPr/>
          <p:nvPr/>
        </p:nvSpPr>
        <p:spPr>
          <a:xfrm>
            <a:off x="6893960" y="1045446"/>
            <a:ext cx="3920190" cy="517320"/>
          </a:xfrm>
          <a:prstGeom prst="wedgeRoundRectCallout">
            <a:avLst>
              <a:gd name="adj1" fmla="val 51198"/>
              <a:gd name="adj2" fmla="val 13716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Wir</a:t>
            </a:r>
            <a:r>
              <a:rPr kumimoji="0" lang="en-US" sz="24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haben</a:t>
            </a:r>
            <a:r>
              <a:rPr kumimoji="0" lang="en-US" sz="24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Hunger!</a:t>
            </a:r>
            <a:endParaRPr kumimoji="0" lang="en-GB" sz="24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79881228"/>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18</Slides>
  <Notes>18</Notes>
  <HiddenSlides>0</HiddenSlide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1_Office Theme</vt:lpstr>
      <vt:lpstr>3_Office Theme</vt:lpstr>
      <vt:lpstr>Der dicke fette  Pfannkuchen</vt:lpstr>
      <vt:lpstr>aussprechen</vt:lpstr>
      <vt:lpstr>aussprechen</vt:lpstr>
      <vt:lpstr>Follow up 1</vt:lpstr>
      <vt:lpstr>Follow up 1</vt:lpstr>
      <vt:lpstr>Follow up 1</vt:lpstr>
      <vt:lpstr>Follow up 1</vt:lpstr>
      <vt:lpstr>Der dicke fette Pfannkuchen [1/3]</vt:lpstr>
      <vt:lpstr>Der dicke fette Pfannkuchen [2/3]</vt:lpstr>
      <vt:lpstr>Der dicke fette Pfannkuchen [3/3]</vt:lpstr>
      <vt:lpstr>Können</vt:lpstr>
      <vt:lpstr>Follow up 3</vt:lpstr>
      <vt:lpstr>Follow up 4: </vt:lpstr>
      <vt:lpstr>Follow up 5: </vt:lpstr>
      <vt:lpstr>Follow up 5: </vt:lpstr>
      <vt:lpstr>Tschüss!</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revision>2</cp:revision>
  <dcterms:created xsi:type="dcterms:W3CDTF">2021-06-12T06:20:35Z</dcterms:created>
  <dcterms:modified xsi:type="dcterms:W3CDTF">2024-01-16T16:13:29Z</dcterms:modified>
</cp:coreProperties>
</file>