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1"/>
  </p:notesMasterIdLst>
  <p:sldIdLst>
    <p:sldId id="257" r:id="rId3"/>
    <p:sldId id="367" r:id="rId4"/>
    <p:sldId id="926" r:id="rId5"/>
    <p:sldId id="927" r:id="rId6"/>
    <p:sldId id="928" r:id="rId7"/>
    <p:sldId id="929" r:id="rId8"/>
    <p:sldId id="930" r:id="rId9"/>
    <p:sldId id="944" r:id="rId10"/>
    <p:sldId id="945" r:id="rId11"/>
    <p:sldId id="946" r:id="rId12"/>
    <p:sldId id="279" r:id="rId13"/>
    <p:sldId id="990" r:id="rId14"/>
    <p:sldId id="358" r:id="rId15"/>
    <p:sldId id="362" r:id="rId16"/>
    <p:sldId id="938" r:id="rId17"/>
    <p:sldId id="989" r:id="rId18"/>
    <p:sldId id="939" r:id="rId19"/>
    <p:sldId id="9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E7912-6CCC-02EC-C2B0-636F79BE7E67}" v="18" dt="2024-01-16T16:17:11.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49" autoAdjust="0"/>
    <p:restoredTop sz="54422" autoAdjust="0"/>
  </p:normalViewPr>
  <p:slideViewPr>
    <p:cSldViewPr snapToGrid="0">
      <p:cViewPr varScale="1">
        <p:scale>
          <a:sx n="62" d="100"/>
          <a:sy n="62" d="100"/>
        </p:scale>
        <p:origin x="2176"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99E3AE9F-B9E4-524A-A337-F4AE441286CF}"/>
    <pc:docChg chg="modSld">
      <pc:chgData name="Jasmin Silver" userId="f1ad1a87-e10a-4dd0-87b2-6c2654730cf8" providerId="ADAL" clId="{99E3AE9F-B9E4-524A-A337-F4AE441286CF}" dt="2023-12-13T19:19:11.629" v="15" actId="20577"/>
      <pc:docMkLst>
        <pc:docMk/>
      </pc:docMkLst>
      <pc:sldChg chg="modNotesTx">
        <pc:chgData name="Jasmin Silver" userId="f1ad1a87-e10a-4dd0-87b2-6c2654730cf8" providerId="ADAL" clId="{99E3AE9F-B9E4-524A-A337-F4AE441286CF}" dt="2023-12-13T19:19:11.629" v="15" actId="20577"/>
        <pc:sldMkLst>
          <pc:docMk/>
          <pc:sldMk cId="2758767234" sldId="362"/>
        </pc:sldMkLst>
      </pc:sldChg>
      <pc:sldChg chg="modNotesTx">
        <pc:chgData name="Jasmin Silver" userId="f1ad1a87-e10a-4dd0-87b2-6c2654730cf8" providerId="ADAL" clId="{99E3AE9F-B9E4-524A-A337-F4AE441286CF}" dt="2023-12-13T19:19:05.602" v="14" actId="20577"/>
        <pc:sldMkLst>
          <pc:docMk/>
          <pc:sldMk cId="3074258134" sldId="938"/>
        </pc:sldMkLst>
      </pc:sldChg>
      <pc:sldChg chg="modNotesTx">
        <pc:chgData name="Jasmin Silver" userId="f1ad1a87-e10a-4dd0-87b2-6c2654730cf8" providerId="ADAL" clId="{99E3AE9F-B9E4-524A-A337-F4AE441286CF}" dt="2023-12-13T19:18:55.876" v="13" actId="20577"/>
        <pc:sldMkLst>
          <pc:docMk/>
          <pc:sldMk cId="24259919" sldId="939"/>
        </pc:sldMkLst>
      </pc:sldChg>
      <pc:sldChg chg="modNotesTx">
        <pc:chgData name="Jasmin Silver" userId="f1ad1a87-e10a-4dd0-87b2-6c2654730cf8" providerId="ADAL" clId="{99E3AE9F-B9E4-524A-A337-F4AE441286CF}" dt="2023-12-13T19:18:52.341" v="6" actId="20577"/>
        <pc:sldMkLst>
          <pc:docMk/>
          <pc:sldMk cId="4002299877" sldId="940"/>
        </pc:sldMkLst>
      </pc:sldChg>
    </pc:docChg>
  </pc:docChgLst>
  <pc:docChgLst>
    <pc:chgData name="Jasmin Silver" userId="S::bv929433@reading.ac.uk::2d507aff-3db3-468e-9a53-e6204b33d4b5" providerId="AD" clId="Web-{A5BE7912-6CCC-02EC-C2B0-636F79BE7E67}"/>
    <pc:docChg chg="modSld">
      <pc:chgData name="Jasmin Silver" userId="S::bv929433@reading.ac.uk::2d507aff-3db3-468e-9a53-e6204b33d4b5" providerId="AD" clId="Web-{A5BE7912-6CCC-02EC-C2B0-636F79BE7E67}" dt="2024-01-16T16:17:44.904" v="48"/>
      <pc:docMkLst>
        <pc:docMk/>
      </pc:docMkLst>
      <pc:sldChg chg="modNotes">
        <pc:chgData name="Jasmin Silver" userId="S::bv929433@reading.ac.uk::2d507aff-3db3-468e-9a53-e6204b33d4b5" providerId="AD" clId="Web-{A5BE7912-6CCC-02EC-C2B0-636F79BE7E67}" dt="2024-01-16T16:15:16.283" v="4"/>
        <pc:sldMkLst>
          <pc:docMk/>
          <pc:sldMk cId="0" sldId="257"/>
        </pc:sldMkLst>
      </pc:sldChg>
      <pc:sldChg chg="addSp modSp modNotes">
        <pc:chgData name="Jasmin Silver" userId="S::bv929433@reading.ac.uk::2d507aff-3db3-468e-9a53-e6204b33d4b5" providerId="AD" clId="Web-{A5BE7912-6CCC-02EC-C2B0-636F79BE7E67}" dt="2024-01-16T16:17:44.904" v="48"/>
        <pc:sldMkLst>
          <pc:docMk/>
          <pc:sldMk cId="3755445974" sldId="944"/>
        </pc:sldMkLst>
        <pc:spChg chg="add mod">
          <ac:chgData name="Jasmin Silver" userId="S::bv929433@reading.ac.uk::2d507aff-3db3-468e-9a53-e6204b33d4b5" providerId="AD" clId="Web-{A5BE7912-6CCC-02EC-C2B0-636F79BE7E67}" dt="2024-01-16T16:17:11.026" v="18"/>
          <ac:spMkLst>
            <pc:docMk/>
            <pc:sldMk cId="3755445974" sldId="944"/>
            <ac:spMk id="2" creationId="{EA408EB7-79AB-14FE-9B74-860DD20123AF}"/>
          </ac:spMkLst>
        </pc:spChg>
        <pc:spChg chg="mod">
          <ac:chgData name="Jasmin Silver" userId="S::bv929433@reading.ac.uk::2d507aff-3db3-468e-9a53-e6204b33d4b5" providerId="AD" clId="Web-{A5BE7912-6CCC-02EC-C2B0-636F79BE7E67}" dt="2024-01-16T16:16:03.209" v="6" actId="20577"/>
          <ac:spMkLst>
            <pc:docMk/>
            <pc:sldMk cId="3755445974" sldId="944"/>
            <ac:spMk id="45" creationId="{1AF12CEB-BC00-4100-A680-F52BC0DA9F32}"/>
          </ac:spMkLst>
        </pc:spChg>
        <pc:picChg chg="ord">
          <ac:chgData name="Jasmin Silver" userId="S::bv929433@reading.ac.uk::2d507aff-3db3-468e-9a53-e6204b33d4b5" providerId="AD" clId="Web-{A5BE7912-6CCC-02EC-C2B0-636F79BE7E67}" dt="2024-01-16T16:15:54.349" v="5"/>
          <ac:picMkLst>
            <pc:docMk/>
            <pc:sldMk cId="3755445974" sldId="944"/>
            <ac:picMk id="34" creationId="{48CA0D0E-FBAD-4A1C-89E7-4B3294D06B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de-DE" sz="1800" b="1" strike="noStrike" spc="-1" dirty="0">
                <a:solidFill>
                  <a:srgbClr val="002060"/>
                </a:solidFill>
                <a:latin typeface="Century Gothic"/>
                <a:ea typeface="Century Gothic"/>
              </a:rPr>
              <a:t>[pf] Kopf </a:t>
            </a:r>
            <a:r>
              <a:rPr lang="de-DE" sz="1800" b="0" strike="noStrike" spc="-1" dirty="0">
                <a:solidFill>
                  <a:srgbClr val="002060"/>
                </a:solidFill>
                <a:latin typeface="Century Gothic"/>
                <a:ea typeface="Century Gothic"/>
              </a:rPr>
              <a:t>[279] </a:t>
            </a:r>
            <a:r>
              <a:rPr lang="de-DE" sz="1800" b="1" strike="noStrike" spc="-1" dirty="0">
                <a:solidFill>
                  <a:srgbClr val="002060"/>
                </a:solidFill>
                <a:latin typeface="Century Gothic"/>
                <a:ea typeface="Century Gothic"/>
              </a:rPr>
              <a:t>Pflanze </a:t>
            </a:r>
            <a:r>
              <a:rPr lang="de-DE" sz="1800" b="0" strike="noStrike" spc="-1" dirty="0">
                <a:solidFill>
                  <a:srgbClr val="002060"/>
                </a:solidFill>
                <a:latin typeface="Century Gothic"/>
                <a:ea typeface="Century Gothic"/>
              </a:rPr>
              <a:t>[1667] </a:t>
            </a:r>
            <a:r>
              <a:rPr lang="de-DE" sz="1800" b="1" strike="noStrike" spc="-1" dirty="0">
                <a:solidFill>
                  <a:srgbClr val="002060"/>
                </a:solidFill>
                <a:latin typeface="Century Gothic"/>
                <a:ea typeface="Century Gothic"/>
              </a:rPr>
              <a:t>Apfel </a:t>
            </a:r>
            <a:r>
              <a:rPr lang="de-DE" sz="1800" b="0" strike="noStrike" spc="-1" dirty="0">
                <a:solidFill>
                  <a:srgbClr val="002060"/>
                </a:solidFill>
                <a:latin typeface="Century Gothic"/>
                <a:ea typeface="Century Gothic"/>
              </a:rPr>
              <a:t>[3490]</a:t>
            </a:r>
          </a:p>
          <a:p>
            <a:pPr marL="216000" indent="-216000">
              <a:lnSpc>
                <a:spcPct val="100000"/>
              </a:lnSpc>
            </a:pPr>
            <a:r>
              <a:rPr lang="de-DE" sz="1800" b="1" strike="noStrike" spc="-1" dirty="0">
                <a:solidFill>
                  <a:srgbClr val="002060"/>
                </a:solidFill>
                <a:latin typeface="Century Gothic"/>
                <a:ea typeface="Century Gothic"/>
              </a:rPr>
              <a:t>[kn] Knie </a:t>
            </a:r>
            <a:r>
              <a:rPr lang="de-DE" sz="1800" b="0" strike="noStrike" spc="-1" dirty="0">
                <a:solidFill>
                  <a:srgbClr val="002060"/>
                </a:solidFill>
                <a:latin typeface="Century Gothic"/>
                <a:ea typeface="Century Gothic"/>
              </a:rPr>
              <a:t>[1679] </a:t>
            </a:r>
            <a:r>
              <a:rPr lang="de-DE" sz="1800" b="1" strike="noStrike" spc="-1" dirty="0">
                <a:solidFill>
                  <a:srgbClr val="002060"/>
                </a:solidFill>
                <a:latin typeface="Century Gothic"/>
                <a:ea typeface="Century Gothic"/>
              </a:rPr>
              <a:t>Knochen </a:t>
            </a:r>
            <a:r>
              <a:rPr lang="de-DE" sz="1800" b="0" strike="noStrike" spc="-1" dirty="0">
                <a:solidFill>
                  <a:srgbClr val="002060"/>
                </a:solidFill>
                <a:latin typeface="Century Gothic"/>
                <a:ea typeface="Century Gothic"/>
              </a:rPr>
              <a:t>[1930] </a:t>
            </a:r>
            <a:r>
              <a:rPr lang="de-DE" sz="1800" b="1" strike="noStrike" spc="-1" dirty="0">
                <a:solidFill>
                  <a:srgbClr val="002060"/>
                </a:solidFill>
                <a:latin typeface="Century Gothic"/>
                <a:ea typeface="Century Gothic"/>
              </a:rPr>
              <a:t>knüpfen </a:t>
            </a:r>
            <a:r>
              <a:rPr lang="de-DE" sz="1800" b="0" strike="noStrike" spc="-1" dirty="0">
                <a:solidFill>
                  <a:srgbClr val="002060"/>
                </a:solidFill>
                <a:latin typeface="Century Gothic"/>
                <a:ea typeface="Century Gothic"/>
              </a:rPr>
              <a:t>[4564]</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GB" sz="1800" b="1" i="0" strike="noStrike" spc="-1" dirty="0">
                <a:solidFill>
                  <a:srgbClr val="002060"/>
                </a:solidFill>
                <a:latin typeface="Century Gothic"/>
                <a:ea typeface="Century Gothic"/>
              </a:rPr>
              <a:t>Revisit vocabulary</a:t>
            </a:r>
          </a:p>
          <a:p>
            <a:pPr marL="215900" indent="-215900">
              <a:lnSpc>
                <a:spcPct val="100000"/>
              </a:lnSpc>
            </a:pPr>
            <a:r>
              <a:rPr lang="en-GB" sz="1800" b="1" i="0" strike="noStrike" spc="-1" dirty="0">
                <a:solidFill>
                  <a:srgbClr val="002060"/>
                </a:solidFill>
                <a:latin typeface="Century Gothic"/>
                <a:ea typeface="Century Gothic"/>
              </a:rPr>
              <a:t>Revisit 1: </a:t>
            </a:r>
            <a:r>
              <a:rPr lang="de-DE" sz="1800" b="1" i="0" strike="noStrike" spc="-1" dirty="0">
                <a:solidFill>
                  <a:srgbClr val="002060"/>
                </a:solidFill>
                <a:latin typeface="Century Gothic"/>
                <a:ea typeface="Century Gothic"/>
              </a:rPr>
              <a:t>putzen</a:t>
            </a:r>
            <a:r>
              <a:rPr lang="de-DE" sz="1800" b="0" i="0" strike="noStrike" spc="-1" dirty="0">
                <a:solidFill>
                  <a:srgbClr val="002060"/>
                </a:solidFill>
                <a:latin typeface="Century Gothic"/>
                <a:ea typeface="Century Gothic"/>
              </a:rPr>
              <a:t> [3586] waschen [2315] </a:t>
            </a:r>
            <a:r>
              <a:rPr lang="de-DE" sz="1800" b="1" i="0" strike="noStrike" spc="-1" dirty="0">
                <a:solidFill>
                  <a:srgbClr val="002060"/>
                </a:solidFill>
                <a:latin typeface="Century Gothic"/>
                <a:ea typeface="Century Gothic"/>
              </a:rPr>
              <a:t>wollen, ich will, du willst, er/sie/es will </a:t>
            </a:r>
            <a:r>
              <a:rPr lang="de-DE" sz="1800" b="0" i="0" strike="noStrike" spc="-1" dirty="0">
                <a:solidFill>
                  <a:srgbClr val="002060"/>
                </a:solidFill>
                <a:latin typeface="Century Gothic"/>
                <a:ea typeface="Century Gothic"/>
              </a:rPr>
              <a:t>[57] Auto [361] Frühstück [2600] </a:t>
            </a:r>
            <a:r>
              <a:rPr lang="de-DE" sz="1800" b="1" i="0" strike="noStrike" spc="-1" dirty="0">
                <a:solidFill>
                  <a:srgbClr val="002060"/>
                </a:solidFill>
                <a:latin typeface="Century Gothic"/>
                <a:ea typeface="Century Gothic"/>
              </a:rPr>
              <a:t>Skateboard</a:t>
            </a:r>
            <a:r>
              <a:rPr lang="de-DE" sz="1800" b="0" i="0" strike="noStrike" spc="-1" dirty="0">
                <a:solidFill>
                  <a:srgbClr val="002060"/>
                </a:solidFill>
                <a:latin typeface="Century Gothic"/>
                <a:ea typeface="Century Gothic"/>
              </a:rPr>
              <a:t> [n/a] Zimmer [665] </a:t>
            </a:r>
            <a:r>
              <a:rPr lang="de-DE" sz="1800" b="1" i="0" strike="noStrike" spc="-1" dirty="0">
                <a:solidFill>
                  <a:srgbClr val="002060"/>
                </a:solidFill>
                <a:latin typeface="Century Gothic"/>
                <a:ea typeface="Century Gothic"/>
              </a:rPr>
              <a:t>sauber</a:t>
            </a:r>
            <a:r>
              <a:rPr lang="de-DE" sz="1800" b="0" i="0" strike="noStrike" spc="-1" dirty="0">
                <a:solidFill>
                  <a:srgbClr val="002060"/>
                </a:solidFill>
                <a:latin typeface="Century Gothic"/>
                <a:ea typeface="Century Gothic"/>
              </a:rPr>
              <a:t> [2026] </a:t>
            </a:r>
            <a:r>
              <a:rPr lang="de-DE" sz="1800" b="1" i="0" strike="noStrike" spc="-1" dirty="0">
                <a:solidFill>
                  <a:srgbClr val="002060"/>
                </a:solidFill>
                <a:latin typeface="Century Gothic"/>
                <a:ea typeface="Century Gothic"/>
              </a:rPr>
              <a:t>warum?</a:t>
            </a:r>
            <a:r>
              <a:rPr lang="de-DE" sz="1800" b="0" i="0" strike="noStrike" spc="-1" dirty="0">
                <a:solidFill>
                  <a:srgbClr val="002060"/>
                </a:solidFill>
                <a:latin typeface="Century Gothic"/>
                <a:ea typeface="Century Gothic"/>
              </a:rPr>
              <a:t> [192]</a:t>
            </a:r>
            <a:endParaRPr lang="en-GB" sz="1800" b="0"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Revisit 2: </a:t>
            </a:r>
            <a:r>
              <a:rPr lang="de-DE" sz="1800" b="1" i="0" strike="noStrike" spc="-1" dirty="0">
                <a:solidFill>
                  <a:srgbClr val="002060"/>
                </a:solidFill>
                <a:latin typeface="Century Gothic"/>
                <a:ea typeface="Century Gothic"/>
              </a:rPr>
              <a:t>werden, werde, wirst, wird </a:t>
            </a:r>
            <a:r>
              <a:rPr lang="de-DE" sz="1800" b="0" i="0" strike="noStrike" spc="-1" dirty="0">
                <a:solidFill>
                  <a:srgbClr val="002060"/>
                </a:solidFill>
                <a:latin typeface="Century Gothic"/>
                <a:ea typeface="Century Gothic"/>
              </a:rPr>
              <a:t>[8] </a:t>
            </a:r>
            <a:r>
              <a:rPr lang="de-DE" sz="1800" b="1" i="0" strike="noStrike" spc="-1" dirty="0">
                <a:solidFill>
                  <a:srgbClr val="002060"/>
                </a:solidFill>
                <a:latin typeface="Century Gothic"/>
                <a:ea typeface="Century Gothic"/>
              </a:rPr>
              <a:t>Ei </a:t>
            </a:r>
            <a:r>
              <a:rPr lang="de-DE" sz="1800" b="0" i="0" strike="noStrike" spc="-1" dirty="0">
                <a:solidFill>
                  <a:srgbClr val="002060"/>
                </a:solidFill>
                <a:latin typeface="Century Gothic"/>
                <a:ea typeface="Century Gothic"/>
              </a:rPr>
              <a:t>[1999] </a:t>
            </a:r>
            <a:r>
              <a:rPr lang="de-DE" sz="1800" b="1" i="0" strike="noStrike" spc="-1" dirty="0">
                <a:solidFill>
                  <a:srgbClr val="002060"/>
                </a:solidFill>
                <a:latin typeface="Century Gothic"/>
                <a:ea typeface="Century Gothic"/>
              </a:rPr>
              <a:t>Frühstück </a:t>
            </a:r>
            <a:r>
              <a:rPr lang="de-DE" sz="1800" b="0" i="0" strike="noStrike" spc="-1" dirty="0">
                <a:solidFill>
                  <a:srgbClr val="002060"/>
                </a:solidFill>
                <a:latin typeface="Century Gothic"/>
                <a:ea typeface="Century Gothic"/>
              </a:rPr>
              <a:t>[2600] </a:t>
            </a:r>
            <a:r>
              <a:rPr lang="de-DE" sz="1800" b="1" i="0" strike="noStrike" spc="-1" dirty="0">
                <a:solidFill>
                  <a:srgbClr val="002060"/>
                </a:solidFill>
                <a:latin typeface="Century Gothic"/>
                <a:ea typeface="Century Gothic"/>
              </a:rPr>
              <a:t>Frohe Ostern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Guten Appetit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Gute Nacht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viel Spaß </a:t>
            </a:r>
            <a:r>
              <a:rPr lang="de-DE" sz="1800" b="0" i="0" strike="noStrike" spc="-1" dirty="0">
                <a:solidFill>
                  <a:srgbClr val="002060"/>
                </a:solidFill>
                <a:latin typeface="Century Gothic"/>
                <a:ea typeface="Century Gothic"/>
              </a:rPr>
              <a:t>[n/a]</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5900" indent="-215900">
              <a:defRPr/>
            </a:pPr>
            <a:r>
              <a:rPr lang="en-GB" sz="1800" b="0" dirty="0">
                <a:solidFill>
                  <a:srgbClr val="000000"/>
                </a:solidFill>
                <a:effectLst/>
                <a:highlight>
                  <a:srgbClr val="FFFF00"/>
                </a:highlight>
                <a:latin typeface="Calibri"/>
                <a:ea typeface="Times New Roman" panose="02020603050405020304" pitchFamily="18" charset="0"/>
                <a:cs typeface="Calibri"/>
              </a:rPr>
              <a:t>Remember that at the start of the course (first three lessons of Rot/Gelb) pupils learnt language (for</a:t>
            </a:r>
            <a:r>
              <a:rPr lang="en-GB" sz="1800" b="0" dirty="0">
                <a:solidFill>
                  <a:srgbClr val="000000"/>
                </a:solidFill>
                <a:effectLst/>
                <a:highlight>
                  <a:srgbClr val="FFFF00"/>
                </a:highlight>
                <a:latin typeface="Calibri"/>
                <a:ea typeface="Calibri"/>
                <a:cs typeface="Calibri"/>
              </a:rPr>
              <a:t> </a:t>
            </a:r>
            <a:r>
              <a:rPr lang="en-GB" sz="1800" b="0" dirty="0">
                <a:solidFill>
                  <a:srgbClr val="000000"/>
                </a:solidFill>
                <a:effectLst/>
                <a:highlight>
                  <a:srgbClr val="FFFF00"/>
                </a:highlight>
                <a:latin typeface="Calibri"/>
                <a:ea typeface="Times New Roman" panose="02020603050405020304" pitchFamily="18" charset="0"/>
                <a:cs typeface="Calibri"/>
              </a:rPr>
              <a:t>greetings and register taking) that can still be part of the lesson routines in upper KS2 (Blau/Grün).</a:t>
            </a:r>
            <a:r>
              <a:rPr lang="en-GB" sz="1800" dirty="0">
                <a:solidFill>
                  <a:srgbClr val="000000"/>
                </a:solidFill>
                <a:highlight>
                  <a:srgbClr val="FFFF00"/>
                </a:highlight>
                <a:latin typeface="Calibri"/>
                <a:ea typeface="Times New Roman" panose="02020603050405020304" pitchFamily="18" charset="0"/>
                <a:cs typeface="Calibri"/>
              </a:rPr>
              <a:t> </a:t>
            </a:r>
            <a:r>
              <a:rPr lang="en-GB" sz="1800" b="0" dirty="0">
                <a:solidFill>
                  <a:srgbClr val="000000"/>
                </a:solidFill>
                <a:effectLst/>
                <a:highlight>
                  <a:srgbClr val="FFFF00"/>
                </a:highlight>
                <a:latin typeface="Calibri"/>
                <a:ea typeface="Times New Roman" panose="02020603050405020304" pitchFamily="18" charset="0"/>
                <a:cs typeface="Calibri"/>
              </a:rPr>
              <a:t> They</a:t>
            </a:r>
            <a:r>
              <a:rPr lang="en-GB" sz="1800" b="0" dirty="0">
                <a:solidFill>
                  <a:srgbClr val="000000"/>
                </a:solidFill>
                <a:effectLst/>
                <a:highlight>
                  <a:srgbClr val="FFFF00"/>
                </a:highlight>
                <a:latin typeface="Calibri"/>
                <a:ea typeface="Calibri"/>
                <a:cs typeface="Calibri"/>
              </a:rPr>
              <a:t> </a:t>
            </a:r>
            <a:r>
              <a:rPr lang="en-GB" sz="1800" b="0" dirty="0">
                <a:solidFill>
                  <a:srgbClr val="000000"/>
                </a:solidFill>
                <a:effectLst/>
                <a:highlight>
                  <a:srgbClr val="FFFF00"/>
                </a:highlight>
                <a:latin typeface="Calibri"/>
                <a:ea typeface="Times New Roman" panose="02020603050405020304" pitchFamily="18" charset="0"/>
                <a:cs typeface="Calibri"/>
              </a:rPr>
              <a:t>are not re-taught, as we anticipate that teachers have built these in from early in lower KS2.</a:t>
            </a:r>
            <a:r>
              <a:rPr lang="en-GB" sz="1800" dirty="0"/>
              <a:t> </a:t>
            </a:r>
            <a:endParaRPr lang="en-GB" sz="1200" b="0" strike="noStrike" spc="-1" dirty="0">
              <a:latin typeface="Arial"/>
              <a:cs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3/3</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102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THESE ARE FURTHER OPTIONAL REVISION ACTIVITIES IN CASE TEACHERS DECIDE NOT TO REHEARSE THE PLAY.</a:t>
            </a:r>
          </a:p>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r>
              <a:rPr lang="en-GB" sz="1200" b="1" strike="noStrike" spc="-1" dirty="0">
                <a:solidFill>
                  <a:srgbClr val="000000"/>
                </a:solidFill>
                <a:latin typeface="Calibri"/>
                <a:ea typeface="Calibri"/>
              </a:rPr>
              <a:t>Aim: To revise </a:t>
            </a:r>
            <a:r>
              <a:rPr lang="en-GB" sz="1200" b="1" strike="noStrike" spc="-1" dirty="0" err="1">
                <a:solidFill>
                  <a:srgbClr val="000000"/>
                </a:solidFill>
                <a:latin typeface="Calibri"/>
                <a:ea typeface="Calibri"/>
              </a:rPr>
              <a:t>können</a:t>
            </a:r>
            <a:r>
              <a:rPr lang="en-GB" sz="1200" b="1" strike="noStrike" spc="-1" dirty="0">
                <a:solidFill>
                  <a:srgbClr val="000000"/>
                </a:solidFill>
                <a:latin typeface="Calibri"/>
                <a:ea typeface="Calibri"/>
              </a:rPr>
              <a:t> with 2-verb structures.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2-verb sentences with </a:t>
            </a:r>
            <a:r>
              <a:rPr lang="en-GB" sz="1200" b="0" strike="noStrike" spc="-1" dirty="0" err="1">
                <a:solidFill>
                  <a:srgbClr val="000000"/>
                </a:solidFill>
                <a:latin typeface="+mn-lt"/>
                <a:ea typeface="Calibri"/>
              </a:rPr>
              <a:t>können</a:t>
            </a:r>
            <a:r>
              <a:rPr lang="en-GB" sz="1200" b="0" strike="noStrike" spc="-1" dirty="0">
                <a:solidFill>
                  <a:srgbClr val="000000"/>
                </a:solidFill>
                <a:latin typeface="+mn-lt"/>
                <a:ea typeface="Calibri"/>
              </a:rPr>
              <a:t>.</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a sentence in German.</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 for the pronoun, and </a:t>
            </a:r>
            <a:r>
              <a:rPr lang="en-GB" sz="1200" b="0" strike="noStrike" spc="-1" dirty="0" err="1">
                <a:solidFill>
                  <a:srgbClr val="000000"/>
                </a:solidFill>
                <a:latin typeface="+mn-lt"/>
                <a:ea typeface="Calibri"/>
              </a:rPr>
              <a:t>ein</a:t>
            </a:r>
            <a:r>
              <a:rPr lang="en-GB" sz="1200" b="0" strike="noStrike" spc="-1" dirty="0">
                <a:solidFill>
                  <a:srgbClr val="000000"/>
                </a:solidFill>
                <a:latin typeface="+mn-lt"/>
                <a:ea typeface="Calibri"/>
              </a:rPr>
              <a:t>(e/n) or </a:t>
            </a:r>
            <a:r>
              <a:rPr lang="en-GB" sz="1200" b="0" strike="noStrike" spc="-1" dirty="0" err="1">
                <a:solidFill>
                  <a:srgbClr val="000000"/>
                </a:solidFill>
                <a:latin typeface="+mn-lt"/>
                <a:ea typeface="Calibri"/>
              </a:rPr>
              <a:t>kein</a:t>
            </a:r>
            <a:r>
              <a:rPr lang="en-GB" sz="1200" b="0" strike="noStrike" spc="-1" dirty="0">
                <a:solidFill>
                  <a:srgbClr val="000000"/>
                </a:solidFill>
                <a:latin typeface="+mn-lt"/>
                <a:ea typeface="Calibri"/>
              </a:rPr>
              <a:t>(e/n).</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Pupils write ‘I’, ‘she’, or ‘he’.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Listen again and focus on the </a:t>
            </a:r>
            <a:r>
              <a:rPr lang="en-GB" sz="1200" b="0" strike="noStrike" spc="-1" dirty="0" err="1">
                <a:solidFill>
                  <a:srgbClr val="000000"/>
                </a:solidFill>
                <a:latin typeface="+mn-lt"/>
              </a:rPr>
              <a:t>ein</a:t>
            </a:r>
            <a:r>
              <a:rPr lang="en-GB" sz="1200" b="0" strike="noStrike" spc="-1" dirty="0">
                <a:solidFill>
                  <a:srgbClr val="000000"/>
                </a:solidFill>
                <a:latin typeface="+mn-lt"/>
              </a:rPr>
              <a:t>*/</a:t>
            </a:r>
            <a:r>
              <a:rPr lang="en-GB" sz="1200" b="0" strike="noStrike" spc="-1" dirty="0" err="1">
                <a:solidFill>
                  <a:srgbClr val="000000"/>
                </a:solidFill>
                <a:latin typeface="+mn-lt"/>
              </a:rPr>
              <a:t>kein</a:t>
            </a:r>
            <a:r>
              <a:rPr lang="en-GB" sz="1200" b="0" strike="noStrike" spc="-1" dirty="0">
                <a:solidFill>
                  <a:srgbClr val="000000"/>
                </a:solidFill>
                <a:latin typeface="+mn-lt"/>
              </a:rPr>
              <a:t>*. Is it a can or can’t? Pupils write can or can’t.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Listen a third time, elicit the translation (orally), and click to reveal the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Continue for items 2-6. </a:t>
            </a:r>
            <a:br>
              <a:rPr lang="en-GB" sz="1200" b="0" strike="noStrike" spc="-1" dirty="0">
                <a:solidFill>
                  <a:srgbClr val="000000"/>
                </a:solidFill>
                <a:latin typeface="+mn-lt"/>
              </a:rPr>
            </a:b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Ich </a:t>
            </a:r>
            <a:r>
              <a:rPr lang="en-GB" sz="1200" b="0" strike="noStrike" spc="-1" dirty="0" err="1">
                <a:solidFill>
                  <a:srgbClr val="000000"/>
                </a:solidFill>
                <a:latin typeface="+mn-lt"/>
              </a:rPr>
              <a:t>kann</a:t>
            </a:r>
            <a:r>
              <a:rPr lang="en-GB" sz="1200" b="0" strike="noStrike" spc="-1" dirty="0">
                <a:solidFill>
                  <a:srgbClr val="000000"/>
                </a:solidFill>
                <a:latin typeface="+mn-lt"/>
              </a:rPr>
              <a:t> </a:t>
            </a:r>
            <a:r>
              <a:rPr lang="en-GB" sz="1200" b="0" strike="noStrike" spc="-1" dirty="0" err="1">
                <a:solidFill>
                  <a:srgbClr val="000000"/>
                </a:solidFill>
                <a:latin typeface="+mn-lt"/>
              </a:rPr>
              <a:t>keine</a:t>
            </a:r>
            <a:r>
              <a:rPr lang="en-GB" sz="1200" b="0" strike="noStrike" spc="-1" dirty="0">
                <a:solidFill>
                  <a:srgbClr val="000000"/>
                </a:solidFill>
                <a:latin typeface="+mn-lt"/>
              </a:rPr>
              <a:t> </a:t>
            </a:r>
            <a:r>
              <a:rPr lang="en-GB" sz="1200" b="0" strike="noStrike" spc="-1" dirty="0" err="1">
                <a:solidFill>
                  <a:srgbClr val="000000"/>
                </a:solidFill>
                <a:latin typeface="+mn-lt"/>
              </a:rPr>
              <a:t>Hausaufgaben</a:t>
            </a:r>
            <a:r>
              <a:rPr lang="en-GB" sz="1200" b="0" strike="noStrike" spc="-1" dirty="0">
                <a:solidFill>
                  <a:srgbClr val="000000"/>
                </a:solidFill>
                <a:latin typeface="+mn-lt"/>
              </a:rPr>
              <a:t> </a:t>
            </a:r>
            <a:r>
              <a:rPr lang="en-GB" sz="1200" b="0" strike="noStrike" spc="-1" dirty="0" err="1">
                <a:solidFill>
                  <a:srgbClr val="000000"/>
                </a:solidFill>
                <a:latin typeface="+mn-lt"/>
              </a:rPr>
              <a:t>machen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2. Sie </a:t>
            </a:r>
            <a:r>
              <a:rPr lang="en-GB" sz="1200" b="0" strike="noStrike" spc="-1" dirty="0" err="1">
                <a:solidFill>
                  <a:srgbClr val="000000"/>
                </a:solidFill>
                <a:latin typeface="+mn-lt"/>
              </a:rPr>
              <a:t>kann</a:t>
            </a:r>
            <a:r>
              <a:rPr lang="en-GB" sz="1200" b="0" strike="noStrike" spc="-1" dirty="0">
                <a:solidFill>
                  <a:srgbClr val="000000"/>
                </a:solidFill>
                <a:latin typeface="+mn-lt"/>
              </a:rPr>
              <a:t> </a:t>
            </a:r>
            <a:r>
              <a:rPr lang="en-GB" sz="1200" b="0" strike="noStrike" spc="-1" dirty="0" err="1">
                <a:solidFill>
                  <a:srgbClr val="000000"/>
                </a:solidFill>
                <a:latin typeface="+mn-lt"/>
              </a:rPr>
              <a:t>einen</a:t>
            </a:r>
            <a:r>
              <a:rPr lang="en-GB" sz="1200" b="0" strike="noStrike" spc="-1" dirty="0">
                <a:solidFill>
                  <a:srgbClr val="000000"/>
                </a:solidFill>
                <a:latin typeface="+mn-lt"/>
              </a:rPr>
              <a:t> </a:t>
            </a:r>
            <a:r>
              <a:rPr lang="en-GB" sz="1200" b="0" strike="noStrike" spc="-1" dirty="0" err="1">
                <a:solidFill>
                  <a:srgbClr val="000000"/>
                </a:solidFill>
                <a:latin typeface="+mn-lt"/>
              </a:rPr>
              <a:t>Apfel</a:t>
            </a:r>
            <a:r>
              <a:rPr lang="en-GB" sz="1200" b="0" strike="noStrike" spc="-1" dirty="0">
                <a:solidFill>
                  <a:srgbClr val="000000"/>
                </a:solidFill>
                <a:latin typeface="+mn-lt"/>
              </a:rPr>
              <a:t> </a:t>
            </a:r>
            <a:r>
              <a:rPr lang="en-GB" sz="1200" b="0" strike="noStrike" spc="-1" dirty="0" err="1">
                <a:solidFill>
                  <a:srgbClr val="000000"/>
                </a:solidFill>
                <a:latin typeface="+mn-lt"/>
              </a:rPr>
              <a:t>essen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3. Er </a:t>
            </a:r>
            <a:r>
              <a:rPr lang="en-GB" sz="1200" b="0" strike="noStrike" spc="-1" dirty="0" err="1">
                <a:solidFill>
                  <a:srgbClr val="000000"/>
                </a:solidFill>
                <a:latin typeface="+mn-lt"/>
              </a:rPr>
              <a:t>kann</a:t>
            </a:r>
            <a:r>
              <a:rPr lang="en-GB" sz="1200" b="0" strike="noStrike" spc="-1" dirty="0">
                <a:solidFill>
                  <a:srgbClr val="000000"/>
                </a:solidFill>
                <a:latin typeface="+mn-lt"/>
              </a:rPr>
              <a:t> </a:t>
            </a:r>
            <a:r>
              <a:rPr lang="en-GB" sz="1200" b="0" strike="noStrike" spc="-1" dirty="0" err="1">
                <a:solidFill>
                  <a:srgbClr val="000000"/>
                </a:solidFill>
                <a:latin typeface="+mn-lt"/>
              </a:rPr>
              <a:t>kein</a:t>
            </a:r>
            <a:r>
              <a:rPr lang="en-GB" sz="1200" b="0" strike="noStrike" spc="-1" dirty="0">
                <a:solidFill>
                  <a:srgbClr val="000000"/>
                </a:solidFill>
                <a:latin typeface="+mn-lt"/>
              </a:rPr>
              <a:t> Buch </a:t>
            </a:r>
            <a:r>
              <a:rPr lang="en-GB" sz="1200" b="0" strike="noStrike" spc="-1" dirty="0" err="1">
                <a:solidFill>
                  <a:srgbClr val="000000"/>
                </a:solidFill>
                <a:latin typeface="+mn-lt"/>
              </a:rPr>
              <a:t>lesen</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4. Er </a:t>
            </a:r>
            <a:r>
              <a:rPr lang="en-GB" sz="1200" b="0" strike="noStrike" spc="-1" dirty="0" err="1">
                <a:solidFill>
                  <a:srgbClr val="000000"/>
                </a:solidFill>
                <a:latin typeface="+mn-lt"/>
              </a:rPr>
              <a:t>kann</a:t>
            </a:r>
            <a:r>
              <a:rPr lang="en-GB" sz="1200" b="0" strike="noStrike" spc="-1" dirty="0">
                <a:solidFill>
                  <a:srgbClr val="000000"/>
                </a:solidFill>
                <a:latin typeface="+mn-lt"/>
              </a:rPr>
              <a:t> </a:t>
            </a:r>
            <a:r>
              <a:rPr lang="en-GB" sz="1200" b="0" strike="noStrike" spc="-1" dirty="0" err="1">
                <a:solidFill>
                  <a:srgbClr val="000000"/>
                </a:solidFill>
                <a:latin typeface="+mn-lt"/>
              </a:rPr>
              <a:t>kein</a:t>
            </a:r>
            <a:r>
              <a:rPr lang="en-GB" sz="1200" b="0" strike="noStrike" spc="-1" dirty="0">
                <a:solidFill>
                  <a:srgbClr val="000000"/>
                </a:solidFill>
                <a:latin typeface="+mn-lt"/>
              </a:rPr>
              <a:t> </a:t>
            </a:r>
            <a:r>
              <a:rPr lang="en-GB" sz="1200" b="0" strike="noStrike" spc="-1" dirty="0" err="1">
                <a:solidFill>
                  <a:srgbClr val="000000"/>
                </a:solidFill>
                <a:latin typeface="+mn-lt"/>
              </a:rPr>
              <a:t>Foto</a:t>
            </a:r>
            <a:r>
              <a:rPr lang="en-GB" sz="1200" b="0" strike="noStrike" spc="-1" dirty="0">
                <a:solidFill>
                  <a:srgbClr val="000000"/>
                </a:solidFill>
                <a:latin typeface="+mn-lt"/>
              </a:rPr>
              <a:t> </a:t>
            </a:r>
            <a:r>
              <a:rPr lang="en-GB" sz="1200" b="0" strike="noStrike" spc="-1" dirty="0" err="1">
                <a:solidFill>
                  <a:srgbClr val="000000"/>
                </a:solidFill>
                <a:latin typeface="+mn-lt"/>
              </a:rPr>
              <a:t>machen</a:t>
            </a:r>
            <a:r>
              <a:rPr lang="en-GB" sz="1200" b="0" strike="noStrike" spc="-1" dirty="0">
                <a:solidFill>
                  <a:srgbClr val="000000"/>
                </a:solidFill>
                <a:latin typeface="+mn-lt"/>
              </a:rPr>
              <a:t>. </a:t>
            </a:r>
            <a:br>
              <a:rPr lang="en-GB" sz="1200" b="0" strike="noStrike" spc="-1" dirty="0">
                <a:solidFill>
                  <a:srgbClr val="000000"/>
                </a:solidFill>
                <a:latin typeface="+mn-lt"/>
              </a:rPr>
            </a:br>
            <a:r>
              <a:rPr lang="en-GB" sz="1200" b="0" strike="noStrike" spc="-1" dirty="0">
                <a:solidFill>
                  <a:srgbClr val="000000"/>
                </a:solidFill>
                <a:latin typeface="+mn-lt"/>
              </a:rPr>
              <a:t>5. Ich </a:t>
            </a:r>
            <a:r>
              <a:rPr lang="en-GB" sz="1200" b="0" strike="noStrike" spc="-1" dirty="0" err="1">
                <a:solidFill>
                  <a:srgbClr val="000000"/>
                </a:solidFill>
                <a:latin typeface="+mn-lt"/>
              </a:rPr>
              <a:t>kann</a:t>
            </a:r>
            <a:r>
              <a:rPr lang="en-GB" sz="1200" b="0" strike="noStrike" spc="-1" dirty="0">
                <a:solidFill>
                  <a:srgbClr val="000000"/>
                </a:solidFill>
                <a:latin typeface="+mn-lt"/>
              </a:rPr>
              <a:t> </a:t>
            </a:r>
            <a:r>
              <a:rPr lang="en-GB" sz="1200" b="0" strike="noStrike" spc="-1" dirty="0" err="1">
                <a:solidFill>
                  <a:srgbClr val="000000"/>
                </a:solidFill>
                <a:latin typeface="+mn-lt"/>
              </a:rPr>
              <a:t>kein</a:t>
            </a:r>
            <a:r>
              <a:rPr lang="en-GB" sz="1200" b="0" strike="noStrike" spc="-1" dirty="0">
                <a:solidFill>
                  <a:srgbClr val="000000"/>
                </a:solidFill>
                <a:latin typeface="+mn-lt"/>
              </a:rPr>
              <a:t> Wasser </a:t>
            </a:r>
            <a:r>
              <a:rPr lang="en-GB" sz="1200" b="0" strike="noStrike" spc="-1" dirty="0" err="1">
                <a:solidFill>
                  <a:srgbClr val="000000"/>
                </a:solidFill>
                <a:latin typeface="+mn-lt"/>
              </a:rPr>
              <a:t>trinken</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6. Sie </a:t>
            </a:r>
            <a:r>
              <a:rPr lang="en-GB" sz="1200" b="0" strike="noStrike" spc="-1" dirty="0" err="1">
                <a:solidFill>
                  <a:srgbClr val="000000"/>
                </a:solidFill>
                <a:latin typeface="+mn-lt"/>
              </a:rPr>
              <a:t>kann</a:t>
            </a:r>
            <a:r>
              <a:rPr lang="en-GB" sz="1200" b="0" strike="noStrike" spc="-1" dirty="0">
                <a:solidFill>
                  <a:srgbClr val="000000"/>
                </a:solidFill>
                <a:latin typeface="+mn-lt"/>
              </a:rPr>
              <a:t> Frau </a:t>
            </a:r>
            <a:r>
              <a:rPr lang="en-GB" sz="1200" b="0" strike="noStrike" spc="-1" dirty="0" err="1">
                <a:solidFill>
                  <a:srgbClr val="000000"/>
                </a:solidFill>
                <a:latin typeface="+mn-lt"/>
              </a:rPr>
              <a:t>Bahlsen</a:t>
            </a:r>
            <a:r>
              <a:rPr lang="en-GB" sz="1200" b="0" strike="noStrike" spc="-1" dirty="0">
                <a:solidFill>
                  <a:srgbClr val="000000"/>
                </a:solidFill>
                <a:latin typeface="+mn-lt"/>
              </a:rPr>
              <a:t> </a:t>
            </a:r>
            <a:r>
              <a:rPr lang="en-GB" sz="1200" b="0" strike="noStrike" spc="-1" dirty="0" err="1">
                <a:solidFill>
                  <a:srgbClr val="000000"/>
                </a:solidFill>
                <a:latin typeface="+mn-lt"/>
              </a:rPr>
              <a:t>helfen</a:t>
            </a:r>
            <a:r>
              <a:rPr lang="en-GB" sz="1200" b="0" strike="noStrike" spc="-1" dirty="0">
                <a:solidFill>
                  <a:srgbClr val="000000"/>
                </a:solidFill>
                <a:latin typeface="+mn-lt"/>
              </a:rPr>
              <a:t>. </a:t>
            </a:r>
          </a:p>
          <a:p>
            <a:pPr marL="228600" indent="-227880">
              <a:lnSpc>
                <a:spcPct val="100000"/>
              </a:lnSpc>
              <a:buClr>
                <a:srgbClr val="000000"/>
              </a:buClr>
              <a:buFont typeface="Calibri"/>
              <a:buAutoNum type="arabicPeriod"/>
            </a:pP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production of this week’s revised vocabulary and </a:t>
            </a:r>
            <a:r>
              <a:rPr lang="en-GB" b="0"/>
              <a:t>grammar.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the missing words.</a:t>
            </a:r>
          </a:p>
          <a:p>
            <a:pPr marL="228600" lvl="0" indent="-228600" algn="l" rtl="0">
              <a:spcBef>
                <a:spcPts val="0"/>
              </a:spcBef>
              <a:spcAft>
                <a:spcPts val="0"/>
              </a:spcAft>
              <a:buAutoNum type="arabicPeriod"/>
            </a:pPr>
            <a:r>
              <a:rPr lang="en-GB" dirty="0"/>
              <a:t>Then they translate the sentences into English.</a:t>
            </a:r>
          </a:p>
          <a:p>
            <a:pPr marL="228600" lvl="0" indent="-228600" algn="l" rtl="0">
              <a:spcBef>
                <a:spcPts val="0"/>
              </a:spcBef>
              <a:spcAft>
                <a:spcPts val="0"/>
              </a:spcAft>
              <a:buAutoNum type="arabicPeriod"/>
            </a:pPr>
            <a:r>
              <a:rPr lang="en-GB" dirty="0"/>
              <a:t>Finally they write down how they will respond to the teacher about one thing each that they can and can’t do.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2301136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53448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18</a:t>
            </a:fld>
            <a:endParaRPr lang="en-GB"/>
          </a:p>
        </p:txBody>
      </p:sp>
    </p:spTree>
    <p:extLst>
      <p:ext uri="{BB962C8B-B14F-4D97-AF65-F5344CB8AC3E}">
        <p14:creationId xmlns:p14="http://schemas.microsoft.com/office/powerpoint/2010/main" val="232088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[pf] and [</a:t>
            </a:r>
            <a:r>
              <a:rPr lang="en-GB" b="0" dirty="0" err="1"/>
              <a:t>kn</a:t>
            </a:r>
            <a:r>
              <a:rPr lang="en-GB" b="0" dirty="0"/>
              <a:t>]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dirty="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dirty="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dirty="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pfeifen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[4545]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knacken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[4657]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knistern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 </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1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Open-ended (this week/next week) </a:t>
            </a:r>
            <a:r>
              <a:rPr lang="en-GB" b="1" dirty="0"/>
              <a:t>(3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the vocabulary and grammar learnt previously through acting out a short play.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through the lines in this play.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comprehension. Note that all vocabulary is re-used from previously taught vocabulary, except Pfannkuchen (pancake).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Allocate roles.  Assign narrator roles if more roles are needed and incorporate the 12 lines of story text, too, from the lesson.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Practise for an assembly or class performance next week.</a:t>
            </a:r>
          </a:p>
          <a:p>
            <a:pPr marL="0" marR="0" lvl="0" indent="0" algn="l" rtl="0">
              <a:lnSpc>
                <a:spcPct val="100000"/>
              </a:lnSpc>
              <a:spcBef>
                <a:spcPts val="0"/>
              </a:spcBef>
              <a:spcAft>
                <a:spcPts val="0"/>
              </a:spcAft>
              <a:buClr>
                <a:schemeClr val="dk1"/>
              </a:buClr>
              <a:buSzPts val="1200"/>
              <a:buFont typeface="Calibri"/>
              <a:buNone/>
            </a:pPr>
            <a:endParaRPr lang="en-GB" b="0" dirty="0"/>
          </a:p>
          <a:p>
            <a:pPr marL="216000" indent="-215280">
              <a:lnSpc>
                <a:spcPct val="100000"/>
              </a:lnSpc>
            </a:pPr>
            <a:r>
              <a:rPr lang="en-GB" b="0" dirty="0"/>
              <a:t>Addition: Watch video if time allows: </a:t>
            </a:r>
            <a:r>
              <a:rPr lang="en-GB" sz="1200" b="1" strike="noStrike" spc="-1" dirty="0">
                <a:solidFill>
                  <a:srgbClr val="000000"/>
                </a:solidFill>
                <a:latin typeface="Calibri"/>
                <a:ea typeface="Calibri"/>
              </a:rPr>
              <a:t>“Der </a:t>
            </a:r>
            <a:r>
              <a:rPr lang="en-GB" sz="1200" b="1" strike="noStrike" spc="-1" dirty="0" err="1">
                <a:solidFill>
                  <a:srgbClr val="000000"/>
                </a:solidFill>
                <a:latin typeface="Calibri"/>
                <a:ea typeface="Calibri"/>
              </a:rPr>
              <a:t>dicke</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fette</a:t>
            </a:r>
            <a:r>
              <a:rPr lang="en-GB" sz="1200" b="1" strike="noStrike" spc="-1" dirty="0">
                <a:solidFill>
                  <a:srgbClr val="000000"/>
                </a:solidFill>
                <a:latin typeface="Calibri"/>
                <a:ea typeface="Calibri"/>
              </a:rPr>
              <a:t> Pfannkuchen”: https://www.youtube.com/watch?v=byn4zjvqVSo</a:t>
            </a:r>
          </a:p>
          <a:p>
            <a:pPr marL="216000" indent="-215280">
              <a:lnSpc>
                <a:spcPct val="100000"/>
              </a:lnSpc>
            </a:pPr>
            <a:endParaRPr lang="en-GB" sz="1200" b="1"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ea typeface="Calibri"/>
                <a:cs typeface="Calibri"/>
              </a:rPr>
              <a:t>Vocabulary</a:t>
            </a:r>
          </a:p>
          <a:p>
            <a:pPr>
              <a:buSzPts val="1200"/>
              <a:buFont typeface="Calibri"/>
            </a:pPr>
            <a:r>
              <a:rPr lang="en-GB" dirty="0" err="1">
                <a:ea typeface="Calibri"/>
                <a:cs typeface="Calibri"/>
              </a:rPr>
              <a:t>denn</a:t>
            </a:r>
            <a:r>
              <a:rPr lang="en-GB">
                <a:ea typeface="Calibri"/>
                <a:cs typeface="Calibri"/>
              </a:rPr>
              <a:t> [93]</a:t>
            </a:r>
            <a:endParaRPr lang="en-GB" b="0" dirty="0">
              <a:ea typeface="Calibri"/>
              <a:cs typeface="Calibri"/>
            </a:endParaRPr>
          </a:p>
          <a:p>
            <a:pPr>
              <a:buClr>
                <a:prstClr val="black"/>
              </a:buClr>
              <a:buSzPts val="1200"/>
              <a:buFont typeface="Calibri"/>
            </a:pPr>
            <a:endParaRPr lang="en-GB" dirty="0">
              <a:ea typeface="Calibri"/>
              <a:cs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383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2/3</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088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758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223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494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440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9954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284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87517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66048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06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7366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0933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194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28.png"/><Relationship Id="rId7" Type="http://schemas.openxmlformats.org/officeDocument/2006/relationships/image" Target="../media/image23.sv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36.png"/><Relationship Id="rId5" Type="http://schemas.openxmlformats.org/officeDocument/2006/relationships/image" Target="../media/image19.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gif"/></Relationships>
</file>

<file path=ppt/slides/_rels/slide1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42.png"/><Relationship Id="rId7" Type="http://schemas.openxmlformats.org/officeDocument/2006/relationships/audio" Target="../media/audio10.wav"/><Relationship Id="rId12"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image" Target="../media/image11.png"/><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audio" Target="../media/audio3.wav"/><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gif"/></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6.wav"/><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gif"/><Relationship Id="rId11" Type="http://schemas.openxmlformats.org/officeDocument/2006/relationships/audio" Target="../media/audio4.wav"/><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5.gif"/><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gif"/><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gif"/><Relationship Id="rId3" Type="http://schemas.openxmlformats.org/officeDocument/2006/relationships/image" Target="../media/image28.png"/><Relationship Id="rId7" Type="http://schemas.openxmlformats.org/officeDocument/2006/relationships/image" Target="../media/image23.sv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31.png"/><Relationship Id="rId5" Type="http://schemas.openxmlformats.org/officeDocument/2006/relationships/image" Target="../media/image19.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a:t>
            </a:r>
            <a:r>
              <a:rPr lang="en-GB" sz="3600" b="1">
                <a:solidFill>
                  <a:srgbClr val="FFFFFF"/>
                </a:solidFill>
                <a:latin typeface="Century Gothic"/>
                <a:ea typeface="Century Gothic"/>
                <a:cs typeface="Century Gothic"/>
                <a:sym typeface="Century Gothic"/>
              </a:rPr>
              <a:t>er </a:t>
            </a:r>
            <a:r>
              <a:rPr lang="en-GB" sz="3600" b="1" dirty="0" err="1">
                <a:solidFill>
                  <a:srgbClr val="FFFFFF"/>
                </a:solidFill>
                <a:latin typeface="Century Gothic"/>
                <a:ea typeface="Century Gothic"/>
                <a:cs typeface="Century Gothic"/>
                <a:sym typeface="Century Gothic"/>
              </a:rPr>
              <a:t>dicke</a:t>
            </a:r>
            <a:r>
              <a:rPr lang="en-GB" sz="3600" b="1" dirty="0">
                <a:solidFill>
                  <a:srgbClr val="FFFFFF"/>
                </a:solidFill>
                <a:latin typeface="Century Gothic"/>
                <a:ea typeface="Century Gothic"/>
                <a:cs typeface="Century Gothic"/>
                <a:sym typeface="Century Gothic"/>
              </a:rPr>
              <a:t> </a:t>
            </a:r>
            <a:r>
              <a:rPr lang="en-GB" sz="3600" b="1" dirty="0" err="1">
                <a:solidFill>
                  <a:srgbClr val="FFFFFF"/>
                </a:solidFill>
                <a:latin typeface="Century Gothic"/>
                <a:ea typeface="Century Gothic"/>
                <a:cs typeface="Century Gothic"/>
                <a:sym typeface="Century Gothic"/>
              </a:rPr>
              <a:t>fette</a:t>
            </a:r>
            <a:r>
              <a:rPr lang="en-GB" sz="3600" b="1" dirty="0">
                <a:solidFill>
                  <a:srgbClr val="FFFFFF"/>
                </a:solidFill>
                <a:latin typeface="Century Gothic"/>
                <a:ea typeface="Century Gothic"/>
                <a:cs typeface="Century Gothic"/>
                <a:sym typeface="Century Gothic"/>
              </a:rPr>
              <a:t>  Pfannkuchen</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6" name="Picture 5" descr="A picture containing circle, cartoon, illustration, art&#10;&#10;Description automatically generated">
            <a:extLst>
              <a:ext uri="{FF2B5EF4-FFF2-40B4-BE49-F238E27FC236}">
                <a16:creationId xmlns:a16="http://schemas.microsoft.com/office/drawing/2014/main" id="{1007EF1A-2F96-448E-96DA-BD833C8EC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84" y="1692950"/>
            <a:ext cx="3390815"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birds on it&#10;&#10;Description automatically generated with low confidence">
            <a:extLst>
              <a:ext uri="{FF2B5EF4-FFF2-40B4-BE49-F238E27FC236}">
                <a16:creationId xmlns:a16="http://schemas.microsoft.com/office/drawing/2014/main" id="{416F0984-F235-46BB-B89F-7ED6E62058F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788" b="7586"/>
          <a:stretch/>
        </p:blipFill>
        <p:spPr>
          <a:xfrm>
            <a:off x="115918" y="-64504"/>
            <a:ext cx="11960164" cy="6922504"/>
          </a:xfrm>
          <a:prstGeom prst="rect">
            <a:avLst/>
          </a:prstGeom>
        </p:spPr>
      </p:pic>
      <p:pic>
        <p:nvPicPr>
          <p:cNvPr id="18" name="Picture 17" descr="A red curtain with a black background&#10;&#10;Description automatically generated with low confidence">
            <a:extLst>
              <a:ext uri="{FF2B5EF4-FFF2-40B4-BE49-F238E27FC236}">
                <a16:creationId xmlns:a16="http://schemas.microsoft.com/office/drawing/2014/main" id="{3497121D-A900-4CFC-A2D4-14A19A1CF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29" y="-96098"/>
            <a:ext cx="12937589" cy="7018829"/>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dirty="0">
                <a:solidFill>
                  <a:schemeClr val="bg1"/>
                </a:solidFill>
                <a:latin typeface="Century Gothic" panose="020B0502020202020204" pitchFamily="34" charset="0"/>
                <a:cs typeface="Arial"/>
                <a:sym typeface="Arial"/>
              </a:rPr>
              <a:t>Der dicke fette Pfannkuchen [3/3]</a:t>
            </a:r>
            <a:endParaRPr lang="en-GB" sz="2800" dirty="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242" y="-2228"/>
            <a:ext cx="914400" cy="914400"/>
          </a:xfrm>
          <a:prstGeom prst="rect">
            <a:avLst/>
          </a:prstGeom>
        </p:spPr>
      </p:pic>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29" name="TextBox 28">
            <a:extLst>
              <a:ext uri="{FF2B5EF4-FFF2-40B4-BE49-F238E27FC236}">
                <a16:creationId xmlns:a16="http://schemas.microsoft.com/office/drawing/2014/main" id="{8B249545-FDE6-447C-AECC-23AFD2E628BC}"/>
              </a:ext>
            </a:extLst>
          </p:cNvPr>
          <p:cNvSpPr txBox="1"/>
          <p:nvPr/>
        </p:nvSpPr>
        <p:spPr>
          <a:xfrm>
            <a:off x="1724812" y="2261598"/>
            <a:ext cx="916686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Drei Kinder sind im Wald und sehen den Pfannkuchen.</a:t>
            </a:r>
          </a:p>
        </p:txBody>
      </p:sp>
      <p:sp>
        <p:nvSpPr>
          <p:cNvPr id="31" name="TextBox 30">
            <a:extLst>
              <a:ext uri="{FF2B5EF4-FFF2-40B4-BE49-F238E27FC236}">
                <a16:creationId xmlns:a16="http://schemas.microsoft.com/office/drawing/2014/main" id="{87C5C30A-E6F2-4B18-ABE8-2D171F8E2FA9}"/>
              </a:ext>
            </a:extLst>
          </p:cNvPr>
          <p:cNvSpPr txBox="1"/>
          <p:nvPr/>
        </p:nvSpPr>
        <p:spPr>
          <a:xfrm>
            <a:off x="1724812" y="2624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1: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3" name="TextBox 32">
            <a:extLst>
              <a:ext uri="{FF2B5EF4-FFF2-40B4-BE49-F238E27FC236}">
                <a16:creationId xmlns:a16="http://schemas.microsoft.com/office/drawing/2014/main" id="{8BFE64C5-52D8-4971-A62C-5963D32FFBD2}"/>
              </a:ext>
            </a:extLst>
          </p:cNvPr>
          <p:cNvSpPr txBox="1"/>
          <p:nvPr/>
        </p:nvSpPr>
        <p:spPr>
          <a:xfrm>
            <a:off x="1724812" y="296914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5" name="TextBox 34">
            <a:extLst>
              <a:ext uri="{FF2B5EF4-FFF2-40B4-BE49-F238E27FC236}">
                <a16:creationId xmlns:a16="http://schemas.microsoft.com/office/drawing/2014/main" id="{BAA04C5C-3A10-4CB5-97CA-95CD2B93D091}"/>
              </a:ext>
            </a:extLst>
          </p:cNvPr>
          <p:cNvSpPr txBox="1"/>
          <p:nvPr/>
        </p:nvSpPr>
        <p:spPr>
          <a:xfrm>
            <a:off x="1724812" y="3402642"/>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2: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7" name="TextBox 36">
            <a:extLst>
              <a:ext uri="{FF2B5EF4-FFF2-40B4-BE49-F238E27FC236}">
                <a16:creationId xmlns:a16="http://schemas.microsoft.com/office/drawing/2014/main" id="{87DFA42A-BFA2-48B3-86D7-E2531D8E6036}"/>
              </a:ext>
            </a:extLst>
          </p:cNvPr>
          <p:cNvSpPr txBox="1"/>
          <p:nvPr/>
        </p:nvSpPr>
        <p:spPr>
          <a:xfrm>
            <a:off x="1724812" y="3814851"/>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9" name="TextBox 38">
            <a:extLst>
              <a:ext uri="{FF2B5EF4-FFF2-40B4-BE49-F238E27FC236}">
                <a16:creationId xmlns:a16="http://schemas.microsoft.com/office/drawing/2014/main" id="{90255337-7D58-4F6C-A070-99271E7C7399}"/>
              </a:ext>
            </a:extLst>
          </p:cNvPr>
          <p:cNvSpPr txBox="1"/>
          <p:nvPr/>
        </p:nvSpPr>
        <p:spPr>
          <a:xfrm>
            <a:off x="1724812" y="420331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3: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41" name="TextBox 40">
            <a:extLst>
              <a:ext uri="{FF2B5EF4-FFF2-40B4-BE49-F238E27FC236}">
                <a16:creationId xmlns:a16="http://schemas.microsoft.com/office/drawing/2014/main" id="{F43BF016-AE47-4EF3-9FFB-18A5C9D08DC1}"/>
              </a:ext>
            </a:extLst>
          </p:cNvPr>
          <p:cNvSpPr txBox="1"/>
          <p:nvPr/>
        </p:nvSpPr>
        <p:spPr>
          <a:xfrm>
            <a:off x="1724812" y="4620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Oder… ein Moment…</a:t>
            </a:r>
          </a:p>
        </p:txBody>
      </p:sp>
      <p:sp>
        <p:nvSpPr>
          <p:cNvPr id="43" name="TextBox 42">
            <a:extLst>
              <a:ext uri="{FF2B5EF4-FFF2-40B4-BE49-F238E27FC236}">
                <a16:creationId xmlns:a16="http://schemas.microsoft.com/office/drawing/2014/main" id="{BC1BC971-4AE8-40BF-B427-DCD0ABB0D4D6}"/>
              </a:ext>
            </a:extLst>
          </p:cNvPr>
          <p:cNvSpPr txBox="1"/>
          <p:nvPr/>
        </p:nvSpPr>
        <p:spPr>
          <a:xfrm>
            <a:off x="1724812" y="504901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3: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Pfannkuchen? Kann ich dich essen?</a:t>
            </a:r>
          </a:p>
        </p:txBody>
      </p:sp>
      <p:sp>
        <p:nvSpPr>
          <p:cNvPr id="45" name="TextBox 44">
            <a:extLst>
              <a:ext uri="{FF2B5EF4-FFF2-40B4-BE49-F238E27FC236}">
                <a16:creationId xmlns:a16="http://schemas.microsoft.com/office/drawing/2014/main" id="{1AF12CEB-BC00-4100-A680-F52BC0DA9F32}"/>
              </a:ext>
            </a:extLst>
          </p:cNvPr>
          <p:cNvSpPr txBox="1"/>
          <p:nvPr/>
        </p:nvSpPr>
        <p:spPr>
          <a:xfrm>
            <a:off x="1724812" y="543632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2: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Pfannkuchen? Kann ich dich essen?</a:t>
            </a:r>
          </a:p>
        </p:txBody>
      </p:sp>
      <p:sp>
        <p:nvSpPr>
          <p:cNvPr id="47" name="TextBox 46">
            <a:extLst>
              <a:ext uri="{FF2B5EF4-FFF2-40B4-BE49-F238E27FC236}">
                <a16:creationId xmlns:a16="http://schemas.microsoft.com/office/drawing/2014/main" id="{71B993BB-2F0E-454D-AF7A-4E04BF6E1606}"/>
              </a:ext>
            </a:extLst>
          </p:cNvPr>
          <p:cNvSpPr txBox="1"/>
          <p:nvPr/>
        </p:nvSpPr>
        <p:spPr>
          <a:xfrm>
            <a:off x="1724812" y="582363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kein Problem! Du kannst mich essen!</a:t>
            </a:r>
          </a:p>
        </p:txBody>
      </p:sp>
      <p:sp>
        <p:nvSpPr>
          <p:cNvPr id="30" name="TextBox 29">
            <a:extLst>
              <a:ext uri="{FF2B5EF4-FFF2-40B4-BE49-F238E27FC236}">
                <a16:creationId xmlns:a16="http://schemas.microsoft.com/office/drawing/2014/main" id="{A6DEE434-F053-454B-9953-BD21B4BFCD6E}"/>
              </a:ext>
            </a:extLst>
          </p:cNvPr>
          <p:cNvSpPr txBox="1"/>
          <p:nvPr/>
        </p:nvSpPr>
        <p:spPr>
          <a:xfrm>
            <a:off x="2203916" y="6197212"/>
            <a:ext cx="6320422"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1: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Huurrah! Ich esse dich auch! </a:t>
            </a:r>
            <a:b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(Sie essen den Pfannkuchen).</a:t>
            </a:r>
          </a:p>
        </p:txBody>
      </p:sp>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5332" y="72801"/>
            <a:ext cx="1470502" cy="1487062"/>
          </a:xfrm>
          <a:prstGeom prst="rect">
            <a:avLst/>
          </a:prstGeom>
        </p:spPr>
      </p:pic>
      <p:sp>
        <p:nvSpPr>
          <p:cNvPr id="46" name="Speech Bubble: Rectangle with Corners Rounded 45">
            <a:extLst>
              <a:ext uri="{FF2B5EF4-FFF2-40B4-BE49-F238E27FC236}">
                <a16:creationId xmlns:a16="http://schemas.microsoft.com/office/drawing/2014/main" id="{0CFA36C2-1402-4997-AD91-9D6C601AC53C}"/>
              </a:ext>
            </a:extLst>
          </p:cNvPr>
          <p:cNvSpPr/>
          <p:nvPr/>
        </p:nvSpPr>
        <p:spPr>
          <a:xfrm>
            <a:off x="594435" y="767005"/>
            <a:ext cx="3136773" cy="517320"/>
          </a:xfrm>
          <a:prstGeom prst="wedgeRoundRectCallout">
            <a:avLst>
              <a:gd name="adj1" fmla="val -34152"/>
              <a:gd name="adj2" fmla="val 12510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extLst>
              <a:ext uri="{FF2B5EF4-FFF2-40B4-BE49-F238E27FC236}">
                <a16:creationId xmlns:a16="http://schemas.microsoft.com/office/drawing/2014/main" id="{DECF6EEB-51EE-4A0E-A00B-985F2AB5A7D2}"/>
              </a:ext>
            </a:extLst>
          </p:cNvPr>
          <p:cNvSpPr/>
          <p:nvPr/>
        </p:nvSpPr>
        <p:spPr>
          <a:xfrm>
            <a:off x="7677376" y="1045446"/>
            <a:ext cx="3136773" cy="517320"/>
          </a:xfrm>
          <a:prstGeom prst="wedgeRoundRectCallout">
            <a:avLst>
              <a:gd name="adj1" fmla="val 51198"/>
              <a:gd name="adj2" fmla="val 13716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ED0A8F2A-08FF-471B-8608-5D128A5218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639" y="5536260"/>
            <a:ext cx="1303445" cy="1318123"/>
          </a:xfrm>
          <a:prstGeom prst="rect">
            <a:avLst/>
          </a:prstGeom>
        </p:spPr>
      </p:pic>
      <p:pic>
        <p:nvPicPr>
          <p:cNvPr id="13" name="Picture 12">
            <a:extLst>
              <a:ext uri="{FF2B5EF4-FFF2-40B4-BE49-F238E27FC236}">
                <a16:creationId xmlns:a16="http://schemas.microsoft.com/office/drawing/2014/main" id="{AD86A5B2-D8D8-4FEC-AFFB-62E04EDCC955}"/>
              </a:ext>
            </a:extLst>
          </p:cNvPr>
          <p:cNvPicPr>
            <a:picLocks noChangeAspect="1"/>
          </p:cNvPicPr>
          <p:nvPr/>
        </p:nvPicPr>
        <p:blipFill>
          <a:blip r:embed="rId10"/>
          <a:stretch>
            <a:fillRect/>
          </a:stretch>
        </p:blipFill>
        <p:spPr>
          <a:xfrm>
            <a:off x="10623937" y="1610078"/>
            <a:ext cx="1761897" cy="2347163"/>
          </a:xfrm>
          <a:prstGeom prst="rect">
            <a:avLst/>
          </a:prstGeom>
        </p:spPr>
      </p:pic>
      <p:pic>
        <p:nvPicPr>
          <p:cNvPr id="15" name="Picture 14">
            <a:extLst>
              <a:ext uri="{FF2B5EF4-FFF2-40B4-BE49-F238E27FC236}">
                <a16:creationId xmlns:a16="http://schemas.microsoft.com/office/drawing/2014/main" id="{11CB72D6-617F-453B-8797-D593080AEA3C}"/>
              </a:ext>
            </a:extLst>
          </p:cNvPr>
          <p:cNvPicPr>
            <a:picLocks noChangeAspect="1"/>
          </p:cNvPicPr>
          <p:nvPr/>
        </p:nvPicPr>
        <p:blipFill>
          <a:blip r:embed="rId11"/>
          <a:stretch>
            <a:fillRect/>
          </a:stretch>
        </p:blipFill>
        <p:spPr>
          <a:xfrm>
            <a:off x="-71663" y="1699125"/>
            <a:ext cx="1754846" cy="2540047"/>
          </a:xfrm>
          <a:prstGeom prst="rect">
            <a:avLst/>
          </a:prstGeom>
        </p:spPr>
      </p:pic>
      <p:pic>
        <p:nvPicPr>
          <p:cNvPr id="16" name="Picture 15">
            <a:extLst>
              <a:ext uri="{FF2B5EF4-FFF2-40B4-BE49-F238E27FC236}">
                <a16:creationId xmlns:a16="http://schemas.microsoft.com/office/drawing/2014/main" id="{1C7DBFD9-2467-4700-9DDE-131088112379}"/>
              </a:ext>
            </a:extLst>
          </p:cNvPr>
          <p:cNvPicPr>
            <a:picLocks noChangeAspect="1"/>
          </p:cNvPicPr>
          <p:nvPr/>
        </p:nvPicPr>
        <p:blipFill>
          <a:blip r:embed="rId12"/>
          <a:stretch>
            <a:fillRect/>
          </a:stretch>
        </p:blipFill>
        <p:spPr>
          <a:xfrm>
            <a:off x="10816399" y="4580378"/>
            <a:ext cx="1767993" cy="2274005"/>
          </a:xfrm>
          <a:prstGeom prst="rect">
            <a:avLst/>
          </a:prstGeom>
        </p:spPr>
      </p:pic>
    </p:spTree>
    <p:extLst>
      <p:ext uri="{BB962C8B-B14F-4D97-AF65-F5344CB8AC3E}">
        <p14:creationId xmlns:p14="http://schemas.microsoft.com/office/powerpoint/2010/main" val="187432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As you know, to say ‘can’ with another verb, use </a:t>
            </a:r>
            <a:r>
              <a:rPr lang="en-GB" sz="2800" b="1"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plus an </a:t>
            </a:r>
            <a:r>
              <a:rPr lang="en-GB" sz="2800" b="1" spc="-1" dirty="0">
                <a:solidFill>
                  <a:srgbClr val="002060"/>
                </a:solidFill>
                <a:latin typeface="Century Gothic" panose="020B0502020202020204" pitchFamily="34" charset="0"/>
              </a:rPr>
              <a:t>infinitive</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verb</a:t>
            </a:r>
            <a:r>
              <a:rPr lang="en-GB" sz="2800" spc="-1" dirty="0">
                <a:solidFill>
                  <a:srgbClr val="002060"/>
                </a:solidFill>
                <a:latin typeface="Century Gothic" panose="020B0502020202020204" pitchFamily="34" charset="0"/>
              </a:rPr>
              <a:t>.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The second verb is at the end of the sentence:</a:t>
            </a:r>
          </a:p>
        </p:txBody>
      </p:sp>
      <p:sp>
        <p:nvSpPr>
          <p:cNvPr id="91" name="CustomShape 4"/>
          <p:cNvSpPr/>
          <p:nvPr/>
        </p:nvSpPr>
        <p:spPr>
          <a:xfrm>
            <a:off x="369796" y="2882894"/>
            <a:ext cx="3027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Er</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358234" y="2882894"/>
            <a:ext cx="34149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1F3864"/>
                </a:solidFill>
                <a:latin typeface="Century Gothic" panose="020B0502020202020204" pitchFamily="34" charset="0"/>
                <a:ea typeface="Century Gothic"/>
              </a:rPr>
              <a:t>He/It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can</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rPr>
              <a:t> see.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5" name="CustomShape 8"/>
          <p:cNvSpPr/>
          <p:nvPr/>
        </p:nvSpPr>
        <p:spPr>
          <a:xfrm>
            <a:off x="369795" y="5464287"/>
            <a:ext cx="44725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ea typeface="Century Gothic"/>
              </a:rPr>
              <a:t>Er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endParaRPr lang="en-GB" sz="2800" spc="-1" dirty="0">
              <a:solidFill>
                <a:prstClr val="black"/>
              </a:solidFill>
              <a:latin typeface="Century Gothic" panose="020B0502020202020204" pitchFamily="34" charset="0"/>
            </a:endParaRPr>
          </a:p>
        </p:txBody>
      </p:sp>
      <p:sp>
        <p:nvSpPr>
          <p:cNvPr id="96" name="CustomShape 9"/>
          <p:cNvSpPr/>
          <p:nvPr/>
        </p:nvSpPr>
        <p:spPr>
          <a:xfrm>
            <a:off x="4870915" y="546428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1F3864"/>
                </a:solidFill>
                <a:latin typeface="Century Gothic" panose="020B0502020202020204" pitchFamily="34" charset="0"/>
                <a:ea typeface="Century Gothic"/>
              </a:rPr>
              <a:t>He/It can’t see.</a:t>
            </a:r>
            <a:endParaRPr lang="en-GB" sz="2800" spc="-1" dirty="0">
              <a:solidFill>
                <a:prstClr val="black"/>
              </a:solidFill>
              <a:latin typeface="Century Gothic" panose="020B0502020202020204" pitchFamily="34" charset="0"/>
            </a:endParaRPr>
          </a:p>
        </p:txBody>
      </p:sp>
      <p:pic>
        <p:nvPicPr>
          <p:cNvPr id="102" name="Google Shape;183;p8"/>
          <p:cNvPicPr/>
          <p:nvPr/>
        </p:nvPicPr>
        <p:blipFill>
          <a:blip r:embed="rId4"/>
          <a:stretch/>
        </p:blipFill>
        <p:spPr>
          <a:xfrm>
            <a:off x="3602995" y="2826400"/>
            <a:ext cx="633960" cy="671040"/>
          </a:xfrm>
          <a:prstGeom prst="rect">
            <a:avLst/>
          </a:prstGeom>
          <a:ln>
            <a:noFill/>
          </a:ln>
        </p:spPr>
      </p:pic>
      <p:pic>
        <p:nvPicPr>
          <p:cNvPr id="103" name="Google Shape;184;p8"/>
          <p:cNvPicPr/>
          <p:nvPr/>
        </p:nvPicPr>
        <p:blipFill>
          <a:blip r:embed="rId4"/>
          <a:stretch/>
        </p:blipFill>
        <p:spPr>
          <a:xfrm>
            <a:off x="4309978" y="542598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err="1">
                <a:solidFill>
                  <a:srgbClr val="002060"/>
                </a:solidFill>
                <a:latin typeface="Century Gothic" panose="020B0502020202020204" pitchFamily="34" charset="0"/>
                <a:ea typeface="Century Gothic"/>
              </a:rPr>
              <a:t>Können</a:t>
            </a:r>
            <a:endParaRPr lang="en-GB" sz="3600" dirty="0">
              <a:solidFill>
                <a:srgbClr val="002060"/>
              </a:solidFill>
            </a:endParaRPr>
          </a:p>
        </p:txBody>
      </p:sp>
      <p:pic>
        <p:nvPicPr>
          <p:cNvPr id="4" name="Picture 3" descr="Logo&#10;&#10;Description automatically generated">
            <a:extLst>
              <a:ext uri="{FF2B5EF4-FFF2-40B4-BE49-F238E27FC236}">
                <a16:creationId xmlns:a16="http://schemas.microsoft.com/office/drawing/2014/main" id="{03C1B695-4DF8-99CC-5E14-1AAC1A018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165" y="2633594"/>
            <a:ext cx="1355293" cy="1002137"/>
          </a:xfrm>
          <a:prstGeom prst="rect">
            <a:avLst/>
          </a:prstGeom>
        </p:spPr>
      </p:pic>
      <p:pic>
        <p:nvPicPr>
          <p:cNvPr id="5" name="Picture 4" descr="Icon&#10;&#10;Description automatically generated">
            <a:extLst>
              <a:ext uri="{FF2B5EF4-FFF2-40B4-BE49-F238E27FC236}">
                <a16:creationId xmlns:a16="http://schemas.microsoft.com/office/drawing/2014/main" id="{C49DB9C6-71C5-FDB2-4396-75DB411B3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9837" y="2702312"/>
            <a:ext cx="998679" cy="998679"/>
          </a:xfrm>
          <a:prstGeom prst="rect">
            <a:avLst/>
          </a:prstGeom>
        </p:spPr>
      </p:pic>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And to say </a:t>
            </a:r>
            <a:r>
              <a:rPr lang="en-GB" sz="2800" i="1" spc="-1" dirty="0">
                <a:solidFill>
                  <a:srgbClr val="002060"/>
                </a:solidFill>
                <a:latin typeface="Century Gothic" panose="020B0502020202020204" pitchFamily="34" charset="0"/>
              </a:rPr>
              <a:t>cannot/can’t </a:t>
            </a:r>
            <a:r>
              <a:rPr lang="en-GB" sz="2800" spc="-1" dirty="0">
                <a:solidFill>
                  <a:srgbClr val="002060"/>
                </a:solidFill>
                <a:latin typeface="Century Gothic" panose="020B0502020202020204" pitchFamily="34" charset="0"/>
              </a:rPr>
              <a:t>with verbs, use </a:t>
            </a:r>
            <a:r>
              <a:rPr lang="en-GB" sz="2800" i="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the infinitive verb:</a:t>
            </a:r>
          </a:p>
        </p:txBody>
      </p:sp>
      <p:pic>
        <p:nvPicPr>
          <p:cNvPr id="8" name="Picture 7" descr="Logo&#10;&#10;Description automatically generated">
            <a:extLst>
              <a:ext uri="{FF2B5EF4-FFF2-40B4-BE49-F238E27FC236}">
                <a16:creationId xmlns:a16="http://schemas.microsoft.com/office/drawing/2014/main" id="{C4F0D767-F99C-433A-EBB3-24D2A89E6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2314" y="5222238"/>
            <a:ext cx="1355293" cy="1002137"/>
          </a:xfrm>
          <a:prstGeom prst="rect">
            <a:avLst/>
          </a:prstGeom>
        </p:spPr>
      </p:pic>
      <p:pic>
        <p:nvPicPr>
          <p:cNvPr id="9" name="Picture 8" descr="Icon&#10;&#10;Description automatically generated">
            <a:extLst>
              <a:ext uri="{FF2B5EF4-FFF2-40B4-BE49-F238E27FC236}">
                <a16:creationId xmlns:a16="http://schemas.microsoft.com/office/drawing/2014/main" id="{B6D26343-333F-28C7-848C-A375CC3C1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3321" y="5158602"/>
            <a:ext cx="998679" cy="998679"/>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6749" y="5295491"/>
            <a:ext cx="750258" cy="855630"/>
          </a:xfrm>
          <a:prstGeom prst="rect">
            <a:avLst/>
          </a:prstGeom>
        </p:spPr>
      </p:pic>
      <p:pic>
        <p:nvPicPr>
          <p:cNvPr id="19" name="Picture 18" descr="A picture containing circle, cartoon, illustration, art&#10;&#10;Description automatically generated">
            <a:extLst>
              <a:ext uri="{FF2B5EF4-FFF2-40B4-BE49-F238E27FC236}">
                <a16:creationId xmlns:a16="http://schemas.microsoft.com/office/drawing/2014/main" id="{E971902A-9EA0-48C2-8B84-CCB51F0D5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7830" y="2625324"/>
            <a:ext cx="1061241" cy="1073192"/>
          </a:xfrm>
          <a:prstGeom prst="rect">
            <a:avLst/>
          </a:prstGeom>
        </p:spPr>
      </p:pic>
      <p:pic>
        <p:nvPicPr>
          <p:cNvPr id="11" name="Picture 10">
            <a:extLst>
              <a:ext uri="{FF2B5EF4-FFF2-40B4-BE49-F238E27FC236}">
                <a16:creationId xmlns:a16="http://schemas.microsoft.com/office/drawing/2014/main" id="{4EBDC523-F60E-4BE7-A849-63C5E02627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278" y="5072548"/>
            <a:ext cx="1157748" cy="1170786"/>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0EC16544-7F6F-4EA6-898A-471D4D2DF20F}"/>
              </a:ext>
            </a:extLst>
          </p:cNvPr>
          <p:cNvGraphicFramePr/>
          <p:nvPr>
            <p:extLst>
              <p:ext uri="{D42A27DB-BD31-4B8C-83A1-F6EECF244321}">
                <p14:modId xmlns:p14="http://schemas.microsoft.com/office/powerpoint/2010/main" val="2910227410"/>
              </p:ext>
            </p:extLst>
          </p:nvPr>
        </p:nvGraphicFramePr>
        <p:xfrm>
          <a:off x="275624" y="937379"/>
          <a:ext cx="10221185" cy="4276153"/>
        </p:xfrm>
        <a:graphic>
          <a:graphicData uri="http://schemas.openxmlformats.org/drawingml/2006/table">
            <a:tbl>
              <a:tblPr/>
              <a:tblGrid>
                <a:gridCol w="628164">
                  <a:extLst>
                    <a:ext uri="{9D8B030D-6E8A-4147-A177-3AD203B41FA5}">
                      <a16:colId xmlns:a16="http://schemas.microsoft.com/office/drawing/2014/main" val="20000"/>
                    </a:ext>
                  </a:extLst>
                </a:gridCol>
                <a:gridCol w="2898191">
                  <a:extLst>
                    <a:ext uri="{9D8B030D-6E8A-4147-A177-3AD203B41FA5}">
                      <a16:colId xmlns:a16="http://schemas.microsoft.com/office/drawing/2014/main" val="20001"/>
                    </a:ext>
                  </a:extLst>
                </a:gridCol>
                <a:gridCol w="2598821">
                  <a:extLst>
                    <a:ext uri="{9D8B030D-6E8A-4147-A177-3AD203B41FA5}">
                      <a16:colId xmlns:a16="http://schemas.microsoft.com/office/drawing/2014/main" val="20002"/>
                    </a:ext>
                  </a:extLst>
                </a:gridCol>
                <a:gridCol w="409600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I, she, or he?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can or can’t?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dirty="0">
                          <a:solidFill>
                            <a:srgbClr val="002060"/>
                          </a:solidFill>
                          <a:latin typeface="Century Gothic" panose="020B0502020202020204" pitchFamily="34" charset="0"/>
                        </a:rPr>
                        <a:t>English</a:t>
                      </a:r>
                      <a:endParaRPr lang="en-GB" sz="24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2" name="TextBox 1">
            <a:extLst>
              <a:ext uri="{FF2B5EF4-FFF2-40B4-BE49-F238E27FC236}">
                <a16:creationId xmlns:a16="http://schemas.microsoft.com/office/drawing/2014/main" id="{D67410A8-A0A1-46E4-82DC-F747C9CCA441}"/>
              </a:ext>
            </a:extLst>
          </p:cNvPr>
          <p:cNvSpPr txBox="1"/>
          <p:nvPr/>
        </p:nvSpPr>
        <p:spPr>
          <a:xfrm>
            <a:off x="2066795" y="1484655"/>
            <a:ext cx="663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8" name="TextBox 27">
            <a:extLst>
              <a:ext uri="{FF2B5EF4-FFF2-40B4-BE49-F238E27FC236}">
                <a16:creationId xmlns:a16="http://schemas.microsoft.com/office/drawing/2014/main" id="{E618FED3-B878-478C-8799-132EF8ED7FE8}"/>
              </a:ext>
            </a:extLst>
          </p:cNvPr>
          <p:cNvSpPr txBox="1"/>
          <p:nvPr/>
        </p:nvSpPr>
        <p:spPr>
          <a:xfrm>
            <a:off x="1410882" y="2151394"/>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9" name="TextBox 28">
            <a:extLst>
              <a:ext uri="{FF2B5EF4-FFF2-40B4-BE49-F238E27FC236}">
                <a16:creationId xmlns:a16="http://schemas.microsoft.com/office/drawing/2014/main" id="{D2C1982C-7999-45DC-BB03-8C68C7BBE085}"/>
              </a:ext>
            </a:extLst>
          </p:cNvPr>
          <p:cNvSpPr txBox="1"/>
          <p:nvPr/>
        </p:nvSpPr>
        <p:spPr>
          <a:xfrm>
            <a:off x="1410882" y="2684712"/>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31" name="TextBox 30">
            <a:extLst>
              <a:ext uri="{FF2B5EF4-FFF2-40B4-BE49-F238E27FC236}">
                <a16:creationId xmlns:a16="http://schemas.microsoft.com/office/drawing/2014/main" id="{0B3522B1-D2EF-40AC-A5BE-03B6F10552BE}"/>
              </a:ext>
            </a:extLst>
          </p:cNvPr>
          <p:cNvSpPr txBox="1"/>
          <p:nvPr/>
        </p:nvSpPr>
        <p:spPr>
          <a:xfrm>
            <a:off x="1845517" y="3356555"/>
            <a:ext cx="1190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he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FD0EBF5-7D29-4DBC-A381-2308743D78C5}"/>
              </a:ext>
            </a:extLst>
          </p:cNvPr>
          <p:cNvSpPr txBox="1"/>
          <p:nvPr/>
        </p:nvSpPr>
        <p:spPr>
          <a:xfrm>
            <a:off x="1380700" y="3927763"/>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I</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F7E0AF44-1C16-4FDD-B464-07F44F0ED48D}"/>
              </a:ext>
            </a:extLst>
          </p:cNvPr>
          <p:cNvSpPr txBox="1"/>
          <p:nvPr/>
        </p:nvSpPr>
        <p:spPr>
          <a:xfrm>
            <a:off x="1408413" y="4586039"/>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38" name="TextBox 37">
            <a:extLst>
              <a:ext uri="{FF2B5EF4-FFF2-40B4-BE49-F238E27FC236}">
                <a16:creationId xmlns:a16="http://schemas.microsoft.com/office/drawing/2014/main" id="{69739C5A-A145-4C48-8471-02649D6A4B39}"/>
              </a:ext>
            </a:extLst>
          </p:cNvPr>
          <p:cNvSpPr txBox="1"/>
          <p:nvPr/>
        </p:nvSpPr>
        <p:spPr>
          <a:xfrm>
            <a:off x="4004154" y="1550260"/>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15FDF83A-5A58-4EAA-B3C6-34923B061175}"/>
              </a:ext>
            </a:extLst>
          </p:cNvPr>
          <p:cNvSpPr txBox="1"/>
          <p:nvPr/>
        </p:nvSpPr>
        <p:spPr>
          <a:xfrm>
            <a:off x="3958659" y="2173055"/>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t>
            </a:r>
          </a:p>
        </p:txBody>
      </p:sp>
      <p:sp>
        <p:nvSpPr>
          <p:cNvPr id="41" name="TextBox 40">
            <a:extLst>
              <a:ext uri="{FF2B5EF4-FFF2-40B4-BE49-F238E27FC236}">
                <a16:creationId xmlns:a16="http://schemas.microsoft.com/office/drawing/2014/main" id="{19F65425-56C6-4F91-A7C8-E16918DB7ACD}"/>
              </a:ext>
            </a:extLst>
          </p:cNvPr>
          <p:cNvSpPr txBox="1"/>
          <p:nvPr/>
        </p:nvSpPr>
        <p:spPr>
          <a:xfrm>
            <a:off x="3958659" y="2764264"/>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a:t>
            </a:r>
          </a:p>
        </p:txBody>
      </p:sp>
      <p:sp>
        <p:nvSpPr>
          <p:cNvPr id="43" name="TextBox 42">
            <a:extLst>
              <a:ext uri="{FF2B5EF4-FFF2-40B4-BE49-F238E27FC236}">
                <a16:creationId xmlns:a16="http://schemas.microsoft.com/office/drawing/2014/main" id="{4BB256FC-C560-4002-8D83-863F4D38F7CA}"/>
              </a:ext>
            </a:extLst>
          </p:cNvPr>
          <p:cNvSpPr txBox="1"/>
          <p:nvPr/>
        </p:nvSpPr>
        <p:spPr>
          <a:xfrm>
            <a:off x="3949484" y="3373113"/>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a:t>
            </a:r>
          </a:p>
        </p:txBody>
      </p:sp>
      <p:sp>
        <p:nvSpPr>
          <p:cNvPr id="46" name="TextBox 45">
            <a:extLst>
              <a:ext uri="{FF2B5EF4-FFF2-40B4-BE49-F238E27FC236}">
                <a16:creationId xmlns:a16="http://schemas.microsoft.com/office/drawing/2014/main" id="{E8F90742-0E78-40F2-8A22-5CE81A68B64C}"/>
              </a:ext>
            </a:extLst>
          </p:cNvPr>
          <p:cNvSpPr txBox="1"/>
          <p:nvPr/>
        </p:nvSpPr>
        <p:spPr>
          <a:xfrm>
            <a:off x="3958659" y="4025006"/>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can’t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7B3347E-05B6-447F-942E-38A9BAE10DFB}"/>
              </a:ext>
            </a:extLst>
          </p:cNvPr>
          <p:cNvSpPr txBox="1"/>
          <p:nvPr/>
        </p:nvSpPr>
        <p:spPr>
          <a:xfrm>
            <a:off x="3943698" y="4597453"/>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t>
            </a: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4" name="T3_W12F_12.2.wav"/>
            </a:hlinkClick>
            <a:extLst>
              <a:ext uri="{FF2B5EF4-FFF2-40B4-BE49-F238E27FC236}">
                <a16:creationId xmlns:a16="http://schemas.microsoft.com/office/drawing/2014/main" id="{DE32818A-74E9-4CFA-B058-1C8BE6C5845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5" name="T3_W12F_12.3.wav"/>
            </a:hlinkClick>
            <a:extLst>
              <a:ext uri="{FF2B5EF4-FFF2-40B4-BE49-F238E27FC236}">
                <a16:creationId xmlns:a16="http://schemas.microsoft.com/office/drawing/2014/main" id="{D5C62343-D8DA-4538-8BC0-3B2566B833F1}"/>
              </a:ext>
            </a:extLst>
          </p:cNvPr>
          <p:cNvSpPr/>
          <p:nvPr/>
        </p:nvSpPr>
        <p:spPr>
          <a:xfrm>
            <a:off x="344586" y="22512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6" name="T3_W12F_12.4.wav"/>
            </a:hlinkClick>
            <a:extLst>
              <a:ext uri="{FF2B5EF4-FFF2-40B4-BE49-F238E27FC236}">
                <a16:creationId xmlns:a16="http://schemas.microsoft.com/office/drawing/2014/main" id="{3894644F-3EB8-4FFF-99A6-ED4D6B5B63D8}"/>
              </a:ext>
            </a:extLst>
          </p:cNvPr>
          <p:cNvSpPr/>
          <p:nvPr/>
        </p:nvSpPr>
        <p:spPr>
          <a:xfrm>
            <a:off x="344586" y="28231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7" name="T3_W12F_12.5.wav"/>
            </a:hlinkClick>
            <a:extLst>
              <a:ext uri="{FF2B5EF4-FFF2-40B4-BE49-F238E27FC236}">
                <a16:creationId xmlns:a16="http://schemas.microsoft.com/office/drawing/2014/main" id="{6FC18DBE-4402-4F4D-A67F-57D5F37526FF}"/>
              </a:ext>
            </a:extLst>
          </p:cNvPr>
          <p:cNvSpPr/>
          <p:nvPr/>
        </p:nvSpPr>
        <p:spPr>
          <a:xfrm>
            <a:off x="344586" y="3450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8" name="T3_W12F_12.6.wav"/>
            </a:hlinkClick>
            <a:extLst>
              <a:ext uri="{FF2B5EF4-FFF2-40B4-BE49-F238E27FC236}">
                <a16:creationId xmlns:a16="http://schemas.microsoft.com/office/drawing/2014/main" id="{BB501AB7-3A81-4A9F-884A-3D59C43A5883}"/>
              </a:ext>
            </a:extLst>
          </p:cNvPr>
          <p:cNvSpPr/>
          <p:nvPr/>
        </p:nvSpPr>
        <p:spPr>
          <a:xfrm>
            <a:off x="344586" y="4021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9" name="T3_W12F_12.7.wav"/>
            </a:hlinkClick>
            <a:extLst>
              <a:ext uri="{FF2B5EF4-FFF2-40B4-BE49-F238E27FC236}">
                <a16:creationId xmlns:a16="http://schemas.microsoft.com/office/drawing/2014/main" id="{EA0E0052-4B22-4A97-BC49-8B82208FE1C8}"/>
              </a:ext>
            </a:extLst>
          </p:cNvPr>
          <p:cNvSpPr/>
          <p:nvPr/>
        </p:nvSpPr>
        <p:spPr>
          <a:xfrm>
            <a:off x="364123" y="4670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10" name="T3_W12F_12.1.wav"/>
            </a:hlinkClick>
            <a:extLst>
              <a:ext uri="{FF2B5EF4-FFF2-40B4-BE49-F238E27FC236}">
                <a16:creationId xmlns:a16="http://schemas.microsoft.com/office/drawing/2014/main" id="{12327968-9073-4F66-950E-C984228FE2AD}"/>
              </a:ext>
            </a:extLst>
          </p:cNvPr>
          <p:cNvSpPr/>
          <p:nvPr/>
        </p:nvSpPr>
        <p:spPr>
          <a:xfrm>
            <a:off x="3793629" y="150050"/>
            <a:ext cx="506161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10" name="T3_W12F_12.1.wav"/>
            </a:hlinkClick>
            <a:extLst>
              <a:ext uri="{FF2B5EF4-FFF2-40B4-BE49-F238E27FC236}">
                <a16:creationId xmlns:a16="http://schemas.microsoft.com/office/drawing/2014/main" id="{479D8987-7467-4CB2-8317-2FBAEAB5017E}"/>
              </a:ext>
            </a:extLst>
          </p:cNvPr>
          <p:cNvSpPr/>
          <p:nvPr/>
        </p:nvSpPr>
        <p:spPr>
          <a:xfrm>
            <a:off x="3805897" y="140905"/>
            <a:ext cx="4893474" cy="5605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Who, and:</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lang="en-GB" sz="2400" b="1" spc="-1" dirty="0">
                <a:solidFill>
                  <a:srgbClr val="002060"/>
                </a:solidFill>
                <a:latin typeface="Century Gothic"/>
                <a:ea typeface="Century Gothic"/>
              </a:rPr>
              <a:t>c</a:t>
            </a:r>
            <a:r>
              <a:rPr kumimoji="0" lang="en-GB" sz="2400" b="1" i="0" u="none" strike="noStrike" kern="1200" cap="none" spc="-1" normalizeH="0" baseline="0" noProof="0" dirty="0">
                <a:ln>
                  <a:noFill/>
                </a:ln>
                <a:solidFill>
                  <a:srgbClr val="002060"/>
                </a:solidFill>
                <a:effectLst/>
                <a:uLnTx/>
                <a:uFillTx/>
                <a:latin typeface="Century Gothic"/>
                <a:ea typeface="Century Gothic"/>
              </a:rPr>
              <a:t>an or can’t?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3" name="TextBox 2">
            <a:extLst>
              <a:ext uri="{FF2B5EF4-FFF2-40B4-BE49-F238E27FC236}">
                <a16:creationId xmlns:a16="http://schemas.microsoft.com/office/drawing/2014/main" id="{CD150D52-FA14-9CCD-7D93-D7775EA9EB6F}"/>
              </a:ext>
            </a:extLst>
          </p:cNvPr>
          <p:cNvSpPr txBox="1"/>
          <p:nvPr/>
        </p:nvSpPr>
        <p:spPr>
          <a:xfrm>
            <a:off x="6459204" y="1632695"/>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can’t do (any) homework.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511EB01-0C25-8DE3-5C2B-D745E3738A46}"/>
              </a:ext>
            </a:extLst>
          </p:cNvPr>
          <p:cNvSpPr txBox="1"/>
          <p:nvPr/>
        </p:nvSpPr>
        <p:spPr>
          <a:xfrm>
            <a:off x="6459204" y="2205518"/>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can eat an apple.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1571587-0325-960E-F92B-74441E6CECF8}"/>
              </a:ext>
            </a:extLst>
          </p:cNvPr>
          <p:cNvSpPr txBox="1"/>
          <p:nvPr/>
        </p:nvSpPr>
        <p:spPr>
          <a:xfrm>
            <a:off x="6469998" y="2880361"/>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He can’t read a book.</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4BF38B3-2E87-A331-065C-A5BEF1D59DB4}"/>
              </a:ext>
            </a:extLst>
          </p:cNvPr>
          <p:cNvSpPr txBox="1"/>
          <p:nvPr/>
        </p:nvSpPr>
        <p:spPr>
          <a:xfrm>
            <a:off x="6295548" y="3509470"/>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He can’t take a photo.</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34960CE-5204-60C7-4963-1657A98FF07C}"/>
              </a:ext>
            </a:extLst>
          </p:cNvPr>
          <p:cNvSpPr txBox="1"/>
          <p:nvPr/>
        </p:nvSpPr>
        <p:spPr>
          <a:xfrm>
            <a:off x="6402762" y="4082293"/>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can’t drink (any) water.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C0FA84B-5702-1113-76C0-217F9847D4BC}"/>
              </a:ext>
            </a:extLst>
          </p:cNvPr>
          <p:cNvSpPr txBox="1"/>
          <p:nvPr/>
        </p:nvSpPr>
        <p:spPr>
          <a:xfrm>
            <a:off x="6459204" y="4718343"/>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She can help Mrs </a:t>
            </a:r>
            <a:r>
              <a:rPr lang="en-US" sz="2000" b="1" dirty="0" err="1">
                <a:solidFill>
                  <a:srgbClr val="002060"/>
                </a:solidFill>
                <a:latin typeface="Century Gothic" panose="020B0502020202020204" pitchFamily="34" charset="0"/>
              </a:rPr>
              <a:t>Bahlsen</a:t>
            </a:r>
            <a:r>
              <a:rPr lang="en-US" sz="2000" b="1" dirty="0">
                <a:solidFill>
                  <a:srgbClr val="002060"/>
                </a:solidFill>
                <a:latin typeface="Century Gothic" panose="020B0502020202020204" pitchFamily="34" charset="0"/>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75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1" grpId="0"/>
      <p:bldP spid="32" grpId="0"/>
      <p:bldP spid="33" grpId="0"/>
      <p:bldP spid="38" grpId="0"/>
      <p:bldP spid="39" grpId="0"/>
      <p:bldP spid="41" grpId="0"/>
      <p:bldP spid="43" grpId="0"/>
      <p:bldP spid="46" grpId="0"/>
      <p:bldP spid="48" grpId="0"/>
      <p:bldP spid="3" grpId="0"/>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4354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5" name="Google Shape;397;p9">
            <a:extLst>
              <a:ext uri="{FF2B5EF4-FFF2-40B4-BE49-F238E27FC236}">
                <a16:creationId xmlns:a16="http://schemas.microsoft.com/office/drawing/2014/main" id="{5BB6A430-4591-4851-A1B2-E7B66912D1F4}"/>
              </a:ext>
            </a:extLst>
          </p:cNvPr>
          <p:cNvGraphicFramePr/>
          <p:nvPr>
            <p:extLst>
              <p:ext uri="{D42A27DB-BD31-4B8C-83A1-F6EECF244321}">
                <p14:modId xmlns:p14="http://schemas.microsoft.com/office/powerpoint/2010/main" val="1786108261"/>
              </p:ext>
            </p:extLst>
          </p:nvPr>
        </p:nvGraphicFramePr>
        <p:xfrm>
          <a:off x="189722" y="1600462"/>
          <a:ext cx="5941900" cy="4415570"/>
        </p:xfrm>
        <a:graphic>
          <a:graphicData uri="http://schemas.openxmlformats.org/drawingml/2006/table">
            <a:tbl>
              <a:tblPr firstRow="1" bandRow="1">
                <a:noFill/>
              </a:tblPr>
              <a:tblGrid>
                <a:gridCol w="883683">
                  <a:extLst>
                    <a:ext uri="{9D8B030D-6E8A-4147-A177-3AD203B41FA5}">
                      <a16:colId xmlns:a16="http://schemas.microsoft.com/office/drawing/2014/main" val="20000"/>
                    </a:ext>
                  </a:extLst>
                </a:gridCol>
                <a:gridCol w="5058217">
                  <a:extLst>
                    <a:ext uri="{9D8B030D-6E8A-4147-A177-3AD203B41FA5}">
                      <a16:colId xmlns:a16="http://schemas.microsoft.com/office/drawing/2014/main" val="20001"/>
                    </a:ext>
                  </a:extLst>
                </a:gridCol>
              </a:tblGrid>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1</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dirty="0">
                          <a:solidFill>
                            <a:srgbClr val="002060"/>
                          </a:solidFill>
                          <a:latin typeface="Century Gothic"/>
                          <a:ea typeface="Century Gothic"/>
                          <a:cs typeface="Century Gothic"/>
                          <a:sym typeface="Century Gothic"/>
                        </a:rPr>
                        <a:t>Ich  [am getting] </a:t>
                      </a:r>
                      <a:r>
                        <a:rPr lang="en-GB" sz="2000" b="1" dirty="0" err="1">
                          <a:solidFill>
                            <a:srgbClr val="002060"/>
                          </a:solidFill>
                          <a:latin typeface="Century Gothic"/>
                          <a:ea typeface="Century Gothic"/>
                          <a:cs typeface="Century Gothic"/>
                          <a:sym typeface="Century Gothic"/>
                        </a:rPr>
                        <a:t>müde</a:t>
                      </a:r>
                      <a:r>
                        <a:rPr lang="en-GB" sz="2000" b="1" dirty="0">
                          <a:solidFill>
                            <a:srgbClr val="002060"/>
                          </a:solidFill>
                          <a:latin typeface="Century Gothic"/>
                          <a:ea typeface="Century Gothic"/>
                          <a:cs typeface="Century Gothic"/>
                          <a:sym typeface="Century Gothic"/>
                        </a:rPr>
                        <a:t>.</a:t>
                      </a: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2</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dirty="0" err="1">
                          <a:solidFill>
                            <a:srgbClr val="002060"/>
                          </a:solidFill>
                          <a:latin typeface="Century Gothic"/>
                          <a:ea typeface="Century Gothic"/>
                          <a:cs typeface="Century Gothic"/>
                          <a:sym typeface="Century Gothic"/>
                        </a:rPr>
                        <a:t>Viel</a:t>
                      </a:r>
                      <a:r>
                        <a:rPr lang="en-GB" sz="2000" b="1" dirty="0">
                          <a:solidFill>
                            <a:srgbClr val="002060"/>
                          </a:solidFill>
                          <a:latin typeface="Century Gothic"/>
                          <a:ea typeface="Century Gothic"/>
                          <a:cs typeface="Century Gothic"/>
                          <a:sym typeface="Century Gothic"/>
                        </a:rPr>
                        <a:t> [fun]!   </a:t>
                      </a: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3</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dirty="0">
                          <a:solidFill>
                            <a:srgbClr val="002060"/>
                          </a:solidFill>
                          <a:latin typeface="Century Gothic"/>
                          <a:ea typeface="Century Gothic"/>
                          <a:cs typeface="Century Gothic"/>
                          <a:sym typeface="Century Gothic"/>
                        </a:rPr>
                        <a:t>Sie [can]    </a:t>
                      </a:r>
                      <a:r>
                        <a:rPr lang="en-GB" sz="2000" b="1" dirty="0" err="1">
                          <a:solidFill>
                            <a:srgbClr val="002060"/>
                          </a:solidFill>
                          <a:latin typeface="Century Gothic"/>
                          <a:ea typeface="Century Gothic"/>
                          <a:cs typeface="Century Gothic"/>
                          <a:sym typeface="Century Gothic"/>
                        </a:rPr>
                        <a:t>keinen</a:t>
                      </a:r>
                      <a:r>
                        <a:rPr lang="en-GB" sz="2000" b="1" dirty="0">
                          <a:solidFill>
                            <a:srgbClr val="002060"/>
                          </a:solidFill>
                          <a:latin typeface="Century Gothic"/>
                          <a:ea typeface="Century Gothic"/>
                          <a:cs typeface="Century Gothic"/>
                          <a:sym typeface="Century Gothic"/>
                        </a:rPr>
                        <a:t> Kuchen </a:t>
                      </a:r>
                      <a:r>
                        <a:rPr lang="en-GB" sz="2000" b="1" dirty="0" err="1">
                          <a:solidFill>
                            <a:srgbClr val="002060"/>
                          </a:solidFill>
                          <a:latin typeface="Century Gothic"/>
                          <a:ea typeface="Century Gothic"/>
                          <a:cs typeface="Century Gothic"/>
                          <a:sym typeface="Century Gothic"/>
                        </a:rPr>
                        <a:t>essen</a:t>
                      </a:r>
                      <a:r>
                        <a:rPr lang="en-GB" sz="2000" b="1" dirty="0">
                          <a:solidFill>
                            <a:srgbClr val="002060"/>
                          </a:solidFill>
                          <a:latin typeface="Century Gothic"/>
                          <a:ea typeface="Century Gothic"/>
                          <a:cs typeface="Century Gothic"/>
                          <a:sym typeface="Century Gothic"/>
                        </a:rPr>
                        <a:t>.</a:t>
                      </a: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4</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dirty="0">
                          <a:solidFill>
                            <a:srgbClr val="002060"/>
                          </a:solidFill>
                          <a:latin typeface="Century Gothic"/>
                          <a:ea typeface="Century Gothic"/>
                          <a:cs typeface="Century Gothic"/>
                          <a:sym typeface="Century Gothic"/>
                        </a:rPr>
                        <a:t>Er will </a:t>
                      </a:r>
                      <a:r>
                        <a:rPr lang="en-GB" sz="2000" b="1" dirty="0" err="1">
                          <a:solidFill>
                            <a:srgbClr val="002060"/>
                          </a:solidFill>
                          <a:latin typeface="Century Gothic"/>
                          <a:ea typeface="Century Gothic"/>
                          <a:cs typeface="Century Gothic"/>
                          <a:sym typeface="Century Gothic"/>
                        </a:rPr>
                        <a:t>frei</a:t>
                      </a:r>
                      <a:r>
                        <a:rPr lang="en-GB" sz="2000" b="1" dirty="0">
                          <a:solidFill>
                            <a:srgbClr val="002060"/>
                          </a:solidFill>
                          <a:latin typeface="Century Gothic"/>
                          <a:ea typeface="Century Gothic"/>
                          <a:cs typeface="Century Gothic"/>
                          <a:sym typeface="Century Gothic"/>
                        </a:rPr>
                        <a:t> [to be].</a:t>
                      </a: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5</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US" sz="2000" b="1" dirty="0">
                          <a:solidFill>
                            <a:srgbClr val="002060"/>
                          </a:solidFill>
                          <a:latin typeface="Century Gothic"/>
                          <a:ea typeface="Century Gothic"/>
                          <a:cs typeface="Century Gothic"/>
                          <a:sym typeface="Century Gothic"/>
                        </a:rPr>
                        <a:t>S</a:t>
                      </a:r>
                      <a:r>
                        <a:rPr lang="en-GB" sz="2000" b="1" dirty="0" err="1">
                          <a:solidFill>
                            <a:srgbClr val="002060"/>
                          </a:solidFill>
                          <a:latin typeface="Century Gothic"/>
                          <a:ea typeface="Century Gothic"/>
                          <a:cs typeface="Century Gothic"/>
                          <a:sym typeface="Century Gothic"/>
                        </a:rPr>
                        <a:t>ie</a:t>
                      </a:r>
                      <a:r>
                        <a:rPr lang="en-GB" sz="2000" b="1" dirty="0">
                          <a:solidFill>
                            <a:srgbClr val="002060"/>
                          </a:solidFill>
                          <a:latin typeface="Century Gothic"/>
                          <a:ea typeface="Century Gothic"/>
                          <a:cs typeface="Century Gothic"/>
                          <a:sym typeface="Century Gothic"/>
                        </a:rPr>
                        <a:t> [wants to] den </a:t>
                      </a:r>
                      <a:r>
                        <a:rPr lang="en-GB" sz="2000" b="1" dirty="0" err="1">
                          <a:solidFill>
                            <a:srgbClr val="002060"/>
                          </a:solidFill>
                          <a:latin typeface="Century Gothic"/>
                          <a:ea typeface="Century Gothic"/>
                          <a:cs typeface="Century Gothic"/>
                          <a:sym typeface="Century Gothic"/>
                        </a:rPr>
                        <a:t>Pfannkuchen</a:t>
                      </a:r>
                      <a:r>
                        <a:rPr lang="en-GB" sz="2000" b="1" dirty="0">
                          <a:solidFill>
                            <a:srgbClr val="002060"/>
                          </a:solidFill>
                          <a:latin typeface="Century Gothic"/>
                          <a:ea typeface="Century Gothic"/>
                          <a:cs typeface="Century Gothic"/>
                          <a:sym typeface="Century Gothic"/>
                        </a:rPr>
                        <a:t> </a:t>
                      </a:r>
                      <a:r>
                        <a:rPr lang="en-GB" sz="2000" b="1" dirty="0" err="1">
                          <a:solidFill>
                            <a:srgbClr val="002060"/>
                          </a:solidFill>
                          <a:latin typeface="Century Gothic"/>
                          <a:ea typeface="Century Gothic"/>
                          <a:cs typeface="Century Gothic"/>
                          <a:sym typeface="Century Gothic"/>
                        </a:rPr>
                        <a:t>essen</a:t>
                      </a:r>
                      <a:r>
                        <a:rPr lang="en-GB" sz="2000" b="1" dirty="0">
                          <a:solidFill>
                            <a:srgbClr val="002060"/>
                          </a:solidFill>
                          <a:latin typeface="Century Gothic"/>
                          <a:ea typeface="Century Gothic"/>
                          <a:cs typeface="Century Gothic"/>
                          <a:sym typeface="Century Gothic"/>
                        </a:rPr>
                        <a:t>.</a:t>
                      </a:r>
                      <a:endParaRPr sz="20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41557">
                <a:tc vMerge="1">
                  <a:txBody>
                    <a:bodyPr/>
                    <a:lstStyle/>
                    <a:p>
                      <a:endParaRPr lang="en-US"/>
                    </a:p>
                  </a:txBody>
                  <a:tcP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sp>
        <p:nvSpPr>
          <p:cNvPr id="36" name="Google Shape;399;p9">
            <a:extLst>
              <a:ext uri="{FF2B5EF4-FFF2-40B4-BE49-F238E27FC236}">
                <a16:creationId xmlns:a16="http://schemas.microsoft.com/office/drawing/2014/main" id="{E8D6820A-6C06-4DBD-8529-944A2CB5845F}"/>
              </a:ext>
            </a:extLst>
          </p:cNvPr>
          <p:cNvSpPr txBox="1"/>
          <p:nvPr/>
        </p:nvSpPr>
        <p:spPr>
          <a:xfrm>
            <a:off x="178940" y="841970"/>
            <a:ext cx="459076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down in German the missing word in brackets.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400;p9">
            <a:extLst>
              <a:ext uri="{FF2B5EF4-FFF2-40B4-BE49-F238E27FC236}">
                <a16:creationId xmlns:a16="http://schemas.microsoft.com/office/drawing/2014/main" id="{677E8523-110D-47EF-9481-FC25C37D4086}"/>
              </a:ext>
            </a:extLst>
          </p:cNvPr>
          <p:cNvSpPr txBox="1"/>
          <p:nvPr/>
        </p:nvSpPr>
        <p:spPr>
          <a:xfrm>
            <a:off x="6253206" y="1869840"/>
            <a:ext cx="5941900"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Be ready to respond to the teacher in German! Write down your answer to your teacher: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38" name="Google Shape;401;p9">
            <a:extLst>
              <a:ext uri="{FF2B5EF4-FFF2-40B4-BE49-F238E27FC236}">
                <a16:creationId xmlns:a16="http://schemas.microsoft.com/office/drawing/2014/main" id="{A9B4AA74-9EC7-4BD6-A33E-7B8CBD6C70A2}"/>
              </a:ext>
            </a:extLst>
          </p:cNvPr>
          <p:cNvGraphicFramePr/>
          <p:nvPr>
            <p:extLst>
              <p:ext uri="{D42A27DB-BD31-4B8C-83A1-F6EECF244321}">
                <p14:modId xmlns:p14="http://schemas.microsoft.com/office/powerpoint/2010/main" val="2570273325"/>
              </p:ext>
            </p:extLst>
          </p:nvPr>
        </p:nvGraphicFramePr>
        <p:xfrm>
          <a:off x="6342681" y="2906513"/>
          <a:ext cx="5659596" cy="2453277"/>
        </p:xfrm>
        <a:graphic>
          <a:graphicData uri="http://schemas.openxmlformats.org/drawingml/2006/table">
            <a:tbl>
              <a:tblPr firstRow="1" bandRow="1">
                <a:noFill/>
              </a:tblPr>
              <a:tblGrid>
                <a:gridCol w="513915">
                  <a:extLst>
                    <a:ext uri="{9D8B030D-6E8A-4147-A177-3AD203B41FA5}">
                      <a16:colId xmlns:a16="http://schemas.microsoft.com/office/drawing/2014/main" val="20000"/>
                    </a:ext>
                  </a:extLst>
                </a:gridCol>
                <a:gridCol w="5145681">
                  <a:extLst>
                    <a:ext uri="{9D8B030D-6E8A-4147-A177-3AD203B41FA5}">
                      <a16:colId xmlns:a16="http://schemas.microsoft.com/office/drawing/2014/main" val="20001"/>
                    </a:ext>
                  </a:extLst>
                </a:gridCol>
              </a:tblGrid>
              <a:tr h="546612">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1</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Hello! Yes I can speak German!</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813441">
                <a:tc vMerge="1">
                  <a:txBody>
                    <a:bodyPr/>
                    <a:lstStyle/>
                    <a:p>
                      <a:endParaRPr lang="en-US"/>
                    </a:p>
                  </a:txBody>
                  <a:tcPr/>
                </a:tc>
                <a:tc>
                  <a:txBody>
                    <a:bodyPr/>
                    <a:lstStyle/>
                    <a:p>
                      <a:pPr marL="0" marR="0" lvl="0" indent="0" algn="l" rtl="0">
                        <a:spcBef>
                          <a:spcPts val="0"/>
                        </a:spcBef>
                        <a:spcAft>
                          <a:spcPts val="0"/>
                        </a:spcAft>
                        <a:buNone/>
                      </a:pPr>
                      <a:endParaRPr lang="en-GB" sz="1800" b="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546612">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2</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US" sz="1800" b="1" dirty="0">
                          <a:solidFill>
                            <a:srgbClr val="002060"/>
                          </a:solidFill>
                          <a:latin typeface="Century Gothic"/>
                          <a:ea typeface="Century Gothic"/>
                          <a:cs typeface="Century Gothic"/>
                          <a:sym typeface="Century Gothic"/>
                        </a:rPr>
                        <a:t>No I can’t drive a car.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546612">
                <a:tc vMerge="1">
                  <a:txBody>
                    <a:bodyPr/>
                    <a:lstStyle/>
                    <a:p>
                      <a:endParaRPr lang="en-US"/>
                    </a:p>
                  </a:txBody>
                  <a:tcP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39" name="Google Shape;402;p9">
            <a:extLst>
              <a:ext uri="{FF2B5EF4-FFF2-40B4-BE49-F238E27FC236}">
                <a16:creationId xmlns:a16="http://schemas.microsoft.com/office/drawing/2014/main" id="{FA197B4B-58E0-43A9-804B-7AB4E4835B50}"/>
              </a:ext>
            </a:extLst>
          </p:cNvPr>
          <p:cNvSpPr txBox="1"/>
          <p:nvPr/>
        </p:nvSpPr>
        <p:spPr>
          <a:xfrm>
            <a:off x="1705638" y="1613694"/>
            <a:ext cx="1521656"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werde</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0" name="Google Shape;403;p9">
            <a:extLst>
              <a:ext uri="{FF2B5EF4-FFF2-40B4-BE49-F238E27FC236}">
                <a16:creationId xmlns:a16="http://schemas.microsoft.com/office/drawing/2014/main" id="{5DDE8068-48EF-49A2-AE67-E06D6A2ADD51}"/>
              </a:ext>
            </a:extLst>
          </p:cNvPr>
          <p:cNvSpPr txBox="1"/>
          <p:nvPr/>
        </p:nvSpPr>
        <p:spPr>
          <a:xfrm>
            <a:off x="1682235" y="2506698"/>
            <a:ext cx="1125055"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Spaß</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1" name="Google Shape;404;p9">
            <a:extLst>
              <a:ext uri="{FF2B5EF4-FFF2-40B4-BE49-F238E27FC236}">
                <a16:creationId xmlns:a16="http://schemas.microsoft.com/office/drawing/2014/main" id="{BABFB5DA-0694-4F91-9DA2-4FDC620BF038}"/>
              </a:ext>
            </a:extLst>
          </p:cNvPr>
          <p:cNvSpPr txBox="1"/>
          <p:nvPr/>
        </p:nvSpPr>
        <p:spPr>
          <a:xfrm>
            <a:off x="1549607" y="3375726"/>
            <a:ext cx="95966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kann</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2" name="Google Shape;405;p9">
            <a:extLst>
              <a:ext uri="{FF2B5EF4-FFF2-40B4-BE49-F238E27FC236}">
                <a16:creationId xmlns:a16="http://schemas.microsoft.com/office/drawing/2014/main" id="{3DA8FC96-02D9-4B65-B170-50243583863E}"/>
              </a:ext>
            </a:extLst>
          </p:cNvPr>
          <p:cNvSpPr txBox="1"/>
          <p:nvPr/>
        </p:nvSpPr>
        <p:spPr>
          <a:xfrm>
            <a:off x="2333252" y="4267336"/>
            <a:ext cx="109857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sein.</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3" name="Google Shape;406;p9">
            <a:extLst>
              <a:ext uri="{FF2B5EF4-FFF2-40B4-BE49-F238E27FC236}">
                <a16:creationId xmlns:a16="http://schemas.microsoft.com/office/drawing/2014/main" id="{EFD787F1-F095-47AF-9F40-237162884B73}"/>
              </a:ext>
            </a:extLst>
          </p:cNvPr>
          <p:cNvSpPr txBox="1"/>
          <p:nvPr/>
        </p:nvSpPr>
        <p:spPr>
          <a:xfrm>
            <a:off x="1607218" y="5156220"/>
            <a:ext cx="1160045"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will</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4" name="Google Shape;407;p9">
            <a:extLst>
              <a:ext uri="{FF2B5EF4-FFF2-40B4-BE49-F238E27FC236}">
                <a16:creationId xmlns:a16="http://schemas.microsoft.com/office/drawing/2014/main" id="{922DEB23-66F0-4F9C-8A1B-EEB481CFA4DE}"/>
              </a:ext>
            </a:extLst>
          </p:cNvPr>
          <p:cNvSpPr txBox="1"/>
          <p:nvPr/>
        </p:nvSpPr>
        <p:spPr>
          <a:xfrm>
            <a:off x="164311" y="6048721"/>
            <a:ext cx="57629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translate the sentences into English.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408;p9">
            <a:extLst>
              <a:ext uri="{FF2B5EF4-FFF2-40B4-BE49-F238E27FC236}">
                <a16:creationId xmlns:a16="http://schemas.microsoft.com/office/drawing/2014/main" id="{AAC4D750-C62D-4C03-BA8E-0D54283C6F28}"/>
              </a:ext>
            </a:extLst>
          </p:cNvPr>
          <p:cNvSpPr txBox="1"/>
          <p:nvPr/>
        </p:nvSpPr>
        <p:spPr>
          <a:xfrm>
            <a:off x="1080565" y="2051992"/>
            <a:ext cx="2571852"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I’m getting</a:t>
            </a:r>
            <a:r>
              <a:rPr kumimoji="0" lang="en-GB" sz="2000" b="1" i="0" u="none" strike="noStrike" kern="0" cap="none" spc="0" normalizeH="0" noProof="0" dirty="0">
                <a:ln>
                  <a:noFill/>
                </a:ln>
                <a:solidFill>
                  <a:srgbClr val="00B050"/>
                </a:solidFill>
                <a:effectLst/>
                <a:uLnTx/>
                <a:uFillTx/>
                <a:latin typeface="Century Gothic"/>
                <a:ea typeface="Century Gothic"/>
                <a:cs typeface="Century Gothic"/>
                <a:sym typeface="Century Gothic"/>
              </a:rPr>
              <a:t> tired.</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6" name="Google Shape;409;p9">
            <a:extLst>
              <a:ext uri="{FF2B5EF4-FFF2-40B4-BE49-F238E27FC236}">
                <a16:creationId xmlns:a16="http://schemas.microsoft.com/office/drawing/2014/main" id="{C5CC3FB2-9912-4F1A-8CE2-C4F2CDA4DED5}"/>
              </a:ext>
            </a:extLst>
          </p:cNvPr>
          <p:cNvSpPr txBox="1"/>
          <p:nvPr/>
        </p:nvSpPr>
        <p:spPr>
          <a:xfrm>
            <a:off x="1167165" y="2958673"/>
            <a:ext cx="218941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Have fun!</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7" name="Google Shape;410;p9">
            <a:extLst>
              <a:ext uri="{FF2B5EF4-FFF2-40B4-BE49-F238E27FC236}">
                <a16:creationId xmlns:a16="http://schemas.microsoft.com/office/drawing/2014/main" id="{680E6D7F-3745-4A4D-B96C-B044DE68CF21}"/>
              </a:ext>
            </a:extLst>
          </p:cNvPr>
          <p:cNvSpPr txBox="1"/>
          <p:nvPr/>
        </p:nvSpPr>
        <p:spPr>
          <a:xfrm>
            <a:off x="1144025" y="3817111"/>
            <a:ext cx="347702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She cannot eat cake.</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8" name="Google Shape;411;p9">
            <a:extLst>
              <a:ext uri="{FF2B5EF4-FFF2-40B4-BE49-F238E27FC236}">
                <a16:creationId xmlns:a16="http://schemas.microsoft.com/office/drawing/2014/main" id="{FE4FDCB5-1E96-4244-8F40-0959E850A3CF}"/>
              </a:ext>
            </a:extLst>
          </p:cNvPr>
          <p:cNvSpPr txBox="1"/>
          <p:nvPr/>
        </p:nvSpPr>
        <p:spPr>
          <a:xfrm>
            <a:off x="1080565" y="4686700"/>
            <a:ext cx="322674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He wants to be free.</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49" name="Google Shape;412;p9">
            <a:extLst>
              <a:ext uri="{FF2B5EF4-FFF2-40B4-BE49-F238E27FC236}">
                <a16:creationId xmlns:a16="http://schemas.microsoft.com/office/drawing/2014/main" id="{ED98053D-D743-4C16-B7AD-B7E3CBF93A0F}"/>
              </a:ext>
            </a:extLst>
          </p:cNvPr>
          <p:cNvSpPr txBox="1"/>
          <p:nvPr/>
        </p:nvSpPr>
        <p:spPr>
          <a:xfrm>
            <a:off x="1167165" y="5600331"/>
            <a:ext cx="412673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She wants</a:t>
            </a:r>
            <a:r>
              <a:rPr kumimoji="0" lang="en-GB" sz="2000" b="1" i="0" u="none" strike="noStrike" kern="0" cap="none" spc="0" normalizeH="0" noProof="0" dirty="0">
                <a:ln>
                  <a:noFill/>
                </a:ln>
                <a:solidFill>
                  <a:srgbClr val="00B050"/>
                </a:solidFill>
                <a:effectLst/>
                <a:uLnTx/>
                <a:uFillTx/>
                <a:latin typeface="Century Gothic"/>
                <a:ea typeface="Century Gothic"/>
                <a:cs typeface="Century Gothic"/>
                <a:sym typeface="Century Gothic"/>
              </a:rPr>
              <a:t> to eat the pancake.</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50" name="Google Shape;406;p9">
            <a:extLst>
              <a:ext uri="{FF2B5EF4-FFF2-40B4-BE49-F238E27FC236}">
                <a16:creationId xmlns:a16="http://schemas.microsoft.com/office/drawing/2014/main" id="{6BB9BE03-9DD1-4FA4-8908-6FC68662428A}"/>
              </a:ext>
            </a:extLst>
          </p:cNvPr>
          <p:cNvSpPr txBox="1"/>
          <p:nvPr/>
        </p:nvSpPr>
        <p:spPr>
          <a:xfrm>
            <a:off x="6921772" y="3501015"/>
            <a:ext cx="5032193"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Guten Tag! </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Ja</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ich </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kann</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Deutsch</a:t>
            </a:r>
            <a:r>
              <a:rPr kumimoji="0" lang="en-GB" sz="2000" b="1" i="0" u="none" strike="noStrike" kern="0" cap="none" spc="0" normalizeH="0" noProof="0" dirty="0">
                <a:ln>
                  <a:noFill/>
                </a:ln>
                <a:solidFill>
                  <a:srgbClr val="00B050"/>
                </a:solidFill>
                <a:effectLst/>
                <a:uLnTx/>
                <a:uFillTx/>
                <a:latin typeface="Century Gothic"/>
                <a:ea typeface="Century Gothic"/>
                <a:cs typeface="Century Gothic"/>
                <a:sym typeface="Century Gothic"/>
              </a:rPr>
              <a:t> </a:t>
            </a:r>
            <a:r>
              <a:rPr kumimoji="0" lang="en-GB" sz="2000" b="1" i="0" u="none" strike="noStrike" kern="0" cap="none" spc="0" normalizeH="0" noProof="0" dirty="0" err="1">
                <a:ln>
                  <a:noFill/>
                </a:ln>
                <a:solidFill>
                  <a:srgbClr val="00B050"/>
                </a:solidFill>
                <a:effectLst/>
                <a:uLnTx/>
                <a:uFillTx/>
                <a:latin typeface="Century Gothic"/>
                <a:ea typeface="Century Gothic"/>
                <a:cs typeface="Century Gothic"/>
                <a:sym typeface="Century Gothic"/>
              </a:rPr>
              <a:t>sprechen</a:t>
            </a:r>
            <a:r>
              <a:rPr kumimoji="0" lang="en-GB" sz="2000" b="1" i="0" u="none" strike="noStrike" kern="0" cap="none" spc="0" normalizeH="0" noProof="0" dirty="0">
                <a:ln>
                  <a:noFill/>
                </a:ln>
                <a:solidFill>
                  <a:srgbClr val="00B050"/>
                </a:solidFill>
                <a:effectLst/>
                <a:uLnTx/>
                <a:uFillTx/>
                <a:latin typeface="Century Gothic"/>
                <a:ea typeface="Century Gothic"/>
                <a:cs typeface="Century Gothic"/>
                <a:sym typeface="Century Gothic"/>
              </a:rPr>
              <a:t>!</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51" name="Google Shape;406;p9">
            <a:extLst>
              <a:ext uri="{FF2B5EF4-FFF2-40B4-BE49-F238E27FC236}">
                <a16:creationId xmlns:a16="http://schemas.microsoft.com/office/drawing/2014/main" id="{0DEFA76A-0089-4090-A362-2C78C5355339}"/>
              </a:ext>
            </a:extLst>
          </p:cNvPr>
          <p:cNvSpPr txBox="1"/>
          <p:nvPr/>
        </p:nvSpPr>
        <p:spPr>
          <a:xfrm>
            <a:off x="6930624" y="4853783"/>
            <a:ext cx="4633019"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00B050"/>
                </a:solidFill>
                <a:latin typeface="Century Gothic"/>
                <a:ea typeface="Century Gothic"/>
                <a:cs typeface="Century Gothic"/>
                <a:sym typeface="Century Gothic"/>
              </a:rPr>
              <a:t>N</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ein</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ich </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kann</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kein</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Auto </a:t>
            </a:r>
            <a:r>
              <a:rPr kumimoji="0" lang="en-GB" sz="2000" b="1"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fahren</a:t>
            </a:r>
            <a:r>
              <a:rPr kumimoji="0" lang="en-GB"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t>
            </a:r>
            <a:endParaRPr kumimoji="0" sz="20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25" name="Title 2">
            <a:extLst>
              <a:ext uri="{FF2B5EF4-FFF2-40B4-BE49-F238E27FC236}">
                <a16:creationId xmlns:a16="http://schemas.microsoft.com/office/drawing/2014/main" id="{B89C126A-4117-4283-8EB9-C94D6F907E31}"/>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26" name="Graphic 25" descr="Blackboard">
            <a:extLst>
              <a:ext uri="{FF2B5EF4-FFF2-40B4-BE49-F238E27FC236}">
                <a16:creationId xmlns:a16="http://schemas.microsoft.com/office/drawing/2014/main" id="{3CF34C24-848B-4AE2-88BA-F60EB96C64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29" name="Google Shape;167;p2">
            <a:extLst>
              <a:ext uri="{FF2B5EF4-FFF2-40B4-BE49-F238E27FC236}">
                <a16:creationId xmlns:a16="http://schemas.microsoft.com/office/drawing/2014/main" id="{8CCD1FEF-B5EE-495D-A725-18F86A1B68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p:tgtEl>
                                          <p:spTgt spid="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p:tgtEl>
                                          <p:spTgt spid="4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p:tgtEl>
                                          <p:spTgt spid="5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42575811"/>
              </p:ext>
            </p:extLst>
          </p:nvPr>
        </p:nvGraphicFramePr>
        <p:xfrm>
          <a:off x="547096" y="732820"/>
          <a:ext cx="10322446" cy="5602393"/>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Viel</a:t>
                      </a:r>
                      <a:r>
                        <a:rPr lang="en-GB" sz="2400" b="1" i="0" u="none" strike="noStrike" cap="none" dirty="0">
                          <a:solidFill>
                            <a:srgbClr val="92D050"/>
                          </a:solidFill>
                          <a:latin typeface="Century Gothic" panose="020B0502020202020204" pitchFamily="34" charset="0"/>
                          <a:sym typeface="Arial"/>
                        </a:rPr>
                        <a:t> </a:t>
                      </a:r>
                      <a:r>
                        <a:rPr lang="en-GB" sz="2400" b="1" i="0" u="none" strike="noStrike" cap="none" dirty="0" err="1">
                          <a:solidFill>
                            <a:srgbClr val="92D050"/>
                          </a:solidFill>
                          <a:latin typeface="Century Gothic" panose="020B0502020202020204" pitchFamily="34" charset="0"/>
                          <a:sym typeface="Arial"/>
                        </a:rPr>
                        <a:t>Spaß</a:t>
                      </a:r>
                      <a:r>
                        <a:rPr lang="en-GB" sz="2400" b="1" i="0" u="none" strike="noStrike" cap="none" dirty="0">
                          <a:solidFill>
                            <a:srgbClr val="92D050"/>
                          </a:solidFill>
                          <a:latin typeface="Century Gothic" panose="020B0502020202020204" pitchFamily="34" charset="0"/>
                          <a:sym typeface="Arial"/>
                        </a:rPr>
                        <a: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Guten</a:t>
                      </a:r>
                      <a:r>
                        <a:rPr lang="en-GB" sz="2400" b="1" i="0" u="none" strike="noStrike" cap="none" dirty="0">
                          <a:solidFill>
                            <a:srgbClr val="92D050"/>
                          </a:solidFill>
                          <a:latin typeface="Century Gothic" panose="020B0502020202020204" pitchFamily="34" charset="0"/>
                          <a:sym typeface="Arial"/>
                        </a:rPr>
                        <a:t> Appetit!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92D050"/>
                          </a:solidFill>
                          <a:latin typeface="Century Gothic" panose="020B0502020202020204" pitchFamily="34" charset="0"/>
                          <a:sym typeface="Arial"/>
                        </a:rPr>
                        <a:t>G</a:t>
                      </a:r>
                      <a:r>
                        <a:rPr lang="en-GB" sz="2400" b="1" i="0" u="none" strike="noStrike" cap="none" dirty="0" err="1">
                          <a:solidFill>
                            <a:srgbClr val="92D050"/>
                          </a:solidFill>
                          <a:latin typeface="Century Gothic" panose="020B0502020202020204" pitchFamily="34" charset="0"/>
                          <a:sym typeface="Arial"/>
                        </a:rPr>
                        <a:t>ute</a:t>
                      </a:r>
                      <a:r>
                        <a:rPr lang="en-GB" sz="2400" b="1" i="0" u="none" strike="noStrike" cap="none" dirty="0">
                          <a:solidFill>
                            <a:srgbClr val="92D050"/>
                          </a:solidFill>
                          <a:latin typeface="Century Gothic" panose="020B0502020202020204" pitchFamily="34" charset="0"/>
                          <a:sym typeface="Arial"/>
                        </a:rPr>
                        <a:t> Nacht!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a:t>
                      </a:r>
                      <a:r>
                        <a:rPr lang="en-GB" sz="2400" b="1" dirty="0" err="1">
                          <a:solidFill>
                            <a:srgbClr val="92D050"/>
                          </a:solidFill>
                          <a:latin typeface="Century Gothic" panose="020B0502020202020204" pitchFamily="34" charset="0"/>
                        </a:rPr>
                        <a:t>sie</a:t>
                      </a:r>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wird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Ei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Frühstück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w</a:t>
                      </a:r>
                      <a:r>
                        <a:rPr lang="en-GB" sz="2400" b="1" dirty="0" err="1">
                          <a:solidFill>
                            <a:srgbClr val="92D050"/>
                          </a:solidFill>
                          <a:latin typeface="Century Gothic" panose="020B0502020202020204" pitchFamily="34" charset="0"/>
                        </a:rPr>
                        <a:t>erden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a:t>
                      </a:r>
                      <a:r>
                        <a:rPr lang="en-GB" sz="2400" b="1" dirty="0" err="1">
                          <a:solidFill>
                            <a:srgbClr val="92D050"/>
                          </a:solidFill>
                          <a:latin typeface="Century Gothic" panose="020B0502020202020204" pitchFamily="34" charset="0"/>
                        </a:rPr>
                        <a:t>werde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du </a:t>
                      </a:r>
                      <a:r>
                        <a:rPr lang="en-GB" sz="2400" b="1" dirty="0" err="1">
                          <a:solidFill>
                            <a:srgbClr val="92D050"/>
                          </a:solidFill>
                          <a:latin typeface="Century Gothic" panose="020B0502020202020204" pitchFamily="34" charset="0"/>
                        </a:rPr>
                        <a:t>wirst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sauber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warum</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willst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a:t>
                      </a:r>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/es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a:solidFill>
                            <a:srgbClr val="FF3399"/>
                          </a:solidFill>
                          <a:latin typeface="Century Gothic" panose="020B0502020202020204" pitchFamily="34" charset="0"/>
                        </a:rPr>
                        <a:t>as Zimmer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putzen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wollen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will</a:t>
                      </a: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7860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5527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56284" y="5531985"/>
            <a:ext cx="43363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clean, cleaning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438808" y="5585038"/>
            <a:ext cx="2414666"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want (to), </a:t>
            </a:r>
          </a:p>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wanting (to)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077105" y="56123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want (to)</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79500" y="4614460"/>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want (to)</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236380" y="4723237"/>
            <a:ext cx="3218134" cy="461665"/>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he/she/it wants (to)</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0708" y="466855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room</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34972" y="3790917"/>
            <a:ext cx="277151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skateboard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55378" y="381471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77105" y="387763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why?</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9500" y="2962506"/>
            <a:ext cx="385979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become, get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06992" y="2975993"/>
            <a:ext cx="26913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become, get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02786" y="2940670"/>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you become, get </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9050" y="2140359"/>
            <a:ext cx="400770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he/she/it becomes, gets</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438808" y="205767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egg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73536" y="2088460"/>
            <a:ext cx="306908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(the)breakfast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34972" y="11707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Have fun!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06992" y="1193734"/>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Enjoy your meal!</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053974" y="1265426"/>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Good night!</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56832685"/>
              </p:ext>
            </p:extLst>
          </p:nvPr>
        </p:nvGraphicFramePr>
        <p:xfrm>
          <a:off x="535149" y="795732"/>
          <a:ext cx="10322446" cy="5602393"/>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you become, get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(the) egg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92D050"/>
                          </a:solidFill>
                          <a:latin typeface="Century Gothic" panose="020B0502020202020204" pitchFamily="34" charset="0"/>
                          <a:sym typeface="Arial"/>
                        </a:rPr>
                        <a:t>he/she/it becomes, gets</a:t>
                      </a:r>
                      <a:endParaRPr lang="en-GB" sz="2400" b="1" i="0" u="none" strike="noStrike" cap="none" dirty="0">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I</a:t>
                      </a:r>
                      <a:r>
                        <a:rPr lang="en-GB" sz="2400" b="1" dirty="0">
                          <a:solidFill>
                            <a:srgbClr val="92D050"/>
                          </a:solidFill>
                          <a:latin typeface="Century Gothic" panose="020B0502020202020204" pitchFamily="34" charset="0"/>
                        </a:rPr>
                        <a:t> become, I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Enjoy your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I become, I get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Good night!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Have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h</a:t>
                      </a:r>
                      <a:r>
                        <a:rPr lang="en-GB" sz="2400" b="1" dirty="0">
                          <a:solidFill>
                            <a:srgbClr val="FF3399"/>
                          </a:solidFill>
                          <a:latin typeface="Century Gothic" panose="020B0502020202020204" pitchFamily="34" charset="0"/>
                        </a:rPr>
                        <a:t>e/she/it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I</a:t>
                      </a:r>
                      <a:r>
                        <a:rPr lang="en-GB" sz="2400" b="1" dirty="0">
                          <a:solidFill>
                            <a:srgbClr val="FF3399"/>
                          </a:solidFill>
                          <a:latin typeface="Century Gothic" panose="020B0502020202020204" pitchFamily="34" charset="0"/>
                        </a:rPr>
                        <a:t>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clean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want (to)</a:t>
                      </a: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7860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21370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15316" y="5899462"/>
            <a:ext cx="433634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wollen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353615" y="5877049"/>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warum</a:t>
            </a:r>
            <a:r>
              <a:rPr lang="en-GB" sz="2400" kern="0" dirty="0">
                <a:solidFill>
                  <a:srgbClr val="002060"/>
                </a:solidFill>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02786" y="5958635"/>
            <a:ext cx="26666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willst</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147528" y="4758889"/>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Skateboard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06992" y="4767826"/>
            <a:ext cx="1794275" cy="461665"/>
          </a:xfrm>
          <a:prstGeom prst="rect">
            <a:avLst/>
          </a:prstGeom>
          <a:noFill/>
        </p:spPr>
        <p:txBody>
          <a:bodyPr wrap="square" rtlCol="0">
            <a:spAutoFit/>
          </a:bodyPr>
          <a:lstStyle/>
          <a:p>
            <a:pPr>
              <a:buClr>
                <a:srgbClr val="000000"/>
              </a:buClr>
              <a:buFont typeface="Arial"/>
              <a:buNone/>
              <a:defRPr/>
            </a:pPr>
            <a:r>
              <a:rPr lang="en-US" sz="2300" kern="0" dirty="0">
                <a:solidFill>
                  <a:srgbClr val="002060"/>
                </a:solidFill>
                <a:latin typeface="Century Gothic" panose="020B0502020202020204" pitchFamily="34" charset="0"/>
                <a:cs typeface="Arial"/>
                <a:sym typeface="Arial"/>
              </a:rPr>
              <a:t>ich will</a:t>
            </a:r>
            <a:endParaRPr lang="en-GB" sz="23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030708" y="4815259"/>
            <a:ext cx="21617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sauber</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15316" y="3907150"/>
            <a:ext cx="277151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a:t>
            </a: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/es will</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6710914" y="35964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putzen</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014201" y="39322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Zimmer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59320" y="3055411"/>
            <a:ext cx="385979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werden</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306992" y="2975993"/>
            <a:ext cx="269139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Gute</a:t>
            </a:r>
            <a:r>
              <a:rPr lang="en-US" sz="2400" kern="0" dirty="0">
                <a:solidFill>
                  <a:srgbClr val="002060"/>
                </a:solidFill>
                <a:latin typeface="Century Gothic" panose="020B0502020202020204" pitchFamily="34" charset="0"/>
                <a:cs typeface="Arial"/>
                <a:sym typeface="Arial"/>
              </a:rPr>
              <a:t> Nacht!</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102786" y="2940670"/>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Viel</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Spaß</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9050" y="2140359"/>
            <a:ext cx="209550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werde</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306992" y="2146898"/>
            <a:ext cx="26913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Frühstück</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030708" y="2211150"/>
            <a:ext cx="306908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Guten Appetit</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136830" y="127122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wirst</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306992" y="133521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Ei</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962639" y="1406900"/>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a:t>
            </a: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/es </a:t>
            </a:r>
            <a:r>
              <a:rPr lang="en-US" sz="2400" kern="0" dirty="0" err="1">
                <a:solidFill>
                  <a:srgbClr val="002060"/>
                </a:solidFill>
                <a:latin typeface="Century Gothic" panose="020B0502020202020204" pitchFamily="34" charset="0"/>
                <a:cs typeface="Arial"/>
                <a:sym typeface="Arial"/>
              </a:rPr>
              <a:t>wird</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02801116"/>
              </p:ext>
            </p:extLst>
          </p:nvPr>
        </p:nvGraphicFramePr>
        <p:xfrm>
          <a:off x="547096" y="732820"/>
          <a:ext cx="10322446" cy="5602393"/>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Viel</a:t>
                      </a:r>
                      <a:r>
                        <a:rPr lang="en-GB" sz="2400" b="1" i="0" u="none" strike="noStrike" cap="none" dirty="0">
                          <a:solidFill>
                            <a:srgbClr val="002060"/>
                          </a:solidFill>
                          <a:latin typeface="Century Gothic" panose="020B0502020202020204" pitchFamily="34" charset="0"/>
                          <a:sym typeface="Arial"/>
                        </a:rPr>
                        <a:t> </a:t>
                      </a:r>
                      <a:r>
                        <a:rPr lang="en-GB" sz="2400" b="1" i="0" u="none" strike="noStrike" cap="none" dirty="0" err="1">
                          <a:solidFill>
                            <a:srgbClr val="002060"/>
                          </a:solidFill>
                          <a:latin typeface="Century Gothic" panose="020B0502020202020204" pitchFamily="34" charset="0"/>
                          <a:sym typeface="Arial"/>
                        </a:rPr>
                        <a:t>Spaß</a:t>
                      </a:r>
                      <a:r>
                        <a:rPr lang="en-GB" sz="2400" b="1" i="0" u="none" strike="noStrike" cap="none" dirty="0">
                          <a:solidFill>
                            <a:srgbClr val="002060"/>
                          </a:solidFill>
                          <a:latin typeface="Century Gothic" panose="020B0502020202020204" pitchFamily="34" charset="0"/>
                          <a:sym typeface="Arial"/>
                        </a:rPr>
                        <a: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Guten</a:t>
                      </a:r>
                      <a:r>
                        <a:rPr lang="en-GB" sz="2400" b="1" i="0" u="none" strike="noStrike" cap="none" dirty="0">
                          <a:solidFill>
                            <a:srgbClr val="002060"/>
                          </a:solidFill>
                          <a:latin typeface="Century Gothic" panose="020B0502020202020204" pitchFamily="34" charset="0"/>
                          <a:sym typeface="Arial"/>
                        </a:rPr>
                        <a:t> Appetit!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002060"/>
                          </a:solidFill>
                          <a:latin typeface="Century Gothic" panose="020B0502020202020204" pitchFamily="34" charset="0"/>
                          <a:sym typeface="Arial"/>
                        </a:rPr>
                        <a:t>G</a:t>
                      </a:r>
                      <a:r>
                        <a:rPr lang="en-GB" sz="2400" b="1" i="0" u="none" strike="noStrike" cap="none" dirty="0" err="1">
                          <a:solidFill>
                            <a:srgbClr val="002060"/>
                          </a:solidFill>
                          <a:latin typeface="Century Gothic" panose="020B0502020202020204" pitchFamily="34" charset="0"/>
                          <a:sym typeface="Arial"/>
                        </a:rPr>
                        <a:t>ute</a:t>
                      </a:r>
                      <a:r>
                        <a:rPr lang="en-GB" sz="2400" b="1" i="0" u="none" strike="noStrike" cap="none" dirty="0">
                          <a:solidFill>
                            <a:srgbClr val="002060"/>
                          </a:solidFill>
                          <a:latin typeface="Century Gothic" panose="020B0502020202020204" pitchFamily="34" charset="0"/>
                          <a:sym typeface="Arial"/>
                        </a:rPr>
                        <a:t> Nacht!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wird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Frühstück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err="1">
                          <a:solidFill>
                            <a:srgbClr val="002060"/>
                          </a:solidFill>
                          <a:latin typeface="Century Gothic" panose="020B0502020202020204" pitchFamily="34" charset="0"/>
                        </a:rPr>
                        <a:t>erden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werde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wirst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sauber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warum</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willst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/es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Zimmer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putzen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wollen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will</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57825"/>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3448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5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01476400"/>
              </p:ext>
            </p:extLst>
          </p:nvPr>
        </p:nvGraphicFramePr>
        <p:xfrm>
          <a:off x="535149" y="795732"/>
          <a:ext cx="10322446" cy="5602393"/>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you become, get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(the) egg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002060"/>
                          </a:solidFill>
                          <a:latin typeface="Century Gothic" panose="020B0502020202020204" pitchFamily="34" charset="0"/>
                          <a:sym typeface="Arial"/>
                        </a:rPr>
                        <a:t>he/she/it becomes, gets</a:t>
                      </a: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become, I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Enjoy your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 become, I get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night!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Have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a:solidFill>
                            <a:srgbClr val="002060"/>
                          </a:solidFill>
                          <a:latin typeface="Century Gothic" panose="020B0502020202020204" pitchFamily="34" charset="0"/>
                        </a:rPr>
                        <a:t>e/she/it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clean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want (to)</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99388"/>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23448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22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lanze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üpfen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39A0EC1D-351E-4C65-96EA-8418D53765B0}"/>
              </a:ext>
            </a:extLst>
          </p:cNvPr>
          <p:cNvSpPr/>
          <p:nvPr/>
        </p:nvSpPr>
        <p:spPr>
          <a:xfrm>
            <a:off x="3747312" y="131971"/>
            <a:ext cx="4250382" cy="118882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kann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Pfiff</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Pfannkuchen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7005" y="22189"/>
            <a:ext cx="914400" cy="914400"/>
          </a:xfrm>
          <a:prstGeom prst="rect">
            <a:avLst/>
          </a:prstGeom>
        </p:spPr>
      </p:pic>
      <p:sp>
        <p:nvSpPr>
          <p:cNvPr id="9" name="TextBox 8">
            <a:extLst>
              <a:ext uri="{FF2B5EF4-FFF2-40B4-BE49-F238E27FC236}">
                <a16:creationId xmlns:a16="http://schemas.microsoft.com/office/drawing/2014/main" id="{B6BD6F66-5231-4B75-FAC8-4CEBC676100F}"/>
              </a:ext>
            </a:extLst>
          </p:cNvPr>
          <p:cNvSpPr txBox="1"/>
          <p:nvPr/>
        </p:nvSpPr>
        <p:spPr>
          <a:xfrm>
            <a:off x="1802540" y="2792966"/>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Pfiff Pfannkuchen kann keine Pfeife pfeifen.</a:t>
            </a:r>
          </a:p>
        </p:txBody>
      </p:sp>
      <p:sp>
        <p:nvSpPr>
          <p:cNvPr id="10" name="TextBox 9">
            <a:extLst>
              <a:ext uri="{FF2B5EF4-FFF2-40B4-BE49-F238E27FC236}">
                <a16:creationId xmlns:a16="http://schemas.microsoft.com/office/drawing/2014/main" id="{1EDBAAB2-DD79-933B-BCF6-029F4A42CCC0}"/>
              </a:ext>
            </a:extLst>
          </p:cNvPr>
          <p:cNvSpPr txBox="1"/>
          <p:nvPr/>
        </p:nvSpPr>
        <p:spPr>
          <a:xfrm>
            <a:off x="1802540" y="3365507"/>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Pfiff</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Pancake can’t whistle a whistle. </a:t>
            </a:r>
          </a:p>
        </p:txBody>
      </p:sp>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736" y="4156916"/>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7998" y="4168880"/>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4" name="Google Shape;167;p2">
            <a:extLst>
              <a:ext uri="{FF2B5EF4-FFF2-40B4-BE49-F238E27FC236}">
                <a16:creationId xmlns:a16="http://schemas.microsoft.com/office/drawing/2014/main" id="{53529A06-C1A3-3DDA-DDAB-2A20E2B4BAF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Speech Bubble: Oval 19">
            <a:extLst>
              <a:ext uri="{FF2B5EF4-FFF2-40B4-BE49-F238E27FC236}">
                <a16:creationId xmlns:a16="http://schemas.microsoft.com/office/drawing/2014/main" id="{FF50745E-6300-6B2E-1094-C1C22ECFCF9F}"/>
              </a:ext>
            </a:extLst>
          </p:cNvPr>
          <p:cNvSpPr/>
          <p:nvPr/>
        </p:nvSpPr>
        <p:spPr>
          <a:xfrm>
            <a:off x="3244205" y="1400592"/>
            <a:ext cx="2992531" cy="966439"/>
          </a:xfrm>
          <a:prstGeom prst="wedgeEllipseCallout">
            <a:avLst>
              <a:gd name="adj1" fmla="val -78686"/>
              <a:gd name="adj2" fmla="val -712"/>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Hallo! Ich bin </a:t>
            </a:r>
            <a:r>
              <a:rPr lang="en-US" dirty="0" err="1">
                <a:latin typeface="Century Gothic" panose="020B0502020202020204" pitchFamily="34" charset="0"/>
              </a:rPr>
              <a:t>Pfiff</a:t>
            </a:r>
            <a:r>
              <a:rPr lang="en-US" dirty="0">
                <a:latin typeface="Century Gothic" panose="020B0502020202020204" pitchFamily="34" charset="0"/>
              </a:rPr>
              <a:t> </a:t>
            </a:r>
            <a:r>
              <a:rPr lang="en-US" dirty="0" err="1">
                <a:latin typeface="Century Gothic" panose="020B0502020202020204" pitchFamily="34" charset="0"/>
              </a:rPr>
              <a:t>Pfannkuchen</a:t>
            </a:r>
            <a:r>
              <a:rPr lang="en-US" dirty="0">
                <a:latin typeface="Century Gothic" panose="020B0502020202020204" pitchFamily="34" charset="0"/>
              </a:rPr>
              <a:t>! </a:t>
            </a:r>
            <a:endParaRPr lang="en-GB" dirty="0">
              <a:latin typeface="Century Gothic" panose="020B0502020202020204" pitchFamily="34" charset="0"/>
            </a:endParaRPr>
          </a:p>
        </p:txBody>
      </p:sp>
      <p:pic>
        <p:nvPicPr>
          <p:cNvPr id="23" name="Picture 22" descr="A picture containing circle, cartoon, illustration, art&#10;&#10;Description automatically generated">
            <a:extLst>
              <a:ext uri="{FF2B5EF4-FFF2-40B4-BE49-F238E27FC236}">
                <a16:creationId xmlns:a16="http://schemas.microsoft.com/office/drawing/2014/main" id="{B6BDC528-923E-489E-952C-C53DC6FCB7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00" y="903373"/>
            <a:ext cx="1434227" cy="1450378"/>
          </a:xfrm>
          <a:prstGeom prst="rect">
            <a:avLst/>
          </a:prstGeom>
        </p:spPr>
      </p:pic>
      <p:pic>
        <p:nvPicPr>
          <p:cNvPr id="24" name="Picture 23">
            <a:extLst>
              <a:ext uri="{FF2B5EF4-FFF2-40B4-BE49-F238E27FC236}">
                <a16:creationId xmlns:a16="http://schemas.microsoft.com/office/drawing/2014/main" id="{D208F4C1-729B-4F66-A206-3F4DF41D0D9B}"/>
              </a:ext>
            </a:extLst>
          </p:cNvPr>
          <p:cNvPicPr>
            <a:picLocks noChangeAspect="1"/>
          </p:cNvPicPr>
          <p:nvPr/>
        </p:nvPicPr>
        <p:blipFill>
          <a:blip r:embed="rId10"/>
          <a:stretch>
            <a:fillRect/>
          </a:stretch>
        </p:blipFill>
        <p:spPr>
          <a:xfrm>
            <a:off x="2024130" y="3927740"/>
            <a:ext cx="1886319" cy="1905786"/>
          </a:xfrm>
          <a:prstGeom prst="rect">
            <a:avLst/>
          </a:prstGeom>
        </p:spPr>
      </p:pic>
      <p:sp>
        <p:nvSpPr>
          <p:cNvPr id="2" name="CustomShape 23">
            <a:hlinkClick r:id="" action="ppaction://noaction">
              <a:snd r:embed="rId11" name="T3_W12F_4.3.wav"/>
            </a:hlinkClick>
            <a:extLst>
              <a:ext uri="{FF2B5EF4-FFF2-40B4-BE49-F238E27FC236}">
                <a16:creationId xmlns:a16="http://schemas.microsoft.com/office/drawing/2014/main" id="{0084FA90-3B8B-8F58-1A90-2F1B4058BCCB}"/>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 name="CustomShape 23">
            <a:hlinkClick r:id="" action="ppaction://noaction">
              <a:snd r:embed="rId12" name="T3_W12F_4.4.wav"/>
            </a:hlinkClick>
            <a:extLst>
              <a:ext uri="{FF2B5EF4-FFF2-40B4-BE49-F238E27FC236}">
                <a16:creationId xmlns:a16="http://schemas.microsoft.com/office/drawing/2014/main" id="{FDB624BA-DB79-A583-3362-CAE6F28FB0B3}"/>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CustomShape 23">
            <a:hlinkClick r:id="" action="ppaction://noaction">
              <a:snd r:embed="rId13" name="T3_W12F_4.5.wav"/>
            </a:hlinkClick>
            <a:extLst>
              <a:ext uri="{FF2B5EF4-FFF2-40B4-BE49-F238E27FC236}">
                <a16:creationId xmlns:a16="http://schemas.microsoft.com/office/drawing/2014/main" id="{A788C489-098D-16BC-F433-EDE186F84FD4}"/>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76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extLst>
              <a:ext uri="{FF2B5EF4-FFF2-40B4-BE49-F238E27FC236}">
                <a16:creationId xmlns:a16="http://schemas.microsoft.com/office/drawing/2014/main" id="{B6BD6F66-5231-4B75-FAC8-4CEBC676100F}"/>
              </a:ext>
            </a:extLst>
          </p:cNvPr>
          <p:cNvSpPr txBox="1"/>
          <p:nvPr/>
        </p:nvSpPr>
        <p:spPr>
          <a:xfrm>
            <a:off x="496602" y="2392559"/>
            <a:ext cx="10018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Piff Pfannkuchen kann keine Pfeife pfeifen.</a:t>
            </a:r>
          </a:p>
        </p:txBody>
      </p:sp>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725" y="3340901"/>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933" y="3449903"/>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167;p2">
            <a:extLst>
              <a:ext uri="{FF2B5EF4-FFF2-40B4-BE49-F238E27FC236}">
                <a16:creationId xmlns:a16="http://schemas.microsoft.com/office/drawing/2014/main" id="{34B64AB2-D170-75BF-91D8-6CFABF3E58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Picture 47">
            <a:extLst>
              <a:ext uri="{FF2B5EF4-FFF2-40B4-BE49-F238E27FC236}">
                <a16:creationId xmlns:a16="http://schemas.microsoft.com/office/drawing/2014/main" id="{C4AE41EA-2D18-46D4-8981-204790C9D213}"/>
              </a:ext>
            </a:extLst>
          </p:cNvPr>
          <p:cNvPicPr>
            <a:picLocks noChangeAspect="1"/>
          </p:cNvPicPr>
          <p:nvPr/>
        </p:nvPicPr>
        <p:blipFill>
          <a:blip r:embed="rId9"/>
          <a:stretch>
            <a:fillRect/>
          </a:stretch>
        </p:blipFill>
        <p:spPr>
          <a:xfrm>
            <a:off x="373159" y="3090892"/>
            <a:ext cx="1886319" cy="1905786"/>
          </a:xfrm>
          <a:prstGeom prst="rect">
            <a:avLst/>
          </a:prstGeom>
        </p:spPr>
      </p:pic>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extLst>
              <a:ext uri="{FF2B5EF4-FFF2-40B4-BE49-F238E27FC236}">
                <a16:creationId xmlns:a16="http://schemas.microsoft.com/office/drawing/2014/main" id="{D2D54FBC-6D3E-E6C9-B7EA-DA23A2AC94E2}"/>
              </a:ext>
            </a:extLst>
          </p:cNvPr>
          <p:cNvSpPr txBox="1"/>
          <p:nvPr/>
        </p:nvSpPr>
        <p:spPr>
          <a:xfrm>
            <a:off x="1482800" y="2760869"/>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Pfiff Pfannkuchen kann kein Knacken oder Knistern hören.</a:t>
            </a:r>
          </a:p>
        </p:txBody>
      </p:sp>
      <p:sp>
        <p:nvSpPr>
          <p:cNvPr id="10" name="TextBox 9">
            <a:extLst>
              <a:ext uri="{FF2B5EF4-FFF2-40B4-BE49-F238E27FC236}">
                <a16:creationId xmlns:a16="http://schemas.microsoft.com/office/drawing/2014/main" id="{86F6328C-FDE7-5162-330F-9BB0304218A6}"/>
              </a:ext>
            </a:extLst>
          </p:cNvPr>
          <p:cNvSpPr txBox="1"/>
          <p:nvPr/>
        </p:nvSpPr>
        <p:spPr>
          <a:xfrm>
            <a:off x="1509635" y="3386693"/>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Pfiff</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Pancake can’t hear any crackles or rustling.</a:t>
            </a:r>
          </a:p>
        </p:txBody>
      </p:sp>
      <p:sp>
        <p:nvSpPr>
          <p:cNvPr id="26" name="Speech Bubble: Rectangle with Corners Rounded 25">
            <a:extLst>
              <a:ext uri="{FF2B5EF4-FFF2-40B4-BE49-F238E27FC236}">
                <a16:creationId xmlns:a16="http://schemas.microsoft.com/office/drawing/2014/main" id="{D7981989-C4F0-1457-0620-01719F1F11B1}"/>
              </a:ext>
            </a:extLst>
          </p:cNvPr>
          <p:cNvSpPr/>
          <p:nvPr/>
        </p:nvSpPr>
        <p:spPr>
          <a:xfrm>
            <a:off x="3952134" y="202735"/>
            <a:ext cx="4045560" cy="11749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kann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Pfiff</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Pfannkuchen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7" name="Graphic 26" descr="Teacher">
            <a:extLst>
              <a:ext uri="{FF2B5EF4-FFF2-40B4-BE49-F238E27FC236}">
                <a16:creationId xmlns:a16="http://schemas.microsoft.com/office/drawing/2014/main" id="{C689B8A0-7F87-2B50-3587-8BF0A47AFE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7005" y="22189"/>
            <a:ext cx="914400" cy="914400"/>
          </a:xfrm>
          <a:prstGeom prst="rect">
            <a:avLst/>
          </a:prstGeom>
        </p:spPr>
      </p:pic>
      <p:pic>
        <p:nvPicPr>
          <p:cNvPr id="28" name="Picture 27">
            <a:extLst>
              <a:ext uri="{FF2B5EF4-FFF2-40B4-BE49-F238E27FC236}">
                <a16:creationId xmlns:a16="http://schemas.microsoft.com/office/drawing/2014/main" id="{BF127CC2-3217-E70C-BED2-33F9CBC61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BD1FC8AF-2FA3-3B12-9814-8C90856A95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4293" y="4123683"/>
            <a:ext cx="1249729" cy="1425251"/>
          </a:xfrm>
          <a:prstGeom prst="rect">
            <a:avLst/>
          </a:prstGeom>
        </p:spPr>
      </p:pic>
      <p:sp>
        <p:nvSpPr>
          <p:cNvPr id="2" name="Google Shape;167;p2">
            <a:extLst>
              <a:ext uri="{FF2B5EF4-FFF2-40B4-BE49-F238E27FC236}">
                <a16:creationId xmlns:a16="http://schemas.microsoft.com/office/drawing/2014/main" id="{642AE150-F1C0-1307-FC54-7D20509182D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Picture 10" descr="A picture containing text&#10;&#10;Description automatically generated">
            <a:extLst>
              <a:ext uri="{FF2B5EF4-FFF2-40B4-BE49-F238E27FC236}">
                <a16:creationId xmlns:a16="http://schemas.microsoft.com/office/drawing/2014/main" id="{AAF01A82-D06E-AFED-E613-DDEE00F139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660" y="4192413"/>
            <a:ext cx="1178772" cy="1166688"/>
          </a:xfrm>
          <a:prstGeom prst="rect">
            <a:avLst/>
          </a:prstGeom>
        </p:spPr>
      </p:pic>
      <p:pic>
        <p:nvPicPr>
          <p:cNvPr id="12" name="Picture 11" descr="A red text on a black background&#10;&#10;Description automatically generated with medium confidence">
            <a:extLst>
              <a:ext uri="{FF2B5EF4-FFF2-40B4-BE49-F238E27FC236}">
                <a16:creationId xmlns:a16="http://schemas.microsoft.com/office/drawing/2014/main" id="{16F09311-C214-F5C9-7B45-DD77CDFDEC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2026" y="4394402"/>
            <a:ext cx="3143411" cy="743171"/>
          </a:xfrm>
          <a:prstGeom prst="rect">
            <a:avLst/>
          </a:prstGeom>
        </p:spPr>
      </p:pic>
      <p:pic>
        <p:nvPicPr>
          <p:cNvPr id="20" name="Picture 19">
            <a:extLst>
              <a:ext uri="{FF2B5EF4-FFF2-40B4-BE49-F238E27FC236}">
                <a16:creationId xmlns:a16="http://schemas.microsoft.com/office/drawing/2014/main" id="{591AF5CF-C1F7-4C55-BA9A-00319AAE4358}"/>
              </a:ext>
            </a:extLst>
          </p:cNvPr>
          <p:cNvPicPr>
            <a:picLocks noChangeAspect="1"/>
          </p:cNvPicPr>
          <p:nvPr/>
        </p:nvPicPr>
        <p:blipFill>
          <a:blip r:embed="rId10"/>
          <a:stretch>
            <a:fillRect/>
          </a:stretch>
        </p:blipFill>
        <p:spPr>
          <a:xfrm>
            <a:off x="2197929" y="3928613"/>
            <a:ext cx="1603770" cy="1620321"/>
          </a:xfrm>
          <a:prstGeom prst="rect">
            <a:avLst/>
          </a:prstGeom>
        </p:spPr>
      </p:pic>
      <p:sp>
        <p:nvSpPr>
          <p:cNvPr id="4" name="CustomShape 23">
            <a:hlinkClick r:id="" action="ppaction://noaction">
              <a:snd r:embed="rId11" name="T3_W12F_6.2.wav"/>
            </a:hlinkClick>
            <a:extLst>
              <a:ext uri="{FF2B5EF4-FFF2-40B4-BE49-F238E27FC236}">
                <a16:creationId xmlns:a16="http://schemas.microsoft.com/office/drawing/2014/main" id="{615F90A2-9A86-54BC-A8E7-0BAA9A959282}"/>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 name="CustomShape 23">
            <a:hlinkClick r:id="" action="ppaction://noaction">
              <a:snd r:embed="rId12" name="T3_W12F_6.3.wav"/>
            </a:hlinkClick>
            <a:extLst>
              <a:ext uri="{FF2B5EF4-FFF2-40B4-BE49-F238E27FC236}">
                <a16:creationId xmlns:a16="http://schemas.microsoft.com/office/drawing/2014/main" id="{08582D17-6416-AF42-2D43-9F34E79ED8CC}"/>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 name="CustomShape 23">
            <a:hlinkClick r:id="" action="ppaction://noaction">
              <a:snd r:embed="rId13" name="T3_W12F_6.4.wav"/>
            </a:hlinkClick>
            <a:extLst>
              <a:ext uri="{FF2B5EF4-FFF2-40B4-BE49-F238E27FC236}">
                <a16:creationId xmlns:a16="http://schemas.microsoft.com/office/drawing/2014/main" id="{1ED08FBC-D265-69B7-6AE5-C0FFFE03C58D}"/>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901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extLst>
              <a:ext uri="{FF2B5EF4-FFF2-40B4-BE49-F238E27FC236}">
                <a16:creationId xmlns:a16="http://schemas.microsoft.com/office/drawing/2014/main" id="{B6BD6F66-5231-4B75-FAC8-4CEBC676100F}"/>
              </a:ext>
            </a:extLst>
          </p:cNvPr>
          <p:cNvSpPr txBox="1"/>
          <p:nvPr/>
        </p:nvSpPr>
        <p:spPr>
          <a:xfrm>
            <a:off x="331938" y="2134884"/>
            <a:ext cx="11695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Pfiff Pfannkuchen kann kein Knacken oder Knistern hören.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654210"/>
            <a:ext cx="914400" cy="914400"/>
          </a:xfrm>
          <a:prstGeom prst="rect">
            <a:avLst/>
          </a:prstGeom>
        </p:spPr>
      </p:pic>
      <p:pic>
        <p:nvPicPr>
          <p:cNvPr id="5" name="Picture 4" descr="A picture containing light&#10;&#10;Description automatically generated">
            <a:extLst>
              <a:ext uri="{FF2B5EF4-FFF2-40B4-BE49-F238E27FC236}">
                <a16:creationId xmlns:a16="http://schemas.microsoft.com/office/drawing/2014/main" id="{9F7731E4-8219-9F08-2239-394BFF22D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356" y="2981953"/>
            <a:ext cx="1052596" cy="120043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2F9ADEE-964A-2AA3-E95F-F647C7C0E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8894" y="2930422"/>
            <a:ext cx="1178772" cy="1166688"/>
          </a:xfrm>
          <a:prstGeom prst="rect">
            <a:avLst/>
          </a:prstGeom>
        </p:spPr>
      </p:pic>
      <p:pic>
        <p:nvPicPr>
          <p:cNvPr id="7" name="Picture 6" descr="A red text on a black background&#10;&#10;Description automatically generated with medium confidence">
            <a:extLst>
              <a:ext uri="{FF2B5EF4-FFF2-40B4-BE49-F238E27FC236}">
                <a16:creationId xmlns:a16="http://schemas.microsoft.com/office/drawing/2014/main" id="{3993F181-BAA9-74D4-49BC-0E1B3C613B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0260" y="3132411"/>
            <a:ext cx="3143411" cy="743171"/>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167;p2">
            <a:extLst>
              <a:ext uri="{FF2B5EF4-FFF2-40B4-BE49-F238E27FC236}">
                <a16:creationId xmlns:a16="http://schemas.microsoft.com/office/drawing/2014/main" id="{9D134968-3CD0-80C5-99BB-EEE243FAA7B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7CF831BC-1CA7-4F56-BD64-F7ED1EA72116}"/>
              </a:ext>
            </a:extLst>
          </p:cNvPr>
          <p:cNvPicPr>
            <a:picLocks noChangeAspect="1"/>
          </p:cNvPicPr>
          <p:nvPr/>
        </p:nvPicPr>
        <p:blipFill>
          <a:blip r:embed="rId10"/>
          <a:stretch>
            <a:fillRect/>
          </a:stretch>
        </p:blipFill>
        <p:spPr>
          <a:xfrm>
            <a:off x="486052" y="2711893"/>
            <a:ext cx="1419564" cy="1434214"/>
          </a:xfrm>
          <a:prstGeom prst="rect">
            <a:avLst/>
          </a:prstGeom>
        </p:spPr>
      </p:pic>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pic>
        <p:nvPicPr>
          <p:cNvPr id="7" name="Picture 6">
            <a:extLst>
              <a:ext uri="{FF2B5EF4-FFF2-40B4-BE49-F238E27FC236}">
                <a16:creationId xmlns:a16="http://schemas.microsoft.com/office/drawing/2014/main" id="{46C7CC87-1A4D-59C2-B78C-457575B7EC46}"/>
              </a:ext>
            </a:extLst>
          </p:cNvPr>
          <p:cNvPicPr>
            <a:picLocks noChangeAspect="1"/>
          </p:cNvPicPr>
          <p:nvPr/>
        </p:nvPicPr>
        <p:blipFill>
          <a:blip r:embed="rId4"/>
          <a:stretch>
            <a:fillRect/>
          </a:stretch>
        </p:blipFill>
        <p:spPr>
          <a:xfrm>
            <a:off x="8628766" y="2444410"/>
            <a:ext cx="2798307" cy="1969179"/>
          </a:xfrm>
          <a:prstGeom prst="rect">
            <a:avLst/>
          </a:prstGeom>
        </p:spPr>
      </p:pic>
      <p:sp>
        <p:nvSpPr>
          <p:cNvPr id="33" name="TextBox 32">
            <a:extLst>
              <a:ext uri="{FF2B5EF4-FFF2-40B4-BE49-F238E27FC236}">
                <a16:creationId xmlns:a16="http://schemas.microsoft.com/office/drawing/2014/main" id="{8BFE64C5-52D8-4971-A62C-5963D32FFBD2}"/>
              </a:ext>
            </a:extLst>
          </p:cNvPr>
          <p:cNvSpPr txBox="1"/>
          <p:nvPr/>
        </p:nvSpPr>
        <p:spPr>
          <a:xfrm>
            <a:off x="1766554" y="2910885"/>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kein Eis!</a:t>
            </a:r>
          </a:p>
        </p:txBody>
      </p:sp>
      <p:sp>
        <p:nvSpPr>
          <p:cNvPr id="35" name="TextBox 34">
            <a:extLst>
              <a:ext uri="{FF2B5EF4-FFF2-40B4-BE49-F238E27FC236}">
                <a16:creationId xmlns:a16="http://schemas.microsoft.com/office/drawing/2014/main" id="{BAA04C5C-3A10-4CB5-97CA-95CD2B93D091}"/>
              </a:ext>
            </a:extLst>
          </p:cNvPr>
          <p:cNvSpPr txBox="1"/>
          <p:nvPr/>
        </p:nvSpPr>
        <p:spPr>
          <a:xfrm>
            <a:off x="1766554" y="3344378"/>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ein Ei!</a:t>
            </a:r>
          </a:p>
        </p:txBody>
      </p:sp>
      <p:sp>
        <p:nvSpPr>
          <p:cNvPr id="37" name="TextBox 36">
            <a:extLst>
              <a:ext uri="{FF2B5EF4-FFF2-40B4-BE49-F238E27FC236}">
                <a16:creationId xmlns:a16="http://schemas.microsoft.com/office/drawing/2014/main" id="{87DFA42A-BFA2-48B3-86D7-E2531D8E6036}"/>
              </a:ext>
            </a:extLst>
          </p:cNvPr>
          <p:cNvSpPr txBox="1"/>
          <p:nvPr/>
        </p:nvSpPr>
        <p:spPr>
          <a:xfrm>
            <a:off x="1766554" y="375658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nur ein Ei!</a:t>
            </a:r>
          </a:p>
        </p:txBody>
      </p:sp>
      <p:sp>
        <p:nvSpPr>
          <p:cNvPr id="39" name="TextBox 38">
            <a:extLst>
              <a:ext uri="{FF2B5EF4-FFF2-40B4-BE49-F238E27FC236}">
                <a16:creationId xmlns:a16="http://schemas.microsoft.com/office/drawing/2014/main" id="{90255337-7D58-4F6C-A070-99271E7C7399}"/>
              </a:ext>
            </a:extLst>
          </p:cNvPr>
          <p:cNvSpPr txBox="1"/>
          <p:nvPr/>
        </p:nvSpPr>
        <p:spPr>
          <a:xfrm>
            <a:off x="1766554" y="414505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Frühstück! </a:t>
            </a:r>
          </a:p>
        </p:txBody>
      </p:sp>
      <p:sp>
        <p:nvSpPr>
          <p:cNvPr id="41" name="TextBox 40">
            <a:extLst>
              <a:ext uri="{FF2B5EF4-FFF2-40B4-BE49-F238E27FC236}">
                <a16:creationId xmlns:a16="http://schemas.microsoft.com/office/drawing/2014/main" id="{F43BF016-AE47-4EF3-9FFB-18A5C9D08DC1}"/>
              </a:ext>
            </a:extLst>
          </p:cNvPr>
          <p:cNvSpPr txBox="1"/>
          <p:nvPr/>
        </p:nvSpPr>
        <p:spPr>
          <a:xfrm>
            <a:off x="1766554" y="456219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kein Frühstück!</a:t>
            </a:r>
          </a:p>
        </p:txBody>
      </p:sp>
      <p:sp>
        <p:nvSpPr>
          <p:cNvPr id="43" name="TextBox 42">
            <a:extLst>
              <a:ext uri="{FF2B5EF4-FFF2-40B4-BE49-F238E27FC236}">
                <a16:creationId xmlns:a16="http://schemas.microsoft.com/office/drawing/2014/main" id="{BC1BC971-4AE8-40BF-B427-DCD0ABB0D4D6}"/>
              </a:ext>
            </a:extLst>
          </p:cNvPr>
          <p:cNvSpPr txBox="1"/>
          <p:nvPr/>
        </p:nvSpPr>
        <p:spPr>
          <a:xfrm>
            <a:off x="1766554" y="4990755"/>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Kein Eis? Ein Ei? Kein Frühstück? Wir machen einen Pfannkuchen!</a:t>
            </a:r>
          </a:p>
        </p:txBody>
      </p:sp>
      <p:sp>
        <p:nvSpPr>
          <p:cNvPr id="45" name="TextBox 44">
            <a:extLst>
              <a:ext uri="{FF2B5EF4-FFF2-40B4-BE49-F238E27FC236}">
                <a16:creationId xmlns:a16="http://schemas.microsoft.com/office/drawing/2014/main" id="{1AF12CEB-BC00-4100-A680-F52BC0DA9F32}"/>
              </a:ext>
            </a:extLst>
          </p:cNvPr>
          <p:cNvSpPr txBox="1"/>
          <p:nvPr/>
        </p:nvSpPr>
        <p:spPr>
          <a:xfrm>
            <a:off x="1766554" y="5378065"/>
            <a:ext cx="9166860" cy="7255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a:ea typeface="Calibri"/>
                <a:cs typeface="Times New Roman"/>
              </a:rPr>
              <a:t>Frauen: </a:t>
            </a:r>
            <a:r>
              <a:rPr kumimoji="0" lang="de-DE" sz="2000" b="0" i="0" u="none" strike="noStrike" kern="1200" cap="none" spc="0" normalizeH="0" baseline="0" noProof="0" dirty="0">
                <a:ln>
                  <a:noFill/>
                </a:ln>
                <a:solidFill>
                  <a:srgbClr val="002060"/>
                </a:solidFill>
                <a:effectLst/>
                <a:uLnTx/>
                <a:uFillTx/>
                <a:latin typeface="Century Gothic"/>
                <a:ea typeface="Calibri"/>
                <a:cs typeface="Times New Roman"/>
              </a:rPr>
              <a:t>Pfannkuchen, du bist dick und fett! Wir wollen dich essen, denn</a:t>
            </a:r>
            <a:r>
              <a:rPr lang="de-DE" sz="2000" dirty="0">
                <a:solidFill>
                  <a:srgbClr val="002060"/>
                </a:solidFill>
                <a:latin typeface="Century Gothic"/>
                <a:ea typeface="Calibri"/>
                <a:cs typeface="Times New Roman"/>
              </a:rPr>
              <a:t>*</a:t>
            </a:r>
            <a:r>
              <a:rPr kumimoji="0" lang="de-DE" sz="2000" b="0" i="0" u="none" strike="noStrike" kern="1200" cap="none" spc="0" normalizeH="0" baseline="0" noProof="0" dirty="0">
                <a:ln>
                  <a:noFill/>
                </a:ln>
                <a:solidFill>
                  <a:srgbClr val="002060"/>
                </a:solidFill>
                <a:effectLst/>
                <a:uLnTx/>
                <a:uFillTx/>
                <a:latin typeface="Century Gothic"/>
                <a:ea typeface="Calibri"/>
                <a:cs typeface="Times New Roman"/>
              </a:rPr>
              <a:t> wir haben Hunger!</a:t>
            </a:r>
          </a:p>
        </p:txBody>
      </p:sp>
      <p:sp>
        <p:nvSpPr>
          <p:cNvPr id="47" name="TextBox 46">
            <a:extLst>
              <a:ext uri="{FF2B5EF4-FFF2-40B4-BE49-F238E27FC236}">
                <a16:creationId xmlns:a16="http://schemas.microsoft.com/office/drawing/2014/main" id="{71B993BB-2F0E-454D-AF7A-4E04BF6E1606}"/>
              </a:ext>
            </a:extLst>
          </p:cNvPr>
          <p:cNvSpPr txBox="1"/>
          <p:nvPr/>
        </p:nvSpPr>
        <p:spPr>
          <a:xfrm>
            <a:off x="1766554" y="604020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a:t>
            </a:r>
          </a:p>
        </p:txBody>
      </p:sp>
      <p:pic>
        <p:nvPicPr>
          <p:cNvPr id="49" name="Picture 48" descr="A picture containing drawing, illustration, art, cartoon&#10;&#10;Description automatically generated">
            <a:extLst>
              <a:ext uri="{FF2B5EF4-FFF2-40B4-BE49-F238E27FC236}">
                <a16:creationId xmlns:a16="http://schemas.microsoft.com/office/drawing/2014/main" id="{6CAA5E05-D72E-4AF3-8165-94B65C15B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942" y="5774071"/>
            <a:ext cx="1166293" cy="989181"/>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dirty="0">
                <a:solidFill>
                  <a:schemeClr val="bg1"/>
                </a:solidFill>
                <a:latin typeface="Century Gothic" panose="020B0502020202020204" pitchFamily="34" charset="0"/>
                <a:cs typeface="Arial"/>
                <a:sym typeface="Arial"/>
              </a:rPr>
              <a:t>Der dicke fette Pfannkuchen [1/3]</a:t>
            </a:r>
            <a:endParaRPr lang="en-GB" sz="2800" dirty="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242" y="-2228"/>
            <a:ext cx="914400" cy="914400"/>
          </a:xfrm>
          <a:prstGeom prst="rect">
            <a:avLst/>
          </a:prstGeom>
        </p:spPr>
      </p:pic>
      <p:sp>
        <p:nvSpPr>
          <p:cNvPr id="20" name="Speech Bubble: Rectangle with Corners Rounded 19">
            <a:extLst>
              <a:ext uri="{FF2B5EF4-FFF2-40B4-BE49-F238E27FC236}">
                <a16:creationId xmlns:a16="http://schemas.microsoft.com/office/drawing/2014/main" id="{C3A32404-9752-9B95-24B3-6803463B2E9B}"/>
              </a:ext>
            </a:extLst>
          </p:cNvPr>
          <p:cNvSpPr/>
          <p:nvPr/>
        </p:nvSpPr>
        <p:spPr>
          <a:xfrm>
            <a:off x="5387233" y="1454768"/>
            <a:ext cx="3920190" cy="517320"/>
          </a:xfrm>
          <a:prstGeom prst="wedgeRoundRectCallout">
            <a:avLst>
              <a:gd name="adj1" fmla="val 34700"/>
              <a:gd name="adj2" fmla="val 1591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Speech Bubble: Rectangle with Corners Rounded 20">
            <a:extLst>
              <a:ext uri="{FF2B5EF4-FFF2-40B4-BE49-F238E27FC236}">
                <a16:creationId xmlns:a16="http://schemas.microsoft.com/office/drawing/2014/main" id="{8B687471-D1D3-4502-ED30-8E5BB0316D3B}"/>
              </a:ext>
            </a:extLst>
          </p:cNvPr>
          <p:cNvSpPr/>
          <p:nvPr/>
        </p:nvSpPr>
        <p:spPr>
          <a:xfrm>
            <a:off x="5385812" y="1439024"/>
            <a:ext cx="3920190" cy="517320"/>
          </a:xfrm>
          <a:prstGeom prst="wedgeRoundRectCallout">
            <a:avLst>
              <a:gd name="adj1" fmla="val 57359"/>
              <a:gd name="adj2" fmla="val 136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Speech Bubble: Rectangle with Corners Rounded 21">
            <a:extLst>
              <a:ext uri="{FF2B5EF4-FFF2-40B4-BE49-F238E27FC236}">
                <a16:creationId xmlns:a16="http://schemas.microsoft.com/office/drawing/2014/main" id="{F0F321EA-092E-3D4C-40A0-6DA9BA3FDF7A}"/>
              </a:ext>
            </a:extLst>
          </p:cNvPr>
          <p:cNvSpPr/>
          <p:nvPr/>
        </p:nvSpPr>
        <p:spPr>
          <a:xfrm>
            <a:off x="5387233" y="1463032"/>
            <a:ext cx="3920190" cy="517320"/>
          </a:xfrm>
          <a:prstGeom prst="wedgeRoundRectCallout">
            <a:avLst>
              <a:gd name="adj1" fmla="val 82018"/>
              <a:gd name="adj2" fmla="val 13393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CustomShape 7">
            <a:extLst>
              <a:ext uri="{FF2B5EF4-FFF2-40B4-BE49-F238E27FC236}">
                <a16:creationId xmlns:a16="http://schemas.microsoft.com/office/drawing/2014/main" id="{54135C22-EFF5-8659-9E6D-79ED86054920}"/>
              </a:ext>
            </a:extLst>
          </p:cNvPr>
          <p:cNvSpPr/>
          <p:nvPr/>
        </p:nvSpPr>
        <p:spPr>
          <a:xfrm>
            <a:off x="5392125" y="1472632"/>
            <a:ext cx="41463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Wir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haben</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Hunger!</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8B249545-FDE6-447C-AECC-23AFD2E628BC}"/>
              </a:ext>
            </a:extLst>
          </p:cNvPr>
          <p:cNvSpPr txBox="1"/>
          <p:nvPr/>
        </p:nvSpPr>
        <p:spPr>
          <a:xfrm>
            <a:off x="1766554" y="2203334"/>
            <a:ext cx="916686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waren einmal drei Frauen. Sie haben Hunger. </a:t>
            </a:r>
          </a:p>
        </p:txBody>
      </p:sp>
      <p:sp>
        <p:nvSpPr>
          <p:cNvPr id="31" name="TextBox 30">
            <a:extLst>
              <a:ext uri="{FF2B5EF4-FFF2-40B4-BE49-F238E27FC236}">
                <a16:creationId xmlns:a16="http://schemas.microsoft.com/office/drawing/2014/main" id="{87C5C30A-E6F2-4B18-ABE8-2D171F8E2FA9}"/>
              </a:ext>
            </a:extLst>
          </p:cNvPr>
          <p:cNvSpPr txBox="1"/>
          <p:nvPr/>
        </p:nvSpPr>
        <p:spPr>
          <a:xfrm>
            <a:off x="1766554" y="256619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ein Eis! </a:t>
            </a:r>
          </a:p>
        </p:txBody>
      </p:sp>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2629" y="461087"/>
            <a:ext cx="1470502" cy="1487062"/>
          </a:xfrm>
          <a:prstGeom prst="rect">
            <a:avLst/>
          </a:prstGeom>
        </p:spPr>
      </p:pic>
      <p:pic>
        <p:nvPicPr>
          <p:cNvPr id="14" name="Picture 13">
            <a:extLst>
              <a:ext uri="{FF2B5EF4-FFF2-40B4-BE49-F238E27FC236}">
                <a16:creationId xmlns:a16="http://schemas.microsoft.com/office/drawing/2014/main" id="{8F6F2ABB-D328-B6DD-E0D1-F9B7A13D652C}"/>
              </a:ext>
            </a:extLst>
          </p:cNvPr>
          <p:cNvPicPr>
            <a:picLocks noChangeAspect="1"/>
          </p:cNvPicPr>
          <p:nvPr/>
        </p:nvPicPr>
        <p:blipFill>
          <a:blip r:embed="rId9"/>
          <a:stretch>
            <a:fillRect/>
          </a:stretch>
        </p:blipFill>
        <p:spPr>
          <a:xfrm>
            <a:off x="764927" y="3716911"/>
            <a:ext cx="906146" cy="683857"/>
          </a:xfrm>
          <a:prstGeom prst="rect">
            <a:avLst/>
          </a:prstGeom>
        </p:spPr>
      </p:pic>
      <p:pic>
        <p:nvPicPr>
          <p:cNvPr id="15" name="Picture 14">
            <a:extLst>
              <a:ext uri="{FF2B5EF4-FFF2-40B4-BE49-F238E27FC236}">
                <a16:creationId xmlns:a16="http://schemas.microsoft.com/office/drawing/2014/main" id="{F23B1B59-3732-F546-F441-0D9AA67A03B4}"/>
              </a:ext>
            </a:extLst>
          </p:cNvPr>
          <p:cNvPicPr>
            <a:picLocks noChangeAspect="1"/>
          </p:cNvPicPr>
          <p:nvPr/>
        </p:nvPicPr>
        <p:blipFill>
          <a:blip r:embed="rId10"/>
          <a:stretch>
            <a:fillRect/>
          </a:stretch>
        </p:blipFill>
        <p:spPr>
          <a:xfrm>
            <a:off x="997744" y="2590787"/>
            <a:ext cx="550302" cy="1100603"/>
          </a:xfrm>
          <a:prstGeom prst="rect">
            <a:avLst/>
          </a:prstGeom>
        </p:spPr>
      </p:pic>
      <p:pic>
        <p:nvPicPr>
          <p:cNvPr id="17" name="Picture 16">
            <a:extLst>
              <a:ext uri="{FF2B5EF4-FFF2-40B4-BE49-F238E27FC236}">
                <a16:creationId xmlns:a16="http://schemas.microsoft.com/office/drawing/2014/main" id="{1EAAF787-B556-F9DC-94C9-469F7C44D562}"/>
              </a:ext>
            </a:extLst>
          </p:cNvPr>
          <p:cNvPicPr>
            <a:picLocks noChangeAspect="1"/>
          </p:cNvPicPr>
          <p:nvPr/>
        </p:nvPicPr>
        <p:blipFill>
          <a:blip r:embed="rId11"/>
          <a:stretch>
            <a:fillRect/>
          </a:stretch>
        </p:blipFill>
        <p:spPr>
          <a:xfrm>
            <a:off x="932848" y="2830047"/>
            <a:ext cx="550302" cy="622081"/>
          </a:xfrm>
          <a:prstGeom prst="rect">
            <a:avLst/>
          </a:prstGeom>
        </p:spPr>
      </p:pic>
      <p:pic>
        <p:nvPicPr>
          <p:cNvPr id="19" name="Picture 18">
            <a:extLst>
              <a:ext uri="{FF2B5EF4-FFF2-40B4-BE49-F238E27FC236}">
                <a16:creationId xmlns:a16="http://schemas.microsoft.com/office/drawing/2014/main" id="{7F1DA708-7A4A-725C-CDD7-1B9B788790BF}"/>
              </a:ext>
            </a:extLst>
          </p:cNvPr>
          <p:cNvPicPr>
            <a:picLocks noChangeAspect="1"/>
          </p:cNvPicPr>
          <p:nvPr/>
        </p:nvPicPr>
        <p:blipFill>
          <a:blip r:embed="rId11"/>
          <a:stretch>
            <a:fillRect/>
          </a:stretch>
        </p:blipFill>
        <p:spPr>
          <a:xfrm>
            <a:off x="1042193" y="4884742"/>
            <a:ext cx="575140" cy="650159"/>
          </a:xfrm>
          <a:prstGeom prst="rect">
            <a:avLst/>
          </a:prstGeom>
        </p:spPr>
      </p:pic>
      <p:pic>
        <p:nvPicPr>
          <p:cNvPr id="4" name="Picture 3" descr="A picture containing bowl, dishware, illustration&#10;&#10;Description automatically generated">
            <a:extLst>
              <a:ext uri="{FF2B5EF4-FFF2-40B4-BE49-F238E27FC236}">
                <a16:creationId xmlns:a16="http://schemas.microsoft.com/office/drawing/2014/main" id="{0B86FD1F-975C-4097-AD1E-DE492D7A1B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2972" y="4991427"/>
            <a:ext cx="873582" cy="436791"/>
          </a:xfrm>
          <a:prstGeom prst="rect">
            <a:avLst/>
          </a:prstGeom>
        </p:spPr>
      </p:pic>
      <p:sp>
        <p:nvSpPr>
          <p:cNvPr id="2" name="Rectangle 1">
            <a:extLst>
              <a:ext uri="{FF2B5EF4-FFF2-40B4-BE49-F238E27FC236}">
                <a16:creationId xmlns:a16="http://schemas.microsoft.com/office/drawing/2014/main" id="{EA408EB7-79AB-14FE-9B74-860DD20123AF}"/>
              </a:ext>
            </a:extLst>
          </p:cNvPr>
          <p:cNvSpPr/>
          <p:nvPr/>
        </p:nvSpPr>
        <p:spPr>
          <a:xfrm>
            <a:off x="8127999" y="6476999"/>
            <a:ext cx="2079625" cy="36512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000000"/>
                </a:solidFill>
                <a:latin typeface="Century Gothic"/>
                <a:cs typeface="Arial"/>
              </a:rPr>
              <a:t>denn</a:t>
            </a:r>
            <a:r>
              <a:rPr lang="en-GB" dirty="0">
                <a:solidFill>
                  <a:srgbClr val="000000"/>
                </a:solidFill>
                <a:latin typeface="Century Gothic"/>
                <a:cs typeface="Arial"/>
              </a:rPr>
              <a:t> - because</a:t>
            </a:r>
            <a:endParaRPr lang="en-GB" dirty="0">
              <a:solidFill>
                <a:srgbClr val="000000"/>
              </a:solidFill>
              <a:latin typeface="Century Gothic"/>
            </a:endParaRPr>
          </a:p>
        </p:txBody>
      </p:sp>
    </p:spTree>
    <p:extLst>
      <p:ext uri="{BB962C8B-B14F-4D97-AF65-F5344CB8AC3E}">
        <p14:creationId xmlns:p14="http://schemas.microsoft.com/office/powerpoint/2010/main" val="375544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birds on it&#10;&#10;Description automatically generated with low confidence">
            <a:extLst>
              <a:ext uri="{FF2B5EF4-FFF2-40B4-BE49-F238E27FC236}">
                <a16:creationId xmlns:a16="http://schemas.microsoft.com/office/drawing/2014/main" id="{416F0984-F235-46BB-B89F-7ED6E62058F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788" b="7586"/>
          <a:stretch/>
        </p:blipFill>
        <p:spPr>
          <a:xfrm>
            <a:off x="416472" y="-64504"/>
            <a:ext cx="11519357" cy="6922504"/>
          </a:xfrm>
          <a:prstGeom prst="rect">
            <a:avLst/>
          </a:prstGeom>
        </p:spPr>
      </p:pic>
      <p:pic>
        <p:nvPicPr>
          <p:cNvPr id="18" name="Picture 17" descr="A red curtain with a black background&#10;&#10;Description automatically generated with low confidence">
            <a:extLst>
              <a:ext uri="{FF2B5EF4-FFF2-40B4-BE49-F238E27FC236}">
                <a16:creationId xmlns:a16="http://schemas.microsoft.com/office/drawing/2014/main" id="{3497121D-A900-4CFC-A2D4-14A19A1CF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68" y="-64504"/>
            <a:ext cx="12760036" cy="7032188"/>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dirty="0">
                <a:solidFill>
                  <a:schemeClr val="bg1"/>
                </a:solidFill>
                <a:latin typeface="Century Gothic" panose="020B0502020202020204" pitchFamily="34" charset="0"/>
                <a:cs typeface="Arial"/>
                <a:sym typeface="Arial"/>
              </a:rPr>
              <a:t>Der dicke fette Pfannkuchen [2/3]</a:t>
            </a:r>
            <a:endParaRPr lang="en-GB" sz="2800" dirty="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242" y="-2228"/>
            <a:ext cx="914400" cy="914400"/>
          </a:xfrm>
          <a:prstGeom prst="rect">
            <a:avLst/>
          </a:prstGeom>
        </p:spPr>
      </p:pic>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29" name="TextBox 28">
            <a:extLst>
              <a:ext uri="{FF2B5EF4-FFF2-40B4-BE49-F238E27FC236}">
                <a16:creationId xmlns:a16="http://schemas.microsoft.com/office/drawing/2014/main" id="{8B249545-FDE6-447C-AECC-23AFD2E628BC}"/>
              </a:ext>
            </a:extLst>
          </p:cNvPr>
          <p:cNvSpPr txBox="1"/>
          <p:nvPr/>
        </p:nvSpPr>
        <p:spPr>
          <a:xfrm>
            <a:off x="1724812" y="2261598"/>
            <a:ext cx="916686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Der Pfannkuchen ist im Wald.</a:t>
            </a:r>
          </a:p>
        </p:txBody>
      </p:sp>
      <p:sp>
        <p:nvSpPr>
          <p:cNvPr id="31" name="TextBox 30">
            <a:extLst>
              <a:ext uri="{FF2B5EF4-FFF2-40B4-BE49-F238E27FC236}">
                <a16:creationId xmlns:a16="http://schemas.microsoft.com/office/drawing/2014/main" id="{87C5C30A-E6F2-4B18-ABE8-2D171F8E2FA9}"/>
              </a:ext>
            </a:extLst>
          </p:cNvPr>
          <p:cNvSpPr txBox="1"/>
          <p:nvPr/>
        </p:nvSpPr>
        <p:spPr>
          <a:xfrm>
            <a:off x="1724812" y="2624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Häschen: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3" name="TextBox 32">
            <a:extLst>
              <a:ext uri="{FF2B5EF4-FFF2-40B4-BE49-F238E27FC236}">
                <a16:creationId xmlns:a16="http://schemas.microsoft.com/office/drawing/2014/main" id="{8BFE64C5-52D8-4971-A62C-5963D32FFBD2}"/>
              </a:ext>
            </a:extLst>
          </p:cNvPr>
          <p:cNvSpPr txBox="1"/>
          <p:nvPr/>
        </p:nvSpPr>
        <p:spPr>
          <a:xfrm>
            <a:off x="1724812" y="296914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5" name="TextBox 34">
            <a:extLst>
              <a:ext uri="{FF2B5EF4-FFF2-40B4-BE49-F238E27FC236}">
                <a16:creationId xmlns:a16="http://schemas.microsoft.com/office/drawing/2014/main" id="{BAA04C5C-3A10-4CB5-97CA-95CD2B93D091}"/>
              </a:ext>
            </a:extLst>
          </p:cNvPr>
          <p:cNvSpPr txBox="1"/>
          <p:nvPr/>
        </p:nvSpPr>
        <p:spPr>
          <a:xfrm>
            <a:off x="1724812" y="3402642"/>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Wolf: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7" name="TextBox 36">
            <a:extLst>
              <a:ext uri="{FF2B5EF4-FFF2-40B4-BE49-F238E27FC236}">
                <a16:creationId xmlns:a16="http://schemas.microsoft.com/office/drawing/2014/main" id="{87DFA42A-BFA2-48B3-86D7-E2531D8E6036}"/>
              </a:ext>
            </a:extLst>
          </p:cNvPr>
          <p:cNvSpPr txBox="1"/>
          <p:nvPr/>
        </p:nvSpPr>
        <p:spPr>
          <a:xfrm>
            <a:off x="1724812" y="3814851"/>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9" name="TextBox 38">
            <a:extLst>
              <a:ext uri="{FF2B5EF4-FFF2-40B4-BE49-F238E27FC236}">
                <a16:creationId xmlns:a16="http://schemas.microsoft.com/office/drawing/2014/main" id="{90255337-7D58-4F6C-A070-99271E7C7399}"/>
              </a:ext>
            </a:extLst>
          </p:cNvPr>
          <p:cNvSpPr txBox="1"/>
          <p:nvPr/>
        </p:nvSpPr>
        <p:spPr>
          <a:xfrm>
            <a:off x="1724812" y="420331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Ziege: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41" name="TextBox 40">
            <a:extLst>
              <a:ext uri="{FF2B5EF4-FFF2-40B4-BE49-F238E27FC236}">
                <a16:creationId xmlns:a16="http://schemas.microsoft.com/office/drawing/2014/main" id="{F43BF016-AE47-4EF3-9FFB-18A5C9D08DC1}"/>
              </a:ext>
            </a:extLst>
          </p:cNvPr>
          <p:cNvSpPr txBox="1"/>
          <p:nvPr/>
        </p:nvSpPr>
        <p:spPr>
          <a:xfrm>
            <a:off x="1724812" y="4620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43" name="TextBox 42">
            <a:extLst>
              <a:ext uri="{FF2B5EF4-FFF2-40B4-BE49-F238E27FC236}">
                <a16:creationId xmlns:a16="http://schemas.microsoft.com/office/drawing/2014/main" id="{BC1BC971-4AE8-40BF-B427-DCD0ABB0D4D6}"/>
              </a:ext>
            </a:extLst>
          </p:cNvPr>
          <p:cNvSpPr txBox="1"/>
          <p:nvPr/>
        </p:nvSpPr>
        <p:spPr>
          <a:xfrm>
            <a:off x="1724812" y="504901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Pferd: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sp>
        <p:nvSpPr>
          <p:cNvPr id="45" name="TextBox 44">
            <a:extLst>
              <a:ext uri="{FF2B5EF4-FFF2-40B4-BE49-F238E27FC236}">
                <a16:creationId xmlns:a16="http://schemas.microsoft.com/office/drawing/2014/main" id="{1AF12CEB-BC00-4100-A680-F52BC0DA9F32}"/>
              </a:ext>
            </a:extLst>
          </p:cNvPr>
          <p:cNvSpPr txBox="1"/>
          <p:nvPr/>
        </p:nvSpPr>
        <p:spPr>
          <a:xfrm>
            <a:off x="1724812" y="543632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47" name="TextBox 46">
            <a:extLst>
              <a:ext uri="{FF2B5EF4-FFF2-40B4-BE49-F238E27FC236}">
                <a16:creationId xmlns:a16="http://schemas.microsoft.com/office/drawing/2014/main" id="{71B993BB-2F0E-454D-AF7A-4E04BF6E1606}"/>
              </a:ext>
            </a:extLst>
          </p:cNvPr>
          <p:cNvSpPr txBox="1"/>
          <p:nvPr/>
        </p:nvSpPr>
        <p:spPr>
          <a:xfrm>
            <a:off x="1724812" y="582363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Schwein: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pic>
        <p:nvPicPr>
          <p:cNvPr id="49" name="Picture 48" descr="A picture containing drawing, illustration, art, cartoon&#10;&#10;Description automatically generated">
            <a:extLst>
              <a:ext uri="{FF2B5EF4-FFF2-40B4-BE49-F238E27FC236}">
                <a16:creationId xmlns:a16="http://schemas.microsoft.com/office/drawing/2014/main" id="{6CAA5E05-D72E-4AF3-8165-94B65C15B7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8956" y="5823639"/>
            <a:ext cx="1166293" cy="989181"/>
          </a:xfrm>
          <a:prstGeom prst="rect">
            <a:avLst/>
          </a:prstGeom>
        </p:spPr>
      </p:pic>
      <p:sp>
        <p:nvSpPr>
          <p:cNvPr id="30" name="TextBox 29">
            <a:extLst>
              <a:ext uri="{FF2B5EF4-FFF2-40B4-BE49-F238E27FC236}">
                <a16:creationId xmlns:a16="http://schemas.microsoft.com/office/drawing/2014/main" id="{A6DEE434-F053-454B-9953-BD21B4BFCD6E}"/>
              </a:ext>
            </a:extLst>
          </p:cNvPr>
          <p:cNvSpPr txBox="1"/>
          <p:nvPr/>
        </p:nvSpPr>
        <p:spPr>
          <a:xfrm>
            <a:off x="2203916" y="6197212"/>
            <a:ext cx="7476566"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 </a:t>
            </a:r>
          </a:p>
        </p:txBody>
      </p:sp>
      <p:pic>
        <p:nvPicPr>
          <p:cNvPr id="38" name="Picture 37">
            <a:extLst>
              <a:ext uri="{FF2B5EF4-FFF2-40B4-BE49-F238E27FC236}">
                <a16:creationId xmlns:a16="http://schemas.microsoft.com/office/drawing/2014/main" id="{CDD62411-F1BB-441C-941C-04C726B5AE91}"/>
              </a:ext>
            </a:extLst>
          </p:cNvPr>
          <p:cNvPicPr>
            <a:picLocks noChangeAspect="1"/>
          </p:cNvPicPr>
          <p:nvPr/>
        </p:nvPicPr>
        <p:blipFill>
          <a:blip r:embed="rId9"/>
          <a:stretch>
            <a:fillRect/>
          </a:stretch>
        </p:blipFill>
        <p:spPr>
          <a:xfrm flipH="1">
            <a:off x="74274" y="1468386"/>
            <a:ext cx="1166879" cy="1206311"/>
          </a:xfrm>
          <a:prstGeom prst="rect">
            <a:avLst/>
          </a:prstGeom>
        </p:spPr>
      </p:pic>
      <p:pic>
        <p:nvPicPr>
          <p:cNvPr id="40" name="Picture 39">
            <a:extLst>
              <a:ext uri="{FF2B5EF4-FFF2-40B4-BE49-F238E27FC236}">
                <a16:creationId xmlns:a16="http://schemas.microsoft.com/office/drawing/2014/main" id="{D3645406-EFC4-43FC-B6C6-4056742C0436}"/>
              </a:ext>
            </a:extLst>
          </p:cNvPr>
          <p:cNvPicPr>
            <a:picLocks noChangeAspect="1"/>
          </p:cNvPicPr>
          <p:nvPr/>
        </p:nvPicPr>
        <p:blipFill>
          <a:blip r:embed="rId10"/>
          <a:stretch>
            <a:fillRect/>
          </a:stretch>
        </p:blipFill>
        <p:spPr>
          <a:xfrm>
            <a:off x="310813" y="5395458"/>
            <a:ext cx="999381" cy="1197760"/>
          </a:xfrm>
          <a:prstGeom prst="rect">
            <a:avLst/>
          </a:prstGeom>
        </p:spPr>
      </p:pic>
      <p:pic>
        <p:nvPicPr>
          <p:cNvPr id="42" name="Picture 41">
            <a:extLst>
              <a:ext uri="{FF2B5EF4-FFF2-40B4-BE49-F238E27FC236}">
                <a16:creationId xmlns:a16="http://schemas.microsoft.com/office/drawing/2014/main" id="{FFD71437-56EE-4F27-AC9B-D7B711E63002}"/>
              </a:ext>
            </a:extLst>
          </p:cNvPr>
          <p:cNvPicPr>
            <a:picLocks noChangeAspect="1"/>
          </p:cNvPicPr>
          <p:nvPr/>
        </p:nvPicPr>
        <p:blipFill>
          <a:blip r:embed="rId11"/>
          <a:stretch>
            <a:fillRect/>
          </a:stretch>
        </p:blipFill>
        <p:spPr>
          <a:xfrm>
            <a:off x="10923966" y="1659900"/>
            <a:ext cx="1389802" cy="1333341"/>
          </a:xfrm>
          <a:prstGeom prst="rect">
            <a:avLst/>
          </a:prstGeom>
        </p:spPr>
      </p:pic>
      <p:pic>
        <p:nvPicPr>
          <p:cNvPr id="44" name="Picture 43">
            <a:extLst>
              <a:ext uri="{FF2B5EF4-FFF2-40B4-BE49-F238E27FC236}">
                <a16:creationId xmlns:a16="http://schemas.microsoft.com/office/drawing/2014/main" id="{1CF96D44-5AB1-47BD-9BC3-FA31C09EB4F2}"/>
              </a:ext>
            </a:extLst>
          </p:cNvPr>
          <p:cNvPicPr>
            <a:picLocks noChangeAspect="1"/>
          </p:cNvPicPr>
          <p:nvPr/>
        </p:nvPicPr>
        <p:blipFill>
          <a:blip r:embed="rId12"/>
          <a:stretch>
            <a:fillRect/>
          </a:stretch>
        </p:blipFill>
        <p:spPr>
          <a:xfrm>
            <a:off x="10748819" y="3399926"/>
            <a:ext cx="1637015" cy="1364605"/>
          </a:xfrm>
          <a:prstGeom prst="rect">
            <a:avLst/>
          </a:prstGeom>
        </p:spPr>
      </p:pic>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15332" y="72801"/>
            <a:ext cx="1470502" cy="1487062"/>
          </a:xfrm>
          <a:prstGeom prst="rect">
            <a:avLst/>
          </a:prstGeom>
        </p:spPr>
      </p:pic>
      <p:pic>
        <p:nvPicPr>
          <p:cNvPr id="26" name="Picture 25" descr="A cartoon of a wolf&#10;&#10;Description automatically generated with low confidence">
            <a:extLst>
              <a:ext uri="{FF2B5EF4-FFF2-40B4-BE49-F238E27FC236}">
                <a16:creationId xmlns:a16="http://schemas.microsoft.com/office/drawing/2014/main" id="{918F879F-70B9-4CBC-A2E8-A1DEC6BC8493}"/>
              </a:ext>
            </a:extLst>
          </p:cNvPr>
          <p:cNvPicPr>
            <a:picLocks noChangeAspect="1"/>
          </p:cNvPicPr>
          <p:nvPr/>
        </p:nvPicPr>
        <p:blipFill>
          <a:blip r:embed="rId14">
            <a:clrChange>
              <a:clrFrom>
                <a:srgbClr val="7FEBCC"/>
              </a:clrFrom>
              <a:clrTo>
                <a:srgbClr val="7FEBCC">
                  <a:alpha val="0"/>
                </a:srgbClr>
              </a:clrTo>
            </a:clrChange>
            <a:extLst>
              <a:ext uri="{28A0092B-C50C-407E-A947-70E740481C1C}">
                <a14:useLocalDpi xmlns:a14="http://schemas.microsoft.com/office/drawing/2010/main" val="0"/>
              </a:ext>
            </a:extLst>
          </a:blip>
          <a:stretch>
            <a:fillRect/>
          </a:stretch>
        </p:blipFill>
        <p:spPr>
          <a:xfrm>
            <a:off x="256171" y="3054239"/>
            <a:ext cx="1436347" cy="2298155"/>
          </a:xfrm>
          <a:prstGeom prst="rect">
            <a:avLst/>
          </a:prstGeom>
        </p:spPr>
      </p:pic>
      <p:sp>
        <p:nvSpPr>
          <p:cNvPr id="46" name="Speech Bubble: Rectangle with Corners Rounded 45">
            <a:extLst>
              <a:ext uri="{FF2B5EF4-FFF2-40B4-BE49-F238E27FC236}">
                <a16:creationId xmlns:a16="http://schemas.microsoft.com/office/drawing/2014/main" id="{0CFA36C2-1402-4997-AD91-9D6C601AC53C}"/>
              </a:ext>
            </a:extLst>
          </p:cNvPr>
          <p:cNvSpPr/>
          <p:nvPr/>
        </p:nvSpPr>
        <p:spPr>
          <a:xfrm>
            <a:off x="594435" y="767005"/>
            <a:ext cx="3920190" cy="517320"/>
          </a:xfrm>
          <a:prstGeom prst="wedgeRoundRectCallout">
            <a:avLst>
              <a:gd name="adj1" fmla="val -34152"/>
              <a:gd name="adj2" fmla="val 12510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extLst>
              <a:ext uri="{FF2B5EF4-FFF2-40B4-BE49-F238E27FC236}">
                <a16:creationId xmlns:a16="http://schemas.microsoft.com/office/drawing/2014/main" id="{DECF6EEB-51EE-4A0E-A00B-985F2AB5A7D2}"/>
              </a:ext>
            </a:extLst>
          </p:cNvPr>
          <p:cNvSpPr/>
          <p:nvPr/>
        </p:nvSpPr>
        <p:spPr>
          <a:xfrm>
            <a:off x="6893960" y="1045446"/>
            <a:ext cx="3920190" cy="517320"/>
          </a:xfrm>
          <a:prstGeom prst="wedgeRoundRectCallout">
            <a:avLst>
              <a:gd name="adj1" fmla="val 51198"/>
              <a:gd name="adj2" fmla="val 13716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9881228"/>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2742</Words>
  <Application>Microsoft Office PowerPoint</Application>
  <PresentationFormat>Widescreen</PresentationFormat>
  <Paragraphs>449</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1_Office Theme</vt:lpstr>
      <vt:lpstr>3_Office Theme</vt:lpstr>
      <vt:lpstr>Der dicke fette  Pfannkuchen</vt:lpstr>
      <vt:lpstr>aussprechen</vt:lpstr>
      <vt:lpstr>aussprechen</vt:lpstr>
      <vt:lpstr>Follow up 1</vt:lpstr>
      <vt:lpstr>Follow up 1</vt:lpstr>
      <vt:lpstr>Follow up 1</vt:lpstr>
      <vt:lpstr>Follow up 1</vt:lpstr>
      <vt:lpstr>Der dicke fette Pfannkuchen [1/3]</vt:lpstr>
      <vt:lpstr>Der dicke fette Pfannkuchen [2/3]</vt:lpstr>
      <vt:lpstr>Der dicke fette Pfannkuchen [3/3]</vt:lpstr>
      <vt:lpstr>Können</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79</cp:revision>
  <dcterms:created xsi:type="dcterms:W3CDTF">2021-06-12T06:20:35Z</dcterms:created>
  <dcterms:modified xsi:type="dcterms:W3CDTF">2024-01-16T16:17:50Z</dcterms:modified>
</cp:coreProperties>
</file>