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925" r:id="rId3"/>
    <p:sldId id="926" r:id="rId4"/>
    <p:sldId id="927" r:id="rId5"/>
    <p:sldId id="928" r:id="rId6"/>
    <p:sldId id="929" r:id="rId7"/>
    <p:sldId id="937" r:id="rId8"/>
    <p:sldId id="939" r:id="rId9"/>
    <p:sldId id="940" r:id="rId10"/>
    <p:sldId id="941" r:id="rId11"/>
    <p:sldId id="943" r:id="rId12"/>
    <p:sldId id="944" r:id="rId13"/>
    <p:sldId id="945" r:id="rId14"/>
    <p:sldId id="946" r:id="rId15"/>
    <p:sldId id="947" r:id="rId16"/>
    <p:sldId id="989" r:id="rId17"/>
    <p:sldId id="9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002060"/>
    <a:srgbClr val="FF0066"/>
    <a:srgbClr val="FFFFCC"/>
    <a:srgbClr val="0070C0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89932" autoAdjust="0"/>
  </p:normalViewPr>
  <p:slideViewPr>
    <p:cSldViewPr snapToGrid="0">
      <p:cViewPr varScale="1">
        <p:scale>
          <a:sx n="110" d="100"/>
          <a:sy n="110" d="100"/>
        </p:scale>
        <p:origin x="12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S::bv929433@reading.ac.uk::2d507aff-3db3-468e-9a53-e6204b33d4b5" providerId="AD" clId="Web-{936FCDC8-78F4-4444-BB53-6D6980637BC3}"/>
    <pc:docChg chg="modSld">
      <pc:chgData name="Jasmin Silver" userId="S::bv929433@reading.ac.uk::2d507aff-3db3-468e-9a53-e6204b33d4b5" providerId="AD" clId="Web-{936FCDC8-78F4-4444-BB53-6D6980637BC3}" dt="2024-01-16T16:19:36.481" v="7"/>
      <pc:docMkLst>
        <pc:docMk/>
      </pc:docMkLst>
      <pc:sldChg chg="modNotes">
        <pc:chgData name="Jasmin Silver" userId="S::bv929433@reading.ac.uk::2d507aff-3db3-468e-9a53-e6204b33d4b5" providerId="AD" clId="Web-{936FCDC8-78F4-4444-BB53-6D6980637BC3}" dt="2024-01-16T16:19:36.481" v="7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[pf] Kopf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Pflanze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Apfel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[3490]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[kn] Knie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[1679]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Knochen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[1930]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knüpfen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[4564]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vocabulary</a:t>
            </a:r>
          </a:p>
          <a:p>
            <a:pPr marL="215900" indent="-2159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putzen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[3586] waschen [2315]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wollen, ich will, du willst, er/sie/es will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Auto [361] Frühstück [2600]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Skateboard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Zimmer [665]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sauber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warum?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[192] 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werden, werde, wirst, wird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Frühstück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Frohe Ostern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Appetit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 Nacht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Spaß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5900" indent="-215900">
              <a:defRPr/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greetings and register taking) that can still be part of the lesson routines in upper KS2 (Blau/Grün).</a:t>
            </a:r>
            <a:r>
              <a:rPr lang="en-GB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are not re-taught, as we anticipate that teachers have built these in from early in lower KS2.</a:t>
            </a:r>
            <a:r>
              <a:rPr lang="en-GB" dirty="0"/>
              <a:t> </a:t>
            </a:r>
            <a:endParaRPr lang="en-GB" sz="1000" b="0" strike="noStrike" spc="-1" dirty="0">
              <a:latin typeface="Arial"/>
              <a:cs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7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31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4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2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[7/8]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0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[8/8]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10 minutes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Suggested activities: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1. Pupils read the text aloud in pairs, taking it in turns.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2. Pupils turn away from the board, listen to the text again (perhaps line by line) and put the 12 story cards in order.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3. Alternatively, display this slide.  Pupils read the text and put the 12 story cards in order. The correct order of cards is as per the handout.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Note: the audio on this slide is attached, in three sections to the three paragraphs.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If teachers want pupils to sort cards by listening to the text, they should go back through the previous 7 story slides.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38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Optional story cards – </a:t>
            </a:r>
            <a:r>
              <a:rPr lang="en-GB" b="1" dirty="0"/>
              <a:t>to be cut up.</a:t>
            </a:r>
            <a:br>
              <a:rPr lang="en-GB" b="1" dirty="0"/>
            </a:br>
            <a:r>
              <a:rPr lang="en-GB" dirty="0"/>
              <a:t>Pupils listen to the story and put the cards in order OR read the story with a partner and put the cards in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[pf].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[pf]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Kopf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[pf]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/>
              <a:t>Kopf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head, as here: </a:t>
            </a:r>
            <a:r>
              <a:rPr lang="en-GB" sz="1200" baseline="0" dirty="0"/>
              <a:t>https://www.signbsl.com/sign/head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Kopf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[250]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[pf].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Kopf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Pflanze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[1667]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Apfel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[3490]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kn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Knie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kn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Knie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point to your knee.</a:t>
            </a:r>
          </a:p>
          <a:p>
            <a:pPr>
              <a:lnSpc>
                <a:spcPct val="100000"/>
              </a:lnSpc>
            </a:pPr>
            <a:endParaRPr lang="en-GB" sz="1200" b="0" strike="noStrike" spc="-1" baseline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Knochen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[1930]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knüpfen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[4564]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[pf]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kn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[pf] and [</a:t>
            </a:r>
            <a:r>
              <a:rPr lang="en-GB" baseline="0" dirty="0" err="1"/>
              <a:t>kn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pictures are revealed with the answers.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algn="l">
              <a:lnSpc>
                <a:spcPct val="100000"/>
              </a:lnSpc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en-GB" sz="1800" dirty="0">
                <a:solidFill>
                  <a:srgbClr val="002060"/>
                </a:solidFill>
              </a:rPr>
              <a:t>Ein </a:t>
            </a:r>
            <a:r>
              <a:rPr lang="en-GB" sz="1800" dirty="0" err="1">
                <a:solidFill>
                  <a:srgbClr val="002060"/>
                </a:solidFill>
              </a:rPr>
              <a:t>Pfannkuchen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kann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keine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Knie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knicken</a:t>
            </a:r>
            <a:r>
              <a:rPr lang="en-GB" sz="1800" dirty="0">
                <a:solidFill>
                  <a:srgbClr val="002060"/>
                </a:solidFill>
              </a:rPr>
              <a:t>.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2.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Ein Pfannkuchen kann keine Pfeifen </a:t>
            </a: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</a:rPr>
              <a:t>pfeifen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!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3. Ein Pfannkuchen kann keine Pferde pflegen.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4. Ein Pfannkuchen kann keine Pflichten erfüllen.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5. Ein Pfannkuchen kann keine Pfirsiche essen.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6. Ein Pfannkuchen kann keine Knöpfe knipsen.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knicken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Pfeife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pfeifen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[4545]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Pferd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[1504]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pflegen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[1842]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Pflicht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[2048]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erfüllen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[801]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Pfirsich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Knoten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knipsen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Grammar revision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with 2 –verb structures, in preparation for the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Pfannkuchen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story on the next slide.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(7 slides plus full story slide)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previously taught vocabulary in the pancake story context.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story by reading it out loud as each line appears or (in the audio version by clicking to bring up each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audio’d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line).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Ensure the meaning is clear.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On the final slide, the full story is set out.  Pupils read the story in pairs.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Draw attention to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used in the story: Pupils find the 5 instances where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 used.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highlight the sentences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one by one.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Optional: Show all or part of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Youtube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video – this is a longer story which can be picked up throughout weeks 12 and 13.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Link to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Youtube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video “Der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dicke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fette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Pfannkuchen”: https://www.youtube.com/watch?v=byn4zjvqVSo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unknown vocabulary and cognates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war einmal / once upon a time [N/A] [Pfannkuchen [&gt;5009] Pfanne [&gt;5009] heiß [1195] braun [2320] springen [1431] rollen [2490] frei [289] überrascht [&gt;5009] fangen [2043] glücklich [1070] weiter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[221]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333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7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6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audio" Target="../media/audio27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0.png"/><Relationship Id="rId3" Type="http://schemas.openxmlformats.org/officeDocument/2006/relationships/audio" Target="../media/audio28.wav"/><Relationship Id="rId7" Type="http://schemas.openxmlformats.org/officeDocument/2006/relationships/image" Target="../media/image40.png"/><Relationship Id="rId12" Type="http://schemas.openxmlformats.org/officeDocument/2006/relationships/image" Target="../media/image29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1.wav"/><Relationship Id="rId5" Type="http://schemas.openxmlformats.org/officeDocument/2006/relationships/audio" Target="../media/audio30.wav"/><Relationship Id="rId15" Type="http://schemas.openxmlformats.org/officeDocument/2006/relationships/image" Target="../media/image44.gif"/><Relationship Id="rId10" Type="http://schemas.openxmlformats.org/officeDocument/2006/relationships/image" Target="../media/image43.svg"/><Relationship Id="rId4" Type="http://schemas.openxmlformats.org/officeDocument/2006/relationships/audio" Target="../media/audio29.wav"/><Relationship Id="rId9" Type="http://schemas.openxmlformats.org/officeDocument/2006/relationships/image" Target="../media/image42.png"/><Relationship Id="rId1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3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8.gif"/><Relationship Id="rId4" Type="http://schemas.openxmlformats.org/officeDocument/2006/relationships/audio" Target="../media/audio33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8.gif"/><Relationship Id="rId3" Type="http://schemas.openxmlformats.org/officeDocument/2006/relationships/audio" Target="../media/audio34.wav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41.svg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audio" Target="../media/audio35.wav"/><Relationship Id="rId9" Type="http://schemas.openxmlformats.org/officeDocument/2006/relationships/image" Target="../media/image44.gif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6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11" Type="http://schemas.openxmlformats.org/officeDocument/2006/relationships/image" Target="../media/image2.gif"/><Relationship Id="rId5" Type="http://schemas.openxmlformats.org/officeDocument/2006/relationships/audio" Target="../media/audio38.wav"/><Relationship Id="rId10" Type="http://schemas.openxmlformats.org/officeDocument/2006/relationships/image" Target="../media/image29.png"/><Relationship Id="rId4" Type="http://schemas.openxmlformats.org/officeDocument/2006/relationships/audio" Target="../media/audio37.wav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39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audio" Target="../media/audio40.wav"/><Relationship Id="rId9" Type="http://schemas.openxmlformats.org/officeDocument/2006/relationships/audio" Target="../media/audio4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gif"/><Relationship Id="rId18" Type="http://schemas.openxmlformats.org/officeDocument/2006/relationships/image" Target="../media/image55.png"/><Relationship Id="rId3" Type="http://schemas.openxmlformats.org/officeDocument/2006/relationships/image" Target="../media/image51.png"/><Relationship Id="rId21" Type="http://schemas.openxmlformats.org/officeDocument/2006/relationships/image" Target="../media/image32.gif"/><Relationship Id="rId7" Type="http://schemas.openxmlformats.org/officeDocument/2006/relationships/image" Target="../media/image2.gif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sv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5" Type="http://schemas.openxmlformats.org/officeDocument/2006/relationships/image" Target="../media/image45.png"/><Relationship Id="rId23" Type="http://schemas.openxmlformats.org/officeDocument/2006/relationships/image" Target="../media/image34.gif"/><Relationship Id="rId10" Type="http://schemas.openxmlformats.org/officeDocument/2006/relationships/image" Target="../media/image44.gif"/><Relationship Id="rId19" Type="http://schemas.openxmlformats.org/officeDocument/2006/relationships/image" Target="../media/image56.png"/><Relationship Id="rId4" Type="http://schemas.openxmlformats.org/officeDocument/2006/relationships/image" Target="../media/image52.svg"/><Relationship Id="rId9" Type="http://schemas.openxmlformats.org/officeDocument/2006/relationships/image" Target="../media/image43.svg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6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9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1.wav"/><Relationship Id="rId10" Type="http://schemas.openxmlformats.org/officeDocument/2006/relationships/audio" Target="../media/audio8.wav"/><Relationship Id="rId4" Type="http://schemas.openxmlformats.org/officeDocument/2006/relationships/audio" Target="../media/audio10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8.wav"/><Relationship Id="rId18" Type="http://schemas.openxmlformats.org/officeDocument/2006/relationships/image" Target="../media/image18.png"/><Relationship Id="rId3" Type="http://schemas.openxmlformats.org/officeDocument/2006/relationships/image" Target="../media/image10.gif"/><Relationship Id="rId21" Type="http://schemas.openxmlformats.org/officeDocument/2006/relationships/image" Target="../media/image21.png"/><Relationship Id="rId7" Type="http://schemas.openxmlformats.org/officeDocument/2006/relationships/audio" Target="../media/audio14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2.png"/><Relationship Id="rId24" Type="http://schemas.openxmlformats.org/officeDocument/2006/relationships/audio" Target="../media/audio19.wav"/><Relationship Id="rId5" Type="http://schemas.openxmlformats.org/officeDocument/2006/relationships/image" Target="../media/image11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audio" Target="../media/audio17.wav"/><Relationship Id="rId19" Type="http://schemas.openxmlformats.org/officeDocument/2006/relationships/image" Target="../media/image19.png"/><Relationship Id="rId4" Type="http://schemas.openxmlformats.org/officeDocument/2006/relationships/audio" Target="../media/audio12.wav"/><Relationship Id="rId9" Type="http://schemas.openxmlformats.org/officeDocument/2006/relationships/audio" Target="../media/audio16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0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.gif"/><Relationship Id="rId5" Type="http://schemas.openxmlformats.org/officeDocument/2006/relationships/image" Target="../media/image24.png"/><Relationship Id="rId10" Type="http://schemas.openxmlformats.org/officeDocument/2006/relationships/image" Target="../media/image28.gif"/><Relationship Id="rId4" Type="http://schemas.openxmlformats.org/officeDocument/2006/relationships/audio" Target="../media/audio2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audio" Target="../media/audio23.wav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4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image" Target="../media/image33.gif"/><Relationship Id="rId10" Type="http://schemas.openxmlformats.org/officeDocument/2006/relationships/image" Target="../media/image35.gif"/><Relationship Id="rId4" Type="http://schemas.openxmlformats.org/officeDocument/2006/relationships/audio" Target="../media/audio25.wav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2-verb structures with wollen, können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[pf] [kn]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Der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dicke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fette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Pfannkuchen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273AC-90C1-4DCB-B781-BEB34F567D74}"/>
              </a:ext>
            </a:extLst>
          </p:cNvPr>
          <p:cNvSpPr txBox="1"/>
          <p:nvPr/>
        </p:nvSpPr>
        <p:spPr>
          <a:xfrm>
            <a:off x="54575" y="1219798"/>
            <a:ext cx="413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[The big fat pancake]</a:t>
            </a:r>
          </a:p>
        </p:txBody>
      </p:sp>
      <p:pic>
        <p:nvPicPr>
          <p:cNvPr id="7" name="Picture 6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78024C48-A6FF-4B9B-A8C7-FC31DA82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0" y="1859932"/>
            <a:ext cx="3276016" cy="3312908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F3B43A7D-294F-1C5C-0FB4-56B1B72938F0}"/>
              </a:ext>
            </a:extLst>
          </p:cNvPr>
          <p:cNvSpPr/>
          <p:nvPr/>
        </p:nvSpPr>
        <p:spPr>
          <a:xfrm>
            <a:off x="0" y="156960"/>
            <a:ext cx="4350984" cy="1220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durch das Zimmer wie ein Skateboard und sagt: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767659"/>
            <a:ext cx="3713533" cy="314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BD5503-A516-4993-8813-27F7885A4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8775" y="693661"/>
            <a:ext cx="3236183" cy="32740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D7D39F4-FBA3-4A52-A089-B312675C9238}"/>
              </a:ext>
            </a:extLst>
          </p:cNvPr>
          <p:cNvSpPr/>
          <p:nvPr/>
        </p:nvSpPr>
        <p:spPr>
          <a:xfrm>
            <a:off x="1968500" y="2999512"/>
            <a:ext cx="3884585" cy="1298124"/>
          </a:xfrm>
          <a:prstGeom prst="wedgeRoundRectCallout">
            <a:avLst>
              <a:gd name="adj1" fmla="val 110594"/>
              <a:gd name="adj2" fmla="val -4678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334734" y="3214256"/>
            <a:ext cx="3152115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Hilfe</a:t>
            </a: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!  Ich will frei sein! </a:t>
            </a:r>
          </a:p>
        </p:txBody>
      </p:sp>
    </p:spTree>
    <p:extLst>
      <p:ext uri="{BB962C8B-B14F-4D97-AF65-F5344CB8AC3E}">
        <p14:creationId xmlns:p14="http://schemas.microsoft.com/office/powerpoint/2010/main" val="28037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Group with solid fill">
            <a:extLst>
              <a:ext uri="{FF2B5EF4-FFF2-40B4-BE49-F238E27FC236}">
                <a16:creationId xmlns:a16="http://schemas.microsoft.com/office/drawing/2014/main" id="{25BB96F1-AC24-471D-A28D-2EE866957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0141" y="1124353"/>
            <a:ext cx="4267959" cy="4267959"/>
          </a:xfrm>
          <a:prstGeom prst="rect">
            <a:avLst/>
          </a:prstGeom>
        </p:spPr>
      </p:pic>
      <p:pic>
        <p:nvPicPr>
          <p:cNvPr id="10" name="Graphic 9" descr="Confused person with solid fill">
            <a:extLst>
              <a:ext uri="{FF2B5EF4-FFF2-40B4-BE49-F238E27FC236}">
                <a16:creationId xmlns:a16="http://schemas.microsoft.com/office/drawing/2014/main" id="{E8E091D0-EF93-4C88-AC5A-9D2FD06B4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6491" y="1836313"/>
            <a:ext cx="2730938" cy="2730938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11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11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131109" y="232036"/>
            <a:ext cx="55260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Alle Leute sind überrascht. Sie sagen: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42" y="4527135"/>
            <a:ext cx="2110692" cy="179016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D7D39F4-FBA3-4A52-A089-B312675C9238}"/>
              </a:ext>
            </a:extLst>
          </p:cNvPr>
          <p:cNvSpPr/>
          <p:nvPr/>
        </p:nvSpPr>
        <p:spPr>
          <a:xfrm>
            <a:off x="1079501" y="2170518"/>
            <a:ext cx="2311400" cy="830997"/>
          </a:xfrm>
          <a:prstGeom prst="wedgeRoundRectCallout">
            <a:avLst>
              <a:gd name="adj1" fmla="val 87691"/>
              <a:gd name="adj2" fmla="val -4335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1356834" y="2363274"/>
            <a:ext cx="3152115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Warum?!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4922991"/>
            <a:ext cx="6546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Sie wollen den Pfannkuchen fangen, aber er ist zu schnell. </a:t>
            </a:r>
            <a:endParaRPr lang="en-GB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703E370-3D56-44C8-A327-F1C89DFD9F0B}"/>
              </a:ext>
            </a:extLst>
          </p:cNvPr>
          <p:cNvSpPr/>
          <p:nvPr/>
        </p:nvSpPr>
        <p:spPr>
          <a:xfrm>
            <a:off x="8928101" y="2170518"/>
            <a:ext cx="2311400" cy="830997"/>
          </a:xfrm>
          <a:prstGeom prst="wedgeRoundRectCallout">
            <a:avLst>
              <a:gd name="adj1" fmla="val -79326"/>
              <a:gd name="adj2" fmla="val -29974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5350C-1284-4AEF-95B0-20158F708B4E}"/>
              </a:ext>
            </a:extLst>
          </p:cNvPr>
          <p:cNvSpPr txBox="1"/>
          <p:nvPr/>
        </p:nvSpPr>
        <p:spPr>
          <a:xfrm>
            <a:off x="9205434" y="2363274"/>
            <a:ext cx="3152115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Warum?!</a:t>
            </a:r>
          </a:p>
        </p:txBody>
      </p:sp>
      <p:pic>
        <p:nvPicPr>
          <p:cNvPr id="8" name="Picture 7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0919EEF2-A804-4CDE-AC5A-858697525C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4247491" y="1987056"/>
            <a:ext cx="348938" cy="296539"/>
          </a:xfrm>
          <a:prstGeom prst="rect">
            <a:avLst/>
          </a:prstGeom>
        </p:spPr>
      </p:pic>
      <p:pic>
        <p:nvPicPr>
          <p:cNvPr id="24" name="Picture 23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6CC59266-9761-4ED5-9034-093213547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7944889" y="2038577"/>
            <a:ext cx="348938" cy="296539"/>
          </a:xfrm>
          <a:prstGeom prst="rect">
            <a:avLst/>
          </a:prstGeom>
        </p:spPr>
      </p:pic>
      <p:pic>
        <p:nvPicPr>
          <p:cNvPr id="25" name="Picture 24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72BB6226-8818-4AB3-8CEC-501A6F26B1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5287559" y="2062539"/>
            <a:ext cx="348938" cy="296539"/>
          </a:xfrm>
          <a:prstGeom prst="rect">
            <a:avLst/>
          </a:prstGeom>
        </p:spPr>
      </p:pic>
      <p:pic>
        <p:nvPicPr>
          <p:cNvPr id="26" name="Picture 25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6A57E85F-5834-4A0F-A314-AA9D47CE0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6167077" y="2062538"/>
            <a:ext cx="348938" cy="296539"/>
          </a:xfrm>
          <a:prstGeom prst="rect">
            <a:avLst/>
          </a:prstGeom>
        </p:spPr>
      </p:pic>
      <p:pic>
        <p:nvPicPr>
          <p:cNvPr id="27" name="Picture 26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536CDA8C-4A43-4ABF-85CB-834D7B3FDB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7065371" y="2062538"/>
            <a:ext cx="348938" cy="296539"/>
          </a:xfrm>
          <a:prstGeom prst="rect">
            <a:avLst/>
          </a:prstGeom>
        </p:spPr>
      </p:pic>
      <p:pic>
        <p:nvPicPr>
          <p:cNvPr id="20" name="Graphic 19" descr="Run with solid fill">
            <a:extLst>
              <a:ext uri="{FF2B5EF4-FFF2-40B4-BE49-F238E27FC236}">
                <a16:creationId xmlns:a16="http://schemas.microsoft.com/office/drawing/2014/main" id="{983E438F-8166-4C26-BA3F-8D9CBC4895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36977" y="4638769"/>
            <a:ext cx="1745535" cy="17455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E93B4E-BFB4-464C-9E0A-954BE9C74F65}"/>
              </a:ext>
            </a:extLst>
          </p:cNvPr>
          <p:cNvSpPr txBox="1"/>
          <p:nvPr/>
        </p:nvSpPr>
        <p:spPr>
          <a:xfrm>
            <a:off x="9647314" y="6481336"/>
            <a:ext cx="254468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fangen</a:t>
            </a:r>
            <a:r>
              <a:rPr lang="en-GB" sz="2000" dirty="0"/>
              <a:t> – to catch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ED120F-9AE5-4FD1-BBF7-41CBD888ED09}"/>
              </a:ext>
            </a:extLst>
          </p:cNvPr>
          <p:cNvSpPr txBox="1"/>
          <p:nvPr/>
        </p:nvSpPr>
        <p:spPr>
          <a:xfrm>
            <a:off x="5185117" y="289785"/>
            <a:ext cx="293424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überrascht</a:t>
            </a:r>
            <a:r>
              <a:rPr lang="en-GB" sz="2000" dirty="0"/>
              <a:t> - surprised</a:t>
            </a:r>
          </a:p>
        </p:txBody>
      </p:sp>
    </p:spTree>
    <p:extLst>
      <p:ext uri="{BB962C8B-B14F-4D97-AF65-F5344CB8AC3E}">
        <p14:creationId xmlns:p14="http://schemas.microsoft.com/office/powerpoint/2010/main" val="26341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30" grpId="0"/>
      <p:bldP spid="16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will nicht in der Pfanne sein!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4922991"/>
            <a:ext cx="6546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aus dem Haus. </a:t>
            </a:r>
            <a:endParaRPr lang="en-GB" dirty="0"/>
          </a:p>
        </p:txBody>
      </p:sp>
      <p:pic>
        <p:nvPicPr>
          <p:cNvPr id="3" name="Picture 2" descr="A picture containing drawing, clipart, illustration, art&#10;&#10;Description automatically generated">
            <a:extLst>
              <a:ext uri="{FF2B5EF4-FFF2-40B4-BE49-F238E27FC236}">
                <a16:creationId xmlns:a16="http://schemas.microsoft.com/office/drawing/2014/main" id="{BE521B47-673F-4B9F-ADA1-3A6909E92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53" y="469811"/>
            <a:ext cx="2402591" cy="2429648"/>
          </a:xfrm>
          <a:prstGeom prst="rect">
            <a:avLst/>
          </a:prstGeom>
        </p:spPr>
      </p:pic>
      <p:pic>
        <p:nvPicPr>
          <p:cNvPr id="9" name="Picture 8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83BAD5A1-E0D2-4BF9-9BD1-5721B6E73C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5" y="2679077"/>
            <a:ext cx="3803851" cy="3453184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7" y="5396759"/>
            <a:ext cx="1356577" cy="11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Leute wollen den Pfannkuchen fangen, aber er ist zu schnell.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89145" y="5757327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Der Pfannkuchen will nicht im Haus sein. Er will frei sein.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FBAC3-685F-417A-9F72-D5D11CC52B84}"/>
              </a:ext>
            </a:extLst>
          </p:cNvPr>
          <p:cNvGrpSpPr/>
          <p:nvPr/>
        </p:nvGrpSpPr>
        <p:grpSpPr>
          <a:xfrm>
            <a:off x="3377926" y="2079808"/>
            <a:ext cx="2730938" cy="2730938"/>
            <a:chOff x="235532" y="2070715"/>
            <a:chExt cx="2730938" cy="2730938"/>
          </a:xfrm>
        </p:grpSpPr>
        <p:pic>
          <p:nvPicPr>
            <p:cNvPr id="37" name="Graphic 36" descr="Confused person with solid fill">
              <a:extLst>
                <a:ext uri="{FF2B5EF4-FFF2-40B4-BE49-F238E27FC236}">
                  <a16:creationId xmlns:a16="http://schemas.microsoft.com/office/drawing/2014/main" id="{188CC352-FA9B-4F20-9488-71E566F2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5532" y="2070715"/>
              <a:ext cx="2730938" cy="2730938"/>
            </a:xfrm>
            <a:prstGeom prst="rect">
              <a:avLst/>
            </a:prstGeom>
          </p:spPr>
        </p:pic>
        <p:pic>
          <p:nvPicPr>
            <p:cNvPr id="43" name="Picture 42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BD1B2CBF-FCED-4E6D-9403-91C7029D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1426532" y="2221458"/>
              <a:ext cx="348938" cy="29653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EA9CAA-B4FC-411F-B8FD-D8DC02C6F9DB}"/>
              </a:ext>
            </a:extLst>
          </p:cNvPr>
          <p:cNvGrpSpPr/>
          <p:nvPr/>
        </p:nvGrpSpPr>
        <p:grpSpPr>
          <a:xfrm>
            <a:off x="156158" y="1367420"/>
            <a:ext cx="4267959" cy="4267959"/>
            <a:chOff x="1839182" y="1358755"/>
            <a:chExt cx="4267959" cy="4267959"/>
          </a:xfrm>
        </p:grpSpPr>
        <p:pic>
          <p:nvPicPr>
            <p:cNvPr id="36" name="Graphic 35" descr="Group with solid fill">
              <a:extLst>
                <a:ext uri="{FF2B5EF4-FFF2-40B4-BE49-F238E27FC236}">
                  <a16:creationId xmlns:a16="http://schemas.microsoft.com/office/drawing/2014/main" id="{B4D935F4-3035-4B6A-A8A5-4EEF6A43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9182" y="1358755"/>
              <a:ext cx="4267959" cy="4267959"/>
            </a:xfrm>
            <a:prstGeom prst="rect">
              <a:avLst/>
            </a:prstGeom>
          </p:spPr>
        </p:pic>
        <p:pic>
          <p:nvPicPr>
            <p:cNvPr id="44" name="Picture 43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312484A9-1176-4C6F-BDC8-5691394F8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5123930" y="2272979"/>
              <a:ext cx="348938" cy="296539"/>
            </a:xfrm>
            <a:prstGeom prst="rect">
              <a:avLst/>
            </a:prstGeom>
          </p:spPr>
        </p:pic>
        <p:pic>
          <p:nvPicPr>
            <p:cNvPr id="45" name="Picture 44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411BC25B-2B84-4796-A83C-4B25FC4E2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2466600" y="2296941"/>
              <a:ext cx="348938" cy="296539"/>
            </a:xfrm>
            <a:prstGeom prst="rect">
              <a:avLst/>
            </a:prstGeom>
          </p:spPr>
        </p:pic>
        <p:pic>
          <p:nvPicPr>
            <p:cNvPr id="46" name="Picture 45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DE02D98B-0FFE-424A-AD83-2DFE1CE88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3346118" y="2296940"/>
              <a:ext cx="348938" cy="296539"/>
            </a:xfrm>
            <a:prstGeom prst="rect">
              <a:avLst/>
            </a:prstGeom>
          </p:spPr>
        </p:pic>
        <p:pic>
          <p:nvPicPr>
            <p:cNvPr id="47" name="Picture 46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412F0B4A-AD9A-49CC-855E-C9CD9E62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4244412" y="2296940"/>
              <a:ext cx="348938" cy="296539"/>
            </a:xfrm>
            <a:prstGeom prst="rect">
              <a:avLst/>
            </a:prstGeom>
          </p:spPr>
        </p:pic>
      </p:grpSp>
      <p:pic>
        <p:nvPicPr>
          <p:cNvPr id="8" name="Picture 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90A2E6C-D51B-4BE5-A2C2-E5B8B4B4E5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831" flipH="1">
            <a:off x="6400271" y="1831804"/>
            <a:ext cx="1445628" cy="3252469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98" y="3772422"/>
            <a:ext cx="1356577" cy="1150569"/>
          </a:xfrm>
          <a:prstGeom prst="rect">
            <a:avLst/>
          </a:prstGeom>
        </p:spPr>
      </p:pic>
      <p:pic>
        <p:nvPicPr>
          <p:cNvPr id="48" name="Picture 47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A5B9FF1-C634-4E8D-8B73-3AAB6EF2E1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17" y="5354445"/>
            <a:ext cx="1588240" cy="1347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4452" y="4926445"/>
            <a:ext cx="895915" cy="992876"/>
          </a:xfrm>
          <a:prstGeom prst="rect">
            <a:avLst/>
          </a:prstGeom>
        </p:spPr>
      </p:pic>
      <p:pic>
        <p:nvPicPr>
          <p:cNvPr id="49" name="Picture 48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10C3BF29-E268-4D4E-9320-EBF68B9C1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0" y="4971269"/>
            <a:ext cx="1679042" cy="1524256"/>
          </a:xfrm>
          <a:prstGeom prst="rect">
            <a:avLst/>
          </a:prstGeom>
        </p:spPr>
      </p:pic>
      <p:pic>
        <p:nvPicPr>
          <p:cNvPr id="50" name="Picture 4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AFE2124-E8CE-40F4-BCF3-34BEE9736D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39" y="4836826"/>
            <a:ext cx="1462513" cy="18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6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6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95769" y="1128620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und rollt, immer weiter.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5551690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Und so endet die Geschichte vom dicken fetten Pfannkuchen.</a:t>
            </a:r>
          </a:p>
        </p:txBody>
      </p:sp>
      <p:pic>
        <p:nvPicPr>
          <p:cNvPr id="11" name="Picture 10" descr="A picture containing screenshot, green, cartoon&#10;&#10;Description automatically generated">
            <a:extLst>
              <a:ext uri="{FF2B5EF4-FFF2-40B4-BE49-F238E27FC236}">
                <a16:creationId xmlns:a16="http://schemas.microsoft.com/office/drawing/2014/main" id="{806E84F7-5396-4094-80B9-975757E53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72" y="1417021"/>
            <a:ext cx="8188970" cy="4094485"/>
          </a:xfrm>
          <a:prstGeom prst="rect">
            <a:avLst/>
          </a:prstGeom>
        </p:spPr>
      </p:pic>
      <p:pic>
        <p:nvPicPr>
          <p:cNvPr id="48" name="Picture 47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A5B9FF1-C634-4E8D-8B73-3AAB6EF2E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95" y="2451666"/>
            <a:ext cx="1588240" cy="1347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4452" y="4926445"/>
            <a:ext cx="895915" cy="992876"/>
          </a:xfrm>
          <a:prstGeom prst="rect">
            <a:avLst/>
          </a:prstGeom>
        </p:spPr>
      </p:pic>
      <p:pic>
        <p:nvPicPr>
          <p:cNvPr id="6" name="Picture 5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225BE4C5-042D-46B8-A8D4-CEC6C9C79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99" y="3033250"/>
            <a:ext cx="1493723" cy="15105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2A792F-C161-4094-B2AB-2AD3113673F1}"/>
              </a:ext>
            </a:extLst>
          </p:cNvPr>
          <p:cNvSpPr txBox="1"/>
          <p:nvPr/>
        </p:nvSpPr>
        <p:spPr>
          <a:xfrm>
            <a:off x="395769" y="3038456"/>
            <a:ext cx="6475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glücklich.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13926-00F3-48DE-8A27-B4EE61856124}"/>
              </a:ext>
            </a:extLst>
          </p:cNvPr>
          <p:cNvSpPr txBox="1"/>
          <p:nvPr/>
        </p:nvSpPr>
        <p:spPr>
          <a:xfrm rot="21222490">
            <a:off x="6733637" y="5139957"/>
            <a:ext cx="3768907" cy="1015663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Lucida Calligraphy" panose="03010101010101010101" pitchFamily="66" charset="0"/>
              </a:rPr>
              <a:t>The 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DE88E8-D135-469B-8552-E5656FFAF3F7}"/>
              </a:ext>
            </a:extLst>
          </p:cNvPr>
          <p:cNvSpPr txBox="1"/>
          <p:nvPr/>
        </p:nvSpPr>
        <p:spPr>
          <a:xfrm>
            <a:off x="8675076" y="6451308"/>
            <a:ext cx="3516923" cy="4066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immer</a:t>
            </a:r>
            <a:r>
              <a:rPr lang="en-GB" sz="2000" dirty="0"/>
              <a:t> </a:t>
            </a:r>
            <a:r>
              <a:rPr lang="en-GB" sz="2000" dirty="0" err="1"/>
              <a:t>weiter</a:t>
            </a:r>
            <a:r>
              <a:rPr lang="en-GB" sz="2000" dirty="0"/>
              <a:t> – on and on</a:t>
            </a:r>
          </a:p>
        </p:txBody>
      </p:sp>
    </p:spTree>
    <p:extLst>
      <p:ext uri="{BB962C8B-B14F-4D97-AF65-F5344CB8AC3E}">
        <p14:creationId xmlns:p14="http://schemas.microsoft.com/office/powerpoint/2010/main" val="29716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8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3" name="T3_W12_15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3" name="T3_W12_15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hlinkClick r:id="" action="ppaction://noaction">
              <a:snd r:embed="rId4" name="T3_W12_15.2.wav"/>
            </a:hlinkClick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131109" y="978766"/>
            <a:ext cx="9345400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Es war einmal ein Pfannkuchen.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in der Pfanne und wird immer größer.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Pfanne wird heiß und der Pfannkuchen wird braun.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Dann springt der Pfannkuchen aus der Pfanne!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ACF2F9-7168-4062-8B3F-F60D57A1028A}"/>
              </a:ext>
            </a:extLst>
          </p:cNvPr>
          <p:cNvGrpSpPr/>
          <p:nvPr/>
        </p:nvGrpSpPr>
        <p:grpSpPr>
          <a:xfrm>
            <a:off x="7384116" y="4167648"/>
            <a:ext cx="4807884" cy="3862448"/>
            <a:chOff x="4375365" y="621852"/>
            <a:chExt cx="5173703" cy="4094485"/>
          </a:xfrm>
        </p:grpSpPr>
        <p:pic>
          <p:nvPicPr>
            <p:cNvPr id="11" name="Picture 10" descr="A picture containing screenshot, green, cartoon&#10;&#10;Description automatically generated">
              <a:extLst>
                <a:ext uri="{FF2B5EF4-FFF2-40B4-BE49-F238E27FC236}">
                  <a16:creationId xmlns:a16="http://schemas.microsoft.com/office/drawing/2014/main" id="{806E84F7-5396-4094-80B9-975757E53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21"/>
            <a:stretch/>
          </p:blipFill>
          <p:spPr>
            <a:xfrm>
              <a:off x="4375365" y="621852"/>
              <a:ext cx="5173703" cy="4094485"/>
            </a:xfrm>
            <a:prstGeom prst="rect">
              <a:avLst/>
            </a:prstGeom>
          </p:spPr>
        </p:pic>
        <p:pic>
          <p:nvPicPr>
            <p:cNvPr id="48" name="Picture 47" descr="A picture containing drawing, illustration, art, cartoon&#10;&#10;Description automatically generated">
              <a:extLst>
                <a:ext uri="{FF2B5EF4-FFF2-40B4-BE49-F238E27FC236}">
                  <a16:creationId xmlns:a16="http://schemas.microsoft.com/office/drawing/2014/main" id="{6A5B9FF1-C634-4E8D-8B73-3AAB6EF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459" y="2081948"/>
              <a:ext cx="1588240" cy="1347052"/>
            </a:xfrm>
            <a:prstGeom prst="rect">
              <a:avLst/>
            </a:prstGeom>
          </p:spPr>
        </p:pic>
      </p:grpSp>
      <p:sp>
        <p:nvSpPr>
          <p:cNvPr id="17" name="TextBox 16">
            <a:hlinkClick r:id="" action="ppaction://noaction">
              <a:snd r:embed="rId8" name="T3_W12_15.3.wav"/>
            </a:hlinkClick>
            <a:extLst>
              <a:ext uri="{FF2B5EF4-FFF2-40B4-BE49-F238E27FC236}">
                <a16:creationId xmlns:a16="http://schemas.microsoft.com/office/drawing/2014/main" id="{3C63F9AB-059A-466B-9D84-33A4A7B5E0B8}"/>
              </a:ext>
            </a:extLst>
          </p:cNvPr>
          <p:cNvSpPr txBox="1"/>
          <p:nvPr/>
        </p:nvSpPr>
        <p:spPr>
          <a:xfrm>
            <a:off x="131109" y="2899270"/>
            <a:ext cx="13354654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durch das Zimmer wie ein Skateboard und sagt: "Hilfe! Ich will frei sein!"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Alle Leute sind überrascht. Sie sagen: „Warum?“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Sie wollen den Pfannkuchen fangen, aber er ist zu schnell.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will nicht in der Pfanne sein! Er rollt aus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dem Haus.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18" name="TextBox 17">
            <a:hlinkClick r:id="" action="ppaction://noaction">
              <a:snd r:embed="rId9" name="T3_W12_15.4.wav"/>
            </a:hlinkClick>
            <a:extLst>
              <a:ext uri="{FF2B5EF4-FFF2-40B4-BE49-F238E27FC236}">
                <a16:creationId xmlns:a16="http://schemas.microsoft.com/office/drawing/2014/main" id="{DDCAF5A7-9B67-4D63-81F5-46A89A7AE30C}"/>
              </a:ext>
            </a:extLst>
          </p:cNvPr>
          <p:cNvSpPr txBox="1"/>
          <p:nvPr/>
        </p:nvSpPr>
        <p:spPr>
          <a:xfrm>
            <a:off x="131109" y="4797271"/>
            <a:ext cx="11107698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Leute wollen den Pfannkuchen fangen, aber er ist zu schnell.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Der Pfannkuchen will nicht im Haus sein. Er will frei sein.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und rollt, immer weiter. Er ist glücklich.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Und so endet die Geschichte vom dicken fetten Pfannkuchen.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4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Group with solid fill">
            <a:extLst>
              <a:ext uri="{FF2B5EF4-FFF2-40B4-BE49-F238E27FC236}">
                <a16:creationId xmlns:a16="http://schemas.microsoft.com/office/drawing/2014/main" id="{5E47BAEC-8EC1-4321-91BA-4ADB5518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9589" y="4609771"/>
            <a:ext cx="2100472" cy="2100472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FD460FC-50AC-4651-94D9-38F43F8B7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09202"/>
              </p:ext>
            </p:extLst>
          </p:nvPr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0789196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110729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626051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232456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47894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26941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49129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DBF5ED-41B6-4D89-B52E-D175F11A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255" y="0"/>
            <a:ext cx="625745" cy="341542"/>
          </a:xfrm>
        </p:spPr>
        <p:txBody>
          <a:bodyPr/>
          <a:lstStyle/>
          <a:p>
            <a:r>
              <a:rPr lang="en-GB" sz="800" dirty="0">
                <a:solidFill>
                  <a:schemeClr val="bg1"/>
                </a:solidFill>
              </a:rPr>
              <a:t>Story images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D1D20-E12A-429C-9ECF-BAD3175C2A28}"/>
              </a:ext>
            </a:extLst>
          </p:cNvPr>
          <p:cNvGrpSpPr/>
          <p:nvPr/>
        </p:nvGrpSpPr>
        <p:grpSpPr>
          <a:xfrm rot="21441140">
            <a:off x="6088930" y="3821684"/>
            <a:ext cx="3056239" cy="2643627"/>
            <a:chOff x="4983427" y="621854"/>
            <a:chExt cx="5400911" cy="4094485"/>
          </a:xfrm>
        </p:grpSpPr>
        <p:pic>
          <p:nvPicPr>
            <p:cNvPr id="4" name="Picture 3" descr="A picture containing screenshot, green, cartoon&#10;&#10;Description automatically generated">
              <a:extLst>
                <a:ext uri="{FF2B5EF4-FFF2-40B4-BE49-F238E27FC236}">
                  <a16:creationId xmlns:a16="http://schemas.microsoft.com/office/drawing/2014/main" id="{2A1AF517-5200-4A6D-AE98-AFB8E722B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5" r="26621"/>
            <a:stretch/>
          </p:blipFill>
          <p:spPr>
            <a:xfrm>
              <a:off x="4983427" y="621854"/>
              <a:ext cx="5400911" cy="4094485"/>
            </a:xfrm>
            <a:prstGeom prst="rect">
              <a:avLst/>
            </a:prstGeom>
          </p:spPr>
        </p:pic>
        <p:pic>
          <p:nvPicPr>
            <p:cNvPr id="5" name="Picture 4" descr="A picture containing drawing, illustration, art, cartoon&#10;&#10;Description automatically generated">
              <a:extLst>
                <a:ext uri="{FF2B5EF4-FFF2-40B4-BE49-F238E27FC236}">
                  <a16:creationId xmlns:a16="http://schemas.microsoft.com/office/drawing/2014/main" id="{AD9D4216-D454-442A-8000-21EA527D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460" y="2270227"/>
              <a:ext cx="1588240" cy="1158772"/>
            </a:xfrm>
            <a:prstGeom prst="rect">
              <a:avLst/>
            </a:prstGeom>
          </p:spPr>
        </p:pic>
      </p:grpSp>
      <p:pic>
        <p:nvPicPr>
          <p:cNvPr id="6" name="Picture 5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C943D4F6-0DC7-4961-B694-6CAACE11E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07" y="5669772"/>
            <a:ext cx="1105271" cy="1117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3E794-48D8-48B5-8477-A15EBDC087C1}"/>
              </a:ext>
            </a:extLst>
          </p:cNvPr>
          <p:cNvSpPr txBox="1"/>
          <p:nvPr/>
        </p:nvSpPr>
        <p:spPr>
          <a:xfrm rot="20740379">
            <a:off x="9624361" y="5408695"/>
            <a:ext cx="2216886" cy="584775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Calligraphy" panose="03010101010101010101" pitchFamily="66" charset="0"/>
              </a:rPr>
              <a:t>The End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9DAFC4-A5E5-4A84-AE5C-F6C1914B5FDE}"/>
              </a:ext>
            </a:extLst>
          </p:cNvPr>
          <p:cNvGrpSpPr/>
          <p:nvPr/>
        </p:nvGrpSpPr>
        <p:grpSpPr>
          <a:xfrm>
            <a:off x="-140061" y="5083498"/>
            <a:ext cx="1841002" cy="1841002"/>
            <a:chOff x="235532" y="2070715"/>
            <a:chExt cx="2730938" cy="2730938"/>
          </a:xfrm>
        </p:grpSpPr>
        <p:pic>
          <p:nvPicPr>
            <p:cNvPr id="11" name="Graphic 10" descr="Confused person with solid fill">
              <a:extLst>
                <a:ext uri="{FF2B5EF4-FFF2-40B4-BE49-F238E27FC236}">
                  <a16:creationId xmlns:a16="http://schemas.microsoft.com/office/drawing/2014/main" id="{34A40592-7858-47E3-974E-8E72F319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5532" y="2070715"/>
              <a:ext cx="2730938" cy="2730938"/>
            </a:xfrm>
            <a:prstGeom prst="rect">
              <a:avLst/>
            </a:prstGeom>
          </p:spPr>
        </p:pic>
        <p:pic>
          <p:nvPicPr>
            <p:cNvPr id="12" name="Picture 11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367A17AC-45BC-4776-A2A5-CDCF8F16B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1426532" y="2221458"/>
              <a:ext cx="348938" cy="296539"/>
            </a:xfrm>
            <a:prstGeom prst="rect">
              <a:avLst/>
            </a:prstGeom>
          </p:spPr>
        </p:pic>
      </p:grpSp>
      <p:pic>
        <p:nvPicPr>
          <p:cNvPr id="13" name="Picture 1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6A122F4-5E59-4B66-9348-FFA7802520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831" flipH="1">
            <a:off x="1587275" y="5238126"/>
            <a:ext cx="619799" cy="1394465"/>
          </a:xfrm>
          <a:prstGeom prst="rect">
            <a:avLst/>
          </a:prstGeom>
        </p:spPr>
      </p:pic>
      <p:pic>
        <p:nvPicPr>
          <p:cNvPr id="16" name="Picture 15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925F6364-32F9-4CBA-80D5-AC14337C3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40">
            <a:off x="2041680" y="6074920"/>
            <a:ext cx="898745" cy="748168"/>
          </a:xfrm>
          <a:prstGeom prst="rect">
            <a:avLst/>
          </a:prstGeom>
        </p:spPr>
      </p:pic>
      <p:pic>
        <p:nvPicPr>
          <p:cNvPr id="17" name="Picture 16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6B775F7F-A5A1-4B58-A717-F9A5F5777B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06" y="5000855"/>
            <a:ext cx="1679042" cy="1524256"/>
          </a:xfrm>
          <a:prstGeom prst="rect">
            <a:avLst/>
          </a:prstGeom>
        </p:spPr>
      </p:pic>
      <p:pic>
        <p:nvPicPr>
          <p:cNvPr id="19" name="Picture 1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2C30104-EFD7-42FE-805E-52D84D53EB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65" y="4866412"/>
            <a:ext cx="1462513" cy="1841002"/>
          </a:xfrm>
          <a:prstGeom prst="rect">
            <a:avLst/>
          </a:prstGeom>
        </p:spPr>
      </p:pic>
      <p:pic>
        <p:nvPicPr>
          <p:cNvPr id="20" name="Picture 19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32FE0257-1A46-4A66-95C8-B485A99E4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40">
            <a:off x="5037650" y="5941716"/>
            <a:ext cx="898745" cy="7481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95CB6B-A384-4542-BD10-C4B9CFDA9B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6607" y="2378902"/>
            <a:ext cx="2279074" cy="2100193"/>
          </a:xfrm>
          <a:prstGeom prst="rect">
            <a:avLst/>
          </a:prstGeom>
        </p:spPr>
      </p:pic>
      <p:pic>
        <p:nvPicPr>
          <p:cNvPr id="31" name="Picture 30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C009782A-DDF7-4CCC-BDD8-5BF134AF2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7" y="3386528"/>
            <a:ext cx="1250717" cy="1060785"/>
          </a:xfrm>
          <a:prstGeom prst="rect">
            <a:avLst/>
          </a:prstGeom>
        </p:spPr>
      </p:pic>
      <p:pic>
        <p:nvPicPr>
          <p:cNvPr id="32" name="Graphic 31" descr="Run with solid fill">
            <a:extLst>
              <a:ext uri="{FF2B5EF4-FFF2-40B4-BE49-F238E27FC236}">
                <a16:creationId xmlns:a16="http://schemas.microsoft.com/office/drawing/2014/main" id="{83495FB7-DB38-42F5-93E4-42C84495E4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71514" y="2729899"/>
            <a:ext cx="1745535" cy="17455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1D61E1-7CBE-40A9-B40A-5BCE6FA545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8713" y="2627899"/>
            <a:ext cx="3396056" cy="24685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84D8D5-45BD-47AE-BD4C-CAFBCC456C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11121" y="2390091"/>
            <a:ext cx="3243353" cy="670618"/>
          </a:xfrm>
          <a:prstGeom prst="rect">
            <a:avLst/>
          </a:prstGeom>
        </p:spPr>
      </p:pic>
      <p:pic>
        <p:nvPicPr>
          <p:cNvPr id="44" name="Picture 4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90DD642F-ED49-466D-80A0-FA9DFBD0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04" y="3386527"/>
            <a:ext cx="1250717" cy="10607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7FF6726-D55D-43CF-B86E-B024F421ED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6888" y="2502177"/>
            <a:ext cx="2313134" cy="13087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2284270-8822-4862-8F49-458356A953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88">
            <a:off x="504375" y="209813"/>
            <a:ext cx="1847644" cy="1868451"/>
          </a:xfrm>
          <a:prstGeom prst="rect">
            <a:avLst/>
          </a:prstGeom>
        </p:spPr>
      </p:pic>
      <p:pic>
        <p:nvPicPr>
          <p:cNvPr id="50" name="Picture 49" descr="A pancake with a spatula&#10;&#10;Description automatically generated with low confidence">
            <a:extLst>
              <a:ext uri="{FF2B5EF4-FFF2-40B4-BE49-F238E27FC236}">
                <a16:creationId xmlns:a16="http://schemas.microsoft.com/office/drawing/2014/main" id="{6A6A0251-6DB4-44EC-A2B4-EC9E312779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65" y="327275"/>
            <a:ext cx="2482618" cy="17710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D496BF9-8E78-40B4-9349-B8039C18B0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9877" y="51731"/>
            <a:ext cx="2482619" cy="2157633"/>
          </a:xfrm>
          <a:prstGeom prst="rect">
            <a:avLst/>
          </a:prstGeom>
        </p:spPr>
      </p:pic>
      <p:pic>
        <p:nvPicPr>
          <p:cNvPr id="52" name="Picture 51" descr="A cartoon of a round object with a face&#10;&#10;Description automatically generated with low confidence">
            <a:extLst>
              <a:ext uri="{FF2B5EF4-FFF2-40B4-BE49-F238E27FC236}">
                <a16:creationId xmlns:a16="http://schemas.microsoft.com/office/drawing/2014/main" id="{8A80BE96-A4C1-4A85-8DAC-3D79A5E796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67" y="305158"/>
            <a:ext cx="1978161" cy="16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77322" y="41731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12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145599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back of a man's head">
            <a:extLst>
              <a:ext uri="{FF2B5EF4-FFF2-40B4-BE49-F238E27FC236}">
                <a16:creationId xmlns:a16="http://schemas.microsoft.com/office/drawing/2014/main" id="{1F84B108-1C58-4EB3-BFCF-E0A939D7F4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4212930" y="455369"/>
            <a:ext cx="3366658" cy="386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12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1ED0A7BA-9DAD-43A1-BFB4-C092D85FB6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765106"/>
            <a:ext cx="1993900" cy="2368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lanze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back of a man's head">
            <a:extLst>
              <a:ext uri="{FF2B5EF4-FFF2-40B4-BE49-F238E27FC236}">
                <a16:creationId xmlns:a16="http://schemas.microsoft.com/office/drawing/2014/main" id="{28D38602-6DED-4EC5-BD87-F237CE21F5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365984" y="1631489"/>
            <a:ext cx="2016386" cy="2312935"/>
          </a:xfrm>
          <a:prstGeom prst="rect">
            <a:avLst/>
          </a:prstGeom>
        </p:spPr>
      </p:pic>
      <p:pic>
        <p:nvPicPr>
          <p:cNvPr id="1026" name="Picture 2" descr="Free Fruit Apple vector and picture">
            <a:extLst>
              <a:ext uri="{FF2B5EF4-FFF2-40B4-BE49-F238E27FC236}">
                <a16:creationId xmlns:a16="http://schemas.microsoft.com/office/drawing/2014/main" id="{C63E6FF6-804C-1BB0-1FBE-C53AEE2D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57" y="2456867"/>
            <a:ext cx="1622386" cy="16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6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12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D5E95D6-6595-41B5-98C0-21E3451C706E}"/>
              </a:ext>
            </a:extLst>
          </p:cNvPr>
          <p:cNvSpPr/>
          <p:nvPr/>
        </p:nvSpPr>
        <p:spPr>
          <a:xfrm>
            <a:off x="5407693" y="142256"/>
            <a:ext cx="4727973" cy="1404832"/>
          </a:xfrm>
          <a:prstGeom prst="wedgeRoundRectCallout">
            <a:avLst>
              <a:gd name="adj1" fmla="val -26889"/>
              <a:gd name="adj2" fmla="val 6540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English the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words starting with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(e.g. knee, knot) is silent.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pronounced,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pic>
        <p:nvPicPr>
          <p:cNvPr id="2050" name="Picture 2" descr="Free Leg Foot vector and picture">
            <a:extLst>
              <a:ext uri="{FF2B5EF4-FFF2-40B4-BE49-F238E27FC236}">
                <a16:creationId xmlns:a16="http://schemas.microsoft.com/office/drawing/2014/main" id="{FE576B9A-DCE6-3666-DE5D-37D35AF99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7"/>
          <a:stretch/>
        </p:blipFill>
        <p:spPr bwMode="auto">
          <a:xfrm>
            <a:off x="4585720" y="1980888"/>
            <a:ext cx="2270149" cy="25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EEFA0-4EE2-88D7-644A-F95354CF74F7}"/>
              </a:ext>
            </a:extLst>
          </p:cNvPr>
          <p:cNvSpPr txBox="1"/>
          <p:nvPr/>
        </p:nvSpPr>
        <p:spPr>
          <a:xfrm>
            <a:off x="4310591" y="4482740"/>
            <a:ext cx="7772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Kn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4" descr="Free Bone Dog vector and picture">
            <a:extLst>
              <a:ext uri="{FF2B5EF4-FFF2-40B4-BE49-F238E27FC236}">
                <a16:creationId xmlns:a16="http://schemas.microsoft.com/office/drawing/2014/main" id="{32CA174D-556C-C897-A982-08AD0628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5" y="2519449"/>
            <a:ext cx="3638204" cy="18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Knot Seizing vector and picture">
            <a:extLst>
              <a:ext uri="{FF2B5EF4-FFF2-40B4-BE49-F238E27FC236}">
                <a16:creationId xmlns:a16="http://schemas.microsoft.com/office/drawing/2014/main" id="{90AE4A18-9F32-6E21-B2FD-13EDE394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85772" y="1838065"/>
            <a:ext cx="1786500" cy="35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Kn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Free Leg Foot vector and picture">
            <a:extLst>
              <a:ext uri="{FF2B5EF4-FFF2-40B4-BE49-F238E27FC236}">
                <a16:creationId xmlns:a16="http://schemas.microsoft.com/office/drawing/2014/main" id="{F94E65E3-EF8F-076A-E868-E328977F9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7"/>
          <a:stretch/>
        </p:blipFill>
        <p:spPr bwMode="auto">
          <a:xfrm>
            <a:off x="5221237" y="2347375"/>
            <a:ext cx="1713946" cy="18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üpfen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hlinkClick r:id="" action="ppaction://noaction">
              <a:snd r:embed="rId10" name="T3_W12_4.1.wav"/>
            </a:hlinkClick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3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, clipart, illustration, art&#10;&#10;Description automatically generated">
            <a:extLst>
              <a:ext uri="{FF2B5EF4-FFF2-40B4-BE49-F238E27FC236}">
                <a16:creationId xmlns:a16="http://schemas.microsoft.com/office/drawing/2014/main" id="{E9281A0D-D8FB-4BF3-BB88-F780908DA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95" y="14345"/>
            <a:ext cx="1524631" cy="1541800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407666"/>
              </p:ext>
            </p:extLst>
          </p:nvPr>
        </p:nvGraphicFramePr>
        <p:xfrm>
          <a:off x="618235" y="1708856"/>
          <a:ext cx="10778340" cy="3986448"/>
        </p:xfrm>
        <a:graphic>
          <a:graphicData uri="http://schemas.openxmlformats.org/drawingml/2006/table">
            <a:tbl>
              <a:tblPr/>
              <a:tblGrid>
                <a:gridCol w="1140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248">
                  <a:extLst>
                    <a:ext uri="{9D8B030D-6E8A-4147-A177-3AD203B41FA5}">
                      <a16:colId xmlns:a16="http://schemas.microsoft.com/office/drawing/2014/main" val="482453037"/>
                    </a:ext>
                  </a:extLst>
                </a:gridCol>
                <a:gridCol w="9086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44609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Ein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Pfannkuchen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kann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keine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Knie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knicken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Pfeifen </a:t>
                      </a:r>
                      <a:r>
                        <a:rPr lang="de-DE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pfeifen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Pferde pflegen.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Pfannkuchen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kann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Pflichten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erfüllen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Pfannkuchen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kann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Pfirsiche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essen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Knöpfe knipsen.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12_6.5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3" y="2222970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12_6.6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1" y="279600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12_6.7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3" y="337298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12_6.8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0" y="3935314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12_6.9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0" y="4509003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12_6.10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3" y="512558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F7DA5DD1-93DC-BB8F-3A54-E3B59F4B2C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74" y="2243650"/>
            <a:ext cx="418887" cy="477719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0758385E-C767-4784-6C07-03F747C400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56" y="2861984"/>
            <a:ext cx="379509" cy="432810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E332B6C5-E3A0-7E4F-4CC4-A6E2AB5699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16" y="3417971"/>
            <a:ext cx="358683" cy="409059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8F139D05-234D-16F2-DBF5-8CDC76695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84" y="4636074"/>
            <a:ext cx="317997" cy="362659"/>
          </a:xfrm>
          <a:prstGeom prst="rect">
            <a:avLst/>
          </a:prstGeom>
        </p:spPr>
      </p:pic>
      <p:pic>
        <p:nvPicPr>
          <p:cNvPr id="27" name="Picture 26" descr="A picture containing light&#10;&#10;Description automatically generated">
            <a:extLst>
              <a:ext uri="{FF2B5EF4-FFF2-40B4-BE49-F238E27FC236}">
                <a16:creationId xmlns:a16="http://schemas.microsoft.com/office/drawing/2014/main" id="{4CF23B44-0FE4-DD7B-02A6-360D42FA21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84" y="5196161"/>
            <a:ext cx="377915" cy="43099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5A01B1B-D48A-33DF-C327-0193B4FCF855}"/>
              </a:ext>
            </a:extLst>
          </p:cNvPr>
          <p:cNvSpPr/>
          <p:nvPr/>
        </p:nvSpPr>
        <p:spPr>
          <a:xfrm>
            <a:off x="10701292" y="2208390"/>
            <a:ext cx="577742" cy="47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60450-E8D0-C8E9-F648-DE5DC15698D1}"/>
              </a:ext>
            </a:extLst>
          </p:cNvPr>
          <p:cNvSpPr/>
          <p:nvPr/>
        </p:nvSpPr>
        <p:spPr>
          <a:xfrm>
            <a:off x="10702337" y="2903721"/>
            <a:ext cx="484584" cy="345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891F53-432E-6933-455F-01A620EF4859}"/>
              </a:ext>
            </a:extLst>
          </p:cNvPr>
          <p:cNvSpPr/>
          <p:nvPr/>
        </p:nvSpPr>
        <p:spPr>
          <a:xfrm>
            <a:off x="10516913" y="3449045"/>
            <a:ext cx="819482" cy="377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75358C-728A-BD3D-9AEA-7623D33FB49E}"/>
              </a:ext>
            </a:extLst>
          </p:cNvPr>
          <p:cNvSpPr/>
          <p:nvPr/>
        </p:nvSpPr>
        <p:spPr>
          <a:xfrm>
            <a:off x="10715394" y="4052511"/>
            <a:ext cx="386179" cy="36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18234A-88DB-C6B3-58D0-9C3F75797C41}"/>
              </a:ext>
            </a:extLst>
          </p:cNvPr>
          <p:cNvSpPr/>
          <p:nvPr/>
        </p:nvSpPr>
        <p:spPr>
          <a:xfrm>
            <a:off x="10673422" y="4547312"/>
            <a:ext cx="474851" cy="512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7715E9-0CF4-8B56-F507-7A5761E73D93}"/>
              </a:ext>
            </a:extLst>
          </p:cNvPr>
          <p:cNvSpPr/>
          <p:nvPr/>
        </p:nvSpPr>
        <p:spPr>
          <a:xfrm>
            <a:off x="10667741" y="5263166"/>
            <a:ext cx="474851" cy="36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F0DC14-4D82-7E10-3123-2E0FBB35A9F4}"/>
              </a:ext>
            </a:extLst>
          </p:cNvPr>
          <p:cNvSpPr/>
          <p:nvPr/>
        </p:nvSpPr>
        <p:spPr>
          <a:xfrm>
            <a:off x="9832019" y="5196161"/>
            <a:ext cx="476439" cy="36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7036E5-36F4-2EFB-D841-08FD269123C1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[pf]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3" name="Speech Bubble: Rectangle with Corners Rounded 52">
            <a:hlinkClick r:id="" action="ppaction://noaction">
              <a:snd r:embed="rId13" name="T3_W12_6.3.wav"/>
            </a:hlinkClick>
            <a:extLst>
              <a:ext uri="{FF2B5EF4-FFF2-40B4-BE49-F238E27FC236}">
                <a16:creationId xmlns:a16="http://schemas.microsoft.com/office/drawing/2014/main" id="{20858A6C-509E-C95D-443F-9D7AC3F20DB9}"/>
              </a:ext>
            </a:extLst>
          </p:cNvPr>
          <p:cNvSpPr/>
          <p:nvPr/>
        </p:nvSpPr>
        <p:spPr>
          <a:xfrm>
            <a:off x="2327235" y="236106"/>
            <a:ext cx="61677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[pf]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du?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B9EE076-A607-7AF0-FDED-FEE44EABB0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3131" y="9602"/>
            <a:ext cx="914400" cy="914400"/>
          </a:xfrm>
          <a:prstGeom prst="rect">
            <a:avLst/>
          </a:prstGeom>
        </p:spPr>
      </p:pic>
      <p:pic>
        <p:nvPicPr>
          <p:cNvPr id="7" name="Picture 6" descr="A picture containing art, illustration&#10;&#10;Description automatically generated with medium confidence">
            <a:extLst>
              <a:ext uri="{FF2B5EF4-FFF2-40B4-BE49-F238E27FC236}">
                <a16:creationId xmlns:a16="http://schemas.microsoft.com/office/drawing/2014/main" id="{673FAB9E-9BA2-3828-610A-874606AA11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6338" y="2251362"/>
            <a:ext cx="314293" cy="425559"/>
          </a:xfrm>
          <a:prstGeom prst="rect">
            <a:avLst/>
          </a:prstGeom>
        </p:spPr>
      </p:pic>
      <p:pic>
        <p:nvPicPr>
          <p:cNvPr id="15" name="Picture 14" descr="A picture containing art, illustration&#10;&#10;Description automatically generated with medium confidence">
            <a:extLst>
              <a:ext uri="{FF2B5EF4-FFF2-40B4-BE49-F238E27FC236}">
                <a16:creationId xmlns:a16="http://schemas.microsoft.com/office/drawing/2014/main" id="{5120E933-DF65-2105-EE92-39E7E8CE9E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6287" y="2279181"/>
            <a:ext cx="314293" cy="425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DC9658-D1A6-2B36-5A94-53A161C6AECD}"/>
              </a:ext>
            </a:extLst>
          </p:cNvPr>
          <p:cNvSpPr/>
          <p:nvPr/>
        </p:nvSpPr>
        <p:spPr>
          <a:xfrm>
            <a:off x="9791481" y="2295810"/>
            <a:ext cx="418888" cy="42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3F0C29-38AE-B8B4-A41B-6320DFFCE9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208" y="2869302"/>
            <a:ext cx="552101" cy="345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B32624-A3A7-FB6B-1DEF-FA4E9C67CC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95145" y="2861984"/>
            <a:ext cx="492940" cy="30885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4484FB4-89CA-9714-CFB4-A2254B888848}"/>
              </a:ext>
            </a:extLst>
          </p:cNvPr>
          <p:cNvSpPr/>
          <p:nvPr/>
        </p:nvSpPr>
        <p:spPr>
          <a:xfrm>
            <a:off x="1826031" y="2840657"/>
            <a:ext cx="7705175" cy="43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E85685-BDB6-155C-E7D7-92FD3FF84E4E}"/>
              </a:ext>
            </a:extLst>
          </p:cNvPr>
          <p:cNvSpPr/>
          <p:nvPr/>
        </p:nvSpPr>
        <p:spPr>
          <a:xfrm>
            <a:off x="1826031" y="2243150"/>
            <a:ext cx="7503406" cy="446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647CD1-B236-8638-F5DA-3E817EB9E0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65681" y="3435365"/>
            <a:ext cx="381034" cy="3831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065361-C237-2F3C-D7A5-3578E591FA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2359" y="3459422"/>
            <a:ext cx="384081" cy="3779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87DB816-B437-D527-DE2E-DFA1B2D8E3A4}"/>
              </a:ext>
            </a:extLst>
          </p:cNvPr>
          <p:cNvSpPr/>
          <p:nvPr/>
        </p:nvSpPr>
        <p:spPr>
          <a:xfrm>
            <a:off x="1866574" y="3431425"/>
            <a:ext cx="7602345" cy="417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8" name="Picture 57" descr="A picture containing light&#10;&#10;Description automatically generated">
            <a:extLst>
              <a:ext uri="{FF2B5EF4-FFF2-40B4-BE49-F238E27FC236}">
                <a16:creationId xmlns:a16="http://schemas.microsoft.com/office/drawing/2014/main" id="{9B011F7E-1DB6-8DA9-64E1-893E2AA88F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17" y="4007088"/>
            <a:ext cx="358683" cy="409059"/>
          </a:xfrm>
          <a:prstGeom prst="rect">
            <a:avLst/>
          </a:prstGeom>
        </p:spPr>
      </p:pic>
      <p:pic>
        <p:nvPicPr>
          <p:cNvPr id="63" name="Picture 62" descr="A picture containing logo, text, graphics&#10;&#10;Description automatically generated">
            <a:extLst>
              <a:ext uri="{FF2B5EF4-FFF2-40B4-BE49-F238E27FC236}">
                <a16:creationId xmlns:a16="http://schemas.microsoft.com/office/drawing/2014/main" id="{38A5D411-4A78-92EC-A8A7-A1F1DBB7E4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11222" y="4015614"/>
            <a:ext cx="356905" cy="36285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BE4A3E8-0F88-AC3F-2387-49BC34107D8E}"/>
              </a:ext>
            </a:extLst>
          </p:cNvPr>
          <p:cNvSpPr/>
          <p:nvPr/>
        </p:nvSpPr>
        <p:spPr>
          <a:xfrm>
            <a:off x="1836945" y="3995107"/>
            <a:ext cx="7513997" cy="427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5" name="Picture 1024" descr="A peach with a green leaf&#10;&#10;Description automatically generated with low confidence">
            <a:extLst>
              <a:ext uri="{FF2B5EF4-FFF2-40B4-BE49-F238E27FC236}">
                <a16:creationId xmlns:a16="http://schemas.microsoft.com/office/drawing/2014/main" id="{0DD5D153-64CA-657F-F5C5-70C58876F1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01740" y="4593093"/>
            <a:ext cx="418759" cy="340242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A4B92350-7661-B634-0C38-ECC50A2AE4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93487" y="4607461"/>
            <a:ext cx="420660" cy="34140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493092-D50D-2F7E-E97E-C7382248F405}"/>
              </a:ext>
            </a:extLst>
          </p:cNvPr>
          <p:cNvSpPr/>
          <p:nvPr/>
        </p:nvSpPr>
        <p:spPr>
          <a:xfrm>
            <a:off x="1799805" y="4548857"/>
            <a:ext cx="7588279" cy="501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31" name="Picture 1030" descr="A picture containing circle, carmine, colorfulness, red&#10;&#10;Description automatically generated">
            <a:extLst>
              <a:ext uri="{FF2B5EF4-FFF2-40B4-BE49-F238E27FC236}">
                <a16:creationId xmlns:a16="http://schemas.microsoft.com/office/drawing/2014/main" id="{1F098B96-D509-0E4B-AB62-9E95C7B276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02629" y="5205965"/>
            <a:ext cx="732681" cy="36634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F1E113A-DC5A-EF57-BB19-1B7F5FB098E2}"/>
              </a:ext>
            </a:extLst>
          </p:cNvPr>
          <p:cNvSpPr/>
          <p:nvPr/>
        </p:nvSpPr>
        <p:spPr>
          <a:xfrm>
            <a:off x="1849588" y="5208931"/>
            <a:ext cx="7456292" cy="40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33" name="Speech Bubble: Oval 1032">
            <a:hlinkClick r:id="" action="ppaction://noaction">
              <a:snd r:embed="rId24" name="T3_W12_6.4.wav"/>
            </a:hlinkClick>
            <a:extLst>
              <a:ext uri="{FF2B5EF4-FFF2-40B4-BE49-F238E27FC236}">
                <a16:creationId xmlns:a16="http://schemas.microsoft.com/office/drawing/2014/main" id="{DF59E080-98B6-FAA1-7445-4ACF30A87F24}"/>
              </a:ext>
            </a:extLst>
          </p:cNvPr>
          <p:cNvSpPr/>
          <p:nvPr/>
        </p:nvSpPr>
        <p:spPr>
          <a:xfrm>
            <a:off x="5022609" y="844902"/>
            <a:ext cx="2431147" cy="762839"/>
          </a:xfrm>
          <a:prstGeom prst="wedgeEllipseCallout">
            <a:avLst>
              <a:gd name="adj1" fmla="val 105890"/>
              <a:gd name="adj2" fmla="val -38329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kann</a:t>
            </a:r>
            <a:r>
              <a:rPr lang="en-US" dirty="0"/>
              <a:t> das </a:t>
            </a:r>
            <a:r>
              <a:rPr lang="en-US" dirty="0" err="1"/>
              <a:t>nicht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643AE-8A6A-4882-843C-E43E8391A125}"/>
              </a:ext>
            </a:extLst>
          </p:cNvPr>
          <p:cNvSpPr txBox="1"/>
          <p:nvPr/>
        </p:nvSpPr>
        <p:spPr>
          <a:xfrm>
            <a:off x="1" y="6299345"/>
            <a:ext cx="12192000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 err="1"/>
              <a:t>knicken</a:t>
            </a:r>
            <a:r>
              <a:rPr lang="en-GB" sz="1900" dirty="0"/>
              <a:t> – to bend | das </a:t>
            </a:r>
            <a:r>
              <a:rPr lang="en-GB" sz="1900" b="1" dirty="0" err="1"/>
              <a:t>Pferd</a:t>
            </a:r>
            <a:r>
              <a:rPr lang="en-GB" sz="1900" b="1" dirty="0"/>
              <a:t> </a:t>
            </a:r>
            <a:r>
              <a:rPr lang="en-GB" sz="1900" dirty="0"/>
              <a:t>– horse |</a:t>
            </a:r>
            <a:r>
              <a:rPr lang="en-GB" sz="1900" b="1" dirty="0"/>
              <a:t> </a:t>
            </a:r>
            <a:r>
              <a:rPr lang="en-GB" sz="1900" b="1" dirty="0" err="1"/>
              <a:t>pflegen</a:t>
            </a:r>
            <a:r>
              <a:rPr lang="en-GB" sz="1900" b="1" dirty="0"/>
              <a:t> </a:t>
            </a:r>
            <a:r>
              <a:rPr lang="en-GB" sz="1900" dirty="0"/>
              <a:t>– to look after | </a:t>
            </a:r>
            <a:r>
              <a:rPr lang="en-GB" sz="1900" b="1" dirty="0"/>
              <a:t>die </a:t>
            </a:r>
            <a:r>
              <a:rPr lang="en-GB" sz="1900" b="1" dirty="0" err="1"/>
              <a:t>Pflicht</a:t>
            </a:r>
            <a:r>
              <a:rPr lang="en-GB" sz="1900" dirty="0"/>
              <a:t> – duty | </a:t>
            </a:r>
            <a:r>
              <a:rPr lang="en-GB" sz="1900" b="1" dirty="0" err="1"/>
              <a:t>knipsen</a:t>
            </a:r>
            <a:r>
              <a:rPr lang="en-GB" sz="1900" dirty="0"/>
              <a:t> – to snap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229C61-0A9B-6C8B-5B5E-2798034412BD}"/>
              </a:ext>
            </a:extLst>
          </p:cNvPr>
          <p:cNvSpPr txBox="1"/>
          <p:nvPr/>
        </p:nvSpPr>
        <p:spPr>
          <a:xfrm>
            <a:off x="789819" y="68759"/>
            <a:ext cx="522127" cy="45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99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  <p:bldP spid="46" grpId="0" animBg="1"/>
      <p:bldP spid="49" grpId="0" animBg="1"/>
      <p:bldP spid="50" grpId="0" animBg="1"/>
      <p:bldP spid="16" grpId="0" animBg="1"/>
      <p:bldP spid="42" grpId="0" animBg="1"/>
      <p:bldP spid="38" grpId="0" animBg="1"/>
      <p:bldP spid="40" grpId="0" animBg="1"/>
      <p:bldP spid="45" grpId="0" animBg="1"/>
      <p:bldP spid="48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to say ‘want’ with another verb, use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plus 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verb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second verb is at the end of the sentence: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369796" y="2882894"/>
            <a:ext cx="3027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will tanzen.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534975" y="2937418"/>
            <a:ext cx="4741661" cy="773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wants to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dance.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369795" y="5464287"/>
            <a:ext cx="44725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will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tanzen.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4870915" y="546428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doesn’t want to dance.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6"/>
          <a:stretch/>
        </p:blipFill>
        <p:spPr>
          <a:xfrm>
            <a:off x="3602995" y="282640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6"/>
          <a:stretch/>
        </p:blipFill>
        <p:spPr>
          <a:xfrm>
            <a:off x="4309978" y="542598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wollen</a:t>
            </a:r>
            <a:endParaRPr lang="en-GB" sz="36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42B7ADC6-FB02-DCA3-2F38-6584E68E4BDC}"/>
              </a:ext>
            </a:extLst>
          </p:cNvPr>
          <p:cNvSpPr/>
          <p:nvPr/>
        </p:nvSpPr>
        <p:spPr>
          <a:xfrm>
            <a:off x="199484" y="412322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And to say 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doesn’t want to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with verbs, use </a:t>
            </a:r>
            <a:r>
              <a:rPr lang="en-GB" sz="28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the infinitive verb:</a:t>
            </a:r>
          </a:p>
        </p:txBody>
      </p:sp>
      <p:pic>
        <p:nvPicPr>
          <p:cNvPr id="3" name="Picture 2" descr="A picture containing graphics, clipart, circle, font&#10;&#10;Description automatically generated">
            <a:extLst>
              <a:ext uri="{FF2B5EF4-FFF2-40B4-BE49-F238E27FC236}">
                <a16:creationId xmlns:a16="http://schemas.microsoft.com/office/drawing/2014/main" id="{E6C1B5C6-5B8B-8DF1-88F9-C1BF7A98B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68" y="2611195"/>
            <a:ext cx="938414" cy="897924"/>
          </a:xfrm>
          <a:prstGeom prst="rect">
            <a:avLst/>
          </a:prstGeom>
        </p:spPr>
      </p:pic>
      <p:pic>
        <p:nvPicPr>
          <p:cNvPr id="11" name="Picture 10" descr="A picture containing circle, graphics, cartoon, creativity&#10;&#10;Description automatically generated">
            <a:extLst>
              <a:ext uri="{FF2B5EF4-FFF2-40B4-BE49-F238E27FC236}">
                <a16:creationId xmlns:a16="http://schemas.microsoft.com/office/drawing/2014/main" id="{9F97FE78-BC28-3915-B6E3-96FA2DFC9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414" y="2570298"/>
            <a:ext cx="959083" cy="952553"/>
          </a:xfrm>
          <a:prstGeom prst="rect">
            <a:avLst/>
          </a:prstGeom>
        </p:spPr>
      </p:pic>
      <p:pic>
        <p:nvPicPr>
          <p:cNvPr id="12" name="Picture 11" descr="A picture containing circle, graphics, cartoon, creativity&#10;&#10;Description automatically generated">
            <a:extLst>
              <a:ext uri="{FF2B5EF4-FFF2-40B4-BE49-F238E27FC236}">
                <a16:creationId xmlns:a16="http://schemas.microsoft.com/office/drawing/2014/main" id="{AF6694C3-9FE1-ABCD-9594-F246A5F5A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2" y="5338809"/>
            <a:ext cx="959083" cy="952553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13A176DD-B801-FA84-BC85-B77D5B37B1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18" y="5587002"/>
            <a:ext cx="693279" cy="790649"/>
          </a:xfrm>
          <a:prstGeom prst="rect">
            <a:avLst/>
          </a:prstGeom>
        </p:spPr>
      </p:pic>
      <p:pic>
        <p:nvPicPr>
          <p:cNvPr id="13" name="Picture 12" descr="A picture containing graphics, clipart, circle, font&#10;&#10;Description automatically generated">
            <a:extLst>
              <a:ext uri="{FF2B5EF4-FFF2-40B4-BE49-F238E27FC236}">
                <a16:creationId xmlns:a16="http://schemas.microsoft.com/office/drawing/2014/main" id="{133EC2AA-DA11-6B74-ACB9-ECBD8C043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36" y="5338809"/>
            <a:ext cx="938414" cy="897924"/>
          </a:xfrm>
          <a:prstGeom prst="rect">
            <a:avLst/>
          </a:prstGeom>
        </p:spPr>
      </p:pic>
      <p:pic>
        <p:nvPicPr>
          <p:cNvPr id="5" name="Picture 4" descr="A cartoon of a cookie with a face&#10;&#10;Description automatically generated with low confidence">
            <a:extLst>
              <a:ext uri="{FF2B5EF4-FFF2-40B4-BE49-F238E27FC236}">
                <a16:creationId xmlns:a16="http://schemas.microsoft.com/office/drawing/2014/main" id="{81B17102-010A-4D33-AE29-CA1DB06D4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21" y="5267048"/>
            <a:ext cx="1099886" cy="1112271"/>
          </a:xfrm>
          <a:prstGeom prst="rect">
            <a:avLst/>
          </a:prstGeom>
        </p:spPr>
      </p:pic>
      <p:pic>
        <p:nvPicPr>
          <p:cNvPr id="9" name="Picture 8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06CDF72C-8BB5-4EFE-808C-0C50D08D9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23" y="2554405"/>
            <a:ext cx="1164913" cy="10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230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5" grpId="0"/>
      <p:bldP spid="9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5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Es war einmal ein Pfannkuchen.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69694" y="4771077"/>
            <a:ext cx="6546574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in der Pfanne und wird immer größer.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1131C2-4784-4A98-B798-143CF94982A5}"/>
              </a:ext>
            </a:extLst>
          </p:cNvPr>
          <p:cNvSpPr txBox="1"/>
          <p:nvPr/>
        </p:nvSpPr>
        <p:spPr>
          <a:xfrm>
            <a:off x="5918200" y="6451308"/>
            <a:ext cx="62738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Es war </a:t>
            </a:r>
            <a:r>
              <a:rPr lang="en-GB" sz="2000" dirty="0" err="1"/>
              <a:t>einmal</a:t>
            </a:r>
            <a:r>
              <a:rPr lang="en-GB" sz="2000" dirty="0"/>
              <a:t> – it was once (once upon a time)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198946E-07EC-4D53-A763-595E44B4D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88">
            <a:off x="7253122" y="1137082"/>
            <a:ext cx="1847644" cy="1868451"/>
          </a:xfrm>
          <a:prstGeom prst="rect">
            <a:avLst/>
          </a:prstGeom>
        </p:spPr>
      </p:pic>
      <p:pic>
        <p:nvPicPr>
          <p:cNvPr id="40" name="Picture 39" descr="A pancake with a spatula&#10;&#10;Description automatically generated with low confidence">
            <a:extLst>
              <a:ext uri="{FF2B5EF4-FFF2-40B4-BE49-F238E27FC236}">
                <a16:creationId xmlns:a16="http://schemas.microsoft.com/office/drawing/2014/main" id="{4CEA3960-2DC4-43CD-93B5-2D21B2EE9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96" y="3183248"/>
            <a:ext cx="4051196" cy="28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artoon, clipart&#10;&#10;Description automatically generated">
            <a:extLst>
              <a:ext uri="{FF2B5EF4-FFF2-40B4-BE49-F238E27FC236}">
                <a16:creationId xmlns:a16="http://schemas.microsoft.com/office/drawing/2014/main" id="{B670FCE8-FF98-44A5-9846-9C07A64E8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0" y="2536304"/>
            <a:ext cx="3293588" cy="1306078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6" name="T3_W12_8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hlinkClick r:id="" action="ppaction://noaction">
              <a:snd r:embed="rId6" name="T3_W12_8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Pfanne wird heiß und der Pfannkuchen wird braun.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69694" y="4771077"/>
            <a:ext cx="6546574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Dann springt der Pfannkuchen aus der Pfanne!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5" name="Picture 4" descr="A cartoon of a round object with a face&#10;&#10;Description automatically generated with low confidence">
            <a:extLst>
              <a:ext uri="{FF2B5EF4-FFF2-40B4-BE49-F238E27FC236}">
                <a16:creationId xmlns:a16="http://schemas.microsoft.com/office/drawing/2014/main" id="{49648857-AF95-4523-BC88-B7114AAFF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12" y="3667073"/>
            <a:ext cx="3315654" cy="2812143"/>
          </a:xfrm>
          <a:prstGeom prst="rect">
            <a:avLst/>
          </a:prstGeom>
        </p:spPr>
      </p:pic>
      <p:pic>
        <p:nvPicPr>
          <p:cNvPr id="10" name="Picture 9" descr="A pancake with a face on it&#10;&#10;Description automatically generated with medium confidence">
            <a:extLst>
              <a:ext uri="{FF2B5EF4-FFF2-40B4-BE49-F238E27FC236}">
                <a16:creationId xmlns:a16="http://schemas.microsoft.com/office/drawing/2014/main" id="{D1EE0891-BDCF-471E-AAA6-15FA893D4B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92" y="-83999"/>
            <a:ext cx="4516390" cy="3221934"/>
          </a:xfrm>
          <a:prstGeom prst="rect">
            <a:avLst/>
          </a:prstGeom>
        </p:spPr>
      </p:pic>
      <p:pic>
        <p:nvPicPr>
          <p:cNvPr id="12" name="Picture 11" descr="A picture containing cup, orange, design&#10;&#10;Description automatically generated">
            <a:extLst>
              <a:ext uri="{FF2B5EF4-FFF2-40B4-BE49-F238E27FC236}">
                <a16:creationId xmlns:a16="http://schemas.microsoft.com/office/drawing/2014/main" id="{71DE0B71-17F1-48C4-9919-062F3225E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02" y="2100815"/>
            <a:ext cx="527316" cy="536112"/>
          </a:xfrm>
          <a:prstGeom prst="rect">
            <a:avLst/>
          </a:prstGeom>
        </p:spPr>
      </p:pic>
      <p:pic>
        <p:nvPicPr>
          <p:cNvPr id="17" name="Picture 16" descr="A thermometer with a red liquid in it&#10;&#10;Description automatically generated with medium confidence">
            <a:extLst>
              <a:ext uri="{FF2B5EF4-FFF2-40B4-BE49-F238E27FC236}">
                <a16:creationId xmlns:a16="http://schemas.microsoft.com/office/drawing/2014/main" id="{04EADD2B-C4EA-45C9-8F6D-5D0D8C3B65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63" y="1102001"/>
            <a:ext cx="347832" cy="6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2343</Words>
  <Application>Microsoft Office PowerPoint</Application>
  <PresentationFormat>Widescreen</PresentationFormat>
  <Paragraphs>263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Der dicke fette Pfannkuchen</vt:lpstr>
      <vt:lpstr>aussprechen</vt:lpstr>
      <vt:lpstr>aussprechen</vt:lpstr>
      <vt:lpstr>aussprechen</vt:lpstr>
      <vt:lpstr>aussprechen</vt:lpstr>
      <vt:lpstr>aussprechen</vt:lpstr>
      <vt:lpstr>wollen</vt:lpstr>
      <vt:lpstr>Geschichte</vt:lpstr>
      <vt:lpstr>Geschichte</vt:lpstr>
      <vt:lpstr>Geschichte</vt:lpstr>
      <vt:lpstr>Geschichte</vt:lpstr>
      <vt:lpstr>Geschichte</vt:lpstr>
      <vt:lpstr>Geschichte</vt:lpstr>
      <vt:lpstr>Geschichte</vt:lpstr>
      <vt:lpstr>Geschichte</vt:lpstr>
      <vt:lpstr>Tschüss!</vt:lpstr>
      <vt:lpstr>Story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68</cp:revision>
  <dcterms:created xsi:type="dcterms:W3CDTF">2021-07-02T19:27:01Z</dcterms:created>
  <dcterms:modified xsi:type="dcterms:W3CDTF">2024-01-16T16:19:39Z</dcterms:modified>
</cp:coreProperties>
</file>