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sldIdLst>
    <p:sldId id="275" r:id="rId2"/>
    <p:sldId id="925" r:id="rId3"/>
    <p:sldId id="926" r:id="rId4"/>
    <p:sldId id="927" r:id="rId5"/>
    <p:sldId id="928" r:id="rId6"/>
    <p:sldId id="990" r:id="rId7"/>
    <p:sldId id="937" r:id="rId8"/>
    <p:sldId id="939" r:id="rId9"/>
    <p:sldId id="940" r:id="rId10"/>
    <p:sldId id="941" r:id="rId11"/>
    <p:sldId id="943" r:id="rId12"/>
    <p:sldId id="944" r:id="rId13"/>
    <p:sldId id="945" r:id="rId14"/>
    <p:sldId id="946" r:id="rId15"/>
    <p:sldId id="947" r:id="rId16"/>
    <p:sldId id="989" r:id="rId17"/>
    <p:sldId id="948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EB"/>
    <a:srgbClr val="002060"/>
    <a:srgbClr val="FF0066"/>
    <a:srgbClr val="FFFFCC"/>
    <a:srgbClr val="0070C0"/>
    <a:srgbClr val="FFD10D"/>
    <a:srgbClr val="2E94AF"/>
    <a:srgbClr val="EFF9FB"/>
    <a:srgbClr val="29C1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2A2E8E7-A4D4-E4F7-6ED6-4271EEFB847C}" v="1" dt="2024-01-16T16:20:30.04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354" autoAdjust="0"/>
    <p:restoredTop sz="74150" autoAdjust="0"/>
  </p:normalViewPr>
  <p:slideViewPr>
    <p:cSldViewPr snapToGrid="0">
      <p:cViewPr varScale="1">
        <p:scale>
          <a:sx n="89" d="100"/>
          <a:sy n="89" d="100"/>
        </p:scale>
        <p:origin x="2024" y="1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smin Silver" userId="S::bv929433@reading.ac.uk::2d507aff-3db3-468e-9a53-e6204b33d4b5" providerId="AD" clId="Web-{A2A2E8E7-A4D4-E4F7-6ED6-4271EEFB847C}"/>
    <pc:docChg chg="modSld">
      <pc:chgData name="Jasmin Silver" userId="S::bv929433@reading.ac.uk::2d507aff-3db3-468e-9a53-e6204b33d4b5" providerId="AD" clId="Web-{A2A2E8E7-A4D4-E4F7-6ED6-4271EEFB847C}" dt="2024-01-16T16:20:29.983" v="3"/>
      <pc:docMkLst>
        <pc:docMk/>
      </pc:docMkLst>
      <pc:sldChg chg="modNotes">
        <pc:chgData name="Jasmin Silver" userId="S::bv929433@reading.ac.uk::2d507aff-3db3-468e-9a53-e6204b33d4b5" providerId="AD" clId="Web-{A2A2E8E7-A4D4-E4F7-6ED6-4271EEFB847C}" dt="2024-01-16T16:20:29.983" v="3"/>
        <pc:sldMkLst>
          <pc:docMk/>
          <pc:sldMk cId="0" sldId="275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A2C99A-C469-487C-B7F3-BEA3E06E0D84}" type="datetimeFigureOut">
              <a:rPr lang="en-GB" smtClean="0"/>
              <a:t>16/01/2024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88A7DB-3951-47CF-8E53-B42241E866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7359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Artwork by Steve Clarke. Pronoun pictures from NCELP (www.ncelp.org). All additional pictures selected from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Pixabay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are available under a Creative Commons license, no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attribution required.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Phonics:  </a:t>
            </a:r>
            <a:r>
              <a:rPr lang="de-DE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[pf] Kopf </a:t>
            </a:r>
            <a:r>
              <a:rPr lang="de-DE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[279] </a:t>
            </a:r>
            <a:r>
              <a:rPr lang="de-DE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Pflanze </a:t>
            </a:r>
            <a:r>
              <a:rPr lang="de-DE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[1667] </a:t>
            </a:r>
            <a:r>
              <a:rPr lang="de-DE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Apfel </a:t>
            </a:r>
            <a:r>
              <a:rPr lang="de-DE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[3490]</a:t>
            </a:r>
          </a:p>
          <a:p>
            <a:pPr marL="216000" indent="-216000">
              <a:lnSpc>
                <a:spcPct val="100000"/>
              </a:lnSpc>
            </a:pPr>
            <a:r>
              <a:rPr lang="de-DE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[kn] Knie </a:t>
            </a:r>
            <a:r>
              <a:rPr lang="de-DE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[1679] </a:t>
            </a:r>
            <a:r>
              <a:rPr lang="de-DE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Knochen </a:t>
            </a:r>
            <a:r>
              <a:rPr lang="de-DE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[1930] </a:t>
            </a:r>
            <a:r>
              <a:rPr lang="de-DE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knüpfen </a:t>
            </a:r>
            <a:r>
              <a:rPr lang="de-DE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[4564]</a:t>
            </a:r>
            <a:endParaRPr lang="en-GB" sz="1200" b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endParaRPr lang="en-GB" sz="1200" b="1" i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r>
              <a:rPr lang="it-IT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Vocabulary</a:t>
            </a:r>
            <a:r>
              <a:rPr lang="it-IT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</a:t>
            </a:r>
            <a:r>
              <a:rPr lang="en-GB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Revisit vocabulary</a:t>
            </a:r>
          </a:p>
          <a:p>
            <a:pPr marL="215900" indent="-215900">
              <a:lnSpc>
                <a:spcPct val="100000"/>
              </a:lnSpc>
            </a:pPr>
            <a:r>
              <a:rPr lang="en-GB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Revisit 1: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putzen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[3586] waschen [2315]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wollen, ich will, du willst, er/sie/es will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[57] Auto [361] Frühstück [2600]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Skateboard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[n/a] Zimmer [665]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sauber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[2026]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warum?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[192]</a:t>
            </a:r>
            <a:endParaRPr lang="en-GB" sz="1200" b="0" i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Revisit 2: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werden, werde, wirst, wird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[8]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Ei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[1999]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Frühstück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[2600]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Frohe Ostern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[n/a]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Guten Appetit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[n/a] 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Gute Nacht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[n/a]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viel Spaß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[n/a]</a:t>
            </a:r>
            <a:endParaRPr lang="fr-FR" sz="1200" b="0" i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r>
              <a:rPr lang="en-GB" sz="11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Tschirner, E. (2019). A frequency dictionary of German: Core vocabulary for learners. London: Routledge.</a:t>
            </a:r>
            <a:endParaRPr lang="en-GB" sz="1100" baseline="0" dirty="0">
              <a:solidFill>
                <a:sysClr val="windowText" lastClr="000000"/>
              </a:solidFill>
            </a:endParaRPr>
          </a:p>
          <a:p>
            <a:pPr marL="216000" indent="-216000">
              <a:lnSpc>
                <a:spcPct val="100000"/>
              </a:lnSpc>
            </a:pPr>
            <a:endParaRPr lang="en-GB" sz="11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 frequency rankings for words that occur in this PowerPoint which have been</a:t>
            </a:r>
            <a:r>
              <a:rPr lang="en-GB" sz="11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 previously</a:t>
            </a: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 introduced in these resources are given in the SOW and in the resources that first</a:t>
            </a:r>
          </a:p>
          <a:p>
            <a:pPr marL="216000" indent="-216000">
              <a:lnSpc>
                <a:spcPct val="100000"/>
              </a:lnSpc>
            </a:pP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introduced and formally re-visited those words. </a:t>
            </a:r>
            <a:endParaRPr lang="en-GB" sz="11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For any </a:t>
            </a:r>
            <a:r>
              <a:rPr lang="en-GB" sz="12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other 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words that occur incidentally in this PowerPoint, frequency rankings will be provided in the notes field wherever possible.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5900" indent="-215900">
              <a:defRPr/>
            </a:pPr>
            <a:r>
              <a:rPr lang="en-GB" sz="1200" b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/>
                <a:ea typeface="Times New Roman" panose="02020603050405020304" pitchFamily="18" charset="0"/>
                <a:cs typeface="Calibri"/>
              </a:rPr>
              <a:t>Remember that at the start of the course (first three lessons of Rot/Gelb) pupils learnt language (for</a:t>
            </a:r>
            <a:r>
              <a:rPr lang="en-GB" sz="1200" b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/>
                <a:ea typeface="Calibri" panose="020F0502020204030204" pitchFamily="34" charset="0"/>
                <a:cs typeface="Calibri"/>
              </a:rPr>
              <a:t> </a:t>
            </a:r>
            <a:r>
              <a:rPr lang="en-GB" sz="1200" b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/>
                <a:ea typeface="Times New Roman" panose="02020603050405020304" pitchFamily="18" charset="0"/>
                <a:cs typeface="Calibri"/>
              </a:rPr>
              <a:t>greetings and register taking) that can still be part of the lesson routines in upper KS2 (Blau/Grün).</a:t>
            </a:r>
            <a:r>
              <a:rPr lang="en-GB" dirty="0">
                <a:solidFill>
                  <a:srgbClr val="000000"/>
                </a:solidFill>
                <a:highlight>
                  <a:srgbClr val="FFFF00"/>
                </a:highlight>
                <a:latin typeface="Calibri"/>
                <a:ea typeface="Times New Roman" panose="02020603050405020304" pitchFamily="18" charset="0"/>
                <a:cs typeface="Calibri"/>
              </a:rPr>
              <a:t> </a:t>
            </a:r>
            <a:r>
              <a:rPr lang="en-GB" sz="1200" b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/>
                <a:ea typeface="Times New Roman" panose="02020603050405020304" pitchFamily="18" charset="0"/>
                <a:cs typeface="Calibri"/>
              </a:rPr>
              <a:t> They</a:t>
            </a:r>
            <a:r>
              <a:rPr lang="en-GB" sz="1200" b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/>
                <a:ea typeface="Calibri" panose="020F0502020204030204" pitchFamily="34" charset="0"/>
                <a:cs typeface="Calibri"/>
              </a:rPr>
              <a:t> </a:t>
            </a:r>
            <a:r>
              <a:rPr lang="en-GB" sz="1200" b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/>
                <a:ea typeface="Times New Roman" panose="02020603050405020304" pitchFamily="18" charset="0"/>
                <a:cs typeface="Calibri"/>
              </a:rPr>
              <a:t>are not re-taught, as we anticipate that teachers have built these in from early in lower KS2.</a:t>
            </a:r>
            <a:r>
              <a:rPr lang="en-GB" dirty="0"/>
              <a:t> </a:t>
            </a:r>
            <a:endParaRPr lang="en-GB" sz="1000" b="0" strike="noStrike" spc="-1" dirty="0">
              <a:latin typeface="Arial"/>
              <a:cs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6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D74213-264C-415B-8B29-4DFEF3354BDA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[3/8]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71740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[4/8]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14313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[5/8]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95449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[6/8]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48261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[7/8]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2105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[8/8]</a:t>
            </a: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</a:rPr>
              <a:t>Timing: 10 minutes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1200" b="0" strike="noStrike" spc="-1" dirty="0">
                <a:latin typeface="Arial"/>
              </a:rPr>
              <a:t>Suggested activities:</a:t>
            </a:r>
            <a:br>
              <a:rPr lang="en-GB" sz="1200" b="0" strike="noStrike" spc="-1" dirty="0">
                <a:latin typeface="Arial"/>
              </a:rPr>
            </a:br>
            <a:r>
              <a:rPr lang="en-GB" sz="1200" b="0" strike="noStrike" spc="-1" dirty="0">
                <a:latin typeface="Arial"/>
              </a:rPr>
              <a:t>1. Pupils read the text aloud in pairs, taking it in turns.</a:t>
            </a:r>
          </a:p>
          <a:p>
            <a:pPr>
              <a:lnSpc>
                <a:spcPct val="100000"/>
              </a:lnSpc>
            </a:pPr>
            <a:r>
              <a:rPr lang="en-GB" sz="1200" b="0" strike="noStrike" spc="-1" dirty="0">
                <a:latin typeface="Arial"/>
              </a:rPr>
              <a:t>2. Pupils turn away from the board, listen to the text again (perhaps line by line) and put the 12 story cards in order.</a:t>
            </a:r>
          </a:p>
          <a:p>
            <a:pPr>
              <a:lnSpc>
                <a:spcPct val="100000"/>
              </a:lnSpc>
            </a:pPr>
            <a:r>
              <a:rPr lang="en-GB" sz="1200" b="0" strike="noStrike" spc="-1" dirty="0">
                <a:latin typeface="Arial"/>
              </a:rPr>
              <a:t>3. Alternatively, display this slide.  Pupils read the text and put the 12 story cards in order. The correct order of cards is as per the handout.</a:t>
            </a: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1200" b="0" strike="noStrike" spc="-1" dirty="0">
                <a:latin typeface="Arial"/>
              </a:rPr>
              <a:t>Note: the audio on this slide is attached, in three sections to the three paragraphs.</a:t>
            </a:r>
            <a:br>
              <a:rPr lang="en-GB" sz="1200" b="0" strike="noStrike" spc="-1" dirty="0">
                <a:latin typeface="Arial"/>
              </a:rPr>
            </a:br>
            <a:r>
              <a:rPr lang="en-GB" sz="1200" b="0" strike="noStrike" spc="-1" dirty="0">
                <a:latin typeface="Arial"/>
              </a:rPr>
              <a:t>If teachers want pupils to sort cards by listening to the text, they should go back through the previous 7 story slides.</a:t>
            </a: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03388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2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22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66831-990D-4F2F-9C07-338AF4E9D4C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00235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Optional story cards – </a:t>
            </a:r>
            <a:r>
              <a:rPr lang="en-GB" b="1" dirty="0"/>
              <a:t>to be cut up.</a:t>
            </a:r>
            <a:br>
              <a:rPr lang="en-GB" b="1" dirty="0"/>
            </a:br>
            <a:r>
              <a:rPr lang="en-GB" dirty="0"/>
              <a:t>Pupils listen to the story and put the cards in order OR read the story with a partner and put the cards in order.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88A7DB-3951-47CF-8E53-B42241E86674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6805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1 minute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introduce the SSC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[pf].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dirty="0"/>
              <a:t>1. Present the letter and say the </a:t>
            </a:r>
            <a:r>
              <a:rPr lang="en-GB" sz="1200" b="1" dirty="0"/>
              <a:t>[pf] </a:t>
            </a:r>
            <a:r>
              <a:rPr lang="en-GB" sz="1200" b="0" dirty="0"/>
              <a:t>sound first, on its own. Pupils repeat it with you.</a:t>
            </a:r>
            <a:br>
              <a:rPr lang="en-GB" sz="1200" b="0" dirty="0"/>
            </a:br>
            <a:r>
              <a:rPr lang="en-GB" sz="1200" b="0" dirty="0"/>
              <a:t>2. Bring up the word </a:t>
            </a:r>
            <a:r>
              <a:rPr lang="en-GB" sz="1200" b="0" baseline="0" dirty="0"/>
              <a:t>”</a:t>
            </a:r>
            <a:r>
              <a:rPr lang="en-GB" sz="1200" b="1" baseline="0" dirty="0">
                <a:solidFill>
                  <a:srgbClr val="002060"/>
                </a:solidFill>
                <a:latin typeface="Century Gothic" panose="020B0502020202020204" pitchFamily="34" charset="0"/>
              </a:rPr>
              <a:t>Kopf</a:t>
            </a:r>
            <a:r>
              <a:rPr lang="en-GB" sz="1200" b="0" dirty="0">
                <a:solidFill>
                  <a:schemeClr val="tx1"/>
                </a:solidFill>
                <a:latin typeface="+mn-lt"/>
              </a:rPr>
              <a:t>”</a:t>
            </a:r>
            <a:r>
              <a:rPr lang="en-GB" sz="1200" b="0" dirty="0"/>
              <a:t> on its own, say</a:t>
            </a:r>
            <a:r>
              <a:rPr lang="en-GB" sz="1200" b="0" baseline="0" dirty="0"/>
              <a:t> it, pupils repeat it, so that they have the opportunity to focus all of their attention on the connection between the written word and its sound.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baseline="0" dirty="0"/>
              <a:t>3. Click to bring up the picture and introduce the gesture, if using. Pupils repeat the word again.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aseline="0" dirty="0"/>
              <a:t>4. Roll back the animations and work through 1-3 again, but this time, dropping your voice completely to listen carefully to the pupils saying the </a:t>
            </a:r>
            <a:r>
              <a:rPr lang="en-GB" sz="1200" b="1" dirty="0"/>
              <a:t>[pf] </a:t>
            </a:r>
            <a:r>
              <a:rPr lang="en-GB" sz="1200" baseline="0" dirty="0"/>
              <a:t>sound, pronouncing </a:t>
            </a:r>
            <a:r>
              <a:rPr lang="en-GB" sz="1200" b="0" baseline="0" dirty="0"/>
              <a:t>”</a:t>
            </a:r>
            <a:r>
              <a:rPr lang="en-GB" sz="1200" b="1" baseline="0" dirty="0"/>
              <a:t>Kopf</a:t>
            </a:r>
            <a:r>
              <a:rPr lang="en-GB" sz="1200" b="0" dirty="0">
                <a:solidFill>
                  <a:schemeClr val="tx1"/>
                </a:solidFill>
                <a:latin typeface="+mn-lt"/>
              </a:rPr>
              <a:t>”</a:t>
            </a:r>
            <a:r>
              <a:rPr lang="en-GB" sz="1200" b="0" baseline="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GB" sz="1200" baseline="0" dirty="0"/>
              <a:t>and, if using, doing the gesture.</a:t>
            </a:r>
            <a:endParaRPr lang="en-GB" sz="1200" dirty="0"/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Note</a:t>
            </a:r>
            <a:r>
              <a:rPr lang="en-GB" sz="1200" b="0" strike="noStrike" spc="-1" dirty="0">
                <a:latin typeface="Arial"/>
              </a:rPr>
              <a:t>: </a:t>
            </a:r>
            <a:r>
              <a:rPr lang="en-GB" dirty="0"/>
              <a:t>A</a:t>
            </a:r>
            <a:r>
              <a:rPr lang="en-GB" baseline="0" dirty="0"/>
              <a:t> possible gesture for this would be to use the British Sign Language (BSL) sign for head, as here: </a:t>
            </a:r>
            <a:r>
              <a:rPr lang="en-GB" sz="1200" baseline="0" dirty="0"/>
              <a:t>https://www.signbsl.com/sign/head</a:t>
            </a:r>
            <a:br>
              <a:rPr lang="en-GB" sz="1200" baseline="0" dirty="0"/>
            </a:br>
            <a:endParaRPr lang="fr-FR" sz="1200" b="0" strike="noStrike" spc="-1" baseline="0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Frequency: </a:t>
            </a:r>
            <a:br>
              <a:rPr kumimoji="0" lang="en-GB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</a:br>
            <a:r>
              <a:rPr kumimoji="0" lang="en-GB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Kopf </a:t>
            </a: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[250]</a:t>
            </a:r>
            <a:endParaRPr kumimoji="0" lang="en-GB" sz="1100" b="0" i="1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1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Jones, R.L &amp; </a:t>
            </a:r>
            <a:r>
              <a:rPr kumimoji="0" lang="en-GB" sz="1100" b="0" i="1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Tschirner</a:t>
            </a:r>
            <a:r>
              <a:rPr kumimoji="0" lang="en-GB" sz="1100" b="0" i="1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E. (2019). A frequency dictionary of German: Core vocabulary for learners. London: Routledge.</a:t>
            </a: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Timing: 1 minute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to consolidate the SSC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[pf].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Re-present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  <a:ea typeface="Calibri"/>
              </a:rPr>
              <a:t>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the SSC and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 word ‘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Kopf’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Click to bring on the picture and get pupils to repeat the word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‘Kopf’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(with gesture, if using).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Present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</a:rPr>
              <a:t>cluster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words in the same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</a:rPr>
              <a:t> way, bringing on the picture and getting pupils to pronounce the words.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endParaRPr lang="en-GB" sz="1200" b="0" strike="noStrike" spc="-1" baseline="0" dirty="0">
              <a:solidFill>
                <a:srgbClr val="000000"/>
              </a:solidFill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Frequency: </a:t>
            </a:r>
            <a:br>
              <a:rPr kumimoji="0" lang="en-GB" sz="1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</a:br>
            <a:r>
              <a:rPr kumimoji="0" lang="en-GB" sz="1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Kopf </a:t>
            </a:r>
            <a:r>
              <a:rPr kumimoji="0" lang="en-GB" sz="1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[250] </a:t>
            </a:r>
            <a:r>
              <a:rPr kumimoji="0" lang="en-GB" sz="12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Pflanze</a:t>
            </a:r>
            <a:r>
              <a:rPr kumimoji="0" lang="en-GB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</a:t>
            </a: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[1667] </a:t>
            </a:r>
            <a:r>
              <a:rPr kumimoji="0" lang="en-GB" sz="12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Apfel</a:t>
            </a:r>
            <a:r>
              <a:rPr kumimoji="0" lang="en-GB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</a:t>
            </a: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[3490]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1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Jones, R.L &amp; </a:t>
            </a:r>
            <a:r>
              <a:rPr kumimoji="0" lang="en-GB" sz="1200" b="0" i="1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Tschirner</a:t>
            </a:r>
            <a:r>
              <a:rPr kumimoji="0" lang="en-GB" sz="1200" b="0" i="1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E. (2019). A frequency dictionary of German: Core vocabulary for learners. London: Routledge.</a:t>
            </a:r>
          </a:p>
          <a:p>
            <a:pPr marL="720" indent="0">
              <a:lnSpc>
                <a:spcPct val="100000"/>
              </a:lnSpc>
              <a:buClr>
                <a:srgbClr val="000000"/>
              </a:buClr>
              <a:buFont typeface="Calibri"/>
              <a:buNone/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88A7DB-3951-47CF-8E53-B42241E8667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20106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1 minute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introduce the SSC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kn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].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dirty="0"/>
              <a:t>1. Present the letter and say the </a:t>
            </a:r>
            <a:r>
              <a:rPr lang="en-GB" sz="1200" b="1" dirty="0"/>
              <a:t>[</a:t>
            </a:r>
            <a:r>
              <a:rPr lang="en-GB" sz="1200" b="1" dirty="0" err="1"/>
              <a:t>kn</a:t>
            </a:r>
            <a:r>
              <a:rPr lang="en-GB" sz="1200" b="1" dirty="0"/>
              <a:t>] </a:t>
            </a:r>
            <a:r>
              <a:rPr lang="en-GB" sz="1200" b="0" dirty="0"/>
              <a:t>sound first, on its own. Pupils repeat it with you.</a:t>
            </a:r>
            <a:br>
              <a:rPr lang="en-GB" sz="1200" b="0" dirty="0"/>
            </a:br>
            <a:r>
              <a:rPr lang="en-GB" sz="1200" b="0" dirty="0"/>
              <a:t>2. Bring up the word </a:t>
            </a:r>
            <a:r>
              <a:rPr lang="en-GB" sz="1200" b="0" baseline="0" dirty="0"/>
              <a:t>”</a:t>
            </a:r>
            <a:r>
              <a:rPr lang="en-GB" sz="1200" b="1" baseline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Knie</a:t>
            </a:r>
            <a:r>
              <a:rPr lang="en-GB" sz="1200" b="0" dirty="0">
                <a:solidFill>
                  <a:schemeClr val="tx1"/>
                </a:solidFill>
                <a:latin typeface="+mn-lt"/>
              </a:rPr>
              <a:t>”</a:t>
            </a:r>
            <a:r>
              <a:rPr lang="en-GB" sz="1200" b="0" dirty="0"/>
              <a:t> on its own, say</a:t>
            </a:r>
            <a:r>
              <a:rPr lang="en-GB" sz="1200" b="0" baseline="0" dirty="0"/>
              <a:t> it, pupils repeat it, so that they have the opportunity to focus all of their attention on the connection between the written word and its sound.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baseline="0" dirty="0"/>
              <a:t>3. Click to bring up the picture and introduce the gesture, if using. Pupils repeat the word again.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aseline="0" dirty="0"/>
              <a:t>4. Roll back the animations and work through 1-3 again, but this time, dropping your voice completely to listen carefully to the pupils saying the </a:t>
            </a:r>
            <a:r>
              <a:rPr lang="en-GB" sz="1200" b="1" dirty="0"/>
              <a:t>[</a:t>
            </a:r>
            <a:r>
              <a:rPr lang="en-GB" sz="1200" b="1" dirty="0" err="1"/>
              <a:t>kn</a:t>
            </a:r>
            <a:r>
              <a:rPr lang="en-GB" sz="1200" b="1" dirty="0"/>
              <a:t>] </a:t>
            </a:r>
            <a:r>
              <a:rPr lang="en-GB" sz="1200" baseline="0" dirty="0"/>
              <a:t>sound, pronouncing </a:t>
            </a:r>
            <a:r>
              <a:rPr lang="en-GB" sz="1200" b="0" baseline="0" dirty="0"/>
              <a:t>”</a:t>
            </a:r>
            <a:r>
              <a:rPr lang="en-GB" sz="1200" b="1" baseline="0" dirty="0" err="1"/>
              <a:t>Knie</a:t>
            </a:r>
            <a:r>
              <a:rPr lang="en-GB" sz="1200" b="0" dirty="0">
                <a:solidFill>
                  <a:schemeClr val="tx1"/>
                </a:solidFill>
                <a:latin typeface="+mn-lt"/>
              </a:rPr>
              <a:t>”</a:t>
            </a:r>
            <a:r>
              <a:rPr lang="en-GB" sz="1200" b="0" baseline="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GB" sz="1200" baseline="0" dirty="0"/>
              <a:t>and, if using, doing the gesture.</a:t>
            </a:r>
            <a:endParaRPr lang="en-GB" sz="1200" dirty="0"/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Note</a:t>
            </a:r>
            <a:r>
              <a:rPr lang="en-GB" sz="1200" b="0" strike="noStrike" spc="-1" dirty="0">
                <a:latin typeface="Arial"/>
              </a:rPr>
              <a:t>: </a:t>
            </a:r>
            <a:r>
              <a:rPr lang="en-GB" dirty="0"/>
              <a:t>A</a:t>
            </a:r>
            <a:r>
              <a:rPr lang="en-GB" baseline="0" dirty="0"/>
              <a:t> possible gesture for this would be to point to your knee.</a:t>
            </a:r>
          </a:p>
          <a:p>
            <a:pPr>
              <a:lnSpc>
                <a:spcPct val="100000"/>
              </a:lnSpc>
            </a:pPr>
            <a:endParaRPr lang="en-GB" sz="1200" b="0" strike="noStrike" spc="-1" baseline="0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1400" b="0" strike="noStrike" spc="-1" baseline="0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Frequency: </a:t>
            </a:r>
            <a:br>
              <a:rPr kumimoji="0" lang="en-GB" sz="1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</a:br>
            <a:r>
              <a:rPr kumimoji="0" lang="en-GB" sz="1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Knie</a:t>
            </a:r>
            <a:r>
              <a:rPr kumimoji="0" lang="en-GB" sz="1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</a:t>
            </a:r>
            <a:r>
              <a:rPr kumimoji="0" lang="en-GB" sz="1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[1679]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1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Jones, R.L &amp; </a:t>
            </a:r>
            <a:r>
              <a:rPr kumimoji="0" lang="en-GB" sz="1200" b="0" i="1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Tschirner</a:t>
            </a:r>
            <a:r>
              <a:rPr kumimoji="0" lang="en-GB" sz="1200" b="0" i="1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E. (2019). A frequency dictionary of German: Core vocabulary for learners. London: Routledge.</a:t>
            </a: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19287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Timing: 1 minute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to consolidate the SSC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[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kn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].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Re-present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  <a:ea typeface="Calibri"/>
              </a:rPr>
              <a:t>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the SSC and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 word ‘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Knie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’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Click to bring on the picture and get pupils to repeat the word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‘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Knie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’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(with gesture, if using).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Present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</a:rPr>
              <a:t>cluster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words in the same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</a:rPr>
              <a:t> way, bringing on the picture and getting pupils to pronounce the words.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Frequency: </a:t>
            </a:r>
            <a:br>
              <a:rPr kumimoji="0" lang="en-GB" sz="1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</a:br>
            <a:r>
              <a:rPr kumimoji="0" lang="en-GB" sz="1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Knie</a:t>
            </a:r>
            <a:r>
              <a:rPr kumimoji="0" lang="en-GB" sz="1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</a:t>
            </a:r>
            <a:r>
              <a:rPr kumimoji="0" lang="en-GB" sz="1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[1679] </a:t>
            </a:r>
            <a:r>
              <a:rPr kumimoji="0" lang="en-GB" sz="12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Knochen</a:t>
            </a:r>
            <a:r>
              <a:rPr kumimoji="0" lang="en-GB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</a:t>
            </a: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[1930] </a:t>
            </a:r>
            <a:r>
              <a:rPr kumimoji="0" lang="en-GB" sz="12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knüpfen</a:t>
            </a:r>
            <a:r>
              <a:rPr kumimoji="0" lang="en-GB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</a:t>
            </a: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[4564]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1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Jones, R.L &amp; </a:t>
            </a:r>
            <a:r>
              <a:rPr kumimoji="0" lang="en-GB" sz="1200" b="0" i="1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Tschirner</a:t>
            </a:r>
            <a:r>
              <a:rPr kumimoji="0" lang="en-GB" sz="1200" b="0" i="1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E. (2019). A frequency dictionary of German: Core vocabulary for learners. London: Routledge.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88A7DB-3951-47CF-8E53-B42241E8667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66292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Timing: 5 minutes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to consolidate the SSCs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[pf]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and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  <a:ea typeface="Calibri"/>
              </a:rPr>
              <a:t> </a:t>
            </a:r>
            <a:r>
              <a:rPr lang="en-GB" sz="1200" b="1" strike="noStrike" spc="-1" baseline="0" dirty="0">
                <a:solidFill>
                  <a:srgbClr val="000000"/>
                </a:solidFill>
                <a:latin typeface="+mn-lt"/>
                <a:ea typeface="Calibri"/>
              </a:rPr>
              <a:t>[</a:t>
            </a:r>
            <a:r>
              <a:rPr lang="en-GB" sz="1200" b="1" strike="noStrike" spc="-1" baseline="0" dirty="0" err="1">
                <a:solidFill>
                  <a:srgbClr val="000000"/>
                </a:solidFill>
                <a:latin typeface="+mn-lt"/>
                <a:ea typeface="Calibri"/>
              </a:rPr>
              <a:t>kn</a:t>
            </a:r>
            <a:r>
              <a:rPr lang="en-GB" sz="1200" b="1" strike="noStrike" spc="-1" baseline="0" dirty="0">
                <a:solidFill>
                  <a:srgbClr val="000000"/>
                </a:solidFill>
                <a:latin typeface="+mn-lt"/>
                <a:ea typeface="Calibri"/>
              </a:rPr>
              <a:t>] 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  <a:ea typeface="Calibri"/>
              </a:rPr>
              <a:t>in a listening activity.</a:t>
            </a:r>
            <a:endParaRPr lang="en-GB" sz="1200" b="1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8600">
              <a:buAutoNum type="arabicPeriod"/>
            </a:pPr>
            <a:r>
              <a:rPr lang="en-GB" dirty="0"/>
              <a:t>Explain the task. Pupils</a:t>
            </a:r>
            <a:r>
              <a:rPr lang="en-GB" baseline="0" dirty="0"/>
              <a:t> </a:t>
            </a:r>
            <a:r>
              <a:rPr lang="en-GB" dirty="0"/>
              <a:t>are going to hear six sentences which contain a mixture</a:t>
            </a:r>
            <a:r>
              <a:rPr lang="en-GB" baseline="0" dirty="0"/>
              <a:t> of [pf] and [</a:t>
            </a:r>
            <a:r>
              <a:rPr lang="en-GB" baseline="0" dirty="0" err="1"/>
              <a:t>kn</a:t>
            </a:r>
            <a:r>
              <a:rPr lang="en-GB" baseline="0" dirty="0"/>
              <a:t>] sounds.</a:t>
            </a:r>
          </a:p>
          <a:p>
            <a:pPr marL="228600" indent="-228600">
              <a:buAutoNum type="arabicPeriod"/>
            </a:pPr>
            <a:r>
              <a:rPr lang="en-GB" baseline="0" dirty="0"/>
              <a:t>For each sentence they hear, pupils count the number of times they hear each SSC, noting down their answers.</a:t>
            </a:r>
          </a:p>
          <a:p>
            <a:pPr marL="228600" indent="-228600">
              <a:buAutoNum type="arabicPeriod"/>
            </a:pPr>
            <a:r>
              <a:rPr lang="en-GB" baseline="0" dirty="0"/>
              <a:t>Click to reveal answers.</a:t>
            </a:r>
          </a:p>
          <a:p>
            <a:pPr marL="228600" indent="-228600">
              <a:buAutoNum type="arabicPeriod"/>
            </a:pPr>
            <a:r>
              <a:rPr lang="en-GB" baseline="0" dirty="0"/>
              <a:t>To aid comprehension, pictures are revealed with the answers.</a:t>
            </a:r>
          </a:p>
          <a:p>
            <a:pPr marL="228600" indent="-228600">
              <a:buAutoNum type="arabicPeriod"/>
            </a:pPr>
            <a:endParaRPr lang="en-GB" baseline="0" dirty="0"/>
          </a:p>
          <a:p>
            <a:pPr marL="0" indent="0">
              <a:buNone/>
            </a:pPr>
            <a:r>
              <a:rPr lang="en-GB" b="1" baseline="0" dirty="0"/>
              <a:t>Transcript:</a:t>
            </a:r>
          </a:p>
          <a:p>
            <a:pPr algn="l">
              <a:lnSpc>
                <a:spcPct val="100000"/>
              </a:lnSpc>
            </a:pPr>
            <a:r>
              <a:rPr lang="en-GB" sz="1800" b="0" i="0" u="none" strike="noStrike" kern="1200" spc="-1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1. </a:t>
            </a:r>
            <a:r>
              <a:rPr lang="en-GB" sz="1800" dirty="0">
                <a:solidFill>
                  <a:srgbClr val="002060"/>
                </a:solidFill>
              </a:rPr>
              <a:t>Ein </a:t>
            </a:r>
            <a:r>
              <a:rPr lang="en-GB" sz="1800" dirty="0" err="1">
                <a:solidFill>
                  <a:srgbClr val="002060"/>
                </a:solidFill>
              </a:rPr>
              <a:t>Pfannkuchen</a:t>
            </a:r>
            <a:r>
              <a:rPr lang="en-GB" sz="1800" dirty="0">
                <a:solidFill>
                  <a:srgbClr val="002060"/>
                </a:solidFill>
              </a:rPr>
              <a:t> </a:t>
            </a:r>
            <a:r>
              <a:rPr lang="en-GB" sz="1800" dirty="0" err="1">
                <a:solidFill>
                  <a:srgbClr val="002060"/>
                </a:solidFill>
              </a:rPr>
              <a:t>kann</a:t>
            </a:r>
            <a:r>
              <a:rPr lang="en-GB" sz="1800" dirty="0">
                <a:solidFill>
                  <a:srgbClr val="002060"/>
                </a:solidFill>
              </a:rPr>
              <a:t> </a:t>
            </a:r>
            <a:r>
              <a:rPr lang="en-GB" sz="1800" dirty="0" err="1">
                <a:solidFill>
                  <a:srgbClr val="002060"/>
                </a:solidFill>
              </a:rPr>
              <a:t>keine</a:t>
            </a:r>
            <a:r>
              <a:rPr lang="en-GB" sz="1800" dirty="0">
                <a:solidFill>
                  <a:srgbClr val="002060"/>
                </a:solidFill>
              </a:rPr>
              <a:t> </a:t>
            </a:r>
            <a:r>
              <a:rPr lang="en-GB" sz="1800" dirty="0" err="1">
                <a:solidFill>
                  <a:srgbClr val="002060"/>
                </a:solidFill>
              </a:rPr>
              <a:t>Knie</a:t>
            </a:r>
            <a:r>
              <a:rPr lang="en-GB" sz="1800" dirty="0">
                <a:solidFill>
                  <a:srgbClr val="002060"/>
                </a:solidFill>
              </a:rPr>
              <a:t> </a:t>
            </a:r>
            <a:r>
              <a:rPr lang="en-GB" sz="1800" dirty="0" err="1">
                <a:solidFill>
                  <a:srgbClr val="002060"/>
                </a:solidFill>
              </a:rPr>
              <a:t>knicken</a:t>
            </a:r>
            <a:r>
              <a:rPr lang="en-GB" sz="1800" dirty="0">
                <a:solidFill>
                  <a:srgbClr val="002060"/>
                </a:solidFill>
              </a:rPr>
              <a:t>.</a:t>
            </a:r>
            <a:endParaRPr lang="en-GB" sz="1800" b="0" strike="noStrike" spc="-1" dirty="0">
              <a:solidFill>
                <a:srgbClr val="002060"/>
              </a:solidFill>
              <a:latin typeface="Century gothic"/>
            </a:endParaRPr>
          </a:p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b="0" i="0" u="none" strike="noStrike" kern="1200" spc="-1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2. </a:t>
            </a:r>
            <a:r>
              <a:rPr lang="de-DE" sz="1800" b="0" strike="noStrike" spc="-1" dirty="0">
                <a:solidFill>
                  <a:srgbClr val="002060"/>
                </a:solidFill>
                <a:latin typeface="Century gothic"/>
              </a:rPr>
              <a:t>Ein Pfannkuchen kann keine Pfeifen </a:t>
            </a:r>
            <a:r>
              <a:rPr lang="de-DE" sz="1800" b="0" strike="noStrike" spc="-1" dirty="0" err="1">
                <a:solidFill>
                  <a:srgbClr val="002060"/>
                </a:solidFill>
                <a:latin typeface="Century gothic"/>
              </a:rPr>
              <a:t>pfeifen</a:t>
            </a:r>
            <a:r>
              <a:rPr lang="de-DE" sz="1800" b="0" strike="noStrike" spc="-1" dirty="0">
                <a:solidFill>
                  <a:srgbClr val="002060"/>
                </a:solidFill>
                <a:latin typeface="Century gothic"/>
              </a:rPr>
              <a:t>!</a:t>
            </a:r>
          </a:p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800" b="0" strike="noStrike" spc="-1" dirty="0">
                <a:solidFill>
                  <a:srgbClr val="002060"/>
                </a:solidFill>
                <a:latin typeface="Century gothic"/>
              </a:rPr>
              <a:t>3. Ein Pfannkuchen kann keine Pferde pflegen.</a:t>
            </a:r>
          </a:p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800" b="0" strike="noStrike" spc="-1" dirty="0">
                <a:solidFill>
                  <a:srgbClr val="002060"/>
                </a:solidFill>
                <a:latin typeface="Century gothic"/>
              </a:rPr>
              <a:t>4. Ein Pfannkuchen kann keine Pflichten erfüllen.</a:t>
            </a:r>
          </a:p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800" b="0" strike="noStrike" spc="-1" dirty="0">
                <a:solidFill>
                  <a:srgbClr val="002060"/>
                </a:solidFill>
                <a:latin typeface="Century gothic"/>
              </a:rPr>
              <a:t>5. Ein Pfannkuchen kann keine Pfirsiche essen.</a:t>
            </a:r>
          </a:p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800" b="0" strike="noStrike" spc="-1" dirty="0">
                <a:solidFill>
                  <a:srgbClr val="002060"/>
                </a:solidFill>
                <a:latin typeface="Century gothic"/>
              </a:rPr>
              <a:t>6. Ein Pfannkuchen kann keine Knöpfe knipsen. </a:t>
            </a:r>
          </a:p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800" b="0" strike="noStrike" spc="-1" dirty="0">
              <a:solidFill>
                <a:srgbClr val="002060"/>
              </a:solidFill>
              <a:latin typeface="Century gothic"/>
            </a:endParaRPr>
          </a:p>
          <a:p>
            <a:pPr>
              <a:lnSpc>
                <a:spcPct val="100000"/>
              </a:lnSpc>
            </a:pPr>
            <a:endParaRPr lang="en-GB" sz="1800" b="0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Frequency:</a:t>
            </a:r>
            <a:b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</a:br>
            <a:r>
              <a:rPr kumimoji="0" lang="en-GB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knicken</a:t>
            </a: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</a:t>
            </a:r>
            <a: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[&gt;5009] </a:t>
            </a:r>
            <a:r>
              <a:rPr kumimoji="0" lang="en-GB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Knie</a:t>
            </a: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</a:t>
            </a:r>
            <a: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[1679] </a:t>
            </a:r>
            <a:r>
              <a:rPr kumimoji="0" lang="en-GB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Pfeife</a:t>
            </a:r>
            <a: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</a:t>
            </a:r>
            <a:r>
              <a:rPr kumimoji="0" lang="en-GB" sz="1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[&gt;5009] </a:t>
            </a:r>
            <a:r>
              <a:rPr kumimoji="0" lang="en-GB" sz="1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pfeifen</a:t>
            </a:r>
            <a:r>
              <a:rPr kumimoji="0" lang="en-GB" sz="1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</a:t>
            </a:r>
            <a:r>
              <a:rPr kumimoji="0" lang="en-GB" sz="1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[4545] </a:t>
            </a:r>
            <a:r>
              <a:rPr kumimoji="0" lang="en-GB" sz="1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Pferd</a:t>
            </a:r>
            <a:r>
              <a:rPr kumimoji="0" lang="en-GB" sz="1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</a:t>
            </a:r>
            <a:r>
              <a:rPr kumimoji="0" lang="en-GB" sz="1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[1504] </a:t>
            </a:r>
            <a:r>
              <a:rPr kumimoji="0" lang="en-GB" sz="1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pflegen</a:t>
            </a:r>
            <a:r>
              <a:rPr kumimoji="0" lang="en-GB" sz="1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</a:t>
            </a:r>
            <a:r>
              <a:rPr kumimoji="0" lang="en-GB" sz="1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[1842]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Pflicht</a:t>
            </a:r>
            <a:r>
              <a:rPr kumimoji="0" lang="en-GB" sz="1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</a:t>
            </a:r>
            <a:r>
              <a:rPr kumimoji="0" lang="en-GB" sz="1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[2048] </a:t>
            </a:r>
            <a:r>
              <a:rPr kumimoji="0" lang="en-GB" sz="1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erfüllen</a:t>
            </a:r>
            <a:r>
              <a:rPr kumimoji="0" lang="en-GB" sz="1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</a:t>
            </a:r>
            <a:r>
              <a:rPr kumimoji="0" lang="en-GB" sz="1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[801]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Pfirsich</a:t>
            </a:r>
            <a:r>
              <a:rPr kumimoji="0" lang="en-GB" sz="1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</a:t>
            </a:r>
            <a:r>
              <a:rPr kumimoji="0" lang="en-GB" sz="1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[&gt;5009] </a:t>
            </a:r>
            <a:r>
              <a:rPr kumimoji="0" lang="en-GB" sz="1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Knoten</a:t>
            </a:r>
            <a:r>
              <a:rPr kumimoji="0" lang="en-GB" sz="1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</a:t>
            </a:r>
            <a:r>
              <a:rPr kumimoji="0" lang="en-GB" sz="1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[&gt;5009] </a:t>
            </a:r>
            <a:r>
              <a:rPr kumimoji="0" lang="en-GB" sz="1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knipsen</a:t>
            </a:r>
            <a:r>
              <a:rPr kumimoji="0" lang="en-GB" sz="1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</a:t>
            </a:r>
            <a:r>
              <a:rPr kumimoji="0" lang="en-GB" sz="1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[&gt;5009]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1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Jones, R.L &amp; </a:t>
            </a:r>
            <a:r>
              <a:rPr kumimoji="0" lang="en-GB" sz="1800" b="0" i="1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Tschirner</a:t>
            </a:r>
            <a:r>
              <a:rPr kumimoji="0" lang="en-GB" sz="1800" b="0" i="1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800" b="0" strike="noStrike" spc="-1" dirty="0">
              <a:solidFill>
                <a:srgbClr val="002060"/>
              </a:solidFill>
              <a:latin typeface="Century gothic"/>
            </a:endParaRPr>
          </a:p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800" b="0" strike="noStrike" spc="-1" dirty="0">
              <a:solidFill>
                <a:srgbClr val="002060"/>
              </a:solidFill>
              <a:latin typeface="Century gothic"/>
            </a:endParaRPr>
          </a:p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800" b="0" strike="noStrike" spc="-1" dirty="0">
              <a:solidFill>
                <a:srgbClr val="002060"/>
              </a:solidFill>
              <a:latin typeface="Century gothic"/>
            </a:endParaRPr>
          </a:p>
          <a:p>
            <a:pPr marL="0" algn="l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en-GB" sz="1800" b="0" i="0" u="none" strike="noStrike" kern="1200" spc="-1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88A7DB-3951-47CF-8E53-B42241E8667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02417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2 minutes 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Grammar revision of 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wollen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 with 2 –verb structures, in preparation for the 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Pfannkuchen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 story on the next slide. 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through the animations to present the information.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Elicit English translation for the German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examples provided.  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304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6BF5E4-B3AA-482D-8DF1-4A8A1D53B555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465227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10 minutes (7 slides plus full story slide)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</a:t>
            </a:r>
            <a:r>
              <a:rPr lang="en-GB" sz="1200" b="0" strike="noStrike" spc="-1">
                <a:solidFill>
                  <a:srgbClr val="000000"/>
                </a:solidFill>
                <a:latin typeface="Calibri"/>
                <a:ea typeface="Calibri"/>
              </a:rPr>
              <a:t>previously taught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vocabulary in the pancake story context. 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Introduce the story by reading it out loud as each line appears or (in the audio version by clicking to bring up each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audio’d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line). 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Ensure the meaning is clear.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On the final slide, the full story is set out.  Pupils read the story in pairs. 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Draw attention to the forms of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wollen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used in the story: Pupils find the 5 instances where ‘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wollen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’ is used. 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highlight the sentences with ‘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wollen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’ one by one. 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72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Optional: Show all or part of the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Youtube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video – this is a longer story which can be picked up throughout weeks 12 and 13. </a:t>
            </a:r>
            <a:b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</a:b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Link to 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Youtube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 video “Der 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dicke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fette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 Pfannkuchen”: https://www.youtube.com/watch?v=byn4zjvqVSo</a:t>
            </a:r>
          </a:p>
          <a:p>
            <a:pPr marL="72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it-IT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Frequency of unknown vocabulary and cognates</a:t>
            </a:r>
            <a:r>
              <a:rPr lang="it-IT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</a:t>
            </a:r>
          </a:p>
          <a:p>
            <a:pPr marL="216000" indent="-216000">
              <a:lnSpc>
                <a:spcPct val="100000"/>
              </a:lnSpc>
            </a:pPr>
            <a:r>
              <a:rPr lang="it-IT" sz="1200" b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Es war einmal / once upon a time [N/A] [Pfannkuchen [&gt;5009] Pfanne [&gt;5009] heiß [1195] braun [2320] springen [1431] rollen [2490] frei [289] überrascht [&gt;5009] fangen [2043] glücklich [1070] weiter</a:t>
            </a:r>
          </a:p>
          <a:p>
            <a:pPr marL="216000" indent="-216000">
              <a:lnSpc>
                <a:spcPct val="100000"/>
              </a:lnSpc>
            </a:pPr>
            <a:r>
              <a:rPr lang="it-IT" sz="1200" b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[221] </a:t>
            </a:r>
          </a:p>
          <a:p>
            <a:pPr marL="216000" indent="-216000">
              <a:lnSpc>
                <a:spcPct val="100000"/>
              </a:lnSpc>
            </a:pPr>
            <a:r>
              <a:rPr lang="en-GB" sz="11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10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1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100" baseline="0" dirty="0">
              <a:solidFill>
                <a:sysClr val="windowText" lastClr="000000"/>
              </a:solidFill>
            </a:endParaRPr>
          </a:p>
          <a:p>
            <a:pPr marL="229320" indent="-228600">
              <a:lnSpc>
                <a:spcPct val="100000"/>
              </a:lnSpc>
              <a:buAutoNum type="arabicPeriod"/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29320" indent="-228600">
              <a:lnSpc>
                <a:spcPct val="100000"/>
              </a:lnSpc>
              <a:buAutoNum type="arabicPeriod"/>
            </a:pPr>
            <a:endParaRPr lang="en-GB" sz="1200" b="0" strike="noStrike" spc="-1" dirty="0">
              <a:latin typeface="Arial"/>
            </a:endParaRP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93331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[2/8]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20739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4622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1083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172560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95966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808189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7888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39740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5383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571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0641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1643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8580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 dirty="0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2742833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206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2060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206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206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9.png"/><Relationship Id="rId5" Type="http://schemas.openxmlformats.org/officeDocument/2006/relationships/image" Target="../media/image38.gif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40.png"/><Relationship Id="rId7" Type="http://schemas.openxmlformats.org/officeDocument/2006/relationships/image" Target="../media/image29.png"/><Relationship Id="rId12" Type="http://schemas.openxmlformats.org/officeDocument/2006/relationships/image" Target="../media/image46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3.svg"/><Relationship Id="rId11" Type="http://schemas.openxmlformats.org/officeDocument/2006/relationships/image" Target="../media/image45.png"/><Relationship Id="rId5" Type="http://schemas.openxmlformats.org/officeDocument/2006/relationships/image" Target="../media/image42.png"/><Relationship Id="rId10" Type="http://schemas.openxmlformats.org/officeDocument/2006/relationships/image" Target="../media/image44.gif"/><Relationship Id="rId4" Type="http://schemas.openxmlformats.org/officeDocument/2006/relationships/image" Target="../media/image41.svg"/><Relationship Id="rId9" Type="http://schemas.openxmlformats.org/officeDocument/2006/relationships/image" Target="../media/image38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8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7.png"/><Relationship Id="rId5" Type="http://schemas.openxmlformats.org/officeDocument/2006/relationships/image" Target="../media/image10.gif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13" Type="http://schemas.openxmlformats.org/officeDocument/2006/relationships/image" Target="../media/image49.gif"/><Relationship Id="rId3" Type="http://schemas.openxmlformats.org/officeDocument/2006/relationships/image" Target="../media/image30.png"/><Relationship Id="rId7" Type="http://schemas.openxmlformats.org/officeDocument/2006/relationships/image" Target="../media/image40.png"/><Relationship Id="rId12" Type="http://schemas.openxmlformats.org/officeDocument/2006/relationships/image" Target="../media/image4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4.gif"/><Relationship Id="rId11" Type="http://schemas.openxmlformats.org/officeDocument/2006/relationships/image" Target="../media/image29.png"/><Relationship Id="rId5" Type="http://schemas.openxmlformats.org/officeDocument/2006/relationships/image" Target="../media/image43.svg"/><Relationship Id="rId10" Type="http://schemas.openxmlformats.org/officeDocument/2006/relationships/image" Target="../media/image38.gif"/><Relationship Id="rId4" Type="http://schemas.openxmlformats.org/officeDocument/2006/relationships/image" Target="../media/image42.png"/><Relationship Id="rId9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2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.png"/><Relationship Id="rId5" Type="http://schemas.openxmlformats.org/officeDocument/2006/relationships/image" Target="../media/image38.gif"/><Relationship Id="rId4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8.gif"/><Relationship Id="rId4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9.wav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9.gif"/><Relationship Id="rId18" Type="http://schemas.openxmlformats.org/officeDocument/2006/relationships/image" Target="../media/image55.png"/><Relationship Id="rId3" Type="http://schemas.openxmlformats.org/officeDocument/2006/relationships/image" Target="../media/image51.png"/><Relationship Id="rId21" Type="http://schemas.openxmlformats.org/officeDocument/2006/relationships/image" Target="../media/image32.gif"/><Relationship Id="rId7" Type="http://schemas.openxmlformats.org/officeDocument/2006/relationships/image" Target="../media/image2.gif"/><Relationship Id="rId12" Type="http://schemas.openxmlformats.org/officeDocument/2006/relationships/image" Target="../media/image47.png"/><Relationship Id="rId17" Type="http://schemas.openxmlformats.org/officeDocument/2006/relationships/image" Target="../media/image54.pn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46.svg"/><Relationship Id="rId20" Type="http://schemas.openxmlformats.org/officeDocument/2006/relationships/image" Target="../media/image31.gi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8.gif"/><Relationship Id="rId11" Type="http://schemas.openxmlformats.org/officeDocument/2006/relationships/image" Target="../media/image48.png"/><Relationship Id="rId5" Type="http://schemas.openxmlformats.org/officeDocument/2006/relationships/image" Target="../media/image50.png"/><Relationship Id="rId15" Type="http://schemas.openxmlformats.org/officeDocument/2006/relationships/image" Target="../media/image45.png"/><Relationship Id="rId23" Type="http://schemas.openxmlformats.org/officeDocument/2006/relationships/image" Target="../media/image34.gif"/><Relationship Id="rId10" Type="http://schemas.openxmlformats.org/officeDocument/2006/relationships/image" Target="../media/image44.gif"/><Relationship Id="rId19" Type="http://schemas.openxmlformats.org/officeDocument/2006/relationships/image" Target="../media/image56.png"/><Relationship Id="rId4" Type="http://schemas.openxmlformats.org/officeDocument/2006/relationships/image" Target="../media/image52.svg"/><Relationship Id="rId9" Type="http://schemas.openxmlformats.org/officeDocument/2006/relationships/image" Target="../media/image43.svg"/><Relationship Id="rId14" Type="http://schemas.openxmlformats.org/officeDocument/2006/relationships/image" Target="../media/image53.png"/><Relationship Id="rId22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4.jpe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audio" Target="../media/audio7.wav"/><Relationship Id="rId18" Type="http://schemas.openxmlformats.org/officeDocument/2006/relationships/image" Target="../media/image18.png"/><Relationship Id="rId3" Type="http://schemas.openxmlformats.org/officeDocument/2006/relationships/image" Target="../media/image10.gif"/><Relationship Id="rId21" Type="http://schemas.openxmlformats.org/officeDocument/2006/relationships/image" Target="../media/image21.png"/><Relationship Id="rId7" Type="http://schemas.openxmlformats.org/officeDocument/2006/relationships/audio" Target="../media/audio3.wav"/><Relationship Id="rId12" Type="http://schemas.openxmlformats.org/officeDocument/2006/relationships/image" Target="../media/image13.png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.wav"/><Relationship Id="rId11" Type="http://schemas.openxmlformats.org/officeDocument/2006/relationships/image" Target="../media/image12.png"/><Relationship Id="rId24" Type="http://schemas.openxmlformats.org/officeDocument/2006/relationships/audio" Target="../media/audio8.wav"/><Relationship Id="rId5" Type="http://schemas.openxmlformats.org/officeDocument/2006/relationships/image" Target="../media/image11.png"/><Relationship Id="rId15" Type="http://schemas.openxmlformats.org/officeDocument/2006/relationships/image" Target="../media/image15.svg"/><Relationship Id="rId23" Type="http://schemas.openxmlformats.org/officeDocument/2006/relationships/image" Target="../media/image23.png"/><Relationship Id="rId10" Type="http://schemas.openxmlformats.org/officeDocument/2006/relationships/audio" Target="../media/audio6.wav"/><Relationship Id="rId19" Type="http://schemas.openxmlformats.org/officeDocument/2006/relationships/image" Target="../media/image19.png"/><Relationship Id="rId4" Type="http://schemas.openxmlformats.org/officeDocument/2006/relationships/audio" Target="../media/audio1.wav"/><Relationship Id="rId9" Type="http://schemas.openxmlformats.org/officeDocument/2006/relationships/audio" Target="../media/audio5.wav"/><Relationship Id="rId14" Type="http://schemas.openxmlformats.org/officeDocument/2006/relationships/image" Target="../media/image14.png"/><Relationship Id="rId22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gif"/><Relationship Id="rId3" Type="http://schemas.openxmlformats.org/officeDocument/2006/relationships/image" Target="../media/image24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2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2.gif"/><Relationship Id="rId5" Type="http://schemas.openxmlformats.org/officeDocument/2006/relationships/image" Target="../media/image31.gif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3.gif"/><Relationship Id="rId7" Type="http://schemas.openxmlformats.org/officeDocument/2006/relationships/image" Target="../media/image35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4.gif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98;p2" descr="background rectangle">
            <a:extLst>
              <a:ext uri="{FF2B5EF4-FFF2-40B4-BE49-F238E27FC236}">
                <a16:creationId xmlns:a16="http://schemas.microsoft.com/office/drawing/2014/main" id="{100DF08E-F49B-4B01-82DC-A9BE96DF7F26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6" name="CustomShape 2"/>
          <p:cNvSpPr/>
          <p:nvPr/>
        </p:nvSpPr>
        <p:spPr>
          <a:xfrm>
            <a:off x="5959980" y="4734448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 algn="ctr">
              <a:buClr>
                <a:srgbClr val="FF3333"/>
              </a:buClr>
              <a:buSzPts val="9600"/>
              <a:defRPr/>
            </a:pPr>
            <a:r>
              <a:rPr lang="en-GB" sz="9600" b="1" kern="0" dirty="0" err="1">
                <a:solidFill>
                  <a:srgbClr val="0070C0"/>
                </a:solidFill>
                <a:latin typeface="Modern Love" panose="04090805081005020601" pitchFamily="82" charset="0"/>
                <a:cs typeface="Arial"/>
                <a:sym typeface="Arial"/>
              </a:rPr>
              <a:t>blau</a:t>
            </a:r>
            <a:endParaRPr lang="en-GB" sz="1400" kern="0" dirty="0">
              <a:solidFill>
                <a:srgbClr val="0070C0"/>
              </a:solidFill>
              <a:latin typeface="Modern Love" panose="04090805081005020601" pitchFamily="82" charset="0"/>
              <a:cs typeface="Arial"/>
              <a:sym typeface="Arial"/>
            </a:endParaRPr>
          </a:p>
        </p:txBody>
      </p:sp>
      <p:sp>
        <p:nvSpPr>
          <p:cNvPr id="47" name="CustomShape 3"/>
          <p:cNvSpPr/>
          <p:nvPr/>
        </p:nvSpPr>
        <p:spPr>
          <a:xfrm>
            <a:off x="43047" y="5329800"/>
            <a:ext cx="4571280" cy="1371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fr-FR" sz="2800" b="1" spc="-1" dirty="0">
                <a:solidFill>
                  <a:prstClr val="white"/>
                </a:solidFill>
                <a:latin typeface="Century Gothic" panose="020B0502020202020204" pitchFamily="34" charset="0"/>
                <a:ea typeface="Century Gothic"/>
              </a:rPr>
              <a:t>2-verb structures with wollen, können</a:t>
            </a:r>
            <a:endParaRPr kumimoji="0" lang="fr-FR" sz="2800" b="1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</a:endParaRPr>
          </a:p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SSC [pf] [kn]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5CF993-3D71-4C59-9D34-78FA39EC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8473" y="184975"/>
            <a:ext cx="4350240" cy="1144800"/>
          </a:xfrm>
        </p:spPr>
        <p:txBody>
          <a:bodyPr/>
          <a:lstStyle/>
          <a:p>
            <a:pPr algn="ctr"/>
            <a:r>
              <a:rPr lang="en-GB" sz="4000" b="1" spc="-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D</a:t>
            </a:r>
            <a:r>
              <a:rPr lang="en-GB" sz="4000" b="1" spc="-1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er </a:t>
            </a:r>
            <a:r>
              <a:rPr lang="en-GB" sz="4000" b="1" spc="-1" dirty="0" err="1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dicke</a:t>
            </a:r>
            <a:r>
              <a:rPr lang="en-GB" sz="4000" b="1" spc="-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4000" b="1" spc="-1" dirty="0" err="1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fette</a:t>
            </a:r>
            <a:r>
              <a:rPr lang="en-GB" sz="4000" b="1" spc="-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 Pfannkuchen</a:t>
            </a:r>
            <a:endParaRPr lang="en-GB" sz="4000" dirty="0"/>
          </a:p>
        </p:txBody>
      </p:sp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D221C529-BF74-4965-96AD-9519D65DB1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240668"/>
            <a:ext cx="3811412" cy="488128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FB254EC-1FC5-4D22-BD0A-34EB0D0AE9D2}"/>
              </a:ext>
            </a:extLst>
          </p:cNvPr>
          <p:cNvSpPr txBox="1"/>
          <p:nvPr/>
        </p:nvSpPr>
        <p:spPr>
          <a:xfrm>
            <a:off x="8161501" y="6457890"/>
            <a:ext cx="39874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Term 3 Week 12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5F273AC-90C1-4DCB-B781-BEB34F567D74}"/>
              </a:ext>
            </a:extLst>
          </p:cNvPr>
          <p:cNvSpPr txBox="1"/>
          <p:nvPr/>
        </p:nvSpPr>
        <p:spPr>
          <a:xfrm>
            <a:off x="54575" y="1219798"/>
            <a:ext cx="41344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bg1"/>
                </a:solidFill>
              </a:rPr>
              <a:t>[The big fat pancake]</a:t>
            </a:r>
          </a:p>
        </p:txBody>
      </p:sp>
      <p:pic>
        <p:nvPicPr>
          <p:cNvPr id="7" name="Picture 6" descr="A picture containing circle, cartoon, illustration, art&#10;&#10;Description automatically generated">
            <a:extLst>
              <a:ext uri="{FF2B5EF4-FFF2-40B4-BE49-F238E27FC236}">
                <a16:creationId xmlns:a16="http://schemas.microsoft.com/office/drawing/2014/main" id="{78024C48-A6FF-4B9B-A8C7-FC31DA8291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220" y="1859932"/>
            <a:ext cx="3276016" cy="33129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33">
            <a:extLst>
              <a:ext uri="{FF2B5EF4-FFF2-40B4-BE49-F238E27FC236}">
                <a16:creationId xmlns:a16="http://schemas.microsoft.com/office/drawing/2014/main" id="{4BA8039E-DEB1-4779-8855-AB7CEA2C95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17291" y="232037"/>
            <a:ext cx="1743600" cy="1144800"/>
          </a:xfrm>
        </p:spPr>
        <p:txBody>
          <a:bodyPr/>
          <a:lstStyle/>
          <a:p>
            <a:r>
              <a:rPr lang="en-GB" sz="2000" dirty="0" err="1">
                <a:solidFill>
                  <a:schemeClr val="bg1"/>
                </a:solidFill>
              </a:rPr>
              <a:t>Geschichte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E31B9BC1-628C-4B9C-8C7B-EFFDD306DA00}"/>
              </a:ext>
            </a:extLst>
          </p:cNvPr>
          <p:cNvSpPr/>
          <p:nvPr/>
        </p:nvSpPr>
        <p:spPr>
          <a:xfrm>
            <a:off x="131109" y="207249"/>
            <a:ext cx="4824550" cy="518040"/>
          </a:xfrm>
          <a:prstGeom prst="wedgeRoundRectCallout">
            <a:avLst>
              <a:gd name="adj1" fmla="val -42061"/>
              <a:gd name="adj2" fmla="val -14940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Google Shape;108;p3">
            <a:extLst>
              <a:ext uri="{FF2B5EF4-FFF2-40B4-BE49-F238E27FC236}">
                <a16:creationId xmlns:a16="http://schemas.microsoft.com/office/drawing/2014/main" id="{B1078B7B-CBAA-412B-9D1C-583321248C91}"/>
              </a:ext>
            </a:extLst>
          </p:cNvPr>
          <p:cNvSpPr txBox="1"/>
          <p:nvPr/>
        </p:nvSpPr>
        <p:spPr>
          <a:xfrm>
            <a:off x="244968" y="232037"/>
            <a:ext cx="5412185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Der 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dicke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fette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Pfannkuchen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3F832B-5331-2215-B1EC-E3AD23FC7117}"/>
              </a:ext>
            </a:extLst>
          </p:cNvPr>
          <p:cNvSpPr txBox="1"/>
          <p:nvPr/>
        </p:nvSpPr>
        <p:spPr>
          <a:xfrm>
            <a:off x="269693" y="1686592"/>
            <a:ext cx="6546573" cy="8686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  <a:defRPr/>
            </a:pPr>
            <a:r>
              <a:rPr lang="de-DE" sz="2400" dirty="0">
                <a:solidFill>
                  <a:srgbClr val="002060"/>
                </a:solidFill>
                <a:latin typeface="Cavolini" panose="03000502040302020204" pitchFamily="66" charset="0"/>
                <a:ea typeface="Calibri" panose="020F0502020204030204" pitchFamily="34" charset="0"/>
                <a:cs typeface="Cavolini" panose="03000502040302020204" pitchFamily="66" charset="0"/>
              </a:rPr>
              <a:t>Er rollt durch das Zimmer wie ein Skateboard und sagt: 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4C002D5-F36D-3199-5F4D-FCAF7D3A24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5192" y="4726945"/>
            <a:ext cx="895915" cy="992876"/>
          </a:xfrm>
          <a:prstGeom prst="rect">
            <a:avLst/>
          </a:prstGeom>
        </p:spPr>
      </p:pic>
      <p:pic>
        <p:nvPicPr>
          <p:cNvPr id="32" name="Picture 31" descr="A picture containing light, lamp, night&#10;&#10;Description automatically generated">
            <a:extLst>
              <a:ext uri="{FF2B5EF4-FFF2-40B4-BE49-F238E27FC236}">
                <a16:creationId xmlns:a16="http://schemas.microsoft.com/office/drawing/2014/main" id="{44B58395-B713-4977-9C0E-9A63D42ACD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7608" y="-250185"/>
            <a:ext cx="2776727" cy="2776727"/>
          </a:xfrm>
          <a:prstGeom prst="rect">
            <a:avLst/>
          </a:prstGeom>
        </p:spPr>
      </p:pic>
      <p:pic>
        <p:nvPicPr>
          <p:cNvPr id="4" name="Picture 3" descr="A picture containing drawing, illustration, art, cartoon&#10;&#10;Description automatically generated">
            <a:extLst>
              <a:ext uri="{FF2B5EF4-FFF2-40B4-BE49-F238E27FC236}">
                <a16:creationId xmlns:a16="http://schemas.microsoft.com/office/drawing/2014/main" id="{74CC94B4-E6FE-4EE9-9460-9C4A4867AC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8916" y="767659"/>
            <a:ext cx="3713533" cy="31496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2BD5503-A516-4993-8813-27F7885A45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28775" y="693661"/>
            <a:ext cx="3236183" cy="3274016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CD7D39F4-FBA3-4A52-A089-B312675C9238}"/>
              </a:ext>
            </a:extLst>
          </p:cNvPr>
          <p:cNvSpPr/>
          <p:nvPr/>
        </p:nvSpPr>
        <p:spPr>
          <a:xfrm>
            <a:off x="1968500" y="2999512"/>
            <a:ext cx="3884585" cy="1298124"/>
          </a:xfrm>
          <a:prstGeom prst="wedgeRoundRectCallout">
            <a:avLst>
              <a:gd name="adj1" fmla="val 110594"/>
              <a:gd name="adj2" fmla="val -46785"/>
              <a:gd name="adj3" fmla="val 16667"/>
            </a:avLst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1D7DB0B-4FBA-4DCB-91BB-95146D69F598}"/>
              </a:ext>
            </a:extLst>
          </p:cNvPr>
          <p:cNvSpPr txBox="1"/>
          <p:nvPr/>
        </p:nvSpPr>
        <p:spPr>
          <a:xfrm>
            <a:off x="2334734" y="3214256"/>
            <a:ext cx="3152115" cy="8686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  <a:defRPr/>
            </a:pPr>
            <a:r>
              <a:rPr lang="de-DE" sz="2400" dirty="0">
                <a:solidFill>
                  <a:schemeClr val="bg1"/>
                </a:solidFill>
                <a:latin typeface="Cavolini" panose="03000502040302020204" pitchFamily="66" charset="0"/>
                <a:ea typeface="Calibri" panose="020F0502020204030204" pitchFamily="34" charset="0"/>
                <a:cs typeface="Cavolini" panose="03000502040302020204" pitchFamily="66" charset="0"/>
              </a:rPr>
              <a:t>Hilfe!  Ich will frei sein! </a:t>
            </a:r>
          </a:p>
        </p:txBody>
      </p:sp>
    </p:spTree>
    <p:extLst>
      <p:ext uri="{BB962C8B-B14F-4D97-AF65-F5344CB8AC3E}">
        <p14:creationId xmlns:p14="http://schemas.microsoft.com/office/powerpoint/2010/main" val="2803772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 animBg="1"/>
      <p:bldP spid="3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 descr="Group with solid fill">
            <a:extLst>
              <a:ext uri="{FF2B5EF4-FFF2-40B4-BE49-F238E27FC236}">
                <a16:creationId xmlns:a16="http://schemas.microsoft.com/office/drawing/2014/main" id="{25BB96F1-AC24-471D-A28D-2EE866957B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60141" y="1124353"/>
            <a:ext cx="4267959" cy="4267959"/>
          </a:xfrm>
          <a:prstGeom prst="rect">
            <a:avLst/>
          </a:prstGeom>
        </p:spPr>
      </p:pic>
      <p:pic>
        <p:nvPicPr>
          <p:cNvPr id="10" name="Graphic 9" descr="Confused person with solid fill">
            <a:extLst>
              <a:ext uri="{FF2B5EF4-FFF2-40B4-BE49-F238E27FC236}">
                <a16:creationId xmlns:a16="http://schemas.microsoft.com/office/drawing/2014/main" id="{E8E091D0-EF93-4C88-AC5A-9D2FD06B42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056491" y="1836313"/>
            <a:ext cx="2730938" cy="2730938"/>
          </a:xfrm>
          <a:prstGeom prst="rect">
            <a:avLst/>
          </a:prstGeom>
        </p:spPr>
      </p:pic>
      <p:sp>
        <p:nvSpPr>
          <p:cNvPr id="34" name="Title 33">
            <a:extLst>
              <a:ext uri="{FF2B5EF4-FFF2-40B4-BE49-F238E27FC236}">
                <a16:creationId xmlns:a16="http://schemas.microsoft.com/office/drawing/2014/main" id="{4BA8039E-DEB1-4779-8855-AB7CEA2C95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17291" y="232037"/>
            <a:ext cx="1743600" cy="1144800"/>
          </a:xfrm>
        </p:spPr>
        <p:txBody>
          <a:bodyPr/>
          <a:lstStyle/>
          <a:p>
            <a:r>
              <a:rPr lang="en-GB" sz="2000" dirty="0" err="1">
                <a:solidFill>
                  <a:schemeClr val="bg1"/>
                </a:solidFill>
              </a:rPr>
              <a:t>Geschichte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E31B9BC1-628C-4B9C-8C7B-EFFDD306DA00}"/>
              </a:ext>
            </a:extLst>
          </p:cNvPr>
          <p:cNvSpPr/>
          <p:nvPr/>
        </p:nvSpPr>
        <p:spPr>
          <a:xfrm>
            <a:off x="131109" y="207249"/>
            <a:ext cx="4824550" cy="518040"/>
          </a:xfrm>
          <a:prstGeom prst="wedgeRoundRectCallout">
            <a:avLst>
              <a:gd name="adj1" fmla="val -42061"/>
              <a:gd name="adj2" fmla="val -14940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Google Shape;108;p3">
            <a:extLst>
              <a:ext uri="{FF2B5EF4-FFF2-40B4-BE49-F238E27FC236}">
                <a16:creationId xmlns:a16="http://schemas.microsoft.com/office/drawing/2014/main" id="{B1078B7B-CBAA-412B-9D1C-583321248C91}"/>
              </a:ext>
            </a:extLst>
          </p:cNvPr>
          <p:cNvSpPr txBox="1"/>
          <p:nvPr/>
        </p:nvSpPr>
        <p:spPr>
          <a:xfrm>
            <a:off x="244968" y="232037"/>
            <a:ext cx="5412185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Der 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dicke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fette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Pfannkuchen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3F832B-5331-2215-B1EC-E3AD23FC7117}"/>
              </a:ext>
            </a:extLst>
          </p:cNvPr>
          <p:cNvSpPr txBox="1"/>
          <p:nvPr/>
        </p:nvSpPr>
        <p:spPr>
          <a:xfrm>
            <a:off x="345893" y="1211172"/>
            <a:ext cx="6546573" cy="4734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  <a:defRPr/>
            </a:pPr>
            <a:r>
              <a:rPr lang="de-DE" sz="2400" dirty="0">
                <a:solidFill>
                  <a:srgbClr val="002060"/>
                </a:solidFill>
                <a:latin typeface="Cavolini" panose="03000502040302020204" pitchFamily="66" charset="0"/>
                <a:ea typeface="Calibri" panose="020F0502020204030204" pitchFamily="34" charset="0"/>
                <a:cs typeface="Cavolini" panose="03000502040302020204" pitchFamily="66" charset="0"/>
              </a:rPr>
              <a:t>Alle Leute sind überrascht. Sie sagen: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4C002D5-F36D-3199-5F4D-FCAF7D3A24B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05192" y="4726945"/>
            <a:ext cx="895915" cy="992876"/>
          </a:xfrm>
          <a:prstGeom prst="rect">
            <a:avLst/>
          </a:prstGeom>
        </p:spPr>
      </p:pic>
      <p:pic>
        <p:nvPicPr>
          <p:cNvPr id="32" name="Picture 31" descr="A picture containing light, lamp, night&#10;&#10;Description automatically generated">
            <a:extLst>
              <a:ext uri="{FF2B5EF4-FFF2-40B4-BE49-F238E27FC236}">
                <a16:creationId xmlns:a16="http://schemas.microsoft.com/office/drawing/2014/main" id="{44B58395-B713-4977-9C0E-9A63D42ACDA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7608" y="-250185"/>
            <a:ext cx="2776727" cy="2776727"/>
          </a:xfrm>
          <a:prstGeom prst="rect">
            <a:avLst/>
          </a:prstGeom>
        </p:spPr>
      </p:pic>
      <p:pic>
        <p:nvPicPr>
          <p:cNvPr id="4" name="Picture 3" descr="A picture containing drawing, illustration, art, cartoon&#10;&#10;Description automatically generated">
            <a:extLst>
              <a:ext uri="{FF2B5EF4-FFF2-40B4-BE49-F238E27FC236}">
                <a16:creationId xmlns:a16="http://schemas.microsoft.com/office/drawing/2014/main" id="{74CC94B4-E6FE-4EE9-9460-9C4A4867ACA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0142" y="4527135"/>
            <a:ext cx="2110692" cy="1790165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CD7D39F4-FBA3-4A52-A089-B312675C9238}"/>
              </a:ext>
            </a:extLst>
          </p:cNvPr>
          <p:cNvSpPr/>
          <p:nvPr/>
        </p:nvSpPr>
        <p:spPr>
          <a:xfrm>
            <a:off x="1079501" y="2170518"/>
            <a:ext cx="2311400" cy="830997"/>
          </a:xfrm>
          <a:prstGeom prst="wedgeRoundRectCallout">
            <a:avLst>
              <a:gd name="adj1" fmla="val 87691"/>
              <a:gd name="adj2" fmla="val -43357"/>
              <a:gd name="adj3" fmla="val 16667"/>
            </a:avLst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1D7DB0B-4FBA-4DCB-91BB-95146D69F598}"/>
              </a:ext>
            </a:extLst>
          </p:cNvPr>
          <p:cNvSpPr txBox="1"/>
          <p:nvPr/>
        </p:nvSpPr>
        <p:spPr>
          <a:xfrm>
            <a:off x="1356834" y="2363274"/>
            <a:ext cx="3152115" cy="4734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  <a:defRPr/>
            </a:pPr>
            <a:r>
              <a:rPr lang="de-DE" sz="2400" dirty="0">
                <a:solidFill>
                  <a:schemeClr val="bg1"/>
                </a:solidFill>
                <a:latin typeface="Cavolini" panose="03000502040302020204" pitchFamily="66" charset="0"/>
                <a:ea typeface="Calibri" panose="020F0502020204030204" pitchFamily="34" charset="0"/>
                <a:cs typeface="Cavolini" panose="03000502040302020204" pitchFamily="66" charset="0"/>
              </a:rPr>
              <a:t>Warum?!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F806420-AD36-44D6-BA11-8DFC861CA2AE}"/>
              </a:ext>
            </a:extLst>
          </p:cNvPr>
          <p:cNvSpPr txBox="1"/>
          <p:nvPr/>
        </p:nvSpPr>
        <p:spPr>
          <a:xfrm>
            <a:off x="244968" y="4922991"/>
            <a:ext cx="654657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volini" panose="03000502040302020204" pitchFamily="66" charset="0"/>
                <a:ea typeface="Calibri" panose="020F0502020204030204" pitchFamily="34" charset="0"/>
                <a:cs typeface="Cavolini" panose="03000502040302020204" pitchFamily="66" charset="0"/>
              </a:rPr>
              <a:t>Sie wollen den Pfannkuchen fangen, aber er ist zu schnell. </a:t>
            </a:r>
            <a:endParaRPr lang="en-GB" dirty="0"/>
          </a:p>
        </p:txBody>
      </p:sp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9703E370-3D56-44C8-A327-F1C89DFD9F0B}"/>
              </a:ext>
            </a:extLst>
          </p:cNvPr>
          <p:cNvSpPr/>
          <p:nvPr/>
        </p:nvSpPr>
        <p:spPr>
          <a:xfrm>
            <a:off x="8928101" y="2170518"/>
            <a:ext cx="2311400" cy="830997"/>
          </a:xfrm>
          <a:prstGeom prst="wedgeRoundRectCallout">
            <a:avLst>
              <a:gd name="adj1" fmla="val -79326"/>
              <a:gd name="adj2" fmla="val -29974"/>
              <a:gd name="adj3" fmla="val 16667"/>
            </a:avLst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115350C-1284-4AEF-95B0-20158F708B4E}"/>
              </a:ext>
            </a:extLst>
          </p:cNvPr>
          <p:cNvSpPr txBox="1"/>
          <p:nvPr/>
        </p:nvSpPr>
        <p:spPr>
          <a:xfrm>
            <a:off x="9205434" y="2363274"/>
            <a:ext cx="3152115" cy="4734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  <a:defRPr/>
            </a:pPr>
            <a:r>
              <a:rPr lang="de-DE" sz="2400" dirty="0">
                <a:solidFill>
                  <a:schemeClr val="bg1"/>
                </a:solidFill>
                <a:latin typeface="Cavolini" panose="03000502040302020204" pitchFamily="66" charset="0"/>
                <a:ea typeface="Calibri" panose="020F0502020204030204" pitchFamily="34" charset="0"/>
                <a:cs typeface="Cavolini" panose="03000502040302020204" pitchFamily="66" charset="0"/>
              </a:rPr>
              <a:t>Warum?!</a:t>
            </a:r>
          </a:p>
        </p:txBody>
      </p:sp>
      <p:pic>
        <p:nvPicPr>
          <p:cNvPr id="8" name="Picture 7" descr="A picture containing cartoon, clipart, art, illustration&#10;&#10;Description automatically generated">
            <a:extLst>
              <a:ext uri="{FF2B5EF4-FFF2-40B4-BE49-F238E27FC236}">
                <a16:creationId xmlns:a16="http://schemas.microsoft.com/office/drawing/2014/main" id="{0919EEF2-A804-4CDE-AC5A-858697525C5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39904">
            <a:off x="4247491" y="1987056"/>
            <a:ext cx="348938" cy="296539"/>
          </a:xfrm>
          <a:prstGeom prst="rect">
            <a:avLst/>
          </a:prstGeom>
        </p:spPr>
      </p:pic>
      <p:pic>
        <p:nvPicPr>
          <p:cNvPr id="24" name="Picture 23" descr="A picture containing cartoon, clipart, art, illustration&#10;&#10;Description automatically generated">
            <a:extLst>
              <a:ext uri="{FF2B5EF4-FFF2-40B4-BE49-F238E27FC236}">
                <a16:creationId xmlns:a16="http://schemas.microsoft.com/office/drawing/2014/main" id="{6CC59266-9761-4ED5-9034-093213547E9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39904">
            <a:off x="7944889" y="2038577"/>
            <a:ext cx="348938" cy="296539"/>
          </a:xfrm>
          <a:prstGeom prst="rect">
            <a:avLst/>
          </a:prstGeom>
        </p:spPr>
      </p:pic>
      <p:pic>
        <p:nvPicPr>
          <p:cNvPr id="25" name="Picture 24" descr="A picture containing cartoon, clipart, art, illustration&#10;&#10;Description automatically generated">
            <a:extLst>
              <a:ext uri="{FF2B5EF4-FFF2-40B4-BE49-F238E27FC236}">
                <a16:creationId xmlns:a16="http://schemas.microsoft.com/office/drawing/2014/main" id="{72BB6226-8818-4AB3-8CEC-501A6F26B19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39904">
            <a:off x="5287559" y="2062539"/>
            <a:ext cx="348938" cy="296539"/>
          </a:xfrm>
          <a:prstGeom prst="rect">
            <a:avLst/>
          </a:prstGeom>
        </p:spPr>
      </p:pic>
      <p:pic>
        <p:nvPicPr>
          <p:cNvPr id="26" name="Picture 25" descr="A picture containing cartoon, clipart, art, illustration&#10;&#10;Description automatically generated">
            <a:extLst>
              <a:ext uri="{FF2B5EF4-FFF2-40B4-BE49-F238E27FC236}">
                <a16:creationId xmlns:a16="http://schemas.microsoft.com/office/drawing/2014/main" id="{6A57E85F-5834-4A0F-A314-AA9D47CE065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39904">
            <a:off x="6167077" y="2062538"/>
            <a:ext cx="348938" cy="296539"/>
          </a:xfrm>
          <a:prstGeom prst="rect">
            <a:avLst/>
          </a:prstGeom>
        </p:spPr>
      </p:pic>
      <p:pic>
        <p:nvPicPr>
          <p:cNvPr id="27" name="Picture 26" descr="A picture containing cartoon, clipart, art, illustration&#10;&#10;Description automatically generated">
            <a:extLst>
              <a:ext uri="{FF2B5EF4-FFF2-40B4-BE49-F238E27FC236}">
                <a16:creationId xmlns:a16="http://schemas.microsoft.com/office/drawing/2014/main" id="{536CDA8C-4A43-4ABF-85CB-834D7B3FDBA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39904">
            <a:off x="7065371" y="2062538"/>
            <a:ext cx="348938" cy="296539"/>
          </a:xfrm>
          <a:prstGeom prst="rect">
            <a:avLst/>
          </a:prstGeom>
        </p:spPr>
      </p:pic>
      <p:pic>
        <p:nvPicPr>
          <p:cNvPr id="20" name="Graphic 19" descr="Run with solid fill">
            <a:extLst>
              <a:ext uri="{FF2B5EF4-FFF2-40B4-BE49-F238E27FC236}">
                <a16:creationId xmlns:a16="http://schemas.microsoft.com/office/drawing/2014/main" id="{983E438F-8166-4C26-BA3F-8D9CBC48951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36977" y="4638769"/>
            <a:ext cx="1745535" cy="1745535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93E93B4E-BFB4-464C-9E0A-954BE9C74F65}"/>
              </a:ext>
            </a:extLst>
          </p:cNvPr>
          <p:cNvSpPr txBox="1"/>
          <p:nvPr/>
        </p:nvSpPr>
        <p:spPr>
          <a:xfrm>
            <a:off x="9647314" y="6481336"/>
            <a:ext cx="2544686" cy="40011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r"/>
            <a:r>
              <a:rPr lang="en-GB" sz="2000" dirty="0" err="1"/>
              <a:t>fangen</a:t>
            </a:r>
            <a:r>
              <a:rPr lang="en-GB" sz="2000" dirty="0"/>
              <a:t> – to catch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AED120F-9AE5-4FD1-BBF7-41CBD888ED09}"/>
              </a:ext>
            </a:extLst>
          </p:cNvPr>
          <p:cNvSpPr txBox="1"/>
          <p:nvPr/>
        </p:nvSpPr>
        <p:spPr>
          <a:xfrm>
            <a:off x="5185117" y="289785"/>
            <a:ext cx="2934241" cy="40011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r"/>
            <a:r>
              <a:rPr lang="en-GB" sz="2000" dirty="0" err="1"/>
              <a:t>überrascht</a:t>
            </a:r>
            <a:r>
              <a:rPr lang="en-GB" sz="2000" dirty="0"/>
              <a:t> - surprised</a:t>
            </a:r>
          </a:p>
        </p:txBody>
      </p:sp>
    </p:spTree>
    <p:extLst>
      <p:ext uri="{BB962C8B-B14F-4D97-AF65-F5344CB8AC3E}">
        <p14:creationId xmlns:p14="http://schemas.microsoft.com/office/powerpoint/2010/main" val="2634170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 animBg="1"/>
      <p:bldP spid="30" grpId="0"/>
      <p:bldP spid="16" grpId="0"/>
      <p:bldP spid="17" grpId="0" animBg="1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33">
            <a:extLst>
              <a:ext uri="{FF2B5EF4-FFF2-40B4-BE49-F238E27FC236}">
                <a16:creationId xmlns:a16="http://schemas.microsoft.com/office/drawing/2014/main" id="{4BA8039E-DEB1-4779-8855-AB7CEA2C95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17291" y="232037"/>
            <a:ext cx="1743600" cy="1144800"/>
          </a:xfrm>
        </p:spPr>
        <p:txBody>
          <a:bodyPr/>
          <a:lstStyle/>
          <a:p>
            <a:r>
              <a:rPr lang="en-GB" sz="2000" dirty="0" err="1">
                <a:solidFill>
                  <a:schemeClr val="bg1"/>
                </a:solidFill>
              </a:rPr>
              <a:t>Geschichte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E31B9BC1-628C-4B9C-8C7B-EFFDD306DA00}"/>
              </a:ext>
            </a:extLst>
          </p:cNvPr>
          <p:cNvSpPr/>
          <p:nvPr/>
        </p:nvSpPr>
        <p:spPr>
          <a:xfrm>
            <a:off x="131109" y="207249"/>
            <a:ext cx="4824550" cy="518040"/>
          </a:xfrm>
          <a:prstGeom prst="wedgeRoundRectCallout">
            <a:avLst>
              <a:gd name="adj1" fmla="val -42061"/>
              <a:gd name="adj2" fmla="val -14940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Google Shape;108;p3">
            <a:extLst>
              <a:ext uri="{FF2B5EF4-FFF2-40B4-BE49-F238E27FC236}">
                <a16:creationId xmlns:a16="http://schemas.microsoft.com/office/drawing/2014/main" id="{B1078B7B-CBAA-412B-9D1C-583321248C91}"/>
              </a:ext>
            </a:extLst>
          </p:cNvPr>
          <p:cNvSpPr txBox="1"/>
          <p:nvPr/>
        </p:nvSpPr>
        <p:spPr>
          <a:xfrm>
            <a:off x="244968" y="232037"/>
            <a:ext cx="5412185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Der 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dicke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fette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Pfannkuchen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3F832B-5331-2215-B1EC-E3AD23FC7117}"/>
              </a:ext>
            </a:extLst>
          </p:cNvPr>
          <p:cNvSpPr txBox="1"/>
          <p:nvPr/>
        </p:nvSpPr>
        <p:spPr>
          <a:xfrm>
            <a:off x="345893" y="1211172"/>
            <a:ext cx="6546573" cy="4734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  <a:defRPr/>
            </a:pPr>
            <a:r>
              <a:rPr lang="de-DE" sz="2400" dirty="0">
                <a:solidFill>
                  <a:srgbClr val="002060"/>
                </a:solidFill>
                <a:latin typeface="Cavolini" panose="03000502040302020204" pitchFamily="66" charset="0"/>
                <a:ea typeface="Calibri" panose="020F0502020204030204" pitchFamily="34" charset="0"/>
                <a:cs typeface="Cavolini" panose="03000502040302020204" pitchFamily="66" charset="0"/>
              </a:rPr>
              <a:t>Er will nicht in der Pfanne sein! 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4C002D5-F36D-3199-5F4D-FCAF7D3A24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5192" y="4726945"/>
            <a:ext cx="895915" cy="992876"/>
          </a:xfrm>
          <a:prstGeom prst="rect">
            <a:avLst/>
          </a:prstGeom>
        </p:spPr>
      </p:pic>
      <p:pic>
        <p:nvPicPr>
          <p:cNvPr id="32" name="Picture 31" descr="A picture containing light, lamp, night&#10;&#10;Description automatically generated">
            <a:extLst>
              <a:ext uri="{FF2B5EF4-FFF2-40B4-BE49-F238E27FC236}">
                <a16:creationId xmlns:a16="http://schemas.microsoft.com/office/drawing/2014/main" id="{44B58395-B713-4977-9C0E-9A63D42ACD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7608" y="-250185"/>
            <a:ext cx="2776727" cy="277672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F806420-AD36-44D6-BA11-8DFC861CA2AE}"/>
              </a:ext>
            </a:extLst>
          </p:cNvPr>
          <p:cNvSpPr txBox="1"/>
          <p:nvPr/>
        </p:nvSpPr>
        <p:spPr>
          <a:xfrm>
            <a:off x="244968" y="4922991"/>
            <a:ext cx="654657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400" dirty="0">
                <a:solidFill>
                  <a:srgbClr val="002060"/>
                </a:solidFill>
                <a:latin typeface="Cavolini" panose="03000502040302020204" pitchFamily="66" charset="0"/>
                <a:ea typeface="Calibri" panose="020F0502020204030204" pitchFamily="34" charset="0"/>
                <a:cs typeface="Cavolini" panose="03000502040302020204" pitchFamily="66" charset="0"/>
              </a:rPr>
              <a:t>Er rollt aus dem Haus. </a:t>
            </a:r>
            <a:endParaRPr lang="en-GB" dirty="0"/>
          </a:p>
        </p:txBody>
      </p:sp>
      <p:pic>
        <p:nvPicPr>
          <p:cNvPr id="3" name="Picture 2" descr="A picture containing drawing, clipart, illustration, art&#10;&#10;Description automatically generated">
            <a:extLst>
              <a:ext uri="{FF2B5EF4-FFF2-40B4-BE49-F238E27FC236}">
                <a16:creationId xmlns:a16="http://schemas.microsoft.com/office/drawing/2014/main" id="{BE521B47-673F-4B9F-ADA1-3A6909E92C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0853" y="469811"/>
            <a:ext cx="2402591" cy="2429648"/>
          </a:xfrm>
          <a:prstGeom prst="rect">
            <a:avLst/>
          </a:prstGeom>
        </p:spPr>
      </p:pic>
      <p:pic>
        <p:nvPicPr>
          <p:cNvPr id="9" name="Picture 8" descr="A picture containing drawing, child art, cartoon, illustration&#10;&#10;Description automatically generated">
            <a:extLst>
              <a:ext uri="{FF2B5EF4-FFF2-40B4-BE49-F238E27FC236}">
                <a16:creationId xmlns:a16="http://schemas.microsoft.com/office/drawing/2014/main" id="{83BAD5A1-E0D2-4BF9-9BD1-5721B6E73C9B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075" y="2679077"/>
            <a:ext cx="3803851" cy="3453184"/>
          </a:xfrm>
          <a:prstGeom prst="rect">
            <a:avLst/>
          </a:prstGeom>
        </p:spPr>
      </p:pic>
      <p:pic>
        <p:nvPicPr>
          <p:cNvPr id="4" name="Picture 3" descr="A picture containing drawing, illustration, art, cartoon&#10;&#10;Description automatically generated">
            <a:extLst>
              <a:ext uri="{FF2B5EF4-FFF2-40B4-BE49-F238E27FC236}">
                <a16:creationId xmlns:a16="http://schemas.microsoft.com/office/drawing/2014/main" id="{74CC94B4-E6FE-4EE9-9460-9C4A4867AC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867" y="5396759"/>
            <a:ext cx="1356577" cy="1150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625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33">
            <a:extLst>
              <a:ext uri="{FF2B5EF4-FFF2-40B4-BE49-F238E27FC236}">
                <a16:creationId xmlns:a16="http://schemas.microsoft.com/office/drawing/2014/main" id="{4BA8039E-DEB1-4779-8855-AB7CEA2C95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17291" y="232037"/>
            <a:ext cx="1743600" cy="1144800"/>
          </a:xfrm>
        </p:spPr>
        <p:txBody>
          <a:bodyPr/>
          <a:lstStyle/>
          <a:p>
            <a:r>
              <a:rPr lang="en-GB" sz="2000" dirty="0" err="1">
                <a:solidFill>
                  <a:schemeClr val="bg1"/>
                </a:solidFill>
              </a:rPr>
              <a:t>Geschichte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E31B9BC1-628C-4B9C-8C7B-EFFDD306DA00}"/>
              </a:ext>
            </a:extLst>
          </p:cNvPr>
          <p:cNvSpPr/>
          <p:nvPr/>
        </p:nvSpPr>
        <p:spPr>
          <a:xfrm>
            <a:off x="131109" y="207249"/>
            <a:ext cx="4824550" cy="518040"/>
          </a:xfrm>
          <a:prstGeom prst="wedgeRoundRectCallout">
            <a:avLst>
              <a:gd name="adj1" fmla="val -42061"/>
              <a:gd name="adj2" fmla="val -14940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Google Shape;108;p3">
            <a:extLst>
              <a:ext uri="{FF2B5EF4-FFF2-40B4-BE49-F238E27FC236}">
                <a16:creationId xmlns:a16="http://schemas.microsoft.com/office/drawing/2014/main" id="{B1078B7B-CBAA-412B-9D1C-583321248C91}"/>
              </a:ext>
            </a:extLst>
          </p:cNvPr>
          <p:cNvSpPr txBox="1"/>
          <p:nvPr/>
        </p:nvSpPr>
        <p:spPr>
          <a:xfrm>
            <a:off x="244968" y="232037"/>
            <a:ext cx="5412185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Der 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dicke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fette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Pfannkuchen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3F832B-5331-2215-B1EC-E3AD23FC7117}"/>
              </a:ext>
            </a:extLst>
          </p:cNvPr>
          <p:cNvSpPr txBox="1"/>
          <p:nvPr/>
        </p:nvSpPr>
        <p:spPr>
          <a:xfrm>
            <a:off x="345893" y="1211172"/>
            <a:ext cx="6546573" cy="8686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  <a:defRPr/>
            </a:pPr>
            <a:r>
              <a:rPr lang="de-DE" sz="2400" dirty="0">
                <a:solidFill>
                  <a:srgbClr val="002060"/>
                </a:solidFill>
                <a:latin typeface="Cavolini" panose="03000502040302020204" pitchFamily="66" charset="0"/>
                <a:ea typeface="Calibri" panose="020F0502020204030204" pitchFamily="34" charset="0"/>
                <a:cs typeface="Cavolini" panose="03000502040302020204" pitchFamily="66" charset="0"/>
              </a:rPr>
              <a:t>Die Leute wollen den Pfannkuchen fangen, aber er ist zu schnell.</a:t>
            </a:r>
          </a:p>
        </p:txBody>
      </p:sp>
      <p:pic>
        <p:nvPicPr>
          <p:cNvPr id="32" name="Picture 31" descr="A picture containing light, lamp, night&#10;&#10;Description automatically generated">
            <a:extLst>
              <a:ext uri="{FF2B5EF4-FFF2-40B4-BE49-F238E27FC236}">
                <a16:creationId xmlns:a16="http://schemas.microsoft.com/office/drawing/2014/main" id="{44B58395-B713-4977-9C0E-9A63D42ACD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7608" y="-250185"/>
            <a:ext cx="2776727" cy="277672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F806420-AD36-44D6-BA11-8DFC861CA2AE}"/>
              </a:ext>
            </a:extLst>
          </p:cNvPr>
          <p:cNvSpPr txBox="1"/>
          <p:nvPr/>
        </p:nvSpPr>
        <p:spPr>
          <a:xfrm>
            <a:off x="89145" y="5757327"/>
            <a:ext cx="6546573" cy="8686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  <a:defRPr/>
            </a:pPr>
            <a:r>
              <a:rPr lang="de-DE" sz="2400" dirty="0">
                <a:solidFill>
                  <a:srgbClr val="002060"/>
                </a:solidFill>
                <a:latin typeface="Cavolini" panose="03000502040302020204" pitchFamily="66" charset="0"/>
                <a:ea typeface="Calibri" panose="020F0502020204030204" pitchFamily="34" charset="0"/>
                <a:cs typeface="Cavolini" panose="03000502040302020204" pitchFamily="66" charset="0"/>
              </a:rPr>
              <a:t>Der Pfannkuchen will nicht im Haus sein. Er will frei sein.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96FBAC3-685F-417A-9F72-D5D11CC52B84}"/>
              </a:ext>
            </a:extLst>
          </p:cNvPr>
          <p:cNvGrpSpPr/>
          <p:nvPr/>
        </p:nvGrpSpPr>
        <p:grpSpPr>
          <a:xfrm>
            <a:off x="3377926" y="2079808"/>
            <a:ext cx="2730938" cy="2730938"/>
            <a:chOff x="235532" y="2070715"/>
            <a:chExt cx="2730938" cy="2730938"/>
          </a:xfrm>
        </p:grpSpPr>
        <p:pic>
          <p:nvPicPr>
            <p:cNvPr id="37" name="Graphic 36" descr="Confused person with solid fill">
              <a:extLst>
                <a:ext uri="{FF2B5EF4-FFF2-40B4-BE49-F238E27FC236}">
                  <a16:creationId xmlns:a16="http://schemas.microsoft.com/office/drawing/2014/main" id="{188CC352-FA9B-4F20-9488-71E566F272E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35532" y="2070715"/>
              <a:ext cx="2730938" cy="2730938"/>
            </a:xfrm>
            <a:prstGeom prst="rect">
              <a:avLst/>
            </a:prstGeom>
          </p:spPr>
        </p:pic>
        <p:pic>
          <p:nvPicPr>
            <p:cNvPr id="43" name="Picture 42" descr="A picture containing cartoon, clipart, art, illustration&#10;&#10;Description automatically generated">
              <a:extLst>
                <a:ext uri="{FF2B5EF4-FFF2-40B4-BE49-F238E27FC236}">
                  <a16:creationId xmlns:a16="http://schemas.microsoft.com/office/drawing/2014/main" id="{BD1B2CBF-FCED-4E6D-9403-91C7029D457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139904">
              <a:off x="1426532" y="2221458"/>
              <a:ext cx="348938" cy="296539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76EA9CAA-B4FC-411F-B8FD-D8DC02C6F9DB}"/>
              </a:ext>
            </a:extLst>
          </p:cNvPr>
          <p:cNvGrpSpPr/>
          <p:nvPr/>
        </p:nvGrpSpPr>
        <p:grpSpPr>
          <a:xfrm>
            <a:off x="156158" y="1367420"/>
            <a:ext cx="4267959" cy="4267959"/>
            <a:chOff x="1839182" y="1358755"/>
            <a:chExt cx="4267959" cy="4267959"/>
          </a:xfrm>
        </p:grpSpPr>
        <p:pic>
          <p:nvPicPr>
            <p:cNvPr id="36" name="Graphic 35" descr="Group with solid fill">
              <a:extLst>
                <a:ext uri="{FF2B5EF4-FFF2-40B4-BE49-F238E27FC236}">
                  <a16:creationId xmlns:a16="http://schemas.microsoft.com/office/drawing/2014/main" id="{B4D935F4-3035-4B6A-A8A5-4EEF6A43925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839182" y="1358755"/>
              <a:ext cx="4267959" cy="4267959"/>
            </a:xfrm>
            <a:prstGeom prst="rect">
              <a:avLst/>
            </a:prstGeom>
          </p:spPr>
        </p:pic>
        <p:pic>
          <p:nvPicPr>
            <p:cNvPr id="44" name="Picture 43" descr="A picture containing cartoon, clipart, art, illustration&#10;&#10;Description automatically generated">
              <a:extLst>
                <a:ext uri="{FF2B5EF4-FFF2-40B4-BE49-F238E27FC236}">
                  <a16:creationId xmlns:a16="http://schemas.microsoft.com/office/drawing/2014/main" id="{312484A9-1176-4C6F-BDC8-5691394F8F3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139904">
              <a:off x="5123930" y="2272979"/>
              <a:ext cx="348938" cy="296539"/>
            </a:xfrm>
            <a:prstGeom prst="rect">
              <a:avLst/>
            </a:prstGeom>
          </p:spPr>
        </p:pic>
        <p:pic>
          <p:nvPicPr>
            <p:cNvPr id="45" name="Picture 44" descr="A picture containing cartoon, clipart, art, illustration&#10;&#10;Description automatically generated">
              <a:extLst>
                <a:ext uri="{FF2B5EF4-FFF2-40B4-BE49-F238E27FC236}">
                  <a16:creationId xmlns:a16="http://schemas.microsoft.com/office/drawing/2014/main" id="{411BC25B-2B84-4796-A83C-4B25FC4E24C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139904">
              <a:off x="2466600" y="2296941"/>
              <a:ext cx="348938" cy="296539"/>
            </a:xfrm>
            <a:prstGeom prst="rect">
              <a:avLst/>
            </a:prstGeom>
          </p:spPr>
        </p:pic>
        <p:pic>
          <p:nvPicPr>
            <p:cNvPr id="46" name="Picture 45" descr="A picture containing cartoon, clipart, art, illustration&#10;&#10;Description automatically generated">
              <a:extLst>
                <a:ext uri="{FF2B5EF4-FFF2-40B4-BE49-F238E27FC236}">
                  <a16:creationId xmlns:a16="http://schemas.microsoft.com/office/drawing/2014/main" id="{DE02D98B-0FFE-424A-AD83-2DFE1CE8824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139904">
              <a:off x="3346118" y="2296940"/>
              <a:ext cx="348938" cy="296539"/>
            </a:xfrm>
            <a:prstGeom prst="rect">
              <a:avLst/>
            </a:prstGeom>
          </p:spPr>
        </p:pic>
        <p:pic>
          <p:nvPicPr>
            <p:cNvPr id="47" name="Picture 46" descr="A picture containing cartoon, clipart, art, illustration&#10;&#10;Description automatically generated">
              <a:extLst>
                <a:ext uri="{FF2B5EF4-FFF2-40B4-BE49-F238E27FC236}">
                  <a16:creationId xmlns:a16="http://schemas.microsoft.com/office/drawing/2014/main" id="{412F0B4A-AD9A-49CC-855E-C9CD9E62806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139904">
              <a:off x="4244412" y="2296940"/>
              <a:ext cx="348938" cy="296539"/>
            </a:xfrm>
            <a:prstGeom prst="rect">
              <a:avLst/>
            </a:prstGeom>
          </p:spPr>
        </p:pic>
      </p:grpSp>
      <p:pic>
        <p:nvPicPr>
          <p:cNvPr id="8" name="Picture 7" descr="A picture containing black, darkness&#10;&#10;Description automatically generated">
            <a:extLst>
              <a:ext uri="{FF2B5EF4-FFF2-40B4-BE49-F238E27FC236}">
                <a16:creationId xmlns:a16="http://schemas.microsoft.com/office/drawing/2014/main" id="{390A2E6C-D51B-4BE5-A2C2-E5B8B4B4E50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06831" flipH="1">
            <a:off x="6400271" y="1831804"/>
            <a:ext cx="1445628" cy="3252469"/>
          </a:xfrm>
          <a:prstGeom prst="rect">
            <a:avLst/>
          </a:prstGeom>
        </p:spPr>
      </p:pic>
      <p:pic>
        <p:nvPicPr>
          <p:cNvPr id="4" name="Picture 3" descr="A picture containing drawing, illustration, art, cartoon&#10;&#10;Description automatically generated">
            <a:extLst>
              <a:ext uri="{FF2B5EF4-FFF2-40B4-BE49-F238E27FC236}">
                <a16:creationId xmlns:a16="http://schemas.microsoft.com/office/drawing/2014/main" id="{74CC94B4-E6FE-4EE9-9460-9C4A4867ACA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5898" y="3772422"/>
            <a:ext cx="1356577" cy="1150569"/>
          </a:xfrm>
          <a:prstGeom prst="rect">
            <a:avLst/>
          </a:prstGeom>
        </p:spPr>
      </p:pic>
      <p:pic>
        <p:nvPicPr>
          <p:cNvPr id="48" name="Picture 47" descr="A picture containing drawing, illustration, art, cartoon&#10;&#10;Description automatically generated">
            <a:extLst>
              <a:ext uri="{FF2B5EF4-FFF2-40B4-BE49-F238E27FC236}">
                <a16:creationId xmlns:a16="http://schemas.microsoft.com/office/drawing/2014/main" id="{6A5B9FF1-C634-4E8D-8B73-3AAB6EF2E12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1917" y="5354445"/>
            <a:ext cx="1588240" cy="134705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4C002D5-F36D-3199-5F4D-FCAF7D3A24B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104452" y="4926445"/>
            <a:ext cx="895915" cy="992876"/>
          </a:xfrm>
          <a:prstGeom prst="rect">
            <a:avLst/>
          </a:prstGeom>
        </p:spPr>
      </p:pic>
      <p:pic>
        <p:nvPicPr>
          <p:cNvPr id="49" name="Picture 48" descr="A picture containing drawing, child art, cartoon, illustration&#10;&#10;Description automatically generated">
            <a:extLst>
              <a:ext uri="{FF2B5EF4-FFF2-40B4-BE49-F238E27FC236}">
                <a16:creationId xmlns:a16="http://schemas.microsoft.com/office/drawing/2014/main" id="{10C3BF29-E268-4D4E-9320-EBF68B9C1145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6080" y="4971269"/>
            <a:ext cx="1679042" cy="1524256"/>
          </a:xfrm>
          <a:prstGeom prst="rect">
            <a:avLst/>
          </a:prstGeom>
        </p:spPr>
      </p:pic>
      <p:pic>
        <p:nvPicPr>
          <p:cNvPr id="50" name="Picture 49" descr="A red x on a black background&#10;&#10;Description automatically generated">
            <a:extLst>
              <a:ext uri="{FF2B5EF4-FFF2-40B4-BE49-F238E27FC236}">
                <a16:creationId xmlns:a16="http://schemas.microsoft.com/office/drawing/2014/main" id="{DAFE2124-E8CE-40F4-BCF3-34BEE9736D4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0239" y="4836826"/>
            <a:ext cx="1462513" cy="1841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339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33">
            <a:extLst>
              <a:ext uri="{FF2B5EF4-FFF2-40B4-BE49-F238E27FC236}">
                <a16:creationId xmlns:a16="http://schemas.microsoft.com/office/drawing/2014/main" id="{4BA8039E-DEB1-4779-8855-AB7CEA2C95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17291" y="232037"/>
            <a:ext cx="1743600" cy="1144800"/>
          </a:xfrm>
        </p:spPr>
        <p:txBody>
          <a:bodyPr/>
          <a:lstStyle/>
          <a:p>
            <a:r>
              <a:rPr lang="en-GB" sz="2000" dirty="0" err="1">
                <a:solidFill>
                  <a:schemeClr val="bg1"/>
                </a:solidFill>
              </a:rPr>
              <a:t>Geschichte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E31B9BC1-628C-4B9C-8C7B-EFFDD306DA00}"/>
              </a:ext>
            </a:extLst>
          </p:cNvPr>
          <p:cNvSpPr/>
          <p:nvPr/>
        </p:nvSpPr>
        <p:spPr>
          <a:xfrm>
            <a:off x="131109" y="207249"/>
            <a:ext cx="4824550" cy="518040"/>
          </a:xfrm>
          <a:prstGeom prst="wedgeRoundRectCallout">
            <a:avLst>
              <a:gd name="adj1" fmla="val -42061"/>
              <a:gd name="adj2" fmla="val -14940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Google Shape;108;p3">
            <a:extLst>
              <a:ext uri="{FF2B5EF4-FFF2-40B4-BE49-F238E27FC236}">
                <a16:creationId xmlns:a16="http://schemas.microsoft.com/office/drawing/2014/main" id="{B1078B7B-CBAA-412B-9D1C-583321248C91}"/>
              </a:ext>
            </a:extLst>
          </p:cNvPr>
          <p:cNvSpPr txBox="1"/>
          <p:nvPr/>
        </p:nvSpPr>
        <p:spPr>
          <a:xfrm>
            <a:off x="244968" y="232037"/>
            <a:ext cx="5412185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Der 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dicke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fette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Pfannkuchen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3F832B-5331-2215-B1EC-E3AD23FC7117}"/>
              </a:ext>
            </a:extLst>
          </p:cNvPr>
          <p:cNvSpPr txBox="1"/>
          <p:nvPr/>
        </p:nvSpPr>
        <p:spPr>
          <a:xfrm>
            <a:off x="395769" y="1128620"/>
            <a:ext cx="6546573" cy="4734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  <a:defRPr/>
            </a:pPr>
            <a:r>
              <a:rPr lang="de-DE" sz="2400" dirty="0">
                <a:solidFill>
                  <a:srgbClr val="002060"/>
                </a:solidFill>
                <a:latin typeface="Cavolini" panose="03000502040302020204" pitchFamily="66" charset="0"/>
                <a:ea typeface="Calibri" panose="020F0502020204030204" pitchFamily="34" charset="0"/>
                <a:cs typeface="Cavolini" panose="03000502040302020204" pitchFamily="66" charset="0"/>
              </a:rPr>
              <a:t>Er rollt und rollt, immer weiter. </a:t>
            </a:r>
          </a:p>
        </p:txBody>
      </p:sp>
      <p:pic>
        <p:nvPicPr>
          <p:cNvPr id="32" name="Picture 31" descr="A picture containing light, lamp, night&#10;&#10;Description automatically generated">
            <a:extLst>
              <a:ext uri="{FF2B5EF4-FFF2-40B4-BE49-F238E27FC236}">
                <a16:creationId xmlns:a16="http://schemas.microsoft.com/office/drawing/2014/main" id="{44B58395-B713-4977-9C0E-9A63D42ACD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7608" y="-250185"/>
            <a:ext cx="2776727" cy="277672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F806420-AD36-44D6-BA11-8DFC861CA2AE}"/>
              </a:ext>
            </a:extLst>
          </p:cNvPr>
          <p:cNvSpPr txBox="1"/>
          <p:nvPr/>
        </p:nvSpPr>
        <p:spPr>
          <a:xfrm>
            <a:off x="244968" y="5551690"/>
            <a:ext cx="6546573" cy="8686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  <a:defRPr/>
            </a:pPr>
            <a:r>
              <a:rPr lang="de-DE" sz="2400" dirty="0">
                <a:solidFill>
                  <a:srgbClr val="002060"/>
                </a:solidFill>
                <a:latin typeface="Cavolini" panose="03000502040302020204" pitchFamily="66" charset="0"/>
                <a:ea typeface="Calibri" panose="020F0502020204030204" pitchFamily="34" charset="0"/>
                <a:cs typeface="Cavolini" panose="03000502040302020204" pitchFamily="66" charset="0"/>
              </a:rPr>
              <a:t>Und so endet die Geschichte vom dicken fetten Pfannkuchen.</a:t>
            </a:r>
          </a:p>
        </p:txBody>
      </p:sp>
      <p:pic>
        <p:nvPicPr>
          <p:cNvPr id="11" name="Picture 10" descr="A picture containing screenshot, green, cartoon&#10;&#10;Description automatically generated">
            <a:extLst>
              <a:ext uri="{FF2B5EF4-FFF2-40B4-BE49-F238E27FC236}">
                <a16:creationId xmlns:a16="http://schemas.microsoft.com/office/drawing/2014/main" id="{806E84F7-5396-4094-80B9-975757E53F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1872" y="1417021"/>
            <a:ext cx="8188970" cy="4094485"/>
          </a:xfrm>
          <a:prstGeom prst="rect">
            <a:avLst/>
          </a:prstGeom>
        </p:spPr>
      </p:pic>
      <p:pic>
        <p:nvPicPr>
          <p:cNvPr id="48" name="Picture 47" descr="A picture containing drawing, illustration, art, cartoon&#10;&#10;Description automatically generated">
            <a:extLst>
              <a:ext uri="{FF2B5EF4-FFF2-40B4-BE49-F238E27FC236}">
                <a16:creationId xmlns:a16="http://schemas.microsoft.com/office/drawing/2014/main" id="{6A5B9FF1-C634-4E8D-8B73-3AAB6EF2E1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3695" y="2451666"/>
            <a:ext cx="1588240" cy="134705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4C002D5-F36D-3199-5F4D-FCAF7D3A24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04452" y="4926445"/>
            <a:ext cx="895915" cy="992876"/>
          </a:xfrm>
          <a:prstGeom prst="rect">
            <a:avLst/>
          </a:prstGeom>
        </p:spPr>
      </p:pic>
      <p:pic>
        <p:nvPicPr>
          <p:cNvPr id="6" name="Picture 5" descr="A picture containing circle, cartoon, illustration, art&#10;&#10;Description automatically generated">
            <a:extLst>
              <a:ext uri="{FF2B5EF4-FFF2-40B4-BE49-F238E27FC236}">
                <a16:creationId xmlns:a16="http://schemas.microsoft.com/office/drawing/2014/main" id="{225BE4C5-042D-46B8-A8D4-CEC6C9C7932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4299" y="3033250"/>
            <a:ext cx="1493723" cy="1510544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0C2A792F-C161-4094-B2AB-2AD3113673F1}"/>
              </a:ext>
            </a:extLst>
          </p:cNvPr>
          <p:cNvSpPr txBox="1"/>
          <p:nvPr/>
        </p:nvSpPr>
        <p:spPr>
          <a:xfrm>
            <a:off x="395769" y="3038456"/>
            <a:ext cx="647561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volini" panose="03000502040302020204" pitchFamily="66" charset="0"/>
                <a:ea typeface="Calibri" panose="020F0502020204030204" pitchFamily="34" charset="0"/>
                <a:cs typeface="Cavolini" panose="03000502040302020204" pitchFamily="66" charset="0"/>
              </a:rPr>
              <a:t>Er ist glücklich. </a:t>
            </a:r>
            <a:endParaRPr lang="en-GB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1C13926-00F3-48DE-8A27-B4EE61856124}"/>
              </a:ext>
            </a:extLst>
          </p:cNvPr>
          <p:cNvSpPr txBox="1"/>
          <p:nvPr/>
        </p:nvSpPr>
        <p:spPr>
          <a:xfrm rot="21222490">
            <a:off x="6733637" y="5139957"/>
            <a:ext cx="3768907" cy="1015663"/>
          </a:xfrm>
          <a:prstGeom prst="rect">
            <a:avLst/>
          </a:prstGeom>
          <a:solidFill>
            <a:srgbClr val="FFFFEB"/>
          </a:solidFill>
        </p:spPr>
        <p:txBody>
          <a:bodyPr wrap="square" rtlCol="0">
            <a:spAutoFit/>
          </a:bodyPr>
          <a:lstStyle/>
          <a:p>
            <a:r>
              <a:rPr lang="en-GB" sz="6000" dirty="0">
                <a:latin typeface="Lucida Calligraphy" panose="03010101010101010101" pitchFamily="66" charset="0"/>
              </a:rPr>
              <a:t>The End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2DE88E8-D135-469B-8552-E5656FFAF3F7}"/>
              </a:ext>
            </a:extLst>
          </p:cNvPr>
          <p:cNvSpPr txBox="1"/>
          <p:nvPr/>
        </p:nvSpPr>
        <p:spPr>
          <a:xfrm>
            <a:off x="8675076" y="6451308"/>
            <a:ext cx="3516923" cy="40669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r"/>
            <a:r>
              <a:rPr lang="en-GB" sz="2000" dirty="0" err="1"/>
              <a:t>immer</a:t>
            </a:r>
            <a:r>
              <a:rPr lang="en-GB" sz="2000" dirty="0"/>
              <a:t> </a:t>
            </a:r>
            <a:r>
              <a:rPr lang="en-GB" sz="2000" dirty="0" err="1"/>
              <a:t>weiter</a:t>
            </a:r>
            <a:r>
              <a:rPr lang="en-GB" sz="2000" dirty="0"/>
              <a:t> – on and on</a:t>
            </a:r>
          </a:p>
        </p:txBody>
      </p:sp>
    </p:spTree>
    <p:extLst>
      <p:ext uri="{BB962C8B-B14F-4D97-AF65-F5344CB8AC3E}">
        <p14:creationId xmlns:p14="http://schemas.microsoft.com/office/powerpoint/2010/main" val="2971699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6" grpId="0"/>
      <p:bldP spid="25" grpId="0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33">
            <a:extLst>
              <a:ext uri="{FF2B5EF4-FFF2-40B4-BE49-F238E27FC236}">
                <a16:creationId xmlns:a16="http://schemas.microsoft.com/office/drawing/2014/main" id="{4BA8039E-DEB1-4779-8855-AB7CEA2C95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17291" y="232037"/>
            <a:ext cx="1743600" cy="1144800"/>
          </a:xfrm>
        </p:spPr>
        <p:txBody>
          <a:bodyPr/>
          <a:lstStyle/>
          <a:p>
            <a:r>
              <a:rPr lang="en-GB" sz="2000" dirty="0" err="1">
                <a:solidFill>
                  <a:schemeClr val="bg1"/>
                </a:solidFill>
              </a:rPr>
              <a:t>Geschichte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E31B9BC1-628C-4B9C-8C7B-EFFDD306DA00}"/>
              </a:ext>
            </a:extLst>
          </p:cNvPr>
          <p:cNvSpPr/>
          <p:nvPr/>
        </p:nvSpPr>
        <p:spPr>
          <a:xfrm>
            <a:off x="131109" y="207249"/>
            <a:ext cx="4824550" cy="518040"/>
          </a:xfrm>
          <a:prstGeom prst="wedgeRoundRectCallout">
            <a:avLst>
              <a:gd name="adj1" fmla="val -42061"/>
              <a:gd name="adj2" fmla="val -14940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Google Shape;108;p3">
            <a:extLst>
              <a:ext uri="{FF2B5EF4-FFF2-40B4-BE49-F238E27FC236}">
                <a16:creationId xmlns:a16="http://schemas.microsoft.com/office/drawing/2014/main" id="{B1078B7B-CBAA-412B-9D1C-583321248C91}"/>
              </a:ext>
            </a:extLst>
          </p:cNvPr>
          <p:cNvSpPr txBox="1"/>
          <p:nvPr/>
        </p:nvSpPr>
        <p:spPr>
          <a:xfrm>
            <a:off x="244968" y="232037"/>
            <a:ext cx="5412185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Der 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dicke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fette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Pfannkuchen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3F832B-5331-2215-B1EC-E3AD23FC7117}"/>
              </a:ext>
            </a:extLst>
          </p:cNvPr>
          <p:cNvSpPr txBox="1"/>
          <p:nvPr/>
        </p:nvSpPr>
        <p:spPr>
          <a:xfrm>
            <a:off x="131109" y="978766"/>
            <a:ext cx="9345400" cy="1705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  <a:defRPr/>
            </a:pPr>
            <a:r>
              <a:rPr lang="de-DE" sz="2000" dirty="0">
                <a:solidFill>
                  <a:srgbClr val="002060"/>
                </a:solidFill>
                <a:latin typeface="Cavolini" panose="03000502040302020204" pitchFamily="66" charset="0"/>
                <a:ea typeface="Calibri" panose="020F0502020204030204" pitchFamily="34" charset="0"/>
                <a:cs typeface="Cavolini" panose="03000502040302020204" pitchFamily="66" charset="0"/>
              </a:rPr>
              <a:t>Es war einmal ein Pfannkuchen. </a:t>
            </a:r>
          </a:p>
          <a:p>
            <a:pPr lvl="0">
              <a:lnSpc>
                <a:spcPct val="107000"/>
              </a:lnSpc>
              <a:spcAft>
                <a:spcPts val="800"/>
              </a:spcAft>
              <a:defRPr/>
            </a:pPr>
            <a:r>
              <a:rPr lang="de-DE" sz="2000" dirty="0">
                <a:solidFill>
                  <a:srgbClr val="002060"/>
                </a:solidFill>
                <a:latin typeface="Cavolini" panose="03000502040302020204" pitchFamily="66" charset="0"/>
                <a:ea typeface="Calibri" panose="020F0502020204030204" pitchFamily="34" charset="0"/>
                <a:cs typeface="Cavolini" panose="03000502040302020204" pitchFamily="66" charset="0"/>
              </a:rPr>
              <a:t>Er ist in der Pfanne und wird immer größer. </a:t>
            </a:r>
          </a:p>
          <a:p>
            <a:pPr lvl="0">
              <a:lnSpc>
                <a:spcPct val="107000"/>
              </a:lnSpc>
              <a:spcAft>
                <a:spcPts val="800"/>
              </a:spcAft>
              <a:defRPr/>
            </a:pPr>
            <a:r>
              <a:rPr lang="de-DE" sz="2000" dirty="0">
                <a:solidFill>
                  <a:srgbClr val="002060"/>
                </a:solidFill>
                <a:latin typeface="Cavolini" panose="03000502040302020204" pitchFamily="66" charset="0"/>
                <a:ea typeface="Calibri" panose="020F0502020204030204" pitchFamily="34" charset="0"/>
                <a:cs typeface="Cavolini" panose="03000502040302020204" pitchFamily="66" charset="0"/>
              </a:rPr>
              <a:t>Die Pfanne wird heiß und der Pfannkuchen wird braun. </a:t>
            </a:r>
          </a:p>
          <a:p>
            <a:pPr lvl="0">
              <a:lnSpc>
                <a:spcPct val="107000"/>
              </a:lnSpc>
              <a:spcAft>
                <a:spcPts val="800"/>
              </a:spcAft>
              <a:defRPr/>
            </a:pPr>
            <a:r>
              <a:rPr lang="de-DE" sz="2000" dirty="0">
                <a:solidFill>
                  <a:srgbClr val="002060"/>
                </a:solidFill>
                <a:latin typeface="Cavolini" panose="03000502040302020204" pitchFamily="66" charset="0"/>
                <a:ea typeface="Calibri" panose="020F0502020204030204" pitchFamily="34" charset="0"/>
                <a:cs typeface="Cavolini" panose="03000502040302020204" pitchFamily="66" charset="0"/>
              </a:rPr>
              <a:t>Dann springt der Pfannkuchen aus der Pfanne! </a:t>
            </a:r>
          </a:p>
        </p:txBody>
      </p:sp>
      <p:pic>
        <p:nvPicPr>
          <p:cNvPr id="32" name="Picture 31" descr="A picture containing light, lamp, night&#10;&#10;Description automatically generated">
            <a:extLst>
              <a:ext uri="{FF2B5EF4-FFF2-40B4-BE49-F238E27FC236}">
                <a16:creationId xmlns:a16="http://schemas.microsoft.com/office/drawing/2014/main" id="{44B58395-B713-4977-9C0E-9A63D42ACD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7608" y="-250185"/>
            <a:ext cx="2776727" cy="2776727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0AACF2F9-7168-4062-8B3F-F60D57A1028A}"/>
              </a:ext>
            </a:extLst>
          </p:cNvPr>
          <p:cNvGrpSpPr/>
          <p:nvPr/>
        </p:nvGrpSpPr>
        <p:grpSpPr>
          <a:xfrm>
            <a:off x="7384116" y="4167648"/>
            <a:ext cx="4807884" cy="3862448"/>
            <a:chOff x="4375365" y="621852"/>
            <a:chExt cx="5173703" cy="4094485"/>
          </a:xfrm>
        </p:grpSpPr>
        <p:pic>
          <p:nvPicPr>
            <p:cNvPr id="11" name="Picture 10" descr="A picture containing screenshot, green, cartoon&#10;&#10;Description automatically generated">
              <a:extLst>
                <a:ext uri="{FF2B5EF4-FFF2-40B4-BE49-F238E27FC236}">
                  <a16:creationId xmlns:a16="http://schemas.microsoft.com/office/drawing/2014/main" id="{806E84F7-5396-4094-80B9-975757E53F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6821"/>
            <a:stretch/>
          </p:blipFill>
          <p:spPr>
            <a:xfrm>
              <a:off x="4375365" y="621852"/>
              <a:ext cx="5173703" cy="4094485"/>
            </a:xfrm>
            <a:prstGeom prst="rect">
              <a:avLst/>
            </a:prstGeom>
          </p:spPr>
        </p:pic>
        <p:pic>
          <p:nvPicPr>
            <p:cNvPr id="48" name="Picture 47" descr="A picture containing drawing, illustration, art, cartoon&#10;&#10;Description automatically generated">
              <a:extLst>
                <a:ext uri="{FF2B5EF4-FFF2-40B4-BE49-F238E27FC236}">
                  <a16:creationId xmlns:a16="http://schemas.microsoft.com/office/drawing/2014/main" id="{6A5B9FF1-C634-4E8D-8B73-3AAB6EF2E12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4459" y="2081948"/>
              <a:ext cx="1588240" cy="1347052"/>
            </a:xfrm>
            <a:prstGeom prst="rect">
              <a:avLst/>
            </a:prstGeom>
          </p:spPr>
        </p:pic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3C63F9AB-059A-466B-9D84-33A4A7B5E0B8}"/>
              </a:ext>
            </a:extLst>
          </p:cNvPr>
          <p:cNvSpPr txBox="1"/>
          <p:nvPr/>
        </p:nvSpPr>
        <p:spPr>
          <a:xfrm>
            <a:off x="131109" y="2899270"/>
            <a:ext cx="13354654" cy="1705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volini" panose="03000502040302020204" pitchFamily="66" charset="0"/>
                <a:ea typeface="Calibri" panose="020F0502020204030204" pitchFamily="34" charset="0"/>
                <a:cs typeface="Cavolini" panose="03000502040302020204" pitchFamily="66" charset="0"/>
              </a:rPr>
              <a:t>Er rollt durch das Zimmer wie ein Skateboard und sagt: "Hilfe! Ich will frei sein!" 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volini" panose="03000502040302020204" pitchFamily="66" charset="0"/>
              <a:ea typeface="Calibri" panose="020F0502020204030204" pitchFamily="34" charset="0"/>
              <a:cs typeface="Cavolini" panose="03000502040302020204" pitchFamily="66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volini" panose="03000502040302020204" pitchFamily="66" charset="0"/>
                <a:ea typeface="Calibri" panose="020F0502020204030204" pitchFamily="34" charset="0"/>
                <a:cs typeface="Cavolini" panose="03000502040302020204" pitchFamily="66" charset="0"/>
              </a:rPr>
              <a:t>Alle Leute sind überrascht. Sie sagen: „Warum?“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volini" panose="03000502040302020204" pitchFamily="66" charset="0"/>
              <a:ea typeface="Calibri" panose="020F0502020204030204" pitchFamily="34" charset="0"/>
              <a:cs typeface="Cavolini" panose="03000502040302020204" pitchFamily="66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volini" panose="03000502040302020204" pitchFamily="66" charset="0"/>
                <a:ea typeface="Calibri" panose="020F0502020204030204" pitchFamily="34" charset="0"/>
                <a:cs typeface="Cavolini" panose="03000502040302020204" pitchFamily="66" charset="0"/>
              </a:rPr>
              <a:t>Sie wollen den Pfannkuchen fangen, aber er ist zu schnell. 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volini" panose="03000502040302020204" pitchFamily="66" charset="0"/>
              <a:ea typeface="Calibri" panose="020F0502020204030204" pitchFamily="34" charset="0"/>
              <a:cs typeface="Cavolini" panose="03000502040302020204" pitchFamily="66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volini" panose="03000502040302020204" pitchFamily="66" charset="0"/>
                <a:ea typeface="Calibri" panose="020F0502020204030204" pitchFamily="34" charset="0"/>
                <a:cs typeface="Cavolini" panose="03000502040302020204" pitchFamily="66" charset="0"/>
              </a:rPr>
              <a:t>Er will nicht in der Pfanne sein! Er rollt aus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volini" panose="03000502040302020204" pitchFamily="66" charset="0"/>
                <a:ea typeface="Calibri" panose="020F0502020204030204" pitchFamily="34" charset="0"/>
                <a:cs typeface="Cavolini" panose="03000502040302020204" pitchFamily="66" charset="0"/>
              </a:rPr>
              <a:t>dem Haus. 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volini" panose="03000502040302020204" pitchFamily="66" charset="0"/>
              <a:ea typeface="Calibri" panose="020F0502020204030204" pitchFamily="34" charset="0"/>
              <a:cs typeface="Cavolini" panose="03000502040302020204" pitchFamily="66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DCAF5A7-9B67-4D63-81F5-46A89A7AE30C}"/>
              </a:ext>
            </a:extLst>
          </p:cNvPr>
          <p:cNvSpPr txBox="1"/>
          <p:nvPr/>
        </p:nvSpPr>
        <p:spPr>
          <a:xfrm>
            <a:off x="131109" y="4797271"/>
            <a:ext cx="11107698" cy="1705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volini" panose="03000502040302020204" pitchFamily="66" charset="0"/>
                <a:ea typeface="Calibri" panose="020F0502020204030204" pitchFamily="34" charset="0"/>
                <a:cs typeface="Cavolini" panose="03000502040302020204" pitchFamily="66" charset="0"/>
              </a:rPr>
              <a:t>Die Leute wollen den Pfannkuchen fangen, aber er ist zu schnell.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volini" panose="03000502040302020204" pitchFamily="66" charset="0"/>
              <a:ea typeface="Calibri" panose="020F0502020204030204" pitchFamily="34" charset="0"/>
              <a:cs typeface="Cavolini" panose="03000502040302020204" pitchFamily="66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volini" panose="03000502040302020204" pitchFamily="66" charset="0"/>
                <a:ea typeface="Calibri" panose="020F0502020204030204" pitchFamily="34" charset="0"/>
                <a:cs typeface="Cavolini" panose="03000502040302020204" pitchFamily="66" charset="0"/>
              </a:rPr>
              <a:t>Der Pfannkuchen will nicht im Haus sein. Er will frei sein. 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volini" panose="03000502040302020204" pitchFamily="66" charset="0"/>
              <a:ea typeface="Calibri" panose="020F0502020204030204" pitchFamily="34" charset="0"/>
              <a:cs typeface="Cavolini" panose="03000502040302020204" pitchFamily="66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volini" panose="03000502040302020204" pitchFamily="66" charset="0"/>
                <a:ea typeface="Calibri" panose="020F0502020204030204" pitchFamily="34" charset="0"/>
                <a:cs typeface="Cavolini" panose="03000502040302020204" pitchFamily="66" charset="0"/>
              </a:rPr>
              <a:t>Er rollt und rollt, immer weiter. Er ist glücklich. 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volini" panose="03000502040302020204" pitchFamily="66" charset="0"/>
                <a:ea typeface="Calibri" panose="020F0502020204030204" pitchFamily="34" charset="0"/>
                <a:cs typeface="Cavolini" panose="03000502040302020204" pitchFamily="66" charset="0"/>
              </a:rPr>
              <a:t>Und so endet die Geschichte vom dicken fetten Pfannkuchen.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volini" panose="03000502040302020204" pitchFamily="66" charset="0"/>
              <a:ea typeface="Calibri" panose="020F0502020204030204" pitchFamily="34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44496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98;p2" descr="background rectangle">
            <a:extLst>
              <a:ext uri="{FF2B5EF4-FFF2-40B4-BE49-F238E27FC236}">
                <a16:creationId xmlns:a16="http://schemas.microsoft.com/office/drawing/2014/main" id="{0F465D11-BD17-455B-BAA6-75C52E315242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BB08CD-FDA4-46B1-8623-507F63ABF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294405">
            <a:off x="238991" y="2856240"/>
            <a:ext cx="4216910" cy="1144800"/>
          </a:xfrm>
        </p:spPr>
        <p:txBody>
          <a:bodyPr/>
          <a:lstStyle/>
          <a:p>
            <a:pPr algn="ctr"/>
            <a:r>
              <a:rPr lang="en-GB" sz="6000" b="1" dirty="0" err="1">
                <a:solidFill>
                  <a:schemeClr val="bg1"/>
                </a:solidFill>
                <a:latin typeface="Century Gothic" panose="020B0502020202020204" pitchFamily="34" charset="0"/>
                <a:hlinkClick r:id="" action="ppaction://noaction">
                  <a:snd r:embed="rId3" name="tschuess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Tschüss</a:t>
            </a:r>
            <a:r>
              <a:rPr lang="en-GB" sz="6000" b="1" dirty="0">
                <a:solidFill>
                  <a:schemeClr val="bg1"/>
                </a:solidFill>
                <a:latin typeface="Century Gothic" panose="020B0502020202020204" pitchFamily="34" charset="0"/>
                <a:hlinkClick r:id="" action="ppaction://noaction">
                  <a:snd r:embed="rId3" name="tschuess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!</a:t>
            </a:r>
          </a:p>
        </p:txBody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F3560F50-441E-4149-9EAE-DE5F5533F96A}"/>
              </a:ext>
            </a:extLst>
          </p:cNvPr>
          <p:cNvSpPr/>
          <p:nvPr/>
        </p:nvSpPr>
        <p:spPr>
          <a:xfrm>
            <a:off x="5564172" y="4843962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 algn="ctr">
              <a:buClr>
                <a:srgbClr val="FF3333"/>
              </a:buClr>
              <a:buSzPts val="9600"/>
              <a:defRPr/>
            </a:pPr>
            <a:r>
              <a:rPr lang="en-GB" sz="9600" b="1" kern="0" dirty="0" err="1">
                <a:solidFill>
                  <a:srgbClr val="0070C0"/>
                </a:solidFill>
                <a:latin typeface="Modern Love" panose="04090805081005020601" pitchFamily="82" charset="0"/>
                <a:cs typeface="Arial"/>
                <a:sym typeface="Arial"/>
              </a:rPr>
              <a:t>blau</a:t>
            </a:r>
            <a:endParaRPr lang="en-GB" sz="1400" kern="0" dirty="0">
              <a:solidFill>
                <a:srgbClr val="0070C0"/>
              </a:solidFill>
              <a:latin typeface="Modern Love" panose="04090805081005020601" pitchFamily="82" charset="0"/>
              <a:cs typeface="Arial"/>
              <a:sym typeface="Arial"/>
            </a:endParaRP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D5603E69-6D57-4DBC-9FBE-288A6A1DBE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240668"/>
            <a:ext cx="3811412" cy="4881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64721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 descr="Group with solid fill">
            <a:extLst>
              <a:ext uri="{FF2B5EF4-FFF2-40B4-BE49-F238E27FC236}">
                <a16:creationId xmlns:a16="http://schemas.microsoft.com/office/drawing/2014/main" id="{5E47BAEC-8EC1-4321-91BA-4ADB5518D2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149589" y="4609771"/>
            <a:ext cx="2100472" cy="2100472"/>
          </a:xfrm>
          <a:prstGeom prst="rect">
            <a:avLst/>
          </a:prstGeom>
        </p:spPr>
      </p:pic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id="{6FD460FC-50AC-4651-94D9-38F43F8B7F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9309202"/>
              </p:ext>
            </p:extLst>
          </p:nvPr>
        </p:nvGraphicFramePr>
        <p:xfrm>
          <a:off x="0" y="-1"/>
          <a:ext cx="12192000" cy="6858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2107891965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511072946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126260515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142324568"/>
                    </a:ext>
                  </a:extLst>
                </a:gridCol>
              </a:tblGrid>
              <a:tr h="2286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46478946"/>
                  </a:ext>
                </a:extLst>
              </a:tr>
              <a:tr h="2286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91269419"/>
                  </a:ext>
                </a:extLst>
              </a:tr>
              <a:tr h="228600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35491293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7CDBF5ED-41B6-4D89-B52E-D175F11A01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66255" y="0"/>
            <a:ext cx="625745" cy="341542"/>
          </a:xfrm>
        </p:spPr>
        <p:txBody>
          <a:bodyPr/>
          <a:lstStyle/>
          <a:p>
            <a:r>
              <a:rPr lang="en-GB" sz="800" dirty="0">
                <a:solidFill>
                  <a:schemeClr val="bg1"/>
                </a:solidFill>
              </a:rPr>
              <a:t>Story images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EDD1D20-E12A-429C-9ECF-BAD3175C2A28}"/>
              </a:ext>
            </a:extLst>
          </p:cNvPr>
          <p:cNvGrpSpPr/>
          <p:nvPr/>
        </p:nvGrpSpPr>
        <p:grpSpPr>
          <a:xfrm rot="21441140">
            <a:off x="6088930" y="3821684"/>
            <a:ext cx="3056239" cy="2643627"/>
            <a:chOff x="4983427" y="621854"/>
            <a:chExt cx="5400911" cy="4094485"/>
          </a:xfrm>
        </p:grpSpPr>
        <p:pic>
          <p:nvPicPr>
            <p:cNvPr id="4" name="Picture 3" descr="A picture containing screenshot, green, cartoon&#10;&#10;Description automatically generated">
              <a:extLst>
                <a:ext uri="{FF2B5EF4-FFF2-40B4-BE49-F238E27FC236}">
                  <a16:creationId xmlns:a16="http://schemas.microsoft.com/office/drawing/2014/main" id="{2A1AF517-5200-4A6D-AE98-AFB8E722BF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25" r="26621"/>
            <a:stretch/>
          </p:blipFill>
          <p:spPr>
            <a:xfrm>
              <a:off x="4983427" y="621854"/>
              <a:ext cx="5400911" cy="4094485"/>
            </a:xfrm>
            <a:prstGeom prst="rect">
              <a:avLst/>
            </a:prstGeom>
          </p:spPr>
        </p:pic>
        <p:pic>
          <p:nvPicPr>
            <p:cNvPr id="5" name="Picture 4" descr="A picture containing drawing, illustration, art, cartoon&#10;&#10;Description automatically generated">
              <a:extLst>
                <a:ext uri="{FF2B5EF4-FFF2-40B4-BE49-F238E27FC236}">
                  <a16:creationId xmlns:a16="http://schemas.microsoft.com/office/drawing/2014/main" id="{AD9D4216-D454-442A-8000-21EA527D13F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4460" y="2270227"/>
              <a:ext cx="1588240" cy="1158772"/>
            </a:xfrm>
            <a:prstGeom prst="rect">
              <a:avLst/>
            </a:prstGeom>
          </p:spPr>
        </p:pic>
      </p:grpSp>
      <p:pic>
        <p:nvPicPr>
          <p:cNvPr id="6" name="Picture 5" descr="A picture containing circle, cartoon, illustration, art&#10;&#10;Description automatically generated">
            <a:extLst>
              <a:ext uri="{FF2B5EF4-FFF2-40B4-BE49-F238E27FC236}">
                <a16:creationId xmlns:a16="http://schemas.microsoft.com/office/drawing/2014/main" id="{C943D4F6-0DC7-4961-B694-6CAACE11E7D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807" y="5669772"/>
            <a:ext cx="1105271" cy="111771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EE3E794-48D8-48B5-8477-A15EBDC087C1}"/>
              </a:ext>
            </a:extLst>
          </p:cNvPr>
          <p:cNvSpPr txBox="1"/>
          <p:nvPr/>
        </p:nvSpPr>
        <p:spPr>
          <a:xfrm rot="20740379">
            <a:off x="9624361" y="5408695"/>
            <a:ext cx="2216886" cy="584775"/>
          </a:xfrm>
          <a:prstGeom prst="rect">
            <a:avLst/>
          </a:prstGeom>
          <a:solidFill>
            <a:srgbClr val="FFFFEB"/>
          </a:solidFill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Lucida Calligraphy" panose="03010101010101010101" pitchFamily="66" charset="0"/>
              </a:rPr>
              <a:t>The End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B9DAFC4-A5E5-4A84-AE5C-F6C1914B5FDE}"/>
              </a:ext>
            </a:extLst>
          </p:cNvPr>
          <p:cNvGrpSpPr/>
          <p:nvPr/>
        </p:nvGrpSpPr>
        <p:grpSpPr>
          <a:xfrm>
            <a:off x="-140061" y="5083498"/>
            <a:ext cx="1841002" cy="1841002"/>
            <a:chOff x="235532" y="2070715"/>
            <a:chExt cx="2730938" cy="2730938"/>
          </a:xfrm>
        </p:grpSpPr>
        <p:pic>
          <p:nvPicPr>
            <p:cNvPr id="11" name="Graphic 10" descr="Confused person with solid fill">
              <a:extLst>
                <a:ext uri="{FF2B5EF4-FFF2-40B4-BE49-F238E27FC236}">
                  <a16:creationId xmlns:a16="http://schemas.microsoft.com/office/drawing/2014/main" id="{34A40592-7858-47E3-974E-8E72F319A13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235532" y="2070715"/>
              <a:ext cx="2730938" cy="2730938"/>
            </a:xfrm>
            <a:prstGeom prst="rect">
              <a:avLst/>
            </a:prstGeom>
          </p:spPr>
        </p:pic>
        <p:pic>
          <p:nvPicPr>
            <p:cNvPr id="12" name="Picture 11" descr="A picture containing cartoon, clipart, art, illustration&#10;&#10;Description automatically generated">
              <a:extLst>
                <a:ext uri="{FF2B5EF4-FFF2-40B4-BE49-F238E27FC236}">
                  <a16:creationId xmlns:a16="http://schemas.microsoft.com/office/drawing/2014/main" id="{367A17AC-45BC-4776-A2A5-CDCF8F16B2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139904">
              <a:off x="1426532" y="2221458"/>
              <a:ext cx="348938" cy="296539"/>
            </a:xfrm>
            <a:prstGeom prst="rect">
              <a:avLst/>
            </a:prstGeom>
          </p:spPr>
        </p:pic>
      </p:grpSp>
      <p:pic>
        <p:nvPicPr>
          <p:cNvPr id="13" name="Picture 12" descr="A picture containing black, darkness&#10;&#10;Description automatically generated">
            <a:extLst>
              <a:ext uri="{FF2B5EF4-FFF2-40B4-BE49-F238E27FC236}">
                <a16:creationId xmlns:a16="http://schemas.microsoft.com/office/drawing/2014/main" id="{E6A122F4-5E59-4B66-9348-FFA7802520D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06831" flipH="1">
            <a:off x="1587275" y="5238126"/>
            <a:ext cx="619799" cy="1394465"/>
          </a:xfrm>
          <a:prstGeom prst="rect">
            <a:avLst/>
          </a:prstGeom>
        </p:spPr>
      </p:pic>
      <p:pic>
        <p:nvPicPr>
          <p:cNvPr id="16" name="Picture 15" descr="A picture containing drawing, illustration, art, cartoon&#10;&#10;Description automatically generated">
            <a:extLst>
              <a:ext uri="{FF2B5EF4-FFF2-40B4-BE49-F238E27FC236}">
                <a16:creationId xmlns:a16="http://schemas.microsoft.com/office/drawing/2014/main" id="{925F6364-32F9-4CBA-80D5-AC14337C37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41140">
            <a:off x="2041680" y="6074920"/>
            <a:ext cx="898745" cy="748168"/>
          </a:xfrm>
          <a:prstGeom prst="rect">
            <a:avLst/>
          </a:prstGeom>
        </p:spPr>
      </p:pic>
      <p:pic>
        <p:nvPicPr>
          <p:cNvPr id="17" name="Picture 16" descr="A picture containing drawing, child art, cartoon, illustration&#10;&#10;Description automatically generated">
            <a:extLst>
              <a:ext uri="{FF2B5EF4-FFF2-40B4-BE49-F238E27FC236}">
                <a16:creationId xmlns:a16="http://schemas.microsoft.com/office/drawing/2014/main" id="{6B775F7F-A5A1-4B58-A717-F9A5F5777B27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4006" y="5000855"/>
            <a:ext cx="1679042" cy="1524256"/>
          </a:xfrm>
          <a:prstGeom prst="rect">
            <a:avLst/>
          </a:prstGeom>
        </p:spPr>
      </p:pic>
      <p:pic>
        <p:nvPicPr>
          <p:cNvPr id="19" name="Picture 18" descr="A red x on a black background&#10;&#10;Description automatically generated">
            <a:extLst>
              <a:ext uri="{FF2B5EF4-FFF2-40B4-BE49-F238E27FC236}">
                <a16:creationId xmlns:a16="http://schemas.microsoft.com/office/drawing/2014/main" id="{62C30104-EFD7-42FE-805E-52D84D53EB4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8165" y="4866412"/>
            <a:ext cx="1462513" cy="1841002"/>
          </a:xfrm>
          <a:prstGeom prst="rect">
            <a:avLst/>
          </a:prstGeom>
        </p:spPr>
      </p:pic>
      <p:pic>
        <p:nvPicPr>
          <p:cNvPr id="20" name="Picture 19" descr="A picture containing drawing, illustration, art, cartoon&#10;&#10;Description automatically generated">
            <a:extLst>
              <a:ext uri="{FF2B5EF4-FFF2-40B4-BE49-F238E27FC236}">
                <a16:creationId xmlns:a16="http://schemas.microsoft.com/office/drawing/2014/main" id="{32FE0257-1A46-4A66-95C8-B485A99E46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41140">
            <a:off x="5037650" y="5941716"/>
            <a:ext cx="898745" cy="74816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F95CB6B-A384-4542-BD10-C4B9CFDA9B0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536607" y="2378902"/>
            <a:ext cx="2279074" cy="2100193"/>
          </a:xfrm>
          <a:prstGeom prst="rect">
            <a:avLst/>
          </a:prstGeom>
        </p:spPr>
      </p:pic>
      <p:pic>
        <p:nvPicPr>
          <p:cNvPr id="31" name="Picture 30" descr="A picture containing drawing, illustration, art, cartoon&#10;&#10;Description automatically generated">
            <a:extLst>
              <a:ext uri="{FF2B5EF4-FFF2-40B4-BE49-F238E27FC236}">
                <a16:creationId xmlns:a16="http://schemas.microsoft.com/office/drawing/2014/main" id="{C009782A-DDF7-4CCC-BDD8-5BF134AF26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1187" y="3386528"/>
            <a:ext cx="1250717" cy="1060785"/>
          </a:xfrm>
          <a:prstGeom prst="rect">
            <a:avLst/>
          </a:prstGeom>
        </p:spPr>
      </p:pic>
      <p:pic>
        <p:nvPicPr>
          <p:cNvPr id="32" name="Graphic 31" descr="Run with solid fill">
            <a:extLst>
              <a:ext uri="{FF2B5EF4-FFF2-40B4-BE49-F238E27FC236}">
                <a16:creationId xmlns:a16="http://schemas.microsoft.com/office/drawing/2014/main" id="{83495FB7-DB38-42F5-93E4-42C84495E4E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5871514" y="2729899"/>
            <a:ext cx="1745535" cy="1745535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851D61E1-7CBE-40A9-B40A-5BCE6FA5458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78713" y="2627899"/>
            <a:ext cx="3396056" cy="2468577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3B84D8D5-45BD-47AE-BD4C-CAFBCC456C3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311121" y="2390091"/>
            <a:ext cx="3243353" cy="670618"/>
          </a:xfrm>
          <a:prstGeom prst="rect">
            <a:avLst/>
          </a:prstGeom>
        </p:spPr>
      </p:pic>
      <p:pic>
        <p:nvPicPr>
          <p:cNvPr id="44" name="Picture 43" descr="A picture containing drawing, illustration, art, cartoon&#10;&#10;Description automatically generated">
            <a:extLst>
              <a:ext uri="{FF2B5EF4-FFF2-40B4-BE49-F238E27FC236}">
                <a16:creationId xmlns:a16="http://schemas.microsoft.com/office/drawing/2014/main" id="{90DD642F-ED49-466D-80A0-FA9DFBD07E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104" y="3386527"/>
            <a:ext cx="1250717" cy="1060785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A7FF6726-D55D-43CF-B86E-B024F421ED76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86888" y="2502177"/>
            <a:ext cx="2313134" cy="1308747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62284270-8822-4862-8F49-458356A953F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1488">
            <a:off x="504375" y="209813"/>
            <a:ext cx="1847644" cy="1868451"/>
          </a:xfrm>
          <a:prstGeom prst="rect">
            <a:avLst/>
          </a:prstGeom>
        </p:spPr>
      </p:pic>
      <p:pic>
        <p:nvPicPr>
          <p:cNvPr id="50" name="Picture 49" descr="A pancake with a spatula&#10;&#10;Description automatically generated with low confidence">
            <a:extLst>
              <a:ext uri="{FF2B5EF4-FFF2-40B4-BE49-F238E27FC236}">
                <a16:creationId xmlns:a16="http://schemas.microsoft.com/office/drawing/2014/main" id="{6A6A0251-6DB4-44EC-A2B4-EC9E3127795F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8165" y="327275"/>
            <a:ext cx="2482618" cy="1771068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4D496BF9-8E78-40B4-9349-B8039C18B0FC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419877" y="51731"/>
            <a:ext cx="2482619" cy="2157633"/>
          </a:xfrm>
          <a:prstGeom prst="rect">
            <a:avLst/>
          </a:prstGeom>
        </p:spPr>
      </p:pic>
      <p:pic>
        <p:nvPicPr>
          <p:cNvPr id="52" name="Picture 51" descr="A cartoon of a round object with a face&#10;&#10;Description automatically generated with low confidence">
            <a:extLst>
              <a:ext uri="{FF2B5EF4-FFF2-40B4-BE49-F238E27FC236}">
                <a16:creationId xmlns:a16="http://schemas.microsoft.com/office/drawing/2014/main" id="{8A80BE96-A4C1-4A85-8DAC-3D79A5E79636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8167" y="305158"/>
            <a:ext cx="1978161" cy="1677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9055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CustomShape 2"/>
          <p:cNvSpPr/>
          <p:nvPr/>
        </p:nvSpPr>
        <p:spPr>
          <a:xfrm>
            <a:off x="2877322" y="4173161"/>
            <a:ext cx="5940513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5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Ko</a:t>
            </a:r>
            <a:r>
              <a:rPr kumimoji="0" lang="en-GB" sz="115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pf</a:t>
            </a:r>
          </a:p>
        </p:txBody>
      </p:sp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56645" y="-145599"/>
            <a:ext cx="386389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[</a:t>
            </a:r>
            <a:r>
              <a:rPr kumimoji="0" lang="en-GB" sz="8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pf</a:t>
            </a:r>
            <a:r>
              <a:rPr kumimoji="0" lang="en-GB" sz="8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8D4744F-B290-4485-90A6-89466F9A0EE9}"/>
              </a:ext>
            </a:extLst>
          </p:cNvPr>
          <p:cNvGrpSpPr/>
          <p:nvPr/>
        </p:nvGrpSpPr>
        <p:grpSpPr>
          <a:xfrm>
            <a:off x="10396437" y="189956"/>
            <a:ext cx="1537410" cy="941869"/>
            <a:chOff x="10396437" y="189956"/>
            <a:chExt cx="1537410" cy="941869"/>
          </a:xfrm>
        </p:grpSpPr>
        <p:pic>
          <p:nvPicPr>
            <p:cNvPr id="7" name="Picture 6" descr="Logo, icon&#10;&#10;Description automatically generated">
              <a:extLst>
                <a:ext uri="{FF2B5EF4-FFF2-40B4-BE49-F238E27FC236}">
                  <a16:creationId xmlns:a16="http://schemas.microsoft.com/office/drawing/2014/main" id="{82B9CBA6-AA64-4319-AD0C-341C8AC4E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95278" y="513212"/>
              <a:ext cx="638569" cy="618613"/>
            </a:xfrm>
            <a:prstGeom prst="rect">
              <a:avLst/>
            </a:prstGeom>
          </p:spPr>
        </p:pic>
        <p:sp>
          <p:nvSpPr>
            <p:cNvPr id="14" name="Speech Bubble: Oval 13">
              <a:extLst>
                <a:ext uri="{FF2B5EF4-FFF2-40B4-BE49-F238E27FC236}">
                  <a16:creationId xmlns:a16="http://schemas.microsoft.com/office/drawing/2014/main" id="{86F982C0-9F1C-4FC3-A97F-AFA3E065868B}"/>
                </a:ext>
              </a:extLst>
            </p:cNvPr>
            <p:cNvSpPr/>
            <p:nvPr/>
          </p:nvSpPr>
          <p:spPr>
            <a:xfrm>
              <a:off x="10396437" y="189956"/>
              <a:ext cx="818288" cy="775440"/>
            </a:xfrm>
            <a:prstGeom prst="wedgeEllipseCallout">
              <a:avLst>
                <a:gd name="adj1" fmla="val 80935"/>
                <a:gd name="adj2" fmla="val 35126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…</a:t>
              </a:r>
            </a:p>
          </p:txBody>
        </p:sp>
      </p:grpSp>
      <p:pic>
        <p:nvPicPr>
          <p:cNvPr id="11" name="Picture 10" descr="back of a man's head">
            <a:extLst>
              <a:ext uri="{FF2B5EF4-FFF2-40B4-BE49-F238E27FC236}">
                <a16:creationId xmlns:a16="http://schemas.microsoft.com/office/drawing/2014/main" id="{1F84B108-1C58-4EB3-BFCF-E0A939D7F4D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63"/>
          <a:stretch/>
        </p:blipFill>
        <p:spPr>
          <a:xfrm>
            <a:off x="4212930" y="455369"/>
            <a:ext cx="3366658" cy="38617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CustomShape 2"/>
          <p:cNvSpPr/>
          <p:nvPr/>
        </p:nvSpPr>
        <p:spPr>
          <a:xfrm>
            <a:off x="3125743" y="1765106"/>
            <a:ext cx="5940513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500" b="1" i="0" u="none" strike="noStrike" kern="1200" cap="none" spc="-1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0" y="-50717"/>
            <a:ext cx="386389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[</a:t>
            </a:r>
            <a:r>
              <a:rPr kumimoji="0" lang="en-GB" sz="8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pf</a:t>
            </a:r>
            <a:r>
              <a:rPr kumimoji="0" lang="en-GB" sz="8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6" descr="Logo, icon&#10;&#10;Description automatically generated">
            <a:extLst>
              <a:ext uri="{FF2B5EF4-FFF2-40B4-BE49-F238E27FC236}">
                <a16:creationId xmlns:a16="http://schemas.microsoft.com/office/drawing/2014/main" id="{82B9CBA6-AA64-4319-AD0C-341C8AC4EF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5278" y="513212"/>
            <a:ext cx="638569" cy="618613"/>
          </a:xfrm>
          <a:prstGeom prst="rect">
            <a:avLst/>
          </a:prstGeom>
        </p:spPr>
      </p:pic>
      <p:sp>
        <p:nvSpPr>
          <p:cNvPr id="14" name="Speech Bubble: Oval 13">
            <a:extLst>
              <a:ext uri="{FF2B5EF4-FFF2-40B4-BE49-F238E27FC236}">
                <a16:creationId xmlns:a16="http://schemas.microsoft.com/office/drawing/2014/main" id="{86F982C0-9F1C-4FC3-A97F-AFA3E065868B}"/>
              </a:ext>
            </a:extLst>
          </p:cNvPr>
          <p:cNvSpPr/>
          <p:nvPr/>
        </p:nvSpPr>
        <p:spPr>
          <a:xfrm>
            <a:off x="10396437" y="189956"/>
            <a:ext cx="818288" cy="775440"/>
          </a:xfrm>
          <a:prstGeom prst="wedgeEllipseCallout">
            <a:avLst>
              <a:gd name="adj1" fmla="val 80935"/>
              <a:gd name="adj2" fmla="val 35126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…</a:t>
            </a:r>
          </a:p>
        </p:txBody>
      </p:sp>
      <p:pic>
        <p:nvPicPr>
          <p:cNvPr id="8" name="Picture 7" descr="A picture containing plant&#10;&#10;Description automatically generated">
            <a:extLst>
              <a:ext uri="{FF2B5EF4-FFF2-40B4-BE49-F238E27FC236}">
                <a16:creationId xmlns:a16="http://schemas.microsoft.com/office/drawing/2014/main" id="{1ED0A7BA-9DAD-43A1-BFB4-C092D85FB6C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200" y="1765106"/>
            <a:ext cx="1993900" cy="236899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8C576A9-A78B-4D1E-918D-DA4441D305AC}"/>
              </a:ext>
            </a:extLst>
          </p:cNvPr>
          <p:cNvSpPr txBox="1"/>
          <p:nvPr/>
        </p:nvSpPr>
        <p:spPr>
          <a:xfrm>
            <a:off x="411200" y="4302229"/>
            <a:ext cx="38638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Pf</a:t>
            </a:r>
            <a:r>
              <a:rPr kumimoji="0" lang="en-GB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lanze</a:t>
            </a:r>
            <a:endParaRPr kumimoji="0" lang="en-GB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92C5853-BD59-4729-ABE1-52DBA76AB316}"/>
              </a:ext>
            </a:extLst>
          </p:cNvPr>
          <p:cNvSpPr txBox="1"/>
          <p:nvPr/>
        </p:nvSpPr>
        <p:spPr>
          <a:xfrm>
            <a:off x="8328101" y="4184509"/>
            <a:ext cx="38638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A</a:t>
            </a:r>
            <a:r>
              <a:rPr kumimoji="0" lang="en-GB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pf</a:t>
            </a:r>
            <a:r>
              <a:rPr kumimoji="0" lang="en-GB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el</a:t>
            </a:r>
            <a:endParaRPr kumimoji="0" lang="en-GB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6" name="Rounded Rectangle 3">
            <a:extLst>
              <a:ext uri="{FF2B5EF4-FFF2-40B4-BE49-F238E27FC236}">
                <a16:creationId xmlns:a16="http://schemas.microsoft.com/office/drawing/2014/main" id="{2E34C3CF-6F32-B870-24C1-17FBFC2E14DC}"/>
              </a:ext>
            </a:extLst>
          </p:cNvPr>
          <p:cNvSpPr/>
          <p:nvPr/>
        </p:nvSpPr>
        <p:spPr>
          <a:xfrm>
            <a:off x="4403174" y="1594142"/>
            <a:ext cx="3982609" cy="3610242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6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Ko</a:t>
            </a:r>
            <a:r>
              <a:rPr kumimoji="0" lang="en-GB" sz="9600" b="0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pf</a:t>
            </a:r>
            <a:endParaRPr kumimoji="0" lang="en-GB" sz="7200" b="1" i="0" u="none" strike="noStrike" kern="1200" cap="none" spc="-1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1" name="Picture 10" descr="back of a man's head">
            <a:extLst>
              <a:ext uri="{FF2B5EF4-FFF2-40B4-BE49-F238E27FC236}">
                <a16:creationId xmlns:a16="http://schemas.microsoft.com/office/drawing/2014/main" id="{28D38602-6DED-4EC5-BD87-F237CE21F55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63"/>
          <a:stretch/>
        </p:blipFill>
        <p:spPr>
          <a:xfrm>
            <a:off x="5365984" y="1631489"/>
            <a:ext cx="2016386" cy="2312935"/>
          </a:xfrm>
          <a:prstGeom prst="rect">
            <a:avLst/>
          </a:prstGeom>
        </p:spPr>
      </p:pic>
      <p:pic>
        <p:nvPicPr>
          <p:cNvPr id="1026" name="Picture 2" descr="Free Fruit Apple vector and picture">
            <a:extLst>
              <a:ext uri="{FF2B5EF4-FFF2-40B4-BE49-F238E27FC236}">
                <a16:creationId xmlns:a16="http://schemas.microsoft.com/office/drawing/2014/main" id="{C63E6FF6-804C-1BB0-1FBE-C53AEE2DBD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57" y="2456867"/>
            <a:ext cx="1622386" cy="1615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162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0" y="-67832"/>
            <a:ext cx="386389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[</a:t>
            </a:r>
            <a:r>
              <a:rPr kumimoji="0" lang="en-GB" sz="8800" b="0" i="0" u="none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kn</a:t>
            </a:r>
            <a:r>
              <a:rPr kumimoji="0" lang="en-GB" sz="8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8D4744F-B290-4485-90A6-89466F9A0EE9}"/>
              </a:ext>
            </a:extLst>
          </p:cNvPr>
          <p:cNvGrpSpPr/>
          <p:nvPr/>
        </p:nvGrpSpPr>
        <p:grpSpPr>
          <a:xfrm>
            <a:off x="10396437" y="189956"/>
            <a:ext cx="1537410" cy="941869"/>
            <a:chOff x="10396437" y="189956"/>
            <a:chExt cx="1537410" cy="941869"/>
          </a:xfrm>
        </p:grpSpPr>
        <p:pic>
          <p:nvPicPr>
            <p:cNvPr id="7" name="Picture 6" descr="Logo, icon&#10;&#10;Description automatically generated">
              <a:extLst>
                <a:ext uri="{FF2B5EF4-FFF2-40B4-BE49-F238E27FC236}">
                  <a16:creationId xmlns:a16="http://schemas.microsoft.com/office/drawing/2014/main" id="{82B9CBA6-AA64-4319-AD0C-341C8AC4E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95278" y="513212"/>
              <a:ext cx="638569" cy="618613"/>
            </a:xfrm>
            <a:prstGeom prst="rect">
              <a:avLst/>
            </a:prstGeom>
          </p:spPr>
        </p:pic>
        <p:sp>
          <p:nvSpPr>
            <p:cNvPr id="14" name="Speech Bubble: Oval 13">
              <a:extLst>
                <a:ext uri="{FF2B5EF4-FFF2-40B4-BE49-F238E27FC236}">
                  <a16:creationId xmlns:a16="http://schemas.microsoft.com/office/drawing/2014/main" id="{86F982C0-9F1C-4FC3-A97F-AFA3E065868B}"/>
                </a:ext>
              </a:extLst>
            </p:cNvPr>
            <p:cNvSpPr/>
            <p:nvPr/>
          </p:nvSpPr>
          <p:spPr>
            <a:xfrm>
              <a:off x="10396437" y="189956"/>
              <a:ext cx="818288" cy="775440"/>
            </a:xfrm>
            <a:prstGeom prst="wedgeEllipseCallout">
              <a:avLst>
                <a:gd name="adj1" fmla="val 80935"/>
                <a:gd name="adj2" fmla="val 35126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…</a:t>
              </a:r>
            </a:p>
          </p:txBody>
        </p:sp>
      </p:grp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9D5E95D6-6595-41B5-98C0-21E3451C706E}"/>
              </a:ext>
            </a:extLst>
          </p:cNvPr>
          <p:cNvSpPr/>
          <p:nvPr/>
        </p:nvSpPr>
        <p:spPr>
          <a:xfrm>
            <a:off x="5407693" y="142256"/>
            <a:ext cx="4727973" cy="1404832"/>
          </a:xfrm>
          <a:prstGeom prst="wedgeRoundRectCallout">
            <a:avLst>
              <a:gd name="adj1" fmla="val -26889"/>
              <a:gd name="adj2" fmla="val 65408"/>
              <a:gd name="adj3" fmla="val 16667"/>
            </a:avLst>
          </a:prstGeom>
          <a:solidFill>
            <a:srgbClr val="002060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In English the </a:t>
            </a:r>
            <a:r>
              <a:rPr kumimoji="0" lang="en-GB" sz="2000" b="1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k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in words starting with </a:t>
            </a:r>
            <a:r>
              <a:rPr kumimoji="0" lang="en-GB" sz="2000" b="1" i="1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kn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(e.g. knee, knot) is silent.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In German the 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k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is pronounced, </a:t>
            </a:r>
            <a:b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</a:b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Wingdings" panose="05000000000000000000" pitchFamily="2" charset="2"/>
              </a:rPr>
              <a:t> 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K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-</a:t>
            </a: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nie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. </a:t>
            </a:r>
          </a:p>
        </p:txBody>
      </p:sp>
      <p:pic>
        <p:nvPicPr>
          <p:cNvPr id="2050" name="Picture 2" descr="Free Leg Foot vector and picture">
            <a:extLst>
              <a:ext uri="{FF2B5EF4-FFF2-40B4-BE49-F238E27FC236}">
                <a16:creationId xmlns:a16="http://schemas.microsoft.com/office/drawing/2014/main" id="{FE576B9A-DCE6-3666-DE5D-37D35AF992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897"/>
          <a:stretch/>
        </p:blipFill>
        <p:spPr bwMode="auto">
          <a:xfrm>
            <a:off x="4585720" y="1980888"/>
            <a:ext cx="2270149" cy="2501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5CEEFA0-4EE2-88D7-644A-F95354CF74F7}"/>
              </a:ext>
            </a:extLst>
          </p:cNvPr>
          <p:cNvSpPr txBox="1"/>
          <p:nvPr/>
        </p:nvSpPr>
        <p:spPr>
          <a:xfrm>
            <a:off x="4310591" y="4482740"/>
            <a:ext cx="7772400" cy="1862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500" b="0" i="0" u="none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Kn</a:t>
            </a:r>
            <a:r>
              <a:rPr kumimoji="0" lang="en-GB" sz="115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ie</a:t>
            </a:r>
            <a:endParaRPr kumimoji="0" lang="en-GB" sz="1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2313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6" descr="Logo, icon&#10;&#10;Description automatically generated">
            <a:extLst>
              <a:ext uri="{FF2B5EF4-FFF2-40B4-BE49-F238E27FC236}">
                <a16:creationId xmlns:a16="http://schemas.microsoft.com/office/drawing/2014/main" id="{82B9CBA6-AA64-4319-AD0C-341C8AC4EF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5278" y="513212"/>
            <a:ext cx="638569" cy="618613"/>
          </a:xfrm>
          <a:prstGeom prst="rect">
            <a:avLst/>
          </a:prstGeom>
        </p:spPr>
      </p:pic>
      <p:sp>
        <p:nvSpPr>
          <p:cNvPr id="14" name="Speech Bubble: Oval 13">
            <a:extLst>
              <a:ext uri="{FF2B5EF4-FFF2-40B4-BE49-F238E27FC236}">
                <a16:creationId xmlns:a16="http://schemas.microsoft.com/office/drawing/2014/main" id="{86F982C0-9F1C-4FC3-A97F-AFA3E065868B}"/>
              </a:ext>
            </a:extLst>
          </p:cNvPr>
          <p:cNvSpPr/>
          <p:nvPr/>
        </p:nvSpPr>
        <p:spPr>
          <a:xfrm>
            <a:off x="10396437" y="189956"/>
            <a:ext cx="818288" cy="775440"/>
          </a:xfrm>
          <a:prstGeom prst="wedgeEllipseCallout">
            <a:avLst>
              <a:gd name="adj1" fmla="val 80935"/>
              <a:gd name="adj2" fmla="val 35126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…</a:t>
            </a:r>
          </a:p>
        </p:txBody>
      </p:sp>
      <p:pic>
        <p:nvPicPr>
          <p:cNvPr id="6" name="Picture 4" descr="Free Bone Dog vector and picture">
            <a:extLst>
              <a:ext uri="{FF2B5EF4-FFF2-40B4-BE49-F238E27FC236}">
                <a16:creationId xmlns:a16="http://schemas.microsoft.com/office/drawing/2014/main" id="{32CA174D-556C-C897-A982-08AD062859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695" y="2519449"/>
            <a:ext cx="3638204" cy="1819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Free Knot Seizing vector and picture">
            <a:extLst>
              <a:ext uri="{FF2B5EF4-FFF2-40B4-BE49-F238E27FC236}">
                <a16:creationId xmlns:a16="http://schemas.microsoft.com/office/drawing/2014/main" id="{90AE4A18-9F32-6E21-B2FD-13EDE39493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9185772" y="1838065"/>
            <a:ext cx="1786500" cy="357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ounded Rectangle 3">
            <a:extLst>
              <a:ext uri="{FF2B5EF4-FFF2-40B4-BE49-F238E27FC236}">
                <a16:creationId xmlns:a16="http://schemas.microsoft.com/office/drawing/2014/main" id="{D6992D2D-AB97-B9B9-FB5B-B9B8410CAAE1}"/>
              </a:ext>
            </a:extLst>
          </p:cNvPr>
          <p:cNvSpPr/>
          <p:nvPr/>
        </p:nvSpPr>
        <p:spPr>
          <a:xfrm>
            <a:off x="4144767" y="2206891"/>
            <a:ext cx="3866886" cy="3545516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600" b="0" i="0" u="none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Kn</a:t>
            </a:r>
            <a:r>
              <a:rPr kumimoji="0" lang="en-GB" sz="96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ie</a:t>
            </a:r>
            <a:endParaRPr kumimoji="0" lang="en-GB" sz="7200" b="1" i="0" u="none" strike="noStrike" kern="1200" cap="none" spc="-1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0" name="Picture 2" descr="Free Leg Foot vector and picture">
            <a:extLst>
              <a:ext uri="{FF2B5EF4-FFF2-40B4-BE49-F238E27FC236}">
                <a16:creationId xmlns:a16="http://schemas.microsoft.com/office/drawing/2014/main" id="{F94E65E3-EF8F-076A-E868-E328977F90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897"/>
          <a:stretch/>
        </p:blipFill>
        <p:spPr bwMode="auto">
          <a:xfrm>
            <a:off x="5221237" y="2347375"/>
            <a:ext cx="1713946" cy="188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C54EF67-8E72-3C36-DF22-C5DA0CEF293E}"/>
              </a:ext>
            </a:extLst>
          </p:cNvPr>
          <p:cNvSpPr txBox="1"/>
          <p:nvPr/>
        </p:nvSpPr>
        <p:spPr>
          <a:xfrm>
            <a:off x="137686" y="4451858"/>
            <a:ext cx="38638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Kn</a:t>
            </a:r>
            <a:r>
              <a:rPr kumimoji="0" lang="en-GB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ochen</a:t>
            </a:r>
            <a:endParaRPr kumimoji="0" lang="en-GB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D0138F1-F248-F2C1-655A-F2F7A9EC08A4}"/>
              </a:ext>
            </a:extLst>
          </p:cNvPr>
          <p:cNvSpPr txBox="1"/>
          <p:nvPr/>
        </p:nvSpPr>
        <p:spPr>
          <a:xfrm>
            <a:off x="8190415" y="4451858"/>
            <a:ext cx="38638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kn</a:t>
            </a:r>
            <a:r>
              <a:rPr kumimoji="0" lang="en-GB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üpfen</a:t>
            </a:r>
            <a:endParaRPr kumimoji="0" lang="en-GB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83D7225-42C6-E4C4-3DE7-2B884CEAE732}"/>
              </a:ext>
            </a:extLst>
          </p:cNvPr>
          <p:cNvSpPr txBox="1"/>
          <p:nvPr/>
        </p:nvSpPr>
        <p:spPr>
          <a:xfrm>
            <a:off x="0" y="-67832"/>
            <a:ext cx="386389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[</a:t>
            </a:r>
            <a:r>
              <a:rPr kumimoji="0" lang="en-GB" sz="8800" b="0" i="0" u="none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kn</a:t>
            </a:r>
            <a:r>
              <a:rPr kumimoji="0" lang="en-GB" sz="8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63497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drawing, clipart, illustration, art&#10;&#10;Description automatically generated">
            <a:extLst>
              <a:ext uri="{FF2B5EF4-FFF2-40B4-BE49-F238E27FC236}">
                <a16:creationId xmlns:a16="http://schemas.microsoft.com/office/drawing/2014/main" id="{E9281A0D-D8FB-4BF3-BB88-F780908DA8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2695" y="14345"/>
            <a:ext cx="1524631" cy="1541800"/>
          </a:xfrm>
          <a:prstGeom prst="rect">
            <a:avLst/>
          </a:prstGeom>
        </p:spPr>
      </p:pic>
      <p:graphicFrame>
        <p:nvGraphicFramePr>
          <p:cNvPr id="17" name="Table 2">
            <a:extLst>
              <a:ext uri="{FF2B5EF4-FFF2-40B4-BE49-F238E27FC236}">
                <a16:creationId xmlns:a16="http://schemas.microsoft.com/office/drawing/2014/main" id="{ACB7D602-17DB-4C16-B6C5-9D04175C6B84}"/>
              </a:ext>
            </a:extLst>
          </p:cNvPr>
          <p:cNvGraphicFramePr/>
          <p:nvPr/>
        </p:nvGraphicFramePr>
        <p:xfrm>
          <a:off x="618235" y="1708856"/>
          <a:ext cx="10778340" cy="3986448"/>
        </p:xfrm>
        <a:graphic>
          <a:graphicData uri="http://schemas.openxmlformats.org/drawingml/2006/table">
            <a:tbl>
              <a:tblPr/>
              <a:tblGrid>
                <a:gridCol w="11402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8181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1248">
                  <a:extLst>
                    <a:ext uri="{9D8B030D-6E8A-4147-A177-3AD203B41FA5}">
                      <a16:colId xmlns:a16="http://schemas.microsoft.com/office/drawing/2014/main" val="482453037"/>
                    </a:ext>
                  </a:extLst>
                </a:gridCol>
                <a:gridCol w="908667">
                  <a:extLst>
                    <a:ext uri="{9D8B030D-6E8A-4147-A177-3AD203B41FA5}">
                      <a16:colId xmlns:a16="http://schemas.microsoft.com/office/drawing/2014/main" val="2877992749"/>
                    </a:ext>
                  </a:extLst>
                </a:gridCol>
              </a:tblGrid>
              <a:tr h="446098"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kn</a:t>
                      </a: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pf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8208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GB" sz="2200" dirty="0">
                          <a:solidFill>
                            <a:srgbClr val="002060"/>
                          </a:solidFill>
                        </a:rPr>
                        <a:t>Ein </a:t>
                      </a:r>
                      <a:r>
                        <a:rPr lang="en-GB" sz="2200" dirty="0" err="1">
                          <a:solidFill>
                            <a:srgbClr val="002060"/>
                          </a:solidFill>
                        </a:rPr>
                        <a:t>Pfannkuchen</a:t>
                      </a:r>
                      <a:r>
                        <a:rPr lang="en-GB" sz="22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GB" sz="2200" dirty="0" err="1">
                          <a:solidFill>
                            <a:srgbClr val="002060"/>
                          </a:solidFill>
                        </a:rPr>
                        <a:t>kann</a:t>
                      </a:r>
                      <a:r>
                        <a:rPr lang="en-GB" sz="22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GB" sz="2200" dirty="0" err="1">
                          <a:solidFill>
                            <a:srgbClr val="002060"/>
                          </a:solidFill>
                        </a:rPr>
                        <a:t>keine</a:t>
                      </a:r>
                      <a:r>
                        <a:rPr lang="en-GB" sz="22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GB" sz="2200" dirty="0" err="1">
                          <a:solidFill>
                            <a:srgbClr val="002060"/>
                          </a:solidFill>
                        </a:rPr>
                        <a:t>Knie</a:t>
                      </a:r>
                      <a:r>
                        <a:rPr lang="en-GB" sz="22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GB" sz="2200" dirty="0" err="1">
                          <a:solidFill>
                            <a:srgbClr val="002060"/>
                          </a:solidFill>
                        </a:rPr>
                        <a:t>knicken</a:t>
                      </a:r>
                      <a:r>
                        <a:rPr lang="en-GB" sz="2200" dirty="0">
                          <a:solidFill>
                            <a:srgbClr val="002060"/>
                          </a:solidFill>
                        </a:rPr>
                        <a:t>. </a:t>
                      </a:r>
                      <a:endParaRPr lang="en-GB" sz="22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1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I </a:t>
                      </a:r>
                      <a:r>
                        <a:rPr lang="en-GB" sz="2400" b="1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I</a:t>
                      </a:r>
                      <a:r>
                        <a:rPr lang="en-GB" sz="2400" b="1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 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1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I  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8208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de-DE" sz="22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Ein Pfannkuchen kann keine Pfeifen </a:t>
                      </a:r>
                      <a:r>
                        <a:rPr lang="de-DE" sz="22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pfeifen</a:t>
                      </a:r>
                      <a:endParaRPr lang="en-GB" sz="22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1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I </a:t>
                      </a:r>
                      <a:r>
                        <a:rPr lang="en-GB" sz="2400" b="1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I</a:t>
                      </a:r>
                      <a:r>
                        <a:rPr lang="en-GB" sz="2400" b="1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 </a:t>
                      </a:r>
                      <a:r>
                        <a:rPr lang="en-GB" sz="2400" b="1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I</a:t>
                      </a: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8208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de-DE" sz="22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Ein Pfannkuchen kann keine Pferde pflegen.</a:t>
                      </a:r>
                      <a:endParaRPr lang="en-GB" sz="22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I </a:t>
                      </a:r>
                      <a:r>
                        <a:rPr lang="en-GB" sz="2400" b="1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I</a:t>
                      </a:r>
                      <a:r>
                        <a:rPr lang="en-GB" sz="2400" b="1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 </a:t>
                      </a:r>
                      <a:r>
                        <a:rPr lang="en-GB" sz="2400" b="1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I</a:t>
                      </a: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88208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GB" sz="22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Ein </a:t>
                      </a:r>
                      <a:r>
                        <a:rPr lang="en-GB" sz="22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Pfannkuchen</a:t>
                      </a:r>
                      <a:r>
                        <a:rPr lang="en-GB" sz="22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 </a:t>
                      </a:r>
                      <a:r>
                        <a:rPr lang="en-GB" sz="22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kann</a:t>
                      </a:r>
                      <a:r>
                        <a:rPr lang="en-GB" sz="22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 </a:t>
                      </a:r>
                      <a:r>
                        <a:rPr lang="en-GB" sz="22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keine</a:t>
                      </a:r>
                      <a:r>
                        <a:rPr lang="en-GB" sz="22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 </a:t>
                      </a:r>
                      <a:r>
                        <a:rPr lang="en-GB" sz="22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Pflichten</a:t>
                      </a:r>
                      <a:r>
                        <a:rPr lang="en-GB" sz="22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 </a:t>
                      </a:r>
                      <a:r>
                        <a:rPr lang="en-GB" sz="22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erfüllen</a:t>
                      </a:r>
                      <a:r>
                        <a:rPr lang="en-GB" sz="22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.  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1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I </a:t>
                      </a:r>
                      <a:r>
                        <a:rPr lang="en-GB" sz="2400" b="1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I</a:t>
                      </a: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88208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GB" sz="22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Ein </a:t>
                      </a:r>
                      <a:r>
                        <a:rPr lang="en-GB" sz="22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Pfannkuchen</a:t>
                      </a:r>
                      <a:r>
                        <a:rPr lang="en-GB" sz="22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 </a:t>
                      </a:r>
                      <a:r>
                        <a:rPr lang="en-GB" sz="22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kann</a:t>
                      </a:r>
                      <a:r>
                        <a:rPr lang="en-GB" sz="22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 </a:t>
                      </a:r>
                      <a:r>
                        <a:rPr lang="en-GB" sz="22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keine</a:t>
                      </a:r>
                      <a:r>
                        <a:rPr lang="en-GB" sz="22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 </a:t>
                      </a:r>
                      <a:r>
                        <a:rPr lang="en-GB" sz="22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Pfirsiche</a:t>
                      </a:r>
                      <a:r>
                        <a:rPr lang="en-GB" sz="22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 </a:t>
                      </a:r>
                      <a:r>
                        <a:rPr lang="en-GB" sz="22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essen</a:t>
                      </a:r>
                      <a:r>
                        <a:rPr lang="en-GB" sz="22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. 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1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I </a:t>
                      </a:r>
                      <a:r>
                        <a:rPr lang="en-GB" sz="2400" b="1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I</a:t>
                      </a: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88208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de-DE" sz="22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Ein Pfannkuchen kann keine Knöpfe knipsen.</a:t>
                      </a:r>
                      <a:endParaRPr lang="en-GB" sz="22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1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I  </a:t>
                      </a:r>
                      <a:r>
                        <a:rPr lang="en-GB" sz="2400" b="1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I</a:t>
                      </a:r>
                      <a:r>
                        <a:rPr lang="en-GB" sz="2400" b="1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 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1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I 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0" name="Picture 9" descr="A picture containing text, clipart&#10;&#10;Description automatically generated">
            <a:hlinkClick r:id="" action="ppaction://noaction">
              <a:snd r:embed="rId4" name="T3_W12_6.5.wav"/>
            </a:hlinkClick>
            <a:extLst>
              <a:ext uri="{FF2B5EF4-FFF2-40B4-BE49-F238E27FC236}">
                <a16:creationId xmlns:a16="http://schemas.microsoft.com/office/drawing/2014/main" id="{55E9DF07-E9C0-4015-ABFA-059C677CE4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093" y="2222970"/>
            <a:ext cx="609653" cy="627942"/>
          </a:xfrm>
          <a:prstGeom prst="rect">
            <a:avLst/>
          </a:prstGeom>
        </p:spPr>
      </p:pic>
      <p:pic>
        <p:nvPicPr>
          <p:cNvPr id="18" name="Picture 17" descr="A picture containing text, clipart&#10;&#10;Description automatically generated">
            <a:hlinkClick r:id="" action="ppaction://noaction">
              <a:snd r:embed="rId6" name="T3_W12_6.6.wav"/>
            </a:hlinkClick>
            <a:extLst>
              <a:ext uri="{FF2B5EF4-FFF2-40B4-BE49-F238E27FC236}">
                <a16:creationId xmlns:a16="http://schemas.microsoft.com/office/drawing/2014/main" id="{D042F965-5B18-4ABC-872A-78DBAD3E2A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971" y="2796005"/>
            <a:ext cx="609653" cy="627942"/>
          </a:xfrm>
          <a:prstGeom prst="rect">
            <a:avLst/>
          </a:prstGeom>
        </p:spPr>
      </p:pic>
      <p:pic>
        <p:nvPicPr>
          <p:cNvPr id="19" name="Picture 18" descr="A picture containing text, clipart&#10;&#10;Description automatically generated">
            <a:hlinkClick r:id="" action="ppaction://noaction">
              <a:snd r:embed="rId7" name="T3_W12_6.7.wav"/>
            </a:hlinkClick>
            <a:extLst>
              <a:ext uri="{FF2B5EF4-FFF2-40B4-BE49-F238E27FC236}">
                <a16:creationId xmlns:a16="http://schemas.microsoft.com/office/drawing/2014/main" id="{8C3CC06B-6468-4EB9-ADC7-A55577D35A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543" y="3372987"/>
            <a:ext cx="609653" cy="627942"/>
          </a:xfrm>
          <a:prstGeom prst="rect">
            <a:avLst/>
          </a:prstGeom>
        </p:spPr>
      </p:pic>
      <p:pic>
        <p:nvPicPr>
          <p:cNvPr id="20" name="Picture 19" descr="A picture containing text, clipart&#10;&#10;Description automatically generated">
            <a:hlinkClick r:id="" action="ppaction://noaction">
              <a:snd r:embed="rId8" name="T3_W12_6.8.wav"/>
            </a:hlinkClick>
            <a:extLst>
              <a:ext uri="{FF2B5EF4-FFF2-40B4-BE49-F238E27FC236}">
                <a16:creationId xmlns:a16="http://schemas.microsoft.com/office/drawing/2014/main" id="{B2DA8EDA-E782-4C59-90CF-451F9DD392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970" y="3935314"/>
            <a:ext cx="609653" cy="627942"/>
          </a:xfrm>
          <a:prstGeom prst="rect">
            <a:avLst/>
          </a:prstGeom>
        </p:spPr>
      </p:pic>
      <p:pic>
        <p:nvPicPr>
          <p:cNvPr id="21" name="Picture 20" descr="A picture containing text, clipart&#10;&#10;Description automatically generated">
            <a:hlinkClick r:id="" action="ppaction://noaction">
              <a:snd r:embed="rId9" name="T3_W12_6.9.wav"/>
            </a:hlinkClick>
            <a:extLst>
              <a:ext uri="{FF2B5EF4-FFF2-40B4-BE49-F238E27FC236}">
                <a16:creationId xmlns:a16="http://schemas.microsoft.com/office/drawing/2014/main" id="{E7EB8DFC-4C8D-480B-8424-391274A25D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970" y="4509003"/>
            <a:ext cx="609653" cy="627942"/>
          </a:xfrm>
          <a:prstGeom prst="rect">
            <a:avLst/>
          </a:prstGeom>
        </p:spPr>
      </p:pic>
      <p:pic>
        <p:nvPicPr>
          <p:cNvPr id="22" name="Picture 21" descr="A picture containing text, clipart&#10;&#10;Description automatically generated">
            <a:hlinkClick r:id="" action="ppaction://noaction">
              <a:snd r:embed="rId10" name="T3_W12_6.10.wav"/>
            </a:hlinkClick>
            <a:extLst>
              <a:ext uri="{FF2B5EF4-FFF2-40B4-BE49-F238E27FC236}">
                <a16:creationId xmlns:a16="http://schemas.microsoft.com/office/drawing/2014/main" id="{BD98E516-A01E-4C6C-B2BF-823903EA58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543" y="5125583"/>
            <a:ext cx="609653" cy="627942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957C4FD2-6F61-444C-A1BA-3D28A91C212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6937" y="149524"/>
            <a:ext cx="1579001" cy="963251"/>
          </a:xfrm>
          <a:prstGeom prst="rect">
            <a:avLst/>
          </a:prstGeom>
        </p:spPr>
      </p:pic>
      <p:pic>
        <p:nvPicPr>
          <p:cNvPr id="8" name="Picture 7" descr="A picture containing light&#10;&#10;Description automatically generated">
            <a:extLst>
              <a:ext uri="{FF2B5EF4-FFF2-40B4-BE49-F238E27FC236}">
                <a16:creationId xmlns:a16="http://schemas.microsoft.com/office/drawing/2014/main" id="{F7DA5DD1-93DC-BB8F-3A54-E3B59F4B2CB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0074" y="2243650"/>
            <a:ext cx="418887" cy="477719"/>
          </a:xfrm>
          <a:prstGeom prst="rect">
            <a:avLst/>
          </a:prstGeom>
        </p:spPr>
      </p:pic>
      <p:pic>
        <p:nvPicPr>
          <p:cNvPr id="9" name="Picture 8" descr="A picture containing light&#10;&#10;Description automatically generated">
            <a:extLst>
              <a:ext uri="{FF2B5EF4-FFF2-40B4-BE49-F238E27FC236}">
                <a16:creationId xmlns:a16="http://schemas.microsoft.com/office/drawing/2014/main" id="{0758385E-C767-4784-6C07-03F747C4000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1256" y="2861984"/>
            <a:ext cx="379509" cy="432810"/>
          </a:xfrm>
          <a:prstGeom prst="rect">
            <a:avLst/>
          </a:prstGeom>
        </p:spPr>
      </p:pic>
      <p:pic>
        <p:nvPicPr>
          <p:cNvPr id="13" name="Picture 12" descr="A picture containing light&#10;&#10;Description automatically generated">
            <a:extLst>
              <a:ext uri="{FF2B5EF4-FFF2-40B4-BE49-F238E27FC236}">
                <a16:creationId xmlns:a16="http://schemas.microsoft.com/office/drawing/2014/main" id="{E332B6C5-E3A0-7E4F-4CC4-A6E2AB5699F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1416" y="3417971"/>
            <a:ext cx="358683" cy="409059"/>
          </a:xfrm>
          <a:prstGeom prst="rect">
            <a:avLst/>
          </a:prstGeom>
        </p:spPr>
      </p:pic>
      <p:pic>
        <p:nvPicPr>
          <p:cNvPr id="26" name="Picture 25" descr="A picture containing light&#10;&#10;Description automatically generated">
            <a:extLst>
              <a:ext uri="{FF2B5EF4-FFF2-40B4-BE49-F238E27FC236}">
                <a16:creationId xmlns:a16="http://schemas.microsoft.com/office/drawing/2014/main" id="{8F139D05-234D-16F2-DBF5-8CDC766950F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7684" y="4636074"/>
            <a:ext cx="317997" cy="362659"/>
          </a:xfrm>
          <a:prstGeom prst="rect">
            <a:avLst/>
          </a:prstGeom>
        </p:spPr>
      </p:pic>
      <p:pic>
        <p:nvPicPr>
          <p:cNvPr id="27" name="Picture 26" descr="A picture containing light&#10;&#10;Description automatically generated">
            <a:extLst>
              <a:ext uri="{FF2B5EF4-FFF2-40B4-BE49-F238E27FC236}">
                <a16:creationId xmlns:a16="http://schemas.microsoft.com/office/drawing/2014/main" id="{4CF23B44-0FE4-DD7B-02A6-360D42FA216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2184" y="5196161"/>
            <a:ext cx="377915" cy="430992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15A01B1B-D48A-33DF-C327-0193B4FCF855}"/>
              </a:ext>
            </a:extLst>
          </p:cNvPr>
          <p:cNvSpPr/>
          <p:nvPr/>
        </p:nvSpPr>
        <p:spPr>
          <a:xfrm>
            <a:off x="10701292" y="2208390"/>
            <a:ext cx="577742" cy="477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F460450-E8D0-C8E9-F648-DE5DC15698D1}"/>
              </a:ext>
            </a:extLst>
          </p:cNvPr>
          <p:cNvSpPr/>
          <p:nvPr/>
        </p:nvSpPr>
        <p:spPr>
          <a:xfrm>
            <a:off x="10702337" y="2903721"/>
            <a:ext cx="484584" cy="3459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68891F53-432E-6933-455F-01A620EF4859}"/>
              </a:ext>
            </a:extLst>
          </p:cNvPr>
          <p:cNvSpPr/>
          <p:nvPr/>
        </p:nvSpPr>
        <p:spPr>
          <a:xfrm>
            <a:off x="10516913" y="3449045"/>
            <a:ext cx="819482" cy="3779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5B75358C-728A-BD3D-9AEA-7623D33FB49E}"/>
              </a:ext>
            </a:extLst>
          </p:cNvPr>
          <p:cNvSpPr/>
          <p:nvPr/>
        </p:nvSpPr>
        <p:spPr>
          <a:xfrm>
            <a:off x="10715394" y="4052511"/>
            <a:ext cx="386179" cy="3657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4F18234A-88DB-C6B3-58D0-9C3F75797C41}"/>
              </a:ext>
            </a:extLst>
          </p:cNvPr>
          <p:cNvSpPr/>
          <p:nvPr/>
        </p:nvSpPr>
        <p:spPr>
          <a:xfrm>
            <a:off x="10673422" y="4547312"/>
            <a:ext cx="474851" cy="5125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B67715E9-0CF4-8B56-F507-7A5761E73D93}"/>
              </a:ext>
            </a:extLst>
          </p:cNvPr>
          <p:cNvSpPr/>
          <p:nvPr/>
        </p:nvSpPr>
        <p:spPr>
          <a:xfrm>
            <a:off x="10667741" y="5263166"/>
            <a:ext cx="474851" cy="3639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4EF0DC14-4D82-7E10-3123-2E0FBB35A9F4}"/>
              </a:ext>
            </a:extLst>
          </p:cNvPr>
          <p:cNvSpPr/>
          <p:nvPr/>
        </p:nvSpPr>
        <p:spPr>
          <a:xfrm>
            <a:off x="9832019" y="5196161"/>
            <a:ext cx="476439" cy="3639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57036E5-36F4-2EFB-D841-08FD269123C1}"/>
              </a:ext>
            </a:extLst>
          </p:cNvPr>
          <p:cNvSpPr txBox="1"/>
          <p:nvPr/>
        </p:nvSpPr>
        <p:spPr>
          <a:xfrm>
            <a:off x="0" y="0"/>
            <a:ext cx="18603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[pf] [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kn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]</a:t>
            </a:r>
          </a:p>
        </p:txBody>
      </p:sp>
      <p:sp>
        <p:nvSpPr>
          <p:cNvPr id="53" name="Speech Bubble: Rectangle with Corners Rounded 52">
            <a:hlinkClick r:id="" action="ppaction://noaction">
              <a:snd r:embed="rId13" name="T3_W12_6.3.wav"/>
            </a:hlinkClick>
            <a:extLst>
              <a:ext uri="{FF2B5EF4-FFF2-40B4-BE49-F238E27FC236}">
                <a16:creationId xmlns:a16="http://schemas.microsoft.com/office/drawing/2014/main" id="{20858A6C-509E-C95D-443F-9D7AC3F20DB9}"/>
              </a:ext>
            </a:extLst>
          </p:cNvPr>
          <p:cNvSpPr/>
          <p:nvPr/>
        </p:nvSpPr>
        <p:spPr>
          <a:xfrm>
            <a:off x="2327235" y="236106"/>
            <a:ext cx="6167751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Hör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zu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. Wie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viele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[pf] und [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kn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]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hörst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du?</a:t>
            </a:r>
          </a:p>
        </p:txBody>
      </p:sp>
      <p:pic>
        <p:nvPicPr>
          <p:cNvPr id="54" name="Graphic 53" descr="Teacher">
            <a:extLst>
              <a:ext uri="{FF2B5EF4-FFF2-40B4-BE49-F238E27FC236}">
                <a16:creationId xmlns:a16="http://schemas.microsoft.com/office/drawing/2014/main" id="{3B9EE076-A607-7AF0-FDED-FEE44EABB07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403131" y="9602"/>
            <a:ext cx="914400" cy="914400"/>
          </a:xfrm>
          <a:prstGeom prst="rect">
            <a:avLst/>
          </a:prstGeom>
        </p:spPr>
      </p:pic>
      <p:pic>
        <p:nvPicPr>
          <p:cNvPr id="7" name="Picture 6" descr="A picture containing art, illustration&#10;&#10;Description automatically generated with medium confidence">
            <a:extLst>
              <a:ext uri="{FF2B5EF4-FFF2-40B4-BE49-F238E27FC236}">
                <a16:creationId xmlns:a16="http://schemas.microsoft.com/office/drawing/2014/main" id="{673FAB9E-9BA2-3828-610A-874606AA119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566338" y="2251362"/>
            <a:ext cx="314293" cy="425559"/>
          </a:xfrm>
          <a:prstGeom prst="rect">
            <a:avLst/>
          </a:prstGeom>
        </p:spPr>
      </p:pic>
      <p:pic>
        <p:nvPicPr>
          <p:cNvPr id="15" name="Picture 14" descr="A picture containing art, illustration&#10;&#10;Description automatically generated with medium confidence">
            <a:extLst>
              <a:ext uri="{FF2B5EF4-FFF2-40B4-BE49-F238E27FC236}">
                <a16:creationId xmlns:a16="http://schemas.microsoft.com/office/drawing/2014/main" id="{5120E933-DF65-2105-EE92-39E7E8CE9E6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906287" y="2279181"/>
            <a:ext cx="314293" cy="425559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1BDC9658-D1A6-2B36-5A94-53A161C6AECD}"/>
              </a:ext>
            </a:extLst>
          </p:cNvPr>
          <p:cNvSpPr/>
          <p:nvPr/>
        </p:nvSpPr>
        <p:spPr>
          <a:xfrm>
            <a:off x="9791481" y="2295810"/>
            <a:ext cx="418888" cy="4255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6D3F0C29-38AE-B8B4-A41B-6320DFFCE9A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262208" y="2869302"/>
            <a:ext cx="552101" cy="34592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5B32624-A3A7-FB6B-1DEF-FA4E9C67CC9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895145" y="2861984"/>
            <a:ext cx="492940" cy="308858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B4484FB4-89CA-9714-CFB4-A2254B888848}"/>
              </a:ext>
            </a:extLst>
          </p:cNvPr>
          <p:cNvSpPr/>
          <p:nvPr/>
        </p:nvSpPr>
        <p:spPr>
          <a:xfrm>
            <a:off x="1826031" y="2840657"/>
            <a:ext cx="7705175" cy="4314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48E85685-BDB6-155C-E7D7-92FD3FF84E4E}"/>
              </a:ext>
            </a:extLst>
          </p:cNvPr>
          <p:cNvSpPr/>
          <p:nvPr/>
        </p:nvSpPr>
        <p:spPr>
          <a:xfrm>
            <a:off x="1826031" y="2243150"/>
            <a:ext cx="7503406" cy="4465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99647CD1-B236-8638-F5DA-3E817EB9E08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365681" y="3435365"/>
            <a:ext cx="381034" cy="38312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4065361-C237-2F3C-D7A5-3578E591FACE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902359" y="3459422"/>
            <a:ext cx="384081" cy="377985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987DB816-B437-D527-DE2E-DFA1B2D8E3A4}"/>
              </a:ext>
            </a:extLst>
          </p:cNvPr>
          <p:cNvSpPr/>
          <p:nvPr/>
        </p:nvSpPr>
        <p:spPr>
          <a:xfrm>
            <a:off x="1866574" y="3431425"/>
            <a:ext cx="7602345" cy="4171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58" name="Picture 57" descr="A picture containing light&#10;&#10;Description automatically generated">
            <a:extLst>
              <a:ext uri="{FF2B5EF4-FFF2-40B4-BE49-F238E27FC236}">
                <a16:creationId xmlns:a16="http://schemas.microsoft.com/office/drawing/2014/main" id="{9B011F7E-1DB6-8DA9-64E1-893E2AA88F4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9517" y="4007088"/>
            <a:ext cx="358683" cy="409059"/>
          </a:xfrm>
          <a:prstGeom prst="rect">
            <a:avLst/>
          </a:prstGeom>
        </p:spPr>
      </p:pic>
      <p:pic>
        <p:nvPicPr>
          <p:cNvPr id="63" name="Picture 62" descr="A picture containing logo, text, graphics&#10;&#10;Description automatically generated">
            <a:extLst>
              <a:ext uri="{FF2B5EF4-FFF2-40B4-BE49-F238E27FC236}">
                <a16:creationId xmlns:a16="http://schemas.microsoft.com/office/drawing/2014/main" id="{38A5D411-4A78-92EC-A8A7-A1F1DBB7E4F3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611222" y="4015614"/>
            <a:ext cx="356905" cy="362858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FBE4A3E8-0F88-AC3F-2387-49BC34107D8E}"/>
              </a:ext>
            </a:extLst>
          </p:cNvPr>
          <p:cNvSpPr/>
          <p:nvPr/>
        </p:nvSpPr>
        <p:spPr>
          <a:xfrm>
            <a:off x="1836945" y="3995107"/>
            <a:ext cx="7513997" cy="4274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1025" name="Picture 1024" descr="A peach with a green leaf&#10;&#10;Description automatically generated with low confidence">
            <a:extLst>
              <a:ext uri="{FF2B5EF4-FFF2-40B4-BE49-F238E27FC236}">
                <a16:creationId xmlns:a16="http://schemas.microsoft.com/office/drawing/2014/main" id="{0DD5D153-64CA-657F-F5C5-70C58876F189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401740" y="4593093"/>
            <a:ext cx="418759" cy="340242"/>
          </a:xfrm>
          <a:prstGeom prst="rect">
            <a:avLst/>
          </a:prstGeom>
        </p:spPr>
      </p:pic>
      <p:pic>
        <p:nvPicPr>
          <p:cNvPr id="1027" name="Picture 1026">
            <a:extLst>
              <a:ext uri="{FF2B5EF4-FFF2-40B4-BE49-F238E27FC236}">
                <a16:creationId xmlns:a16="http://schemas.microsoft.com/office/drawing/2014/main" id="{A4B92350-7661-B634-0C38-ECC50A2AE4D3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8893487" y="4607461"/>
            <a:ext cx="420660" cy="341406"/>
          </a:xfrm>
          <a:prstGeom prst="rect">
            <a:avLst/>
          </a:prstGeom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57493092-D50D-2F7E-E97E-C7382248F405}"/>
              </a:ext>
            </a:extLst>
          </p:cNvPr>
          <p:cNvSpPr/>
          <p:nvPr/>
        </p:nvSpPr>
        <p:spPr>
          <a:xfrm>
            <a:off x="1836945" y="4547312"/>
            <a:ext cx="7588279" cy="5014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1031" name="Picture 1030" descr="A picture containing circle, carmine, colorfulness, red&#10;&#10;Description automatically generated">
            <a:extLst>
              <a:ext uri="{FF2B5EF4-FFF2-40B4-BE49-F238E27FC236}">
                <a16:creationId xmlns:a16="http://schemas.microsoft.com/office/drawing/2014/main" id="{1F098B96-D509-0E4B-AB62-9E95C7B276A3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8502629" y="5205965"/>
            <a:ext cx="732681" cy="366341"/>
          </a:xfrm>
          <a:prstGeom prst="rect">
            <a:avLst/>
          </a:prstGeom>
        </p:spPr>
      </p:pic>
      <p:sp>
        <p:nvSpPr>
          <p:cNvPr id="51" name="Rectangle 50">
            <a:extLst>
              <a:ext uri="{FF2B5EF4-FFF2-40B4-BE49-F238E27FC236}">
                <a16:creationId xmlns:a16="http://schemas.microsoft.com/office/drawing/2014/main" id="{1F1E113A-DC5A-EF57-BB19-1B7F5FB098E2}"/>
              </a:ext>
            </a:extLst>
          </p:cNvPr>
          <p:cNvSpPr/>
          <p:nvPr/>
        </p:nvSpPr>
        <p:spPr>
          <a:xfrm>
            <a:off x="1849588" y="5208931"/>
            <a:ext cx="7456292" cy="4055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033" name="Speech Bubble: Oval 1032">
            <a:hlinkClick r:id="" action="ppaction://noaction">
              <a:snd r:embed="rId24" name="T3_W12_6.4.wav"/>
            </a:hlinkClick>
            <a:extLst>
              <a:ext uri="{FF2B5EF4-FFF2-40B4-BE49-F238E27FC236}">
                <a16:creationId xmlns:a16="http://schemas.microsoft.com/office/drawing/2014/main" id="{DF59E080-98B6-FAA1-7445-4ACF30A87F24}"/>
              </a:ext>
            </a:extLst>
          </p:cNvPr>
          <p:cNvSpPr/>
          <p:nvPr/>
        </p:nvSpPr>
        <p:spPr>
          <a:xfrm>
            <a:off x="5022609" y="844902"/>
            <a:ext cx="2431147" cy="762839"/>
          </a:xfrm>
          <a:prstGeom prst="wedgeEllipseCallout">
            <a:avLst>
              <a:gd name="adj1" fmla="val 105890"/>
              <a:gd name="adj2" fmla="val -38329"/>
            </a:avLst>
          </a:prstGeom>
          <a:solidFill>
            <a:srgbClr val="00206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Ich </a:t>
            </a:r>
            <a:r>
              <a:rPr lang="en-US" dirty="0" err="1"/>
              <a:t>kann</a:t>
            </a:r>
            <a:r>
              <a:rPr lang="en-US" dirty="0"/>
              <a:t> das </a:t>
            </a:r>
            <a:r>
              <a:rPr lang="en-US" dirty="0" err="1"/>
              <a:t>nicht</a:t>
            </a:r>
            <a:r>
              <a:rPr lang="en-US" dirty="0">
                <a:sym typeface="Wingdings" panose="05000000000000000000" pitchFamily="2" charset="2"/>
              </a:rPr>
              <a:t>. </a:t>
            </a:r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2643AE-8A6A-4882-843C-E43E8391A125}"/>
              </a:ext>
            </a:extLst>
          </p:cNvPr>
          <p:cNvSpPr txBox="1"/>
          <p:nvPr/>
        </p:nvSpPr>
        <p:spPr>
          <a:xfrm>
            <a:off x="1" y="6299345"/>
            <a:ext cx="12192000" cy="38472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900" b="1" dirty="0" err="1"/>
              <a:t>knicken</a:t>
            </a:r>
            <a:r>
              <a:rPr lang="en-GB" sz="1900" dirty="0"/>
              <a:t> – to bend | das </a:t>
            </a:r>
            <a:r>
              <a:rPr lang="en-GB" sz="1900" b="1" dirty="0" err="1"/>
              <a:t>Pferd</a:t>
            </a:r>
            <a:r>
              <a:rPr lang="en-GB" sz="1900" b="1" dirty="0"/>
              <a:t> </a:t>
            </a:r>
            <a:r>
              <a:rPr lang="en-GB" sz="1900" dirty="0"/>
              <a:t>– horse |</a:t>
            </a:r>
            <a:r>
              <a:rPr lang="en-GB" sz="1900" b="1" dirty="0"/>
              <a:t> </a:t>
            </a:r>
            <a:r>
              <a:rPr lang="en-GB" sz="1900" b="1" dirty="0" err="1"/>
              <a:t>pflegen</a:t>
            </a:r>
            <a:r>
              <a:rPr lang="en-GB" sz="1900" b="1" dirty="0"/>
              <a:t> </a:t>
            </a:r>
            <a:r>
              <a:rPr lang="en-GB" sz="1900" dirty="0"/>
              <a:t>– to look after | </a:t>
            </a:r>
            <a:r>
              <a:rPr lang="en-GB" sz="1900" b="1" dirty="0"/>
              <a:t>die </a:t>
            </a:r>
            <a:r>
              <a:rPr lang="en-GB" sz="1900" b="1" dirty="0" err="1"/>
              <a:t>Pflicht</a:t>
            </a:r>
            <a:r>
              <a:rPr lang="en-GB" sz="1900" dirty="0"/>
              <a:t> – duty | </a:t>
            </a:r>
            <a:r>
              <a:rPr lang="en-GB" sz="1900" b="1" dirty="0" err="1"/>
              <a:t>knipsen</a:t>
            </a:r>
            <a:r>
              <a:rPr lang="en-GB" sz="1900" dirty="0"/>
              <a:t> – to snap  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66229C61-0A9B-6C8B-5B5E-2798034412BD}"/>
              </a:ext>
            </a:extLst>
          </p:cNvPr>
          <p:cNvSpPr txBox="1"/>
          <p:nvPr/>
        </p:nvSpPr>
        <p:spPr>
          <a:xfrm>
            <a:off x="789819" y="68759"/>
            <a:ext cx="522127" cy="45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529663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9" grpId="0" animBg="1"/>
      <p:bldP spid="41" grpId="0" animBg="1"/>
      <p:bldP spid="43" grpId="0" animBg="1"/>
      <p:bldP spid="46" grpId="0" animBg="1"/>
      <p:bldP spid="49" grpId="0" animBg="1"/>
      <p:bldP spid="50" grpId="0" animBg="1"/>
      <p:bldP spid="16" grpId="0" animBg="1"/>
      <p:bldP spid="42" grpId="0" animBg="1"/>
      <p:bldP spid="38" grpId="0" animBg="1"/>
      <p:bldP spid="40" grpId="0" animBg="1"/>
      <p:bldP spid="45" grpId="0" animBg="1"/>
      <p:bldP spid="48" grpId="0" animBg="1"/>
      <p:bldP spid="5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170;p8"/>
          <p:cNvPicPr/>
          <p:nvPr/>
        </p:nvPicPr>
        <p:blipFill>
          <a:blip r:embed="rId3"/>
          <a:stretch/>
        </p:blipFill>
        <p:spPr>
          <a:xfrm>
            <a:off x="10909270" y="86527"/>
            <a:ext cx="1190434" cy="1088269"/>
          </a:xfrm>
          <a:prstGeom prst="rect">
            <a:avLst/>
          </a:prstGeom>
          <a:ln>
            <a:noFill/>
          </a:ln>
        </p:spPr>
      </p:pic>
      <p:sp>
        <p:nvSpPr>
          <p:cNvPr id="90" name="CustomShape 3"/>
          <p:cNvSpPr/>
          <p:nvPr/>
        </p:nvSpPr>
        <p:spPr>
          <a:xfrm>
            <a:off x="280166" y="1170786"/>
            <a:ext cx="1146348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>
              <a:defRPr/>
            </a:pPr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As you know, to say ‘want’ with another verb, use </a:t>
            </a:r>
            <a:r>
              <a:rPr lang="en-GB" sz="2800" b="1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wollen</a:t>
            </a:r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plus an </a:t>
            </a:r>
            <a:r>
              <a:rPr lang="en-GB" sz="2800" b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infinitive</a:t>
            </a:r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verb</a:t>
            </a:r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. </a:t>
            </a:r>
            <a:b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The second verb is at the end of the sentence:</a:t>
            </a:r>
          </a:p>
        </p:txBody>
      </p:sp>
      <p:sp>
        <p:nvSpPr>
          <p:cNvPr id="91" name="CustomShape 4"/>
          <p:cNvSpPr/>
          <p:nvPr/>
        </p:nvSpPr>
        <p:spPr>
          <a:xfrm>
            <a:off x="369796" y="2882894"/>
            <a:ext cx="3027827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Sie </a:t>
            </a:r>
            <a:r>
              <a:rPr lang="en-GB" sz="2800" b="1" spc="-1" dirty="0">
                <a:solidFill>
                  <a:srgbClr val="92D050"/>
                </a:solidFill>
                <a:latin typeface="Century Gothic" panose="020B0502020202020204" pitchFamily="34" charset="0"/>
                <a:ea typeface="Century Gothic"/>
              </a:rPr>
              <a:t>will tanzen.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92" name="CustomShape 5"/>
          <p:cNvSpPr/>
          <p:nvPr/>
        </p:nvSpPr>
        <p:spPr>
          <a:xfrm>
            <a:off x="4534975" y="2937418"/>
            <a:ext cx="4741661" cy="77368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She wants to</a:t>
            </a:r>
            <a:r>
              <a:rPr kumimoji="0" lang="en-GB" sz="2800" b="1" i="0" u="none" strike="noStrike" kern="1200" cap="none" spc="-1" normalizeH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dance.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95" name="CustomShape 8"/>
          <p:cNvSpPr/>
          <p:nvPr/>
        </p:nvSpPr>
        <p:spPr>
          <a:xfrm>
            <a:off x="369795" y="5464287"/>
            <a:ext cx="4472541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>
              <a:defRPr/>
            </a:pPr>
            <a:r>
              <a:rPr lang="en-GB" sz="28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Sie</a:t>
            </a:r>
            <a:r>
              <a:rPr lang="en-GB" sz="2800" b="1" spc="-1" dirty="0">
                <a:solidFill>
                  <a:srgbClr val="92D050"/>
                </a:solidFill>
                <a:latin typeface="Century Gothic" panose="020B0502020202020204" pitchFamily="34" charset="0"/>
                <a:ea typeface="Century Gothic"/>
              </a:rPr>
              <a:t> will </a:t>
            </a:r>
            <a:r>
              <a:rPr lang="en-GB" sz="2800" b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nicht</a:t>
            </a:r>
            <a:r>
              <a:rPr lang="en-GB" sz="2800" b="1" spc="-1" dirty="0">
                <a:solidFill>
                  <a:srgbClr val="92D050"/>
                </a:solidFill>
                <a:latin typeface="Century Gothic" panose="020B0502020202020204" pitchFamily="34" charset="0"/>
                <a:ea typeface="Century Gothic"/>
              </a:rPr>
              <a:t> tanzen.</a:t>
            </a:r>
            <a:endParaRPr lang="en-GB" sz="2800" spc="-1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sp>
        <p:nvSpPr>
          <p:cNvPr id="96" name="CustomShape 9"/>
          <p:cNvSpPr/>
          <p:nvPr/>
        </p:nvSpPr>
        <p:spPr>
          <a:xfrm>
            <a:off x="4870915" y="5464287"/>
            <a:ext cx="369108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>
              <a:defRPr/>
            </a:pPr>
            <a:r>
              <a:rPr lang="en-GB" sz="2800" b="1" spc="-1" dirty="0">
                <a:solidFill>
                  <a:srgbClr val="1F3864"/>
                </a:solidFill>
                <a:latin typeface="Century Gothic" panose="020B0502020202020204" pitchFamily="34" charset="0"/>
                <a:ea typeface="Century Gothic"/>
              </a:rPr>
              <a:t>She doesn’t want to dance.</a:t>
            </a:r>
            <a:endParaRPr lang="en-GB" sz="2800" spc="-1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02" name="Google Shape;183;p8"/>
          <p:cNvPicPr/>
          <p:nvPr/>
        </p:nvPicPr>
        <p:blipFill>
          <a:blip r:embed="rId4"/>
          <a:stretch/>
        </p:blipFill>
        <p:spPr>
          <a:xfrm>
            <a:off x="3602995" y="2826400"/>
            <a:ext cx="633960" cy="671040"/>
          </a:xfrm>
          <a:prstGeom prst="rect">
            <a:avLst/>
          </a:prstGeom>
          <a:ln>
            <a:noFill/>
          </a:ln>
        </p:spPr>
      </p:pic>
      <p:pic>
        <p:nvPicPr>
          <p:cNvPr id="103" name="Google Shape;184;p8"/>
          <p:cNvPicPr/>
          <p:nvPr/>
        </p:nvPicPr>
        <p:blipFill>
          <a:blip r:embed="rId4"/>
          <a:stretch/>
        </p:blipFill>
        <p:spPr>
          <a:xfrm>
            <a:off x="4309978" y="5425982"/>
            <a:ext cx="633960" cy="671040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5DE2CF-C479-4832-BEE8-6FF1D832A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96" y="2707"/>
            <a:ext cx="7267988" cy="1144800"/>
          </a:xfrm>
        </p:spPr>
        <p:txBody>
          <a:bodyPr/>
          <a:lstStyle/>
          <a:p>
            <a:r>
              <a:rPr lang="en-GB" sz="3600" b="1" spc="-1" dirty="0" err="1">
                <a:latin typeface="Century Gothic" panose="020B0502020202020204" pitchFamily="34" charset="0"/>
                <a:ea typeface="Century Gothic"/>
              </a:rPr>
              <a:t>wollen</a:t>
            </a:r>
            <a:endParaRPr lang="en-GB" sz="3600" dirty="0"/>
          </a:p>
        </p:txBody>
      </p:sp>
      <p:sp>
        <p:nvSpPr>
          <p:cNvPr id="6" name="CustomShape 3">
            <a:extLst>
              <a:ext uri="{FF2B5EF4-FFF2-40B4-BE49-F238E27FC236}">
                <a16:creationId xmlns:a16="http://schemas.microsoft.com/office/drawing/2014/main" id="{42B7ADC6-FB02-DCA3-2F38-6584E68E4BDC}"/>
              </a:ext>
            </a:extLst>
          </p:cNvPr>
          <p:cNvSpPr/>
          <p:nvPr/>
        </p:nvSpPr>
        <p:spPr>
          <a:xfrm>
            <a:off x="199484" y="4123224"/>
            <a:ext cx="1146348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>
              <a:defRPr/>
            </a:pPr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And to say </a:t>
            </a:r>
            <a:r>
              <a:rPr lang="en-GB" sz="2800" i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doesn’t want to </a:t>
            </a:r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with verbs, use </a:t>
            </a:r>
            <a:r>
              <a:rPr lang="en-GB" sz="2800" i="1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nicht</a:t>
            </a:r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before the infinitive verb:</a:t>
            </a:r>
          </a:p>
        </p:txBody>
      </p:sp>
      <p:pic>
        <p:nvPicPr>
          <p:cNvPr id="3" name="Picture 2" descr="A picture containing graphics, clipart, circle, font&#10;&#10;Description automatically generated">
            <a:extLst>
              <a:ext uri="{FF2B5EF4-FFF2-40B4-BE49-F238E27FC236}">
                <a16:creationId xmlns:a16="http://schemas.microsoft.com/office/drawing/2014/main" id="{E6C1B5C6-5B8B-8DF1-88F9-C1BF7A98B8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5968" y="2611195"/>
            <a:ext cx="938414" cy="897924"/>
          </a:xfrm>
          <a:prstGeom prst="rect">
            <a:avLst/>
          </a:prstGeom>
        </p:spPr>
      </p:pic>
      <p:pic>
        <p:nvPicPr>
          <p:cNvPr id="11" name="Picture 10" descr="A picture containing circle, graphics, cartoon, creativity&#10;&#10;Description automatically generated">
            <a:extLst>
              <a:ext uri="{FF2B5EF4-FFF2-40B4-BE49-F238E27FC236}">
                <a16:creationId xmlns:a16="http://schemas.microsoft.com/office/drawing/2014/main" id="{9F97FE78-BC28-3915-B6E3-96FA2DFC9E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2414" y="2570298"/>
            <a:ext cx="959083" cy="952553"/>
          </a:xfrm>
          <a:prstGeom prst="rect">
            <a:avLst/>
          </a:prstGeom>
        </p:spPr>
      </p:pic>
      <p:pic>
        <p:nvPicPr>
          <p:cNvPr id="12" name="Picture 11" descr="A picture containing circle, graphics, cartoon, creativity&#10;&#10;Description automatically generated">
            <a:extLst>
              <a:ext uri="{FF2B5EF4-FFF2-40B4-BE49-F238E27FC236}">
                <a16:creationId xmlns:a16="http://schemas.microsoft.com/office/drawing/2014/main" id="{AF6694C3-9FE1-ABCD-9594-F246A5F5AA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3422" y="5338809"/>
            <a:ext cx="959083" cy="952553"/>
          </a:xfrm>
          <a:prstGeom prst="rect">
            <a:avLst/>
          </a:prstGeom>
        </p:spPr>
      </p:pic>
      <p:pic>
        <p:nvPicPr>
          <p:cNvPr id="10" name="Picture 9" descr="A picture containing light&#10;&#10;Description automatically generated">
            <a:extLst>
              <a:ext uri="{FF2B5EF4-FFF2-40B4-BE49-F238E27FC236}">
                <a16:creationId xmlns:a16="http://schemas.microsoft.com/office/drawing/2014/main" id="{13A176DD-B801-FA84-BC85-B77D5B37B1B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8218" y="5587002"/>
            <a:ext cx="693279" cy="790649"/>
          </a:xfrm>
          <a:prstGeom prst="rect">
            <a:avLst/>
          </a:prstGeom>
        </p:spPr>
      </p:pic>
      <p:pic>
        <p:nvPicPr>
          <p:cNvPr id="13" name="Picture 12" descr="A picture containing graphics, clipart, circle, font&#10;&#10;Description automatically generated">
            <a:extLst>
              <a:ext uri="{FF2B5EF4-FFF2-40B4-BE49-F238E27FC236}">
                <a16:creationId xmlns:a16="http://schemas.microsoft.com/office/drawing/2014/main" id="{133EC2AA-DA11-6B74-ACB9-ECBD8C0438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7936" y="5338809"/>
            <a:ext cx="938414" cy="897924"/>
          </a:xfrm>
          <a:prstGeom prst="rect">
            <a:avLst/>
          </a:prstGeom>
        </p:spPr>
      </p:pic>
      <p:pic>
        <p:nvPicPr>
          <p:cNvPr id="5" name="Picture 4" descr="A cartoon of a cookie with a face&#10;&#10;Description automatically generated with low confidence">
            <a:extLst>
              <a:ext uri="{FF2B5EF4-FFF2-40B4-BE49-F238E27FC236}">
                <a16:creationId xmlns:a16="http://schemas.microsoft.com/office/drawing/2014/main" id="{81B17102-010A-4D33-AE29-CA1DB06D4E9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121" y="5267048"/>
            <a:ext cx="1099886" cy="1112271"/>
          </a:xfrm>
          <a:prstGeom prst="rect">
            <a:avLst/>
          </a:prstGeom>
        </p:spPr>
      </p:pic>
      <p:pic>
        <p:nvPicPr>
          <p:cNvPr id="9" name="Picture 8" descr="A picture containing circle, cartoon, illustration, art&#10;&#10;Description automatically generated">
            <a:extLst>
              <a:ext uri="{FF2B5EF4-FFF2-40B4-BE49-F238E27FC236}">
                <a16:creationId xmlns:a16="http://schemas.microsoft.com/office/drawing/2014/main" id="{06CDF72C-8BB5-4EFE-808C-0C50D08D976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3023" y="2554405"/>
            <a:ext cx="1164913" cy="1032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12300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/>
      <p:bldP spid="91" grpId="0"/>
      <p:bldP spid="92" grpId="0"/>
      <p:bldP spid="95" grpId="0"/>
      <p:bldP spid="96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33">
            <a:extLst>
              <a:ext uri="{FF2B5EF4-FFF2-40B4-BE49-F238E27FC236}">
                <a16:creationId xmlns:a16="http://schemas.microsoft.com/office/drawing/2014/main" id="{4BA8039E-DEB1-4779-8855-AB7CEA2C95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17291" y="232037"/>
            <a:ext cx="1743600" cy="1144800"/>
          </a:xfrm>
        </p:spPr>
        <p:txBody>
          <a:bodyPr/>
          <a:lstStyle/>
          <a:p>
            <a:r>
              <a:rPr lang="en-GB" sz="2000" dirty="0" err="1">
                <a:solidFill>
                  <a:schemeClr val="bg1"/>
                </a:solidFill>
              </a:rPr>
              <a:t>Geschichte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E31B9BC1-628C-4B9C-8C7B-EFFDD306DA00}"/>
              </a:ext>
            </a:extLst>
          </p:cNvPr>
          <p:cNvSpPr/>
          <p:nvPr/>
        </p:nvSpPr>
        <p:spPr>
          <a:xfrm>
            <a:off x="131109" y="207249"/>
            <a:ext cx="4824550" cy="518040"/>
          </a:xfrm>
          <a:prstGeom prst="wedgeRoundRectCallout">
            <a:avLst>
              <a:gd name="adj1" fmla="val -42061"/>
              <a:gd name="adj2" fmla="val -14940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Google Shape;108;p3">
            <a:extLst>
              <a:ext uri="{FF2B5EF4-FFF2-40B4-BE49-F238E27FC236}">
                <a16:creationId xmlns:a16="http://schemas.microsoft.com/office/drawing/2014/main" id="{B1078B7B-CBAA-412B-9D1C-583321248C91}"/>
              </a:ext>
            </a:extLst>
          </p:cNvPr>
          <p:cNvSpPr txBox="1"/>
          <p:nvPr/>
        </p:nvSpPr>
        <p:spPr>
          <a:xfrm>
            <a:off x="244968" y="232037"/>
            <a:ext cx="5412185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Der 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dicke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fette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Pfannkuchen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3F832B-5331-2215-B1EC-E3AD23FC7117}"/>
              </a:ext>
            </a:extLst>
          </p:cNvPr>
          <p:cNvSpPr txBox="1"/>
          <p:nvPr/>
        </p:nvSpPr>
        <p:spPr>
          <a:xfrm>
            <a:off x="269693" y="1686592"/>
            <a:ext cx="6546573" cy="4734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volini" panose="03000502040302020204" pitchFamily="66" charset="0"/>
                <a:ea typeface="Calibri" panose="020F0502020204030204" pitchFamily="34" charset="0"/>
                <a:cs typeface="Cavolini" panose="03000502040302020204" pitchFamily="66" charset="0"/>
              </a:rPr>
              <a:t>Es war einmal ein Pfannkuchen. 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volini" panose="03000502040302020204" pitchFamily="66" charset="0"/>
              <a:ea typeface="Calibri" panose="020F0502020204030204" pitchFamily="34" charset="0"/>
              <a:cs typeface="Cavolini" panose="03000502040302020204" pitchFamily="66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4C002D5-F36D-3199-5F4D-FCAF7D3A24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5192" y="4726945"/>
            <a:ext cx="895915" cy="992876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51D7DB0B-4FBA-4DCB-91BB-95146D69F598}"/>
              </a:ext>
            </a:extLst>
          </p:cNvPr>
          <p:cNvSpPr txBox="1"/>
          <p:nvPr/>
        </p:nvSpPr>
        <p:spPr>
          <a:xfrm>
            <a:off x="269694" y="4771077"/>
            <a:ext cx="6546574" cy="8686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volini" panose="03000502040302020204" pitchFamily="66" charset="0"/>
                <a:ea typeface="Calibri" panose="020F0502020204030204" pitchFamily="34" charset="0"/>
                <a:cs typeface="Cavolini" panose="03000502040302020204" pitchFamily="66" charset="0"/>
              </a:rPr>
              <a:t>Er ist in der Pfanne und wird immer größer. 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volini" panose="03000502040302020204" pitchFamily="66" charset="0"/>
              <a:ea typeface="Calibri" panose="020F0502020204030204" pitchFamily="34" charset="0"/>
              <a:cs typeface="Cavolini" panose="03000502040302020204" pitchFamily="66" charset="0"/>
            </a:endParaRPr>
          </a:p>
        </p:txBody>
      </p:sp>
      <p:pic>
        <p:nvPicPr>
          <p:cNvPr id="32" name="Picture 31" descr="A picture containing light, lamp, night&#10;&#10;Description automatically generated">
            <a:extLst>
              <a:ext uri="{FF2B5EF4-FFF2-40B4-BE49-F238E27FC236}">
                <a16:creationId xmlns:a16="http://schemas.microsoft.com/office/drawing/2014/main" id="{44B58395-B713-4977-9C0E-9A63D42ACD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7608" y="-250185"/>
            <a:ext cx="2776727" cy="2776727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681131C2-4784-4A98-B798-143CF94982A5}"/>
              </a:ext>
            </a:extLst>
          </p:cNvPr>
          <p:cNvSpPr txBox="1"/>
          <p:nvPr/>
        </p:nvSpPr>
        <p:spPr>
          <a:xfrm>
            <a:off x="5918200" y="6451308"/>
            <a:ext cx="6273800" cy="40011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r"/>
            <a:r>
              <a:rPr lang="en-GB" sz="2000" dirty="0"/>
              <a:t>Es war </a:t>
            </a:r>
            <a:r>
              <a:rPr lang="en-GB" sz="2000" dirty="0" err="1"/>
              <a:t>einmal</a:t>
            </a:r>
            <a:r>
              <a:rPr lang="en-GB" sz="2000" dirty="0"/>
              <a:t> – it was once (once upon a time)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F198946E-07EC-4D53-A763-595E44B4D3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1488">
            <a:off x="7253122" y="1137082"/>
            <a:ext cx="1847644" cy="1868451"/>
          </a:xfrm>
          <a:prstGeom prst="rect">
            <a:avLst/>
          </a:prstGeom>
        </p:spPr>
      </p:pic>
      <p:pic>
        <p:nvPicPr>
          <p:cNvPr id="40" name="Picture 39" descr="A pancake with a spatula&#10;&#10;Description automatically generated with low confidence">
            <a:extLst>
              <a:ext uri="{FF2B5EF4-FFF2-40B4-BE49-F238E27FC236}">
                <a16:creationId xmlns:a16="http://schemas.microsoft.com/office/drawing/2014/main" id="{4CEA3960-2DC4-43CD-93B5-2D21B2EE96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3996" y="3183248"/>
            <a:ext cx="4051196" cy="2890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597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picture containing cartoon, clipart&#10;&#10;Description automatically generated">
            <a:extLst>
              <a:ext uri="{FF2B5EF4-FFF2-40B4-BE49-F238E27FC236}">
                <a16:creationId xmlns:a16="http://schemas.microsoft.com/office/drawing/2014/main" id="{B670FCE8-FF98-44A5-9846-9C07A64E8C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8410" y="2536304"/>
            <a:ext cx="3293588" cy="1306078"/>
          </a:xfrm>
          <a:prstGeom prst="rect">
            <a:avLst/>
          </a:prstGeom>
        </p:spPr>
      </p:pic>
      <p:sp>
        <p:nvSpPr>
          <p:cNvPr id="34" name="Title 33">
            <a:extLst>
              <a:ext uri="{FF2B5EF4-FFF2-40B4-BE49-F238E27FC236}">
                <a16:creationId xmlns:a16="http://schemas.microsoft.com/office/drawing/2014/main" id="{4BA8039E-DEB1-4779-8855-AB7CEA2C95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17291" y="232037"/>
            <a:ext cx="1743600" cy="1144800"/>
          </a:xfrm>
        </p:spPr>
        <p:txBody>
          <a:bodyPr/>
          <a:lstStyle/>
          <a:p>
            <a:r>
              <a:rPr lang="en-GB" sz="2000" dirty="0" err="1">
                <a:solidFill>
                  <a:schemeClr val="bg1"/>
                </a:solidFill>
              </a:rPr>
              <a:t>Geschichte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E31B9BC1-628C-4B9C-8C7B-EFFDD306DA00}"/>
              </a:ext>
            </a:extLst>
          </p:cNvPr>
          <p:cNvSpPr/>
          <p:nvPr/>
        </p:nvSpPr>
        <p:spPr>
          <a:xfrm>
            <a:off x="131109" y="207249"/>
            <a:ext cx="4824550" cy="518040"/>
          </a:xfrm>
          <a:prstGeom prst="wedgeRoundRectCallout">
            <a:avLst>
              <a:gd name="adj1" fmla="val -42061"/>
              <a:gd name="adj2" fmla="val -14940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Google Shape;108;p3">
            <a:extLst>
              <a:ext uri="{FF2B5EF4-FFF2-40B4-BE49-F238E27FC236}">
                <a16:creationId xmlns:a16="http://schemas.microsoft.com/office/drawing/2014/main" id="{B1078B7B-CBAA-412B-9D1C-583321248C91}"/>
              </a:ext>
            </a:extLst>
          </p:cNvPr>
          <p:cNvSpPr txBox="1"/>
          <p:nvPr/>
        </p:nvSpPr>
        <p:spPr>
          <a:xfrm>
            <a:off x="244968" y="232037"/>
            <a:ext cx="5412185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Der 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dicke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fette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Pfannkuchen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3F832B-5331-2215-B1EC-E3AD23FC7117}"/>
              </a:ext>
            </a:extLst>
          </p:cNvPr>
          <p:cNvSpPr txBox="1"/>
          <p:nvPr/>
        </p:nvSpPr>
        <p:spPr>
          <a:xfrm>
            <a:off x="269693" y="1686592"/>
            <a:ext cx="6546573" cy="8686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  <a:defRPr/>
            </a:pPr>
            <a:r>
              <a:rPr lang="de-DE" sz="2400" dirty="0">
                <a:solidFill>
                  <a:srgbClr val="002060"/>
                </a:solidFill>
                <a:latin typeface="Cavolini" panose="03000502040302020204" pitchFamily="66" charset="0"/>
                <a:ea typeface="Calibri" panose="020F0502020204030204" pitchFamily="34" charset="0"/>
                <a:cs typeface="Cavolini" panose="03000502040302020204" pitchFamily="66" charset="0"/>
              </a:rPr>
              <a:t>Die Pfanne wird heiß und der Pfannkuchen wird braun. 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4C002D5-F36D-3199-5F4D-FCAF7D3A24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05192" y="4726945"/>
            <a:ext cx="895915" cy="992876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51D7DB0B-4FBA-4DCB-91BB-95146D69F598}"/>
              </a:ext>
            </a:extLst>
          </p:cNvPr>
          <p:cNvSpPr txBox="1"/>
          <p:nvPr/>
        </p:nvSpPr>
        <p:spPr>
          <a:xfrm>
            <a:off x="269694" y="4771077"/>
            <a:ext cx="6546574" cy="8686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  <a:defRPr/>
            </a:pPr>
            <a:r>
              <a:rPr lang="de-DE" sz="2400" dirty="0">
                <a:solidFill>
                  <a:srgbClr val="002060"/>
                </a:solidFill>
                <a:latin typeface="Cavolini" panose="03000502040302020204" pitchFamily="66" charset="0"/>
                <a:ea typeface="Calibri" panose="020F0502020204030204" pitchFamily="34" charset="0"/>
                <a:cs typeface="Cavolini" panose="03000502040302020204" pitchFamily="66" charset="0"/>
              </a:rPr>
              <a:t>Dann springt der Pfannkuchen aus der Pfanne! </a:t>
            </a:r>
          </a:p>
        </p:txBody>
      </p:sp>
      <p:pic>
        <p:nvPicPr>
          <p:cNvPr id="32" name="Picture 31" descr="A picture containing light, lamp, night&#10;&#10;Description automatically generated">
            <a:extLst>
              <a:ext uri="{FF2B5EF4-FFF2-40B4-BE49-F238E27FC236}">
                <a16:creationId xmlns:a16="http://schemas.microsoft.com/office/drawing/2014/main" id="{44B58395-B713-4977-9C0E-9A63D42ACD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7608" y="-250185"/>
            <a:ext cx="2776727" cy="2776727"/>
          </a:xfrm>
          <a:prstGeom prst="rect">
            <a:avLst/>
          </a:prstGeom>
        </p:spPr>
      </p:pic>
      <p:pic>
        <p:nvPicPr>
          <p:cNvPr id="5" name="Picture 4" descr="A cartoon of a round object with a face&#10;&#10;Description automatically generated with low confidence">
            <a:extLst>
              <a:ext uri="{FF2B5EF4-FFF2-40B4-BE49-F238E27FC236}">
                <a16:creationId xmlns:a16="http://schemas.microsoft.com/office/drawing/2014/main" id="{49648857-AF95-4523-BC88-B7114AAFF6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3012" y="3667073"/>
            <a:ext cx="3315654" cy="2812143"/>
          </a:xfrm>
          <a:prstGeom prst="rect">
            <a:avLst/>
          </a:prstGeom>
        </p:spPr>
      </p:pic>
      <p:pic>
        <p:nvPicPr>
          <p:cNvPr id="10" name="Picture 9" descr="A pancake with a face on it&#10;&#10;Description automatically generated with medium confidence">
            <a:extLst>
              <a:ext uri="{FF2B5EF4-FFF2-40B4-BE49-F238E27FC236}">
                <a16:creationId xmlns:a16="http://schemas.microsoft.com/office/drawing/2014/main" id="{D1EE0891-BDCF-471E-AAA6-15FA893D4B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7092" y="-83999"/>
            <a:ext cx="4516390" cy="3221934"/>
          </a:xfrm>
          <a:prstGeom prst="rect">
            <a:avLst/>
          </a:prstGeom>
        </p:spPr>
      </p:pic>
      <p:pic>
        <p:nvPicPr>
          <p:cNvPr id="12" name="Picture 11" descr="A picture containing cup, orange, design&#10;&#10;Description automatically generated">
            <a:extLst>
              <a:ext uri="{FF2B5EF4-FFF2-40B4-BE49-F238E27FC236}">
                <a16:creationId xmlns:a16="http://schemas.microsoft.com/office/drawing/2014/main" id="{71DE0B71-17F1-48C4-9919-062F3225E8D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5402" y="2100815"/>
            <a:ext cx="527316" cy="536112"/>
          </a:xfrm>
          <a:prstGeom prst="rect">
            <a:avLst/>
          </a:prstGeom>
        </p:spPr>
      </p:pic>
      <p:pic>
        <p:nvPicPr>
          <p:cNvPr id="17" name="Picture 16" descr="A thermometer with a red liquid in it&#10;&#10;Description automatically generated with medium confidence">
            <a:extLst>
              <a:ext uri="{FF2B5EF4-FFF2-40B4-BE49-F238E27FC236}">
                <a16:creationId xmlns:a16="http://schemas.microsoft.com/office/drawing/2014/main" id="{04EADD2B-C4EA-45C9-8F6D-5D0D8C3B65B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9063" y="1102001"/>
            <a:ext cx="347832" cy="695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320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0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Custom 2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2343</Words>
  <Application>Microsoft Office PowerPoint</Application>
  <PresentationFormat>Widescreen</PresentationFormat>
  <Paragraphs>263</Paragraphs>
  <Slides>17</Slides>
  <Notes>17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1_Office Theme</vt:lpstr>
      <vt:lpstr>Der dicke fette Pfannkuchen</vt:lpstr>
      <vt:lpstr>aussprechen</vt:lpstr>
      <vt:lpstr>aussprechen</vt:lpstr>
      <vt:lpstr>aussprechen</vt:lpstr>
      <vt:lpstr>aussprechen</vt:lpstr>
      <vt:lpstr>aussprechen</vt:lpstr>
      <vt:lpstr>wollen</vt:lpstr>
      <vt:lpstr>Geschichte</vt:lpstr>
      <vt:lpstr>Geschichte</vt:lpstr>
      <vt:lpstr>Geschichte</vt:lpstr>
      <vt:lpstr>Geschichte</vt:lpstr>
      <vt:lpstr>Geschichte</vt:lpstr>
      <vt:lpstr>Geschichte</vt:lpstr>
      <vt:lpstr>Geschichte</vt:lpstr>
      <vt:lpstr>Geschichte</vt:lpstr>
      <vt:lpstr>Tschüss!</vt:lpstr>
      <vt:lpstr>Story images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Describing me and others</dc:title>
  <dc:creator>Rachel Hawkes</dc:creator>
  <cp:lastModifiedBy>Jasmin Silver</cp:lastModifiedBy>
  <cp:revision>66</cp:revision>
  <dcterms:created xsi:type="dcterms:W3CDTF">2021-07-02T19:27:01Z</dcterms:created>
  <dcterms:modified xsi:type="dcterms:W3CDTF">2024-01-16T16:20:34Z</dcterms:modified>
</cp:coreProperties>
</file>