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941" r:id="rId3"/>
    <p:sldId id="938" r:id="rId4"/>
    <p:sldId id="942" r:id="rId5"/>
    <p:sldId id="990" r:id="rId6"/>
    <p:sldId id="944" r:id="rId7"/>
    <p:sldId id="945" r:id="rId8"/>
    <p:sldId id="946" r:id="rId9"/>
    <p:sldId id="9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D319"/>
    <a:srgbClr val="F9D8A3"/>
    <a:srgbClr val="5FADE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718BB-03D2-9AE2-D1EA-3C1B10FC4404}" v="27" dt="2024-01-16T16:28:15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6" autoAdjust="0"/>
    <p:restoredTop sz="65850" autoAdjust="0"/>
  </p:normalViewPr>
  <p:slideViewPr>
    <p:cSldViewPr snapToGrid="0">
      <p:cViewPr varScale="1">
        <p:scale>
          <a:sx n="77" d="100"/>
          <a:sy n="77" d="100"/>
        </p:scale>
        <p:origin x="15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288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Silver" userId="S::bv929433@reading.ac.uk::2d507aff-3db3-468e-9a53-e6204b33d4b5" providerId="AD" clId="Web-{155718BB-03D2-9AE2-D1EA-3C1B10FC4404}"/>
    <pc:docChg chg="modSld">
      <pc:chgData name="Jasmin Silver" userId="S::bv929433@reading.ac.uk::2d507aff-3db3-468e-9a53-e6204b33d4b5" providerId="AD" clId="Web-{155718BB-03D2-9AE2-D1EA-3C1B10FC4404}" dt="2024-01-16T16:28:13.062" v="47"/>
      <pc:docMkLst>
        <pc:docMk/>
      </pc:docMkLst>
      <pc:sldChg chg="modNotes">
        <pc:chgData name="Jasmin Silver" userId="S::bv929433@reading.ac.uk::2d507aff-3db3-468e-9a53-e6204b33d4b5" providerId="AD" clId="Web-{155718BB-03D2-9AE2-D1EA-3C1B10FC4404}" dt="2024-01-16T16:26:35.044" v="4"/>
        <pc:sldMkLst>
          <pc:docMk/>
          <pc:sldMk cId="0" sldId="257"/>
        </pc:sldMkLst>
      </pc:sldChg>
      <pc:sldChg chg="addSp modSp modNotes">
        <pc:chgData name="Jasmin Silver" userId="S::bv929433@reading.ac.uk::2d507aff-3db3-468e-9a53-e6204b33d4b5" providerId="AD" clId="Web-{155718BB-03D2-9AE2-D1EA-3C1B10FC4404}" dt="2024-01-16T16:28:13.062" v="47"/>
        <pc:sldMkLst>
          <pc:docMk/>
          <pc:sldMk cId="3755445974" sldId="944"/>
        </pc:sldMkLst>
        <pc:spChg chg="add mod">
          <ac:chgData name="Jasmin Silver" userId="S::bv929433@reading.ac.uk::2d507aff-3db3-468e-9a53-e6204b33d4b5" providerId="AD" clId="Web-{155718BB-03D2-9AE2-D1EA-3C1B10FC4404}" dt="2024-01-16T16:27:50.515" v="25" actId="1076"/>
          <ac:spMkLst>
            <pc:docMk/>
            <pc:sldMk cId="3755445974" sldId="944"/>
            <ac:spMk id="2" creationId="{CDFAFD2E-1902-9F82-E0E3-96A479BEA697}"/>
          </ac:spMkLst>
        </pc:spChg>
        <pc:spChg chg="mod">
          <ac:chgData name="Jasmin Silver" userId="S::bv929433@reading.ac.uk::2d507aff-3db3-468e-9a53-e6204b33d4b5" providerId="AD" clId="Web-{155718BB-03D2-9AE2-D1EA-3C1B10FC4404}" dt="2024-01-16T16:27:13.248" v="9" actId="20577"/>
          <ac:spMkLst>
            <pc:docMk/>
            <pc:sldMk cId="3755445974" sldId="944"/>
            <ac:spMk id="45" creationId="{1AF12CEB-BC00-4100-A680-F52BC0DA9F32}"/>
          </ac:spMkLst>
        </pc:spChg>
        <pc:picChg chg="ord">
          <ac:chgData name="Jasmin Silver" userId="S::bv929433@reading.ac.uk::2d507aff-3db3-468e-9a53-e6204b33d4b5" providerId="AD" clId="Web-{155718BB-03D2-9AE2-D1EA-3C1B10FC4404}" dt="2024-01-16T16:26:52.575" v="5"/>
          <ac:picMkLst>
            <pc:docMk/>
            <pc:sldMk cId="3755445974" sldId="944"/>
            <ac:picMk id="34" creationId="{48CA0D0E-FBAD-4A1C-89E7-4B3294D06B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n4zjvqV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[pf] Kopf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[279]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Pflanze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[1667]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Apfel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[3490]</a:t>
            </a:r>
          </a:p>
          <a:p>
            <a:pPr marL="216000" indent="-2160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[kn] Knie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[1679]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Knochen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[1930] </a:t>
            </a:r>
            <a:r>
              <a:rPr lang="de-DE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knüpfen </a:t>
            </a:r>
            <a:r>
              <a:rPr lang="de-DE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[4564]</a:t>
            </a:r>
            <a:endParaRPr lang="en-GB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en-GB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vocabulary</a:t>
            </a:r>
          </a:p>
          <a:p>
            <a:pPr marL="215900" indent="-215900">
              <a:lnSpc>
                <a:spcPct val="100000"/>
              </a:lnSpc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putzen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[3586] waschen [2315]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wollen, ich will, du willst, er/sie/es will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[57] Auto [361] Frühstück [2600]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Skateboard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[n/a] Zimmer [665]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sauber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[2026]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warum?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[192]</a:t>
            </a:r>
            <a:endParaRPr lang="en-GB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werden, werde, wirst, wird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Ei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[1999]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Frühstück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[2600]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Frohe Ostern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Guten Appetit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Gute Nacht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 </a:t>
            </a:r>
            <a:r>
              <a:rPr lang="de-DE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viel Spaß </a:t>
            </a:r>
            <a:r>
              <a:rPr lang="de-DE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</a:t>
            </a:r>
            <a:endParaRPr lang="fr-FR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r>
              <a:rPr lang="en-GB" sz="16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Tschirner, E. (2019). A frequency dictionary of German: Core vocabulary for learners. London: Routledge.</a:t>
            </a:r>
            <a:endParaRPr lang="en-GB" sz="16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5900" indent="-215900">
              <a:defRPr/>
            </a:pP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Calibri"/>
              </a:rPr>
              <a:t>Remember that at the start of the course (first three lessons of Rot/Gelb) pupils learnt language (for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Calibri"/>
              </a:rPr>
              <a:t>greetings and register taking) that can still be part of the lesson routines in upper KS2 (Blau/Grün).</a:t>
            </a:r>
            <a:r>
              <a:rPr lang="en-GB" sz="18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Calibri"/>
              </a:rPr>
              <a:t> They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Times New Roman" panose="02020603050405020304" pitchFamily="18" charset="0"/>
                <a:cs typeface="Calibri"/>
              </a:rPr>
              <a:t>are not re-taught, as we anticipate that teachers have built these in from early in lower KS2.</a:t>
            </a:r>
            <a:r>
              <a:rPr lang="en-GB" sz="1800" dirty="0"/>
              <a:t> </a:t>
            </a:r>
            <a:endParaRPr lang="en-GB" sz="1200" b="0" strike="noStrike" spc="-1">
              <a:latin typeface="Arial"/>
              <a:cs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[y].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typisch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typisch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Frequency: </a:t>
            </a:r>
            <a:b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1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typisch</a:t>
            </a:r>
            <a:r>
              <a:rPr kumimoji="0" lang="en-GB" sz="1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[1109]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Rhythmus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[3823] 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Physik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[1917]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1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revise the SSC long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[ü].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Present 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Tür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Tür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  <a:defRPr/>
            </a:pPr>
            <a:endParaRPr lang="en-GB" sz="1200" b="1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None/>
              <a:tabLst/>
              <a:defRPr/>
            </a:pPr>
            <a:r>
              <a:rPr lang="en-GB" sz="1200" b="1" strike="noStrike" spc="-1" baseline="0" dirty="0">
                <a:solidFill>
                  <a:srgbClr val="000000"/>
                </a:solidFill>
                <a:latin typeface="+mn-lt"/>
              </a:rPr>
              <a:t>Gesture: 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a gesture for ‘</a:t>
            </a:r>
            <a:r>
              <a:rPr lang="en-GB" sz="1200" b="0" strike="noStrike" spc="-1" baseline="0" dirty="0" err="1">
                <a:solidFill>
                  <a:srgbClr val="000000"/>
                </a:solidFill>
                <a:latin typeface="+mn-lt"/>
              </a:rPr>
              <a:t>Tür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’ might be to pretend pushing down a door handle and opening a door. </a:t>
            </a:r>
            <a:endParaRPr lang="en-GB" sz="1200" b="0" strike="noStrike" spc="-1" dirty="0">
              <a:latin typeface="Arial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[ü]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Tür [375] grün [682] müde [2000]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it-IT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9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[u].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du’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‘du’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du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point at </a:t>
            </a:r>
            <a:r>
              <a:rPr lang="fr-FR" baseline="0" dirty="0" err="1"/>
              <a:t>someone</a:t>
            </a:r>
            <a:r>
              <a:rPr lang="fr-FR" baseline="0" dirty="0"/>
              <a:t> </a:t>
            </a:r>
            <a:r>
              <a:rPr lang="fr-FR" baseline="0" dirty="0" err="1"/>
              <a:t>else</a:t>
            </a:r>
            <a:r>
              <a:rPr lang="fr-FR" baseline="0" dirty="0"/>
              <a:t>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7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</a:t>
            </a:r>
            <a:r>
              <a:rPr lang="en-GB" b="0" dirty="0"/>
              <a:t>: </a:t>
            </a:r>
            <a:r>
              <a:rPr lang="en-GB" b="1" dirty="0"/>
              <a:t>5 minutes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differentiate between [y/ü] and [u].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on the audio buttons to hear the word.</a:t>
            </a:r>
          </a:p>
          <a:p>
            <a:r>
              <a:rPr lang="en-GB" dirty="0"/>
              <a:t>2. Pupils note down whether they hear [y/ü] or [u] for each gap.</a:t>
            </a:r>
          </a:p>
          <a:p>
            <a:r>
              <a:rPr lang="en-GB" dirty="0"/>
              <a:t>3. Click to reveal answers.</a:t>
            </a:r>
          </a:p>
          <a:p>
            <a:r>
              <a:rPr lang="en-GB" dirty="0"/>
              <a:t>Note: the English word made help pupils decide between ‘y’ and ‘ü’ in these examples.</a:t>
            </a:r>
          </a:p>
          <a:p>
            <a:endParaRPr lang="en-GB" dirty="0"/>
          </a:p>
          <a:p>
            <a:r>
              <a:rPr lang="en-GB" b="1" dirty="0"/>
              <a:t>Transcript: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Bücher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b="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Uhr</a:t>
            </a:r>
            <a:endParaRPr lang="en-GB" sz="1800" b="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typisch</a:t>
            </a:r>
            <a:endParaRPr lang="en-GB" sz="1800" b="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GB" sz="1800" b="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suchen</a:t>
            </a:r>
            <a:r>
              <a:rPr lang="en-GB" sz="18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b="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einunddreißig</a:t>
            </a:r>
            <a:endParaRPr lang="en-GB" sz="1800" b="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GB" sz="1800" b="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baseline="0" dirty="0"/>
              <a:t>Buch [300] </a:t>
            </a:r>
            <a:r>
              <a:rPr lang="en-GB" baseline="0" dirty="0" err="1"/>
              <a:t>einunddreißig</a:t>
            </a:r>
            <a:r>
              <a:rPr lang="en-GB" baseline="0" dirty="0"/>
              <a:t> [n/a] System [384] </a:t>
            </a:r>
            <a:r>
              <a:rPr lang="en-GB" baseline="0" dirty="0" err="1"/>
              <a:t>suchen</a:t>
            </a:r>
            <a:r>
              <a:rPr lang="en-GB" baseline="0" dirty="0"/>
              <a:t> [293] </a:t>
            </a:r>
            <a:r>
              <a:rPr lang="en-GB" baseline="0" dirty="0" err="1"/>
              <a:t>typisch</a:t>
            </a:r>
            <a:r>
              <a:rPr lang="en-GB" baseline="0" dirty="0"/>
              <a:t> [1109] </a:t>
            </a:r>
            <a:r>
              <a:rPr lang="en-GB" baseline="0" dirty="0" err="1"/>
              <a:t>Uhr</a:t>
            </a:r>
            <a:r>
              <a:rPr lang="en-GB" baseline="0" dirty="0"/>
              <a:t> [348]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8A7DB-3951-47CF-8E53-B42241E866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10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1/3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Recap of Pancake play parts 1, 2 and 3.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5900" indent="-215265"/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Children practise and perform the play.</a:t>
            </a:r>
            <a:r>
              <a:rPr lang="en-GB" b="1" spc="-1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link: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Youtube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video “Der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dicke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fette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Pfannkuchen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”: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  <a:hlinkClick r:id="rId3"/>
              </a:rPr>
              <a:t>https://www.youtube.com/watch?v=byn4zjvqVS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  <a:cs typeface="Calibri"/>
              <a:hlinkClick r:id="rId3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</a:pPr>
            <a:endParaRPr lang="en-GB" b="1" spc="-1" dirty="0">
              <a:cs typeface="Calibri"/>
            </a:endParaRPr>
          </a:p>
          <a:p>
            <a:pPr>
              <a:buSzPts val="1200"/>
              <a:buFont typeface="Calibri"/>
            </a:pPr>
            <a:r>
              <a:rPr lang="en-GB" b="1" spc="-1" dirty="0">
                <a:cs typeface="Calibri" panose="020F0502020204030204"/>
              </a:rPr>
              <a:t>Vocabulary</a:t>
            </a:r>
            <a:endParaRPr lang="en-GB" spc="-1" dirty="0">
              <a:cs typeface="Calibri" panose="020F0502020204030204"/>
            </a:endParaRPr>
          </a:p>
          <a:p>
            <a:pPr>
              <a:buSzPts val="1200"/>
              <a:buFont typeface="Calibri"/>
            </a:pPr>
            <a:r>
              <a:rPr lang="en-GB" spc="-1" dirty="0" err="1">
                <a:cs typeface="Calibri" panose="020F0502020204030204"/>
              </a:rPr>
              <a:t>denn</a:t>
            </a:r>
            <a:r>
              <a:rPr lang="en-GB" spc="-1" dirty="0">
                <a:cs typeface="Calibri" panose="020F0502020204030204"/>
              </a:rPr>
              <a:t> [93]</a:t>
            </a:r>
            <a:endParaRPr lang="en-GB" b="1" spc="-1" dirty="0">
              <a:cs typeface="Calibri" panose="020F0502020204030204"/>
            </a:endParaRPr>
          </a:p>
          <a:p>
            <a:pPr>
              <a:buClr>
                <a:schemeClr val="dk1"/>
              </a:buClr>
              <a:buSzPts val="1200"/>
              <a:buFont typeface="Calibri"/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83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2/3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88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3/3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02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11" Type="http://schemas.openxmlformats.org/officeDocument/2006/relationships/audio" Target="../media/audio5.wav"/><Relationship Id="rId5" Type="http://schemas.openxmlformats.org/officeDocument/2006/relationships/image" Target="../media/image16.pn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gif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.gif"/><Relationship Id="rId3" Type="http://schemas.openxmlformats.org/officeDocument/2006/relationships/image" Target="../media/image29.png"/><Relationship Id="rId7" Type="http://schemas.openxmlformats.org/officeDocument/2006/relationships/image" Target="../media/image24.sv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9.png"/><Relationship Id="rId7" Type="http://schemas.openxmlformats.org/officeDocument/2006/relationships/image" Target="../media/image24.sv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20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4F166B51-3D67-497F-8CE0-E8183B9993DE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65200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</a:t>
            </a:r>
            <a:r>
              <a:rPr lang="en-GB" sz="36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dicke</a:t>
            </a:r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fette</a:t>
            </a:r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Pfannkuchen</a:t>
            </a:r>
            <a:endParaRPr lang="en-GB" sz="36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2E925F-F542-435B-8CEB-05FEDBBEE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0E710-98FE-45EC-A32A-7523767395BD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  <p:pic>
        <p:nvPicPr>
          <p:cNvPr id="6" name="Picture 5" descr="A picture containing circle, cartoon, illustration, art&#10;&#10;Description automatically generated">
            <a:extLst>
              <a:ext uri="{FF2B5EF4-FFF2-40B4-BE49-F238E27FC236}">
                <a16:creationId xmlns:a16="http://schemas.microsoft.com/office/drawing/2014/main" id="{AB2A0BF1-6C26-444E-A0A7-A06ECF8B5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0" y="1485900"/>
            <a:ext cx="3842924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125743" y="1765106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50717"/>
            <a:ext cx="3863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576A9-A78B-4D1E-918D-DA4441D305AC}"/>
              </a:ext>
            </a:extLst>
          </p:cNvPr>
          <p:cNvSpPr txBox="1"/>
          <p:nvPr/>
        </p:nvSpPr>
        <p:spPr>
          <a:xfrm>
            <a:off x="411200" y="4302229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Rh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thmus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C5853-BD59-4729-ABE1-52DBA76AB316}"/>
              </a:ext>
            </a:extLst>
          </p:cNvPr>
          <p:cNvSpPr txBox="1"/>
          <p:nvPr/>
        </p:nvSpPr>
        <p:spPr>
          <a:xfrm>
            <a:off x="8328101" y="4184509"/>
            <a:ext cx="386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en-GB" sz="5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sik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E34C3CF-6F32-B870-24C1-17FBFC2E14DC}"/>
              </a:ext>
            </a:extLst>
          </p:cNvPr>
          <p:cNvSpPr/>
          <p:nvPr/>
        </p:nvSpPr>
        <p:spPr>
          <a:xfrm>
            <a:off x="4403174" y="1594142"/>
            <a:ext cx="3982609" cy="36102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GB" sz="720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7200" dirty="0" err="1">
                <a:solidFill>
                  <a:srgbClr val="FF0066"/>
                </a:solidFill>
              </a:rPr>
              <a:t>y</a:t>
            </a:r>
            <a:r>
              <a:rPr lang="en-GB" sz="7200" dirty="0" err="1">
                <a:solidFill>
                  <a:srgbClr val="002060"/>
                </a:solidFill>
              </a:rPr>
              <a:t>pisch</a:t>
            </a:r>
            <a:endParaRPr lang="en-GB" sz="9600" dirty="0">
              <a:solidFill>
                <a:srgbClr val="002060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7523E41-4352-EA52-5833-BAE37AB97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45" y="1964064"/>
            <a:ext cx="2633962" cy="131698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D6A924D-3DB4-0F19-1AC8-AAA2A0A50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4188" y="2514600"/>
            <a:ext cx="1810093" cy="14636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3ACA87-873F-20D2-1E04-18BD2520779F}"/>
              </a:ext>
            </a:extLst>
          </p:cNvPr>
          <p:cNvGrpSpPr/>
          <p:nvPr/>
        </p:nvGrpSpPr>
        <p:grpSpPr>
          <a:xfrm>
            <a:off x="8952374" y="2759012"/>
            <a:ext cx="2888126" cy="1192561"/>
            <a:chOff x="1371132" y="1975293"/>
            <a:chExt cx="2428657" cy="10235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815349-D47B-0C3F-F9A7-25B1CC0EF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132" y="2062725"/>
              <a:ext cx="850575" cy="936144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CF28115D-9062-97DC-003D-E47A3C15E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32" y="1975293"/>
              <a:ext cx="1664257" cy="83212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4D1C2-9AC3-16F7-FC5C-9903D72DDDBF}"/>
              </a:ext>
            </a:extLst>
          </p:cNvPr>
          <p:cNvGrpSpPr/>
          <p:nvPr/>
        </p:nvGrpSpPr>
        <p:grpSpPr>
          <a:xfrm>
            <a:off x="370581" y="2800350"/>
            <a:ext cx="3493318" cy="1335711"/>
            <a:chOff x="8229615" y="1932223"/>
            <a:chExt cx="3393878" cy="122244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D880C0-86EB-80FF-1B92-7D52FA698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8842364" y="1932223"/>
              <a:ext cx="461572" cy="6983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75EB39-2F45-A048-D44C-522C4233B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806" y="1947878"/>
              <a:ext cx="461572" cy="69835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18D2AD-0373-AE9E-8455-AA72146C3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75"/>
            <a:stretch/>
          </p:blipFill>
          <p:spPr>
            <a:xfrm>
              <a:off x="10590082" y="1983197"/>
              <a:ext cx="461572" cy="69836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044E308-DA89-FCB1-AB84-B7EEB36DC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879" y="1947878"/>
              <a:ext cx="461572" cy="69835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858FAD-2FC6-9C03-C7F9-6D9E6C6F17A8}"/>
                </a:ext>
              </a:extLst>
            </p:cNvPr>
            <p:cNvSpPr txBox="1"/>
            <p:nvPr/>
          </p:nvSpPr>
          <p:spPr>
            <a:xfrm>
              <a:off x="8229615" y="2508336"/>
              <a:ext cx="3393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Century Gothic" panose="020B0502020202020204" pitchFamily="34" charset="0"/>
                </a:rPr>
                <a:t>1 2&amp; 3&amp;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9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F8EA6856-C534-254D-7053-BE22E6FF16FC}"/>
              </a:ext>
            </a:extLst>
          </p:cNvPr>
          <p:cNvSpPr/>
          <p:nvPr/>
        </p:nvSpPr>
        <p:spPr>
          <a:xfrm>
            <a:off x="4930038" y="1440506"/>
            <a:ext cx="3136479" cy="39769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-79513" y="-50588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ü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F71338C-E215-4961-8C6D-3DBF1EF527DE}"/>
              </a:ext>
            </a:extLst>
          </p:cNvPr>
          <p:cNvSpPr/>
          <p:nvPr/>
        </p:nvSpPr>
        <p:spPr>
          <a:xfrm>
            <a:off x="1433071" y="3818567"/>
            <a:ext cx="2198038" cy="120032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</a:t>
            </a: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ü</a:t>
            </a:r>
            <a:r>
              <a:rPr kumimoji="0" lang="en-GB" sz="7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en-GB" sz="7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9C63AD-083B-4532-A95D-D8EAC77C5B7A}"/>
              </a:ext>
            </a:extLst>
          </p:cNvPr>
          <p:cNvSpPr txBox="1"/>
          <p:nvPr/>
        </p:nvSpPr>
        <p:spPr>
          <a:xfrm>
            <a:off x="1370567" y="4830889"/>
            <a:ext cx="230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/>
              </a:rPr>
              <a:t>green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E7C624-5CC4-424F-B133-B95C55814F3F}"/>
              </a:ext>
            </a:extLst>
          </p:cNvPr>
          <p:cNvSpPr/>
          <p:nvPr/>
        </p:nvSpPr>
        <p:spPr>
          <a:xfrm>
            <a:off x="8634547" y="3848600"/>
            <a:ext cx="3139001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lang="en-GB" sz="80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BBE959-936A-4822-A441-3214443FEF72}"/>
              </a:ext>
            </a:extLst>
          </p:cNvPr>
          <p:cNvSpPr txBox="1"/>
          <p:nvPr/>
        </p:nvSpPr>
        <p:spPr>
          <a:xfrm>
            <a:off x="9009708" y="4871362"/>
            <a:ext cx="247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lang="en-GB" sz="3200" noProof="0" dirty="0">
                <a:solidFill>
                  <a:srgbClr val="002060"/>
                </a:solidFill>
                <a:latin typeface="Century Gothic"/>
              </a:rPr>
              <a:t>tired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423E80-40B8-4E2B-B784-FC9074719F8C}"/>
              </a:ext>
            </a:extLst>
          </p:cNvPr>
          <p:cNvSpPr/>
          <p:nvPr/>
        </p:nvSpPr>
        <p:spPr>
          <a:xfrm>
            <a:off x="5650924" y="3840310"/>
            <a:ext cx="1566455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80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8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kumimoji="0" lang="en-GB" sz="8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B61593-7787-4F83-ABCC-8AA7470D8B77}"/>
              </a:ext>
            </a:extLst>
          </p:cNvPr>
          <p:cNvSpPr txBox="1"/>
          <p:nvPr/>
        </p:nvSpPr>
        <p:spPr>
          <a:xfrm>
            <a:off x="5218454" y="4830889"/>
            <a:ext cx="230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[door]</a:t>
            </a:r>
          </a:p>
        </p:txBody>
      </p:sp>
      <p:pic>
        <p:nvPicPr>
          <p:cNvPr id="1026" name="Picture 2" descr="Free vector graphics of Door">
            <a:extLst>
              <a:ext uri="{FF2B5EF4-FFF2-40B4-BE49-F238E27FC236}">
                <a16:creationId xmlns:a16="http://schemas.microsoft.com/office/drawing/2014/main" id="{10C4E26B-A73D-D061-86C5-F4DDC4169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56" y="1594142"/>
            <a:ext cx="1200042" cy="21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graphics of Circle">
            <a:extLst>
              <a:ext uri="{FF2B5EF4-FFF2-40B4-BE49-F238E27FC236}">
                <a16:creationId xmlns:a16="http://schemas.microsoft.com/office/drawing/2014/main" id="{6287D6B4-BFFF-4C5C-BC0B-4B599E72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37" y="1920528"/>
            <a:ext cx="1839104" cy="18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Star">
            <a:extLst>
              <a:ext uri="{FF2B5EF4-FFF2-40B4-BE49-F238E27FC236}">
                <a16:creationId xmlns:a16="http://schemas.microsoft.com/office/drawing/2014/main" id="{36FD5EC9-46D7-3B93-6DC4-46E00702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52" y="2317963"/>
            <a:ext cx="2179990" cy="14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A565CD0-A01D-08DC-8D67-8F6099E199B0}"/>
              </a:ext>
            </a:extLst>
          </p:cNvPr>
          <p:cNvSpPr/>
          <p:nvPr/>
        </p:nvSpPr>
        <p:spPr>
          <a:xfrm>
            <a:off x="1605337" y="160281"/>
            <a:ext cx="8416738" cy="1323225"/>
          </a:xfrm>
          <a:prstGeom prst="wedgeRoundRectCallout">
            <a:avLst>
              <a:gd name="adj1" fmla="val 38010"/>
              <a:gd name="adj2" fmla="val 74904"/>
              <a:gd name="adj3" fmla="val 16667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In German, [y] is usually pronounced the same as [ü] (apart from words that come from English , e.g. Baby.  Here’s a reminder of  some words with [ü]. Remember, mostly [y] and [ü] sound the same in German!: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27" grpId="0"/>
      <p:bldP spid="28" grpId="0"/>
      <p:bldP spid="29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545012-0FF2-F81D-E726-5431E8832F0E}"/>
              </a:ext>
            </a:extLst>
          </p:cNvPr>
          <p:cNvSpPr/>
          <p:nvPr/>
        </p:nvSpPr>
        <p:spPr>
          <a:xfrm>
            <a:off x="3881365" y="1536257"/>
            <a:ext cx="4382000" cy="45188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2995117" y="2234631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</a:t>
            </a:r>
            <a:r>
              <a:rPr lang="en-GB" sz="88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endParaRPr kumimoji="0" lang="en-GB" sz="8800" b="1" i="0" u="none" strike="noStrike" kern="1200" cap="none" spc="-1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56645" y="-80713"/>
            <a:ext cx="691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2060"/>
                </a:solidFill>
              </a:rPr>
              <a:t>[</a:t>
            </a:r>
            <a:r>
              <a:rPr lang="en-GB" sz="8800" b="1" spc="-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6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413566-F93A-4BB8-8A97-4B112482D5E4}"/>
              </a:ext>
            </a:extLst>
          </p:cNvPr>
          <p:cNvGrpSpPr/>
          <p:nvPr/>
        </p:nvGrpSpPr>
        <p:grpSpPr>
          <a:xfrm>
            <a:off x="3906909" y="3620603"/>
            <a:ext cx="4029229" cy="2179952"/>
            <a:chOff x="3630085" y="3988937"/>
            <a:chExt cx="4029229" cy="2179952"/>
          </a:xfrm>
        </p:grpSpPr>
        <p:pic>
          <p:nvPicPr>
            <p:cNvPr id="11" name="Google Shape;267;p11">
              <a:extLst>
                <a:ext uri="{FF2B5EF4-FFF2-40B4-BE49-F238E27FC236}">
                  <a16:creationId xmlns:a16="http://schemas.microsoft.com/office/drawing/2014/main" id="{CA3F283A-CB4A-4152-83DD-9A59B0A7D034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3823994" y="5120426"/>
              <a:ext cx="1236458" cy="1017092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CustomShape 1">
              <a:extLst>
                <a:ext uri="{FF2B5EF4-FFF2-40B4-BE49-F238E27FC236}">
                  <a16:creationId xmlns:a16="http://schemas.microsoft.com/office/drawing/2014/main" id="{C0A01589-1E97-401F-A1B8-6AB0F39BABE9}"/>
                </a:ext>
              </a:extLst>
            </p:cNvPr>
            <p:cNvSpPr/>
            <p:nvPr/>
          </p:nvSpPr>
          <p:spPr>
            <a:xfrm>
              <a:off x="3630085" y="5772529"/>
              <a:ext cx="1476832" cy="396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spc="-1" dirty="0">
                  <a:solidFill>
                    <a:srgbClr val="1F3864"/>
                  </a:solidFill>
                  <a:latin typeface="Century Gothic"/>
                  <a:ea typeface="Century Gothic"/>
                </a:rPr>
                <a:t>Lukas</a:t>
              </a:r>
              <a:endPara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13" name="Google Shape;271;p11">
              <a:extLst>
                <a:ext uri="{FF2B5EF4-FFF2-40B4-BE49-F238E27FC236}">
                  <a16:creationId xmlns:a16="http://schemas.microsoft.com/office/drawing/2014/main" id="{DA4B28E4-21A6-4CFE-9805-CB0F608C79EA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6757071" y="3988937"/>
              <a:ext cx="757645" cy="846084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CustomShape 4">
              <a:extLst>
                <a:ext uri="{FF2B5EF4-FFF2-40B4-BE49-F238E27FC236}">
                  <a16:creationId xmlns:a16="http://schemas.microsoft.com/office/drawing/2014/main" id="{AA527ACB-D4AA-4160-8091-FBCBB0F96CF8}"/>
                </a:ext>
              </a:extLst>
            </p:cNvPr>
            <p:cNvSpPr/>
            <p:nvPr/>
          </p:nvSpPr>
          <p:spPr>
            <a:xfrm>
              <a:off x="6614264" y="4510763"/>
              <a:ext cx="1045050" cy="4740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pc="-1" dirty="0">
                  <a:solidFill>
                    <a:srgbClr val="1F3864"/>
                  </a:solidFill>
                  <a:latin typeface="Century Gothic"/>
                </a:rPr>
                <a:t>R</a:t>
              </a:r>
              <a:r>
                <a:rPr lang="en-GB" sz="2000" b="1" spc="-1" dirty="0" err="1">
                  <a:solidFill>
                    <a:srgbClr val="1F3864"/>
                  </a:solidFill>
                  <a:latin typeface="Century Gothic"/>
                </a:rPr>
                <a:t>uth</a:t>
              </a:r>
              <a:endPara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CustomShape 7">
              <a:extLst>
                <a:ext uri="{FF2B5EF4-FFF2-40B4-BE49-F238E27FC236}">
                  <a16:creationId xmlns:a16="http://schemas.microsoft.com/office/drawing/2014/main" id="{4AD3557E-2194-4C64-8B2D-4C651F43132B}"/>
                </a:ext>
              </a:extLst>
            </p:cNvPr>
            <p:cNvSpPr/>
            <p:nvPr/>
          </p:nvSpPr>
          <p:spPr>
            <a:xfrm rot="11406911" flipH="1">
              <a:off x="5366018" y="4598462"/>
              <a:ext cx="1068114" cy="78434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00206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CustomShape 2">
            <a:extLst>
              <a:ext uri="{FF2B5EF4-FFF2-40B4-BE49-F238E27FC236}">
                <a16:creationId xmlns:a16="http://schemas.microsoft.com/office/drawing/2014/main" id="{211BC57F-A1C5-4FA3-AB56-9CDC3B2B81E4}"/>
              </a:ext>
            </a:extLst>
          </p:cNvPr>
          <p:cNvSpPr/>
          <p:nvPr/>
        </p:nvSpPr>
        <p:spPr>
          <a:xfrm>
            <a:off x="-829678" y="2279769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g</a:t>
            </a:r>
            <a:r>
              <a:rPr lang="en-GB" sz="88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lang="en-GB" sz="8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endParaRPr kumimoji="0" lang="en-GB" sz="88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CustomShape 2">
            <a:extLst>
              <a:ext uri="{FF2B5EF4-FFF2-40B4-BE49-F238E27FC236}">
                <a16:creationId xmlns:a16="http://schemas.microsoft.com/office/drawing/2014/main" id="{07AB00F3-EA4E-4E36-8C47-3C989309310A}"/>
              </a:ext>
            </a:extLst>
          </p:cNvPr>
          <p:cNvSpPr/>
          <p:nvPr/>
        </p:nvSpPr>
        <p:spPr>
          <a:xfrm>
            <a:off x="7088642" y="2341003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defRPr/>
            </a:pPr>
            <a:r>
              <a:rPr lang="en-GB" sz="8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88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lang="en-GB" sz="8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per</a:t>
            </a:r>
            <a:endParaRPr kumimoji="0" lang="en-GB" sz="88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CustomShape 1">
            <a:extLst>
              <a:ext uri="{FF2B5EF4-FFF2-40B4-BE49-F238E27FC236}">
                <a16:creationId xmlns:a16="http://schemas.microsoft.com/office/drawing/2014/main" id="{562655AC-01FA-44BD-ABF4-1DF612D93A2B}"/>
              </a:ext>
            </a:extLst>
          </p:cNvPr>
          <p:cNvSpPr/>
          <p:nvPr/>
        </p:nvSpPr>
        <p:spPr>
          <a:xfrm>
            <a:off x="4885589" y="3525387"/>
            <a:ext cx="2071871" cy="468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spc="-1" dirty="0">
                <a:solidFill>
                  <a:srgbClr val="1F3864"/>
                </a:solidFill>
                <a:latin typeface="Century Gothic"/>
                <a:ea typeface="Century Gothic"/>
              </a:rPr>
              <a:t>[you]</a:t>
            </a:r>
            <a:endParaRPr kumimoji="0" lang="en-GB" sz="32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CustomShape 1">
            <a:extLst>
              <a:ext uri="{FF2B5EF4-FFF2-40B4-BE49-F238E27FC236}">
                <a16:creationId xmlns:a16="http://schemas.microsoft.com/office/drawing/2014/main" id="{77FDBC08-140E-44CC-9FBF-07A6354C495E}"/>
              </a:ext>
            </a:extLst>
          </p:cNvPr>
          <p:cNvSpPr/>
          <p:nvPr/>
        </p:nvSpPr>
        <p:spPr>
          <a:xfrm>
            <a:off x="1104642" y="3561320"/>
            <a:ext cx="2071871" cy="468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spc="-1" dirty="0">
                <a:solidFill>
                  <a:srgbClr val="1F3864"/>
                </a:solidFill>
                <a:latin typeface="Century Gothic"/>
                <a:ea typeface="Century Gothic"/>
              </a:rPr>
              <a:t>[good]</a:t>
            </a:r>
            <a:endParaRPr kumimoji="0" lang="en-GB" sz="32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6" name="Picture 25" descr="good">
            <a:extLst>
              <a:ext uri="{FF2B5EF4-FFF2-40B4-BE49-F238E27FC236}">
                <a16:creationId xmlns:a16="http://schemas.microsoft.com/office/drawing/2014/main" id="{54DF1D7C-8C4C-441A-922B-00FFB2D31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01" y="4190013"/>
            <a:ext cx="2058052" cy="1094198"/>
          </a:xfrm>
          <a:prstGeom prst="rect">
            <a:avLst/>
          </a:prstGeom>
        </p:spPr>
      </p:pic>
      <p:pic>
        <p:nvPicPr>
          <p:cNvPr id="23" name="Picture 22" descr="smiling face">
            <a:extLst>
              <a:ext uri="{FF2B5EF4-FFF2-40B4-BE49-F238E27FC236}">
                <a16:creationId xmlns:a16="http://schemas.microsoft.com/office/drawing/2014/main" id="{00CC9172-E705-481C-AA4C-65FA06A9CB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54" y="3854309"/>
            <a:ext cx="1532238" cy="153223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CE6E23-8E31-F4A7-1738-BA3DF9AA9F94}"/>
              </a:ext>
            </a:extLst>
          </p:cNvPr>
          <p:cNvSpPr/>
          <p:nvPr/>
        </p:nvSpPr>
        <p:spPr>
          <a:xfrm>
            <a:off x="2635625" y="97669"/>
            <a:ext cx="6114986" cy="1009264"/>
          </a:xfrm>
          <a:prstGeom prst="wedgeRoundRectCallout">
            <a:avLst>
              <a:gd name="adj1" fmla="val 43696"/>
              <a:gd name="adj2" fmla="val 87194"/>
              <a:gd name="adj3" fmla="val 16667"/>
            </a:avLst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[ü] and [y] are pronounced differently from [u]. Here’s a reminder of some words with [u]: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277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19E0C9B-98F3-458D-821E-DDE12486BE41}"/>
              </a:ext>
            </a:extLst>
          </p:cNvPr>
          <p:cNvGraphicFramePr>
            <a:graphicFrameLocks noGrp="1"/>
          </p:cNvGraphicFramePr>
          <p:nvPr/>
        </p:nvGraphicFramePr>
        <p:xfrm>
          <a:off x="63367" y="1765183"/>
          <a:ext cx="12114778" cy="4820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371">
                  <a:extLst>
                    <a:ext uri="{9D8B030D-6E8A-4147-A177-3AD203B41FA5}">
                      <a16:colId xmlns:a16="http://schemas.microsoft.com/office/drawing/2014/main" val="3160378305"/>
                    </a:ext>
                  </a:extLst>
                </a:gridCol>
                <a:gridCol w="3717547">
                  <a:extLst>
                    <a:ext uri="{9D8B030D-6E8A-4147-A177-3AD203B41FA5}">
                      <a16:colId xmlns:a16="http://schemas.microsoft.com/office/drawing/2014/main" val="3580298564"/>
                    </a:ext>
                  </a:extLst>
                </a:gridCol>
                <a:gridCol w="1207744">
                  <a:extLst>
                    <a:ext uri="{9D8B030D-6E8A-4147-A177-3AD203B41FA5}">
                      <a16:colId xmlns:a16="http://schemas.microsoft.com/office/drawing/2014/main" val="1017865045"/>
                    </a:ext>
                  </a:extLst>
                </a:gridCol>
                <a:gridCol w="6012116">
                  <a:extLst>
                    <a:ext uri="{9D8B030D-6E8A-4147-A177-3AD203B41FA5}">
                      <a16:colId xmlns:a16="http://schemas.microsoft.com/office/drawing/2014/main" val="1242704203"/>
                    </a:ext>
                  </a:extLst>
                </a:gridCol>
              </a:tblGrid>
              <a:tr h="1606818">
                <a:tc>
                  <a:txBody>
                    <a:bodyPr/>
                    <a:lstStyle/>
                    <a:p>
                      <a:r>
                        <a:rPr lang="en-GB" sz="5400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B ü c h e 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S y s t e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477757"/>
                  </a:ext>
                </a:extLst>
              </a:tr>
              <a:tr h="1606818">
                <a:tc>
                  <a:txBody>
                    <a:bodyPr/>
                    <a:lstStyle/>
                    <a:p>
                      <a:r>
                        <a:rPr lang="en-GB" sz="5400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U h 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s u c h e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733650"/>
                  </a:ext>
                </a:extLst>
              </a:tr>
              <a:tr h="1606818">
                <a:tc>
                  <a:txBody>
                    <a:bodyPr/>
                    <a:lstStyle/>
                    <a:p>
                      <a:r>
                        <a:rPr lang="en-GB" sz="54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t y p i s c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b="1" dirty="0">
                          <a:solidFill>
                            <a:srgbClr val="002060"/>
                          </a:solidFill>
                        </a:rPr>
                        <a:t>e i n u n d r e i ß i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73745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" action="ppaction://noaction">
              <a:snd r:embed="rId3" name="T3_W13_7.1.wav"/>
            </a:hlinkClick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-1" y="0"/>
            <a:ext cx="198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[y] [ü] [u] </a:t>
            </a:r>
          </a:p>
        </p:txBody>
      </p:sp>
      <p:pic>
        <p:nvPicPr>
          <p:cNvPr id="10" name="Picture 9" descr="A picture containing text, clipart&#10;&#10;Description automatically generated">
            <a:hlinkClick r:id="" action="ppaction://noaction">
              <a:snd r:embed="rId4" name="T3_W13_7.3.wav"/>
            </a:hlinkClick>
            <a:extLst>
              <a:ext uri="{FF2B5EF4-FFF2-40B4-BE49-F238E27FC236}">
                <a16:creationId xmlns:a16="http://schemas.microsoft.com/office/drawing/2014/main" id="{55E9DF07-E9C0-4015-ABFA-059C677CE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3" y="2335977"/>
            <a:ext cx="609653" cy="627942"/>
          </a:xfrm>
          <a:prstGeom prst="rect">
            <a:avLst/>
          </a:prstGeom>
        </p:spPr>
      </p:pic>
      <p:sp>
        <p:nvSpPr>
          <p:cNvPr id="23" name="Speech Bubble: Rectangle with Corners Rounded 22">
            <a:hlinkClick r:id="" action="ppaction://noaction">
              <a:snd r:embed="rId6" name="T3_W13_7.2.wav"/>
            </a:hlinkClick>
            <a:extLst>
              <a:ext uri="{FF2B5EF4-FFF2-40B4-BE49-F238E27FC236}">
                <a16:creationId xmlns:a16="http://schemas.microsoft.com/office/drawing/2014/main" id="{AFDF170C-7D23-4A5A-8572-E261A4C73C1C}"/>
              </a:ext>
            </a:extLst>
          </p:cNvPr>
          <p:cNvSpPr/>
          <p:nvPr/>
        </p:nvSpPr>
        <p:spPr>
          <a:xfrm>
            <a:off x="2948659" y="163691"/>
            <a:ext cx="4822298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das [y] [ü]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oder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[u]?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B9720ADF-668C-4218-ADFD-7C4932039D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8663" y="-56516"/>
            <a:ext cx="914400" cy="914400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 txBox="1">
            <a:spLocks/>
          </p:cNvSpPr>
          <p:nvPr/>
        </p:nvSpPr>
        <p:spPr>
          <a:xfrm>
            <a:off x="10887209" y="1340368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2" name="Picture 4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19905F-818E-4788-94EC-FA69D89EB9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6BE349D-8FF4-5C0A-7672-4C62CD9BC04E}"/>
              </a:ext>
            </a:extLst>
          </p:cNvPr>
          <p:cNvSpPr/>
          <p:nvPr/>
        </p:nvSpPr>
        <p:spPr>
          <a:xfrm>
            <a:off x="1614002" y="2267821"/>
            <a:ext cx="573925" cy="771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_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B2B888-1FB4-45A7-96DA-C682D5CE9697}"/>
              </a:ext>
            </a:extLst>
          </p:cNvPr>
          <p:cNvSpPr/>
          <p:nvPr/>
        </p:nvSpPr>
        <p:spPr>
          <a:xfrm>
            <a:off x="1237836" y="3820210"/>
            <a:ext cx="573925" cy="771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_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6389B7-9A8D-4CE5-983B-3244C81F7E11}"/>
              </a:ext>
            </a:extLst>
          </p:cNvPr>
          <p:cNvSpPr/>
          <p:nvPr/>
        </p:nvSpPr>
        <p:spPr>
          <a:xfrm>
            <a:off x="1515929" y="5500155"/>
            <a:ext cx="573925" cy="771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_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0DAD5A-A2C3-4A7B-B1E8-3F84E40FA827}"/>
              </a:ext>
            </a:extLst>
          </p:cNvPr>
          <p:cNvSpPr/>
          <p:nvPr/>
        </p:nvSpPr>
        <p:spPr>
          <a:xfrm>
            <a:off x="6505200" y="2267821"/>
            <a:ext cx="573925" cy="771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_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36884F-5CEA-41F0-9391-CA0B5BB077D7}"/>
              </a:ext>
            </a:extLst>
          </p:cNvPr>
          <p:cNvSpPr/>
          <p:nvPr/>
        </p:nvSpPr>
        <p:spPr>
          <a:xfrm>
            <a:off x="6511037" y="3895456"/>
            <a:ext cx="573925" cy="771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_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086947-0405-4CF2-95A1-D8EAFD4A6DB6}"/>
              </a:ext>
            </a:extLst>
          </p:cNvPr>
          <p:cNvSpPr/>
          <p:nvPr/>
        </p:nvSpPr>
        <p:spPr>
          <a:xfrm>
            <a:off x="7321724" y="5500155"/>
            <a:ext cx="573925" cy="771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_</a:t>
            </a:r>
          </a:p>
        </p:txBody>
      </p:sp>
      <p:pic>
        <p:nvPicPr>
          <p:cNvPr id="40" name="Picture 39" descr="A picture containing text, clipart&#10;&#10;Description automatically generated">
            <a:hlinkClick r:id="" action="ppaction://noaction">
              <a:snd r:embed="rId10" name="T3_W13_7.4.wav"/>
            </a:hlinkClick>
            <a:extLst>
              <a:ext uri="{FF2B5EF4-FFF2-40B4-BE49-F238E27FC236}">
                <a16:creationId xmlns:a16="http://schemas.microsoft.com/office/drawing/2014/main" id="{5F69A44C-A2AC-4633-817A-8E16C0312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2" y="3963612"/>
            <a:ext cx="609653" cy="627942"/>
          </a:xfrm>
          <a:prstGeom prst="rect">
            <a:avLst/>
          </a:prstGeom>
        </p:spPr>
      </p:pic>
      <p:pic>
        <p:nvPicPr>
          <p:cNvPr id="48" name="Picture 47" descr="A picture containing text, clipart&#10;&#10;Description automatically generated">
            <a:hlinkClick r:id="" action="ppaction://noaction">
              <a:snd r:embed="rId11" name="T3_W13_7.5.wav"/>
            </a:hlinkClick>
            <a:extLst>
              <a:ext uri="{FF2B5EF4-FFF2-40B4-BE49-F238E27FC236}">
                <a16:creationId xmlns:a16="http://schemas.microsoft.com/office/drawing/2014/main" id="{678F454D-BD31-4964-9430-8DCE01ACF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1" y="5519546"/>
            <a:ext cx="609653" cy="627942"/>
          </a:xfrm>
          <a:prstGeom prst="rect">
            <a:avLst/>
          </a:prstGeom>
        </p:spPr>
      </p:pic>
      <p:pic>
        <p:nvPicPr>
          <p:cNvPr id="50" name="Picture 49" descr="A picture containing text, clipart&#10;&#10;Description automatically generated">
            <a:hlinkClick r:id="" action="ppaction://noaction">
              <a:snd r:embed="rId12" name="T3_W13_7.6.wav"/>
            </a:hlinkClick>
            <a:extLst>
              <a:ext uri="{FF2B5EF4-FFF2-40B4-BE49-F238E27FC236}">
                <a16:creationId xmlns:a16="http://schemas.microsoft.com/office/drawing/2014/main" id="{DF02CEDA-17D5-43F2-A657-5A98DF63F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20" y="2348108"/>
            <a:ext cx="609653" cy="627942"/>
          </a:xfrm>
          <a:prstGeom prst="rect">
            <a:avLst/>
          </a:prstGeom>
        </p:spPr>
      </p:pic>
      <p:pic>
        <p:nvPicPr>
          <p:cNvPr id="51" name="Picture 50" descr="A picture containing text, clipart&#10;&#10;Description automatically generated">
            <a:hlinkClick r:id="" action="ppaction://noaction">
              <a:snd r:embed="rId13" name="T3_W13_7.7.wav"/>
            </a:hlinkClick>
            <a:extLst>
              <a:ext uri="{FF2B5EF4-FFF2-40B4-BE49-F238E27FC236}">
                <a16:creationId xmlns:a16="http://schemas.microsoft.com/office/drawing/2014/main" id="{19DA5ECC-4303-42E1-90EC-63FED4221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7" y="3963612"/>
            <a:ext cx="609653" cy="627942"/>
          </a:xfrm>
          <a:prstGeom prst="rect">
            <a:avLst/>
          </a:prstGeom>
        </p:spPr>
      </p:pic>
      <p:pic>
        <p:nvPicPr>
          <p:cNvPr id="52" name="Picture 51" descr="A picture containing text, clipart&#10;&#10;Description automatically generated">
            <a:hlinkClick r:id="" action="ppaction://noaction">
              <a:snd r:embed="rId14" name="T3_W13_7.8.wav"/>
            </a:hlinkClick>
            <a:extLst>
              <a:ext uri="{FF2B5EF4-FFF2-40B4-BE49-F238E27FC236}">
                <a16:creationId xmlns:a16="http://schemas.microsoft.com/office/drawing/2014/main" id="{B0921B5F-FEE9-4927-AC80-C48435B1C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77" y="5519546"/>
            <a:ext cx="60965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ed curtai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8CA0D0E-FBAD-4A1C-89E7-4B3294D06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45" y="-68120"/>
            <a:ext cx="12760036" cy="6922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7CC87-1A4D-59C2-B78C-457575B7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766" y="2444410"/>
            <a:ext cx="2798307" cy="19691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FE64C5-52D8-4971-A62C-5963D32FFBD2}"/>
              </a:ext>
            </a:extLst>
          </p:cNvPr>
          <p:cNvSpPr txBox="1"/>
          <p:nvPr/>
        </p:nvSpPr>
        <p:spPr>
          <a:xfrm>
            <a:off x="1766554" y="2910885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kein Eis!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A04C5C-3A10-4CB5-97CA-95CD2B93D091}"/>
              </a:ext>
            </a:extLst>
          </p:cNvPr>
          <p:cNvSpPr txBox="1"/>
          <p:nvPr/>
        </p:nvSpPr>
        <p:spPr>
          <a:xfrm>
            <a:off x="1766554" y="3344378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Frauen: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haben Huuuunger! Wir essen ein Ei!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DFA42A-BFA2-48B3-86D7-E2531D8E6036}"/>
              </a:ext>
            </a:extLst>
          </p:cNvPr>
          <p:cNvSpPr txBox="1"/>
          <p:nvPr/>
        </p:nvSpPr>
        <p:spPr>
          <a:xfrm>
            <a:off x="1766554" y="3756587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nur ein Ei!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255337-7D58-4F6C-A070-99271E7C7399}"/>
              </a:ext>
            </a:extLst>
          </p:cNvPr>
          <p:cNvSpPr txBox="1"/>
          <p:nvPr/>
        </p:nvSpPr>
        <p:spPr>
          <a:xfrm>
            <a:off x="1766554" y="4145053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Frauen: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haben Huuuunger! Wir essen Frühstück!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3BF016-AE47-4EF3-9FFB-18A5C9D08DC1}"/>
              </a:ext>
            </a:extLst>
          </p:cNvPr>
          <p:cNvSpPr txBox="1"/>
          <p:nvPr/>
        </p:nvSpPr>
        <p:spPr>
          <a:xfrm>
            <a:off x="1766554" y="456219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kein Frühstück!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1BC971-4AE8-40BF-B427-DCD0ABB0D4D6}"/>
              </a:ext>
            </a:extLst>
          </p:cNvPr>
          <p:cNvSpPr txBox="1"/>
          <p:nvPr/>
        </p:nvSpPr>
        <p:spPr>
          <a:xfrm>
            <a:off x="1766554" y="4990755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Frauen: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 Eis? Ein Ei? Kein Frühstück? Wir machen einen Pfannkuchen!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F12CEB-BC00-4100-A680-F52BC0DA9F32}"/>
              </a:ext>
            </a:extLst>
          </p:cNvPr>
          <p:cNvSpPr txBox="1"/>
          <p:nvPr/>
        </p:nvSpPr>
        <p:spPr>
          <a:xfrm>
            <a:off x="1766554" y="5378065"/>
            <a:ext cx="9166860" cy="7255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Frauen: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Pfannkuchen, du bist dick und fett! Wir wollen dich essen, </a:t>
            </a:r>
            <a:r>
              <a:rPr lang="de-DE" sz="2000" dirty="0">
                <a:solidFill>
                  <a:srgbClr val="002060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denn*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Times New Roman"/>
              </a:rPr>
              <a:t> wir haben Hunger!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B993BB-2F0E-454D-AF7A-4E04BF6E1606}"/>
              </a:ext>
            </a:extLst>
          </p:cNvPr>
          <p:cNvSpPr txBox="1"/>
          <p:nvPr/>
        </p:nvSpPr>
        <p:spPr>
          <a:xfrm>
            <a:off x="1766554" y="604020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 Ich will frei sein! </a:t>
            </a:r>
          </a:p>
        </p:txBody>
      </p:sp>
      <p:pic>
        <p:nvPicPr>
          <p:cNvPr id="49" name="Picture 48" descr="A picture containing drawing, illustration, art, cartoon&#10;&#10;Description automatically generated">
            <a:extLst>
              <a:ext uri="{FF2B5EF4-FFF2-40B4-BE49-F238E27FC236}">
                <a16:creationId xmlns:a16="http://schemas.microsoft.com/office/drawing/2014/main" id="{6CAA5E05-D72E-4AF3-8165-94B65C15B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42" y="5774071"/>
            <a:ext cx="1166293" cy="9891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" y="80675"/>
            <a:ext cx="6192324" cy="523220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Der dicke fette Pfannkuchen [1/3]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83598542-9850-4DFF-9F09-37A174B56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8242" y="-2228"/>
            <a:ext cx="914400" cy="914400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3A32404-9752-9B95-24B3-6803463B2E9B}"/>
              </a:ext>
            </a:extLst>
          </p:cNvPr>
          <p:cNvSpPr/>
          <p:nvPr/>
        </p:nvSpPr>
        <p:spPr>
          <a:xfrm>
            <a:off x="5387233" y="1454768"/>
            <a:ext cx="3920190" cy="517320"/>
          </a:xfrm>
          <a:prstGeom prst="wedgeRoundRectCallout">
            <a:avLst>
              <a:gd name="adj1" fmla="val 34700"/>
              <a:gd name="adj2" fmla="val 15918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B687471-D1D3-4502-ED30-8E5BB0316D3B}"/>
              </a:ext>
            </a:extLst>
          </p:cNvPr>
          <p:cNvSpPr/>
          <p:nvPr/>
        </p:nvSpPr>
        <p:spPr>
          <a:xfrm>
            <a:off x="5385812" y="1439024"/>
            <a:ext cx="3920190" cy="517320"/>
          </a:xfrm>
          <a:prstGeom prst="wedgeRoundRectCallout">
            <a:avLst>
              <a:gd name="adj1" fmla="val 57359"/>
              <a:gd name="adj2" fmla="val 13645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0F321EA-092E-3D4C-40A0-6DA9BA3FDF7A}"/>
              </a:ext>
            </a:extLst>
          </p:cNvPr>
          <p:cNvSpPr/>
          <p:nvPr/>
        </p:nvSpPr>
        <p:spPr>
          <a:xfrm>
            <a:off x="5387233" y="1463032"/>
            <a:ext cx="3920190" cy="517320"/>
          </a:xfrm>
          <a:prstGeom prst="wedgeRoundRectCallout">
            <a:avLst>
              <a:gd name="adj1" fmla="val 82018"/>
              <a:gd name="adj2" fmla="val 13393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ustomShape 7">
            <a:extLst>
              <a:ext uri="{FF2B5EF4-FFF2-40B4-BE49-F238E27FC236}">
                <a16:creationId xmlns:a16="http://schemas.microsoft.com/office/drawing/2014/main" id="{54135C22-EFF5-8659-9E6D-79ED86054920}"/>
              </a:ext>
            </a:extLst>
          </p:cNvPr>
          <p:cNvSpPr/>
          <p:nvPr/>
        </p:nvSpPr>
        <p:spPr>
          <a:xfrm>
            <a:off x="5392125" y="1472632"/>
            <a:ext cx="4146363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  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Wir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haben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Hunger!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249545-FDE6-447C-AECC-23AFD2E628BC}"/>
              </a:ext>
            </a:extLst>
          </p:cNvPr>
          <p:cNvSpPr txBox="1"/>
          <p:nvPr/>
        </p:nvSpPr>
        <p:spPr>
          <a:xfrm>
            <a:off x="1766554" y="2203334"/>
            <a:ext cx="9166860" cy="39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waren einmal drei Frauen. Sie haben Hunger.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C5C30A-E6F2-4B18-ABE8-2D171F8E2FA9}"/>
              </a:ext>
            </a:extLst>
          </p:cNvPr>
          <p:cNvSpPr txBox="1"/>
          <p:nvPr/>
        </p:nvSpPr>
        <p:spPr>
          <a:xfrm>
            <a:off x="1766554" y="256619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Frauen: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haben Huuuunger! Wir essen ein Eis!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241A1C-3F8F-41FF-B441-BB001F447FDA}"/>
              </a:ext>
            </a:extLst>
          </p:cNvPr>
          <p:cNvSpPr/>
          <p:nvPr/>
        </p:nvSpPr>
        <p:spPr>
          <a:xfrm>
            <a:off x="7299089" y="195279"/>
            <a:ext cx="3920190" cy="517320"/>
          </a:xfrm>
          <a:prstGeom prst="wedgeRoundRectCallout">
            <a:avLst>
              <a:gd name="adj1" fmla="val -59767"/>
              <a:gd name="adj2" fmla="val -2468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50EA2C8-37B5-4D77-9D24-484957A50422}"/>
              </a:ext>
            </a:extLst>
          </p:cNvPr>
          <p:cNvSpPr/>
          <p:nvPr/>
        </p:nvSpPr>
        <p:spPr>
          <a:xfrm>
            <a:off x="7328098" y="237177"/>
            <a:ext cx="4098975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Lies und spiel den Text.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 descr="A picture containing circle, cartoon, illustration, art&#10;&#10;Description automatically generated">
            <a:extLst>
              <a:ext uri="{FF2B5EF4-FFF2-40B4-BE49-F238E27FC236}">
                <a16:creationId xmlns:a16="http://schemas.microsoft.com/office/drawing/2014/main" id="{B6D04BE0-DE21-47B1-AC27-066264576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29" y="461087"/>
            <a:ext cx="1470502" cy="1487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6F2ABB-D328-B6DD-E0D1-F9B7A13D65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927" y="3716911"/>
            <a:ext cx="906146" cy="683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3B1B59-3732-F546-F441-0D9AA67A03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744" y="2590787"/>
            <a:ext cx="550302" cy="1100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AF787-B556-F9DC-94C9-469F7C44D5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848" y="2830047"/>
            <a:ext cx="550302" cy="622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1DA708-7A4A-725C-CDD7-1B9B788790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193" y="4884742"/>
            <a:ext cx="575140" cy="650159"/>
          </a:xfrm>
          <a:prstGeom prst="rect">
            <a:avLst/>
          </a:prstGeom>
        </p:spPr>
      </p:pic>
      <p:pic>
        <p:nvPicPr>
          <p:cNvPr id="4" name="Picture 3" descr="A picture containing bowl, dishware, illustration&#10;&#10;Description automatically generated">
            <a:extLst>
              <a:ext uri="{FF2B5EF4-FFF2-40B4-BE49-F238E27FC236}">
                <a16:creationId xmlns:a16="http://schemas.microsoft.com/office/drawing/2014/main" id="{0B86FD1F-975C-4097-AD1E-DE492D7A1B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2" y="4991427"/>
            <a:ext cx="873582" cy="4367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FAFD2E-1902-9F82-E0E3-96A479BEA697}"/>
              </a:ext>
            </a:extLst>
          </p:cNvPr>
          <p:cNvSpPr/>
          <p:nvPr/>
        </p:nvSpPr>
        <p:spPr>
          <a:xfrm>
            <a:off x="7835515" y="6496242"/>
            <a:ext cx="2232121" cy="3386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000000"/>
                </a:solidFill>
                <a:latin typeface="Century Gothic"/>
                <a:cs typeface="Arial"/>
              </a:rPr>
              <a:t>denn</a:t>
            </a:r>
            <a:r>
              <a:rPr lang="en-GB" dirty="0">
                <a:solidFill>
                  <a:srgbClr val="000000"/>
                </a:solidFill>
                <a:latin typeface="Century Gothic"/>
                <a:cs typeface="Arial"/>
              </a:rPr>
              <a:t> - because</a:t>
            </a:r>
            <a:endParaRPr lang="en-GB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544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tree with birds on it&#10;&#10;Description automatically generated with low confidence">
            <a:extLst>
              <a:ext uri="{FF2B5EF4-FFF2-40B4-BE49-F238E27FC236}">
                <a16:creationId xmlns:a16="http://schemas.microsoft.com/office/drawing/2014/main" id="{416F0984-F235-46BB-B89F-7ED6E6205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88" b="7586"/>
          <a:stretch/>
        </p:blipFill>
        <p:spPr>
          <a:xfrm>
            <a:off x="416472" y="-64504"/>
            <a:ext cx="11519357" cy="6922504"/>
          </a:xfrm>
          <a:prstGeom prst="rect">
            <a:avLst/>
          </a:prstGeom>
        </p:spPr>
      </p:pic>
      <p:pic>
        <p:nvPicPr>
          <p:cNvPr id="18" name="Picture 17" descr="A red curtai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497121D-A900-4CFC-A2D4-14A19A1CF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68" y="-64504"/>
            <a:ext cx="12760036" cy="70321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" y="80675"/>
            <a:ext cx="6192324" cy="523220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Der dicke fette Pfannkuchen [2/3]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83598542-9850-4DFF-9F09-37A174B56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8242" y="-2228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241A1C-3F8F-41FF-B441-BB001F447FDA}"/>
              </a:ext>
            </a:extLst>
          </p:cNvPr>
          <p:cNvSpPr/>
          <p:nvPr/>
        </p:nvSpPr>
        <p:spPr>
          <a:xfrm>
            <a:off x="7299089" y="195279"/>
            <a:ext cx="3920190" cy="517320"/>
          </a:xfrm>
          <a:prstGeom prst="wedgeRoundRectCallout">
            <a:avLst>
              <a:gd name="adj1" fmla="val -59767"/>
              <a:gd name="adj2" fmla="val -2468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50EA2C8-37B5-4D77-9D24-484957A50422}"/>
              </a:ext>
            </a:extLst>
          </p:cNvPr>
          <p:cNvSpPr/>
          <p:nvPr/>
        </p:nvSpPr>
        <p:spPr>
          <a:xfrm>
            <a:off x="7328098" y="237177"/>
            <a:ext cx="4098975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Lies und spiel den Text.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249545-FDE6-447C-AECC-23AFD2E628BC}"/>
              </a:ext>
            </a:extLst>
          </p:cNvPr>
          <p:cNvSpPr txBox="1"/>
          <p:nvPr/>
        </p:nvSpPr>
        <p:spPr>
          <a:xfrm>
            <a:off x="1724812" y="2261598"/>
            <a:ext cx="9166860" cy="39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Pfannkuchen ist im Wald.</a:t>
            </a:r>
            <a:endParaRPr lang="de-DE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C5C30A-E6F2-4B18-ABE8-2D171F8E2FA9}"/>
              </a:ext>
            </a:extLst>
          </p:cNvPr>
          <p:cNvSpPr txBox="1"/>
          <p:nvPr/>
        </p:nvSpPr>
        <p:spPr>
          <a:xfrm>
            <a:off x="1724812" y="2624463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Häschen: </a:t>
            </a:r>
            <a:r>
              <a:rPr lang="de-DE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Huuuunger! Ich will Pfannkuchen essen!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FE64C5-52D8-4971-A62C-5963D32FFBD2}"/>
              </a:ext>
            </a:extLst>
          </p:cNvPr>
          <p:cNvSpPr txBox="1"/>
          <p:nvPr/>
        </p:nvSpPr>
        <p:spPr>
          <a:xfrm>
            <a:off x="1724812" y="296914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Nein!! Ich will frei sein! (Er läuft weg).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A04C5C-3A10-4CB5-97CA-95CD2B93D091}"/>
              </a:ext>
            </a:extLst>
          </p:cNvPr>
          <p:cNvSpPr txBox="1"/>
          <p:nvPr/>
        </p:nvSpPr>
        <p:spPr>
          <a:xfrm>
            <a:off x="1724812" y="3402642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Wolf: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Huuuunger! Ich will Pfannkuchen essen!</a:t>
            </a:r>
            <a:endParaRPr lang="de-DE" sz="2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DFA42A-BFA2-48B3-86D7-E2531D8E6036}"/>
              </a:ext>
            </a:extLst>
          </p:cNvPr>
          <p:cNvSpPr txBox="1"/>
          <p:nvPr/>
        </p:nvSpPr>
        <p:spPr>
          <a:xfrm>
            <a:off x="1724812" y="3814851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Nein!! Ich will frei sein! (Er läuft weg).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255337-7D58-4F6C-A070-99271E7C7399}"/>
              </a:ext>
            </a:extLst>
          </p:cNvPr>
          <p:cNvSpPr txBox="1"/>
          <p:nvPr/>
        </p:nvSpPr>
        <p:spPr>
          <a:xfrm>
            <a:off x="1724812" y="4203317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Ziege: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Huuuunger! Ich will Pfannkuchen essen!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3BF016-AE47-4EF3-9FFB-18A5C9D08DC1}"/>
              </a:ext>
            </a:extLst>
          </p:cNvPr>
          <p:cNvSpPr txBox="1"/>
          <p:nvPr/>
        </p:nvSpPr>
        <p:spPr>
          <a:xfrm>
            <a:off x="1724812" y="4620463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Nein!! Ich will frei sein! (Er läuft weg).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1BC971-4AE8-40BF-B427-DCD0ABB0D4D6}"/>
              </a:ext>
            </a:extLst>
          </p:cNvPr>
          <p:cNvSpPr txBox="1"/>
          <p:nvPr/>
        </p:nvSpPr>
        <p:spPr>
          <a:xfrm>
            <a:off x="1724812" y="504901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Pferd: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Huuuunger! Ich will Pfannkuchen essen!</a:t>
            </a: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F12CEB-BC00-4100-A680-F52BC0DA9F32}"/>
              </a:ext>
            </a:extLst>
          </p:cNvPr>
          <p:cNvSpPr txBox="1"/>
          <p:nvPr/>
        </p:nvSpPr>
        <p:spPr>
          <a:xfrm>
            <a:off x="1724812" y="543632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Nein!! Ich will frei sein! (Er läuft weg).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B993BB-2F0E-454D-AF7A-4E04BF6E1606}"/>
              </a:ext>
            </a:extLst>
          </p:cNvPr>
          <p:cNvSpPr txBox="1"/>
          <p:nvPr/>
        </p:nvSpPr>
        <p:spPr>
          <a:xfrm>
            <a:off x="1724812" y="582363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Schwein: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Huuuunger! Ich will Pfannkuchen essen!</a:t>
            </a:r>
          </a:p>
        </p:txBody>
      </p:sp>
      <p:pic>
        <p:nvPicPr>
          <p:cNvPr id="49" name="Picture 48" descr="A picture containing drawing, illustration, art, cartoon&#10;&#10;Description automatically generated">
            <a:extLst>
              <a:ext uri="{FF2B5EF4-FFF2-40B4-BE49-F238E27FC236}">
                <a16:creationId xmlns:a16="http://schemas.microsoft.com/office/drawing/2014/main" id="{6CAA5E05-D72E-4AF3-8165-94B65C15B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56" y="5823639"/>
            <a:ext cx="1166293" cy="9891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6DEE434-F053-454B-9953-BD21B4BFCD6E}"/>
              </a:ext>
            </a:extLst>
          </p:cNvPr>
          <p:cNvSpPr txBox="1"/>
          <p:nvPr/>
        </p:nvSpPr>
        <p:spPr>
          <a:xfrm>
            <a:off x="2203916" y="6197212"/>
            <a:ext cx="7476566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 Ich will frei sein! (Er läuft weg.).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D62411-F1BB-441C-941C-04C726B5A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4274" y="1468386"/>
            <a:ext cx="1166879" cy="12063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3645406-EFC4-43FC-B6C6-4056742C04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813" y="5395458"/>
            <a:ext cx="999381" cy="119776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FD71437-56EE-4F27-AC9B-D7B711E630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3966" y="1659900"/>
            <a:ext cx="1389802" cy="13333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CF96D44-5AB1-47BD-9BC3-FA31C09EB4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48819" y="3399926"/>
            <a:ext cx="1637015" cy="1364605"/>
          </a:xfrm>
          <a:prstGeom prst="rect">
            <a:avLst/>
          </a:prstGeom>
        </p:spPr>
      </p:pic>
      <p:pic>
        <p:nvPicPr>
          <p:cNvPr id="25" name="Picture 24" descr="A picture containing circle, cartoon, illustration, art&#10;&#10;Description automatically generated">
            <a:extLst>
              <a:ext uri="{FF2B5EF4-FFF2-40B4-BE49-F238E27FC236}">
                <a16:creationId xmlns:a16="http://schemas.microsoft.com/office/drawing/2014/main" id="{B6D04BE0-DE21-47B1-AC27-066264576B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32" y="72801"/>
            <a:ext cx="1470502" cy="1487062"/>
          </a:xfrm>
          <a:prstGeom prst="rect">
            <a:avLst/>
          </a:prstGeom>
        </p:spPr>
      </p:pic>
      <p:pic>
        <p:nvPicPr>
          <p:cNvPr id="26" name="Picture 25" descr="A cartoon of a wolf&#10;&#10;Description automatically generated with low confidence">
            <a:extLst>
              <a:ext uri="{FF2B5EF4-FFF2-40B4-BE49-F238E27FC236}">
                <a16:creationId xmlns:a16="http://schemas.microsoft.com/office/drawing/2014/main" id="{918F879F-70B9-4CBC-A2E8-A1DEC6BC849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7FEBCC"/>
              </a:clrFrom>
              <a:clrTo>
                <a:srgbClr val="7FEB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1" y="3054239"/>
            <a:ext cx="1436347" cy="2298155"/>
          </a:xfrm>
          <a:prstGeom prst="rect">
            <a:avLst/>
          </a:prstGeom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0CFA36C2-1402-4997-AD91-9D6C601AC53C}"/>
              </a:ext>
            </a:extLst>
          </p:cNvPr>
          <p:cNvSpPr/>
          <p:nvPr/>
        </p:nvSpPr>
        <p:spPr>
          <a:xfrm>
            <a:off x="594435" y="767005"/>
            <a:ext cx="3920190" cy="517320"/>
          </a:xfrm>
          <a:prstGeom prst="wedgeRoundRectCallout">
            <a:avLst>
              <a:gd name="adj1" fmla="val -34152"/>
              <a:gd name="adj2" fmla="val 12510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Wir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Hunger!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DECF6EEB-51EE-4A0E-A00B-985F2AB5A7D2}"/>
              </a:ext>
            </a:extLst>
          </p:cNvPr>
          <p:cNvSpPr/>
          <p:nvPr/>
        </p:nvSpPr>
        <p:spPr>
          <a:xfrm>
            <a:off x="6893960" y="1045446"/>
            <a:ext cx="3920190" cy="517320"/>
          </a:xfrm>
          <a:prstGeom prst="wedgeRoundRectCallout">
            <a:avLst>
              <a:gd name="adj1" fmla="val 51198"/>
              <a:gd name="adj2" fmla="val 13716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Wir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Hunger!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8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tree with birds on it&#10;&#10;Description automatically generated with low confidence">
            <a:extLst>
              <a:ext uri="{FF2B5EF4-FFF2-40B4-BE49-F238E27FC236}">
                <a16:creationId xmlns:a16="http://schemas.microsoft.com/office/drawing/2014/main" id="{416F0984-F235-46BB-B89F-7ED6E6205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88" b="7586"/>
          <a:stretch/>
        </p:blipFill>
        <p:spPr>
          <a:xfrm>
            <a:off x="115918" y="-64504"/>
            <a:ext cx="11960164" cy="6922504"/>
          </a:xfrm>
          <a:prstGeom prst="rect">
            <a:avLst/>
          </a:prstGeom>
        </p:spPr>
      </p:pic>
      <p:pic>
        <p:nvPicPr>
          <p:cNvPr id="18" name="Picture 17" descr="A red curtai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497121D-A900-4CFC-A2D4-14A19A1CF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29" y="-96098"/>
            <a:ext cx="12937589" cy="701882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" y="80675"/>
            <a:ext cx="6192324" cy="523220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Der dicke fette Pfannkuchen [3/3]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83598542-9850-4DFF-9F09-37A174B56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8242" y="-2228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1241A1C-3F8F-41FF-B441-BB001F447FDA}"/>
              </a:ext>
            </a:extLst>
          </p:cNvPr>
          <p:cNvSpPr/>
          <p:nvPr/>
        </p:nvSpPr>
        <p:spPr>
          <a:xfrm>
            <a:off x="7299089" y="195279"/>
            <a:ext cx="3920190" cy="517320"/>
          </a:xfrm>
          <a:prstGeom prst="wedgeRoundRectCallout">
            <a:avLst>
              <a:gd name="adj1" fmla="val -59767"/>
              <a:gd name="adj2" fmla="val -2468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550EA2C8-37B5-4D77-9D24-484957A50422}"/>
              </a:ext>
            </a:extLst>
          </p:cNvPr>
          <p:cNvSpPr/>
          <p:nvPr/>
        </p:nvSpPr>
        <p:spPr>
          <a:xfrm>
            <a:off x="7328098" y="237177"/>
            <a:ext cx="4098975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Lies und spiel den Text.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249545-FDE6-447C-AECC-23AFD2E628BC}"/>
              </a:ext>
            </a:extLst>
          </p:cNvPr>
          <p:cNvSpPr txBox="1"/>
          <p:nvPr/>
        </p:nvSpPr>
        <p:spPr>
          <a:xfrm>
            <a:off x="1724812" y="2261598"/>
            <a:ext cx="9166860" cy="39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 Kinder sind im Wald und sehen den Pfannkuchen.</a:t>
            </a:r>
            <a:endParaRPr lang="de-DE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C5C30A-E6F2-4B18-ABE8-2D171F8E2FA9}"/>
              </a:ext>
            </a:extLst>
          </p:cNvPr>
          <p:cNvSpPr txBox="1"/>
          <p:nvPr/>
        </p:nvSpPr>
        <p:spPr>
          <a:xfrm>
            <a:off x="1724812" y="2624463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1: </a:t>
            </a:r>
            <a:r>
              <a:rPr lang="de-DE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Huuuunger! Ich will Pfannkuchen essen!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FE64C5-52D8-4971-A62C-5963D32FFBD2}"/>
              </a:ext>
            </a:extLst>
          </p:cNvPr>
          <p:cNvSpPr txBox="1"/>
          <p:nvPr/>
        </p:nvSpPr>
        <p:spPr>
          <a:xfrm>
            <a:off x="1724812" y="296914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Nein!! Ich will frei sein! (Er läuft weg).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A04C5C-3A10-4CB5-97CA-95CD2B93D091}"/>
              </a:ext>
            </a:extLst>
          </p:cNvPr>
          <p:cNvSpPr txBox="1"/>
          <p:nvPr/>
        </p:nvSpPr>
        <p:spPr>
          <a:xfrm>
            <a:off x="1724812" y="3402642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2: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Huuuunger! Ich will Pfannkuchen essen!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DFA42A-BFA2-48B3-86D7-E2531D8E6036}"/>
              </a:ext>
            </a:extLst>
          </p:cNvPr>
          <p:cNvSpPr txBox="1"/>
          <p:nvPr/>
        </p:nvSpPr>
        <p:spPr>
          <a:xfrm>
            <a:off x="1724812" y="3814851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Nein!! Ich will frei sein! (Er läuft weg).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255337-7D58-4F6C-A070-99271E7C7399}"/>
              </a:ext>
            </a:extLst>
          </p:cNvPr>
          <p:cNvSpPr txBox="1"/>
          <p:nvPr/>
        </p:nvSpPr>
        <p:spPr>
          <a:xfrm>
            <a:off x="1724812" y="4203317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3: </a:t>
            </a:r>
            <a:r>
              <a:rPr lang="de-DE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Huuuunger! Ich will Pfannkuchen essen!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3BF016-AE47-4EF3-9FFB-18A5C9D08DC1}"/>
              </a:ext>
            </a:extLst>
          </p:cNvPr>
          <p:cNvSpPr txBox="1"/>
          <p:nvPr/>
        </p:nvSpPr>
        <p:spPr>
          <a:xfrm>
            <a:off x="1724812" y="4620463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Nein!! Oder… ein Moment…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1BC971-4AE8-40BF-B427-DCD0ABB0D4D6}"/>
              </a:ext>
            </a:extLst>
          </p:cNvPr>
          <p:cNvSpPr txBox="1"/>
          <p:nvPr/>
        </p:nvSpPr>
        <p:spPr>
          <a:xfrm>
            <a:off x="1724812" y="504901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3: </a:t>
            </a:r>
            <a:r>
              <a:rPr lang="de-DE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Ja, Pfannkuchen? Kann ich dich essen?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F12CEB-BC00-4100-A680-F52BC0DA9F32}"/>
              </a:ext>
            </a:extLst>
          </p:cNvPr>
          <p:cNvSpPr txBox="1"/>
          <p:nvPr/>
        </p:nvSpPr>
        <p:spPr>
          <a:xfrm>
            <a:off x="1724812" y="543632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2: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Ja, Pfannkuchen? Kann ich dich essen?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B993BB-2F0E-454D-AF7A-4E04BF6E1606}"/>
              </a:ext>
            </a:extLst>
          </p:cNvPr>
          <p:cNvSpPr txBox="1"/>
          <p:nvPr/>
        </p:nvSpPr>
        <p:spPr>
          <a:xfrm>
            <a:off x="1724812" y="5823639"/>
            <a:ext cx="9166860" cy="39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Pfannkuchen: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Ja, kein Problem! Du kannst mich essen!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DEE434-F053-454B-9953-BD21B4BFCD6E}"/>
              </a:ext>
            </a:extLst>
          </p:cNvPr>
          <p:cNvSpPr txBox="1"/>
          <p:nvPr/>
        </p:nvSpPr>
        <p:spPr>
          <a:xfrm>
            <a:off x="2203916" y="6197212"/>
            <a:ext cx="6320422" cy="72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 1: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Huurrah! Ich esse dich auch! </a:t>
            </a:r>
            <a:b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(Sie essen den Pfannkuchen).</a:t>
            </a:r>
          </a:p>
        </p:txBody>
      </p:sp>
      <p:pic>
        <p:nvPicPr>
          <p:cNvPr id="25" name="Picture 24" descr="A picture containing circle, cartoon, illustration, art&#10;&#10;Description automatically generated">
            <a:extLst>
              <a:ext uri="{FF2B5EF4-FFF2-40B4-BE49-F238E27FC236}">
                <a16:creationId xmlns:a16="http://schemas.microsoft.com/office/drawing/2014/main" id="{B6D04BE0-DE21-47B1-AC27-066264576B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332" y="72801"/>
            <a:ext cx="1470502" cy="1487062"/>
          </a:xfrm>
          <a:prstGeom prst="rect">
            <a:avLst/>
          </a:prstGeom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0CFA36C2-1402-4997-AD91-9D6C601AC53C}"/>
              </a:ext>
            </a:extLst>
          </p:cNvPr>
          <p:cNvSpPr/>
          <p:nvPr/>
        </p:nvSpPr>
        <p:spPr>
          <a:xfrm>
            <a:off x="594435" y="767005"/>
            <a:ext cx="3136773" cy="517320"/>
          </a:xfrm>
          <a:prstGeom prst="wedgeRoundRectCallout">
            <a:avLst>
              <a:gd name="adj1" fmla="val -34152"/>
              <a:gd name="adj2" fmla="val 12510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Ich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Hunger!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DECF6EEB-51EE-4A0E-A00B-985F2AB5A7D2}"/>
              </a:ext>
            </a:extLst>
          </p:cNvPr>
          <p:cNvSpPr/>
          <p:nvPr/>
        </p:nvSpPr>
        <p:spPr>
          <a:xfrm>
            <a:off x="7677376" y="1045446"/>
            <a:ext cx="3136773" cy="517320"/>
          </a:xfrm>
          <a:prstGeom prst="wedgeRoundRectCallout">
            <a:avLst>
              <a:gd name="adj1" fmla="val 51198"/>
              <a:gd name="adj2" fmla="val 13716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Ich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habe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Hunger!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A8F2A-08FF-471B-8608-5D128A5218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39" y="5536260"/>
            <a:ext cx="1303445" cy="1318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86A5B2-D8D8-4FEC-AFFB-62E04EDCC9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3937" y="1610078"/>
            <a:ext cx="1761897" cy="2347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CB72D6-617F-453B-8797-D593080AE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1663" y="1699125"/>
            <a:ext cx="1754846" cy="2540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DBFD9-2467-4700-9DDE-1310881123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16399" y="4580378"/>
            <a:ext cx="1767993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70C0"/>
                </a:solidFill>
                <a:latin typeface="Modern Love" panose="04090805081005020601" pitchFamily="82" charset="0"/>
                <a:cs typeface="Arial"/>
                <a:sym typeface="Arial"/>
              </a:rPr>
              <a:t>blau</a:t>
            </a:r>
            <a:endParaRPr lang="en-GB" sz="1400" kern="0" dirty="0">
              <a:solidFill>
                <a:srgbClr val="0070C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7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Widescreen</PresentationFormat>
  <Paragraphs>182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Der dicke fette  Pfannkuchen</vt:lpstr>
      <vt:lpstr>aussprechen</vt:lpstr>
      <vt:lpstr>aussprechen</vt:lpstr>
      <vt:lpstr>aussprechen</vt:lpstr>
      <vt:lpstr>PowerPoint Presentation</vt:lpstr>
      <vt:lpstr>Der dicke fette Pfannkuchen [1/3]</vt:lpstr>
      <vt:lpstr>Der dicke fette Pfannkuchen [2/3]</vt:lpstr>
      <vt:lpstr>Der dicke fette Pfannkuchen [3/3]</vt:lpstr>
      <vt:lpstr>Tschüss!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Jasmin Silver</cp:lastModifiedBy>
  <cp:revision>80</cp:revision>
  <dcterms:created xsi:type="dcterms:W3CDTF">2021-06-12T06:20:35Z</dcterms:created>
  <dcterms:modified xsi:type="dcterms:W3CDTF">2024-01-16T16:28:21Z</dcterms:modified>
</cp:coreProperties>
</file>