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7" r:id="rId3"/>
    <p:sldId id="299" r:id="rId4"/>
    <p:sldId id="298" r:id="rId5"/>
    <p:sldId id="294" r:id="rId6"/>
    <p:sldId id="400" r:id="rId7"/>
    <p:sldId id="401" r:id="rId8"/>
    <p:sldId id="402" r:id="rId9"/>
    <p:sldId id="403" r:id="rId10"/>
    <p:sldId id="404" r:id="rId11"/>
    <p:sldId id="279" r:id="rId12"/>
    <p:sldId id="405" r:id="rId13"/>
    <p:sldId id="407" r:id="rId14"/>
    <p:sldId id="40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FFFFFF"/>
    <a:srgbClr val="FDF091"/>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38" autoAdjust="0"/>
    <p:restoredTop sz="70153" autoAdjust="0"/>
  </p:normalViewPr>
  <p:slideViewPr>
    <p:cSldViewPr snapToGrid="0">
      <p:cViewPr varScale="1">
        <p:scale>
          <a:sx n="71" d="100"/>
          <a:sy n="71" d="100"/>
        </p:scale>
        <p:origin x="1152" y="36"/>
      </p:cViewPr>
      <p:guideLst/>
    </p:cSldViewPr>
  </p:slideViewPr>
  <p:outlineViewPr>
    <p:cViewPr>
      <p:scale>
        <a:sx n="33" d="100"/>
        <a:sy n="33" d="100"/>
      </p:scale>
      <p:origin x="0" y="0"/>
    </p:cViewPr>
  </p:outlineViewPr>
  <p:notesTextViewPr>
    <p:cViewPr>
      <p:scale>
        <a:sx n="3" d="2"/>
        <a:sy n="3" d="2"/>
      </p:scale>
      <p:origin x="0" y="-1008"/>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9552F98-0CA8-46A4-9651-6FC67E49D5CF}"/>
    <pc:docChg chg="undo custSel modSld">
      <pc:chgData name="Charlotte Moss" userId="17b589c9-cb67-41ed-a894-f82ca12b573d" providerId="ADAL" clId="{B9552F98-0CA8-46A4-9651-6FC67E49D5CF}" dt="2023-07-10T13:16:10.224" v="16" actId="20577"/>
      <pc:docMkLst>
        <pc:docMk/>
      </pc:docMkLst>
      <pc:sldChg chg="modSp mod modNotesTx">
        <pc:chgData name="Charlotte Moss" userId="17b589c9-cb67-41ed-a894-f82ca12b573d" providerId="ADAL" clId="{B9552F98-0CA8-46A4-9651-6FC67E49D5CF}" dt="2023-07-10T13:16:10.224" v="16" actId="20577"/>
        <pc:sldMkLst>
          <pc:docMk/>
          <pc:sldMk cId="0" sldId="275"/>
        </pc:sldMkLst>
        <pc:spChg chg="mod">
          <ac:chgData name="Charlotte Moss" userId="17b589c9-cb67-41ed-a894-f82ca12b573d" providerId="ADAL" clId="{B9552F98-0CA8-46A4-9651-6FC67E49D5CF}" dt="2023-07-10T13:09:10.688" v="4" actId="20577"/>
          <ac:spMkLst>
            <pc:docMk/>
            <pc:sldMk cId="0" sldId="275"/>
            <ac:spMk id="47" creationId="{00000000-0000-0000-0000-000000000000}"/>
          </ac:spMkLst>
        </pc:spChg>
      </pc:sldChg>
      <pc:sldChg chg="delSp modSp mod">
        <pc:chgData name="Charlotte Moss" userId="17b589c9-cb67-41ed-a894-f82ca12b573d" providerId="ADAL" clId="{B9552F98-0CA8-46A4-9651-6FC67E49D5CF}" dt="2023-07-04T15:10:54.902" v="3" actId="478"/>
        <pc:sldMkLst>
          <pc:docMk/>
          <pc:sldMk cId="721996495" sldId="299"/>
        </pc:sldMkLst>
        <pc:spChg chg="del mod">
          <ac:chgData name="Charlotte Moss" userId="17b589c9-cb67-41ed-a894-f82ca12b573d" providerId="ADAL" clId="{B9552F98-0CA8-46A4-9651-6FC67E49D5CF}" dt="2023-07-04T15:10:54.902" v="3" actId="478"/>
          <ac:spMkLst>
            <pc:docMk/>
            <pc:sldMk cId="721996495" sldId="299"/>
            <ac:spMk id="23" creationId="{06C86FCC-C8AA-4497-B529-E05EAD5BB8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[z] Zug [675] sitzen [231] Platz [326] Zimmer [665] zehn [333]</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0" strike="noStrike" spc="-1" dirty="0">
                <a:solidFill>
                  <a:srgbClr val="002060"/>
                </a:solidFill>
                <a:latin typeface="Century Gothic"/>
                <a:ea typeface="Century Gothic"/>
              </a:rPr>
              <a:t>New words in </a:t>
            </a:r>
            <a:r>
              <a:rPr lang="it-IT" sz="1200" b="0" strike="noStrike" spc="-1" dirty="0" err="1">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Bild</a:t>
            </a:r>
            <a:r>
              <a:rPr lang="de-DE" sz="1200" b="0" strike="noStrike" spc="-1" dirty="0">
                <a:solidFill>
                  <a:srgbClr val="002060"/>
                </a:solidFill>
                <a:latin typeface="Century Gothic"/>
                <a:ea typeface="Century Gothic"/>
              </a:rPr>
              <a:t> [253] </a:t>
            </a:r>
            <a:r>
              <a:rPr lang="de-DE" sz="1200" b="1" strike="noStrike" spc="-1" dirty="0">
                <a:solidFill>
                  <a:srgbClr val="002060"/>
                </a:solidFill>
                <a:latin typeface="Century Gothic"/>
                <a:ea typeface="Century Gothic"/>
              </a:rPr>
              <a:t>Foto</a:t>
            </a:r>
            <a:r>
              <a:rPr lang="de-DE" sz="1200" b="0" strike="noStrike" spc="-1" dirty="0">
                <a:solidFill>
                  <a:srgbClr val="002060"/>
                </a:solidFill>
                <a:latin typeface="Century Gothic"/>
                <a:ea typeface="Century Gothic"/>
              </a:rPr>
              <a:t> [633] </a:t>
            </a:r>
            <a:r>
              <a:rPr lang="de-DE" sz="1200" b="1" strike="noStrike" spc="-1" dirty="0">
                <a:solidFill>
                  <a:srgbClr val="002060"/>
                </a:solidFill>
                <a:latin typeface="Century Gothic"/>
                <a:ea typeface="Century Gothic"/>
              </a:rPr>
              <a:t>Freund, Freundin </a:t>
            </a:r>
            <a:r>
              <a:rPr lang="de-DE" sz="1200" b="0" strike="noStrike" spc="-1" dirty="0">
                <a:solidFill>
                  <a:srgbClr val="002060"/>
                </a:solidFill>
                <a:latin typeface="Century Gothic"/>
                <a:ea typeface="Century Gothic"/>
              </a:rPr>
              <a:t>[273] </a:t>
            </a:r>
            <a:r>
              <a:rPr lang="de-DE" sz="1200" b="1" strike="noStrike" spc="-1" dirty="0">
                <a:solidFill>
                  <a:srgbClr val="002060"/>
                </a:solidFill>
                <a:latin typeface="Century Gothic"/>
                <a:ea typeface="Century Gothic"/>
              </a:rPr>
              <a:t>Fußball</a:t>
            </a:r>
            <a:r>
              <a:rPr lang="de-DE" sz="1200" b="0" strike="noStrike" spc="-1" dirty="0">
                <a:solidFill>
                  <a:srgbClr val="002060"/>
                </a:solidFill>
                <a:latin typeface="Century Gothic"/>
                <a:ea typeface="Century Gothic"/>
              </a:rPr>
              <a:t> [1277]  </a:t>
            </a:r>
            <a:r>
              <a:rPr lang="de-DE" sz="1200" b="1" strike="noStrike" spc="-1" dirty="0">
                <a:solidFill>
                  <a:srgbClr val="002060"/>
                </a:solidFill>
                <a:latin typeface="Century Gothic"/>
                <a:ea typeface="Century Gothic"/>
              </a:rPr>
              <a:t>Tasche</a:t>
            </a:r>
            <a:r>
              <a:rPr lang="de-DE" sz="1200" b="0" strike="noStrike" spc="-1" dirty="0">
                <a:solidFill>
                  <a:srgbClr val="002060"/>
                </a:solidFill>
                <a:latin typeface="Century Gothic"/>
                <a:ea typeface="Century Gothic"/>
              </a:rPr>
              <a:t> [1804] </a:t>
            </a:r>
            <a:r>
              <a:rPr lang="de-DE" sz="1200" b="1" strike="noStrike" spc="-1" dirty="0">
                <a:solidFill>
                  <a:srgbClr val="002060"/>
                </a:solidFill>
                <a:latin typeface="Century Gothic"/>
                <a:ea typeface="Century Gothic"/>
              </a:rPr>
              <a:t>mein, meine </a:t>
            </a:r>
            <a:r>
              <a:rPr lang="de-DE" sz="1200" b="0" strike="noStrike" spc="-1" dirty="0">
                <a:solidFill>
                  <a:srgbClr val="002060"/>
                </a:solidFill>
                <a:latin typeface="Century Gothic"/>
                <a:ea typeface="Century Gothic"/>
              </a:rPr>
              <a:t>[51] </a:t>
            </a:r>
            <a:r>
              <a:rPr lang="de-DE" sz="1200" b="1" strike="noStrike" spc="-1" dirty="0">
                <a:solidFill>
                  <a:srgbClr val="002060"/>
                </a:solidFill>
                <a:latin typeface="Century Gothic"/>
                <a:ea typeface="Century Gothic"/>
              </a:rPr>
              <a:t>dein, deine </a:t>
            </a:r>
            <a:r>
              <a:rPr lang="de-DE" sz="1200" b="0" strike="noStrike" spc="-1" dirty="0">
                <a:solidFill>
                  <a:srgbClr val="002060"/>
                </a:solidFill>
                <a:latin typeface="Century Gothic"/>
                <a:ea typeface="Century Gothic"/>
              </a:rPr>
              <a:t>[233] </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1: </a:t>
            </a:r>
            <a:r>
              <a:rPr lang="de-DE" sz="1800" b="0" i="0" u="none" strike="noStrike" dirty="0">
                <a:solidFill>
                  <a:srgbClr val="002060"/>
                </a:solidFill>
                <a:effectLst/>
                <a:latin typeface="Century Gothic" panose="020B0502020202020204" pitchFamily="34" charset="0"/>
              </a:rPr>
              <a:t>Beispiel [94] Form [307] Mensch [90] groß [67] klein [110] Auf Wiedersehen [n/a] tschüss [3766]</a:t>
            </a:r>
            <a:r>
              <a:rPr lang="de-DE" dirty="0"/>
              <a:t> </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2: </a:t>
            </a:r>
            <a:r>
              <a:rPr lang="de-DE" sz="1200" b="0" strike="noStrike" spc="-1">
                <a:solidFill>
                  <a:srgbClr val="002060"/>
                </a:solidFill>
                <a:effectLst/>
                <a:latin typeface="Century Gothic"/>
                <a:ea typeface="+mn-ea"/>
                <a:cs typeface="+mn-cs"/>
              </a:rPr>
              <a:t>du [54] bist [4]</a:t>
            </a:r>
          </a:p>
          <a:p>
            <a:pPr marL="216000" indent="-216000">
              <a:lnSpc>
                <a:spcPct val="100000"/>
              </a:lnSpc>
            </a:pPr>
            <a:endParaRPr lang="de-DE"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100" b="0" strike="noStrike" spc="-1" dirty="0">
                <a:solidFill>
                  <a:srgbClr val="000000"/>
                </a:solidFill>
                <a:latin typeface="Calibri"/>
                <a:ea typeface="Calibri"/>
              </a:rPr>
              <a:t>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practise oral production of the six new words.</a:t>
            </a:r>
          </a:p>
          <a:p>
            <a:pPr marL="229320" indent="-228600">
              <a:lnSpc>
                <a:spcPct val="100000"/>
              </a:lnSpc>
              <a:buAutoNum type="arabicPeriod"/>
            </a:pPr>
            <a:r>
              <a:rPr lang="en-GB" sz="1200" b="0" strike="noStrike" spc="-1" dirty="0">
                <a:solidFill>
                  <a:srgbClr val="000000"/>
                </a:solidFill>
                <a:latin typeface="Calibri"/>
              </a:rPr>
              <a:t>Again, pupils can volunteer their answers in any order (or the teacher can use English meaning to elicit the German words).</a:t>
            </a:r>
          </a:p>
          <a:p>
            <a:pPr marL="229320" indent="-228600">
              <a:lnSpc>
                <a:spcPct val="100000"/>
              </a:lnSpc>
              <a:buAutoNum type="arabicPeriod"/>
            </a:pPr>
            <a:r>
              <a:rPr lang="en-GB" sz="1200" b="0" strike="noStrike" spc="-1" dirty="0">
                <a:solidFill>
                  <a:srgbClr val="000000"/>
                </a:solidFill>
                <a:latin typeface="Calibri"/>
              </a:rPr>
              <a:t>To reveal the full words, click on the blue gapped versions.</a:t>
            </a:r>
          </a:p>
          <a:p>
            <a:pPr marL="229320" indent="-228600">
              <a:lnSpc>
                <a:spcPct val="100000"/>
              </a:lnSpc>
              <a:buAutoNum type="arabicPeriod"/>
            </a:pPr>
            <a:r>
              <a:rPr lang="en-GB" sz="1200" b="0" strike="noStrike" spc="-1" dirty="0">
                <a:solidFill>
                  <a:srgbClr val="000000"/>
                </a:solidFill>
                <a:latin typeface="Calibri"/>
              </a:rPr>
              <a:t>Click on the pictures to hear the audio, as required.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330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possessive adjectives ‘</a:t>
            </a:r>
            <a:r>
              <a:rPr lang="en-GB" sz="1200" b="0" strike="noStrike" spc="-1" dirty="0" err="1">
                <a:latin typeface="Arial"/>
              </a:rPr>
              <a:t>mein</a:t>
            </a:r>
            <a:r>
              <a:rPr lang="en-GB" sz="1200" b="0" strike="noStrike" spc="-1" dirty="0">
                <a:latin typeface="Arial"/>
              </a:rPr>
              <a:t>’ and ‘</a:t>
            </a:r>
            <a:r>
              <a:rPr lang="en-GB" sz="1200" b="0" strike="noStrike" spc="-1" dirty="0" err="1">
                <a:latin typeface="Arial"/>
              </a:rPr>
              <a:t>dein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 and relate them to the gender of previously taught nouns and nouns taught this lesson.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scenario.</a:t>
            </a:r>
          </a:p>
          <a:p>
            <a:pPr marL="228600" indent="-228600">
              <a:lnSpc>
                <a:spcPct val="100000"/>
              </a:lnSpc>
              <a:buAutoNum type="arabicPeriod"/>
            </a:pPr>
            <a:r>
              <a:rPr lang="en-GB" sz="1200" b="0" strike="noStrike" spc="-1" dirty="0">
                <a:solidFill>
                  <a:srgbClr val="000000"/>
                </a:solidFill>
                <a:latin typeface="Calibri"/>
              </a:rPr>
              <a:t>Explain the pupils need to listen out for </a:t>
            </a:r>
            <a:r>
              <a:rPr lang="en-GB" sz="1200" b="1" strike="noStrike" spc="-1" dirty="0" err="1">
                <a:solidFill>
                  <a:srgbClr val="000000"/>
                </a:solidFill>
                <a:latin typeface="Calibri"/>
              </a:rPr>
              <a:t>dein</a:t>
            </a:r>
            <a:r>
              <a:rPr lang="en-GB" sz="1200" b="0" strike="noStrike" spc="-1" dirty="0">
                <a:solidFill>
                  <a:srgbClr val="000000"/>
                </a:solidFill>
                <a:latin typeface="Calibri"/>
              </a:rPr>
              <a:t> or </a:t>
            </a:r>
            <a:r>
              <a:rPr lang="en-GB" sz="1200" b="1" strike="noStrike" spc="-1" dirty="0" err="1">
                <a:solidFill>
                  <a:srgbClr val="000000"/>
                </a:solidFill>
                <a:latin typeface="Calibri"/>
              </a:rPr>
              <a:t>deine</a:t>
            </a:r>
            <a:r>
              <a:rPr lang="en-GB" sz="1200" b="0" strike="noStrike" spc="-1" dirty="0">
                <a:solidFill>
                  <a:srgbClr val="000000"/>
                </a:solidFill>
                <a:latin typeface="Calibri"/>
              </a:rPr>
              <a:t> and decide which thing Johanna is talking about.</a:t>
            </a:r>
          </a:p>
          <a:p>
            <a:pPr marL="228600" indent="-228600">
              <a:lnSpc>
                <a:spcPct val="100000"/>
              </a:lnSpc>
              <a:buAutoNum type="arabicPeriod"/>
            </a:pPr>
            <a:r>
              <a:rPr lang="en-GB" sz="1200" b="0" strike="noStrike" spc="-1" dirty="0">
                <a:solidFill>
                  <a:srgbClr val="000000"/>
                </a:solidFill>
                <a:latin typeface="Calibri"/>
              </a:rPr>
              <a:t>Complete the listening task. Teachers click to correct.</a:t>
            </a:r>
          </a:p>
          <a:p>
            <a:pPr marL="228600" indent="-228600">
              <a:lnSpc>
                <a:spcPct val="100000"/>
              </a:lnSpc>
              <a:buAutoNum type="arabicPeriod"/>
            </a:pPr>
            <a:r>
              <a:rPr lang="en-GB" sz="1200" b="0" strike="noStrike" spc="-1" dirty="0">
                <a:solidFill>
                  <a:srgbClr val="000000"/>
                </a:solidFill>
                <a:latin typeface="Calibri"/>
              </a:rPr>
              <a:t>Click to bring up the next picture/question prompts and work through them.</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[Heft].</a:t>
            </a:r>
          </a:p>
          <a:p>
            <a:pPr marL="216000" indent="-216000">
              <a:lnSpc>
                <a:spcPct val="100000"/>
              </a:lnSpc>
            </a:pPr>
            <a:r>
              <a:rPr lang="en-GB" sz="1200" b="0" strike="noStrike" spc="-1" dirty="0">
                <a:solidFill>
                  <a:srgbClr val="000000"/>
                </a:solidFill>
                <a:latin typeface="Calibri"/>
              </a:rPr>
              <a:t>Und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a:t>
            </a:r>
            <a:r>
              <a:rPr lang="en-GB" sz="1200" b="0" strike="noStrike" spc="-1" dirty="0" err="1">
                <a:solidFill>
                  <a:srgbClr val="000000"/>
                </a:solidFill>
                <a:latin typeface="Calibri"/>
              </a:rPr>
              <a:t>Bleistift</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Ich bin </a:t>
            </a:r>
            <a:r>
              <a:rPr lang="en-GB" sz="1200" b="0" strike="noStrike" spc="-1" dirty="0" err="1">
                <a:solidFill>
                  <a:srgbClr val="000000"/>
                </a:solidFill>
                <a:latin typeface="Calibri"/>
              </a:rPr>
              <a:t>deine</a:t>
            </a:r>
            <a:r>
              <a:rPr lang="en-GB" sz="1200" b="0" strike="noStrike" spc="-1" dirty="0">
                <a:solidFill>
                  <a:srgbClr val="000000"/>
                </a:solidFill>
                <a:latin typeface="Calibri"/>
              </a:rPr>
              <a:t> [</a:t>
            </a:r>
            <a:r>
              <a:rPr lang="en-GB" sz="1200" b="0" strike="noStrike" spc="-1" dirty="0" err="1">
                <a:solidFill>
                  <a:srgbClr val="000000"/>
                </a:solidFill>
                <a:latin typeface="Calibri"/>
              </a:rPr>
              <a:t>Freundin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Und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deine</a:t>
            </a:r>
            <a:r>
              <a:rPr lang="en-GB" sz="1200" b="0" strike="noStrike" spc="-1" dirty="0">
                <a:solidFill>
                  <a:srgbClr val="000000"/>
                </a:solidFill>
                <a:latin typeface="Calibri"/>
              </a:rPr>
              <a:t> [Mini-</a:t>
            </a:r>
            <a:r>
              <a:rPr lang="en-GB" sz="1200" b="0" strike="noStrike" spc="-1" dirty="0" err="1">
                <a:solidFill>
                  <a:srgbClr val="000000"/>
                </a:solidFill>
                <a:latin typeface="Calibri"/>
              </a:rPr>
              <a:t>tafel</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Ist</a:t>
            </a:r>
            <a:r>
              <a:rPr lang="en-GB" sz="1200" b="0" strike="noStrike" spc="-1" dirty="0">
                <a:solidFill>
                  <a:srgbClr val="000000"/>
                </a:solidFill>
                <a:latin typeface="Calibri"/>
              </a:rPr>
              <a:t> das </a:t>
            </a:r>
            <a:r>
              <a:rPr lang="en-GB" sz="1200" b="0" strike="noStrike" spc="-1" dirty="0" err="1">
                <a:solidFill>
                  <a:srgbClr val="000000"/>
                </a:solidFill>
                <a:latin typeface="Calibri"/>
              </a:rPr>
              <a:t>deine</a:t>
            </a:r>
            <a:r>
              <a:rPr lang="en-GB" sz="1200" b="0" strike="noStrike" spc="-1" dirty="0">
                <a:solidFill>
                  <a:srgbClr val="000000"/>
                </a:solidFill>
                <a:latin typeface="Calibri"/>
              </a:rPr>
              <a:t> [</a:t>
            </a:r>
            <a:r>
              <a:rPr lang="en-GB" sz="1200" b="0" strike="noStrike" spc="-1" dirty="0" err="1">
                <a:solidFill>
                  <a:srgbClr val="000000"/>
                </a:solidFill>
                <a:latin typeface="Calibri"/>
              </a:rPr>
              <a:t>Flasche</a:t>
            </a:r>
            <a:r>
              <a:rPr lang="en-GB" sz="1200" b="0" strike="noStrike" spc="-1"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wahr</a:t>
            </a:r>
            <a:r>
              <a:rPr lang="en-GB" sz="1200" b="0" strike="noStrike" spc="-1"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[Bild] </a:t>
            </a:r>
            <a:r>
              <a:rPr lang="en-GB" sz="1200" b="0" strike="noStrike" spc="-1" dirty="0" err="1">
                <a:solidFill>
                  <a:srgbClr val="000000"/>
                </a:solidFill>
                <a:latin typeface="Calibri"/>
              </a:rPr>
              <a:t>aber</a:t>
            </a:r>
            <a:r>
              <a:rPr lang="en-GB" sz="1200" b="0" strike="noStrike" spc="-1" dirty="0">
                <a:solidFill>
                  <a:srgbClr val="000000"/>
                </a:solidFill>
                <a:latin typeface="Calibri"/>
              </a:rPr>
              <a:t>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jetzt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[Bild].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forms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Read out the instructions. </a:t>
            </a:r>
          </a:p>
          <a:p>
            <a:pPr marL="229320" indent="-228600">
              <a:lnSpc>
                <a:spcPct val="100000"/>
              </a:lnSpc>
              <a:buFont typeface="+mj-lt"/>
              <a:buAutoNum type="arabicPeriod"/>
            </a:pPr>
            <a:r>
              <a:rPr lang="en-GB" sz="1200" b="0" strike="noStrike" spc="-1" dirty="0">
                <a:solidFill>
                  <a:srgbClr val="000000"/>
                </a:solidFill>
                <a:latin typeface="Calibri"/>
              </a:rPr>
              <a:t>Pupils write or say A or B for each item, based on the </a:t>
            </a:r>
            <a:r>
              <a:rPr lang="en-GB" sz="1200" b="0" strike="noStrike" spc="-1" dirty="0" err="1">
                <a:solidFill>
                  <a:srgbClr val="000000"/>
                </a:solidFill>
                <a:latin typeface="Calibri"/>
              </a:rPr>
              <a:t>mein</a:t>
            </a:r>
            <a:r>
              <a:rPr lang="en-GB" sz="1200" b="0" strike="noStrike" spc="-1" dirty="0">
                <a:solidFill>
                  <a:srgbClr val="000000"/>
                </a:solidFill>
                <a:latin typeface="Calibri"/>
              </a:rPr>
              <a:t> or </a:t>
            </a:r>
            <a:r>
              <a:rPr lang="en-GB" sz="1200" b="0" strike="noStrike" spc="-1" dirty="0" err="1">
                <a:solidFill>
                  <a:srgbClr val="000000"/>
                </a:solidFill>
                <a:latin typeface="Calibri"/>
              </a:rPr>
              <a:t>meine</a:t>
            </a:r>
            <a:r>
              <a:rPr lang="en-GB" sz="1200" b="0" strike="noStrike" spc="-1" dirty="0">
                <a:solidFill>
                  <a:srgbClr val="000000"/>
                </a:solidFill>
                <a:latin typeface="Calibri"/>
              </a:rPr>
              <a:t>.</a:t>
            </a:r>
          </a:p>
          <a:p>
            <a:pPr marL="229320" indent="-228600">
              <a:lnSpc>
                <a:spcPct val="100000"/>
              </a:lnSpc>
              <a:buFont typeface="+mj-lt"/>
              <a:buAutoNum type="arabicPeriod"/>
            </a:pPr>
            <a:r>
              <a:rPr lang="en-GB" sz="1200" b="0" strike="noStrike" spc="-1" dirty="0">
                <a:solidFill>
                  <a:srgbClr val="000000"/>
                </a:solidFill>
                <a:latin typeface="Calibri"/>
              </a:rPr>
              <a:t>Click to bring up answer tick for item.</a:t>
            </a:r>
          </a:p>
          <a:p>
            <a:pPr marL="229320" indent="-228600">
              <a:lnSpc>
                <a:spcPct val="100000"/>
              </a:lnSpc>
              <a:buFont typeface="+mj-lt"/>
              <a:buAutoNum type="arabicPeriod"/>
            </a:pPr>
            <a:r>
              <a:rPr lang="en-GB" sz="1200" b="0" strike="noStrike" spc="-1" dirty="0">
                <a:solidFill>
                  <a:srgbClr val="000000"/>
                </a:solidFill>
                <a:latin typeface="Calibri"/>
              </a:rPr>
              <a:t>Click again to reveal written form.</a:t>
            </a:r>
          </a:p>
          <a:p>
            <a:pPr marL="229320" indent="-228600">
              <a:lnSpc>
                <a:spcPct val="100000"/>
              </a:lnSpc>
              <a:buFont typeface="+mj-lt"/>
              <a:buAutoNum type="arabicPeriod"/>
            </a:pPr>
            <a:r>
              <a:rPr lang="en-GB" sz="1200" b="0" strike="noStrike" spc="-1" dirty="0">
                <a:solidFill>
                  <a:srgbClr val="000000"/>
                </a:solidFill>
                <a:latin typeface="Calibri"/>
              </a:rPr>
              <a:t>Continue for items 2-6.</a:t>
            </a:r>
          </a:p>
          <a:p>
            <a:pPr marL="229320" indent="-228600">
              <a:lnSpc>
                <a:spcPct val="100000"/>
              </a:lnSpc>
              <a:buFont typeface="+mj-lt"/>
              <a:buAutoNum type="arabicPeriod"/>
            </a:pPr>
            <a:endParaRPr lang="en-GB" sz="1200" b="0" strike="noStrike" spc="-1" dirty="0">
              <a:solidFill>
                <a:srgbClr val="000000"/>
              </a:solidFill>
              <a:latin typeface="Calibri"/>
            </a:endParaRPr>
          </a:p>
          <a:p>
            <a:pPr marL="229320" indent="-228600">
              <a:lnSpc>
                <a:spcPct val="100000"/>
              </a:lnSpc>
              <a:buFont typeface="+mj-lt"/>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an audio button to hear I-C-E pronounced.  This is how these letters are pronounced in the German alphabet.</a:t>
            </a:r>
            <a:br>
              <a:rPr lang="en-GB" sz="1200" b="0" strike="noStrike" spc="-1" dirty="0">
                <a:solidFill>
                  <a:srgbClr val="000000"/>
                </a:solidFill>
                <a:latin typeface="Calibri"/>
              </a:rPr>
            </a:br>
            <a:r>
              <a:rPr lang="en-GB" sz="1200" b="0" strike="noStrike" spc="-1" dirty="0">
                <a:solidFill>
                  <a:srgbClr val="000000"/>
                </a:solidFill>
                <a:latin typeface="Calibri"/>
              </a:rPr>
              <a:t>We are not learning this here, but click to bring up a callout to raise awareness that the alphabet letters ‘C’ and ‘Z’ have the same starting sound.</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pupil names.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reading out the pupil names.</a:t>
            </a:r>
          </a:p>
          <a:p>
            <a:r>
              <a:rPr lang="en-GB" dirty="0"/>
              <a:t>2. Change roles. </a:t>
            </a:r>
          </a:p>
          <a:p>
            <a:r>
              <a:rPr lang="en-GB" dirty="0"/>
              <a:t>3. Click for the timer to appear and repeat the task with a little time pressure.</a:t>
            </a:r>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a:t>
            </a:r>
          </a:p>
          <a:p>
            <a:pPr marL="216000" indent="-215280">
              <a:lnSpc>
                <a:spcPct val="100000"/>
              </a:lnSpc>
            </a:pPr>
            <a:r>
              <a:rPr lang="en-GB" sz="1200" b="0" strike="noStrike" spc="-1" dirty="0">
                <a:solidFill>
                  <a:srgbClr val="000000"/>
                </a:solidFill>
                <a:latin typeface="Calibri"/>
                <a:ea typeface="Calibri"/>
              </a:rPr>
              <a:t>some previously-taught language from this term that fits our category of ‘friendship sentences’.  This is an idea we will return to now and then</a:t>
            </a:r>
          </a:p>
          <a:p>
            <a:pPr marL="216000" indent="-215280">
              <a:lnSpc>
                <a:spcPct val="100000"/>
              </a:lnSpc>
            </a:pPr>
            <a:r>
              <a:rPr lang="en-GB" sz="1200" b="0" strike="noStrike" spc="-1" dirty="0">
                <a:solidFill>
                  <a:srgbClr val="000000"/>
                </a:solidFill>
                <a:latin typeface="Calibri"/>
                <a:ea typeface="Calibri"/>
              </a:rPr>
              <a:t>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‘Wie </a:t>
            </a:r>
            <a:r>
              <a:rPr lang="en-GB" sz="1200" b="0" strike="noStrike" spc="-1" dirty="0" err="1">
                <a:solidFill>
                  <a:srgbClr val="000000"/>
                </a:solidFill>
                <a:latin typeface="Calibri"/>
                <a:ea typeface="Calibri"/>
              </a:rPr>
              <a:t>geht’s</a:t>
            </a:r>
            <a:r>
              <a:rPr lang="en-GB" sz="1200" b="0" strike="noStrike" spc="-1" dirty="0">
                <a:solidFill>
                  <a:srgbClr val="000000"/>
                </a:solidFill>
                <a:latin typeface="Calibri"/>
                <a:ea typeface="Calibri"/>
              </a:rPr>
              <a:t>’ and how to reply.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Click to bring up animations and elicit English and then German as appropriate to the sequence.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2644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1. Click to bring up animations and elicit the German for each prompt.</a:t>
            </a:r>
          </a:p>
          <a:p>
            <a:pPr marL="216000" indent="-215280">
              <a:lnSpc>
                <a:spcPct val="100000"/>
              </a:lnSpc>
            </a:pPr>
            <a:r>
              <a:rPr lang="en-GB" sz="1200" b="0" strike="noStrike" spc="-1" dirty="0">
                <a:latin typeface="Arial"/>
              </a:rPr>
              <a:t>2. Ensure meanings are clear.</a:t>
            </a:r>
          </a:p>
          <a:p>
            <a:pPr marL="216000" indent="-215280">
              <a:lnSpc>
                <a:spcPct val="100000"/>
              </a:lnSpc>
            </a:pPr>
            <a:r>
              <a:rPr lang="en-GB" sz="1200" b="0" strike="noStrike" spc="-1" dirty="0">
                <a:latin typeface="Arial"/>
              </a:rPr>
              <a:t>3. Give pupils 30 seconds to turn to others around them and ask ‘how’s it going’ and reply.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21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(three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for German word and picture to appear.</a:t>
            </a:r>
          </a:p>
          <a:p>
            <a:pPr marL="229320" indent="-228600">
              <a:lnSpc>
                <a:spcPct val="100000"/>
              </a:lnSpc>
              <a:buAutoNum type="arabicPeriod"/>
            </a:pPr>
            <a:r>
              <a:rPr lang="en-GB" sz="1200" b="0" strike="noStrike" spc="-1" dirty="0">
                <a:solidFill>
                  <a:srgbClr val="000000"/>
                </a:solidFill>
                <a:latin typeface="Calibri"/>
              </a:rPr>
              <a:t>Pupils repeat the word.</a:t>
            </a:r>
          </a:p>
          <a:p>
            <a:pPr marL="229320" indent="-228600">
              <a:lnSpc>
                <a:spcPct val="100000"/>
              </a:lnSpc>
              <a:buAutoNum type="arabicPeriod"/>
            </a:pPr>
            <a:r>
              <a:rPr lang="en-GB" sz="1200" b="0" strike="noStrike" spc="-1" dirty="0">
                <a:solidFill>
                  <a:srgbClr val="000000"/>
                </a:solidFill>
                <a:latin typeface="Calibri"/>
              </a:rPr>
              <a:t>Teacher elicits English meaning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a:t>
            </a:r>
            <a:r>
              <a:rPr lang="en-GB" sz="1200" b="0" strike="noStrike" spc="-1" dirty="0" err="1">
                <a:solidFill>
                  <a:srgbClr val="000000"/>
                </a:solidFill>
                <a:latin typeface="Calibri"/>
              </a:rPr>
              <a:t>Englisch</a:t>
            </a:r>
            <a:r>
              <a:rPr lang="en-GB" sz="1200" b="0" strike="noStrike" spc="-1" dirty="0">
                <a:solidFill>
                  <a:srgbClr val="000000"/>
                </a:solidFill>
                <a:latin typeface="Calibri"/>
              </a:rPr>
              <a:t>?’</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942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Teachers elicits suggestions from pupils (the words are triggered to enable pupils to suggest ones in any order).</a:t>
            </a:r>
          </a:p>
          <a:p>
            <a:pPr marL="229320" indent="-228600">
              <a:lnSpc>
                <a:spcPct val="100000"/>
              </a:lnSpc>
              <a:buAutoNum type="arabicPeriod"/>
            </a:pPr>
            <a:r>
              <a:rPr lang="en-GB" sz="1200" b="0" strike="noStrike" spc="-1" dirty="0">
                <a:solidFill>
                  <a:srgbClr val="000000"/>
                </a:solidFill>
                <a:latin typeface="Calibri"/>
              </a:rPr>
              <a:t>If pupils say, for example, ‘Football </a:t>
            </a:r>
            <a:r>
              <a:rPr lang="en-GB" sz="1200" b="0" strike="noStrike" spc="-1" dirty="0" err="1">
                <a:solidFill>
                  <a:srgbClr val="000000"/>
                </a:solidFill>
                <a:latin typeface="Calibri"/>
              </a:rPr>
              <a:t>ist</a:t>
            </a:r>
            <a:r>
              <a:rPr lang="en-GB" sz="1200" b="0" strike="noStrike" spc="-1" dirty="0">
                <a:solidFill>
                  <a:srgbClr val="000000"/>
                </a:solidFill>
                <a:latin typeface="Calibri"/>
              </a:rPr>
              <a:t> der </a:t>
            </a:r>
            <a:r>
              <a:rPr lang="en-GB" sz="1200" b="0" strike="noStrike" spc="-1" dirty="0" err="1">
                <a:solidFill>
                  <a:srgbClr val="000000"/>
                </a:solidFill>
                <a:latin typeface="Calibri"/>
              </a:rPr>
              <a:t>Fußball</a:t>
            </a:r>
            <a:r>
              <a:rPr lang="en-GB" sz="1200" b="0" strike="noStrike" spc="-1" dirty="0">
                <a:solidFill>
                  <a:srgbClr val="000000"/>
                </a:solidFill>
                <a:latin typeface="Calibri"/>
              </a:rPr>
              <a:t>’ the teacher clicks on the German word, which disappears and reappears over the English definition.</a:t>
            </a:r>
          </a:p>
          <a:p>
            <a:pPr marL="229320" indent="-228600">
              <a:lnSpc>
                <a:spcPct val="100000"/>
              </a:lnSpc>
              <a:buAutoNum type="arabicPeriod"/>
            </a:pPr>
            <a:r>
              <a:rPr lang="en-GB" sz="1200" b="0" strike="noStrike" spc="-1" dirty="0">
                <a:solidFill>
                  <a:srgbClr val="000000"/>
                </a:solidFill>
                <a:latin typeface="Calibri"/>
              </a:rPr>
              <a:t>Pupils repeat the word.</a:t>
            </a:r>
          </a:p>
          <a:p>
            <a:pPr marL="229320" indent="-228600">
              <a:lnSpc>
                <a:spcPct val="100000"/>
              </a:lnSpc>
              <a:buAutoNum type="arabicPeriod"/>
            </a:pPr>
            <a:r>
              <a:rPr lang="en-GB" sz="1200" b="0" strike="noStrike" spc="-1" dirty="0">
                <a:solidFill>
                  <a:srgbClr val="000000"/>
                </a:solidFill>
                <a:latin typeface="Calibri"/>
              </a:rPr>
              <a:t>Continue until all the words have been practised.</a:t>
            </a:r>
          </a:p>
          <a:p>
            <a:pPr marL="229320" indent="-228600">
              <a:lnSpc>
                <a:spcPct val="100000"/>
              </a:lnSpc>
              <a:buAutoNum type="arabicPeriod"/>
            </a:pPr>
            <a:r>
              <a:rPr lang="en-GB" sz="1200" b="0" strike="noStrike" spc="-1" dirty="0">
                <a:solidFill>
                  <a:srgbClr val="000000"/>
                </a:solidFill>
                <a:latin typeface="Calibri"/>
              </a:rPr>
              <a:t>Move to the next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732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34.png"/><Relationship Id="rId18" Type="http://schemas.openxmlformats.org/officeDocument/2006/relationships/image" Target="../media/image37.png"/><Relationship Id="rId26" Type="http://schemas.openxmlformats.org/officeDocument/2006/relationships/image" Target="../media/image39.svg"/><Relationship Id="rId3" Type="http://schemas.openxmlformats.org/officeDocument/2006/relationships/audio" Target="../media/audio11.wav"/><Relationship Id="rId21" Type="http://schemas.openxmlformats.org/officeDocument/2006/relationships/audio" Target="../media/audio24.wav"/><Relationship Id="rId7" Type="http://schemas.openxmlformats.org/officeDocument/2006/relationships/audio" Target="../media/audio15.wav"/><Relationship Id="rId12" Type="http://schemas.openxmlformats.org/officeDocument/2006/relationships/audio" Target="../media/audio19.wav"/><Relationship Id="rId17" Type="http://schemas.openxmlformats.org/officeDocument/2006/relationships/audio" Target="../media/audio21.wav"/><Relationship Id="rId25" Type="http://schemas.openxmlformats.org/officeDocument/2006/relationships/image" Target="../media/image38.png"/><Relationship Id="rId2" Type="http://schemas.openxmlformats.org/officeDocument/2006/relationships/notesSlide" Target="../notesSlides/notesSlide12.xml"/><Relationship Id="rId16" Type="http://schemas.openxmlformats.org/officeDocument/2006/relationships/image" Target="../media/image36.png"/><Relationship Id="rId20" Type="http://schemas.openxmlformats.org/officeDocument/2006/relationships/audio" Target="../media/audio23.wav"/><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33.png"/><Relationship Id="rId24" Type="http://schemas.openxmlformats.org/officeDocument/2006/relationships/image" Target="../media/image26.png"/><Relationship Id="rId5" Type="http://schemas.openxmlformats.org/officeDocument/2006/relationships/audio" Target="../media/audio13.wav"/><Relationship Id="rId15" Type="http://schemas.openxmlformats.org/officeDocument/2006/relationships/image" Target="../media/image35.gif"/><Relationship Id="rId23" Type="http://schemas.openxmlformats.org/officeDocument/2006/relationships/audio" Target="../media/audio26.wav"/><Relationship Id="rId28" Type="http://schemas.openxmlformats.org/officeDocument/2006/relationships/image" Target="../media/image41.svg"/><Relationship Id="rId10" Type="http://schemas.openxmlformats.org/officeDocument/2006/relationships/audio" Target="../media/audio18.wav"/><Relationship Id="rId19" Type="http://schemas.openxmlformats.org/officeDocument/2006/relationships/audio" Target="../media/audio22.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0.wav"/><Relationship Id="rId22" Type="http://schemas.openxmlformats.org/officeDocument/2006/relationships/audio" Target="../media/audio25.wav"/><Relationship Id="rId27"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4.gif"/><Relationship Id="rId18" Type="http://schemas.openxmlformats.org/officeDocument/2006/relationships/image" Target="../media/image26.png"/><Relationship Id="rId3" Type="http://schemas.openxmlformats.org/officeDocument/2006/relationships/audio" Target="../media/audio27.wav"/><Relationship Id="rId21" Type="http://schemas.openxmlformats.org/officeDocument/2006/relationships/image" Target="../media/image48.png"/><Relationship Id="rId7" Type="http://schemas.openxmlformats.org/officeDocument/2006/relationships/audio" Target="../media/audio30.wav"/><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image" Target="../media/image43.png"/><Relationship Id="rId5" Type="http://schemas.openxmlformats.org/officeDocument/2006/relationships/audio" Target="../media/audio28.wav"/><Relationship Id="rId15" Type="http://schemas.openxmlformats.org/officeDocument/2006/relationships/image" Target="../media/image46.png"/><Relationship Id="rId10" Type="http://schemas.openxmlformats.org/officeDocument/2006/relationships/audio" Target="../media/audio33.wav"/><Relationship Id="rId19" Type="http://schemas.openxmlformats.org/officeDocument/2006/relationships/image" Target="../media/image27.png"/><Relationship Id="rId4" Type="http://schemas.openxmlformats.org/officeDocument/2006/relationships/image" Target="../media/image42.png"/><Relationship Id="rId9" Type="http://schemas.openxmlformats.org/officeDocument/2006/relationships/audio" Target="../media/audio32.wav"/><Relationship Id="rId14" Type="http://schemas.openxmlformats.org/officeDocument/2006/relationships/image" Target="../media/image45.gif"/><Relationship Id="rId2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18" Type="http://schemas.openxmlformats.org/officeDocument/2006/relationships/audio" Target="../media/audio9.wav"/><Relationship Id="rId3" Type="http://schemas.openxmlformats.org/officeDocument/2006/relationships/image" Target="../media/image9.png"/><Relationship Id="rId21" Type="http://schemas.openxmlformats.org/officeDocument/2006/relationships/image" Target="../media/image17.png"/><Relationship Id="rId7" Type="http://schemas.openxmlformats.org/officeDocument/2006/relationships/image" Target="../media/image11.tiff"/><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audio" Target="../media/audio8.wav"/><Relationship Id="rId20"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5.wav"/><Relationship Id="rId5" Type="http://schemas.openxmlformats.org/officeDocument/2006/relationships/image" Target="../media/image10.tiff"/><Relationship Id="rId15" Type="http://schemas.openxmlformats.org/officeDocument/2006/relationships/image" Target="../media/image14.png"/><Relationship Id="rId10" Type="http://schemas.microsoft.com/office/2007/relationships/hdphoto" Target="../media/hdphoto1.wdp"/><Relationship Id="rId19"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55031" y="509677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Possessive adjectives mein, meine,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dein,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deine</a:t>
            </a:r>
            <a:endPar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9" name="Picture 8" descr="Map&#10;&#10;Description automatically generated">
            <a:extLst>
              <a:ext uri="{FF2B5EF4-FFF2-40B4-BE49-F238E27FC236}">
                <a16:creationId xmlns:a16="http://schemas.microsoft.com/office/drawing/2014/main" id="{5C309164-4BD5-485C-BB1D-CE7F7556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579" y="320181"/>
            <a:ext cx="3811412" cy="4881282"/>
          </a:xfrm>
          <a:prstGeom prst="rect">
            <a:avLst/>
          </a:prstGeom>
        </p:spPr>
      </p:pic>
      <p:pic>
        <p:nvPicPr>
          <p:cNvPr id="5" name="Picture 4" descr="Shape, circle&#10;&#10;Description automatically generated">
            <a:extLst>
              <a:ext uri="{FF2B5EF4-FFF2-40B4-BE49-F238E27FC236}">
                <a16:creationId xmlns:a16="http://schemas.microsoft.com/office/drawing/2014/main" id="{CB07BF59-7455-46E0-B7D2-BBC567A2F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77" y="1497445"/>
            <a:ext cx="3118886" cy="2877486"/>
          </a:xfrm>
          <a:prstGeom prst="rect">
            <a:avLst/>
          </a:prstGeom>
        </p:spPr>
      </p:pic>
      <p:sp>
        <p:nvSpPr>
          <p:cNvPr id="12" name="TextBox 11">
            <a:extLst>
              <a:ext uri="{FF2B5EF4-FFF2-40B4-BE49-F238E27FC236}">
                <a16:creationId xmlns:a16="http://schemas.microsoft.com/office/drawing/2014/main" id="{3BA66DCB-3AFF-4327-92AD-AD72CAC0648A}"/>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6" name="TextBox 5">
            <a:extLst>
              <a:ext uri="{FF2B5EF4-FFF2-40B4-BE49-F238E27FC236}">
                <a16:creationId xmlns:a16="http://schemas.microsoft.com/office/drawing/2014/main" id="{BD739579-B84E-4902-89EF-0441160A5B99}"/>
              </a:ext>
            </a:extLst>
          </p:cNvPr>
          <p:cNvSpPr txBox="1"/>
          <p:nvPr/>
        </p:nvSpPr>
        <p:spPr>
          <a:xfrm>
            <a:off x="145928" y="4236607"/>
            <a:ext cx="4058383"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rPr>
              <a:t>Freundschaft</a:t>
            </a:r>
            <a:r>
              <a:rPr lang="en-GB" sz="2400" dirty="0">
                <a:solidFill>
                  <a:srgbClr val="002060"/>
                </a:solidFill>
              </a:rPr>
              <a:t> - friendship</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48" y="-55802"/>
            <a:ext cx="1943705" cy="1574031"/>
          </a:xfrm>
          <a:prstGeom prst="rect">
            <a:avLst/>
          </a:prstGeom>
          <a:solidFill>
            <a:schemeClr val="bg1"/>
          </a:solidFill>
        </p:spPr>
      </p:pic>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18785" y="3568910"/>
            <a:ext cx="1285103" cy="1346098"/>
          </a:xfrm>
          <a:prstGeom prst="rect">
            <a:avLst/>
          </a:prstGeom>
        </p:spPr>
      </p:pic>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6627" y="3705741"/>
            <a:ext cx="1323576" cy="1323576"/>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6">
            <a:extLst>
              <a:ext uri="{28A0092B-C50C-407E-A947-70E740481C1C}">
                <a14:useLocalDpi xmlns:a14="http://schemas.microsoft.com/office/drawing/2010/main" val="0"/>
              </a:ext>
            </a:extLst>
          </a:blip>
          <a:srcRect t="14861" r="57718" b="9009"/>
          <a:stretch/>
        </p:blipFill>
        <p:spPr>
          <a:xfrm>
            <a:off x="5113976" y="84285"/>
            <a:ext cx="1476227" cy="157403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45190" y="3424760"/>
            <a:ext cx="1764461" cy="160455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6">
            <a:extLst>
              <a:ext uri="{28A0092B-C50C-407E-A947-70E740481C1C}">
                <a14:useLocalDpi xmlns:a14="http://schemas.microsoft.com/office/drawing/2010/main" val="0"/>
              </a:ext>
            </a:extLst>
          </a:blip>
          <a:srcRect l="44476" t="-3533" r="-4643" b="9008"/>
          <a:stretch/>
        </p:blipFill>
        <p:spPr>
          <a:xfrm>
            <a:off x="8535533" y="-27725"/>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781728" y="1668603"/>
            <a:ext cx="215232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picture</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524641" y="1674156"/>
            <a:ext cx="2561253"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(m)</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946101" y="5123563"/>
            <a:ext cx="212893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photo</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524641" y="5116767"/>
            <a:ext cx="2830365"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football</a:t>
            </a: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04537" y="1668603"/>
            <a:ext cx="3295094"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(f)</a:t>
            </a: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8545520" y="5116767"/>
            <a:ext cx="2567955"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bag</a:t>
            </a:r>
          </a:p>
        </p:txBody>
      </p:sp>
      <p:sp>
        <p:nvSpPr>
          <p:cNvPr id="35" name="Rectangle: Rounded Corners 34">
            <a:extLst>
              <a:ext uri="{FF2B5EF4-FFF2-40B4-BE49-F238E27FC236}">
                <a16:creationId xmlns:a16="http://schemas.microsoft.com/office/drawing/2014/main" id="{E434C234-DEB4-445C-96A9-F82165F544FC}"/>
              </a:ext>
            </a:extLst>
          </p:cNvPr>
          <p:cNvSpPr/>
          <p:nvPr/>
        </p:nvSpPr>
        <p:spPr>
          <a:xfrm>
            <a:off x="953784" y="5828288"/>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a:t>
            </a:r>
          </a:p>
        </p:txBody>
      </p:sp>
      <p:sp>
        <p:nvSpPr>
          <p:cNvPr id="36" name="Rectangle: Rounded Corners 35">
            <a:extLst>
              <a:ext uri="{FF2B5EF4-FFF2-40B4-BE49-F238E27FC236}">
                <a16:creationId xmlns:a16="http://schemas.microsoft.com/office/drawing/2014/main" id="{187AF873-4076-4DA1-9E42-D77575941BCD}"/>
              </a:ext>
            </a:extLst>
          </p:cNvPr>
          <p:cNvSpPr/>
          <p:nvPr/>
        </p:nvSpPr>
        <p:spPr>
          <a:xfrm>
            <a:off x="781727" y="237720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B_ _ _</a:t>
            </a:r>
          </a:p>
        </p:txBody>
      </p:sp>
      <p:sp>
        <p:nvSpPr>
          <p:cNvPr id="37" name="Rectangle: Rounded Corners 36">
            <a:extLst>
              <a:ext uri="{FF2B5EF4-FFF2-40B4-BE49-F238E27FC236}">
                <a16:creationId xmlns:a16="http://schemas.microsoft.com/office/drawing/2014/main" id="{8F440564-DAFD-49AB-A5FF-AC9FAF25FBEB}"/>
              </a:ext>
            </a:extLst>
          </p:cNvPr>
          <p:cNvSpPr/>
          <p:nvPr/>
        </p:nvSpPr>
        <p:spPr>
          <a:xfrm>
            <a:off x="8541367" y="5829676"/>
            <a:ext cx="257210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T_ _ _ _ _</a:t>
            </a:r>
          </a:p>
        </p:txBody>
      </p:sp>
      <p:sp>
        <p:nvSpPr>
          <p:cNvPr id="38" name="Rectangle: Rounded Corners 37">
            <a:extLst>
              <a:ext uri="{FF2B5EF4-FFF2-40B4-BE49-F238E27FC236}">
                <a16:creationId xmlns:a16="http://schemas.microsoft.com/office/drawing/2014/main" id="{F434B98D-B714-430F-B22D-4DC96570018F}"/>
              </a:ext>
            </a:extLst>
          </p:cNvPr>
          <p:cNvSpPr/>
          <p:nvPr/>
        </p:nvSpPr>
        <p:spPr>
          <a:xfrm>
            <a:off x="4524642" y="5828288"/>
            <a:ext cx="283036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 _ _ _</a:t>
            </a:r>
          </a:p>
        </p:txBody>
      </p:sp>
      <p:sp>
        <p:nvSpPr>
          <p:cNvPr id="39" name="Rectangle: Rounded Corners 38">
            <a:extLst>
              <a:ext uri="{FF2B5EF4-FFF2-40B4-BE49-F238E27FC236}">
                <a16:creationId xmlns:a16="http://schemas.microsoft.com/office/drawing/2014/main" id="{2A68DCA7-E1D5-4F0B-A0C8-C8BD1DC1C029}"/>
              </a:ext>
            </a:extLst>
          </p:cNvPr>
          <p:cNvSpPr/>
          <p:nvPr/>
        </p:nvSpPr>
        <p:spPr>
          <a:xfrm>
            <a:off x="8404537" y="2375532"/>
            <a:ext cx="329509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 _ _ _ _</a:t>
            </a:r>
          </a:p>
        </p:txBody>
      </p:sp>
      <p:sp>
        <p:nvSpPr>
          <p:cNvPr id="40" name="Rectangle: Rounded Corners 39">
            <a:extLst>
              <a:ext uri="{FF2B5EF4-FFF2-40B4-BE49-F238E27FC236}">
                <a16:creationId xmlns:a16="http://schemas.microsoft.com/office/drawing/2014/main" id="{E5F26BD0-C510-44B4-A3B7-2C88C4EA8E30}"/>
              </a:ext>
            </a:extLst>
          </p:cNvPr>
          <p:cNvSpPr/>
          <p:nvPr/>
        </p:nvSpPr>
        <p:spPr>
          <a:xfrm>
            <a:off x="4524641" y="2383949"/>
            <a:ext cx="2561253"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 _ _</a:t>
            </a:r>
          </a:p>
        </p:txBody>
      </p:sp>
      <p:sp>
        <p:nvSpPr>
          <p:cNvPr id="41" name="Rectangle: Rounded Corners 40">
            <a:extLst>
              <a:ext uri="{FF2B5EF4-FFF2-40B4-BE49-F238E27FC236}">
                <a16:creationId xmlns:a16="http://schemas.microsoft.com/office/drawing/2014/main" id="{6CFE3D69-541A-4687-92F9-2446C6F87B9C}"/>
              </a:ext>
            </a:extLst>
          </p:cNvPr>
          <p:cNvSpPr/>
          <p:nvPr/>
        </p:nvSpPr>
        <p:spPr>
          <a:xfrm>
            <a:off x="781727" y="2383949"/>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42" name="Rectangle: Rounded Corners 41">
            <a:extLst>
              <a:ext uri="{FF2B5EF4-FFF2-40B4-BE49-F238E27FC236}">
                <a16:creationId xmlns:a16="http://schemas.microsoft.com/office/drawing/2014/main" id="{772D486D-8930-4FC7-A0C1-5153BCF0BD65}"/>
              </a:ext>
            </a:extLst>
          </p:cNvPr>
          <p:cNvSpPr/>
          <p:nvPr/>
        </p:nvSpPr>
        <p:spPr>
          <a:xfrm>
            <a:off x="4524640" y="2399196"/>
            <a:ext cx="2561253"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
        <p:nvSpPr>
          <p:cNvPr id="43" name="Rectangle: Rounded Corners 42">
            <a:extLst>
              <a:ext uri="{FF2B5EF4-FFF2-40B4-BE49-F238E27FC236}">
                <a16:creationId xmlns:a16="http://schemas.microsoft.com/office/drawing/2014/main" id="{6D8C6148-015E-46D5-B085-186DD894A578}"/>
              </a:ext>
            </a:extLst>
          </p:cNvPr>
          <p:cNvSpPr/>
          <p:nvPr/>
        </p:nvSpPr>
        <p:spPr>
          <a:xfrm>
            <a:off x="8404537" y="2383949"/>
            <a:ext cx="329509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44" name="Rectangle: Rounded Corners 43">
            <a:extLst>
              <a:ext uri="{FF2B5EF4-FFF2-40B4-BE49-F238E27FC236}">
                <a16:creationId xmlns:a16="http://schemas.microsoft.com/office/drawing/2014/main" id="{E006B21E-A694-4591-B93B-472EDDCBF83F}"/>
              </a:ext>
            </a:extLst>
          </p:cNvPr>
          <p:cNvSpPr/>
          <p:nvPr/>
        </p:nvSpPr>
        <p:spPr>
          <a:xfrm>
            <a:off x="953784" y="5837333"/>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45" name="Rectangle: Rounded Corners 44">
            <a:extLst>
              <a:ext uri="{FF2B5EF4-FFF2-40B4-BE49-F238E27FC236}">
                <a16:creationId xmlns:a16="http://schemas.microsoft.com/office/drawing/2014/main" id="{E95E9C40-C881-47D1-B138-405AA06CAF99}"/>
              </a:ext>
            </a:extLst>
          </p:cNvPr>
          <p:cNvSpPr/>
          <p:nvPr/>
        </p:nvSpPr>
        <p:spPr>
          <a:xfrm>
            <a:off x="4532324" y="5824170"/>
            <a:ext cx="283036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46" name="Rectangle: Rounded Corners 45">
            <a:extLst>
              <a:ext uri="{FF2B5EF4-FFF2-40B4-BE49-F238E27FC236}">
                <a16:creationId xmlns:a16="http://schemas.microsoft.com/office/drawing/2014/main" id="{1C6E28C4-E5C6-4A52-9622-DC10E3929A07}"/>
              </a:ext>
            </a:extLst>
          </p:cNvPr>
          <p:cNvSpPr/>
          <p:nvPr/>
        </p:nvSpPr>
        <p:spPr>
          <a:xfrm>
            <a:off x="8549049" y="5829420"/>
            <a:ext cx="257210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Tree>
    <p:extLst>
      <p:ext uri="{BB962C8B-B14F-4D97-AF65-F5344CB8AC3E}">
        <p14:creationId xmlns:p14="http://schemas.microsoft.com/office/powerpoint/2010/main" val="3114535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41" grpId="0" animBg="1"/>
      <p:bldP spid="42" grpId="0" animBg="1"/>
      <p:bldP spid="43" grpId="0" animBg="1"/>
      <p:bldP spid="44" grpId="0" animBg="1"/>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80166" y="85327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‘my’ use </a:t>
            </a:r>
            <a:r>
              <a:rPr lang="en-GB" sz="2800" b="1" spc="-1" dirty="0" err="1">
                <a:solidFill>
                  <a:srgbClr val="002060"/>
                </a:solidFill>
                <a:latin typeface="Century Gothic" panose="020B0502020202020204" pitchFamily="34" charset="0"/>
              </a:rPr>
              <a:t>mein</a:t>
            </a:r>
            <a:r>
              <a:rPr lang="en-GB" sz="2800" spc="-1" dirty="0">
                <a:solidFill>
                  <a:srgbClr val="002060"/>
                </a:solidFill>
                <a:latin typeface="Century Gothic" panose="020B0502020202020204" pitchFamily="34" charset="0"/>
              </a:rPr>
              <a:t> or </a:t>
            </a:r>
            <a:r>
              <a:rPr lang="en-GB" sz="2800" b="1" spc="-1" dirty="0" err="1">
                <a:solidFill>
                  <a:srgbClr val="002060"/>
                </a:solidFill>
                <a:latin typeface="Century Gothic" panose="020B0502020202020204" pitchFamily="34" charset="0"/>
              </a:rPr>
              <a:t>meine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1300668"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666708" y="282020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60773"/>
            <a:ext cx="8799066" cy="668717"/>
          </a:xfrm>
        </p:spPr>
        <p:txBody>
          <a:bodyPr/>
          <a:lstStyle/>
          <a:p>
            <a:r>
              <a:rPr lang="en-GB" sz="3600" b="1" spc="-1" dirty="0" err="1">
                <a:latin typeface="Century Gothic" panose="020B0502020202020204" pitchFamily="34" charset="0"/>
                <a:ea typeface="Century Gothic"/>
              </a:rPr>
              <a:t>mein</a:t>
            </a:r>
            <a:r>
              <a:rPr lang="en-GB" sz="3600" b="1" spc="-1" dirty="0">
                <a:latin typeface="Century Gothic" panose="020B0502020202020204" pitchFamily="34" charset="0"/>
                <a:ea typeface="Century Gothic"/>
              </a:rPr>
              <a:t> | </a:t>
            </a:r>
            <a:r>
              <a:rPr lang="en-GB" sz="3600" b="1" spc="-1" dirty="0" err="1">
                <a:latin typeface="Century Gothic" panose="020B0502020202020204" pitchFamily="34" charset="0"/>
                <a:ea typeface="Century Gothic"/>
              </a:rPr>
              <a:t>dein</a:t>
            </a:r>
            <a:r>
              <a:rPr lang="en-GB" sz="3600" b="1" spc="-1" dirty="0">
                <a:latin typeface="Century Gothic" panose="020B0502020202020204" pitchFamily="34" charset="0"/>
                <a:ea typeface="Century Gothic"/>
              </a:rPr>
              <a:t> (possessive adjectives)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1693392" y="1566210"/>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5292377" y="1591441"/>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feminine</a:t>
            </a:r>
          </a:p>
        </p:txBody>
      </p:sp>
      <p:sp>
        <p:nvSpPr>
          <p:cNvPr id="27" name="Rectangle: Rounded Corners 26">
            <a:extLst>
              <a:ext uri="{FF2B5EF4-FFF2-40B4-BE49-F238E27FC236}">
                <a16:creationId xmlns:a16="http://schemas.microsoft.com/office/drawing/2014/main" id="{D883DB97-D66C-485B-B516-1713BA2FB831}"/>
              </a:ext>
            </a:extLst>
          </p:cNvPr>
          <p:cNvSpPr/>
          <p:nvPr/>
        </p:nvSpPr>
        <p:spPr>
          <a:xfrm>
            <a:off x="8891362" y="1571450"/>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1300668"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football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5117096"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Tasche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4"/>
          <a:stretch/>
        </p:blipFill>
        <p:spPr>
          <a:xfrm>
            <a:off x="4483136" y="2820203"/>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5117096"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bag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9064331"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4"/>
          <a:stretch/>
        </p:blipFill>
        <p:spPr>
          <a:xfrm>
            <a:off x="8430371" y="2820203"/>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9064331"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photo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3">
            <a:extLst>
              <a:ext uri="{FF2B5EF4-FFF2-40B4-BE49-F238E27FC236}">
                <a16:creationId xmlns:a16="http://schemas.microsoft.com/office/drawing/2014/main" id="{19FD4E1A-4443-4CAB-9E56-ABF0C60ADABB}"/>
              </a:ext>
            </a:extLst>
          </p:cNvPr>
          <p:cNvSpPr/>
          <p:nvPr/>
        </p:nvSpPr>
        <p:spPr>
          <a:xfrm>
            <a:off x="280166" y="4038587"/>
            <a:ext cx="60931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‘your’ use </a:t>
            </a:r>
            <a:r>
              <a:rPr lang="en-GB" sz="2800" b="1" spc="-1" dirty="0" err="1">
                <a:solidFill>
                  <a:srgbClr val="002060"/>
                </a:solidFill>
                <a:latin typeface="Century Gothic" panose="020B0502020202020204" pitchFamily="34" charset="0"/>
              </a:rPr>
              <a:t>dein</a:t>
            </a:r>
            <a:r>
              <a:rPr lang="en-GB" sz="2800" spc="-1" dirty="0">
                <a:solidFill>
                  <a:srgbClr val="002060"/>
                </a:solidFill>
                <a:latin typeface="Century Gothic" panose="020B0502020202020204" pitchFamily="34" charset="0"/>
              </a:rPr>
              <a:t> or </a:t>
            </a:r>
            <a:r>
              <a:rPr lang="en-GB" sz="2800" b="1" spc="-1" dirty="0" err="1">
                <a:solidFill>
                  <a:srgbClr val="002060"/>
                </a:solidFill>
                <a:latin typeface="Century Gothic" panose="020B0502020202020204" pitchFamily="34" charset="0"/>
              </a:rPr>
              <a:t>deine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7" name="Rounded Rectangular Callout 24">
            <a:extLst>
              <a:ext uri="{FF2B5EF4-FFF2-40B4-BE49-F238E27FC236}">
                <a16:creationId xmlns:a16="http://schemas.microsoft.com/office/drawing/2014/main" id="{9E78B14F-BF50-4E51-B2C1-7DF18A61EC40}"/>
              </a:ext>
            </a:extLst>
          </p:cNvPr>
          <p:cNvSpPr/>
          <p:nvPr/>
        </p:nvSpPr>
        <p:spPr>
          <a:xfrm>
            <a:off x="7162798" y="3579431"/>
            <a:ext cx="4749036" cy="1088269"/>
          </a:xfrm>
          <a:prstGeom prst="wedgeRoundRectCallout">
            <a:avLst>
              <a:gd name="adj1" fmla="val -69311"/>
              <a:gd name="adj2" fmla="val -123294"/>
              <a:gd name="adj3" fmla="val 16667"/>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ea typeface="+mn-ea"/>
                <a:cs typeface="+mn-cs"/>
              </a:rPr>
              <a:t>The word ‘</a:t>
            </a:r>
            <a:r>
              <a:rPr kumimoji="0" lang="en-GB" sz="2000" b="0" i="0" u="none" strike="noStrike" kern="0" cap="none" spc="0" normalizeH="0" baseline="0" noProof="0" dirty="0" err="1">
                <a:ln>
                  <a:noFill/>
                </a:ln>
                <a:solidFill>
                  <a:prstClr val="white"/>
                </a:solidFill>
                <a:effectLst/>
                <a:uLnTx/>
                <a:uFillTx/>
                <a:ea typeface="+mn-ea"/>
                <a:cs typeface="+mn-cs"/>
              </a:rPr>
              <a:t>mein</a:t>
            </a:r>
            <a:r>
              <a:rPr kumimoji="0" lang="en-GB" sz="2000" b="0" i="0" u="none" strike="noStrike" kern="0" cap="none" spc="0" normalizeH="0" baseline="0" noProof="0" dirty="0">
                <a:ln>
                  <a:noFill/>
                </a:ln>
                <a:solidFill>
                  <a:prstClr val="white"/>
                </a:solidFill>
                <a:effectLst/>
                <a:uLnTx/>
                <a:uFillTx/>
                <a:ea typeface="+mn-ea"/>
                <a:cs typeface="+mn-cs"/>
              </a:rPr>
              <a:t>’ must</a:t>
            </a:r>
            <a:r>
              <a:rPr kumimoji="0" lang="en-GB" sz="2000" b="0" i="0" u="none" strike="noStrike" kern="0" cap="none" spc="0" normalizeH="0" noProof="0" dirty="0">
                <a:ln>
                  <a:noFill/>
                </a:ln>
                <a:solidFill>
                  <a:prstClr val="white"/>
                </a:solidFill>
                <a:effectLst/>
                <a:uLnTx/>
                <a:uFillTx/>
                <a:ea typeface="+mn-ea"/>
                <a:cs typeface="+mn-cs"/>
              </a:rPr>
              <a:t> agree with the gender of the noun that follows. </a:t>
            </a:r>
            <a:r>
              <a:rPr lang="en-GB" sz="2000" kern="0" dirty="0">
                <a:solidFill>
                  <a:prstClr val="white"/>
                </a:solidFill>
              </a:rPr>
              <a:t>The feminine form is ‘</a:t>
            </a:r>
            <a:r>
              <a:rPr lang="en-GB" sz="2000" kern="0" dirty="0" err="1">
                <a:solidFill>
                  <a:prstClr val="white"/>
                </a:solidFill>
              </a:rPr>
              <a:t>mein</a:t>
            </a:r>
            <a:r>
              <a:rPr lang="en-GB" sz="2000" b="1" kern="0" dirty="0" err="1">
                <a:solidFill>
                  <a:prstClr val="white"/>
                </a:solidFill>
              </a:rPr>
              <a:t>e</a:t>
            </a:r>
            <a:r>
              <a:rPr lang="en-GB" sz="2000" kern="0" dirty="0">
                <a:solidFill>
                  <a:prstClr val="white"/>
                </a:solidFill>
              </a:rPr>
              <a:t>’.</a:t>
            </a:r>
            <a:endParaRPr kumimoji="0" lang="en-GB" sz="2000" b="0" i="0" u="none" strike="noStrike" kern="0" cap="none" spc="0" normalizeH="0" baseline="0" noProof="0" dirty="0">
              <a:ln>
                <a:noFill/>
              </a:ln>
              <a:solidFill>
                <a:prstClr val="white"/>
              </a:solidFill>
              <a:effectLst/>
              <a:uLnTx/>
              <a:uFillTx/>
              <a:ea typeface="+mn-ea"/>
              <a:cs typeface="+mn-cs"/>
            </a:endParaRPr>
          </a:p>
        </p:txBody>
      </p:sp>
      <p:sp>
        <p:nvSpPr>
          <p:cNvPr id="39" name="TextBox 38">
            <a:extLst>
              <a:ext uri="{FF2B5EF4-FFF2-40B4-BE49-F238E27FC236}">
                <a16:creationId xmlns:a16="http://schemas.microsoft.com/office/drawing/2014/main" id="{2DE6D245-6706-480A-BFBA-751708B87B33}"/>
              </a:ext>
            </a:extLst>
          </p:cNvPr>
          <p:cNvSpPr txBox="1"/>
          <p:nvPr/>
        </p:nvSpPr>
        <p:spPr>
          <a:xfrm>
            <a:off x="5974708" y="2333500"/>
            <a:ext cx="398585"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dirty="0">
              <a:solidFill>
                <a:srgbClr val="FF0000"/>
              </a:solidFill>
            </a:endParaRPr>
          </a:p>
        </p:txBody>
      </p:sp>
      <p:sp>
        <p:nvSpPr>
          <p:cNvPr id="40" name="CustomShape 5">
            <a:extLst>
              <a:ext uri="{FF2B5EF4-FFF2-40B4-BE49-F238E27FC236}">
                <a16:creationId xmlns:a16="http://schemas.microsoft.com/office/drawing/2014/main" id="{F1B464FB-30A3-4F2E-95DA-0A80F273A7E8}"/>
              </a:ext>
            </a:extLst>
          </p:cNvPr>
          <p:cNvSpPr/>
          <p:nvPr/>
        </p:nvSpPr>
        <p:spPr>
          <a:xfrm>
            <a:off x="1300668"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5F53CF60-16D5-44FB-AD29-AB68560DAD84}"/>
              </a:ext>
            </a:extLst>
          </p:cNvPr>
          <p:cNvPicPr/>
          <p:nvPr/>
        </p:nvPicPr>
        <p:blipFill>
          <a:blip r:embed="rId4"/>
          <a:stretch/>
        </p:blipFill>
        <p:spPr>
          <a:xfrm>
            <a:off x="666708" y="5554362"/>
            <a:ext cx="633960" cy="671040"/>
          </a:xfrm>
          <a:prstGeom prst="rect">
            <a:avLst/>
          </a:prstGeom>
          <a:ln>
            <a:noFill/>
          </a:ln>
        </p:spPr>
      </p:pic>
      <p:sp>
        <p:nvSpPr>
          <p:cNvPr id="42" name="CustomShape 5">
            <a:extLst>
              <a:ext uri="{FF2B5EF4-FFF2-40B4-BE49-F238E27FC236}">
                <a16:creationId xmlns:a16="http://schemas.microsoft.com/office/drawing/2014/main" id="{C8A1B176-619C-4B01-8369-7256A48995B4}"/>
              </a:ext>
            </a:extLst>
          </p:cNvPr>
          <p:cNvSpPr/>
          <p:nvPr/>
        </p:nvSpPr>
        <p:spPr>
          <a:xfrm>
            <a:off x="1300668"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your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football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5">
            <a:extLst>
              <a:ext uri="{FF2B5EF4-FFF2-40B4-BE49-F238E27FC236}">
                <a16:creationId xmlns:a16="http://schemas.microsoft.com/office/drawing/2014/main" id="{4BFE6055-BADF-432E-AEC2-30E7485E2ABF}"/>
              </a:ext>
            </a:extLst>
          </p:cNvPr>
          <p:cNvSpPr/>
          <p:nvPr/>
        </p:nvSpPr>
        <p:spPr>
          <a:xfrm>
            <a:off x="5117096"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Tasche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639CBE7B-EC94-42FB-AD46-A35AFC0D457F}"/>
              </a:ext>
            </a:extLst>
          </p:cNvPr>
          <p:cNvPicPr/>
          <p:nvPr/>
        </p:nvPicPr>
        <p:blipFill>
          <a:blip r:embed="rId4"/>
          <a:stretch/>
        </p:blipFill>
        <p:spPr>
          <a:xfrm>
            <a:off x="4483136" y="5554362"/>
            <a:ext cx="633960" cy="671040"/>
          </a:xfrm>
          <a:prstGeom prst="rect">
            <a:avLst/>
          </a:prstGeom>
          <a:ln>
            <a:noFill/>
          </a:ln>
        </p:spPr>
      </p:pic>
      <p:sp>
        <p:nvSpPr>
          <p:cNvPr id="45" name="CustomShape 5">
            <a:extLst>
              <a:ext uri="{FF2B5EF4-FFF2-40B4-BE49-F238E27FC236}">
                <a16:creationId xmlns:a16="http://schemas.microsoft.com/office/drawing/2014/main" id="{52991B35-1762-40DA-A663-511381565999}"/>
              </a:ext>
            </a:extLst>
          </p:cNvPr>
          <p:cNvSpPr/>
          <p:nvPr/>
        </p:nvSpPr>
        <p:spPr>
          <a:xfrm>
            <a:off x="5117096"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your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bag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6" name="CustomShape 5">
            <a:extLst>
              <a:ext uri="{FF2B5EF4-FFF2-40B4-BE49-F238E27FC236}">
                <a16:creationId xmlns:a16="http://schemas.microsoft.com/office/drawing/2014/main" id="{29779BCB-4F48-422E-B63A-208A9AB007E9}"/>
              </a:ext>
            </a:extLst>
          </p:cNvPr>
          <p:cNvSpPr/>
          <p:nvPr/>
        </p:nvSpPr>
        <p:spPr>
          <a:xfrm>
            <a:off x="9064331"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7" name="Google Shape;183;p8">
            <a:extLst>
              <a:ext uri="{FF2B5EF4-FFF2-40B4-BE49-F238E27FC236}">
                <a16:creationId xmlns:a16="http://schemas.microsoft.com/office/drawing/2014/main" id="{F005E1F7-FFED-4CF5-90C5-29689490913C}"/>
              </a:ext>
            </a:extLst>
          </p:cNvPr>
          <p:cNvPicPr/>
          <p:nvPr/>
        </p:nvPicPr>
        <p:blipFill>
          <a:blip r:embed="rId4"/>
          <a:stretch/>
        </p:blipFill>
        <p:spPr>
          <a:xfrm>
            <a:off x="8430371" y="5554362"/>
            <a:ext cx="633960" cy="671040"/>
          </a:xfrm>
          <a:prstGeom prst="rect">
            <a:avLst/>
          </a:prstGeom>
          <a:ln>
            <a:noFill/>
          </a:ln>
        </p:spPr>
      </p:pic>
      <p:sp>
        <p:nvSpPr>
          <p:cNvPr id="48" name="CustomShape 5">
            <a:extLst>
              <a:ext uri="{FF2B5EF4-FFF2-40B4-BE49-F238E27FC236}">
                <a16:creationId xmlns:a16="http://schemas.microsoft.com/office/drawing/2014/main" id="{392764EB-36C3-4EB1-A6DF-D996994B17CB}"/>
              </a:ext>
            </a:extLst>
          </p:cNvPr>
          <p:cNvSpPr/>
          <p:nvPr/>
        </p:nvSpPr>
        <p:spPr>
          <a:xfrm>
            <a:off x="9064331"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your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photo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8FC6EE23-16C1-42B9-88AF-17D39358BA29}"/>
              </a:ext>
            </a:extLst>
          </p:cNvPr>
          <p:cNvSpPr txBox="1"/>
          <p:nvPr/>
        </p:nvSpPr>
        <p:spPr>
          <a:xfrm>
            <a:off x="5875009" y="5067716"/>
            <a:ext cx="398585"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dirty="0">
              <a:solidFill>
                <a:srgbClr val="FF0000"/>
              </a:solidFill>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repl">
                                        <p:cTn id="61" dur="500"/>
                                        <p:tgtEl>
                                          <p:spTgt spid="3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animBg="1"/>
      <p:bldP spid="26" grpId="0" animBg="1"/>
      <p:bldP spid="27" grpId="0" animBg="1"/>
      <p:bldP spid="37" grpId="0" animBg="1"/>
      <p:bldP spid="39"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5696661" cy="4344480"/>
        </p:xfrm>
        <a:graphic>
          <a:graphicData uri="http://schemas.openxmlformats.org/drawingml/2006/table">
            <a:tbl>
              <a:tblPr/>
              <a:tblGrid>
                <a:gridCol w="2747457">
                  <a:extLst>
                    <a:ext uri="{9D8B030D-6E8A-4147-A177-3AD203B41FA5}">
                      <a16:colId xmlns:a16="http://schemas.microsoft.com/office/drawing/2014/main" val="20000"/>
                    </a:ext>
                  </a:extLst>
                </a:gridCol>
                <a:gridCol w="2949204">
                  <a:extLst>
                    <a:ext uri="{9D8B030D-6E8A-4147-A177-3AD203B41FA5}">
                      <a16:colId xmlns:a16="http://schemas.microsoft.com/office/drawing/2014/main" val="20001"/>
                    </a:ext>
                  </a:extLst>
                </a:gridCol>
              </a:tblGrid>
              <a:tr h="961200">
                <a:tc>
                  <a:txBody>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dirty="0">
                          <a:solidFill>
                            <a:srgbClr val="002060"/>
                          </a:solidFill>
                        </a:rPr>
                        <a:t>Heft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Flasche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dirty="0" err="1">
                          <a:solidFill>
                            <a:srgbClr val="002060"/>
                          </a:solidFill>
                        </a:rPr>
                        <a:t>Tasche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Bleistift</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dirty="0">
                          <a:solidFill>
                            <a:srgbClr val="002060"/>
                          </a:solidFill>
                        </a:rPr>
                        <a:t>Freund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Freundin</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dirty="0" err="1">
                          <a:solidFill>
                            <a:srgbClr val="002060"/>
                          </a:solidFill>
                        </a:rPr>
                        <a:t>Bleistift</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Mini-</a:t>
                      </a:r>
                      <a:r>
                        <a:rPr lang="en-US" sz="2400" dirty="0" err="1">
                          <a:solidFill>
                            <a:srgbClr val="002060"/>
                          </a:solidFill>
                        </a:rPr>
                        <a:t>tafel</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dirty="0" err="1">
                          <a:solidFill>
                            <a:srgbClr val="002060"/>
                          </a:solidFill>
                        </a:rPr>
                        <a:t>Flasche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Foto</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dirty="0">
                          <a:solidFill>
                            <a:srgbClr val="002060"/>
                          </a:solidFill>
                        </a:rPr>
                        <a:t>Ding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rPr>
                        <a:t>Tasche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dirty="0">
                          <a:solidFill>
                            <a:srgbClr val="002060"/>
                          </a:solidFill>
                        </a:rPr>
                        <a:t>Bild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Form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0_12.3.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0_12.4.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0_12.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0_12.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0_12.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0_12.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0_12.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0_12.1.wav"/>
            </a:hlinkClick>
            <a:extLst>
              <a:ext uri="{FF2B5EF4-FFF2-40B4-BE49-F238E27FC236}">
                <a16:creationId xmlns:a16="http://schemas.microsoft.com/office/drawing/2014/main" id="{85BDA598-D8FC-421B-AEDB-34FBDED665F3}"/>
              </a:ext>
            </a:extLst>
          </p:cNvPr>
          <p:cNvSpPr/>
          <p:nvPr/>
        </p:nvSpPr>
        <p:spPr>
          <a:xfrm>
            <a:off x="114389" y="0"/>
            <a:ext cx="134201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Aisha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365698" y="84240"/>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Aisha is new to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Johanna’s class. She is from Syria.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hlinkClick r:id="" action="ppaction://noaction">
              <a:snd r:embed="rId12" name="T1_W10_12.10.wav"/>
            </a:hlinkClick>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22061" y="3046983"/>
            <a:ext cx="517321" cy="517320"/>
          </a:xfrm>
          <a:prstGeom prst="rect">
            <a:avLst/>
          </a:prstGeom>
        </p:spPr>
      </p:pic>
      <p:pic>
        <p:nvPicPr>
          <p:cNvPr id="28" name="Picture 27" descr="Icon&#10;&#10;Description automatically generated">
            <a:hlinkClick r:id="" action="ppaction://noaction">
              <a:snd r:embed="rId14" name="T1_W10_12.11.wav"/>
            </a:hlinkClick>
            <a:extLst>
              <a:ext uri="{FF2B5EF4-FFF2-40B4-BE49-F238E27FC236}">
                <a16:creationId xmlns:a16="http://schemas.microsoft.com/office/drawing/2014/main" id="{794BAFBC-62E0-448C-9EFA-AA88D4866E4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9" y="3543777"/>
            <a:ext cx="517321" cy="517320"/>
          </a:xfrm>
          <a:prstGeom prst="rect">
            <a:avLst/>
          </a:prstGeom>
        </p:spPr>
      </p:pic>
      <p:pic>
        <p:nvPicPr>
          <p:cNvPr id="7" name="Picture 6" descr="A picture containing text, doll&#10;&#10;Description automatically generated">
            <a:extLst>
              <a:ext uri="{FF2B5EF4-FFF2-40B4-BE49-F238E27FC236}">
                <a16:creationId xmlns:a16="http://schemas.microsoft.com/office/drawing/2014/main" id="{6F94846D-7645-45CC-A2F2-C84A143AA0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123" y="440298"/>
            <a:ext cx="1251309" cy="1402202"/>
          </a:xfrm>
          <a:prstGeom prst="rect">
            <a:avLst/>
          </a:prstGeom>
        </p:spPr>
      </p:pic>
      <p:sp>
        <p:nvSpPr>
          <p:cNvPr id="20" name="CustomShape 7">
            <a:extLst>
              <a:ext uri="{FF2B5EF4-FFF2-40B4-BE49-F238E27FC236}">
                <a16:creationId xmlns:a16="http://schemas.microsoft.com/office/drawing/2014/main" id="{199D1369-82F9-411F-8FF0-08308C97990C}"/>
              </a:ext>
            </a:extLst>
          </p:cNvPr>
          <p:cNvSpPr/>
          <p:nvPr/>
        </p:nvSpPr>
        <p:spPr>
          <a:xfrm>
            <a:off x="1356043" y="539723"/>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is pleased to be her welcome buddy.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3" name="Picture 22" descr="A picture containing text, vector graphics, clipart&#10;&#10;Description automatically generated">
            <a:extLst>
              <a:ext uri="{FF2B5EF4-FFF2-40B4-BE49-F238E27FC236}">
                <a16:creationId xmlns:a16="http://schemas.microsoft.com/office/drawing/2014/main" id="{450C40E8-04B4-4FDB-821F-35284C7EDC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0357" y="105836"/>
            <a:ext cx="1252298" cy="1736664"/>
          </a:xfrm>
          <a:prstGeom prst="rect">
            <a:avLst/>
          </a:prstGeom>
        </p:spPr>
      </p:pic>
      <p:sp>
        <p:nvSpPr>
          <p:cNvPr id="24" name="CustomShape 7">
            <a:extLst>
              <a:ext uri="{FF2B5EF4-FFF2-40B4-BE49-F238E27FC236}">
                <a16:creationId xmlns:a16="http://schemas.microsoft.com/office/drawing/2014/main" id="{BE743016-0647-48FD-9738-59BC6E2A7F21}"/>
              </a:ext>
            </a:extLst>
          </p:cNvPr>
          <p:cNvSpPr/>
          <p:nvPr/>
        </p:nvSpPr>
        <p:spPr>
          <a:xfrm>
            <a:off x="1375707" y="987047"/>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She helps her with her things.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7">
            <a:hlinkClick r:id="" action="ppaction://noaction">
              <a:snd r:embed="rId17" name="T1_W10_12.2.wav"/>
            </a:hlinkClick>
            <a:extLst>
              <a:ext uri="{FF2B5EF4-FFF2-40B4-BE49-F238E27FC236}">
                <a16:creationId xmlns:a16="http://schemas.microsoft.com/office/drawing/2014/main" id="{9F8A9B7E-9A0E-48A0-A8D9-E62493383219}"/>
              </a:ext>
            </a:extLst>
          </p:cNvPr>
          <p:cNvSpPr/>
          <p:nvPr/>
        </p:nvSpPr>
        <p:spPr>
          <a:xfrm>
            <a:off x="1375707" y="1468819"/>
            <a:ext cx="3253443" cy="4664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Hör</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zu</a:t>
            </a:r>
            <a:r>
              <a:rPr lang="en-GB" sz="2400" spc="-1" dirty="0">
                <a:solidFill>
                  <a:srgbClr val="002060"/>
                </a:solidFill>
                <a:latin typeface="Century Gothic" panose="020B0502020202020204" pitchFamily="34" charset="0"/>
              </a:rPr>
              <a:t>.  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62450C52-D835-4E10-A47A-5E72E6D7D63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49604" y="194143"/>
            <a:ext cx="2116925" cy="1648357"/>
          </a:xfrm>
          <a:prstGeom prst="rect">
            <a:avLst/>
          </a:prstGeom>
        </p:spPr>
      </p:pic>
      <p:pic>
        <p:nvPicPr>
          <p:cNvPr id="30" name="Picture 29" descr="Icon&#10;&#10;Description automatically generated">
            <a:hlinkClick r:id="" action="ppaction://noaction">
              <a:snd r:embed="rId19" name="T1_W10_12.12.wav"/>
            </a:hlinkClick>
            <a:extLst>
              <a:ext uri="{FF2B5EF4-FFF2-40B4-BE49-F238E27FC236}">
                <a16:creationId xmlns:a16="http://schemas.microsoft.com/office/drawing/2014/main" id="{C4091622-CEDE-4FD1-A2B1-528D8314E8D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9" y="4018674"/>
            <a:ext cx="517321" cy="517320"/>
          </a:xfrm>
          <a:prstGeom prst="rect">
            <a:avLst/>
          </a:prstGeom>
        </p:spPr>
      </p:pic>
      <p:pic>
        <p:nvPicPr>
          <p:cNvPr id="31" name="Picture 30" descr="Icon&#10;&#10;Description automatically generated">
            <a:hlinkClick r:id="" action="ppaction://noaction">
              <a:snd r:embed="rId20" name="T1_W10_12.13.wav"/>
            </a:hlinkClick>
            <a:extLst>
              <a:ext uri="{FF2B5EF4-FFF2-40B4-BE49-F238E27FC236}">
                <a16:creationId xmlns:a16="http://schemas.microsoft.com/office/drawing/2014/main" id="{162C8841-36C2-469E-9148-5DAF52DB3B0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8" y="4480519"/>
            <a:ext cx="517321" cy="517320"/>
          </a:xfrm>
          <a:prstGeom prst="rect">
            <a:avLst/>
          </a:prstGeom>
        </p:spPr>
      </p:pic>
      <p:pic>
        <p:nvPicPr>
          <p:cNvPr id="32" name="Picture 31" descr="Icon&#10;&#10;Description automatically generated">
            <a:hlinkClick r:id="" action="ppaction://noaction">
              <a:snd r:embed="rId21" name="T1_W10_12.14.wav"/>
            </a:hlinkClick>
            <a:extLst>
              <a:ext uri="{FF2B5EF4-FFF2-40B4-BE49-F238E27FC236}">
                <a16:creationId xmlns:a16="http://schemas.microsoft.com/office/drawing/2014/main" id="{1619A7D9-4206-4556-9FDF-0829B9F0883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73298" y="4947079"/>
            <a:ext cx="517321" cy="517320"/>
          </a:xfrm>
          <a:prstGeom prst="rect">
            <a:avLst/>
          </a:prstGeom>
        </p:spPr>
      </p:pic>
      <p:pic>
        <p:nvPicPr>
          <p:cNvPr id="33" name="Picture 32" descr="Icon&#10;&#10;Description automatically generated">
            <a:hlinkClick r:id="" action="ppaction://noaction">
              <a:snd r:embed="rId22" name="T1_W10_12.15.wav"/>
            </a:hlinkClick>
            <a:extLst>
              <a:ext uri="{FF2B5EF4-FFF2-40B4-BE49-F238E27FC236}">
                <a16:creationId xmlns:a16="http://schemas.microsoft.com/office/drawing/2014/main" id="{54B0EBDA-D46E-452C-A902-6F0134A259A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8" y="5447962"/>
            <a:ext cx="517321" cy="517320"/>
          </a:xfrm>
          <a:prstGeom prst="rect">
            <a:avLst/>
          </a:prstGeom>
        </p:spPr>
      </p:pic>
      <p:pic>
        <p:nvPicPr>
          <p:cNvPr id="34" name="Picture 33" descr="Icon&#10;&#10;Description automatically generated">
            <a:hlinkClick r:id="" action="ppaction://noaction">
              <a:snd r:embed="rId23" name="T1_W10_12.16.wav"/>
            </a:hlinkClick>
            <a:extLst>
              <a:ext uri="{FF2B5EF4-FFF2-40B4-BE49-F238E27FC236}">
                <a16:creationId xmlns:a16="http://schemas.microsoft.com/office/drawing/2014/main" id="{E659ACCA-F812-4AAD-B1C7-74EC974877E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55490" y="5930959"/>
            <a:ext cx="517321" cy="517320"/>
          </a:xfrm>
          <a:prstGeom prst="rect">
            <a:avLst/>
          </a:prstGeom>
        </p:spPr>
      </p:pic>
      <p:sp>
        <p:nvSpPr>
          <p:cNvPr id="10" name="TextBox 9">
            <a:extLst>
              <a:ext uri="{FF2B5EF4-FFF2-40B4-BE49-F238E27FC236}">
                <a16:creationId xmlns:a16="http://schemas.microsoft.com/office/drawing/2014/main" id="{BECB5401-3029-44D9-B8B6-A1DE7D13F508}"/>
              </a:ext>
            </a:extLst>
          </p:cNvPr>
          <p:cNvSpPr txBox="1"/>
          <p:nvPr/>
        </p:nvSpPr>
        <p:spPr>
          <a:xfrm>
            <a:off x="9736833" y="6508868"/>
            <a:ext cx="2471643" cy="369332"/>
          </a:xfrm>
          <a:prstGeom prst="rect">
            <a:avLst/>
          </a:prstGeom>
          <a:solidFill>
            <a:srgbClr val="92D050"/>
          </a:solidFill>
        </p:spPr>
        <p:txBody>
          <a:bodyPr wrap="square" rtlCol="0">
            <a:spAutoFit/>
          </a:bodyPr>
          <a:lstStyle/>
          <a:p>
            <a:pPr algn="ctr"/>
            <a:r>
              <a:rPr lang="en-GB" b="1" dirty="0" err="1"/>
              <a:t>jetzt</a:t>
            </a:r>
            <a:r>
              <a:rPr lang="en-GB" b="1" dirty="0"/>
              <a:t> - now</a:t>
            </a:r>
          </a:p>
        </p:txBody>
      </p:sp>
      <p:pic>
        <p:nvPicPr>
          <p:cNvPr id="35" name="Picture 34" descr="A picture containing text, stationary&#10;&#10;Description automatically generated">
            <a:extLst>
              <a:ext uri="{FF2B5EF4-FFF2-40B4-BE49-F238E27FC236}">
                <a16:creationId xmlns:a16="http://schemas.microsoft.com/office/drawing/2014/main" id="{63A5A3DE-5976-429B-9D7C-FEDA9F3B622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53586" y="1885974"/>
            <a:ext cx="1943705" cy="1574031"/>
          </a:xfrm>
          <a:prstGeom prst="rect">
            <a:avLst/>
          </a:prstGeom>
          <a:solidFill>
            <a:schemeClr val="bg1"/>
          </a:solidFill>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5695" y="1889660"/>
            <a:ext cx="2116925" cy="1648357"/>
          </a:xfrm>
          <a:prstGeom prst="rect">
            <a:avLst/>
          </a:prstGeom>
        </p:spPr>
      </p:pic>
      <p:pic>
        <p:nvPicPr>
          <p:cNvPr id="12" name="Graphic 11" descr="Arrow Right with solid fill">
            <a:extLst>
              <a:ext uri="{FF2B5EF4-FFF2-40B4-BE49-F238E27FC236}">
                <a16:creationId xmlns:a16="http://schemas.microsoft.com/office/drawing/2014/main" id="{ACCB153F-B344-4846-9763-B156889EF82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13395" y="3242652"/>
            <a:ext cx="914400" cy="914400"/>
          </a:xfrm>
          <a:prstGeom prst="rect">
            <a:avLst/>
          </a:prstGeom>
        </p:spPr>
      </p:pic>
      <p:pic>
        <p:nvPicPr>
          <p:cNvPr id="37" name="Picture 36" descr="A picture containing text, doll&#10;&#10;Description automatically generated">
            <a:extLst>
              <a:ext uri="{FF2B5EF4-FFF2-40B4-BE49-F238E27FC236}">
                <a16:creationId xmlns:a16="http://schemas.microsoft.com/office/drawing/2014/main" id="{57B6433F-DE99-4DC4-853E-CD0AE88BF2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75555" y="2222072"/>
            <a:ext cx="1251309" cy="1402202"/>
          </a:xfrm>
          <a:prstGeom prst="rect">
            <a:avLst/>
          </a:prstGeom>
        </p:spPr>
      </p:pic>
      <p:sp>
        <p:nvSpPr>
          <p:cNvPr id="38" name="CustomShape 7">
            <a:extLst>
              <a:ext uri="{FF2B5EF4-FFF2-40B4-BE49-F238E27FC236}">
                <a16:creationId xmlns:a16="http://schemas.microsoft.com/office/drawing/2014/main" id="{C9009C35-A3A9-40A4-AB7A-9DDB65B19E84}"/>
              </a:ext>
            </a:extLst>
          </p:cNvPr>
          <p:cNvSpPr/>
          <p:nvPr/>
        </p:nvSpPr>
        <p:spPr>
          <a:xfrm>
            <a:off x="6814381" y="4370608"/>
            <a:ext cx="5155547" cy="10633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srgbClr val="002060"/>
                </a:solidFill>
                <a:latin typeface="Century Gothic" panose="020B0502020202020204" pitchFamily="34" charset="0"/>
              </a:rPr>
              <a:t>What else does Johanna mention? </a:t>
            </a:r>
            <a:r>
              <a:rPr lang="en-GB" sz="2000" b="1" spc="-1" dirty="0" err="1">
                <a:solidFill>
                  <a:srgbClr val="002060"/>
                </a:solidFill>
                <a:latin typeface="Century Gothic" panose="020B0502020202020204" pitchFamily="34" charset="0"/>
              </a:rPr>
              <a:t>Schreib</a:t>
            </a:r>
            <a:r>
              <a:rPr lang="en-GB" sz="2000" b="1" spc="-1" dirty="0">
                <a:solidFill>
                  <a:srgbClr val="002060"/>
                </a:solidFill>
                <a:latin typeface="Century Gothic" panose="020B0502020202020204" pitchFamily="34" charset="0"/>
              </a:rPr>
              <a:t> eine </a:t>
            </a:r>
            <a:r>
              <a:rPr lang="en-GB" sz="2000" b="1" spc="-1" dirty="0" err="1">
                <a:solidFill>
                  <a:srgbClr val="002060"/>
                </a:solidFill>
                <a:latin typeface="Century Gothic" panose="020B0502020202020204" pitchFamily="34" charset="0"/>
              </a:rPr>
              <a:t>Liste</a:t>
            </a:r>
            <a:r>
              <a:rPr lang="en-GB" sz="2000" b="1" spc="-1" dirty="0">
                <a:solidFill>
                  <a:srgbClr val="002060"/>
                </a:solidFill>
                <a:latin typeface="Century Gothic" panose="020B0502020202020204" pitchFamily="34" charset="0"/>
              </a:rPr>
              <a:t> auf </a:t>
            </a:r>
            <a:r>
              <a:rPr lang="en-GB" sz="2000" b="1" spc="-1" dirty="0" err="1">
                <a:solidFill>
                  <a:srgbClr val="002060"/>
                </a:solidFill>
                <a:latin typeface="Century Gothic" panose="020B0502020202020204" pitchFamily="34" charset="0"/>
              </a:rPr>
              <a:t>Englisch</a:t>
            </a:r>
            <a:r>
              <a:rPr lang="en-GB" sz="2000" b="1" spc="-1" dirty="0">
                <a:solidFill>
                  <a:srgbClr val="002060"/>
                </a:solidFill>
                <a:latin typeface="Century Gothic" panose="020B0502020202020204" pitchFamily="34" charset="0"/>
              </a:rPr>
              <a:t>.</a:t>
            </a: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raphic 13" descr="List outline">
            <a:extLst>
              <a:ext uri="{FF2B5EF4-FFF2-40B4-BE49-F238E27FC236}">
                <a16:creationId xmlns:a16="http://schemas.microsoft.com/office/drawing/2014/main" id="{20F71E7C-67E6-4D85-BA7C-D4D1AF3C5F0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774564" y="5036272"/>
            <a:ext cx="1404278" cy="1404278"/>
          </a:xfrm>
          <a:prstGeom prst="rect">
            <a:avLst/>
          </a:prstGeom>
        </p:spPr>
      </p:pic>
      <p:sp>
        <p:nvSpPr>
          <p:cNvPr id="41" name="TextBox 40">
            <a:extLst>
              <a:ext uri="{FF2B5EF4-FFF2-40B4-BE49-F238E27FC236}">
                <a16:creationId xmlns:a16="http://schemas.microsoft.com/office/drawing/2014/main" id="{C6E8752A-973E-4609-9E10-8723A3BD564C}"/>
              </a:ext>
            </a:extLst>
          </p:cNvPr>
          <p:cNvSpPr txBox="1"/>
          <p:nvPr/>
        </p:nvSpPr>
        <p:spPr>
          <a:xfrm>
            <a:off x="6814381" y="3865536"/>
            <a:ext cx="6242538" cy="400110"/>
          </a:xfrm>
          <a:prstGeom prst="rect">
            <a:avLst/>
          </a:prstGeom>
          <a:noFill/>
        </p:spPr>
        <p:txBody>
          <a:bodyPr wrap="square">
            <a:spAutoFit/>
          </a:bodyPr>
          <a:lstStyle/>
          <a:p>
            <a:r>
              <a:rPr lang="en-GB" sz="2000" spc="-1" dirty="0">
                <a:solidFill>
                  <a:srgbClr val="002060"/>
                </a:solidFill>
                <a:latin typeface="Century Gothic" panose="020B0502020202020204" pitchFamily="34" charset="0"/>
              </a:rPr>
              <a:t>What does Johanna</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give to Aisha? </a:t>
            </a:r>
            <a:endParaRPr lang="en-GB" dirty="0"/>
          </a:p>
        </p:txBody>
      </p:sp>
      <p:sp>
        <p:nvSpPr>
          <p:cNvPr id="42" name="Rectangle: Rounded Corners 41">
            <a:extLst>
              <a:ext uri="{FF2B5EF4-FFF2-40B4-BE49-F238E27FC236}">
                <a16:creationId xmlns:a16="http://schemas.microsoft.com/office/drawing/2014/main" id="{B8E6F1AB-4EA4-47FE-9C70-3D614666EB63}"/>
              </a:ext>
            </a:extLst>
          </p:cNvPr>
          <p:cNvSpPr/>
          <p:nvPr/>
        </p:nvSpPr>
        <p:spPr>
          <a:xfrm>
            <a:off x="8370277" y="1842500"/>
            <a:ext cx="2405278" cy="16562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b="1" dirty="0"/>
              <a:t>?</a:t>
            </a:r>
          </a:p>
        </p:txBody>
      </p:sp>
      <p:sp>
        <p:nvSpPr>
          <p:cNvPr id="43" name="TextBox 42">
            <a:extLst>
              <a:ext uri="{FF2B5EF4-FFF2-40B4-BE49-F238E27FC236}">
                <a16:creationId xmlns:a16="http://schemas.microsoft.com/office/drawing/2014/main" id="{5FE54F44-085E-4C7E-9AFA-FE2087FEE249}"/>
              </a:ext>
            </a:extLst>
          </p:cNvPr>
          <p:cNvSpPr txBox="1"/>
          <p:nvPr/>
        </p:nvSpPr>
        <p:spPr>
          <a:xfrm>
            <a:off x="7984790" y="5138246"/>
            <a:ext cx="3979437" cy="1200329"/>
          </a:xfrm>
          <a:prstGeom prst="rect">
            <a:avLst/>
          </a:prstGeom>
          <a:noFill/>
        </p:spPr>
        <p:txBody>
          <a:bodyPr wrap="square" rtlCol="0">
            <a:spAutoFit/>
          </a:bodyPr>
          <a:lstStyle/>
          <a:p>
            <a:r>
              <a:rPr lang="en-GB" sz="2400" dirty="0">
                <a:solidFill>
                  <a:srgbClr val="002060"/>
                </a:solidFill>
                <a:latin typeface="Segoe Print" panose="02000600000000000000" pitchFamily="2" charset="0"/>
              </a:rPr>
              <a:t>an exercise book, pencil, friend (f), mini-board, bottle, bag</a:t>
            </a:r>
          </a:p>
        </p:txBody>
      </p:sp>
    </p:spTree>
    <p:extLst>
      <p:ext uri="{BB962C8B-B14F-4D97-AF65-F5344CB8AC3E}">
        <p14:creationId xmlns:p14="http://schemas.microsoft.com/office/powerpoint/2010/main" val="54588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 presetClass="exit" presetSubtype="0" fill="hold"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4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animBg="1"/>
      <p:bldP spid="42" grpId="1"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10_13.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Das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a:t>
            </a:r>
            <a:r>
              <a:rPr kumimoji="0" lang="en-GB" sz="2800" b="1" i="0" u="none" strike="noStrike" kern="1200" cap="none" spc="-1" normalizeH="0" noProof="0" dirty="0">
                <a:ln>
                  <a:noFill/>
                </a:ln>
                <a:solidFill>
                  <a:srgbClr val="002060"/>
                </a:solidFill>
                <a:effectLst/>
                <a:uLnTx/>
                <a:uFillTx/>
                <a:latin typeface="Century gothic"/>
                <a:ea typeface="Century Gothic"/>
              </a:rPr>
              <a:t>… Das </a:t>
            </a:r>
            <a:r>
              <a:rPr kumimoji="0" lang="en-GB" sz="2800" b="1" i="0" u="none" strike="noStrike" kern="1200" cap="none" spc="-1" normalizeH="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meine</a:t>
            </a:r>
            <a:r>
              <a:rPr kumimoji="0" lang="en-GB" sz="2800" b="1" i="0" u="none" strike="noStrike" kern="1200" cap="none" spc="-1" normalizeH="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01160" y="425134"/>
            <a:ext cx="10285486" cy="11692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is new to German, too.  Johanna makes her some</a:t>
            </a:r>
            <a:r>
              <a:rPr kumimoji="0" lang="en-GB" sz="2400" b="0" i="0" u="none" strike="noStrike" kern="1200" cap="none" spc="-1" normalizeH="0" noProof="0" dirty="0">
                <a:ln>
                  <a:noFill/>
                </a:ln>
                <a:solidFill>
                  <a:srgbClr val="002060"/>
                </a:solidFill>
                <a:effectLst/>
                <a:uLnTx/>
                <a:uFillTx/>
                <a:latin typeface="Century Gothic"/>
                <a:ea typeface="Century Gothic"/>
              </a:rPr>
              <a:t> labels for her things but they get smudged. Help Aisha match the label to the correct item.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5" name="T1_W10_13.2.wav"/>
            </a:hlinkClick>
            <a:extLst>
              <a:ext uri="{FF2B5EF4-FFF2-40B4-BE49-F238E27FC236}">
                <a16:creationId xmlns:a16="http://schemas.microsoft.com/office/drawing/2014/main" id="{FA8CB7F0-F8CF-4B81-B158-8063FEDA7D6B}"/>
              </a:ext>
            </a:extLst>
          </p:cNvPr>
          <p:cNvSpPr/>
          <p:nvPr/>
        </p:nvSpPr>
        <p:spPr>
          <a:xfrm>
            <a:off x="152554" y="206359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6" name="T1_W10_13.3.wav"/>
            </a:hlinkClick>
            <a:extLst>
              <a:ext uri="{FF2B5EF4-FFF2-40B4-BE49-F238E27FC236}">
                <a16:creationId xmlns:a16="http://schemas.microsoft.com/office/drawing/2014/main" id="{E094FD90-0D83-47F8-89A4-772DF44F575F}"/>
              </a:ext>
            </a:extLst>
          </p:cNvPr>
          <p:cNvSpPr/>
          <p:nvPr/>
        </p:nvSpPr>
        <p:spPr>
          <a:xfrm>
            <a:off x="152554" y="386664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7" name="Rectangle 16">
            <a:hlinkClick r:id="" action="ppaction://noaction">
              <a:snd r:embed="rId7" name="T1_W10_13.4.wav"/>
            </a:hlinkClick>
            <a:extLst>
              <a:ext uri="{FF2B5EF4-FFF2-40B4-BE49-F238E27FC236}">
                <a16:creationId xmlns:a16="http://schemas.microsoft.com/office/drawing/2014/main" id="{257623FD-7C94-435C-A16D-BE56DC83EBF2}"/>
              </a:ext>
            </a:extLst>
          </p:cNvPr>
          <p:cNvSpPr/>
          <p:nvPr/>
        </p:nvSpPr>
        <p:spPr>
          <a:xfrm>
            <a:off x="152554" y="56062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 name="Flowchart: Off-page Connector 3">
            <a:extLst>
              <a:ext uri="{FF2B5EF4-FFF2-40B4-BE49-F238E27FC236}">
                <a16:creationId xmlns:a16="http://schemas.microsoft.com/office/drawing/2014/main" id="{FCC24EB2-B454-4DC4-97BF-C0BB13ACC944}"/>
              </a:ext>
            </a:extLst>
          </p:cNvPr>
          <p:cNvSpPr/>
          <p:nvPr/>
        </p:nvSpPr>
        <p:spPr>
          <a:xfrm rot="16200000">
            <a:off x="2245252" y="694859"/>
            <a:ext cx="539644" cy="3183969"/>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err="1">
                <a:solidFill>
                  <a:srgbClr val="002060"/>
                </a:solidFill>
              </a:rPr>
              <a:t>Meine</a:t>
            </a:r>
            <a:r>
              <a:rPr lang="en-US" sz="2800" dirty="0">
                <a:solidFill>
                  <a:srgbClr val="002060"/>
                </a:solidFill>
              </a:rPr>
              <a:t> </a:t>
            </a:r>
            <a:r>
              <a:rPr lang="en-US" sz="2800" dirty="0" err="1">
                <a:solidFill>
                  <a:srgbClr val="002060"/>
                </a:solidFill>
              </a:rPr>
              <a:t>Tasche</a:t>
            </a:r>
            <a:r>
              <a:rPr lang="en-US" sz="2800" dirty="0">
                <a:solidFill>
                  <a:srgbClr val="002060"/>
                </a:solidFill>
              </a:rPr>
              <a:t> </a:t>
            </a:r>
            <a:endParaRPr lang="en-GB" sz="2800" dirty="0">
              <a:solidFill>
                <a:srgbClr val="002060"/>
              </a:solidFill>
            </a:endParaRPr>
          </a:p>
        </p:txBody>
      </p:sp>
      <p:sp>
        <p:nvSpPr>
          <p:cNvPr id="24" name="Rectangle 23">
            <a:hlinkClick r:id="" action="ppaction://noaction">
              <a:snd r:embed="rId8" name="T1_W10_13.5.wav"/>
            </a:hlinkClick>
            <a:extLst>
              <a:ext uri="{FF2B5EF4-FFF2-40B4-BE49-F238E27FC236}">
                <a16:creationId xmlns:a16="http://schemas.microsoft.com/office/drawing/2014/main" id="{3B4705F3-E501-4226-B4B6-9BB079170310}"/>
              </a:ext>
            </a:extLst>
          </p:cNvPr>
          <p:cNvSpPr/>
          <p:nvPr/>
        </p:nvSpPr>
        <p:spPr>
          <a:xfrm>
            <a:off x="6859698" y="204710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5" name="Rectangle 24">
            <a:hlinkClick r:id="" action="ppaction://noaction">
              <a:snd r:embed="rId9" name="T1_W10_13.6.wav"/>
            </a:hlinkClick>
            <a:extLst>
              <a:ext uri="{FF2B5EF4-FFF2-40B4-BE49-F238E27FC236}">
                <a16:creationId xmlns:a16="http://schemas.microsoft.com/office/drawing/2014/main" id="{3866836F-AC3A-4D05-AFD2-33FD6427756C}"/>
              </a:ext>
            </a:extLst>
          </p:cNvPr>
          <p:cNvSpPr/>
          <p:nvPr/>
        </p:nvSpPr>
        <p:spPr>
          <a:xfrm>
            <a:off x="6859698" y="385015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6" name="Rectangle 25">
            <a:hlinkClick r:id="" action="ppaction://noaction">
              <a:snd r:embed="rId10" name="T1_W10_13.7.wav"/>
            </a:hlinkClick>
            <a:extLst>
              <a:ext uri="{FF2B5EF4-FFF2-40B4-BE49-F238E27FC236}">
                <a16:creationId xmlns:a16="http://schemas.microsoft.com/office/drawing/2014/main" id="{3A907367-D514-4A74-8788-2214FDF8D09F}"/>
              </a:ext>
            </a:extLst>
          </p:cNvPr>
          <p:cNvSpPr/>
          <p:nvPr/>
        </p:nvSpPr>
        <p:spPr>
          <a:xfrm>
            <a:off x="6859698" y="558977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grpSp>
        <p:nvGrpSpPr>
          <p:cNvPr id="11" name="Group 10">
            <a:extLst>
              <a:ext uri="{FF2B5EF4-FFF2-40B4-BE49-F238E27FC236}">
                <a16:creationId xmlns:a16="http://schemas.microsoft.com/office/drawing/2014/main" id="{443E68B8-91F7-41A5-9F3A-789FE7272EE3}"/>
              </a:ext>
            </a:extLst>
          </p:cNvPr>
          <p:cNvGrpSpPr/>
          <p:nvPr/>
        </p:nvGrpSpPr>
        <p:grpSpPr>
          <a:xfrm>
            <a:off x="1957647" y="1822155"/>
            <a:ext cx="1882880" cy="946980"/>
            <a:chOff x="2478723" y="3989540"/>
            <a:chExt cx="1882880" cy="946980"/>
          </a:xfrm>
        </p:grpSpPr>
        <p:sp>
          <p:nvSpPr>
            <p:cNvPr id="7" name="Rectangle: Rounded Corners 6">
              <a:extLst>
                <a:ext uri="{FF2B5EF4-FFF2-40B4-BE49-F238E27FC236}">
                  <a16:creationId xmlns:a16="http://schemas.microsoft.com/office/drawing/2014/main" id="{54D2DE7D-A6A3-48FB-92C1-57C9BCFC1108}"/>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B759E96-C97C-48B9-B96C-3499D84B71C0}"/>
                </a:ext>
              </a:extLst>
            </p:cNvPr>
            <p:cNvGrpSpPr/>
            <p:nvPr/>
          </p:nvGrpSpPr>
          <p:grpSpPr>
            <a:xfrm>
              <a:off x="2478723" y="3989540"/>
              <a:ext cx="1882880" cy="946980"/>
              <a:chOff x="3756350" y="3191267"/>
              <a:chExt cx="1882880" cy="946980"/>
            </a:xfrm>
          </p:grpSpPr>
          <p:pic>
            <p:nvPicPr>
              <p:cNvPr id="6" name="Picture 5" descr="Shape&#10;&#10;Description automatically generated with medium confidence">
                <a:extLst>
                  <a:ext uri="{FF2B5EF4-FFF2-40B4-BE49-F238E27FC236}">
                    <a16:creationId xmlns:a16="http://schemas.microsoft.com/office/drawing/2014/main" id="{76CB4944-8ADB-453C-82EA-B08A4E40E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ABC0E85-01E7-4E9F-ADA1-400D2352DA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120D3337-7DD4-4A10-89F1-BACC2A5714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AF3D17D-549D-4C34-BA5D-13DCCE52A3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CE695CB-3F79-4B1C-9DC2-B411FC4A2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27" name="Picture 26" descr="Shape&#10;&#10;Description automatically generated with medium confidence">
            <a:extLst>
              <a:ext uri="{FF2B5EF4-FFF2-40B4-BE49-F238E27FC236}">
                <a16:creationId xmlns:a16="http://schemas.microsoft.com/office/drawing/2014/main" id="{1ABC31F7-049B-4DB7-A044-2C6A0DEEA624}"/>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14673" y="2063706"/>
            <a:ext cx="796687" cy="724487"/>
          </a:xfrm>
          <a:prstGeom prst="rect">
            <a:avLst/>
          </a:prstGeom>
        </p:spPr>
      </p:pic>
      <p:sp>
        <p:nvSpPr>
          <p:cNvPr id="29" name="TextBox 28">
            <a:extLst>
              <a:ext uri="{FF2B5EF4-FFF2-40B4-BE49-F238E27FC236}">
                <a16:creationId xmlns:a16="http://schemas.microsoft.com/office/drawing/2014/main" id="{C8056FEA-B2AE-4A8B-94E1-69243A7CB612}"/>
              </a:ext>
            </a:extLst>
          </p:cNvPr>
          <p:cNvSpPr txBox="1"/>
          <p:nvPr/>
        </p:nvSpPr>
        <p:spPr>
          <a:xfrm>
            <a:off x="4337867" y="1572772"/>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30" name="TextBox 29">
            <a:extLst>
              <a:ext uri="{FF2B5EF4-FFF2-40B4-BE49-F238E27FC236}">
                <a16:creationId xmlns:a16="http://schemas.microsoft.com/office/drawing/2014/main" id="{213F903C-D5BB-4682-A000-1F2E5B094D89}"/>
              </a:ext>
            </a:extLst>
          </p:cNvPr>
          <p:cNvSpPr txBox="1"/>
          <p:nvPr/>
        </p:nvSpPr>
        <p:spPr>
          <a:xfrm>
            <a:off x="5252730" y="1523881"/>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pic>
        <p:nvPicPr>
          <p:cNvPr id="14" name="Picture 13" descr="A picture containing icon&#10;&#10;Description automatically generated">
            <a:extLst>
              <a:ext uri="{FF2B5EF4-FFF2-40B4-BE49-F238E27FC236}">
                <a16:creationId xmlns:a16="http://schemas.microsoft.com/office/drawing/2014/main" id="{F632C533-5490-43A7-BCDC-0D2EB7D1E4B2}"/>
              </a:ext>
            </a:extLst>
          </p:cNvPr>
          <p:cNvPicPr>
            <a:picLocks noChangeAspect="1"/>
          </p:cNvPicPr>
          <p:nvPr/>
        </p:nvPicPr>
        <p:blipFill rotWithShape="1">
          <a:blip r:embed="rId13">
            <a:extLst>
              <a:ext uri="{28A0092B-C50C-407E-A947-70E740481C1C}">
                <a14:useLocalDpi xmlns:a14="http://schemas.microsoft.com/office/drawing/2010/main" val="0"/>
              </a:ext>
            </a:extLst>
          </a:blip>
          <a:srcRect t="21238"/>
          <a:stretch/>
        </p:blipFill>
        <p:spPr>
          <a:xfrm>
            <a:off x="11088918" y="5584238"/>
            <a:ext cx="1150091" cy="652440"/>
          </a:xfrm>
          <a:prstGeom prst="rect">
            <a:avLst/>
          </a:prstGeom>
        </p:spPr>
      </p:pic>
      <p:pic>
        <p:nvPicPr>
          <p:cNvPr id="33" name="Picture 32" descr="A picture containing text, table, worktable&#10;&#10;Description automatically generated">
            <a:extLst>
              <a:ext uri="{FF2B5EF4-FFF2-40B4-BE49-F238E27FC236}">
                <a16:creationId xmlns:a16="http://schemas.microsoft.com/office/drawing/2014/main" id="{DEDFCA5C-6E50-4217-B1F5-71589E72DD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63934" y="3695251"/>
            <a:ext cx="1484235" cy="776056"/>
          </a:xfrm>
          <a:prstGeom prst="rect">
            <a:avLst/>
          </a:prstGeom>
        </p:spPr>
      </p:pic>
      <p:pic>
        <p:nvPicPr>
          <p:cNvPr id="34" name="Picture 33">
            <a:extLst>
              <a:ext uri="{FF2B5EF4-FFF2-40B4-BE49-F238E27FC236}">
                <a16:creationId xmlns:a16="http://schemas.microsoft.com/office/drawing/2014/main" id="{BAF72DC2-89D7-43A9-BA23-119A2C36F9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81421" y="3488143"/>
            <a:ext cx="696040" cy="931936"/>
          </a:xfrm>
          <a:prstGeom prst="rect">
            <a:avLst/>
          </a:prstGeom>
        </p:spPr>
      </p:pic>
      <p:pic>
        <p:nvPicPr>
          <p:cNvPr id="35" name="Picture 34" descr="Icon&#10;&#10;Description automatically generated with low confidence">
            <a:extLst>
              <a:ext uri="{FF2B5EF4-FFF2-40B4-BE49-F238E27FC236}">
                <a16:creationId xmlns:a16="http://schemas.microsoft.com/office/drawing/2014/main" id="{7D5F20E4-6926-42CB-B9B6-07A83A585D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690988">
            <a:off x="4271869" y="2160940"/>
            <a:ext cx="725999" cy="363000"/>
          </a:xfrm>
          <a:prstGeom prst="rect">
            <a:avLst/>
          </a:prstGeom>
        </p:spPr>
      </p:pic>
      <p:pic>
        <p:nvPicPr>
          <p:cNvPr id="37" name="Picture 36" descr="Icon&#10;&#10;Description automatically generated">
            <a:extLst>
              <a:ext uri="{FF2B5EF4-FFF2-40B4-BE49-F238E27FC236}">
                <a16:creationId xmlns:a16="http://schemas.microsoft.com/office/drawing/2014/main" id="{E7261DE2-C8A2-4BD8-9002-2D4D6C2166D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5338312" y="2637476"/>
            <a:ext cx="517321" cy="517320"/>
          </a:xfrm>
          <a:prstGeom prst="rect">
            <a:avLst/>
          </a:prstGeom>
        </p:spPr>
      </p:pic>
      <p:pic>
        <p:nvPicPr>
          <p:cNvPr id="38" name="Picture 37" descr="A picture containing text, stationary&#10;&#10;Description automatically generated">
            <a:extLst>
              <a:ext uri="{FF2B5EF4-FFF2-40B4-BE49-F238E27FC236}">
                <a16:creationId xmlns:a16="http://schemas.microsoft.com/office/drawing/2014/main" id="{97D939A8-D8F1-4169-9261-49BE0AA0D2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83932" y="5365783"/>
            <a:ext cx="874902" cy="708504"/>
          </a:xfrm>
          <a:prstGeom prst="rect">
            <a:avLst/>
          </a:prstGeom>
          <a:solidFill>
            <a:schemeClr val="bg1"/>
          </a:solidFill>
        </p:spPr>
      </p:pic>
      <p:pic>
        <p:nvPicPr>
          <p:cNvPr id="39" name="Picture 38" descr="Icon&#10;&#10;Description automatically generated">
            <a:extLst>
              <a:ext uri="{FF2B5EF4-FFF2-40B4-BE49-F238E27FC236}">
                <a16:creationId xmlns:a16="http://schemas.microsoft.com/office/drawing/2014/main" id="{717F8BB9-5755-4ACE-96CA-48B9147A9AC0}"/>
              </a:ext>
            </a:extLst>
          </p:cNvPr>
          <p:cNvPicPr>
            <a:picLocks noChangeAspect="1"/>
          </p:cNvPicPr>
          <p:nvPr/>
        </p:nvPicPr>
        <p:blipFill>
          <a:blip r:embed="rId1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194271" y="1983453"/>
            <a:ext cx="708504" cy="742132"/>
          </a:xfrm>
          <a:prstGeom prst="rect">
            <a:avLst/>
          </a:prstGeom>
        </p:spPr>
      </p:pic>
      <p:sp>
        <p:nvSpPr>
          <p:cNvPr id="41" name="TextBox 40">
            <a:extLst>
              <a:ext uri="{FF2B5EF4-FFF2-40B4-BE49-F238E27FC236}">
                <a16:creationId xmlns:a16="http://schemas.microsoft.com/office/drawing/2014/main" id="{81BF74DC-96BA-4505-8C2A-6D82AC80A41E}"/>
              </a:ext>
            </a:extLst>
          </p:cNvPr>
          <p:cNvSpPr txBox="1"/>
          <p:nvPr/>
        </p:nvSpPr>
        <p:spPr>
          <a:xfrm>
            <a:off x="10369211" y="1516909"/>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42" name="TextBox 41">
            <a:extLst>
              <a:ext uri="{FF2B5EF4-FFF2-40B4-BE49-F238E27FC236}">
                <a16:creationId xmlns:a16="http://schemas.microsoft.com/office/drawing/2014/main" id="{D9260C3C-A85C-4A4B-9BCA-D230B223A594}"/>
              </a:ext>
            </a:extLst>
          </p:cNvPr>
          <p:cNvSpPr txBox="1"/>
          <p:nvPr/>
        </p:nvSpPr>
        <p:spPr>
          <a:xfrm>
            <a:off x="11194271" y="1486819"/>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sp>
        <p:nvSpPr>
          <p:cNvPr id="28" name="Flowchart: Extract 27">
            <a:extLst>
              <a:ext uri="{FF2B5EF4-FFF2-40B4-BE49-F238E27FC236}">
                <a16:creationId xmlns:a16="http://schemas.microsoft.com/office/drawing/2014/main" id="{9FF634B3-BEF7-4EBC-B313-D462146A14B9}"/>
              </a:ext>
            </a:extLst>
          </p:cNvPr>
          <p:cNvSpPr/>
          <p:nvPr/>
        </p:nvSpPr>
        <p:spPr>
          <a:xfrm>
            <a:off x="10115903" y="1968679"/>
            <a:ext cx="973015" cy="76181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Off-page Connector 43">
            <a:extLst>
              <a:ext uri="{FF2B5EF4-FFF2-40B4-BE49-F238E27FC236}">
                <a16:creationId xmlns:a16="http://schemas.microsoft.com/office/drawing/2014/main" id="{FFAD7487-9281-43A1-BA46-4D134AC153B1}"/>
              </a:ext>
            </a:extLst>
          </p:cNvPr>
          <p:cNvSpPr/>
          <p:nvPr/>
        </p:nvSpPr>
        <p:spPr>
          <a:xfrm rot="16200000">
            <a:off x="2191840" y="2631948"/>
            <a:ext cx="539646" cy="3183973"/>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err="1">
                <a:solidFill>
                  <a:srgbClr val="002060"/>
                </a:solidFill>
              </a:rPr>
              <a:t>Meine</a:t>
            </a:r>
            <a:r>
              <a:rPr lang="en-US" sz="2800" dirty="0">
                <a:solidFill>
                  <a:srgbClr val="002060"/>
                </a:solidFill>
              </a:rPr>
              <a:t> Form</a:t>
            </a:r>
            <a:endParaRPr lang="en-GB" sz="2800" dirty="0">
              <a:solidFill>
                <a:srgbClr val="002060"/>
              </a:solidFill>
            </a:endParaRPr>
          </a:p>
        </p:txBody>
      </p:sp>
      <p:sp>
        <p:nvSpPr>
          <p:cNvPr id="45" name="Flowchart: Off-page Connector 44">
            <a:extLst>
              <a:ext uri="{FF2B5EF4-FFF2-40B4-BE49-F238E27FC236}">
                <a16:creationId xmlns:a16="http://schemas.microsoft.com/office/drawing/2014/main" id="{8BCEED66-3282-4A2E-AC42-9EA9B01E956B}"/>
              </a:ext>
            </a:extLst>
          </p:cNvPr>
          <p:cNvSpPr/>
          <p:nvPr/>
        </p:nvSpPr>
        <p:spPr>
          <a:xfrm rot="16200000">
            <a:off x="2032671" y="4488401"/>
            <a:ext cx="601579" cy="2860383"/>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a:solidFill>
                  <a:srgbClr val="002060"/>
                </a:solidFill>
              </a:rPr>
              <a:t>Mein  Bild</a:t>
            </a:r>
            <a:endParaRPr lang="en-GB" sz="2800" dirty="0">
              <a:solidFill>
                <a:srgbClr val="002060"/>
              </a:solidFill>
            </a:endParaRPr>
          </a:p>
        </p:txBody>
      </p:sp>
      <p:sp>
        <p:nvSpPr>
          <p:cNvPr id="46" name="Flowchart: Off-page Connector 45">
            <a:extLst>
              <a:ext uri="{FF2B5EF4-FFF2-40B4-BE49-F238E27FC236}">
                <a16:creationId xmlns:a16="http://schemas.microsoft.com/office/drawing/2014/main" id="{5BD6D70E-683E-4444-AFC7-FA8D96D12E55}"/>
              </a:ext>
            </a:extLst>
          </p:cNvPr>
          <p:cNvSpPr/>
          <p:nvPr/>
        </p:nvSpPr>
        <p:spPr>
          <a:xfrm rot="16200000">
            <a:off x="8619694" y="1012073"/>
            <a:ext cx="539646" cy="2689677"/>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a:solidFill>
                  <a:srgbClr val="002060"/>
                </a:solidFill>
              </a:rPr>
              <a:t>Mein </a:t>
            </a:r>
            <a:r>
              <a:rPr lang="en-US" sz="2800" dirty="0" err="1">
                <a:solidFill>
                  <a:srgbClr val="002060"/>
                </a:solidFill>
              </a:rPr>
              <a:t>Foto</a:t>
            </a:r>
            <a:endParaRPr lang="en-GB" sz="2800" dirty="0">
              <a:solidFill>
                <a:srgbClr val="002060"/>
              </a:solidFill>
            </a:endParaRPr>
          </a:p>
        </p:txBody>
      </p:sp>
      <p:sp>
        <p:nvSpPr>
          <p:cNvPr id="47" name="Flowchart: Off-page Connector 46">
            <a:extLst>
              <a:ext uri="{FF2B5EF4-FFF2-40B4-BE49-F238E27FC236}">
                <a16:creationId xmlns:a16="http://schemas.microsoft.com/office/drawing/2014/main" id="{CD454620-E5FF-4521-B591-EC54FA25289F}"/>
              </a:ext>
            </a:extLst>
          </p:cNvPr>
          <p:cNvSpPr/>
          <p:nvPr/>
        </p:nvSpPr>
        <p:spPr>
          <a:xfrm rot="16200000">
            <a:off x="8892240" y="2457220"/>
            <a:ext cx="647780" cy="3310128"/>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err="1">
                <a:solidFill>
                  <a:srgbClr val="002060"/>
                </a:solidFill>
              </a:rPr>
              <a:t>Meine</a:t>
            </a:r>
            <a:r>
              <a:rPr lang="en-US" sz="2800" dirty="0">
                <a:solidFill>
                  <a:srgbClr val="002060"/>
                </a:solidFill>
              </a:rPr>
              <a:t> </a:t>
            </a:r>
            <a:r>
              <a:rPr lang="en-US" sz="2800" dirty="0" err="1">
                <a:solidFill>
                  <a:srgbClr val="002060"/>
                </a:solidFill>
              </a:rPr>
              <a:t>Flasche</a:t>
            </a:r>
            <a:r>
              <a:rPr lang="en-US" sz="2800" dirty="0">
                <a:solidFill>
                  <a:srgbClr val="002060"/>
                </a:solidFill>
              </a:rPr>
              <a:t> </a:t>
            </a:r>
            <a:endParaRPr lang="en-GB" sz="2800" dirty="0">
              <a:solidFill>
                <a:srgbClr val="002060"/>
              </a:solidFill>
            </a:endParaRPr>
          </a:p>
        </p:txBody>
      </p:sp>
      <p:sp>
        <p:nvSpPr>
          <p:cNvPr id="48" name="Flowchart: Off-page Connector 47">
            <a:extLst>
              <a:ext uri="{FF2B5EF4-FFF2-40B4-BE49-F238E27FC236}">
                <a16:creationId xmlns:a16="http://schemas.microsoft.com/office/drawing/2014/main" id="{03CE3C7B-DFBC-4685-B18F-15E1EA54C670}"/>
              </a:ext>
            </a:extLst>
          </p:cNvPr>
          <p:cNvSpPr/>
          <p:nvPr/>
        </p:nvSpPr>
        <p:spPr>
          <a:xfrm rot="16200000">
            <a:off x="8756736" y="4518920"/>
            <a:ext cx="551525" cy="2849402"/>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a:solidFill>
                  <a:srgbClr val="002060"/>
                </a:solidFill>
              </a:rPr>
              <a:t>Mein </a:t>
            </a:r>
            <a:r>
              <a:rPr lang="en-US" sz="2800" dirty="0" err="1">
                <a:solidFill>
                  <a:srgbClr val="002060"/>
                </a:solidFill>
              </a:rPr>
              <a:t>Fußball</a:t>
            </a:r>
            <a:endParaRPr lang="en-GB" sz="2800" dirty="0">
              <a:solidFill>
                <a:srgbClr val="002060"/>
              </a:solidFill>
            </a:endParaRPr>
          </a:p>
        </p:txBody>
      </p:sp>
      <p:pic>
        <p:nvPicPr>
          <p:cNvPr id="50" name="Picture 49" descr="Icon&#10;&#10;Description automatically generated with medium confidence">
            <a:extLst>
              <a:ext uri="{FF2B5EF4-FFF2-40B4-BE49-F238E27FC236}">
                <a16:creationId xmlns:a16="http://schemas.microsoft.com/office/drawing/2014/main" id="{F988603B-ACA7-46DA-95E3-15690AE7B893}"/>
              </a:ext>
            </a:extLst>
          </p:cNvPr>
          <p:cNvPicPr>
            <a:picLocks noChangeAspect="1"/>
          </p:cNvPicPr>
          <p:nvPr/>
        </p:nvPicPr>
        <p:blipFill rotWithShape="1">
          <a:blip r:embed="rId20">
            <a:extLst>
              <a:ext uri="{28A0092B-C50C-407E-A947-70E740481C1C}">
                <a14:useLocalDpi xmlns:a14="http://schemas.microsoft.com/office/drawing/2010/main" val="0"/>
              </a:ext>
            </a:extLst>
          </a:blip>
          <a:srcRect l="44476" t="-3533" r="-4643" b="9008"/>
          <a:stretch/>
        </p:blipFill>
        <p:spPr>
          <a:xfrm>
            <a:off x="4222178" y="5220688"/>
            <a:ext cx="1073457" cy="998694"/>
          </a:xfrm>
          <a:prstGeom prst="rect">
            <a:avLst/>
          </a:prstGeom>
        </p:spPr>
      </p:pic>
      <p:grpSp>
        <p:nvGrpSpPr>
          <p:cNvPr id="43" name="Group 42">
            <a:extLst>
              <a:ext uri="{FF2B5EF4-FFF2-40B4-BE49-F238E27FC236}">
                <a16:creationId xmlns:a16="http://schemas.microsoft.com/office/drawing/2014/main" id="{81ECD366-776C-7DBC-2355-DD42490ABFBD}"/>
              </a:ext>
            </a:extLst>
          </p:cNvPr>
          <p:cNvGrpSpPr/>
          <p:nvPr/>
        </p:nvGrpSpPr>
        <p:grpSpPr>
          <a:xfrm>
            <a:off x="2078433" y="3761447"/>
            <a:ext cx="1882880" cy="946980"/>
            <a:chOff x="2478723" y="3989540"/>
            <a:chExt cx="1882880" cy="946980"/>
          </a:xfrm>
        </p:grpSpPr>
        <p:sp>
          <p:nvSpPr>
            <p:cNvPr id="49" name="Rectangle: Rounded Corners 48">
              <a:extLst>
                <a:ext uri="{FF2B5EF4-FFF2-40B4-BE49-F238E27FC236}">
                  <a16:creationId xmlns:a16="http://schemas.microsoft.com/office/drawing/2014/main" id="{EFC8DB56-C94A-B3B7-F73D-97B18E01585A}"/>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8267C9E-84C1-91EA-0176-68260BB4D0A8}"/>
                </a:ext>
              </a:extLst>
            </p:cNvPr>
            <p:cNvGrpSpPr/>
            <p:nvPr/>
          </p:nvGrpSpPr>
          <p:grpSpPr>
            <a:xfrm>
              <a:off x="2478723" y="3989540"/>
              <a:ext cx="1882880" cy="946980"/>
              <a:chOff x="3756350" y="3191267"/>
              <a:chExt cx="1882880" cy="946980"/>
            </a:xfrm>
          </p:grpSpPr>
          <p:pic>
            <p:nvPicPr>
              <p:cNvPr id="52" name="Picture 51" descr="Shape&#10;&#10;Description automatically generated with medium confidence">
                <a:extLst>
                  <a:ext uri="{FF2B5EF4-FFF2-40B4-BE49-F238E27FC236}">
                    <a16:creationId xmlns:a16="http://schemas.microsoft.com/office/drawing/2014/main" id="{5FDAEFC6-C302-64D2-892B-DEFE20E1BC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614B7D89-832A-6F0B-EAD1-B31EF82A50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54" name="Picture 53" descr="Shape&#10;&#10;Description automatically generated with medium confidence">
                <a:extLst>
                  <a:ext uri="{FF2B5EF4-FFF2-40B4-BE49-F238E27FC236}">
                    <a16:creationId xmlns:a16="http://schemas.microsoft.com/office/drawing/2014/main" id="{3FB300AE-DE48-613B-B8F3-841E30DC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B222954C-69AB-D339-CABF-BF0BB8E3F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56" name="Picture 55" descr="Shape&#10;&#10;Description automatically generated with medium confidence">
                <a:extLst>
                  <a:ext uri="{FF2B5EF4-FFF2-40B4-BE49-F238E27FC236}">
                    <a16:creationId xmlns:a16="http://schemas.microsoft.com/office/drawing/2014/main" id="{163B2E76-1EF5-3C05-E759-AA38D7A018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sp>
        <p:nvSpPr>
          <p:cNvPr id="58" name="Flowchart: Extract 57">
            <a:extLst>
              <a:ext uri="{FF2B5EF4-FFF2-40B4-BE49-F238E27FC236}">
                <a16:creationId xmlns:a16="http://schemas.microsoft.com/office/drawing/2014/main" id="{2FBE43FF-E9C7-D6A1-C6BA-B19BCF065D56}"/>
              </a:ext>
            </a:extLst>
          </p:cNvPr>
          <p:cNvSpPr/>
          <p:nvPr/>
        </p:nvSpPr>
        <p:spPr>
          <a:xfrm>
            <a:off x="4214978" y="3593405"/>
            <a:ext cx="973015" cy="76181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descr="Icon&#10;&#10;Description automatically generated">
            <a:extLst>
              <a:ext uri="{FF2B5EF4-FFF2-40B4-BE49-F238E27FC236}">
                <a16:creationId xmlns:a16="http://schemas.microsoft.com/office/drawing/2014/main" id="{B0F263FC-B035-9098-C6FA-225540D5791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7776" y="4335575"/>
            <a:ext cx="517321" cy="517320"/>
          </a:xfrm>
          <a:prstGeom prst="rect">
            <a:avLst/>
          </a:prstGeom>
        </p:spPr>
      </p:pic>
      <p:pic>
        <p:nvPicPr>
          <p:cNvPr id="60" name="Picture 59" descr="Icon&#10;&#10;Description automatically generated">
            <a:extLst>
              <a:ext uri="{FF2B5EF4-FFF2-40B4-BE49-F238E27FC236}">
                <a16:creationId xmlns:a16="http://schemas.microsoft.com/office/drawing/2014/main" id="{EEF91698-88F3-D112-ABD5-239D5786C770}"/>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5647390" y="6030243"/>
            <a:ext cx="517321" cy="517320"/>
          </a:xfrm>
          <a:prstGeom prst="rect">
            <a:avLst/>
          </a:prstGeom>
        </p:spPr>
      </p:pic>
      <p:grpSp>
        <p:nvGrpSpPr>
          <p:cNvPr id="61" name="Group 60">
            <a:extLst>
              <a:ext uri="{FF2B5EF4-FFF2-40B4-BE49-F238E27FC236}">
                <a16:creationId xmlns:a16="http://schemas.microsoft.com/office/drawing/2014/main" id="{4C941258-02E8-CDA8-9954-7F5C41A6147F}"/>
              </a:ext>
            </a:extLst>
          </p:cNvPr>
          <p:cNvGrpSpPr/>
          <p:nvPr/>
        </p:nvGrpSpPr>
        <p:grpSpPr>
          <a:xfrm>
            <a:off x="1917567" y="5472575"/>
            <a:ext cx="1882880" cy="946980"/>
            <a:chOff x="2478723" y="3989540"/>
            <a:chExt cx="1882880" cy="946980"/>
          </a:xfrm>
        </p:grpSpPr>
        <p:sp>
          <p:nvSpPr>
            <p:cNvPr id="62" name="Rectangle: Rounded Corners 61">
              <a:extLst>
                <a:ext uri="{FF2B5EF4-FFF2-40B4-BE49-F238E27FC236}">
                  <a16:creationId xmlns:a16="http://schemas.microsoft.com/office/drawing/2014/main" id="{F8F22CBD-6AEF-7AE4-6ACA-5DD7A5957687}"/>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41EF445D-9CB3-BE11-6EB1-2FF2C68FEEDC}"/>
                </a:ext>
              </a:extLst>
            </p:cNvPr>
            <p:cNvGrpSpPr/>
            <p:nvPr/>
          </p:nvGrpSpPr>
          <p:grpSpPr>
            <a:xfrm>
              <a:off x="2478723" y="3989540"/>
              <a:ext cx="1882880" cy="946980"/>
              <a:chOff x="3756350" y="3191267"/>
              <a:chExt cx="1882880" cy="946980"/>
            </a:xfrm>
          </p:grpSpPr>
          <p:pic>
            <p:nvPicPr>
              <p:cNvPr id="64" name="Picture 63" descr="Shape&#10;&#10;Description automatically generated with medium confidence">
                <a:extLst>
                  <a:ext uri="{FF2B5EF4-FFF2-40B4-BE49-F238E27FC236}">
                    <a16:creationId xmlns:a16="http://schemas.microsoft.com/office/drawing/2014/main" id="{E0DFFAED-5B68-0A3F-724C-0A13B5ACEA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65" name="Picture 64" descr="Shape&#10;&#10;Description automatically generated with medium confidence">
                <a:extLst>
                  <a:ext uri="{FF2B5EF4-FFF2-40B4-BE49-F238E27FC236}">
                    <a16:creationId xmlns:a16="http://schemas.microsoft.com/office/drawing/2014/main" id="{D16BF1D6-3905-7200-5A02-3B73671E8C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66" name="Picture 65" descr="Shape&#10;&#10;Description automatically generated with medium confidence">
                <a:extLst>
                  <a:ext uri="{FF2B5EF4-FFF2-40B4-BE49-F238E27FC236}">
                    <a16:creationId xmlns:a16="http://schemas.microsoft.com/office/drawing/2014/main" id="{457FE749-E327-8E15-2F50-1FD71F9EB0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67" name="Picture 66" descr="Shape&#10;&#10;Description automatically generated with medium confidence">
                <a:extLst>
                  <a:ext uri="{FF2B5EF4-FFF2-40B4-BE49-F238E27FC236}">
                    <a16:creationId xmlns:a16="http://schemas.microsoft.com/office/drawing/2014/main" id="{15CA40E2-895A-8AAB-015E-8539414BE8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68" name="Picture 67" descr="Shape&#10;&#10;Description automatically generated with medium confidence">
                <a:extLst>
                  <a:ext uri="{FF2B5EF4-FFF2-40B4-BE49-F238E27FC236}">
                    <a16:creationId xmlns:a16="http://schemas.microsoft.com/office/drawing/2014/main" id="{977B72C0-E560-E778-A006-C92F864963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69" name="Picture 68" descr="Icon&#10;&#10;Description automatically generated">
            <a:extLst>
              <a:ext uri="{FF2B5EF4-FFF2-40B4-BE49-F238E27FC236}">
                <a16:creationId xmlns:a16="http://schemas.microsoft.com/office/drawing/2014/main" id="{FA6A11DD-E92E-F91F-04C6-98D171197E71}"/>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1385454" y="2685358"/>
            <a:ext cx="517321" cy="517320"/>
          </a:xfrm>
          <a:prstGeom prst="rect">
            <a:avLst/>
          </a:prstGeom>
        </p:spPr>
      </p:pic>
      <p:grpSp>
        <p:nvGrpSpPr>
          <p:cNvPr id="70" name="Group 69">
            <a:extLst>
              <a:ext uri="{FF2B5EF4-FFF2-40B4-BE49-F238E27FC236}">
                <a16:creationId xmlns:a16="http://schemas.microsoft.com/office/drawing/2014/main" id="{91081B27-0AA3-FA5C-506E-7D00547CAAD5}"/>
              </a:ext>
            </a:extLst>
          </p:cNvPr>
          <p:cNvGrpSpPr/>
          <p:nvPr/>
        </p:nvGrpSpPr>
        <p:grpSpPr>
          <a:xfrm>
            <a:off x="8461795" y="1849648"/>
            <a:ext cx="1882880" cy="946980"/>
            <a:chOff x="2478723" y="3989540"/>
            <a:chExt cx="1882880" cy="946980"/>
          </a:xfrm>
        </p:grpSpPr>
        <p:sp>
          <p:nvSpPr>
            <p:cNvPr id="71" name="Rectangle: Rounded Corners 70">
              <a:extLst>
                <a:ext uri="{FF2B5EF4-FFF2-40B4-BE49-F238E27FC236}">
                  <a16:creationId xmlns:a16="http://schemas.microsoft.com/office/drawing/2014/main" id="{4008B996-8FB0-7FAB-E349-CABC84849A94}"/>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id="{8E7CC8C8-1328-A3A6-0282-CFDCC836F54D}"/>
                </a:ext>
              </a:extLst>
            </p:cNvPr>
            <p:cNvGrpSpPr/>
            <p:nvPr/>
          </p:nvGrpSpPr>
          <p:grpSpPr>
            <a:xfrm>
              <a:off x="2478723" y="3989540"/>
              <a:ext cx="1882880" cy="946980"/>
              <a:chOff x="3756350" y="3191267"/>
              <a:chExt cx="1882880" cy="946980"/>
            </a:xfrm>
          </p:grpSpPr>
          <p:pic>
            <p:nvPicPr>
              <p:cNvPr id="73" name="Picture 72" descr="Shape&#10;&#10;Description automatically generated with medium confidence">
                <a:extLst>
                  <a:ext uri="{FF2B5EF4-FFF2-40B4-BE49-F238E27FC236}">
                    <a16:creationId xmlns:a16="http://schemas.microsoft.com/office/drawing/2014/main" id="{5622C1FD-7296-728E-3BD0-701A3746F9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74" name="Picture 73" descr="Shape&#10;&#10;Description automatically generated with medium confidence">
                <a:extLst>
                  <a:ext uri="{FF2B5EF4-FFF2-40B4-BE49-F238E27FC236}">
                    <a16:creationId xmlns:a16="http://schemas.microsoft.com/office/drawing/2014/main" id="{F83A351D-34F1-D9CB-60A7-322AB18B5A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75" name="Picture 74" descr="Shape&#10;&#10;Description automatically generated with medium confidence">
                <a:extLst>
                  <a:ext uri="{FF2B5EF4-FFF2-40B4-BE49-F238E27FC236}">
                    <a16:creationId xmlns:a16="http://schemas.microsoft.com/office/drawing/2014/main" id="{7E1CE4D2-CF3A-5C19-1E5A-DEFCD9B26E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76" name="Picture 75" descr="Shape&#10;&#10;Description automatically generated with medium confidence">
                <a:extLst>
                  <a:ext uri="{FF2B5EF4-FFF2-40B4-BE49-F238E27FC236}">
                    <a16:creationId xmlns:a16="http://schemas.microsoft.com/office/drawing/2014/main" id="{34E53EFF-17CE-2EBD-6D9D-DD6DABAB7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77" name="Picture 76" descr="Shape&#10;&#10;Description automatically generated with medium confidence">
                <a:extLst>
                  <a:ext uri="{FF2B5EF4-FFF2-40B4-BE49-F238E27FC236}">
                    <a16:creationId xmlns:a16="http://schemas.microsoft.com/office/drawing/2014/main" id="{150582FA-DC1C-CA4F-3D03-CB53AE2C43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36" name="Picture 35" descr="Icon&#10;&#10;Description automatically generated">
            <a:extLst>
              <a:ext uri="{FF2B5EF4-FFF2-40B4-BE49-F238E27FC236}">
                <a16:creationId xmlns:a16="http://schemas.microsoft.com/office/drawing/2014/main" id="{149E13B8-E899-4BDE-946A-0EC62BC8066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80340" y="3513565"/>
            <a:ext cx="440546" cy="881091"/>
          </a:xfrm>
          <a:prstGeom prst="rect">
            <a:avLst/>
          </a:prstGeom>
        </p:spPr>
      </p:pic>
      <p:pic>
        <p:nvPicPr>
          <p:cNvPr id="78" name="Picture 77" descr="Icon&#10;&#10;Description automatically generated">
            <a:extLst>
              <a:ext uri="{FF2B5EF4-FFF2-40B4-BE49-F238E27FC236}">
                <a16:creationId xmlns:a16="http://schemas.microsoft.com/office/drawing/2014/main" id="{5553AB79-9BA2-0896-FE91-512DEDA4A318}"/>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44650" y="4420079"/>
            <a:ext cx="517321" cy="517320"/>
          </a:xfrm>
          <a:prstGeom prst="rect">
            <a:avLst/>
          </a:prstGeom>
        </p:spPr>
      </p:pic>
      <p:grpSp>
        <p:nvGrpSpPr>
          <p:cNvPr id="79" name="Group 78">
            <a:extLst>
              <a:ext uri="{FF2B5EF4-FFF2-40B4-BE49-F238E27FC236}">
                <a16:creationId xmlns:a16="http://schemas.microsoft.com/office/drawing/2014/main" id="{A91634BD-4D2F-D05C-033F-88EC59C35C39}"/>
              </a:ext>
            </a:extLst>
          </p:cNvPr>
          <p:cNvGrpSpPr/>
          <p:nvPr/>
        </p:nvGrpSpPr>
        <p:grpSpPr>
          <a:xfrm>
            <a:off x="8574320" y="3662976"/>
            <a:ext cx="1882880" cy="946980"/>
            <a:chOff x="2478723" y="3989540"/>
            <a:chExt cx="1882880" cy="946980"/>
          </a:xfrm>
        </p:grpSpPr>
        <p:sp>
          <p:nvSpPr>
            <p:cNvPr id="80" name="Rectangle: Rounded Corners 79">
              <a:extLst>
                <a:ext uri="{FF2B5EF4-FFF2-40B4-BE49-F238E27FC236}">
                  <a16:creationId xmlns:a16="http://schemas.microsoft.com/office/drawing/2014/main" id="{F520A6C2-7A54-7BF8-01A0-02EC4A450F4E}"/>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a16="http://schemas.microsoft.com/office/drawing/2014/main" id="{6AFA8110-E21C-448B-B45A-C0536C32584B}"/>
                </a:ext>
              </a:extLst>
            </p:cNvPr>
            <p:cNvGrpSpPr/>
            <p:nvPr/>
          </p:nvGrpSpPr>
          <p:grpSpPr>
            <a:xfrm>
              <a:off x="2478723" y="3989540"/>
              <a:ext cx="1882880" cy="946980"/>
              <a:chOff x="3756350" y="3191267"/>
              <a:chExt cx="1882880" cy="946980"/>
            </a:xfrm>
          </p:grpSpPr>
          <p:pic>
            <p:nvPicPr>
              <p:cNvPr id="82" name="Picture 81" descr="Shape&#10;&#10;Description automatically generated with medium confidence">
                <a:extLst>
                  <a:ext uri="{FF2B5EF4-FFF2-40B4-BE49-F238E27FC236}">
                    <a16:creationId xmlns:a16="http://schemas.microsoft.com/office/drawing/2014/main" id="{53CC64C2-DA41-0BC5-ACBB-A6F84BEBA0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83" name="Picture 82" descr="Shape&#10;&#10;Description automatically generated with medium confidence">
                <a:extLst>
                  <a:ext uri="{FF2B5EF4-FFF2-40B4-BE49-F238E27FC236}">
                    <a16:creationId xmlns:a16="http://schemas.microsoft.com/office/drawing/2014/main" id="{DE522B57-6FDF-B68A-0495-75DD740351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84" name="Picture 83" descr="Shape&#10;&#10;Description automatically generated with medium confidence">
                <a:extLst>
                  <a:ext uri="{FF2B5EF4-FFF2-40B4-BE49-F238E27FC236}">
                    <a16:creationId xmlns:a16="http://schemas.microsoft.com/office/drawing/2014/main" id="{25D4D5FA-D01B-6822-F866-1F07DA4D8E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85" name="Picture 84" descr="Shape&#10;&#10;Description automatically generated with medium confidence">
                <a:extLst>
                  <a:ext uri="{FF2B5EF4-FFF2-40B4-BE49-F238E27FC236}">
                    <a16:creationId xmlns:a16="http://schemas.microsoft.com/office/drawing/2014/main" id="{566B8A3A-E6F1-3198-9477-4D3EABF1FD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86" name="Picture 85" descr="Shape&#10;&#10;Description automatically generated with medium confidence">
                <a:extLst>
                  <a:ext uri="{FF2B5EF4-FFF2-40B4-BE49-F238E27FC236}">
                    <a16:creationId xmlns:a16="http://schemas.microsoft.com/office/drawing/2014/main" id="{CD6C6C4E-1A4A-B3B1-681E-57B94B6C6E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40" name="Picture 39" descr="A picture containing soccer, dome&#10;&#10;Description automatically generated">
            <a:extLst>
              <a:ext uri="{FF2B5EF4-FFF2-40B4-BE49-F238E27FC236}">
                <a16:creationId xmlns:a16="http://schemas.microsoft.com/office/drawing/2014/main" id="{D1CDAF01-1A39-4D71-892E-DA9416DD183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22014" y="5543930"/>
            <a:ext cx="708504" cy="708504"/>
          </a:xfrm>
          <a:prstGeom prst="rect">
            <a:avLst/>
          </a:prstGeom>
        </p:spPr>
      </p:pic>
      <p:pic>
        <p:nvPicPr>
          <p:cNvPr id="87" name="Picture 86" descr="Icon&#10;&#10;Description automatically generated">
            <a:extLst>
              <a:ext uri="{FF2B5EF4-FFF2-40B4-BE49-F238E27FC236}">
                <a16:creationId xmlns:a16="http://schemas.microsoft.com/office/drawing/2014/main" id="{752F9C43-F0CB-6BA9-3B3E-0D5812E1B43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571597" y="6204063"/>
            <a:ext cx="517321" cy="517320"/>
          </a:xfrm>
          <a:prstGeom prst="rect">
            <a:avLst/>
          </a:prstGeom>
        </p:spPr>
      </p:pic>
      <p:grpSp>
        <p:nvGrpSpPr>
          <p:cNvPr id="88" name="Group 87">
            <a:extLst>
              <a:ext uri="{FF2B5EF4-FFF2-40B4-BE49-F238E27FC236}">
                <a16:creationId xmlns:a16="http://schemas.microsoft.com/office/drawing/2014/main" id="{9B185627-1410-8B9B-5575-295F360A58A1}"/>
              </a:ext>
            </a:extLst>
          </p:cNvPr>
          <p:cNvGrpSpPr/>
          <p:nvPr/>
        </p:nvGrpSpPr>
        <p:grpSpPr>
          <a:xfrm>
            <a:off x="8409934" y="5465167"/>
            <a:ext cx="1882880" cy="946980"/>
            <a:chOff x="2478723" y="3989540"/>
            <a:chExt cx="1882880" cy="946980"/>
          </a:xfrm>
        </p:grpSpPr>
        <p:sp>
          <p:nvSpPr>
            <p:cNvPr id="89" name="Rectangle: Rounded Corners 88">
              <a:extLst>
                <a:ext uri="{FF2B5EF4-FFF2-40B4-BE49-F238E27FC236}">
                  <a16:creationId xmlns:a16="http://schemas.microsoft.com/office/drawing/2014/main" id="{E55474DC-E335-E314-2FFD-AAA3EF5AF56D}"/>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0" name="Group 89">
              <a:extLst>
                <a:ext uri="{FF2B5EF4-FFF2-40B4-BE49-F238E27FC236}">
                  <a16:creationId xmlns:a16="http://schemas.microsoft.com/office/drawing/2014/main" id="{9B8631D8-4DE7-EC4A-08B9-B77064706DF3}"/>
                </a:ext>
              </a:extLst>
            </p:cNvPr>
            <p:cNvGrpSpPr/>
            <p:nvPr/>
          </p:nvGrpSpPr>
          <p:grpSpPr>
            <a:xfrm>
              <a:off x="2478723" y="3989540"/>
              <a:ext cx="1882880" cy="946980"/>
              <a:chOff x="3756350" y="3191267"/>
              <a:chExt cx="1882880" cy="946980"/>
            </a:xfrm>
          </p:grpSpPr>
          <p:pic>
            <p:nvPicPr>
              <p:cNvPr id="91" name="Picture 90" descr="Shape&#10;&#10;Description automatically generated with medium confidence">
                <a:extLst>
                  <a:ext uri="{FF2B5EF4-FFF2-40B4-BE49-F238E27FC236}">
                    <a16:creationId xmlns:a16="http://schemas.microsoft.com/office/drawing/2014/main" id="{F5F5DBBB-B376-F468-DC5C-5A684F2A70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1431607E-E83C-BDCC-59D7-9E4B96BBD1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93" name="Picture 92" descr="Shape&#10;&#10;Description automatically generated with medium confidence">
                <a:extLst>
                  <a:ext uri="{FF2B5EF4-FFF2-40B4-BE49-F238E27FC236}">
                    <a16:creationId xmlns:a16="http://schemas.microsoft.com/office/drawing/2014/main" id="{107BAF51-4672-2397-6A0D-1F650AA62E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94" name="Picture 93" descr="Shape&#10;&#10;Description automatically generated with medium confidence">
                <a:extLst>
                  <a:ext uri="{FF2B5EF4-FFF2-40B4-BE49-F238E27FC236}">
                    <a16:creationId xmlns:a16="http://schemas.microsoft.com/office/drawing/2014/main" id="{A56AD9A4-45EF-0322-3602-E77F5C2C35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95" name="Picture 94" descr="Shape&#10;&#10;Description automatically generated with medium confidence">
                <a:extLst>
                  <a:ext uri="{FF2B5EF4-FFF2-40B4-BE49-F238E27FC236}">
                    <a16:creationId xmlns:a16="http://schemas.microsoft.com/office/drawing/2014/main" id="{22366F91-62BC-3E2C-FDD6-D086F3CC0F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47704CE8-1F96-4CF9-977D-03D4E3A5C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560211"/>
            <a:ext cx="3811412" cy="4881282"/>
          </a:xfrm>
          <a:prstGeom prst="rect">
            <a:avLst/>
          </a:prstGeom>
        </p:spPr>
      </p:pic>
    </p:spTree>
    <p:extLst>
      <p:ext uri="{BB962C8B-B14F-4D97-AF65-F5344CB8AC3E}">
        <p14:creationId xmlns:p14="http://schemas.microsoft.com/office/powerpoint/2010/main" val="352840010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727018" y="270135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563" y="1197782"/>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Sound 1">
            <a:hlinkClick r:id="" action="ppaction://noaction" highlightClick="1">
              <a:snd r:embed="rId5" name="applause.wav"/>
            </a:hlinkClick>
            <a:extLst>
              <a:ext uri="{FF2B5EF4-FFF2-40B4-BE49-F238E27FC236}">
                <a16:creationId xmlns:a16="http://schemas.microsoft.com/office/drawing/2014/main" id="{62B2C0EF-D1CA-4273-B816-B99BA48A8FF6}"/>
              </a:ext>
            </a:extLst>
          </p:cNvPr>
          <p:cNvSpPr/>
          <p:nvPr/>
        </p:nvSpPr>
        <p:spPr>
          <a:xfrm>
            <a:off x="245425" y="5884118"/>
            <a:ext cx="464039" cy="396360"/>
          </a:xfrm>
          <a:prstGeom prst="actionButtonSound">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7CC33B5-6F61-4299-906D-5B26A1EB30FC}"/>
              </a:ext>
            </a:extLst>
          </p:cNvPr>
          <p:cNvSpPr txBox="1"/>
          <p:nvPr/>
        </p:nvSpPr>
        <p:spPr>
          <a:xfrm>
            <a:off x="800100" y="5820688"/>
            <a:ext cx="880110" cy="523220"/>
          </a:xfrm>
          <a:prstGeom prst="rect">
            <a:avLst/>
          </a:prstGeom>
          <a:noFill/>
        </p:spPr>
        <p:txBody>
          <a:bodyPr wrap="square" rtlCol="0">
            <a:spAutoFit/>
          </a:bodyPr>
          <a:lstStyle/>
          <a:p>
            <a:r>
              <a:rPr lang="en-GB" sz="2800" b="1" dirty="0">
                <a:solidFill>
                  <a:srgbClr val="002060"/>
                </a:solidFill>
              </a:rPr>
              <a:t>ICE</a:t>
            </a:r>
          </a:p>
        </p:txBody>
      </p:sp>
      <p:sp>
        <p:nvSpPr>
          <p:cNvPr id="18" name="Rounded Rectangular Callout 24">
            <a:extLst>
              <a:ext uri="{FF2B5EF4-FFF2-40B4-BE49-F238E27FC236}">
                <a16:creationId xmlns:a16="http://schemas.microsoft.com/office/drawing/2014/main" id="{957590FA-61DE-08A3-DBAD-2269074A5436}"/>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This is a German high-speed train called ICE, which stands for </a:t>
            </a:r>
            <a:r>
              <a:rPr lang="en-US" sz="2400" b="1" dirty="0">
                <a:solidFill>
                  <a:prstClr val="white"/>
                </a:solidFill>
                <a:latin typeface="Century Gothic" panose="020B0502020202020204" pitchFamily="34" charset="0"/>
              </a:rPr>
              <a:t>I</a:t>
            </a:r>
            <a:r>
              <a:rPr lang="en-US" sz="2400" dirty="0">
                <a:solidFill>
                  <a:prstClr val="white"/>
                </a:solidFill>
                <a:latin typeface="Century Gothic" panose="020B0502020202020204" pitchFamily="34" charset="0"/>
              </a:rPr>
              <a:t>nter</a:t>
            </a:r>
            <a:r>
              <a:rPr lang="en-US" sz="2400" b="1" dirty="0">
                <a:solidFill>
                  <a:prstClr val="white"/>
                </a:solidFill>
                <a:latin typeface="Century Gothic" panose="020B0502020202020204" pitchFamily="34" charset="0"/>
              </a:rPr>
              <a:t>c</a:t>
            </a:r>
            <a:r>
              <a:rPr lang="en-US" sz="2400" dirty="0">
                <a:solidFill>
                  <a:prstClr val="white"/>
                </a:solidFill>
                <a:latin typeface="Century Gothic" panose="020B0502020202020204" pitchFamily="34" charset="0"/>
              </a:rPr>
              <a:t>ity </a:t>
            </a:r>
            <a:r>
              <a:rPr lang="en-US" sz="2400" b="1" dirty="0">
                <a:solidFill>
                  <a:prstClr val="white"/>
                </a:solidFill>
                <a:latin typeface="Century Gothic" panose="020B0502020202020204" pitchFamily="34" charset="0"/>
              </a:rPr>
              <a:t>E</a:t>
            </a:r>
            <a:r>
              <a:rPr lang="en-US" sz="2400" dirty="0">
                <a:solidFill>
                  <a:prstClr val="white"/>
                </a:solidFill>
                <a:latin typeface="Century Gothic" panose="020B0502020202020204" pitchFamily="34" charset="0"/>
              </a:rPr>
              <a:t>xpress.</a:t>
            </a:r>
            <a:endParaRPr lang="en-GB" sz="2400" dirty="0">
              <a:solidFill>
                <a:prstClr val="white"/>
              </a:solidFill>
              <a:latin typeface="Century Gothic" panose="020B0502020202020204" pitchFamily="34" charset="0"/>
            </a:endParaRPr>
          </a:p>
        </p:txBody>
      </p:sp>
      <p:sp>
        <p:nvSpPr>
          <p:cNvPr id="20" name="Rounded Rectangular Callout 24">
            <a:extLst>
              <a:ext uri="{FF2B5EF4-FFF2-40B4-BE49-F238E27FC236}">
                <a16:creationId xmlns:a16="http://schemas.microsoft.com/office/drawing/2014/main" id="{B211D3C3-4DAF-A7DD-2257-5E4CBDBA36EF}"/>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Notice that alphabet letters sound different in German.</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‘C’ sounds similar to ‘Z’!</a:t>
            </a:r>
            <a:endParaRPr lang="en-GB" sz="2400" dirty="0">
              <a:solidFill>
                <a:prstClr val="white"/>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Plat</a:t>
            </a:r>
            <a:r>
              <a:rPr lang="en-GB" sz="6600" b="1" noProof="0" dirty="0">
                <a:solidFill>
                  <a:srgbClr val="FF0066"/>
                </a:solidFill>
                <a:latin typeface="Century Gothic" panose="020B0502020202020204" pitchFamily="34" charset="0"/>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dirty="0">
                <a:solidFill>
                  <a:srgbClr val="FF0066"/>
                </a:solidFill>
                <a:latin typeface="Century Gothic" panose="020B0502020202020204" pitchFamily="34" charset="0"/>
              </a:rPr>
              <a:t>Z</a:t>
            </a:r>
            <a:r>
              <a:rPr lang="en-GB" sz="6000" dirty="0">
                <a:solidFill>
                  <a:srgbClr val="002060"/>
                </a:solidFill>
                <a:latin typeface="Century Gothic" panose="020B0502020202020204" pitchFamily="34" charset="0"/>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sit</a:t>
            </a: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Which words are nouns?</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How do you know?</a:t>
            </a:r>
            <a:endParaRPr lang="en-GB" sz="24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Say the pupil names out loud.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24" name="Table 3">
            <a:extLst>
              <a:ext uri="{FF2B5EF4-FFF2-40B4-BE49-F238E27FC236}">
                <a16:creationId xmlns:a16="http://schemas.microsoft.com/office/drawing/2014/main" id="{D3B14C3C-BD8D-E337-C524-1209346638CF}"/>
              </a:ext>
            </a:extLst>
          </p:cNvPr>
          <p:cNvGraphicFramePr>
            <a:graphicFrameLocks noGrp="1"/>
          </p:cNvGraphicFramePr>
          <p:nvPr>
            <p:extLst>
              <p:ext uri="{D42A27DB-BD31-4B8C-83A1-F6EECF244321}">
                <p14:modId xmlns:p14="http://schemas.microsoft.com/office/powerpoint/2010/main" val="394223363"/>
              </p:ext>
            </p:extLst>
          </p:nvPr>
        </p:nvGraphicFramePr>
        <p:xfrm>
          <a:off x="1532899" y="1660099"/>
          <a:ext cx="7950591" cy="4149957"/>
        </p:xfrm>
        <a:graphic>
          <a:graphicData uri="http://schemas.openxmlformats.org/drawingml/2006/table">
            <a:tbl>
              <a:tblPr firstRow="1" bandRow="1">
                <a:tableStyleId>{5940675A-B579-460E-94D1-54222C63F5DA}</a:tableStyleId>
              </a:tblPr>
              <a:tblGrid>
                <a:gridCol w="2650197">
                  <a:extLst>
                    <a:ext uri="{9D8B030D-6E8A-4147-A177-3AD203B41FA5}">
                      <a16:colId xmlns:a16="http://schemas.microsoft.com/office/drawing/2014/main" val="2134240432"/>
                    </a:ext>
                  </a:extLst>
                </a:gridCol>
                <a:gridCol w="2650197">
                  <a:extLst>
                    <a:ext uri="{9D8B030D-6E8A-4147-A177-3AD203B41FA5}">
                      <a16:colId xmlns:a16="http://schemas.microsoft.com/office/drawing/2014/main" val="1848928950"/>
                    </a:ext>
                  </a:extLst>
                </a:gridCol>
                <a:gridCol w="2650197">
                  <a:extLst>
                    <a:ext uri="{9D8B030D-6E8A-4147-A177-3AD203B41FA5}">
                      <a16:colId xmlns:a16="http://schemas.microsoft.com/office/drawing/2014/main" val="1980577298"/>
                    </a:ext>
                  </a:extLst>
                </a:gridCol>
              </a:tblGrid>
              <a:tr h="1383319">
                <a:tc>
                  <a:txBody>
                    <a:bodyPr/>
                    <a:lstStyle/>
                    <a:p>
                      <a:pPr algn="ctr"/>
                      <a:r>
                        <a:rPr lang="en-GB" sz="3200" dirty="0" err="1">
                          <a:solidFill>
                            <a:srgbClr val="002060"/>
                          </a:solidFill>
                          <a:latin typeface="Century Gothic" panose="020B0502020202020204" pitchFamily="34" charset="0"/>
                        </a:rPr>
                        <a:t>Aliz</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Zander</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Franziska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788699"/>
                  </a:ext>
                </a:extLst>
              </a:tr>
              <a:tr h="1383319">
                <a:tc>
                  <a:txBody>
                    <a:bodyPr/>
                    <a:lstStyle/>
                    <a:p>
                      <a:pPr algn="ctr"/>
                      <a:r>
                        <a:rPr lang="en-GB" sz="3200" dirty="0" err="1">
                          <a:solidFill>
                            <a:srgbClr val="002060"/>
                          </a:solidFill>
                          <a:latin typeface="Century Gothic" panose="020B0502020202020204" pitchFamily="34" charset="0"/>
                        </a:rPr>
                        <a:t>Luzia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Moritz</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Franz</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565471"/>
                  </a:ext>
                </a:extLst>
              </a:tr>
              <a:tr h="1383319">
                <a:tc>
                  <a:txBody>
                    <a:bodyPr/>
                    <a:lstStyle/>
                    <a:p>
                      <a:pPr algn="ctr"/>
                      <a:r>
                        <a:rPr lang="en-GB" sz="3200" dirty="0">
                          <a:solidFill>
                            <a:srgbClr val="002060"/>
                          </a:solidFill>
                          <a:latin typeface="Century Gothic" panose="020B0502020202020204" pitchFamily="34" charset="0"/>
                        </a:rPr>
                        <a:t>Lorenz</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Zelda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Zara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785199"/>
                  </a:ext>
                </a:extLst>
              </a:tr>
            </a:tbl>
          </a:graphicData>
        </a:graphic>
      </p:graphicFrame>
      <p:pic>
        <p:nvPicPr>
          <p:cNvPr id="28" name="Imagen 10">
            <a:hlinkClick r:id="" action="ppaction://noaction">
              <a:snd r:embed="rId4" name="Rot_T1_W1F_7.4.wav"/>
            </a:hlinkClick>
            <a:extLst>
              <a:ext uri="{FF2B5EF4-FFF2-40B4-BE49-F238E27FC236}">
                <a16:creationId xmlns:a16="http://schemas.microsoft.com/office/drawing/2014/main" id="{07E3934F-8C5B-BDC1-91FB-546388BC2C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7218" y="1824368"/>
            <a:ext cx="588433" cy="668836"/>
          </a:xfrm>
          <a:prstGeom prst="rect">
            <a:avLst/>
          </a:prstGeom>
        </p:spPr>
      </p:pic>
      <p:pic>
        <p:nvPicPr>
          <p:cNvPr id="30" name="Imagen 12">
            <a:hlinkClick r:id="" action="ppaction://noaction">
              <a:snd r:embed="rId6" name="Rot_T1_W1F_7.8.wav"/>
            </a:hlinkClick>
            <a:extLst>
              <a:ext uri="{FF2B5EF4-FFF2-40B4-BE49-F238E27FC236}">
                <a16:creationId xmlns:a16="http://schemas.microsoft.com/office/drawing/2014/main" id="{94DBC8A9-6409-D2FA-15E3-6B4DE7EA1B0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64925" y="3260822"/>
            <a:ext cx="560094" cy="557873"/>
          </a:xfrm>
          <a:prstGeom prst="rect">
            <a:avLst/>
          </a:prstGeom>
        </p:spPr>
      </p:pic>
      <p:pic>
        <p:nvPicPr>
          <p:cNvPr id="33" name="Picture 8">
            <a:hlinkClick r:id="" action="ppaction://noaction">
              <a:snd r:embed="rId8" name="Rot_T1_W1F_7.13.wav"/>
            </a:hlinkClick>
            <a:extLst>
              <a:ext uri="{FF2B5EF4-FFF2-40B4-BE49-F238E27FC236}">
                <a16:creationId xmlns:a16="http://schemas.microsoft.com/office/drawing/2014/main" id="{6EED0EA3-531E-D5AF-F36B-5DE9C5B9E93C}"/>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034189" y="4522135"/>
            <a:ext cx="569970" cy="604125"/>
          </a:xfrm>
          <a:prstGeom prst="rect">
            <a:avLst/>
          </a:prstGeom>
        </p:spPr>
      </p:pic>
      <p:pic>
        <p:nvPicPr>
          <p:cNvPr id="34" name="Picture 9">
            <a:hlinkClick r:id="" action="ppaction://noaction">
              <a:snd r:embed="rId11" name="Rot_T1_W1F_7.5.wav"/>
            </a:hlinkClick>
            <a:extLst>
              <a:ext uri="{FF2B5EF4-FFF2-40B4-BE49-F238E27FC236}">
                <a16:creationId xmlns:a16="http://schemas.microsoft.com/office/drawing/2014/main" id="{C1D013E6-0B65-358F-C82D-BDD1E7DE28D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7308951">
            <a:off x="7841243" y="3233333"/>
            <a:ext cx="565572" cy="564887"/>
          </a:xfrm>
          <a:prstGeom prst="rect">
            <a:avLst/>
          </a:prstGeom>
        </p:spPr>
      </p:pic>
      <p:pic>
        <p:nvPicPr>
          <p:cNvPr id="35" name="Imagen 84">
            <a:hlinkClick r:id="" action="ppaction://noaction">
              <a:snd r:embed="rId13" name="Rot_T1_W1F_7.12.wav"/>
            </a:hlinkClick>
            <a:extLst>
              <a:ext uri="{FF2B5EF4-FFF2-40B4-BE49-F238E27FC236}">
                <a16:creationId xmlns:a16="http://schemas.microsoft.com/office/drawing/2014/main" id="{C32B5F33-8D89-BD84-53B6-97B8B7D63C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64925" y="4504397"/>
            <a:ext cx="588433" cy="668836"/>
          </a:xfrm>
          <a:prstGeom prst="rect">
            <a:avLst/>
          </a:prstGeom>
        </p:spPr>
      </p:pic>
      <p:pic>
        <p:nvPicPr>
          <p:cNvPr id="38" name="Picture 37">
            <a:hlinkClick r:id="" action="ppaction://noaction">
              <a:snd r:embed="rId14" name="Rot_T1_W1F_7.14.wav"/>
            </a:hlinkClick>
            <a:extLst>
              <a:ext uri="{FF2B5EF4-FFF2-40B4-BE49-F238E27FC236}">
                <a16:creationId xmlns:a16="http://schemas.microsoft.com/office/drawing/2014/main" id="{A2C2B1A2-A060-7090-6BDA-82E45BAC87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76759" y="4533987"/>
            <a:ext cx="639330" cy="704253"/>
          </a:xfrm>
          <a:prstGeom prst="rect">
            <a:avLst/>
          </a:prstGeom>
        </p:spPr>
      </p:pic>
      <p:pic>
        <p:nvPicPr>
          <p:cNvPr id="39" name="Picture 38">
            <a:hlinkClick r:id="" action="ppaction://noaction">
              <a:snd r:embed="rId16" name="Rot_T1_W1F_7.10.wav"/>
            </a:hlinkClick>
            <a:extLst>
              <a:ext uri="{FF2B5EF4-FFF2-40B4-BE49-F238E27FC236}">
                <a16:creationId xmlns:a16="http://schemas.microsoft.com/office/drawing/2014/main" id="{BABF2A4B-B878-8EF0-3AD4-48EE594300BF}"/>
              </a:ext>
            </a:extLst>
          </p:cNvPr>
          <p:cNvPicPr>
            <a:picLocks noChangeAspect="1"/>
          </p:cNvPicPr>
          <p:nvPr/>
        </p:nvPicPr>
        <p:blipFill rotWithShape="1">
          <a:blip r:embed="rId17">
            <a:extLst>
              <a:ext uri="{28A0092B-C50C-407E-A947-70E740481C1C}">
                <a14:useLocalDpi xmlns:a14="http://schemas.microsoft.com/office/drawing/2010/main" val="0"/>
              </a:ext>
            </a:extLst>
          </a:blip>
          <a:srcRect b="15978"/>
          <a:stretch/>
        </p:blipFill>
        <p:spPr>
          <a:xfrm>
            <a:off x="7896424" y="1871071"/>
            <a:ext cx="573193" cy="581018"/>
          </a:xfrm>
          <a:prstGeom prst="rect">
            <a:avLst/>
          </a:prstGeom>
        </p:spPr>
      </p:pic>
      <p:pic>
        <p:nvPicPr>
          <p:cNvPr id="40" name="Picture 39" descr="A picture containing toy, doll&#10;&#10;Description automatically generated">
            <a:hlinkClick r:id="" action="ppaction://noaction">
              <a:snd r:embed="rId18" name="Rot_T1_W1F_7.16.wav"/>
            </a:hlinkClick>
            <a:extLst>
              <a:ext uri="{FF2B5EF4-FFF2-40B4-BE49-F238E27FC236}">
                <a16:creationId xmlns:a16="http://schemas.microsoft.com/office/drawing/2014/main" id="{C4875D58-F08E-D185-6A44-736139D0DA56}"/>
              </a:ext>
            </a:extLst>
          </p:cNvPr>
          <p:cNvPicPr>
            <a:picLocks noChangeAspect="1"/>
          </p:cNvPicPr>
          <p:nvPr/>
        </p:nvPicPr>
        <p:blipFill rotWithShape="1">
          <a:blip r:embed="rId19">
            <a:extLst>
              <a:ext uri="{28A0092B-C50C-407E-A947-70E740481C1C}">
                <a14:useLocalDpi xmlns:a14="http://schemas.microsoft.com/office/drawing/2010/main" val="0"/>
              </a:ext>
            </a:extLst>
          </a:blip>
          <a:srcRect l="34758" r="22704" b="57105"/>
          <a:stretch/>
        </p:blipFill>
        <p:spPr>
          <a:xfrm flipH="1">
            <a:off x="5152914" y="3103482"/>
            <a:ext cx="715145" cy="872552"/>
          </a:xfrm>
          <a:prstGeom prst="rect">
            <a:avLst/>
          </a:prstGeom>
        </p:spPr>
      </p:pic>
      <p:pic>
        <p:nvPicPr>
          <p:cNvPr id="41" name="Picture 40" descr="A picture containing text, vector graphics&#10;&#10;Description automatically generated">
            <a:hlinkClick r:id="" action="ppaction://noaction">
              <a:snd r:embed="rId20" name="Rot_T1_W1F_7.17.wav"/>
            </a:hlinkClick>
            <a:extLst>
              <a:ext uri="{FF2B5EF4-FFF2-40B4-BE49-F238E27FC236}">
                <a16:creationId xmlns:a16="http://schemas.microsoft.com/office/drawing/2014/main" id="{62747701-1D1F-A29F-56FB-1E8396EF96D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64925" y="1789341"/>
            <a:ext cx="922777" cy="716594"/>
          </a:xfrm>
          <a:prstGeom prst="rect">
            <a:avLst/>
          </a:prstGeom>
        </p:spPr>
      </p:pic>
      <p:sp>
        <p:nvSpPr>
          <p:cNvPr id="17" name="Google Shape;410;p19">
            <a:extLst>
              <a:ext uri="{FF2B5EF4-FFF2-40B4-BE49-F238E27FC236}">
                <a16:creationId xmlns:a16="http://schemas.microsoft.com/office/drawing/2014/main" id="{B201B115-C9A6-41FC-86D4-5C647D669C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S</a:t>
            </a:r>
            <a:endParaRPr b="1" kern="0" dirty="0">
              <a:solidFill>
                <a:srgbClr val="1E4E79"/>
              </a:solidFill>
              <a:ea typeface="Century Gothic"/>
              <a:cs typeface="Century Gothic"/>
              <a:sym typeface="Century Gothic"/>
            </a:endParaRPr>
          </a:p>
        </p:txBody>
      </p:sp>
      <p:sp>
        <p:nvSpPr>
          <p:cNvPr id="18" name="Google Shape;387;p19">
            <a:extLst>
              <a:ext uri="{FF2B5EF4-FFF2-40B4-BE49-F238E27FC236}">
                <a16:creationId xmlns:a16="http://schemas.microsoft.com/office/drawing/2014/main" id="{0C6A4A35-37CA-428B-A503-42F3CFC4C862}"/>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sp>
        <p:nvSpPr>
          <p:cNvPr id="19" name="Google Shape;388;p19">
            <a:extLst>
              <a:ext uri="{FF2B5EF4-FFF2-40B4-BE49-F238E27FC236}">
                <a16:creationId xmlns:a16="http://schemas.microsoft.com/office/drawing/2014/main" id="{B9EF5595-BFB9-49FF-93DB-06089DADBFB3}"/>
              </a:ext>
            </a:extLst>
          </p:cNvPr>
          <p:cNvSpPr/>
          <p:nvPr/>
        </p:nvSpPr>
        <p:spPr>
          <a:xfrm>
            <a:off x="11002037" y="186948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EEA042B5-3EB8-429D-88F2-31BB75F65A3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8F8CA488-F67B-45A9-936B-C9F8F05643B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03843202-F762-4708-AF78-1EF40179C3DD}"/>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20AA55F6-1D6E-45AE-AB2B-2B17AE039BF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30</a:t>
            </a:r>
            <a:endParaRPr sz="1400" kern="0" dirty="0">
              <a:solidFill>
                <a:srgbClr val="000000"/>
              </a:solidFill>
              <a:latin typeface="Arial"/>
              <a:cs typeface="Arial"/>
              <a:sym typeface="Arial"/>
            </a:endParaRPr>
          </a:p>
        </p:txBody>
      </p:sp>
      <p:sp>
        <p:nvSpPr>
          <p:cNvPr id="25" name="Google Shape;394;p19">
            <a:extLst>
              <a:ext uri="{FF2B5EF4-FFF2-40B4-BE49-F238E27FC236}">
                <a16:creationId xmlns:a16="http://schemas.microsoft.com/office/drawing/2014/main" id="{76A2F399-29FD-47D4-8149-D1EC6BCDF2A1}"/>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0</a:t>
            </a:r>
            <a:endParaRPr sz="1400" kern="0" dirty="0">
              <a:solidFill>
                <a:srgbClr val="000000"/>
              </a:solidFill>
              <a:latin typeface="Arial"/>
              <a:cs typeface="Arial"/>
              <a:sym typeface="Arial"/>
            </a:endParaRPr>
          </a:p>
        </p:txBody>
      </p:sp>
      <p:sp>
        <p:nvSpPr>
          <p:cNvPr id="26" name="Google Shape;395;p19">
            <a:extLst>
              <a:ext uri="{FF2B5EF4-FFF2-40B4-BE49-F238E27FC236}">
                <a16:creationId xmlns:a16="http://schemas.microsoft.com/office/drawing/2014/main" id="{9DC84C58-29D7-4B4B-B131-107D1F8EC29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ea typeface="Century Gothic"/>
                <a:cs typeface="Century Gothic"/>
                <a:sym typeface="Century Gothic"/>
              </a:rPr>
              <a:t>START</a:t>
            </a:r>
            <a:endParaRPr sz="1600" kern="0" dirty="0">
              <a:solidFill>
                <a:srgbClr val="000000"/>
              </a:solidFill>
              <a:latin typeface="Arial"/>
              <a:cs typeface="Arial"/>
              <a:sym typeface="Arial"/>
            </a:endParaRP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30000"/>
                                        <p:tgtEl>
                                          <p:spTgt spid="19"/>
                                        </p:tgtEl>
                                        <p:attrNameLst>
                                          <p:attrName>ppt_y</p:attrName>
                                        </p:attrNameLst>
                                      </p:cBhvr>
                                      <p:tavLst>
                                        <p:tav tm="0">
                                          <p:val>
                                            <p:strVal val="#ppt_y"/>
                                          </p:val>
                                        </p:tav>
                                        <p:tav tm="100000">
                                          <p:val>
                                            <p:strVal val="#ppt_y+#ppt_h*1.125000"/>
                                          </p:val>
                                        </p:tav>
                                      </p:tavLst>
                                    </p:anim>
                                    <p:animEffect transition="out" filter="wipe(down)">
                                      <p:cBhvr>
                                        <p:cTn id="28" dur="30000"/>
                                        <p:tgtEl>
                                          <p:spTgt spid="19"/>
                                        </p:tgtEl>
                                      </p:cBhvr>
                                    </p:animEffect>
                                    <p:set>
                                      <p:cBhvr>
                                        <p:cTn id="29"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7" grpId="0"/>
      <p:bldP spid="18" grpId="0" animBg="1"/>
      <p:bldP spid="19" grpId="0" animBg="1"/>
      <p:bldP spid="19" grpId="1" animBg="1"/>
      <p:bldP spid="23" grpId="0"/>
      <p:bldP spid="25" grpId="0"/>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r>
              <a:rPr lang="en-GB" sz="2000" dirty="0">
                <a:solidFill>
                  <a:srgbClr val="002060"/>
                </a:solidFill>
              </a:rPr>
              <a:t>die </a:t>
            </a:r>
            <a:r>
              <a:rPr lang="en-GB" sz="2000" dirty="0" err="1">
                <a:solidFill>
                  <a:srgbClr val="002060"/>
                </a:solidFill>
              </a:rPr>
              <a:t>Freundschaft</a:t>
            </a:r>
            <a:r>
              <a:rPr lang="en-GB" sz="2000" dirty="0">
                <a:solidFill>
                  <a:srgbClr val="002060"/>
                </a:solidFill>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 _ _ _ _ </a:t>
            </a:r>
            <a:br>
              <a:rPr lang="en-GB" sz="2400" dirty="0">
                <a:solidFill>
                  <a:srgbClr val="002060"/>
                </a:solidFill>
              </a:rPr>
            </a:br>
            <a:r>
              <a:rPr lang="en-GB" sz="2400" dirty="0">
                <a:solidFill>
                  <a:srgbClr val="002060"/>
                </a:solidFill>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 _ _  </a:t>
            </a:r>
            <a:br>
              <a:rPr lang="en-GB" sz="2400" dirty="0">
                <a:solidFill>
                  <a:srgbClr val="002060"/>
                </a:solidFill>
              </a:rPr>
            </a:br>
            <a:r>
              <a:rPr lang="en-GB" sz="2400" dirty="0">
                <a:solidFill>
                  <a:srgbClr val="002060"/>
                </a:solidFill>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482865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That’s good!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That’s great!</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934763" y="484350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You are great!</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66413"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You are super!</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718812"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9972" y="196747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Guten</a:t>
            </a:r>
            <a:r>
              <a:rPr lang="en-GB" sz="2400" dirty="0">
                <a:solidFill>
                  <a:srgbClr val="002060"/>
                </a:solidFill>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8359" y="1880613"/>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65664"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Wie </a:t>
            </a:r>
            <a:r>
              <a:rPr lang="en-GB" sz="2400" dirty="0" err="1">
                <a:solidFill>
                  <a:srgbClr val="002060"/>
                </a:solidFill>
              </a:rPr>
              <a:t>geht’s</a:t>
            </a:r>
            <a:r>
              <a:rPr lang="en-GB" sz="2400" dirty="0">
                <a:solidFill>
                  <a:srgbClr val="002060"/>
                </a:solidFill>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37910" y="482865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gut!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93424" y="4851038"/>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toll!</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922090" y="482865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Du </a:t>
            </a:r>
            <a:r>
              <a:rPr lang="en-GB" sz="2400" dirty="0" err="1">
                <a:solidFill>
                  <a:srgbClr val="002060"/>
                </a:solidFill>
              </a:rPr>
              <a:t>bist</a:t>
            </a:r>
            <a:r>
              <a:rPr lang="en-GB" sz="2400" dirty="0">
                <a:solidFill>
                  <a:srgbClr val="002060"/>
                </a:solidFill>
              </a:rPr>
              <a:t> toll!</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276102" y="484350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Du </a:t>
            </a:r>
            <a:r>
              <a:rPr lang="en-GB" sz="2400" dirty="0" err="1">
                <a:solidFill>
                  <a:srgbClr val="002060"/>
                </a:solidFill>
              </a:rPr>
              <a:t>bist</a:t>
            </a:r>
            <a:r>
              <a:rPr lang="en-GB" sz="2400" dirty="0">
                <a:solidFill>
                  <a:srgbClr val="002060"/>
                </a:solidFill>
              </a:rPr>
              <a:t> super!</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728501" y="484350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Danke</a:t>
            </a:r>
            <a:r>
              <a:rPr lang="en-GB" sz="2400" dirty="0">
                <a:solidFill>
                  <a:srgbClr val="002060"/>
                </a:solidFill>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9" name="Picture 2" descr="http://www.clker.com/cliparts/w/d/u/B/w/V/stamp1-md.png">
            <a:extLst>
              <a:ext uri="{FF2B5EF4-FFF2-40B4-BE49-F238E27FC236}">
                <a16:creationId xmlns:a16="http://schemas.microsoft.com/office/drawing/2014/main" id="{BAF1D9C8-839B-4570-9A01-6780A9E9F11A}"/>
              </a:ext>
            </a:extLst>
          </p:cNvPr>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79192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825B9D-2D98-4009-B672-A55D0A40591F}"/>
              </a:ext>
            </a:extLst>
          </p:cNvPr>
          <p:cNvSpPr txBox="1"/>
          <p:nvPr/>
        </p:nvSpPr>
        <p:spPr>
          <a:xfrm rot="21349562">
            <a:off x="5158962" y="3366104"/>
            <a:ext cx="2065204" cy="830997"/>
          </a:xfrm>
          <a:prstGeom prst="rect">
            <a:avLst/>
          </a:prstGeom>
          <a:noFill/>
        </p:spPr>
        <p:txBody>
          <a:bodyPr wrap="square" rtlCol="0">
            <a:spAutoFit/>
          </a:bodyPr>
          <a:lstStyle/>
          <a:p>
            <a:pPr algn="ctr"/>
            <a:r>
              <a:rPr lang="en-GB" sz="4800" b="1" dirty="0">
                <a:solidFill>
                  <a:srgbClr val="4472C4">
                    <a:lumMod val="50000"/>
                  </a:srgbClr>
                </a:solidFill>
                <a:cs typeface="Calibri" panose="020F0502020204030204" pitchFamily="34" charset="0"/>
              </a:rPr>
              <a:t>how?</a:t>
            </a:r>
          </a:p>
        </p:txBody>
      </p:sp>
      <p:sp>
        <p:nvSpPr>
          <p:cNvPr id="21" name="TextBox 20">
            <a:extLst>
              <a:ext uri="{FF2B5EF4-FFF2-40B4-BE49-F238E27FC236}">
                <a16:creationId xmlns:a16="http://schemas.microsoft.com/office/drawing/2014/main" id="{67993399-6B5D-4E4B-93BF-638C5210A261}"/>
              </a:ext>
            </a:extLst>
          </p:cNvPr>
          <p:cNvSpPr txBox="1"/>
          <p:nvPr/>
        </p:nvSpPr>
        <p:spPr>
          <a:xfrm>
            <a:off x="104707" y="932504"/>
            <a:ext cx="12192000" cy="22159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800" b="1" i="0" u="none" strike="noStrike" kern="0" cap="none" spc="0" normalizeH="0" baseline="0" noProof="0" dirty="0" err="1">
                <a:ln>
                  <a:noFill/>
                </a:ln>
                <a:solidFill>
                  <a:srgbClr val="5B9BD5">
                    <a:lumMod val="50000"/>
                  </a:srgbClr>
                </a:solidFill>
                <a:effectLst/>
                <a:uLnTx/>
                <a:uFillTx/>
              </a:rPr>
              <a:t>wie</a:t>
            </a:r>
            <a:r>
              <a:rPr kumimoji="0" lang="en-GB" sz="13800" b="1" i="0" u="none" strike="noStrike" kern="0" cap="none" spc="0" normalizeH="0" baseline="0" noProof="0" dirty="0">
                <a:ln>
                  <a:noFill/>
                </a:ln>
                <a:solidFill>
                  <a:srgbClr val="5B9BD5">
                    <a:lumMod val="50000"/>
                  </a:srgbClr>
                </a:solidFill>
                <a:effectLst/>
                <a:uLnTx/>
                <a:uFillTx/>
              </a:rPr>
              <a:t>?</a:t>
            </a:r>
          </a:p>
        </p:txBody>
      </p:sp>
      <p:sp>
        <p:nvSpPr>
          <p:cNvPr id="22" name="Action Button: Help 21">
            <a:hlinkClick r:id="" action="ppaction://noaction" highlightClick="1"/>
            <a:extLst>
              <a:ext uri="{FF2B5EF4-FFF2-40B4-BE49-F238E27FC236}">
                <a16:creationId xmlns:a16="http://schemas.microsoft.com/office/drawing/2014/main" id="{E1CBD819-944E-44DA-A371-552431FD1EE0}"/>
              </a:ext>
            </a:extLst>
          </p:cNvPr>
          <p:cNvSpPr/>
          <p:nvPr/>
        </p:nvSpPr>
        <p:spPr>
          <a:xfrm>
            <a:off x="2131696" y="4734747"/>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A56BABA-0D69-4E58-88CB-81FB6CA6613D}"/>
              </a:ext>
            </a:extLst>
          </p:cNvPr>
          <p:cNvSpPr txBox="1"/>
          <p:nvPr/>
        </p:nvSpPr>
        <p:spPr>
          <a:xfrm>
            <a:off x="0" y="4628573"/>
            <a:ext cx="12192000" cy="923330"/>
          </a:xfrm>
          <a:prstGeom prst="rect">
            <a:avLst/>
          </a:prstGeom>
          <a:noFill/>
        </p:spPr>
        <p:txBody>
          <a:bodyPr wrap="square" rtlCol="0">
            <a:spAutoFit/>
          </a:bodyPr>
          <a:lstStyle/>
          <a:p>
            <a:pPr algn="ctr"/>
            <a:r>
              <a:rPr lang="es-ES" sz="5400" dirty="0">
                <a:solidFill>
                  <a:srgbClr val="5B9BD5">
                    <a:lumMod val="50000"/>
                  </a:srgbClr>
                </a:solidFill>
                <a:cs typeface="Calibri" panose="020F0502020204030204" pitchFamily="34" charset="0"/>
              </a:rPr>
              <a:t> ____ </a:t>
            </a:r>
            <a:r>
              <a:rPr lang="es-ES" sz="5400" dirty="0" err="1">
                <a:solidFill>
                  <a:srgbClr val="5B9BD5">
                    <a:lumMod val="50000"/>
                  </a:srgbClr>
                </a:solidFill>
                <a:cs typeface="Calibri" panose="020F0502020204030204" pitchFamily="34" charset="0"/>
              </a:rPr>
              <a:t>geht’s</a:t>
            </a:r>
            <a:r>
              <a:rPr lang="es-ES" sz="5400" dirty="0">
                <a:solidFill>
                  <a:srgbClr val="5B9BD5">
                    <a:lumMod val="50000"/>
                  </a:srgbClr>
                </a:solidFill>
                <a:cs typeface="Calibri" panose="020F0502020204030204" pitchFamily="34" charset="0"/>
              </a:rPr>
              <a:t>?</a:t>
            </a:r>
            <a:endParaRPr lang="fr-FR" sz="5400" dirty="0">
              <a:solidFill>
                <a:srgbClr val="5B9BD5">
                  <a:lumMod val="50000"/>
                </a:srgbClr>
              </a:solidFill>
              <a:cs typeface="Calibri" panose="020F0502020204030204" pitchFamily="34" charset="0"/>
            </a:endParaRPr>
          </a:p>
        </p:txBody>
      </p:sp>
      <p:sp>
        <p:nvSpPr>
          <p:cNvPr id="24" name="TextBox 23">
            <a:extLst>
              <a:ext uri="{FF2B5EF4-FFF2-40B4-BE49-F238E27FC236}">
                <a16:creationId xmlns:a16="http://schemas.microsoft.com/office/drawing/2014/main" id="{F50A8A67-BA15-47C1-BBF1-798592725353}"/>
              </a:ext>
            </a:extLst>
          </p:cNvPr>
          <p:cNvSpPr txBox="1"/>
          <p:nvPr/>
        </p:nvSpPr>
        <p:spPr>
          <a:xfrm>
            <a:off x="0" y="5535153"/>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rPr>
              <a:t>[</a:t>
            </a:r>
            <a:r>
              <a:rPr kumimoji="0" lang="en-HK" sz="3200" b="1" i="0" u="none" strike="noStrike" kern="0" cap="none" spc="0" normalizeH="0" baseline="0" noProof="0" dirty="0">
                <a:ln>
                  <a:noFill/>
                </a:ln>
                <a:solidFill>
                  <a:srgbClr val="EA5F00"/>
                </a:solidFill>
                <a:effectLst/>
                <a:uLnTx/>
                <a:uFillTx/>
                <a:cs typeface="Calibri" panose="020F0502020204030204" pitchFamily="34" charset="0"/>
              </a:rPr>
              <a:t>How’</a:t>
            </a:r>
            <a:r>
              <a:rPr kumimoji="0" lang="en-HK" sz="3200" b="0" i="0" u="none" strike="noStrike" kern="0" cap="none" spc="0" normalizeH="0" baseline="0" noProof="0" dirty="0">
                <a:ln>
                  <a:noFill/>
                </a:ln>
                <a:solidFill>
                  <a:srgbClr val="5B9BD5">
                    <a:lumMod val="50000"/>
                  </a:srgbClr>
                </a:solidFill>
                <a:effectLst/>
                <a:uLnTx/>
                <a:uFillTx/>
              </a:rPr>
              <a:t>s it going?</a:t>
            </a:r>
            <a:r>
              <a:rPr kumimoji="0" lang="en-GB" sz="3200" b="0" i="0" u="none" strike="noStrike" kern="0" cap="none" spc="0" normalizeH="0" baseline="0" noProof="0" dirty="0">
                <a:ln>
                  <a:noFill/>
                </a:ln>
                <a:solidFill>
                  <a:srgbClr val="5B9BD5">
                    <a:lumMod val="50000"/>
                  </a:srgbClr>
                </a:solidFill>
                <a:effectLst/>
                <a:uLnTx/>
                <a:uFillTx/>
              </a:rPr>
              <a:t>]</a:t>
            </a:r>
          </a:p>
        </p:txBody>
      </p:sp>
      <p:sp>
        <p:nvSpPr>
          <p:cNvPr id="25" name="Rectangle 24">
            <a:extLst>
              <a:ext uri="{FF2B5EF4-FFF2-40B4-BE49-F238E27FC236}">
                <a16:creationId xmlns:a16="http://schemas.microsoft.com/office/drawing/2014/main" id="{460853C3-0F06-4435-A630-B46913E74B97}"/>
              </a:ext>
            </a:extLst>
          </p:cNvPr>
          <p:cNvSpPr/>
          <p:nvPr/>
        </p:nvSpPr>
        <p:spPr>
          <a:xfrm>
            <a:off x="4098363" y="4549558"/>
            <a:ext cx="1612942"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5400" b="1" i="0" u="none" strike="noStrike" kern="0" cap="none" spc="0" normalizeH="0" baseline="0" noProof="0" dirty="0" err="1">
                <a:ln>
                  <a:noFill/>
                </a:ln>
                <a:solidFill>
                  <a:srgbClr val="EA5F00"/>
                </a:solidFill>
                <a:effectLst/>
                <a:uLnTx/>
                <a:uFillTx/>
                <a:cs typeface="Calibri" panose="020F0502020204030204" pitchFamily="34" charset="0"/>
              </a:rPr>
              <a:t>Wie</a:t>
            </a:r>
            <a:r>
              <a:rPr kumimoji="0" lang="es-ES" sz="5400" b="1" i="0" u="none" strike="noStrike" kern="0" cap="none" spc="0" normalizeH="0" baseline="0" noProof="0" dirty="0">
                <a:ln>
                  <a:noFill/>
                </a:ln>
                <a:solidFill>
                  <a:srgbClr val="EA5F00"/>
                </a:solidFill>
                <a:effectLst/>
                <a:uLnTx/>
                <a:uFillTx/>
                <a:cs typeface="Calibri" panose="020F0502020204030204" pitchFamily="34" charset="0"/>
              </a:rPr>
              <a:t> </a:t>
            </a:r>
            <a:endParaRPr kumimoji="0" lang="en-GB" sz="1800" b="0" i="0" u="none" strike="noStrike" kern="0" cap="none" spc="0" normalizeH="0" baseline="0" noProof="0" dirty="0">
              <a:ln>
                <a:noFill/>
              </a:ln>
              <a:solidFill>
                <a:prstClr val="black"/>
              </a:solidFill>
              <a:effectLst/>
              <a:uLnTx/>
              <a:uFillTx/>
            </a:endParaRPr>
          </a:p>
        </p:txBody>
      </p:sp>
      <p:sp>
        <p:nvSpPr>
          <p:cNvPr id="26" name="Action Button: Help 25">
            <a:hlinkClick r:id="" action="ppaction://noaction" highlightClick="1"/>
            <a:extLst>
              <a:ext uri="{FF2B5EF4-FFF2-40B4-BE49-F238E27FC236}">
                <a16:creationId xmlns:a16="http://schemas.microsoft.com/office/drawing/2014/main" id="{4E9761DE-7468-401D-9EC4-0BEFBF4BB095}"/>
              </a:ext>
            </a:extLst>
          </p:cNvPr>
          <p:cNvSpPr/>
          <p:nvPr/>
        </p:nvSpPr>
        <p:spPr>
          <a:xfrm>
            <a:off x="2121266" y="5614168"/>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A9AE7A58-927A-4A20-BDB9-94680FC0640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360791"/>
            <a:ext cx="2167128" cy="2068082"/>
          </a:xfrm>
          <a:prstGeom prst="rect">
            <a:avLst/>
          </a:prstGeom>
        </p:spPr>
      </p:pic>
      <p:sp>
        <p:nvSpPr>
          <p:cNvPr id="17" name="Action Button: Help 16">
            <a:hlinkClick r:id="" action="ppaction://noaction" highlightClick="1"/>
            <a:extLst>
              <a:ext uri="{FF2B5EF4-FFF2-40B4-BE49-F238E27FC236}">
                <a16:creationId xmlns:a16="http://schemas.microsoft.com/office/drawing/2014/main" id="{21D24867-3589-454F-B02C-2113E12F6880}"/>
              </a:ext>
            </a:extLst>
          </p:cNvPr>
          <p:cNvSpPr/>
          <p:nvPr/>
        </p:nvSpPr>
        <p:spPr>
          <a:xfrm>
            <a:off x="4095862" y="3505911"/>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324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P spid="24" grpId="0" animBg="1"/>
      <p:bldP spid="25" grpId="0"/>
      <p:bldP spid="2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7" name="Picture 16">
            <a:extLst>
              <a:ext uri="{FF2B5EF4-FFF2-40B4-BE49-F238E27FC236}">
                <a16:creationId xmlns:a16="http://schemas.microsoft.com/office/drawing/2014/main" id="{E911BFC1-83DC-402D-83FE-473F83B08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958" y="319491"/>
            <a:ext cx="2280355" cy="1097423"/>
          </a:xfrm>
          <a:prstGeom prst="rect">
            <a:avLst/>
          </a:prstGeom>
        </p:spPr>
      </p:pic>
      <p:pic>
        <p:nvPicPr>
          <p:cNvPr id="18" name="Picture 17">
            <a:extLst>
              <a:ext uri="{FF2B5EF4-FFF2-40B4-BE49-F238E27FC236}">
                <a16:creationId xmlns:a16="http://schemas.microsoft.com/office/drawing/2014/main" id="{DF6419AB-2AF0-4DE4-BCD3-B89BDF63B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95" y="1165513"/>
            <a:ext cx="1198277" cy="1211524"/>
          </a:xfrm>
          <a:prstGeom prst="rect">
            <a:avLst/>
          </a:prstGeom>
        </p:spPr>
      </p:pic>
      <p:sp>
        <p:nvSpPr>
          <p:cNvPr id="28" name="TextBox 27">
            <a:extLst>
              <a:ext uri="{FF2B5EF4-FFF2-40B4-BE49-F238E27FC236}">
                <a16:creationId xmlns:a16="http://schemas.microsoft.com/office/drawing/2014/main" id="{AEBAF945-3126-4927-915D-89964FBC35C2}"/>
              </a:ext>
            </a:extLst>
          </p:cNvPr>
          <p:cNvSpPr txBox="1">
            <a:spLocks noChangeAspect="1"/>
          </p:cNvSpPr>
          <p:nvPr/>
        </p:nvSpPr>
        <p:spPr>
          <a:xfrm>
            <a:off x="3015056" y="1196310"/>
            <a:ext cx="3511790" cy="8402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1F4E79"/>
                </a:solidFill>
                <a:effectLst/>
                <a:uLnTx/>
                <a:uFillTx/>
              </a:rPr>
              <a:t>gut</a:t>
            </a:r>
          </a:p>
        </p:txBody>
      </p:sp>
      <p:pic>
        <p:nvPicPr>
          <p:cNvPr id="29" name="Picture 28">
            <a:extLst>
              <a:ext uri="{FF2B5EF4-FFF2-40B4-BE49-F238E27FC236}">
                <a16:creationId xmlns:a16="http://schemas.microsoft.com/office/drawing/2014/main" id="{96CA4603-A21E-464A-A438-A18310DAA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55" y="5127239"/>
            <a:ext cx="1248289" cy="1197581"/>
          </a:xfrm>
          <a:prstGeom prst="rect">
            <a:avLst/>
          </a:prstGeom>
        </p:spPr>
      </p:pic>
      <p:sp>
        <p:nvSpPr>
          <p:cNvPr id="30" name="TextBox 29">
            <a:extLst>
              <a:ext uri="{FF2B5EF4-FFF2-40B4-BE49-F238E27FC236}">
                <a16:creationId xmlns:a16="http://schemas.microsoft.com/office/drawing/2014/main" id="{100BE1E1-7B95-4979-9370-4132A8510445}"/>
              </a:ext>
            </a:extLst>
          </p:cNvPr>
          <p:cNvSpPr txBox="1">
            <a:spLocks noChangeAspect="1"/>
          </p:cNvSpPr>
          <p:nvPr/>
        </p:nvSpPr>
        <p:spPr>
          <a:xfrm>
            <a:off x="3015054" y="5078236"/>
            <a:ext cx="593387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rPr>
              <a:t>nicht</a:t>
            </a:r>
            <a:r>
              <a:rPr kumimoji="0" lang="en-GB" sz="7200" b="1" i="0" u="none" strike="noStrike" kern="0" cap="none" spc="0" normalizeH="0" baseline="0" noProof="0" dirty="0">
                <a:ln>
                  <a:noFill/>
                </a:ln>
                <a:solidFill>
                  <a:srgbClr val="1F4E79"/>
                </a:solidFill>
                <a:effectLst/>
                <a:uLnTx/>
                <a:uFillTx/>
              </a:rPr>
              <a:t> so gut</a:t>
            </a:r>
          </a:p>
        </p:txBody>
      </p:sp>
      <p:pic>
        <p:nvPicPr>
          <p:cNvPr id="31" name="Picture 30">
            <a:extLst>
              <a:ext uri="{FF2B5EF4-FFF2-40B4-BE49-F238E27FC236}">
                <a16:creationId xmlns:a16="http://schemas.microsoft.com/office/drawing/2014/main" id="{0B517317-CFAC-40A4-9461-86291CF3A2B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5" y="2827269"/>
            <a:ext cx="1610291" cy="1610291"/>
          </a:xfrm>
          <a:prstGeom prst="rect">
            <a:avLst/>
          </a:prstGeom>
        </p:spPr>
      </p:pic>
      <p:sp>
        <p:nvSpPr>
          <p:cNvPr id="32" name="TextBox 31">
            <a:extLst>
              <a:ext uri="{FF2B5EF4-FFF2-40B4-BE49-F238E27FC236}">
                <a16:creationId xmlns:a16="http://schemas.microsoft.com/office/drawing/2014/main" id="{5C54586C-A6B1-4055-8974-CFFE0BFF9458}"/>
              </a:ext>
            </a:extLst>
          </p:cNvPr>
          <p:cNvSpPr txBox="1">
            <a:spLocks noChangeAspect="1"/>
          </p:cNvSpPr>
          <p:nvPr/>
        </p:nvSpPr>
        <p:spPr>
          <a:xfrm>
            <a:off x="3015055" y="3152617"/>
            <a:ext cx="593387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rPr>
              <a:t>Ja</a:t>
            </a:r>
            <a:r>
              <a:rPr kumimoji="0" lang="en-GB" sz="7200" b="1" i="0" u="none" strike="noStrike" kern="0" cap="none" spc="0" normalizeH="0" baseline="0" noProof="0" dirty="0">
                <a:ln>
                  <a:noFill/>
                </a:ln>
                <a:solidFill>
                  <a:srgbClr val="1F4E79"/>
                </a:solidFill>
                <a:effectLst/>
                <a:uLnTx/>
                <a:uFillTx/>
              </a:rPr>
              <a:t>, es </a:t>
            </a:r>
            <a:r>
              <a:rPr kumimoji="0" lang="en-GB" sz="7200" b="1" i="0" u="none" strike="noStrike" kern="0" cap="none" spc="0" normalizeH="0" baseline="0" noProof="0" dirty="0" err="1">
                <a:ln>
                  <a:noFill/>
                </a:ln>
                <a:solidFill>
                  <a:srgbClr val="1F4E79"/>
                </a:solidFill>
                <a:effectLst/>
                <a:uLnTx/>
                <a:uFillTx/>
              </a:rPr>
              <a:t>geht</a:t>
            </a:r>
            <a:r>
              <a:rPr kumimoji="0" lang="en-GB" sz="7200" b="1" i="0" u="none" strike="noStrike" kern="0" cap="none" spc="0" normalizeH="0" baseline="0" noProof="0" dirty="0">
                <a:ln>
                  <a:noFill/>
                </a:ln>
                <a:solidFill>
                  <a:srgbClr val="1F4E79"/>
                </a:solidFill>
                <a:effectLst/>
                <a:uLnTx/>
                <a:uFillTx/>
              </a:rPr>
              <a:t>.</a:t>
            </a:r>
          </a:p>
        </p:txBody>
      </p:sp>
    </p:spTree>
    <p:extLst>
      <p:ext uri="{BB962C8B-B14F-4D97-AF65-F5344CB8AC3E}">
        <p14:creationId xmlns:p14="http://schemas.microsoft.com/office/powerpoint/2010/main" val="367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88" y="817385"/>
            <a:ext cx="1943705" cy="1574031"/>
          </a:xfrm>
          <a:prstGeom prst="rect">
            <a:avLst/>
          </a:prstGeom>
          <a:solidFill>
            <a:schemeClr val="bg1"/>
          </a:solidFill>
        </p:spPr>
      </p:pic>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9641" y="4074360"/>
            <a:ext cx="1285103" cy="1346098"/>
          </a:xfrm>
          <a:prstGeom prst="rect">
            <a:avLst/>
          </a:prstGeom>
        </p:spPr>
      </p:pic>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868" y="4074360"/>
            <a:ext cx="1323576" cy="1323576"/>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6">
            <a:extLst>
              <a:ext uri="{28A0092B-C50C-407E-A947-70E740481C1C}">
                <a14:useLocalDpi xmlns:a14="http://schemas.microsoft.com/office/drawing/2010/main" val="0"/>
              </a:ext>
            </a:extLst>
          </a:blip>
          <a:srcRect t="14861" r="57718" b="9009"/>
          <a:stretch/>
        </p:blipFill>
        <p:spPr>
          <a:xfrm>
            <a:off x="5152543" y="967760"/>
            <a:ext cx="1476227" cy="157403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67323" y="3824700"/>
            <a:ext cx="1764461" cy="160455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6">
            <a:extLst>
              <a:ext uri="{28A0092B-C50C-407E-A947-70E740481C1C}">
                <a14:useLocalDpi xmlns:a14="http://schemas.microsoft.com/office/drawing/2010/main" val="0"/>
              </a:ext>
            </a:extLst>
          </a:blip>
          <a:srcRect l="44476" t="-3533" r="-4643" b="9008"/>
          <a:stretch/>
        </p:blipFill>
        <p:spPr>
          <a:xfrm>
            <a:off x="8697373" y="845462"/>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1152188" y="2541790"/>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8" y="2541790"/>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966957" y="5629013"/>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10490" y="5622217"/>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566377" y="2541790"/>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8566377" y="5622217"/>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Tree>
    <p:extLst>
      <p:ext uri="{BB962C8B-B14F-4D97-AF65-F5344CB8AC3E}">
        <p14:creationId xmlns:p14="http://schemas.microsoft.com/office/powerpoint/2010/main" val="2600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48" y="-55802"/>
            <a:ext cx="1943705" cy="1574031"/>
          </a:xfrm>
          <a:prstGeom prst="rect">
            <a:avLst/>
          </a:prstGeom>
          <a:solidFill>
            <a:schemeClr val="bg1"/>
          </a:solidFill>
        </p:spPr>
      </p:pic>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9641" y="4432712"/>
            <a:ext cx="1285103" cy="1346098"/>
          </a:xfrm>
          <a:prstGeom prst="rect">
            <a:avLst/>
          </a:prstGeom>
        </p:spPr>
      </p:pic>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868" y="4432712"/>
            <a:ext cx="1323576" cy="1323576"/>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6">
            <a:extLst>
              <a:ext uri="{28A0092B-C50C-407E-A947-70E740481C1C}">
                <a14:useLocalDpi xmlns:a14="http://schemas.microsoft.com/office/drawing/2010/main" val="0"/>
              </a:ext>
            </a:extLst>
          </a:blip>
          <a:srcRect t="14861" r="57718" b="9009"/>
          <a:stretch/>
        </p:blipFill>
        <p:spPr>
          <a:xfrm>
            <a:off x="4990703" y="94573"/>
            <a:ext cx="1476227" cy="157403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67323" y="4183052"/>
            <a:ext cx="1764461" cy="160455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6">
            <a:extLst>
              <a:ext uri="{28A0092B-C50C-407E-A947-70E740481C1C}">
                <a14:useLocalDpi xmlns:a14="http://schemas.microsoft.com/office/drawing/2010/main" val="0"/>
              </a:ext>
            </a:extLst>
          </a:blip>
          <a:srcRect l="44476" t="-3533" r="-4643" b="9008"/>
          <a:stretch/>
        </p:blipFill>
        <p:spPr>
          <a:xfrm>
            <a:off x="8535533" y="-27725"/>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90348" y="1668603"/>
            <a:ext cx="1943705"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picture</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664348" y="1668603"/>
            <a:ext cx="212893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(m)</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966957" y="5987365"/>
            <a:ext cx="212893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photo</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10490" y="5980569"/>
            <a:ext cx="2306020"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football</a:t>
            </a: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04537" y="1668603"/>
            <a:ext cx="2417028"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(f)</a:t>
            </a: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8566377" y="5980569"/>
            <a:ext cx="2306020"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bag</a:t>
            </a:r>
          </a:p>
        </p:txBody>
      </p:sp>
      <p:sp>
        <p:nvSpPr>
          <p:cNvPr id="29" name="Rectangle: Rounded Corners 28">
            <a:extLst>
              <a:ext uri="{FF2B5EF4-FFF2-40B4-BE49-F238E27FC236}">
                <a16:creationId xmlns:a16="http://schemas.microsoft.com/office/drawing/2014/main" id="{C23C9BB6-BEF3-43CA-A27C-E37DB3FFC755}"/>
              </a:ext>
            </a:extLst>
          </p:cNvPr>
          <p:cNvSpPr/>
          <p:nvPr/>
        </p:nvSpPr>
        <p:spPr>
          <a:xfrm>
            <a:off x="9125794" y="2686280"/>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30" name="Rectangle: Rounded Corners 29">
            <a:extLst>
              <a:ext uri="{FF2B5EF4-FFF2-40B4-BE49-F238E27FC236}">
                <a16:creationId xmlns:a16="http://schemas.microsoft.com/office/drawing/2014/main" id="{B85051E0-FB8A-4EDF-803E-38125D1A89EF}"/>
              </a:ext>
            </a:extLst>
          </p:cNvPr>
          <p:cNvSpPr/>
          <p:nvPr/>
        </p:nvSpPr>
        <p:spPr>
          <a:xfrm>
            <a:off x="2710359" y="3568788"/>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
        <p:nvSpPr>
          <p:cNvPr id="31" name="Rectangle: Rounded Corners 30">
            <a:extLst>
              <a:ext uri="{FF2B5EF4-FFF2-40B4-BE49-F238E27FC236}">
                <a16:creationId xmlns:a16="http://schemas.microsoft.com/office/drawing/2014/main" id="{9C185752-40FF-4818-8B24-80A9D8236697}"/>
              </a:ext>
            </a:extLst>
          </p:cNvPr>
          <p:cNvSpPr/>
          <p:nvPr/>
        </p:nvSpPr>
        <p:spPr>
          <a:xfrm>
            <a:off x="6705932" y="2715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32" name="Rectangle: Rounded Corners 31">
            <a:extLst>
              <a:ext uri="{FF2B5EF4-FFF2-40B4-BE49-F238E27FC236}">
                <a16:creationId xmlns:a16="http://schemas.microsoft.com/office/drawing/2014/main" id="{5E713B4F-16B1-4585-98C8-A9E5FBB9915E}"/>
              </a:ext>
            </a:extLst>
          </p:cNvPr>
          <p:cNvSpPr/>
          <p:nvPr/>
        </p:nvSpPr>
        <p:spPr>
          <a:xfrm>
            <a:off x="1146906" y="2715491"/>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33" name="Rectangle: Rounded Corners 32">
            <a:extLst>
              <a:ext uri="{FF2B5EF4-FFF2-40B4-BE49-F238E27FC236}">
                <a16:creationId xmlns:a16="http://schemas.microsoft.com/office/drawing/2014/main" id="{29FB6F34-62AF-4644-BA07-A0D4CA0564FD}"/>
              </a:ext>
            </a:extLst>
          </p:cNvPr>
          <p:cNvSpPr/>
          <p:nvPr/>
        </p:nvSpPr>
        <p:spPr>
          <a:xfrm>
            <a:off x="3954347" y="2704865"/>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34" name="Rectangle: Rounded Corners 33">
            <a:extLst>
              <a:ext uri="{FF2B5EF4-FFF2-40B4-BE49-F238E27FC236}">
                <a16:creationId xmlns:a16="http://schemas.microsoft.com/office/drawing/2014/main" id="{A9A6E783-FECF-4F13-B89C-5478BAD77488}"/>
              </a:ext>
            </a:extLst>
          </p:cNvPr>
          <p:cNvSpPr/>
          <p:nvPr/>
        </p:nvSpPr>
        <p:spPr>
          <a:xfrm>
            <a:off x="5728816" y="3552947"/>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
        <p:nvSpPr>
          <p:cNvPr id="35" name="Rectangle: Rounded Corners 34">
            <a:extLst>
              <a:ext uri="{FF2B5EF4-FFF2-40B4-BE49-F238E27FC236}">
                <a16:creationId xmlns:a16="http://schemas.microsoft.com/office/drawing/2014/main" id="{E434C234-DEB4-445C-96A9-F82165F544FC}"/>
              </a:ext>
            </a:extLst>
          </p:cNvPr>
          <p:cNvSpPr/>
          <p:nvPr/>
        </p:nvSpPr>
        <p:spPr>
          <a:xfrm>
            <a:off x="982772" y="5987365"/>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36" name="Rectangle: Rounded Corners 35">
            <a:extLst>
              <a:ext uri="{FF2B5EF4-FFF2-40B4-BE49-F238E27FC236}">
                <a16:creationId xmlns:a16="http://schemas.microsoft.com/office/drawing/2014/main" id="{187AF873-4076-4DA1-9E42-D77575941BCD}"/>
              </a:ext>
            </a:extLst>
          </p:cNvPr>
          <p:cNvSpPr/>
          <p:nvPr/>
        </p:nvSpPr>
        <p:spPr>
          <a:xfrm>
            <a:off x="966957" y="1689328"/>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37" name="Rectangle: Rounded Corners 36">
            <a:extLst>
              <a:ext uri="{FF2B5EF4-FFF2-40B4-BE49-F238E27FC236}">
                <a16:creationId xmlns:a16="http://schemas.microsoft.com/office/drawing/2014/main" id="{8F440564-DAFD-49AB-A5FF-AC9FAF25FBEB}"/>
              </a:ext>
            </a:extLst>
          </p:cNvPr>
          <p:cNvSpPr/>
          <p:nvPr/>
        </p:nvSpPr>
        <p:spPr>
          <a:xfrm>
            <a:off x="8584380" y="5986334"/>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
        <p:nvSpPr>
          <p:cNvPr id="38" name="Rectangle: Rounded Corners 37">
            <a:extLst>
              <a:ext uri="{FF2B5EF4-FFF2-40B4-BE49-F238E27FC236}">
                <a16:creationId xmlns:a16="http://schemas.microsoft.com/office/drawing/2014/main" id="{F434B98D-B714-430F-B22D-4DC96570018F}"/>
              </a:ext>
            </a:extLst>
          </p:cNvPr>
          <p:cNvSpPr/>
          <p:nvPr/>
        </p:nvSpPr>
        <p:spPr>
          <a:xfrm>
            <a:off x="4819492" y="599641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39" name="Rectangle: Rounded Corners 38">
            <a:extLst>
              <a:ext uri="{FF2B5EF4-FFF2-40B4-BE49-F238E27FC236}">
                <a16:creationId xmlns:a16="http://schemas.microsoft.com/office/drawing/2014/main" id="{2A68DCA7-E1D5-4F0B-A0C8-C8BD1DC1C029}"/>
              </a:ext>
            </a:extLst>
          </p:cNvPr>
          <p:cNvSpPr/>
          <p:nvPr/>
        </p:nvSpPr>
        <p:spPr>
          <a:xfrm>
            <a:off x="8404549" y="1661853"/>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40" name="Rectangle: Rounded Corners 39">
            <a:extLst>
              <a:ext uri="{FF2B5EF4-FFF2-40B4-BE49-F238E27FC236}">
                <a16:creationId xmlns:a16="http://schemas.microsoft.com/office/drawing/2014/main" id="{E5F26BD0-C510-44B4-A3B7-2C88C4EA8E30}"/>
              </a:ext>
            </a:extLst>
          </p:cNvPr>
          <p:cNvSpPr/>
          <p:nvPr/>
        </p:nvSpPr>
        <p:spPr>
          <a:xfrm>
            <a:off x="4640957" y="1668603"/>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Tree>
    <p:extLst>
      <p:ext uri="{BB962C8B-B14F-4D97-AF65-F5344CB8AC3E}">
        <p14:creationId xmlns:p14="http://schemas.microsoft.com/office/powerpoint/2010/main" val="127304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30" restart="whenNotActive" fill="hold" evtFilter="cancelBubble" nodeType="interactiveSeq">
                <p:stCondLst>
                  <p:cond evt="onClick" delay="0">
                    <p:tgtEl>
                      <p:spTgt spid="33"/>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2022</Words>
  <Application>Microsoft Office PowerPoint</Application>
  <PresentationFormat>Widescreen</PresentationFormat>
  <Paragraphs>347</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Describing me and others</vt:lpstr>
      <vt:lpstr>aussprechen</vt:lpstr>
      <vt:lpstr>aussprechen</vt:lpstr>
      <vt:lpstr>aussprechen</vt:lpstr>
      <vt:lpstr>Vokabeln</vt:lpstr>
      <vt:lpstr>Vokabeln</vt:lpstr>
      <vt:lpstr>Vokabeln</vt:lpstr>
      <vt:lpstr>Vokabeln</vt:lpstr>
      <vt:lpstr>Vokabeln</vt:lpstr>
      <vt:lpstr>Vokabeln</vt:lpstr>
      <vt:lpstr>mein | dein (possessive adjectives)</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80</cp:revision>
  <dcterms:created xsi:type="dcterms:W3CDTF">2021-07-02T19:27:01Z</dcterms:created>
  <dcterms:modified xsi:type="dcterms:W3CDTF">2023-07-10T13:16:17Z</dcterms:modified>
</cp:coreProperties>
</file>