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24"/>
  </p:notesMasterIdLst>
  <p:sldIdLst>
    <p:sldId id="425" r:id="rId6"/>
    <p:sldId id="301" r:id="rId7"/>
    <p:sldId id="405" r:id="rId8"/>
    <p:sldId id="296" r:id="rId9"/>
    <p:sldId id="417" r:id="rId10"/>
    <p:sldId id="418" r:id="rId11"/>
    <p:sldId id="419" r:id="rId12"/>
    <p:sldId id="420" r:id="rId13"/>
    <p:sldId id="421" r:id="rId14"/>
    <p:sldId id="422" r:id="rId15"/>
    <p:sldId id="367" r:id="rId16"/>
    <p:sldId id="406" r:id="rId17"/>
    <p:sldId id="295" r:id="rId18"/>
    <p:sldId id="362" r:id="rId19"/>
    <p:sldId id="363" r:id="rId20"/>
    <p:sldId id="427" r:id="rId21"/>
    <p:sldId id="424" r:id="rId22"/>
    <p:sldId id="4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ED9F"/>
    <a:srgbClr val="FDF5F1"/>
    <a:srgbClr val="ECF7FA"/>
    <a:srgbClr val="FFFFEF"/>
    <a:srgbClr val="F9D8A3"/>
    <a:srgbClr val="5FADE4"/>
    <a:srgbClr val="FFD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3B701-C3FF-4739-85D0-01A2B73E9886}" v="2" dt="2023-07-18T13:34:44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56639" autoAdjust="0"/>
  </p:normalViewPr>
  <p:slideViewPr>
    <p:cSldViewPr snapToGrid="0">
      <p:cViewPr varScale="1">
        <p:scale>
          <a:sx n="57" d="100"/>
          <a:sy n="57" d="100"/>
        </p:scale>
        <p:origin x="96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4683B701-C3FF-4739-85D0-01A2B73E9886}"/>
    <pc:docChg chg="modSld">
      <pc:chgData name="Charlotte Moss" userId="17b589c9-cb67-41ed-a894-f82ca12b573d" providerId="ADAL" clId="{4683B701-C3FF-4739-85D0-01A2B73E9886}" dt="2023-07-18T13:34:48.697" v="3" actId="20577"/>
      <pc:docMkLst>
        <pc:docMk/>
      </pc:docMkLst>
      <pc:sldChg chg="modSp modNotesTx">
        <pc:chgData name="Charlotte Moss" userId="17b589c9-cb67-41ed-a894-f82ca12b573d" providerId="ADAL" clId="{4683B701-C3FF-4739-85D0-01A2B73E9886}" dt="2023-07-18T13:34:48.697" v="3" actId="20577"/>
        <pc:sldMkLst>
          <pc:docMk/>
          <pc:sldMk cId="2990381825" sldId="406"/>
        </pc:sldMkLst>
        <pc:spChg chg="mod">
          <ac:chgData name="Charlotte Moss" userId="17b589c9-cb67-41ed-a894-f82ca12b573d" providerId="ADAL" clId="{4683B701-C3FF-4739-85D0-01A2B73E9886}" dt="2023-07-18T13:34:44.745" v="2" actId="20577"/>
          <ac:spMkLst>
            <pc:docMk/>
            <pc:sldMk cId="2990381825" sldId="406"/>
            <ac:spMk id="32" creationId="{4A75BC8F-C497-BEF2-BE61-1E66BB1E34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soft [</a:t>
            </a:r>
            <a:r>
              <a:rPr lang="de-DE" sz="18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ch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ich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leicht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[311]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sprechen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[161] 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hard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</a:t>
            </a:r>
            <a:r>
              <a:rPr lang="de-DE" sz="18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ch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Buch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[300]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Woche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[219]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machen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[58]</a:t>
            </a:r>
            <a:endParaRPr lang="en-GB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</a:t>
            </a: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Buch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[300] 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Haustier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[&gt;5009]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Schule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[359]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Tier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[614]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nicht wahr?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</a:t>
            </a:r>
          </a:p>
          <a:p>
            <a:pPr marL="216000" indent="-216000">
              <a:lnSpc>
                <a:spcPct val="100000"/>
              </a:lnSpc>
            </a:pPr>
            <a:endParaRPr lang="it-IT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6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 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German can re-use the language as part of the daily routine with the class.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7/7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504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of this week’s vocabulary and grammar (</a:t>
            </a:r>
            <a:r>
              <a:rPr lang="en-GB" b="0" dirty="0" err="1"/>
              <a:t>mein</a:t>
            </a:r>
            <a:r>
              <a:rPr lang="en-GB" b="0" dirty="0"/>
              <a:t>/</a:t>
            </a:r>
            <a:r>
              <a:rPr lang="en-GB" b="0" dirty="0" err="1"/>
              <a:t>dein</a:t>
            </a:r>
            <a:r>
              <a:rPr lang="en-GB" b="0" dirty="0"/>
              <a:t>) in short sentences.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on the audio button to play recording.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Elicit answers – is it my or your, and what is the word Johanna is talking about? (answer in English).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for answer to </a:t>
            </a:r>
            <a:r>
              <a:rPr lang="en-GB" b="0" dirty="0" err="1"/>
              <a:t>mein</a:t>
            </a:r>
            <a:r>
              <a:rPr lang="en-GB" b="0" dirty="0"/>
              <a:t>/</a:t>
            </a:r>
            <a:r>
              <a:rPr lang="en-GB" b="0" dirty="0" err="1"/>
              <a:t>dein</a:t>
            </a:r>
            <a:r>
              <a:rPr lang="en-GB" b="0" dirty="0"/>
              <a:t>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for word to appear in English.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Continue for items 2-5.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dein</a:t>
            </a:r>
            <a:r>
              <a:rPr lang="en-GB" dirty="0"/>
              <a:t> </a:t>
            </a:r>
            <a:r>
              <a:rPr lang="en-GB" dirty="0" err="1"/>
              <a:t>Haustier</a:t>
            </a:r>
            <a:r>
              <a:rPr lang="en-GB" dirty="0"/>
              <a:t>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GB" dirty="0"/>
              <a:t>Das </a:t>
            </a:r>
            <a:r>
              <a:rPr lang="en-GB" dirty="0" err="1"/>
              <a:t>mein</a:t>
            </a:r>
            <a:r>
              <a:rPr lang="en-GB" dirty="0"/>
              <a:t> Buch.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meine</a:t>
            </a:r>
            <a:r>
              <a:rPr lang="en-GB" dirty="0"/>
              <a:t> Schule.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GB" dirty="0"/>
              <a:t>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dein</a:t>
            </a:r>
            <a:r>
              <a:rPr lang="en-GB" dirty="0"/>
              <a:t> Tier.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GB" dirty="0" err="1"/>
              <a:t>Ist</a:t>
            </a:r>
            <a:r>
              <a:rPr lang="en-GB" dirty="0"/>
              <a:t> das </a:t>
            </a:r>
            <a:r>
              <a:rPr lang="en-GB" dirty="0" err="1"/>
              <a:t>deine</a:t>
            </a:r>
            <a:r>
              <a:rPr lang="en-GB" dirty="0"/>
              <a:t> </a:t>
            </a:r>
            <a:r>
              <a:rPr lang="en-GB" dirty="0" err="1"/>
              <a:t>Tasche</a:t>
            </a:r>
            <a:r>
              <a:rPr lang="en-GB" dirty="0"/>
              <a:t>?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GB" dirty="0"/>
              <a:t>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mein</a:t>
            </a:r>
            <a:r>
              <a:rPr lang="en-GB" dirty="0"/>
              <a:t> Freund,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wahr</a:t>
            </a:r>
            <a:r>
              <a:rPr lang="en-GB" dirty="0"/>
              <a:t>?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99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identify two types of question types by syntax: </a:t>
            </a:r>
            <a:r>
              <a:rPr lang="en-GB" b="0" dirty="0" err="1"/>
              <a:t>Ist</a:t>
            </a:r>
            <a:r>
              <a:rPr lang="en-GB" b="0" dirty="0"/>
              <a:t> das…+ </a:t>
            </a:r>
            <a:r>
              <a:rPr lang="en-GB" b="0" dirty="0" err="1"/>
              <a:t>nicht</a:t>
            </a:r>
            <a:r>
              <a:rPr lang="en-GB" b="0" dirty="0"/>
              <a:t> </a:t>
            </a:r>
            <a:r>
              <a:rPr lang="en-GB" b="0" dirty="0" err="1"/>
              <a:t>wahr</a:t>
            </a:r>
            <a:r>
              <a:rPr lang="en-GB" b="0" dirty="0"/>
              <a:t>, and  Das </a:t>
            </a:r>
            <a:r>
              <a:rPr lang="en-GB" b="0" dirty="0" err="1"/>
              <a:t>ist</a:t>
            </a:r>
            <a:r>
              <a:rPr lang="en-GB" b="0" dirty="0"/>
              <a:t> … 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Explain that pupils have to read the questions and decide, based on the syntax,  whether there is a </a:t>
            </a:r>
            <a:r>
              <a:rPr lang="en-GB" b="0" dirty="0" err="1"/>
              <a:t>nicht</a:t>
            </a:r>
            <a:r>
              <a:rPr lang="en-GB" b="0" dirty="0"/>
              <a:t> </a:t>
            </a:r>
            <a:r>
              <a:rPr lang="en-GB" b="0" dirty="0" err="1"/>
              <a:t>wahr</a:t>
            </a:r>
            <a:r>
              <a:rPr lang="en-GB" b="0" dirty="0"/>
              <a:t> at the end or not.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Elicit the answers, the click to reveal.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read the dialogue in pairs to practise the pronounciation</a:t>
            </a:r>
            <a:r>
              <a:rPr lang="en-GB" b="0"/>
              <a:t>.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436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Speaking task to practise answering differently depending on whether the question is an inversion or a </a:t>
            </a:r>
            <a:r>
              <a:rPr lang="en-GB" b="0" dirty="0" err="1"/>
              <a:t>nicht</a:t>
            </a:r>
            <a:r>
              <a:rPr lang="en-GB" b="0" dirty="0"/>
              <a:t> </a:t>
            </a:r>
            <a:r>
              <a:rPr lang="en-GB" b="0" dirty="0" err="1"/>
              <a:t>wahr</a:t>
            </a:r>
            <a:r>
              <a:rPr lang="en-GB" b="0" dirty="0"/>
              <a:t> question.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Explain the task. Pupils have to ask their partner either ‘this is your …, isn’t it?’ (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wahr</a:t>
            </a:r>
            <a:r>
              <a:rPr lang="en-GB" dirty="0"/>
              <a:t>), or ‘is this your…?’. The answer is either yes or no, depending on the type of question (answer in whole sentences. Do the first item as an example.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the question, click to bring up the written version.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the answer, click to bring up the written version.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continue in pairs for items 2-6.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written versions for items 2-6 in turn.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886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04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2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Template for </a:t>
            </a:r>
            <a:r>
              <a:rPr lang="en-GB" b="1" dirty="0" err="1"/>
              <a:t>photcopying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83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Template for photocopying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1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</a:t>
            </a:r>
            <a:r>
              <a:rPr lang="en-GB" b="0" dirty="0"/>
              <a:t>5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the SSC [</a:t>
            </a:r>
            <a:r>
              <a:rPr lang="en-GB" b="0" dirty="0" err="1"/>
              <a:t>ch</a:t>
            </a:r>
            <a:r>
              <a:rPr lang="en-GB" b="0" dirty="0"/>
              <a:t>] in a </a:t>
            </a:r>
            <a:r>
              <a:rPr lang="en-GB" b="0" dirty="0" err="1"/>
              <a:t>pairwork</a:t>
            </a:r>
            <a:r>
              <a:rPr lang="en-GB" b="0" dirty="0"/>
              <a:t> read aloud and listening task.</a:t>
            </a:r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Pupils work in pairs. Pupil A picks five words from the board, jotting them down, without showing Pupil B. </a:t>
            </a:r>
          </a:p>
          <a:p>
            <a:r>
              <a:rPr lang="en-GB" dirty="0"/>
              <a:t>2. Pupil B has to name the correct five words, by saying each one until s/he has found all five.</a:t>
            </a:r>
          </a:p>
          <a:p>
            <a:r>
              <a:rPr lang="en-GB" dirty="0"/>
              <a:t>3. When all five words have been said students swap roles and repeat.</a:t>
            </a:r>
            <a:br>
              <a:rPr lang="en-GB" dirty="0"/>
            </a:br>
            <a:r>
              <a:rPr lang="en-GB" dirty="0"/>
              <a:t>4. Teachers can click on each picture to check pronunciation with the class, as required.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Frequency of unknown words/cognates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acht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[645] 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auch 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[6] 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Buch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[300]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Eiche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[&gt;5009] 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einfach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[131]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hoch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[118]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kochen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[1481]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Kuchen 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[4381]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lachen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[444]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Milch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[2276]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Mittwoch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[1187]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[11]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rechts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[829] 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richtig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[177]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sechzehn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[4924]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sprechen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[161]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suchen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[293]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Tochter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[694]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weiblich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[1984] </a:t>
            </a:r>
            <a:b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3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Aim</a:t>
            </a:r>
            <a:r>
              <a:rPr lang="en-GB" sz="1200" b="0" strike="noStrike" spc="-1" dirty="0">
                <a:latin typeface="Arial"/>
              </a:rPr>
              <a:t>: to introduce the concept of compounds.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through the animations to present the new information.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Using the question mark animations, elicit English translation for the German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examples provided. 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42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slide 1 of 7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vocabulary recognition of compound words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German compound word.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Elicit meaning in English.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bring up English meaning. There are 8 compound words in total.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For the last one, </a:t>
            </a:r>
            <a:r>
              <a:rPr lang="en-GB" b="0" dirty="0" err="1"/>
              <a:t>Fußball</a:t>
            </a:r>
            <a:r>
              <a:rPr lang="en-GB" b="0" dirty="0"/>
              <a:t>, football, explain that this one is a compound in English too!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2/7</a:t>
            </a: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15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3/7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76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4/7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74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5/7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23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6/7</a:t>
            </a: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91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7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8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8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3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04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999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67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13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453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50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99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3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634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audio" Target="../media/audio7.wav"/><Relationship Id="rId5" Type="http://schemas.openxmlformats.org/officeDocument/2006/relationships/image" Target="../media/image27.gif"/><Relationship Id="rId15" Type="http://schemas.openxmlformats.org/officeDocument/2006/relationships/image" Target="../media/image31.jpeg"/><Relationship Id="rId10" Type="http://schemas.openxmlformats.org/officeDocument/2006/relationships/audio" Target="../media/audio6.wav"/><Relationship Id="rId19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audio" Target="../media/audio5.wav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10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65200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11</a:t>
            </a:r>
          </a:p>
        </p:txBody>
      </p:sp>
      <p:sp>
        <p:nvSpPr>
          <p:cNvPr id="13" name="TextBox 12">
            <a:hlinkClick r:id="" action="ppaction://noaction">
              <a:snd r:embed="rId4" name="T1_W11_1.1.wav"/>
            </a:hlinkClick>
            <a:extLst>
              <a:ext uri="{FF2B5EF4-FFF2-40B4-BE49-F238E27FC236}">
                <a16:creationId xmlns:a16="http://schemas.microsoft.com/office/drawing/2014/main" id="{B0CC0E46-D466-4FBC-B877-963840870FC1}"/>
              </a:ext>
            </a:extLst>
          </p:cNvPr>
          <p:cNvSpPr txBox="1"/>
          <p:nvPr/>
        </p:nvSpPr>
        <p:spPr>
          <a:xfrm rot="21053004">
            <a:off x="416109" y="2205398"/>
            <a:ext cx="334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Segoe Print" panose="02000600000000000000" pitchFamily="2" charset="0"/>
              </a:rPr>
              <a:t>meine</a:t>
            </a:r>
            <a:r>
              <a:rPr lang="en-GB" sz="3600" dirty="0">
                <a:solidFill>
                  <a:schemeClr val="bg1"/>
                </a:solidFill>
                <a:latin typeface="Segoe Print" panose="02000600000000000000" pitchFamily="2" charset="0"/>
              </a:rPr>
              <a:t> Schule</a:t>
            </a:r>
          </a:p>
        </p:txBody>
      </p:sp>
      <p:pic>
        <p:nvPicPr>
          <p:cNvPr id="11" name="Picture 2" descr="Free vector graphics of Blackboard">
            <a:extLst>
              <a:ext uri="{FF2B5EF4-FFF2-40B4-BE49-F238E27FC236}">
                <a16:creationId xmlns:a16="http://schemas.microsoft.com/office/drawing/2014/main" id="{3216B3E2-8D8D-F535-7C1C-DF6B88A5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1" y="3112334"/>
            <a:ext cx="2634829" cy="20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73638" y="128500"/>
            <a:ext cx="709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ist Aishas Freundin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23171" y="651720"/>
            <a:ext cx="977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 helping Aisha to learn more German. </a:t>
            </a:r>
            <a:b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</a:b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Was</a:t>
            </a:r>
            <a:r>
              <a:rPr kumimoji="0" lang="es-AR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ist das auf Deutsch?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pic>
        <p:nvPicPr>
          <p:cNvPr id="8" name="Picture 7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6C3FCE15-F3E9-47C0-AAF5-7251C249F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07" y="152137"/>
            <a:ext cx="1207806" cy="1353453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9056ABF-DDAF-47A6-860C-DCC00D47E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84" y="278157"/>
            <a:ext cx="1572212" cy="1224213"/>
          </a:xfrm>
          <a:prstGeom prst="rect">
            <a:avLst/>
          </a:prstGeom>
        </p:spPr>
      </p:pic>
      <p:pic>
        <p:nvPicPr>
          <p:cNvPr id="1026" name="Picture 2" descr="Free illustrations of Whiteboard">
            <a:extLst>
              <a:ext uri="{FF2B5EF4-FFF2-40B4-BE49-F238E27FC236}">
                <a16:creationId xmlns:a16="http://schemas.microsoft.com/office/drawing/2014/main" id="{59376A89-DCD3-9A15-BC43-9AE14C36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88" y="1358779"/>
            <a:ext cx="8462087" cy="63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5AA76A-6562-34ED-8CC6-3FB6CA5AC2DC}"/>
              </a:ext>
            </a:extLst>
          </p:cNvPr>
          <p:cNvSpPr txBox="1"/>
          <p:nvPr/>
        </p:nvSpPr>
        <p:spPr>
          <a:xfrm>
            <a:off x="3789039" y="3819768"/>
            <a:ext cx="45169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‘</a:t>
            </a:r>
            <a:r>
              <a:rPr lang="es-AR" sz="4000" b="1" i="1" kern="0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foot</a:t>
            </a: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4000" b="1" i="1" kern="0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ball</a:t>
            </a: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’ = </a:t>
            </a:r>
            <a:r>
              <a:rPr lang="es-AR" sz="4000" b="1" i="1" kern="0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football</a:t>
            </a: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!</a:t>
            </a:r>
            <a:endParaRPr kumimoji="0" lang="es-AR" sz="4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C4555-1FA6-6C6E-8425-CE51B207828B}"/>
              </a:ext>
            </a:extLst>
          </p:cNvPr>
          <p:cNvSpPr txBox="1"/>
          <p:nvPr/>
        </p:nvSpPr>
        <p:spPr>
          <a:xfrm>
            <a:off x="3973577" y="3038232"/>
            <a:ext cx="414786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Fußball</a:t>
            </a:r>
            <a:endParaRPr kumimoji="0" lang="es-AR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2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hlinkClick r:id="" action="ppaction://noaction">
              <a:snd r:embed="rId3" name="T1_extra_11F_11.1.wav"/>
            </a:hlinkClick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2882537" y="83751"/>
            <a:ext cx="499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Johanna und Aisha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3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1F6E6FB-F04F-4E4B-95EA-44FEC0F1A9B3}"/>
              </a:ext>
            </a:extLst>
          </p:cNvPr>
          <p:cNvSpPr txBox="1">
            <a:spLocks/>
          </p:cNvSpPr>
          <p:nvPr/>
        </p:nvSpPr>
        <p:spPr>
          <a:xfrm>
            <a:off x="10950576" y="123972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rgbClr val="002060"/>
                </a:solidFill>
                <a:latin typeface="Century Gothic" panose="020B0502020202020204" pitchFamily="34" charset="0"/>
              </a:rPr>
              <a:t>hören</a:t>
            </a:r>
            <a:endParaRPr lang="en-GB" sz="2000" b="1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187A27-7D03-40CE-9DB6-B554FC1A7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pic>
        <p:nvPicPr>
          <p:cNvPr id="25" name="Picture 24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7AC3D96B-D9E6-4F8F-B19F-675B021E9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07" y="152137"/>
            <a:ext cx="1207806" cy="1353453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74B21FD4-C61E-4DD4-8374-7EF95C5D2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84" y="278157"/>
            <a:ext cx="1572212" cy="1224213"/>
          </a:xfrm>
          <a:prstGeom prst="rect">
            <a:avLst/>
          </a:prstGeom>
        </p:spPr>
      </p:pic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49F94A3E-1253-4E24-942B-1CE4EC3D25BB}"/>
              </a:ext>
            </a:extLst>
          </p:cNvPr>
          <p:cNvGraphicFramePr>
            <a:graphicFrameLocks noGrp="1"/>
          </p:cNvGraphicFramePr>
          <p:nvPr/>
        </p:nvGraphicFramePr>
        <p:xfrm>
          <a:off x="242187" y="1923895"/>
          <a:ext cx="6601526" cy="4847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960">
                  <a:extLst>
                    <a:ext uri="{9D8B030D-6E8A-4147-A177-3AD203B41FA5}">
                      <a16:colId xmlns:a16="http://schemas.microsoft.com/office/drawing/2014/main" val="453927558"/>
                    </a:ext>
                  </a:extLst>
                </a:gridCol>
                <a:gridCol w="1465453">
                  <a:extLst>
                    <a:ext uri="{9D8B030D-6E8A-4147-A177-3AD203B41FA5}">
                      <a16:colId xmlns:a16="http://schemas.microsoft.com/office/drawing/2014/main" val="1662139825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4076751126"/>
                    </a:ext>
                  </a:extLst>
                </a:gridCol>
                <a:gridCol w="2786063">
                  <a:extLst>
                    <a:ext uri="{9D8B030D-6E8A-4147-A177-3AD203B41FA5}">
                      <a16:colId xmlns:a16="http://schemas.microsoft.com/office/drawing/2014/main" val="3465985841"/>
                    </a:ext>
                  </a:extLst>
                </a:gridCol>
              </a:tblGrid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8705571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4751592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2696675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152032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75131"/>
                  </a:ext>
                </a:extLst>
              </a:tr>
              <a:tr h="80784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1664901"/>
                  </a:ext>
                </a:extLst>
              </a:tr>
            </a:tbl>
          </a:graphicData>
        </a:graphic>
      </p:graphicFrame>
      <p:sp>
        <p:nvSpPr>
          <p:cNvPr id="30" name="CustomShape 23">
            <a:hlinkClick r:id="" action="ppaction://noaction">
              <a:snd r:embed="rId7" name="T1_W11F_11.2.wav"/>
            </a:hlinkClick>
            <a:extLst>
              <a:ext uri="{FF2B5EF4-FFF2-40B4-BE49-F238E27FC236}">
                <a16:creationId xmlns:a16="http://schemas.microsoft.com/office/drawing/2014/main" id="{FC1498F6-04FA-4EA9-8462-51F7A14F96B4}"/>
              </a:ext>
            </a:extLst>
          </p:cNvPr>
          <p:cNvSpPr/>
          <p:nvPr/>
        </p:nvSpPr>
        <p:spPr>
          <a:xfrm>
            <a:off x="350395" y="2097879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1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CustomShape 23">
            <a:hlinkClick r:id="" action="ppaction://noaction">
              <a:snd r:embed="rId8" name="T1_W11F_11.3.wav"/>
            </a:hlinkClick>
            <a:extLst>
              <a:ext uri="{FF2B5EF4-FFF2-40B4-BE49-F238E27FC236}">
                <a16:creationId xmlns:a16="http://schemas.microsoft.com/office/drawing/2014/main" id="{41EB1736-38DD-48CE-9DA1-561175FB05BC}"/>
              </a:ext>
            </a:extLst>
          </p:cNvPr>
          <p:cNvSpPr/>
          <p:nvPr/>
        </p:nvSpPr>
        <p:spPr>
          <a:xfrm>
            <a:off x="350395" y="2912458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2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CustomShape 23">
            <a:hlinkClick r:id="" action="ppaction://noaction">
              <a:snd r:embed="rId9" name="T1_W11F_11.4.wav"/>
            </a:hlinkClick>
            <a:extLst>
              <a:ext uri="{FF2B5EF4-FFF2-40B4-BE49-F238E27FC236}">
                <a16:creationId xmlns:a16="http://schemas.microsoft.com/office/drawing/2014/main" id="{375FB791-F562-441F-BEA4-DEC7AB2D7BBD}"/>
              </a:ext>
            </a:extLst>
          </p:cNvPr>
          <p:cNvSpPr/>
          <p:nvPr/>
        </p:nvSpPr>
        <p:spPr>
          <a:xfrm>
            <a:off x="350395" y="3672321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3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CustomShape 23">
            <a:hlinkClick r:id="" action="ppaction://noaction">
              <a:snd r:embed="rId10" name="T1_W11F_11.5.wav"/>
            </a:hlinkClick>
            <a:extLst>
              <a:ext uri="{FF2B5EF4-FFF2-40B4-BE49-F238E27FC236}">
                <a16:creationId xmlns:a16="http://schemas.microsoft.com/office/drawing/2014/main" id="{AA2CD5DA-347F-4DB2-AF24-E3D612DDC0F5}"/>
              </a:ext>
            </a:extLst>
          </p:cNvPr>
          <p:cNvSpPr/>
          <p:nvPr/>
        </p:nvSpPr>
        <p:spPr>
          <a:xfrm>
            <a:off x="350395" y="4512896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4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CustomShape 23">
            <a:hlinkClick r:id="" action="ppaction://noaction">
              <a:snd r:embed="rId11" name="T1_W11F_11.6.wav"/>
            </a:hlinkClick>
            <a:extLst>
              <a:ext uri="{FF2B5EF4-FFF2-40B4-BE49-F238E27FC236}">
                <a16:creationId xmlns:a16="http://schemas.microsoft.com/office/drawing/2014/main" id="{BFCD835E-9647-4A22-A040-425CF34782E0}"/>
              </a:ext>
            </a:extLst>
          </p:cNvPr>
          <p:cNvSpPr/>
          <p:nvPr/>
        </p:nvSpPr>
        <p:spPr>
          <a:xfrm>
            <a:off x="350395" y="5327475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5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CustomShape 23">
            <a:hlinkClick r:id="" action="ppaction://noaction">
              <a:snd r:embed="rId12" name="T1_W11F_11.7.wav"/>
            </a:hlinkClick>
            <a:extLst>
              <a:ext uri="{FF2B5EF4-FFF2-40B4-BE49-F238E27FC236}">
                <a16:creationId xmlns:a16="http://schemas.microsoft.com/office/drawing/2014/main" id="{B0F6E60E-6A4B-4660-8A85-DDA0E5872F4A}"/>
              </a:ext>
            </a:extLst>
          </p:cNvPr>
          <p:cNvSpPr/>
          <p:nvPr/>
        </p:nvSpPr>
        <p:spPr>
          <a:xfrm>
            <a:off x="350395" y="6087338"/>
            <a:ext cx="538248" cy="470236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6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12B737-531C-4814-BCBC-846798EA85C3}"/>
              </a:ext>
            </a:extLst>
          </p:cNvPr>
          <p:cNvSpPr txBox="1"/>
          <p:nvPr/>
        </p:nvSpPr>
        <p:spPr>
          <a:xfrm>
            <a:off x="123171" y="623956"/>
            <a:ext cx="8402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Aisha wants to practise. Help her understand these short messages from Johanna.</a:t>
            </a:r>
          </a:p>
        </p:txBody>
      </p:sp>
      <p:sp>
        <p:nvSpPr>
          <p:cNvPr id="41" name="TextBox 40">
            <a:hlinkClick r:id="" action="ppaction://noaction">
              <a:snd r:embed="rId13" name="T1_W11F_11.1.wav"/>
            </a:hlinkClick>
            <a:extLst>
              <a:ext uri="{FF2B5EF4-FFF2-40B4-BE49-F238E27FC236}">
                <a16:creationId xmlns:a16="http://schemas.microsoft.com/office/drawing/2014/main" id="{B21896FC-A32D-47E0-8B5E-9D78EDD14285}"/>
              </a:ext>
            </a:extLst>
          </p:cNvPr>
          <p:cNvSpPr txBox="1"/>
          <p:nvPr/>
        </p:nvSpPr>
        <p:spPr>
          <a:xfrm>
            <a:off x="123171" y="1437823"/>
            <a:ext cx="8402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Schreib 1-6 und das Wort auf Englisch.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B29925D-3C31-4255-8CD2-AD690A93EB48}"/>
              </a:ext>
            </a:extLst>
          </p:cNvPr>
          <p:cNvSpPr/>
          <p:nvPr/>
        </p:nvSpPr>
        <p:spPr>
          <a:xfrm>
            <a:off x="4374693" y="2123023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D4C3437-AEAE-4A17-AB05-46A1A5477B05}"/>
              </a:ext>
            </a:extLst>
          </p:cNvPr>
          <p:cNvSpPr/>
          <p:nvPr/>
        </p:nvSpPr>
        <p:spPr>
          <a:xfrm>
            <a:off x="2881903" y="2115930"/>
            <a:ext cx="830680" cy="488881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BDADB1-B6F0-7F58-71C7-8F568D16FF16}"/>
              </a:ext>
            </a:extLst>
          </p:cNvPr>
          <p:cNvSpPr/>
          <p:nvPr/>
        </p:nvSpPr>
        <p:spPr>
          <a:xfrm>
            <a:off x="1348199" y="2890178"/>
            <a:ext cx="830680" cy="488881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6BC218-39A1-3E82-5AFD-B6DF789CC4C5}"/>
              </a:ext>
            </a:extLst>
          </p:cNvPr>
          <p:cNvSpPr/>
          <p:nvPr/>
        </p:nvSpPr>
        <p:spPr>
          <a:xfrm>
            <a:off x="4415333" y="2850248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book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CC116C-FE77-CD8E-7DE1-0321751F9073}"/>
              </a:ext>
            </a:extLst>
          </p:cNvPr>
          <p:cNvSpPr/>
          <p:nvPr/>
        </p:nvSpPr>
        <p:spPr>
          <a:xfrm>
            <a:off x="1348199" y="3727559"/>
            <a:ext cx="830680" cy="488881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FAC2D2C-A1A2-982D-2E34-9E808A42A8E6}"/>
              </a:ext>
            </a:extLst>
          </p:cNvPr>
          <p:cNvSpPr/>
          <p:nvPr/>
        </p:nvSpPr>
        <p:spPr>
          <a:xfrm>
            <a:off x="4415333" y="3662998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school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844BC00-973F-D316-B37D-657ED9BEF470}"/>
              </a:ext>
            </a:extLst>
          </p:cNvPr>
          <p:cNvSpPr/>
          <p:nvPr/>
        </p:nvSpPr>
        <p:spPr>
          <a:xfrm>
            <a:off x="2862020" y="4550583"/>
            <a:ext cx="830680" cy="488881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D4F54C6-6073-7D98-7D44-57B8D794B9D3}"/>
              </a:ext>
            </a:extLst>
          </p:cNvPr>
          <p:cNvSpPr/>
          <p:nvPr/>
        </p:nvSpPr>
        <p:spPr>
          <a:xfrm>
            <a:off x="4415333" y="4502040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animal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F5ACA99-EB44-5C74-3254-A76FDBD75FE1}"/>
              </a:ext>
            </a:extLst>
          </p:cNvPr>
          <p:cNvSpPr/>
          <p:nvPr/>
        </p:nvSpPr>
        <p:spPr>
          <a:xfrm>
            <a:off x="2862020" y="5362774"/>
            <a:ext cx="830680" cy="488881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21B6FD-AA20-BAC0-F3FF-A083678611E8}"/>
              </a:ext>
            </a:extLst>
          </p:cNvPr>
          <p:cNvSpPr/>
          <p:nvPr/>
        </p:nvSpPr>
        <p:spPr>
          <a:xfrm>
            <a:off x="4464297" y="5308830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bag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E8039F2-53F7-975F-5422-A02B54FA3227}"/>
              </a:ext>
            </a:extLst>
          </p:cNvPr>
          <p:cNvSpPr/>
          <p:nvPr/>
        </p:nvSpPr>
        <p:spPr>
          <a:xfrm>
            <a:off x="4453199" y="6125963"/>
            <a:ext cx="1933992" cy="488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friend (m)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E9FD36F-2682-02F6-76EE-B78AB97F43DD}"/>
              </a:ext>
            </a:extLst>
          </p:cNvPr>
          <p:cNvSpPr/>
          <p:nvPr/>
        </p:nvSpPr>
        <p:spPr>
          <a:xfrm>
            <a:off x="1372487" y="6141938"/>
            <a:ext cx="830680" cy="488881"/>
          </a:xfrm>
          <a:prstGeom prst="round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ular Callout 24">
            <a:extLst>
              <a:ext uri="{FF2B5EF4-FFF2-40B4-BE49-F238E27FC236}">
                <a16:creationId xmlns:a16="http://schemas.microsoft.com/office/drawing/2014/main" id="{6039C772-8C73-18CF-93BD-B6D5F4C68A3E}"/>
              </a:ext>
            </a:extLst>
          </p:cNvPr>
          <p:cNvSpPr/>
          <p:nvPr/>
        </p:nvSpPr>
        <p:spPr>
          <a:xfrm>
            <a:off x="7157989" y="3094688"/>
            <a:ext cx="4749036" cy="1088269"/>
          </a:xfrm>
          <a:prstGeom prst="wedgeRoundRectCallout">
            <a:avLst>
              <a:gd name="adj1" fmla="val -63386"/>
              <a:gd name="adj2" fmla="val 229878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nicht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wahr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’ works for any ‘tag’ question so here we would say: ‘</a:t>
            </a:r>
            <a:r>
              <a:rPr lang="en-GB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isn’t he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?’</a:t>
            </a:r>
          </a:p>
          <a:p>
            <a:endParaRPr lang="en-GB" sz="2000" dirty="0"/>
          </a:p>
        </p:txBody>
      </p:sp>
      <p:pic>
        <p:nvPicPr>
          <p:cNvPr id="47" name="Picture 46" descr="A picture containing icon&#10;&#10;Description automatically generated">
            <a:extLst>
              <a:ext uri="{FF2B5EF4-FFF2-40B4-BE49-F238E27FC236}">
                <a16:creationId xmlns:a16="http://schemas.microsoft.com/office/drawing/2014/main" id="{D5B225B7-21E5-7697-C052-EECC936BB3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196" y="2037621"/>
            <a:ext cx="862117" cy="651302"/>
          </a:xfrm>
          <a:prstGeom prst="rect">
            <a:avLst/>
          </a:prstGeom>
        </p:spPr>
      </p:pic>
      <p:pic>
        <p:nvPicPr>
          <p:cNvPr id="51" name="Picture 2" descr="Free illustrations of Dog">
            <a:extLst>
              <a:ext uri="{FF2B5EF4-FFF2-40B4-BE49-F238E27FC236}">
                <a16:creationId xmlns:a16="http://schemas.microsoft.com/office/drawing/2014/main" id="{8176D098-3F65-64A4-0BAC-89196DF4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95" y="1800752"/>
            <a:ext cx="925152" cy="8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ree vector graphics of Blackboard">
            <a:extLst>
              <a:ext uri="{FF2B5EF4-FFF2-40B4-BE49-F238E27FC236}">
                <a16:creationId xmlns:a16="http://schemas.microsoft.com/office/drawing/2014/main" id="{A0676EC4-1F95-600D-5222-0B567224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770" y="5389227"/>
            <a:ext cx="1726255" cy="13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Free vector graphics of Giraffe">
            <a:extLst>
              <a:ext uri="{FF2B5EF4-FFF2-40B4-BE49-F238E27FC236}">
                <a16:creationId xmlns:a16="http://schemas.microsoft.com/office/drawing/2014/main" id="{4EA3FB09-4C4F-6A11-A844-8DE4E443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31" y="4613727"/>
            <a:ext cx="749047" cy="149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DC850B-2A11-47EA-9B8A-DF9E0DC2BA4E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67" y="4381852"/>
            <a:ext cx="908692" cy="826342"/>
          </a:xfrm>
          <a:prstGeom prst="rect">
            <a:avLst/>
          </a:prstGeom>
        </p:spPr>
      </p:pic>
      <p:pic>
        <p:nvPicPr>
          <p:cNvPr id="55" name="Picture 54" descr="Icon&#10;&#10;Description automatically generated with medium confidence">
            <a:extLst>
              <a:ext uri="{FF2B5EF4-FFF2-40B4-BE49-F238E27FC236}">
                <a16:creationId xmlns:a16="http://schemas.microsoft.com/office/drawing/2014/main" id="{C69B4281-B6BB-68FC-89BB-9CC8A8EDA11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r="57718" b="9009"/>
          <a:stretch/>
        </p:blipFill>
        <p:spPr>
          <a:xfrm>
            <a:off x="7704949" y="5721881"/>
            <a:ext cx="731422" cy="7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73638" y="128500"/>
            <a:ext cx="709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ist Aishas Freundin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23171" y="651720"/>
            <a:ext cx="106057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and Aisha are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asking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each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other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about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their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things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in German.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a ‘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nicht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wahr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’ at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end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of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their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questions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not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?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4a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pic>
        <p:nvPicPr>
          <p:cNvPr id="8" name="Picture 7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6C3FCE15-F3E9-47C0-AAF5-7251C249F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644" y="5281429"/>
            <a:ext cx="1207806" cy="1353453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9056ABF-DDAF-47A6-860C-DCC00D47E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9" y="1516940"/>
            <a:ext cx="1461337" cy="122421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638AB40-9DE3-5A40-945A-60EC78D9085C}"/>
              </a:ext>
            </a:extLst>
          </p:cNvPr>
          <p:cNvSpPr/>
          <p:nvPr/>
        </p:nvSpPr>
        <p:spPr>
          <a:xfrm>
            <a:off x="1765826" y="1527466"/>
            <a:ext cx="4103982" cy="862576"/>
          </a:xfrm>
          <a:prstGeom prst="wedgeRoundRectCallout">
            <a:avLst>
              <a:gd name="adj1" fmla="val -62751"/>
              <a:gd name="adj2" fmla="val 367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7B9E5E-3B63-03CA-0D4B-F2773146CEAE}"/>
              </a:ext>
            </a:extLst>
          </p:cNvPr>
          <p:cNvSpPr txBox="1"/>
          <p:nvPr/>
        </p:nvSpPr>
        <p:spPr>
          <a:xfrm>
            <a:off x="1846937" y="1679692"/>
            <a:ext cx="393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dein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Heft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,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nicht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wahr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?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0B81C8-5C47-2C08-B0B3-E0BC4F838FE4}"/>
              </a:ext>
            </a:extLst>
          </p:cNvPr>
          <p:cNvSpPr/>
          <p:nvPr/>
        </p:nvSpPr>
        <p:spPr>
          <a:xfrm>
            <a:off x="3927423" y="1629955"/>
            <a:ext cx="1531736" cy="4995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9B1F83F-A25E-9559-F070-FA9AEB214E63}"/>
              </a:ext>
            </a:extLst>
          </p:cNvPr>
          <p:cNvSpPr/>
          <p:nvPr/>
        </p:nvSpPr>
        <p:spPr>
          <a:xfrm>
            <a:off x="6644298" y="1832919"/>
            <a:ext cx="5070181" cy="862576"/>
          </a:xfrm>
          <a:prstGeom prst="wedgeRoundRectCallout">
            <a:avLst>
              <a:gd name="adj1" fmla="val 59669"/>
              <a:gd name="adj2" fmla="val 520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C330C-C32A-4105-C07D-ABEF250A485F}"/>
              </a:ext>
            </a:extLst>
          </p:cNvPr>
          <p:cNvSpPr txBox="1"/>
          <p:nvPr/>
        </p:nvSpPr>
        <p:spPr>
          <a:xfrm>
            <a:off x="6726537" y="2005937"/>
            <a:ext cx="4987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deine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Schultasche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                     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?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F18B-1F22-79D2-B489-77E31051FA7B}"/>
              </a:ext>
            </a:extLst>
          </p:cNvPr>
          <p:cNvSpPr/>
          <p:nvPr/>
        </p:nvSpPr>
        <p:spPr>
          <a:xfrm>
            <a:off x="9992887" y="1954692"/>
            <a:ext cx="1472146" cy="4995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0853BDA-72B9-A7CD-B908-4AF1576AE87D}"/>
              </a:ext>
            </a:extLst>
          </p:cNvPr>
          <p:cNvSpPr/>
          <p:nvPr/>
        </p:nvSpPr>
        <p:spPr>
          <a:xfrm>
            <a:off x="1765826" y="2805279"/>
            <a:ext cx="4754352" cy="862576"/>
          </a:xfrm>
          <a:prstGeom prst="wedgeRoundRectCallout">
            <a:avLst>
              <a:gd name="adj1" fmla="val -62751"/>
              <a:gd name="adj2" fmla="val 367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55E19C-8CC1-5B45-D60C-682FE8571D41}"/>
              </a:ext>
            </a:extLst>
          </p:cNvPr>
          <p:cNvSpPr txBox="1"/>
          <p:nvPr/>
        </p:nvSpPr>
        <p:spPr>
          <a:xfrm>
            <a:off x="1974885" y="3004904"/>
            <a:ext cx="4669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dein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Haustier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,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nicht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wahr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?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063806E-BEC7-2247-E720-D267BC51943E}"/>
              </a:ext>
            </a:extLst>
          </p:cNvPr>
          <p:cNvSpPr/>
          <p:nvPr/>
        </p:nvSpPr>
        <p:spPr>
          <a:xfrm>
            <a:off x="4623854" y="2949673"/>
            <a:ext cx="1472146" cy="4995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BB21002-6740-4177-2296-52D311D51D8E}"/>
              </a:ext>
            </a:extLst>
          </p:cNvPr>
          <p:cNvSpPr/>
          <p:nvPr/>
        </p:nvSpPr>
        <p:spPr>
          <a:xfrm>
            <a:off x="6644298" y="3429000"/>
            <a:ext cx="4419844" cy="862576"/>
          </a:xfrm>
          <a:prstGeom prst="wedgeRoundRectCallout">
            <a:avLst>
              <a:gd name="adj1" fmla="val 68686"/>
              <a:gd name="adj2" fmla="val 5794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229FD4-BA52-988E-EA2D-C06A5C92FC69}"/>
              </a:ext>
            </a:extLst>
          </p:cNvPr>
          <p:cNvSpPr txBox="1"/>
          <p:nvPr/>
        </p:nvSpPr>
        <p:spPr>
          <a:xfrm>
            <a:off x="6794856" y="3612337"/>
            <a:ext cx="393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ein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Punkt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,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nicht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wahr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?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5DB4D2-0B09-0820-4FE2-1D160D3E5FE0}"/>
              </a:ext>
            </a:extLst>
          </p:cNvPr>
          <p:cNvSpPr/>
          <p:nvPr/>
        </p:nvSpPr>
        <p:spPr>
          <a:xfrm>
            <a:off x="8954028" y="3562600"/>
            <a:ext cx="1472146" cy="4995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1304904-BD78-BC54-5D8E-327BEDC53480}"/>
              </a:ext>
            </a:extLst>
          </p:cNvPr>
          <p:cNvSpPr/>
          <p:nvPr/>
        </p:nvSpPr>
        <p:spPr>
          <a:xfrm>
            <a:off x="1694706" y="4282717"/>
            <a:ext cx="4754352" cy="862576"/>
          </a:xfrm>
          <a:prstGeom prst="wedgeRoundRectCallout">
            <a:avLst>
              <a:gd name="adj1" fmla="val -62751"/>
              <a:gd name="adj2" fmla="val 367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8F73D-A57B-53A9-4A25-9E9D8E27B4F2}"/>
              </a:ext>
            </a:extLst>
          </p:cNvPr>
          <p:cNvSpPr txBox="1"/>
          <p:nvPr/>
        </p:nvSpPr>
        <p:spPr>
          <a:xfrm>
            <a:off x="1808295" y="4479692"/>
            <a:ext cx="4669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deine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Schule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                     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?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6BAD22E-1228-5029-5343-6AE2AB0EDFF4}"/>
              </a:ext>
            </a:extLst>
          </p:cNvPr>
          <p:cNvSpPr/>
          <p:nvPr/>
        </p:nvSpPr>
        <p:spPr>
          <a:xfrm>
            <a:off x="4367109" y="4387429"/>
            <a:ext cx="1472146" cy="4995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5.  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E741B5F3-B187-E8B2-353E-5DBC4FC80A73}"/>
              </a:ext>
            </a:extLst>
          </p:cNvPr>
          <p:cNvSpPr/>
          <p:nvPr/>
        </p:nvSpPr>
        <p:spPr>
          <a:xfrm>
            <a:off x="5974608" y="5263880"/>
            <a:ext cx="4754352" cy="862576"/>
          </a:xfrm>
          <a:prstGeom prst="wedgeRoundRectCallout">
            <a:avLst>
              <a:gd name="adj1" fmla="val 53715"/>
              <a:gd name="adj2" fmla="val 614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69D021-9B1C-980D-7CE1-AC2E68F5E702}"/>
              </a:ext>
            </a:extLst>
          </p:cNvPr>
          <p:cNvSpPr txBox="1"/>
          <p:nvPr/>
        </p:nvSpPr>
        <p:spPr>
          <a:xfrm>
            <a:off x="6261871" y="5505012"/>
            <a:ext cx="4669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dein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Buch                      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?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A75BC8F-C497-BEF2-BE61-1E66BB1E3462}"/>
              </a:ext>
            </a:extLst>
          </p:cNvPr>
          <p:cNvSpPr/>
          <p:nvPr/>
        </p:nvSpPr>
        <p:spPr>
          <a:xfrm>
            <a:off x="8477562" y="5445376"/>
            <a:ext cx="1472146" cy="4995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6.  </a:t>
            </a:r>
          </a:p>
        </p:txBody>
      </p:sp>
      <p:pic>
        <p:nvPicPr>
          <p:cNvPr id="35" name="Picture 2" descr="Free vector graphics of Blackboard">
            <a:extLst>
              <a:ext uri="{FF2B5EF4-FFF2-40B4-BE49-F238E27FC236}">
                <a16:creationId xmlns:a16="http://schemas.microsoft.com/office/drawing/2014/main" id="{241E4D39-34CE-8406-2BA3-3C912407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3" y="5355724"/>
            <a:ext cx="1812830" cy="138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24" grpId="0" animBg="1"/>
      <p:bldP spid="27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679-A7EC-488D-ADF1-ADA7C7B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2" y="214141"/>
            <a:ext cx="10515600" cy="459765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4b.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Partnerarbeit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n-GB" sz="3200" dirty="0"/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FD0A0C4A-B3E8-46F4-BFAE-DAD638CE2C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ADAB38A-6BFC-437B-A4D2-C13463AD3429}"/>
              </a:ext>
            </a:extLst>
          </p:cNvPr>
          <p:cNvSpPr txBox="1">
            <a:spLocks/>
          </p:cNvSpPr>
          <p:nvPr/>
        </p:nvSpPr>
        <p:spPr>
          <a:xfrm>
            <a:off x="10717846" y="1024626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2B7C4E-AD73-42BA-9719-8F782430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6" y="65350"/>
            <a:ext cx="1585097" cy="106689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A6AF30-972E-62BB-3790-081E84C46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49208"/>
              </p:ext>
            </p:extLst>
          </p:nvPr>
        </p:nvGraphicFramePr>
        <p:xfrm>
          <a:off x="247144" y="1541867"/>
          <a:ext cx="11912703" cy="460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9656">
                  <a:extLst>
                    <a:ext uri="{9D8B030D-6E8A-4147-A177-3AD203B41FA5}">
                      <a16:colId xmlns:a16="http://schemas.microsoft.com/office/drawing/2014/main" val="2832447949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440091034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304254622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405742950"/>
                    </a:ext>
                  </a:extLst>
                </a:gridCol>
                <a:gridCol w="6714087">
                  <a:extLst>
                    <a:ext uri="{9D8B030D-6E8A-4147-A177-3AD203B41FA5}">
                      <a16:colId xmlns:a16="http://schemas.microsoft.com/office/drawing/2014/main" val="2250165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entury Gothic" panose="020B0502020202020204" pitchFamily="34" charset="0"/>
                        </a:rPr>
                        <a:t>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entury Gothic" panose="020B0502020202020204" pitchFamily="34" charset="0"/>
                        </a:rPr>
                        <a:t>isn’t it?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34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,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wahr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nein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96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    ? </a:t>
                      </a:r>
                    </a:p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nein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092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   ,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wahr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nein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99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  ,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wahr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nein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1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nein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911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nein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154641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5D046EC-922C-6973-D878-C74854798C47}"/>
              </a:ext>
            </a:extLst>
          </p:cNvPr>
          <p:cNvSpPr txBox="1"/>
          <p:nvPr/>
        </p:nvSpPr>
        <p:spPr>
          <a:xfrm>
            <a:off x="618867" y="623766"/>
            <a:ext cx="10605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Are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these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your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things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not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?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Speak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with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a </a:t>
            </a:r>
            <a:r>
              <a:rPr kumimoji="0" lang="es-A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partner</a:t>
            </a:r>
            <a:r>
              <a:rPr kumimoji="0" lang="es-A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 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AE9DE8C-260F-89C9-4ABA-BE26E909E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37" y="2020327"/>
            <a:ext cx="250627" cy="5012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08D175-2324-44A0-A6D0-76DE18F0C96D}"/>
              </a:ext>
            </a:extLst>
          </p:cNvPr>
          <p:cNvSpPr txBox="1"/>
          <p:nvPr/>
        </p:nvSpPr>
        <p:spPr>
          <a:xfrm>
            <a:off x="5503041" y="1950987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deine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Flasche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nicht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wahr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AB5EAD-159F-3DFF-9E0B-C370FE16FFCF}"/>
              </a:ext>
            </a:extLst>
          </p:cNvPr>
          <p:cNvSpPr txBox="1"/>
          <p:nvPr/>
        </p:nvSpPr>
        <p:spPr>
          <a:xfrm>
            <a:off x="7167473" y="2275626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Nein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,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nicht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meine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Flasche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5" name="Picture 2" descr="Free illustrations of Dog">
            <a:extLst>
              <a:ext uri="{FF2B5EF4-FFF2-40B4-BE49-F238E27FC236}">
                <a16:creationId xmlns:a16="http://schemas.microsoft.com/office/drawing/2014/main" id="{E1AD229A-808D-227F-98C2-B6C8770C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94" y="2804408"/>
            <a:ext cx="532429" cy="4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F31BAD-EDAD-F6A3-4E63-52A931193823}"/>
              </a:ext>
            </a:extLst>
          </p:cNvPr>
          <p:cNvSpPr txBox="1"/>
          <p:nvPr/>
        </p:nvSpPr>
        <p:spPr>
          <a:xfrm>
            <a:off x="5503041" y="2638619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dein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Haustier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087484-63A3-2432-F26A-5478C8A2C319}"/>
              </a:ext>
            </a:extLst>
          </p:cNvPr>
          <p:cNvSpPr txBox="1"/>
          <p:nvPr/>
        </p:nvSpPr>
        <p:spPr>
          <a:xfrm>
            <a:off x="7291201" y="2963258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Nein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,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nicht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mein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Haustier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8" name="Picture 2" descr="Free vector graphics of Blackboard">
            <a:extLst>
              <a:ext uri="{FF2B5EF4-FFF2-40B4-BE49-F238E27FC236}">
                <a16:creationId xmlns:a16="http://schemas.microsoft.com/office/drawing/2014/main" id="{342F098A-C0DC-ADC5-8311-5B99A70C0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65" y="3485030"/>
            <a:ext cx="497370" cy="37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BF5B4B-9685-BDD4-4FA9-7EC1C9B24BF5}"/>
              </a:ext>
            </a:extLst>
          </p:cNvPr>
          <p:cNvSpPr txBox="1"/>
          <p:nvPr/>
        </p:nvSpPr>
        <p:spPr>
          <a:xfrm>
            <a:off x="5411778" y="3328726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deine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Schule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nicht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wahr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A885F-43B7-2570-6C3D-72BFCDA0198F}"/>
              </a:ext>
            </a:extLst>
          </p:cNvPr>
          <p:cNvSpPr txBox="1"/>
          <p:nvPr/>
        </p:nvSpPr>
        <p:spPr>
          <a:xfrm>
            <a:off x="7473727" y="3650890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Ja,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meine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Schule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 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3B1E19CA-7BC4-195B-85F9-708C8C69E6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6" y="4153633"/>
            <a:ext cx="502139" cy="3793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2254714-91E7-6546-5AF7-5DABA26522C7}"/>
              </a:ext>
            </a:extLst>
          </p:cNvPr>
          <p:cNvSpPr txBox="1"/>
          <p:nvPr/>
        </p:nvSpPr>
        <p:spPr>
          <a:xfrm>
            <a:off x="5503041" y="4083977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dein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Buch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nicht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wahr</a:t>
            </a: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D1100A-8ABA-8F79-A20F-F8A0BBEFF463}"/>
              </a:ext>
            </a:extLst>
          </p:cNvPr>
          <p:cNvSpPr txBox="1"/>
          <p:nvPr/>
        </p:nvSpPr>
        <p:spPr>
          <a:xfrm>
            <a:off x="7473727" y="4415881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Nein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,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nicht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mein Buch. 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34" name="Picture 4" descr="Free vector graphics of Giraffe">
            <a:extLst>
              <a:ext uri="{FF2B5EF4-FFF2-40B4-BE49-F238E27FC236}">
                <a16:creationId xmlns:a16="http://schemas.microsoft.com/office/drawing/2014/main" id="{35CBCA5B-37AB-B286-19B9-5273CCD5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94" y="4815991"/>
            <a:ext cx="239553" cy="55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708846F-D88B-D8AE-3D07-CA6453721B15}"/>
              </a:ext>
            </a:extLst>
          </p:cNvPr>
          <p:cNvSpPr txBox="1"/>
          <p:nvPr/>
        </p:nvSpPr>
        <p:spPr>
          <a:xfrm>
            <a:off x="5540190" y="4772863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dein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Tier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B1ECF1-4246-13B5-7E2A-DE82EFF828F0}"/>
              </a:ext>
            </a:extLst>
          </p:cNvPr>
          <p:cNvSpPr txBox="1"/>
          <p:nvPr/>
        </p:nvSpPr>
        <p:spPr>
          <a:xfrm>
            <a:off x="6986401" y="5088489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Nein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,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nicht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mein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Tier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38" name="Picture 3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2CFF72-3AD8-7E5B-11F1-40D5996F3BE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91" y="5567148"/>
            <a:ext cx="420517" cy="38240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D360D76-90E4-DE38-6294-757D59262814}"/>
              </a:ext>
            </a:extLst>
          </p:cNvPr>
          <p:cNvSpPr txBox="1"/>
          <p:nvPr/>
        </p:nvSpPr>
        <p:spPr>
          <a:xfrm>
            <a:off x="5503041" y="5404115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deine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Tasche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06A19F-CFE7-4991-59C3-DAC5EEC139B8}"/>
              </a:ext>
            </a:extLst>
          </p:cNvPr>
          <p:cNvSpPr txBox="1"/>
          <p:nvPr/>
        </p:nvSpPr>
        <p:spPr>
          <a:xfrm>
            <a:off x="6447273" y="5758352"/>
            <a:ext cx="4777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Ja, das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meine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20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Tasche</a:t>
            </a:r>
            <a:r>
              <a:rPr lang="es-AR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CF1895B7-8F2D-9C7A-ECBF-D50DA95190F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30" y="519060"/>
            <a:ext cx="539143" cy="579919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7EC55840-839A-D7DE-AA3F-0E77592F38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5779" y="507110"/>
            <a:ext cx="569816" cy="5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36" grpId="0"/>
      <p:bldP spid="37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612294"/>
              </p:ext>
            </p:extLst>
          </p:nvPr>
        </p:nvGraphicFramePr>
        <p:xfrm>
          <a:off x="650347" y="1217905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England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wo?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Germany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gut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auch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ber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geht’s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Schule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icht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wahr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Punkt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as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Haustier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as Buch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as Tier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92646" y="5889179"/>
            <a:ext cx="68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810662" y="399231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97005" y="2285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406466" y="594259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pet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746585" y="5942595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book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756028" y="5942595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animal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339248" y="5077352"/>
            <a:ext cx="223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school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746584" y="5099164"/>
            <a:ext cx="321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isn’t/isn’t that right?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23154" y="5120890"/>
            <a:ext cx="362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dot, point, full stop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339247" y="42445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not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788499" y="4232798"/>
            <a:ext cx="246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how’s it going?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752598" y="423066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how?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339246" y="336494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good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746583" y="333795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also, too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750195" y="337561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but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406465" y="249933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where? 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786999" y="248651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760162" y="249933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Deutschland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406464" y="164819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England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786997" y="166355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and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768034" y="1636224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great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7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CEECA8C1-23AA-47D2-A97A-CCDB84286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99404"/>
              </p:ext>
            </p:extLst>
          </p:nvPr>
        </p:nvGraphicFramePr>
        <p:xfrm>
          <a:off x="644541" y="1305566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ermany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reat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ngland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ot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ow?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how’s it going?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good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ut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lso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, too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animal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isn’t it/isn’t that right?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dot, point, full stop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book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pet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school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835FAF0-2663-412D-9978-EE4A908E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9F148E-B1F7-495B-97E4-7EA3AF730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88D0B1-74D6-4E4E-8EE3-61276743F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DC9D669-CF83-4434-BE29-49D6A36F742D}"/>
              </a:ext>
            </a:extLst>
          </p:cNvPr>
          <p:cNvSpPr txBox="1"/>
          <p:nvPr/>
        </p:nvSpPr>
        <p:spPr>
          <a:xfrm>
            <a:off x="1792646" y="5889179"/>
            <a:ext cx="68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0756D-7516-4299-8FDB-AC5B38086B19}"/>
              </a:ext>
            </a:extLst>
          </p:cNvPr>
          <p:cNvSpPr txBox="1"/>
          <p:nvPr/>
        </p:nvSpPr>
        <p:spPr>
          <a:xfrm>
            <a:off x="1810662" y="399231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A4225D-ADE5-44F4-9A13-6345C352927E}"/>
              </a:ext>
            </a:extLst>
          </p:cNvPr>
          <p:cNvSpPr txBox="1"/>
          <p:nvPr/>
        </p:nvSpPr>
        <p:spPr>
          <a:xfrm>
            <a:off x="1797005" y="2285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DA2650-FEF6-47CD-9776-24BC84079B55}"/>
              </a:ext>
            </a:extLst>
          </p:cNvPr>
          <p:cNvSpPr txBox="1"/>
          <p:nvPr/>
        </p:nvSpPr>
        <p:spPr>
          <a:xfrm>
            <a:off x="2406466" y="594259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Buch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0482D74-805D-4B19-B448-8AA3F5A30C0F}"/>
              </a:ext>
            </a:extLst>
          </p:cNvPr>
          <p:cNvSpPr txBox="1"/>
          <p:nvPr/>
        </p:nvSpPr>
        <p:spPr>
          <a:xfrm>
            <a:off x="4746585" y="5942595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Haustier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7C27D1C-6918-4984-8CFD-77754FBF3100}"/>
              </a:ext>
            </a:extLst>
          </p:cNvPr>
          <p:cNvSpPr txBox="1"/>
          <p:nvPr/>
        </p:nvSpPr>
        <p:spPr>
          <a:xfrm>
            <a:off x="7756028" y="594259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Schule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2811D3-95BF-455D-A868-EA7EA58C63C4}"/>
              </a:ext>
            </a:extLst>
          </p:cNvPr>
          <p:cNvSpPr txBox="1"/>
          <p:nvPr/>
        </p:nvSpPr>
        <p:spPr>
          <a:xfrm>
            <a:off x="2339248" y="507735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Tier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DF08730-51AE-4825-AFB2-CD63172E5FAC}"/>
              </a:ext>
            </a:extLst>
          </p:cNvPr>
          <p:cNvSpPr txBox="1"/>
          <p:nvPr/>
        </p:nvSpPr>
        <p:spPr>
          <a:xfrm>
            <a:off x="5640235" y="5134526"/>
            <a:ext cx="232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nicht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wahr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C2120EC-0500-4645-A4A6-DAB1388DB431}"/>
              </a:ext>
            </a:extLst>
          </p:cNvPr>
          <p:cNvSpPr txBox="1"/>
          <p:nvPr/>
        </p:nvSpPr>
        <p:spPr>
          <a:xfrm>
            <a:off x="8927121" y="5120939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</a:t>
            </a: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Punkt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0ECA54-31CA-4E6B-9AE9-D40923B98387}"/>
              </a:ext>
            </a:extLst>
          </p:cNvPr>
          <p:cNvSpPr txBox="1"/>
          <p:nvPr/>
        </p:nvSpPr>
        <p:spPr>
          <a:xfrm>
            <a:off x="2339247" y="42445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gut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F1D7698-791A-4991-9678-6379008494E0}"/>
              </a:ext>
            </a:extLst>
          </p:cNvPr>
          <p:cNvSpPr txBox="1"/>
          <p:nvPr/>
        </p:nvSpPr>
        <p:spPr>
          <a:xfrm>
            <a:off x="4788499" y="423279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aber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F789CDA-6D8B-44FE-86C1-775DBEB7CBDA}"/>
              </a:ext>
            </a:extLst>
          </p:cNvPr>
          <p:cNvSpPr txBox="1"/>
          <p:nvPr/>
        </p:nvSpPr>
        <p:spPr>
          <a:xfrm>
            <a:off x="7752598" y="423066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auch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D692E39-5CD8-495C-B6E5-2A4B0A720028}"/>
              </a:ext>
            </a:extLst>
          </p:cNvPr>
          <p:cNvSpPr txBox="1"/>
          <p:nvPr/>
        </p:nvSpPr>
        <p:spPr>
          <a:xfrm>
            <a:off x="2355608" y="346646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nicht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341F923-DABD-48BC-A923-34DED2A0A299}"/>
              </a:ext>
            </a:extLst>
          </p:cNvPr>
          <p:cNvSpPr txBox="1"/>
          <p:nvPr/>
        </p:nvSpPr>
        <p:spPr>
          <a:xfrm>
            <a:off x="4786997" y="340712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wie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26F614-9E69-48B8-A2BD-7CD03EF20806}"/>
              </a:ext>
            </a:extLst>
          </p:cNvPr>
          <p:cNvSpPr txBox="1"/>
          <p:nvPr/>
        </p:nvSpPr>
        <p:spPr>
          <a:xfrm>
            <a:off x="7750195" y="337561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wie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geht’s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5842314-B9AD-4054-ADEB-95CF9E4C4254}"/>
              </a:ext>
            </a:extLst>
          </p:cNvPr>
          <p:cNvSpPr txBox="1"/>
          <p:nvPr/>
        </p:nvSpPr>
        <p:spPr>
          <a:xfrm>
            <a:off x="2355608" y="257358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46E8811-7D76-41E1-A038-03E6237232F4}"/>
              </a:ext>
            </a:extLst>
          </p:cNvPr>
          <p:cNvSpPr txBox="1"/>
          <p:nvPr/>
        </p:nvSpPr>
        <p:spPr>
          <a:xfrm>
            <a:off x="4802733" y="257844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wo?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E1EA1C-C1CC-4E36-A413-14DFF38FDB76}"/>
              </a:ext>
            </a:extLst>
          </p:cNvPr>
          <p:cNvSpPr txBox="1"/>
          <p:nvPr/>
        </p:nvSpPr>
        <p:spPr>
          <a:xfrm>
            <a:off x="7746783" y="257358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England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07E4925-4B29-4A0B-9E7A-0F937A124D0C}"/>
              </a:ext>
            </a:extLst>
          </p:cNvPr>
          <p:cNvSpPr txBox="1"/>
          <p:nvPr/>
        </p:nvSpPr>
        <p:spPr>
          <a:xfrm>
            <a:off x="2400658" y="1692714"/>
            <a:ext cx="220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Deutschland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89703AE-F40F-4339-A222-ECB0E5062BD5}"/>
              </a:ext>
            </a:extLst>
          </p:cNvPr>
          <p:cNvSpPr txBox="1"/>
          <p:nvPr/>
        </p:nvSpPr>
        <p:spPr>
          <a:xfrm>
            <a:off x="4786997" y="172248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toll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0C455D2-B13A-4CA8-BA7A-429FD5CF5EB4}"/>
              </a:ext>
            </a:extLst>
          </p:cNvPr>
          <p:cNvSpPr txBox="1"/>
          <p:nvPr/>
        </p:nvSpPr>
        <p:spPr>
          <a:xfrm>
            <a:off x="7756028" y="1682235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25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-124691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rot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59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88776"/>
              </p:ext>
            </p:extLst>
          </p:nvPr>
        </p:nvGraphicFramePr>
        <p:xfrm>
          <a:off x="650347" y="1217905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England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toll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wo?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Germany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auch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geht’s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Schule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wahr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Punkt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Haustier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 Buch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 Tier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92646" y="5889179"/>
            <a:ext cx="68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810662" y="399231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97005" y="2285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25043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CEECA8C1-23AA-47D2-A97A-CCDB84286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94533"/>
              </p:ext>
            </p:extLst>
          </p:nvPr>
        </p:nvGraphicFramePr>
        <p:xfrm>
          <a:off x="644541" y="1305566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ermany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reat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ngland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ow?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how’s it going?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lso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too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animal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isn’t it/isn’t that right?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dot, point, full stop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book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school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0835FAF0-2663-412D-9978-EE4A908E4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0" y="3297099"/>
            <a:ext cx="1186070" cy="1080360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9F148E-B1F7-495B-97E4-7EA3AF730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0" y="1591119"/>
            <a:ext cx="1186070" cy="1186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88D0B1-74D6-4E4E-8EE3-61276743F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8" y="4981932"/>
            <a:ext cx="1162417" cy="110123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DC9D669-CF83-4434-BE29-49D6A36F742D}"/>
              </a:ext>
            </a:extLst>
          </p:cNvPr>
          <p:cNvSpPr txBox="1"/>
          <p:nvPr/>
        </p:nvSpPr>
        <p:spPr>
          <a:xfrm>
            <a:off x="1792646" y="5889179"/>
            <a:ext cx="68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50756D-7516-4299-8FDB-AC5B38086B19}"/>
              </a:ext>
            </a:extLst>
          </p:cNvPr>
          <p:cNvSpPr txBox="1"/>
          <p:nvPr/>
        </p:nvSpPr>
        <p:spPr>
          <a:xfrm>
            <a:off x="1810662" y="399231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4A4225D-ADE5-44F4-9A13-6345C352927E}"/>
              </a:ext>
            </a:extLst>
          </p:cNvPr>
          <p:cNvSpPr txBox="1"/>
          <p:nvPr/>
        </p:nvSpPr>
        <p:spPr>
          <a:xfrm>
            <a:off x="1797005" y="228518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84916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2037" y="1850435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Sag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die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3200" b="1" baseline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Wörter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09131A14-3E76-498A-9F9D-3DE465B168BE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0ABFB058-DBD6-47AC-86A9-CE2815BC126F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40F37C5-3B61-4FD1-B88D-B2287495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A5629A25-4690-4F15-A078-0C8E9610EB85}"/>
              </a:ext>
            </a:extLst>
          </p:cNvPr>
          <p:cNvSpPr txBox="1"/>
          <p:nvPr/>
        </p:nvSpPr>
        <p:spPr>
          <a:xfrm>
            <a:off x="123172" y="651720"/>
            <a:ext cx="2793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Partnerarbeit*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5688A38-1A87-45EA-8C62-4F46996558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48" y="606971"/>
            <a:ext cx="539143" cy="579919"/>
          </a:xfrm>
          <a:prstGeom prst="rect">
            <a:avLst/>
          </a:prstGeom>
        </p:spPr>
      </p:pic>
      <p:pic>
        <p:nvPicPr>
          <p:cNvPr id="107" name="Picture 106" descr="Icon&#10;&#10;Description automatically generated">
            <a:extLst>
              <a:ext uri="{FF2B5EF4-FFF2-40B4-BE49-F238E27FC236}">
                <a16:creationId xmlns:a16="http://schemas.microsoft.com/office/drawing/2014/main" id="{56E96543-247A-482A-95E9-69C21AE199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0597" y="595021"/>
            <a:ext cx="569816" cy="5799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8665E99-91C4-F5EB-519C-41907A70E65D}"/>
              </a:ext>
            </a:extLst>
          </p:cNvPr>
          <p:cNvSpPr txBox="1"/>
          <p:nvPr/>
        </p:nvSpPr>
        <p:spPr>
          <a:xfrm>
            <a:off x="6788802" y="167680"/>
            <a:ext cx="337235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latin typeface="Century Gothic" panose="020B0502020202020204" pitchFamily="34" charset="0"/>
              </a:rPr>
              <a:t>Partnerarbeit</a:t>
            </a:r>
            <a:r>
              <a:rPr lang="en-GB" sz="2000" dirty="0">
                <a:latin typeface="Century Gothic" panose="020B0502020202020204" pitchFamily="34" charset="0"/>
              </a:rPr>
              <a:t> – pair work </a:t>
            </a:r>
          </a:p>
        </p:txBody>
      </p:sp>
      <p:graphicFrame>
        <p:nvGraphicFramePr>
          <p:cNvPr id="21" name="Table 3">
            <a:extLst>
              <a:ext uri="{FF2B5EF4-FFF2-40B4-BE49-F238E27FC236}">
                <a16:creationId xmlns:a16="http://schemas.microsoft.com/office/drawing/2014/main" id="{2A933ABD-21C8-6DB8-DECD-9E865907E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548432"/>
              </p:ext>
            </p:extLst>
          </p:nvPr>
        </p:nvGraphicFramePr>
        <p:xfrm>
          <a:off x="932448" y="1231639"/>
          <a:ext cx="7950590" cy="5533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0118">
                  <a:extLst>
                    <a:ext uri="{9D8B030D-6E8A-4147-A177-3AD203B41FA5}">
                      <a16:colId xmlns:a16="http://schemas.microsoft.com/office/drawing/2014/main" val="2134240432"/>
                    </a:ext>
                  </a:extLst>
                </a:gridCol>
                <a:gridCol w="1590118">
                  <a:extLst>
                    <a:ext uri="{9D8B030D-6E8A-4147-A177-3AD203B41FA5}">
                      <a16:colId xmlns:a16="http://schemas.microsoft.com/office/drawing/2014/main" val="1848928950"/>
                    </a:ext>
                  </a:extLst>
                </a:gridCol>
                <a:gridCol w="1590118">
                  <a:extLst>
                    <a:ext uri="{9D8B030D-6E8A-4147-A177-3AD203B41FA5}">
                      <a16:colId xmlns:a16="http://schemas.microsoft.com/office/drawing/2014/main" val="1980577298"/>
                    </a:ext>
                  </a:extLst>
                </a:gridCol>
                <a:gridCol w="1590118">
                  <a:extLst>
                    <a:ext uri="{9D8B030D-6E8A-4147-A177-3AD203B41FA5}">
                      <a16:colId xmlns:a16="http://schemas.microsoft.com/office/drawing/2014/main" val="3923716481"/>
                    </a:ext>
                  </a:extLst>
                </a:gridCol>
                <a:gridCol w="1590118">
                  <a:extLst>
                    <a:ext uri="{9D8B030D-6E8A-4147-A177-3AD203B41FA5}">
                      <a16:colId xmlns:a16="http://schemas.microsoft.com/office/drawing/2014/main" val="1751352128"/>
                    </a:ext>
                  </a:extLst>
                </a:gridCol>
              </a:tblGrid>
              <a:tr h="13833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auch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lachen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acht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suchen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einfach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6788699"/>
                  </a:ext>
                </a:extLst>
              </a:tr>
              <a:tr h="13833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Tochter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Mittwoch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kochen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weiblich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Buch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4565471"/>
                  </a:ext>
                </a:extLst>
              </a:tr>
              <a:tr h="13833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Milch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Kuchen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richtig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sprechen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5785199"/>
                  </a:ext>
                </a:extLst>
              </a:tr>
              <a:tr h="13833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Eiche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rechts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sechzehn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hoch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4604523"/>
                  </a:ext>
                </a:extLst>
              </a:tr>
            </a:tbl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1FADA9-03C0-AC2D-10EF-58BD86F8A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63" y="1683018"/>
            <a:ext cx="1175467" cy="558347"/>
          </a:xfrm>
          <a:prstGeom prst="rect">
            <a:avLst/>
          </a:prstGeom>
        </p:spPr>
      </p:pic>
      <p:pic>
        <p:nvPicPr>
          <p:cNvPr id="1026" name="Picture 2" descr="Free vector graphics of Emoticon">
            <a:extLst>
              <a:ext uri="{FF2B5EF4-FFF2-40B4-BE49-F238E27FC236}">
                <a16:creationId xmlns:a16="http://schemas.microsoft.com/office/drawing/2014/main" id="{6D7FE33F-6303-B535-779D-1021A6F6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31" y="1487236"/>
            <a:ext cx="672834" cy="70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graphics of Eight">
            <a:extLst>
              <a:ext uri="{FF2B5EF4-FFF2-40B4-BE49-F238E27FC236}">
                <a16:creationId xmlns:a16="http://schemas.microsoft.com/office/drawing/2014/main" id="{1985EF81-0911-FAE7-9352-B54200EF0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35" y="1491731"/>
            <a:ext cx="529840" cy="75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Detective">
            <a:extLst>
              <a:ext uri="{FF2B5EF4-FFF2-40B4-BE49-F238E27FC236}">
                <a16:creationId xmlns:a16="http://schemas.microsoft.com/office/drawing/2014/main" id="{298D03F1-0539-C594-A2D6-A15C43BA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7236"/>
            <a:ext cx="696270" cy="70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F3B71D9-AFB0-5FF3-232E-2800C52379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93" y="1687084"/>
            <a:ext cx="1056860" cy="441326"/>
          </a:xfrm>
          <a:prstGeom prst="rect">
            <a:avLst/>
          </a:prstGeom>
        </p:spPr>
      </p:pic>
      <p:pic>
        <p:nvPicPr>
          <p:cNvPr id="1032" name="Picture 8" descr="Free vector graphics of Daughter">
            <a:extLst>
              <a:ext uri="{FF2B5EF4-FFF2-40B4-BE49-F238E27FC236}">
                <a16:creationId xmlns:a16="http://schemas.microsoft.com/office/drawing/2014/main" id="{F24797FA-96C6-5660-455E-D4321DE0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79" y="2905214"/>
            <a:ext cx="532388" cy="6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26E85DF-7134-716A-9606-9750215042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2" y="3148622"/>
            <a:ext cx="1455998" cy="280378"/>
          </a:xfrm>
          <a:prstGeom prst="rect">
            <a:avLst/>
          </a:prstGeom>
        </p:spPr>
      </p:pic>
      <p:pic>
        <p:nvPicPr>
          <p:cNvPr id="1034" name="Picture 10" descr="Free vector graphics of Chef">
            <a:extLst>
              <a:ext uri="{FF2B5EF4-FFF2-40B4-BE49-F238E27FC236}">
                <a16:creationId xmlns:a16="http://schemas.microsoft.com/office/drawing/2014/main" id="{BB190819-984D-5147-0656-EE05B173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03" y="2895191"/>
            <a:ext cx="1373904" cy="6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vector graphics of Gender">
            <a:extLst>
              <a:ext uri="{FF2B5EF4-FFF2-40B4-BE49-F238E27FC236}">
                <a16:creationId xmlns:a16="http://schemas.microsoft.com/office/drawing/2014/main" id="{29BE0AA8-8CCA-22AA-D343-64E0F794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2343" y="2849244"/>
            <a:ext cx="403584" cy="6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A picture containing icon&#10;&#10;Description automatically generated">
            <a:extLst>
              <a:ext uri="{FF2B5EF4-FFF2-40B4-BE49-F238E27FC236}">
                <a16:creationId xmlns:a16="http://schemas.microsoft.com/office/drawing/2014/main" id="{6C3717C3-DC79-5AF3-6355-DBC998C192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37" y="2895191"/>
            <a:ext cx="848487" cy="641005"/>
          </a:xfrm>
          <a:prstGeom prst="rect">
            <a:avLst/>
          </a:prstGeom>
        </p:spPr>
      </p:pic>
      <p:pic>
        <p:nvPicPr>
          <p:cNvPr id="1040" name="Picture 16" descr="Free vector graphics of Negative">
            <a:extLst>
              <a:ext uri="{FF2B5EF4-FFF2-40B4-BE49-F238E27FC236}">
                <a16:creationId xmlns:a16="http://schemas.microsoft.com/office/drawing/2014/main" id="{225AB95D-598C-BD22-2E4B-1B3BA1B4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26" y="4352809"/>
            <a:ext cx="549041" cy="5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vector graphics of Milk">
            <a:extLst>
              <a:ext uri="{FF2B5EF4-FFF2-40B4-BE49-F238E27FC236}">
                <a16:creationId xmlns:a16="http://schemas.microsoft.com/office/drawing/2014/main" id="{C6D7D009-EED0-EB31-F331-5672FEE9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84" y="4145586"/>
            <a:ext cx="592627" cy="8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ree vector graphics of Cake">
            <a:extLst>
              <a:ext uri="{FF2B5EF4-FFF2-40B4-BE49-F238E27FC236}">
                <a16:creationId xmlns:a16="http://schemas.microsoft.com/office/drawing/2014/main" id="{D47360FD-F4AF-C6AC-BAAB-7AB134E4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40" y="4099358"/>
            <a:ext cx="871406" cy="85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heck Mark, Tick Mark, Check, Correct, Ok, Yes, Green">
            <a:extLst>
              <a:ext uri="{FF2B5EF4-FFF2-40B4-BE49-F238E27FC236}">
                <a16:creationId xmlns:a16="http://schemas.microsoft.com/office/drawing/2014/main" id="{E4F263C0-C6D2-3CE0-6400-6044ED6C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22" y="4271002"/>
            <a:ext cx="691934" cy="6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7C2BCC19-3627-953E-DB2C-66C8B3756F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49" y="4469830"/>
            <a:ext cx="410295" cy="441326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63968C55-4AEB-9BA3-7857-58A8CEEB19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598" y="4457880"/>
            <a:ext cx="433637" cy="441326"/>
          </a:xfrm>
          <a:prstGeom prst="rect">
            <a:avLst/>
          </a:prstGeom>
        </p:spPr>
      </p:pic>
      <p:pic>
        <p:nvPicPr>
          <p:cNvPr id="51" name="Picture 8" descr="Free vector graphics of Oak">
            <a:extLst>
              <a:ext uri="{FF2B5EF4-FFF2-40B4-BE49-F238E27FC236}">
                <a16:creationId xmlns:a16="http://schemas.microsoft.com/office/drawing/2014/main" id="{CF8527F9-03F2-CFEF-9925-74ADBC2E1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52" y="5773640"/>
            <a:ext cx="595993" cy="5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ree vector graphics of Arrow">
            <a:extLst>
              <a:ext uri="{FF2B5EF4-FFF2-40B4-BE49-F238E27FC236}">
                <a16:creationId xmlns:a16="http://schemas.microsoft.com/office/drawing/2014/main" id="{3CAEF995-7FD1-8D53-79D4-B50E79C8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49" y="5722561"/>
            <a:ext cx="694348" cy="52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graphics of Number">
            <a:extLst>
              <a:ext uri="{FF2B5EF4-FFF2-40B4-BE49-F238E27FC236}">
                <a16:creationId xmlns:a16="http://schemas.microsoft.com/office/drawing/2014/main" id="{B9E4FBEC-E636-40A3-9956-E8A45EFB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92" y="5716915"/>
            <a:ext cx="694348" cy="5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ree illustrations of Moe">
            <a:extLst>
              <a:ext uri="{FF2B5EF4-FFF2-40B4-BE49-F238E27FC236}">
                <a16:creationId xmlns:a16="http://schemas.microsoft.com/office/drawing/2014/main" id="{80471154-181D-26E1-EE8C-752EC516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02" y="5727922"/>
            <a:ext cx="898955" cy="61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Free vector graphics of Building">
            <a:extLst>
              <a:ext uri="{FF2B5EF4-FFF2-40B4-BE49-F238E27FC236}">
                <a16:creationId xmlns:a16="http://schemas.microsoft.com/office/drawing/2014/main" id="{C642DA1B-D06B-85BC-2EC7-647279EE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54" y="5529178"/>
            <a:ext cx="952990" cy="85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92296" y="1077006"/>
            <a:ext cx="11463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German, you can put several words together to make one long word! This is called a compound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d. 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899051" y="3418456"/>
            <a:ext cx="267931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meine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Schule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" name="Google Shape;183;p8"/>
          <p:cNvPicPr/>
          <p:nvPr/>
        </p:nvPicPr>
        <p:blipFill>
          <a:blip r:embed="rId4"/>
          <a:stretch/>
        </p:blipFill>
        <p:spPr>
          <a:xfrm>
            <a:off x="319244" y="3825750"/>
            <a:ext cx="633960" cy="6710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6" y="79587"/>
            <a:ext cx="8799066" cy="668717"/>
          </a:xfrm>
        </p:spPr>
        <p:txBody>
          <a:bodyPr/>
          <a:lstStyle/>
          <a:p>
            <a:r>
              <a:rPr lang="en-GB" sz="3600" b="1" spc="-1" dirty="0">
                <a:latin typeface="Century Gothic" panose="020B0502020202020204" pitchFamily="34" charset="0"/>
                <a:ea typeface="Century Gothic"/>
              </a:rPr>
              <a:t>Compound words</a:t>
            </a:r>
            <a:endParaRPr lang="en-GB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D1300A-FC1A-4389-BC12-D89809096E0A}"/>
              </a:ext>
            </a:extLst>
          </p:cNvPr>
          <p:cNvSpPr/>
          <p:nvPr/>
        </p:nvSpPr>
        <p:spPr>
          <a:xfrm>
            <a:off x="4594846" y="2884118"/>
            <a:ext cx="1870421" cy="518040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masculine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0F79FDB-D32A-4BB3-B5EB-6846D0EA6ED8}"/>
              </a:ext>
            </a:extLst>
          </p:cNvPr>
          <p:cNvSpPr/>
          <p:nvPr/>
        </p:nvSpPr>
        <p:spPr>
          <a:xfrm>
            <a:off x="1025432" y="2879404"/>
            <a:ext cx="1870421" cy="518040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feminine</a:t>
            </a:r>
          </a:p>
        </p:txBody>
      </p:sp>
      <p:sp>
        <p:nvSpPr>
          <p:cNvPr id="28" name="CustomShape 5">
            <a:extLst>
              <a:ext uri="{FF2B5EF4-FFF2-40B4-BE49-F238E27FC236}">
                <a16:creationId xmlns:a16="http://schemas.microsoft.com/office/drawing/2014/main" id="{1A304562-FFAE-47C1-AAB3-E0DD291ADD70}"/>
              </a:ext>
            </a:extLst>
          </p:cNvPr>
          <p:cNvSpPr/>
          <p:nvPr/>
        </p:nvSpPr>
        <p:spPr>
          <a:xfrm>
            <a:off x="922836" y="4068033"/>
            <a:ext cx="267931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my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school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CustomShape 5">
            <a:extLst>
              <a:ext uri="{FF2B5EF4-FFF2-40B4-BE49-F238E27FC236}">
                <a16:creationId xmlns:a16="http://schemas.microsoft.com/office/drawing/2014/main" id="{C4E5B442-BFA6-4470-A33B-FD5C08584EA3}"/>
              </a:ext>
            </a:extLst>
          </p:cNvPr>
          <p:cNvSpPr/>
          <p:nvPr/>
        </p:nvSpPr>
        <p:spPr>
          <a:xfrm>
            <a:off x="4594846" y="3444536"/>
            <a:ext cx="267931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mein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Freund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0" name="Google Shape;183;p8">
            <a:extLst>
              <a:ext uri="{FF2B5EF4-FFF2-40B4-BE49-F238E27FC236}">
                <a16:creationId xmlns:a16="http://schemas.microsoft.com/office/drawing/2014/main" id="{1FD085A7-AD18-4AB8-897A-4A91178F22D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085984" y="3817838"/>
            <a:ext cx="633960" cy="671040"/>
          </a:xfrm>
          <a:prstGeom prst="rect">
            <a:avLst/>
          </a:prstGeom>
          <a:ln>
            <a:noFill/>
          </a:ln>
        </p:spPr>
      </p:pic>
      <p:sp>
        <p:nvSpPr>
          <p:cNvPr id="31" name="CustomShape 5">
            <a:extLst>
              <a:ext uri="{FF2B5EF4-FFF2-40B4-BE49-F238E27FC236}">
                <a16:creationId xmlns:a16="http://schemas.microsoft.com/office/drawing/2014/main" id="{55726535-1206-471F-85C0-066EA0CC3E5C}"/>
              </a:ext>
            </a:extLst>
          </p:cNvPr>
          <p:cNvSpPr/>
          <p:nvPr/>
        </p:nvSpPr>
        <p:spPr>
          <a:xfrm>
            <a:off x="4750044" y="3977914"/>
            <a:ext cx="267931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my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friend 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CustomShape 5">
            <a:extLst>
              <a:ext uri="{FF2B5EF4-FFF2-40B4-BE49-F238E27FC236}">
                <a16:creationId xmlns:a16="http://schemas.microsoft.com/office/drawing/2014/main" id="{6500C995-2DD7-4311-8319-AD39B8868035}"/>
              </a:ext>
            </a:extLst>
          </p:cNvPr>
          <p:cNvSpPr/>
          <p:nvPr/>
        </p:nvSpPr>
        <p:spPr>
          <a:xfrm>
            <a:off x="8682720" y="3351567"/>
            <a:ext cx="326513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mein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Schulfreund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BA372CA1-F8AA-4B5F-B911-EA48AD64DE3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290641" y="3825750"/>
            <a:ext cx="633960" cy="671040"/>
          </a:xfrm>
          <a:prstGeom prst="rect">
            <a:avLst/>
          </a:prstGeom>
          <a:ln>
            <a:noFill/>
          </a:ln>
        </p:spPr>
      </p:pic>
      <p:sp>
        <p:nvSpPr>
          <p:cNvPr id="34" name="CustomShape 5">
            <a:extLst>
              <a:ext uri="{FF2B5EF4-FFF2-40B4-BE49-F238E27FC236}">
                <a16:creationId xmlns:a16="http://schemas.microsoft.com/office/drawing/2014/main" id="{C409A808-A0DA-4028-972D-84ABF9B44477}"/>
              </a:ext>
            </a:extLst>
          </p:cNvPr>
          <p:cNvSpPr/>
          <p:nvPr/>
        </p:nvSpPr>
        <p:spPr>
          <a:xfrm>
            <a:off x="8847554" y="3902250"/>
            <a:ext cx="3031167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my 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school friend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4509B95-EE6E-D2FE-B217-DD028FA6F809}"/>
              </a:ext>
            </a:extLst>
          </p:cNvPr>
          <p:cNvSpPr/>
          <p:nvPr/>
        </p:nvSpPr>
        <p:spPr>
          <a:xfrm>
            <a:off x="7195163" y="3827358"/>
            <a:ext cx="978408" cy="484632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ular Callout 24">
            <a:extLst>
              <a:ext uri="{FF2B5EF4-FFF2-40B4-BE49-F238E27FC236}">
                <a16:creationId xmlns:a16="http://schemas.microsoft.com/office/drawing/2014/main" id="{FC3FB95D-578C-C33A-CFA4-357E91051527}"/>
              </a:ext>
            </a:extLst>
          </p:cNvPr>
          <p:cNvSpPr/>
          <p:nvPr/>
        </p:nvSpPr>
        <p:spPr>
          <a:xfrm>
            <a:off x="7705162" y="1549982"/>
            <a:ext cx="4263487" cy="1088269"/>
          </a:xfrm>
          <a:prstGeom prst="wedgeRoundRectCallout">
            <a:avLst>
              <a:gd name="adj1" fmla="val 20137"/>
              <a:gd name="adj2" fmla="val 63187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white"/>
                </a:solidFill>
                <a:latin typeface="Century Gothic"/>
              </a:rPr>
              <a:t>N</a:t>
            </a:r>
            <a:r>
              <a:rPr lang="en-GB" sz="2000" kern="0" dirty="0" err="1">
                <a:solidFill>
                  <a:prstClr val="white"/>
                </a:solidFill>
                <a:latin typeface="Century Gothic"/>
              </a:rPr>
              <a:t>ote</a:t>
            </a:r>
            <a:r>
              <a:rPr lang="en-GB" sz="2000" kern="0" dirty="0">
                <a:solidFill>
                  <a:prstClr val="white"/>
                </a:solidFill>
                <a:latin typeface="Century Gothic"/>
              </a:rPr>
              <a:t> that he final ‘</a:t>
            </a:r>
            <a:r>
              <a:rPr lang="en-GB" sz="2000" b="1" kern="0" dirty="0">
                <a:solidFill>
                  <a:prstClr val="white"/>
                </a:solidFill>
                <a:latin typeface="Century Gothic"/>
              </a:rPr>
              <a:t>e</a:t>
            </a:r>
            <a:r>
              <a:rPr lang="en-GB" sz="2000" kern="0" dirty="0">
                <a:solidFill>
                  <a:prstClr val="white"/>
                </a:solidFill>
                <a:latin typeface="Century Gothic"/>
              </a:rPr>
              <a:t>’ in Schul</a:t>
            </a:r>
            <a:r>
              <a:rPr lang="en-GB" sz="2000" b="1" kern="0" dirty="0">
                <a:solidFill>
                  <a:prstClr val="white"/>
                </a:solidFill>
                <a:latin typeface="Century Gothic"/>
              </a:rPr>
              <a:t>e</a:t>
            </a:r>
            <a:r>
              <a:rPr lang="en-GB" sz="2000" kern="0" dirty="0">
                <a:solidFill>
                  <a:prstClr val="white"/>
                </a:solidFill>
                <a:latin typeface="Century Gothic"/>
              </a:rPr>
              <a:t> is dropped. Look, no ‘</a:t>
            </a:r>
            <a:r>
              <a:rPr lang="en-GB" sz="2000" b="1" kern="0" dirty="0">
                <a:solidFill>
                  <a:prstClr val="white"/>
                </a:solidFill>
                <a:latin typeface="Century Gothic"/>
              </a:rPr>
              <a:t>e</a:t>
            </a:r>
            <a:r>
              <a:rPr lang="en-GB" sz="2000" kern="0" dirty="0">
                <a:solidFill>
                  <a:prstClr val="white"/>
                </a:solidFill>
                <a:latin typeface="Century Gothic"/>
              </a:rPr>
              <a:t>’ here!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Rounded Rectangular Callout 24">
            <a:extLst>
              <a:ext uri="{FF2B5EF4-FFF2-40B4-BE49-F238E27FC236}">
                <a16:creationId xmlns:a16="http://schemas.microsoft.com/office/drawing/2014/main" id="{8C58A108-948F-5806-6801-24967B151BCC}"/>
              </a:ext>
            </a:extLst>
          </p:cNvPr>
          <p:cNvSpPr/>
          <p:nvPr/>
        </p:nvSpPr>
        <p:spPr>
          <a:xfrm>
            <a:off x="4175565" y="5015025"/>
            <a:ext cx="4749036" cy="1088269"/>
          </a:xfrm>
          <a:prstGeom prst="wedgeRoundRectCallout">
            <a:avLst>
              <a:gd name="adj1" fmla="val 37192"/>
              <a:gd name="adj2" fmla="val -105957"/>
              <a:gd name="adj3" fmla="val 16667"/>
            </a:avLst>
          </a:prstGeom>
          <a:solidFill>
            <a:srgbClr val="00206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white"/>
                </a:solidFill>
                <a:latin typeface="Century Gothic"/>
              </a:rPr>
              <a:t>The </a:t>
            </a:r>
            <a:r>
              <a:rPr lang="en-US" sz="2000" b="1" kern="0" dirty="0">
                <a:solidFill>
                  <a:prstClr val="white"/>
                </a:solidFill>
                <a:latin typeface="Century Gothic"/>
              </a:rPr>
              <a:t>gender</a:t>
            </a:r>
            <a:r>
              <a:rPr lang="en-US" sz="2000" kern="0" dirty="0">
                <a:solidFill>
                  <a:prstClr val="white"/>
                </a:solidFill>
                <a:latin typeface="Century Gothic"/>
              </a:rPr>
              <a:t> of a compound noun is always the gender of the </a:t>
            </a:r>
            <a:r>
              <a:rPr lang="en-US" sz="2000" b="1" kern="0" dirty="0">
                <a:solidFill>
                  <a:prstClr val="white"/>
                </a:solidFill>
                <a:latin typeface="Century Gothic"/>
              </a:rPr>
              <a:t>last</a:t>
            </a:r>
            <a:r>
              <a:rPr lang="en-US" sz="2000" kern="0" dirty="0">
                <a:solidFill>
                  <a:prstClr val="white"/>
                </a:solidFill>
                <a:latin typeface="Century Gothic"/>
              </a:rPr>
              <a:t> word.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19DEF50-EDD6-7ECA-4D58-5BB8BEA27584}"/>
              </a:ext>
            </a:extLst>
          </p:cNvPr>
          <p:cNvSpPr/>
          <p:nvPr/>
        </p:nvSpPr>
        <p:spPr>
          <a:xfrm>
            <a:off x="9296147" y="2831185"/>
            <a:ext cx="1870421" cy="518040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masculine!</a:t>
            </a:r>
          </a:p>
        </p:txBody>
      </p:sp>
    </p:spTree>
    <p:extLst>
      <p:ext uri="{BB962C8B-B14F-4D97-AF65-F5344CB8AC3E}">
        <p14:creationId xmlns:p14="http://schemas.microsoft.com/office/powerpoint/2010/main" val="20227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4" grpId="0" animBg="1"/>
      <p:bldP spid="26" grpId="0" animBg="1"/>
      <p:bldP spid="28" grpId="0"/>
      <p:bldP spid="29" grpId="0"/>
      <p:bldP spid="31" grpId="0"/>
      <p:bldP spid="32" grpId="0"/>
      <p:bldP spid="34" grpId="0"/>
      <p:bldP spid="3" grpId="0" animBg="1"/>
      <p:bldP spid="3" grpId="1" animBg="1"/>
      <p:bldP spid="22" grpId="0" animBg="1"/>
      <p:bldP spid="23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73638" y="128500"/>
            <a:ext cx="709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ist Aishas Freundin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23171" y="651720"/>
            <a:ext cx="977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 helping Aisha to learn more German. </a:t>
            </a:r>
            <a:b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</a:b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Was</a:t>
            </a:r>
            <a:r>
              <a:rPr kumimoji="0" lang="es-AR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ist das auf Deutsch?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pic>
        <p:nvPicPr>
          <p:cNvPr id="8" name="Picture 7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6C3FCE15-F3E9-47C0-AAF5-7251C249F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07" y="152137"/>
            <a:ext cx="1207806" cy="1353453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9056ABF-DDAF-47A6-860C-DCC00D47E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84" y="278157"/>
            <a:ext cx="1572212" cy="1224213"/>
          </a:xfrm>
          <a:prstGeom prst="rect">
            <a:avLst/>
          </a:prstGeom>
        </p:spPr>
      </p:pic>
      <p:pic>
        <p:nvPicPr>
          <p:cNvPr id="1026" name="Picture 2" descr="Free illustrations of Whiteboard">
            <a:extLst>
              <a:ext uri="{FF2B5EF4-FFF2-40B4-BE49-F238E27FC236}">
                <a16:creationId xmlns:a16="http://schemas.microsoft.com/office/drawing/2014/main" id="{59376A89-DCD3-9A15-BC43-9AE14C36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88" y="1358779"/>
            <a:ext cx="8462087" cy="63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5AA76A-6562-34ED-8CC6-3FB6CA5AC2DC}"/>
              </a:ext>
            </a:extLst>
          </p:cNvPr>
          <p:cNvSpPr txBox="1"/>
          <p:nvPr/>
        </p:nvSpPr>
        <p:spPr>
          <a:xfrm>
            <a:off x="3789039" y="3819768"/>
            <a:ext cx="4516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s</a:t>
            </a:r>
            <a:r>
              <a:rPr kumimoji="0" lang="es-AR" sz="4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chool</a:t>
            </a:r>
            <a:r>
              <a:rPr kumimoji="0" lang="es-AR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4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friend</a:t>
            </a:r>
            <a:r>
              <a:rPr kumimoji="0" lang="es-AR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(m)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C4555-1FA6-6C6E-8425-CE51B207828B}"/>
              </a:ext>
            </a:extLst>
          </p:cNvPr>
          <p:cNvSpPr txBox="1"/>
          <p:nvPr/>
        </p:nvSpPr>
        <p:spPr>
          <a:xfrm>
            <a:off x="3973577" y="3038232"/>
            <a:ext cx="414786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Schulfreund</a:t>
            </a:r>
            <a:endParaRPr kumimoji="0" lang="es-AR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73638" y="128500"/>
            <a:ext cx="709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ist Aishas Freundin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23171" y="651720"/>
            <a:ext cx="977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 helping Aisha to learn more German. </a:t>
            </a:r>
            <a:b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</a:b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Was</a:t>
            </a:r>
            <a:r>
              <a:rPr kumimoji="0" lang="es-AR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ist das auf Deutsch?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pic>
        <p:nvPicPr>
          <p:cNvPr id="8" name="Picture 7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6C3FCE15-F3E9-47C0-AAF5-7251C249F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07" y="152137"/>
            <a:ext cx="1207806" cy="1353453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9056ABF-DDAF-47A6-860C-DCC00D47E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84" y="278157"/>
            <a:ext cx="1572212" cy="1224213"/>
          </a:xfrm>
          <a:prstGeom prst="rect">
            <a:avLst/>
          </a:prstGeom>
        </p:spPr>
      </p:pic>
      <p:pic>
        <p:nvPicPr>
          <p:cNvPr id="1026" name="Picture 2" descr="Free illustrations of Whiteboard">
            <a:extLst>
              <a:ext uri="{FF2B5EF4-FFF2-40B4-BE49-F238E27FC236}">
                <a16:creationId xmlns:a16="http://schemas.microsoft.com/office/drawing/2014/main" id="{59376A89-DCD3-9A15-BC43-9AE14C36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88" y="1358779"/>
            <a:ext cx="8462087" cy="63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5AA76A-6562-34ED-8CC6-3FB6CA5AC2DC}"/>
              </a:ext>
            </a:extLst>
          </p:cNvPr>
          <p:cNvSpPr txBox="1"/>
          <p:nvPr/>
        </p:nvSpPr>
        <p:spPr>
          <a:xfrm>
            <a:off x="3789039" y="3819768"/>
            <a:ext cx="4516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s</a:t>
            </a:r>
            <a:r>
              <a:rPr kumimoji="0" lang="es-AR" sz="4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chool</a:t>
            </a:r>
            <a:r>
              <a:rPr kumimoji="0" lang="es-AR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4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friend</a:t>
            </a:r>
            <a:r>
              <a:rPr kumimoji="0" lang="es-AR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(f)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C4555-1FA6-6C6E-8425-CE51B207828B}"/>
              </a:ext>
            </a:extLst>
          </p:cNvPr>
          <p:cNvSpPr txBox="1"/>
          <p:nvPr/>
        </p:nvSpPr>
        <p:spPr>
          <a:xfrm>
            <a:off x="3973577" y="3038232"/>
            <a:ext cx="414786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Schulfreundin</a:t>
            </a:r>
            <a:endParaRPr kumimoji="0" lang="es-AR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0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73638" y="128500"/>
            <a:ext cx="709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ist Aishas Freundin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23171" y="651720"/>
            <a:ext cx="977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 helping Aisha to learn more German. </a:t>
            </a:r>
            <a:b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</a:b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Was</a:t>
            </a:r>
            <a:r>
              <a:rPr kumimoji="0" lang="es-AR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ist das auf Deutsch?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pic>
        <p:nvPicPr>
          <p:cNvPr id="8" name="Picture 7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6C3FCE15-F3E9-47C0-AAF5-7251C249F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07" y="152137"/>
            <a:ext cx="1207806" cy="1353453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9056ABF-DDAF-47A6-860C-DCC00D47E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84" y="278157"/>
            <a:ext cx="1572212" cy="1224213"/>
          </a:xfrm>
          <a:prstGeom prst="rect">
            <a:avLst/>
          </a:prstGeom>
        </p:spPr>
      </p:pic>
      <p:pic>
        <p:nvPicPr>
          <p:cNvPr id="1026" name="Picture 2" descr="Free illustrations of Whiteboard">
            <a:extLst>
              <a:ext uri="{FF2B5EF4-FFF2-40B4-BE49-F238E27FC236}">
                <a16:creationId xmlns:a16="http://schemas.microsoft.com/office/drawing/2014/main" id="{59376A89-DCD3-9A15-BC43-9AE14C36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88" y="1358779"/>
            <a:ext cx="8462087" cy="63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5AA76A-6562-34ED-8CC6-3FB6CA5AC2DC}"/>
              </a:ext>
            </a:extLst>
          </p:cNvPr>
          <p:cNvSpPr txBox="1"/>
          <p:nvPr/>
        </p:nvSpPr>
        <p:spPr>
          <a:xfrm>
            <a:off x="3789039" y="3819768"/>
            <a:ext cx="4516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s</a:t>
            </a:r>
            <a:r>
              <a:rPr kumimoji="0" lang="es-AR" sz="4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chool</a:t>
            </a:r>
            <a:r>
              <a:rPr kumimoji="0" lang="es-AR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4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photo</a:t>
            </a:r>
            <a:endParaRPr kumimoji="0" lang="es-AR" sz="4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C4555-1FA6-6C6E-8425-CE51B207828B}"/>
              </a:ext>
            </a:extLst>
          </p:cNvPr>
          <p:cNvSpPr txBox="1"/>
          <p:nvPr/>
        </p:nvSpPr>
        <p:spPr>
          <a:xfrm>
            <a:off x="3973577" y="3038232"/>
            <a:ext cx="414786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Schulfoto</a:t>
            </a:r>
            <a:endParaRPr kumimoji="0" lang="es-AR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8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73638" y="128500"/>
            <a:ext cx="709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ist Aishas Freundin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23171" y="651720"/>
            <a:ext cx="977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 helping Aisha to learn more German. </a:t>
            </a:r>
            <a:b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</a:b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Was</a:t>
            </a:r>
            <a:r>
              <a:rPr kumimoji="0" lang="es-AR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ist das auf Deutsch?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pic>
        <p:nvPicPr>
          <p:cNvPr id="8" name="Picture 7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6C3FCE15-F3E9-47C0-AAF5-7251C249F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07" y="152137"/>
            <a:ext cx="1207806" cy="1353453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9056ABF-DDAF-47A6-860C-DCC00D47E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84" y="278157"/>
            <a:ext cx="1572212" cy="1224213"/>
          </a:xfrm>
          <a:prstGeom prst="rect">
            <a:avLst/>
          </a:prstGeom>
        </p:spPr>
      </p:pic>
      <p:pic>
        <p:nvPicPr>
          <p:cNvPr id="1026" name="Picture 2" descr="Free illustrations of Whiteboard">
            <a:extLst>
              <a:ext uri="{FF2B5EF4-FFF2-40B4-BE49-F238E27FC236}">
                <a16:creationId xmlns:a16="http://schemas.microsoft.com/office/drawing/2014/main" id="{59376A89-DCD3-9A15-BC43-9AE14C36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88" y="1358779"/>
            <a:ext cx="8462087" cy="63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5AA76A-6562-34ED-8CC6-3FB6CA5AC2DC}"/>
              </a:ext>
            </a:extLst>
          </p:cNvPr>
          <p:cNvSpPr txBox="1"/>
          <p:nvPr/>
        </p:nvSpPr>
        <p:spPr>
          <a:xfrm>
            <a:off x="3789039" y="3819768"/>
            <a:ext cx="4516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s</a:t>
            </a:r>
            <a:r>
              <a:rPr kumimoji="0" lang="es-AR" sz="4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chool</a:t>
            </a:r>
            <a:r>
              <a:rPr kumimoji="0" lang="es-AR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s-AR" sz="4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book</a:t>
            </a:r>
            <a:endParaRPr kumimoji="0" lang="es-AR" sz="4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C4555-1FA6-6C6E-8425-CE51B207828B}"/>
              </a:ext>
            </a:extLst>
          </p:cNvPr>
          <p:cNvSpPr txBox="1"/>
          <p:nvPr/>
        </p:nvSpPr>
        <p:spPr>
          <a:xfrm>
            <a:off x="3973577" y="3038232"/>
            <a:ext cx="414786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Schulbuch</a:t>
            </a:r>
            <a:endParaRPr kumimoji="0" lang="es-AR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58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73638" y="128500"/>
            <a:ext cx="709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ist Aishas Freundin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23171" y="651720"/>
            <a:ext cx="977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 helping Aisha to learn more German. </a:t>
            </a:r>
            <a:b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</a:b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Was</a:t>
            </a:r>
            <a:r>
              <a:rPr kumimoji="0" lang="es-AR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ist das auf Deutsch?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pic>
        <p:nvPicPr>
          <p:cNvPr id="8" name="Picture 7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6C3FCE15-F3E9-47C0-AAF5-7251C249F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07" y="152137"/>
            <a:ext cx="1207806" cy="1353453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9056ABF-DDAF-47A6-860C-DCC00D47E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84" y="278157"/>
            <a:ext cx="1572212" cy="1224213"/>
          </a:xfrm>
          <a:prstGeom prst="rect">
            <a:avLst/>
          </a:prstGeom>
        </p:spPr>
      </p:pic>
      <p:pic>
        <p:nvPicPr>
          <p:cNvPr id="1026" name="Picture 2" descr="Free illustrations of Whiteboard">
            <a:extLst>
              <a:ext uri="{FF2B5EF4-FFF2-40B4-BE49-F238E27FC236}">
                <a16:creationId xmlns:a16="http://schemas.microsoft.com/office/drawing/2014/main" id="{59376A89-DCD3-9A15-BC43-9AE14C36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88" y="1358779"/>
            <a:ext cx="8462087" cy="63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5AA76A-6562-34ED-8CC6-3FB6CA5AC2DC}"/>
              </a:ext>
            </a:extLst>
          </p:cNvPr>
          <p:cNvSpPr txBox="1"/>
          <p:nvPr/>
        </p:nvSpPr>
        <p:spPr>
          <a:xfrm>
            <a:off x="3789039" y="3819768"/>
            <a:ext cx="4516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s</a:t>
            </a:r>
            <a:r>
              <a:rPr kumimoji="0" lang="es-AR" sz="40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chool</a:t>
            </a:r>
            <a:r>
              <a:rPr kumimoji="0" lang="es-AR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bag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C4555-1FA6-6C6E-8425-CE51B207828B}"/>
              </a:ext>
            </a:extLst>
          </p:cNvPr>
          <p:cNvSpPr txBox="1"/>
          <p:nvPr/>
        </p:nvSpPr>
        <p:spPr>
          <a:xfrm>
            <a:off x="3973577" y="3038232"/>
            <a:ext cx="414786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Schultasche</a:t>
            </a:r>
            <a:endParaRPr kumimoji="0" lang="es-AR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73638" y="128500"/>
            <a:ext cx="709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ist Aishas Freundin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BF5E2C-60B3-497E-BC09-E0A27713E5AE}"/>
              </a:ext>
            </a:extLst>
          </p:cNvPr>
          <p:cNvSpPr txBox="1"/>
          <p:nvPr/>
        </p:nvSpPr>
        <p:spPr>
          <a:xfrm>
            <a:off x="123171" y="651720"/>
            <a:ext cx="977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Johanna is helping Aisha to learn more German. </a:t>
            </a:r>
            <a:b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</a:br>
            <a:r>
              <a:rPr kumimoji="0" lang="es-A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Was</a:t>
            </a:r>
            <a:r>
              <a:rPr kumimoji="0" lang="es-AR" sz="28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ist das auf Deutsch?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54BBE6-9901-4675-B711-7113C449F31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DEB290D-C7BE-4CFF-AEFC-F66F3EE3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pic>
        <p:nvPicPr>
          <p:cNvPr id="8" name="Picture 7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6C3FCE15-F3E9-47C0-AAF5-7251C249F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07" y="152137"/>
            <a:ext cx="1207806" cy="1353453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9056ABF-DDAF-47A6-860C-DCC00D47E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84" y="278157"/>
            <a:ext cx="1572212" cy="1224213"/>
          </a:xfrm>
          <a:prstGeom prst="rect">
            <a:avLst/>
          </a:prstGeom>
        </p:spPr>
      </p:pic>
      <p:pic>
        <p:nvPicPr>
          <p:cNvPr id="1026" name="Picture 2" descr="Free illustrations of Whiteboard">
            <a:extLst>
              <a:ext uri="{FF2B5EF4-FFF2-40B4-BE49-F238E27FC236}">
                <a16:creationId xmlns:a16="http://schemas.microsoft.com/office/drawing/2014/main" id="{59376A89-DCD3-9A15-BC43-9AE14C36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88" y="1358779"/>
            <a:ext cx="8462087" cy="63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5AA76A-6562-34ED-8CC6-3FB6CA5AC2DC}"/>
              </a:ext>
            </a:extLst>
          </p:cNvPr>
          <p:cNvSpPr txBox="1"/>
          <p:nvPr/>
        </p:nvSpPr>
        <p:spPr>
          <a:xfrm>
            <a:off x="3789039" y="3819768"/>
            <a:ext cx="45169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‘</a:t>
            </a:r>
            <a:r>
              <a:rPr lang="es-AR" sz="4000" b="1" i="1" kern="0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house</a:t>
            </a: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 animal- = </a:t>
            </a:r>
            <a:r>
              <a:rPr lang="es-AR" sz="4000" b="1" i="1" kern="0" dirty="0" err="1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pet</a:t>
            </a:r>
            <a:r>
              <a:rPr lang="es-AR" sz="4000" b="1" i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/>
                <a:sym typeface="Arial"/>
              </a:rPr>
              <a:t>!</a:t>
            </a:r>
            <a:endParaRPr kumimoji="0" lang="es-AR" sz="4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C4555-1FA6-6C6E-8425-CE51B207828B}"/>
              </a:ext>
            </a:extLst>
          </p:cNvPr>
          <p:cNvSpPr txBox="1"/>
          <p:nvPr/>
        </p:nvSpPr>
        <p:spPr>
          <a:xfrm>
            <a:off x="3973577" y="3038232"/>
            <a:ext cx="414786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40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Haustier</a:t>
            </a:r>
            <a:endParaRPr kumimoji="0" lang="es-AR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5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2F7E18F99B554BA7E8B4CB7D5983E9" ma:contentTypeVersion="9" ma:contentTypeDescription="Create a new document." ma:contentTypeScope="" ma:versionID="204da8952edf39917306072ce74d45c5">
  <xsd:schema xmlns:xsd="http://www.w3.org/2001/XMLSchema" xmlns:xs="http://www.w3.org/2001/XMLSchema" xmlns:p="http://schemas.microsoft.com/office/2006/metadata/properties" xmlns:ns3="2e76a080-e978-4c6f-9404-9a08901db6cb" xmlns:ns4="14021365-9c4a-42c7-9af8-2b2d04039a8f" targetNamespace="http://schemas.microsoft.com/office/2006/metadata/properties" ma:root="true" ma:fieldsID="184ba2ff092efc6e4700b4fea330a13e" ns3:_="" ns4:_="">
    <xsd:import namespace="2e76a080-e978-4c6f-9404-9a08901db6cb"/>
    <xsd:import namespace="14021365-9c4a-42c7-9af8-2b2d04039a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6a080-e978-4c6f-9404-9a08901db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21365-9c4a-42c7-9af8-2b2d04039a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FF565-9EBE-41F8-BD48-5D51718D8C79}">
  <ds:schemaRefs>
    <ds:schemaRef ds:uri="http://schemas.microsoft.com/office/2006/metadata/properties"/>
    <ds:schemaRef ds:uri="14021365-9c4a-42c7-9af8-2b2d04039a8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2e76a080-e978-4c6f-9404-9a08901db6c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B1CE70-0821-4A07-97D6-21AF9B0A44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6a080-e978-4c6f-9404-9a08901db6cb"/>
    <ds:schemaRef ds:uri="14021365-9c4a-42c7-9af8-2b2d04039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9F2A38-0415-478F-A535-9C58D6EE89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2224</Words>
  <Application>Microsoft Office PowerPoint</Application>
  <PresentationFormat>Widescreen</PresentationFormat>
  <Paragraphs>449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Modern Love</vt:lpstr>
      <vt:lpstr>Segoe Print</vt:lpstr>
      <vt:lpstr>Symbol</vt:lpstr>
      <vt:lpstr>Wingdings</vt:lpstr>
      <vt:lpstr>1_Office Theme</vt:lpstr>
      <vt:lpstr>2_Office Theme</vt:lpstr>
      <vt:lpstr>Describing me and others </vt:lpstr>
      <vt:lpstr>Follow up 1: Sag die Wörter.</vt:lpstr>
      <vt:lpstr>Compound words</vt:lpstr>
      <vt:lpstr>Follow up 2</vt:lpstr>
      <vt:lpstr>Follow up 2</vt:lpstr>
      <vt:lpstr>Follow up 2</vt:lpstr>
      <vt:lpstr>Follow up 2</vt:lpstr>
      <vt:lpstr>Follow up 2</vt:lpstr>
      <vt:lpstr>Follow up 2</vt:lpstr>
      <vt:lpstr>Follow up 2</vt:lpstr>
      <vt:lpstr>Follow up 3 </vt:lpstr>
      <vt:lpstr>Follow up 4a</vt:lpstr>
      <vt:lpstr>Follow up 4b. Partnerarbeit.</vt:lpstr>
      <vt:lpstr>Follow up 5: </vt:lpstr>
      <vt:lpstr>Follow up 5: </vt:lpstr>
      <vt:lpstr>Tschüss!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Charlotte Moss</cp:lastModifiedBy>
  <cp:revision>84</cp:revision>
  <dcterms:created xsi:type="dcterms:W3CDTF">2021-06-12T06:20:35Z</dcterms:created>
  <dcterms:modified xsi:type="dcterms:W3CDTF">2023-07-18T13:34:53Z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0x0101006C2F7E18F99B554BA7E8B4CB7D5983E9</vt:lpwstr>
  </property>
</Properties>
</file>