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5" r:id="rId2"/>
    <p:sldId id="995" r:id="rId3"/>
    <p:sldId id="996" r:id="rId4"/>
    <p:sldId id="415" r:id="rId5"/>
    <p:sldId id="410" r:id="rId6"/>
    <p:sldId id="411" r:id="rId7"/>
    <p:sldId id="412" r:id="rId8"/>
    <p:sldId id="413" r:id="rId9"/>
    <p:sldId id="414" r:id="rId10"/>
    <p:sldId id="281" r:id="rId11"/>
    <p:sldId id="997" r:id="rId12"/>
    <p:sldId id="291" r:id="rId13"/>
    <p:sldId id="400" r:id="rId14"/>
    <p:sldId id="994" r:id="rId15"/>
    <p:sldId id="99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4AF"/>
    <a:srgbClr val="29C1FA"/>
    <a:srgbClr val="FF0066"/>
    <a:srgbClr val="FFFFFF"/>
    <a:srgbClr val="FDF091"/>
    <a:srgbClr val="FFFFCC"/>
    <a:srgbClr val="FFD10D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6C4EEC-F2C1-47FC-B77E-8B5CD736691C}" v="3" dt="2022-09-21T15:16:56.337"/>
    <p1510:client id="{BF3E680F-FD51-DFBE-0E5E-3BFD60AF4D68}" v="5" dt="2023-09-27T16:58:25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1" autoAdjust="0"/>
    <p:restoredTop sz="75441" autoAdjust="0"/>
  </p:normalViewPr>
  <p:slideViewPr>
    <p:cSldViewPr snapToGrid="0">
      <p:cViewPr varScale="1">
        <p:scale>
          <a:sx n="77" d="100"/>
          <a:sy n="77" d="100"/>
        </p:scale>
        <p:origin x="52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F3E680F-FD51-DFBE-0E5E-3BFD60AF4D68}"/>
    <pc:docChg chg="modSld">
      <pc:chgData name="" userId="" providerId="" clId="Web-{BF3E680F-FD51-DFBE-0E5E-3BFD60AF4D68}" dt="2023-09-27T16:58:08.419" v="2" actId="20577"/>
      <pc:docMkLst>
        <pc:docMk/>
      </pc:docMkLst>
      <pc:sldChg chg="modSp">
        <pc:chgData name="" userId="" providerId="" clId="Web-{BF3E680F-FD51-DFBE-0E5E-3BFD60AF4D68}" dt="2023-09-27T16:58:08.419" v="2" actId="20577"/>
        <pc:sldMkLst>
          <pc:docMk/>
          <pc:sldMk cId="0" sldId="281"/>
        </pc:sldMkLst>
        <pc:spChg chg="mod">
          <ac:chgData name="" userId="" providerId="" clId="Web-{BF3E680F-FD51-DFBE-0E5E-3BFD60AF4D68}" dt="2023-09-27T16:58:08.419" v="2" actId="20577"/>
          <ac:spMkLst>
            <pc:docMk/>
            <pc:sldMk cId="0" sldId="281"/>
            <ac:spMk id="31" creationId="{9638C589-AACC-C709-2EA1-9713B1FBEA59}"/>
          </ac:spMkLst>
        </pc:spChg>
      </pc:sldChg>
    </pc:docChg>
  </pc:docChgLst>
  <pc:docChgLst>
    <pc:chgData name="Ginevra Festanti" userId="S::qy003301@student.reading.ac.uk::a70f9e83-dd03-44d2-a116-de96adfdb528" providerId="AD" clId="Web-{BF3E680F-FD51-DFBE-0E5E-3BFD60AF4D68}"/>
    <pc:docChg chg="modSld">
      <pc:chgData name="Ginevra Festanti" userId="S::qy003301@student.reading.ac.uk::a70f9e83-dd03-44d2-a116-de96adfdb528" providerId="AD" clId="Web-{BF3E680F-FD51-DFBE-0E5E-3BFD60AF4D68}" dt="2023-09-27T16:58:25.921" v="1" actId="20577"/>
      <pc:docMkLst>
        <pc:docMk/>
      </pc:docMkLst>
      <pc:sldChg chg="modSp">
        <pc:chgData name="Ginevra Festanti" userId="S::qy003301@student.reading.ac.uk::a70f9e83-dd03-44d2-a116-de96adfdb528" providerId="AD" clId="Web-{BF3E680F-FD51-DFBE-0E5E-3BFD60AF4D68}" dt="2023-09-27T16:58:25.921" v="1" actId="20577"/>
        <pc:sldMkLst>
          <pc:docMk/>
          <pc:sldMk cId="0" sldId="281"/>
        </pc:sldMkLst>
        <pc:spChg chg="mod">
          <ac:chgData name="Ginevra Festanti" userId="S::qy003301@student.reading.ac.uk::a70f9e83-dd03-44d2-a116-de96adfdb528" providerId="AD" clId="Web-{BF3E680F-FD51-DFBE-0E5E-3BFD60AF4D68}" dt="2023-09-27T16:58:25.921" v="1" actId="20577"/>
          <ac:spMkLst>
            <pc:docMk/>
            <pc:sldMk cId="0" sldId="281"/>
            <ac:spMk id="31" creationId="{9638C589-AACC-C709-2EA1-9713B1FBEA59}"/>
          </ac:spMkLst>
        </pc:spChg>
      </pc:sldChg>
    </pc:docChg>
  </pc:docChgLst>
  <pc:docChgLst>
    <pc:chgData name="Heike Krusemann" userId="22b930c6-ce99-468c-835c-dba6438d8ea3" providerId="ADAL" clId="{B26C4EEC-F2C1-47FC-B77E-8B5CD736691C}"/>
    <pc:docChg chg="modSld">
      <pc:chgData name="Heike Krusemann" userId="22b930c6-ce99-468c-835c-dba6438d8ea3" providerId="ADAL" clId="{B26C4EEC-F2C1-47FC-B77E-8B5CD736691C}" dt="2022-09-21T15:16:56.337" v="3"/>
      <pc:docMkLst>
        <pc:docMk/>
      </pc:docMkLst>
      <pc:sldChg chg="addSp modSp mod modAnim">
        <pc:chgData name="Heike Krusemann" userId="22b930c6-ce99-468c-835c-dba6438d8ea3" providerId="ADAL" clId="{B26C4EEC-F2C1-47FC-B77E-8B5CD736691C}" dt="2022-09-21T15:16:56.337" v="3"/>
        <pc:sldMkLst>
          <pc:docMk/>
          <pc:sldMk cId="1644070569" sldId="996"/>
        </pc:sldMkLst>
        <pc:spChg chg="add mod">
          <ac:chgData name="Heike Krusemann" userId="22b930c6-ce99-468c-835c-dba6438d8ea3" providerId="ADAL" clId="{B26C4EEC-F2C1-47FC-B77E-8B5CD736691C}" dt="2022-09-21T15:16:19.786" v="1" actId="1076"/>
          <ac:spMkLst>
            <pc:docMk/>
            <pc:sldMk cId="1644070569" sldId="996"/>
            <ac:spMk id="6" creationId="{8F840368-8239-8402-0B6E-582C549499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and short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[a] [e]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[o] [u] (for these also write long or short);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[w] [z] hard and soft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Vocabulary: revisit words from lessons 1 - 11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the person/verb agreement with singular persons of sein (to be, being).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out 1-9, and write down A (bin), B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or C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for each item.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answer ticks in turn.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time, elicit English translations for the sentences.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understanding of a previously taught grammar feature (i.e., word order in questions).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audio button to play the recording of Robbie’s robot voice with flat intonation.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or say the correct punctuation mark, based on syntax.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answer tick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translation, then click again to reveal the English translation.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Arial"/>
              </a:rPr>
              <a:t>Transcript: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Die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Tasche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blau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Foto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groß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die Schule toll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Dein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Haustier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klein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Meine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Freundin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Johanna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richtig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128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words in short sentences.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either a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negative sentence or an affirmative sentence and decide whether the sentence is true or false.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answer ticks.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time, elicit translations. 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1/2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gender agreement between personal adjectives and nouns and articles and nouns.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Explain that pupils have to make as many sentences as they can and say them out loud in under one minute (use the timer).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First, the gender is indicated in brackets so that pupils can practise to get this right.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On the second slide, pupils do the task without the gender of the nouns being indicated in brackets.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their partner notices a gender mistake, they swap over.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08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Slide 2 without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 gender of the nouns being indicated in brackets.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Procedure: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the timer to repeat the activity.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the partner notices a gender mistake, the pupils swap over.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292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1/2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recognition and transcription of previously taught SSCs.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Click for instructions to come up.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audio button 1 to play the recording for item 1. Pupils need to write down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 the image.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NB: Flag this when giving feedback. Items 7 and 8, </a:t>
            </a:r>
            <a:r>
              <a:rPr lang="en-GB" dirty="0" err="1"/>
              <a:t>wieder</a:t>
            </a:r>
            <a:r>
              <a:rPr lang="en-GB" dirty="0"/>
              <a:t> and </a:t>
            </a:r>
            <a:r>
              <a:rPr lang="en-GB" dirty="0" err="1"/>
              <a:t>ihm</a:t>
            </a:r>
            <a:r>
              <a:rPr lang="en-GB" dirty="0"/>
              <a:t>: pupils are not expected to know whether it is long [</a:t>
            </a:r>
            <a:r>
              <a:rPr lang="en-GB" dirty="0" err="1"/>
              <a:t>i</a:t>
            </a:r>
            <a:r>
              <a:rPr lang="en-GB" dirty="0"/>
              <a:t>] or [</a:t>
            </a:r>
            <a:r>
              <a:rPr lang="en-GB" dirty="0" err="1"/>
              <a:t>ie</a:t>
            </a:r>
            <a:r>
              <a:rPr lang="en-GB" dirty="0"/>
              <a:t>], as they sound the same and these are </a:t>
            </a:r>
            <a:r>
              <a:rPr lang="en-GB" dirty="0" err="1"/>
              <a:t>unkown</a:t>
            </a:r>
            <a:r>
              <a:rPr lang="en-GB" dirty="0"/>
              <a:t> words. It is useful to point out to students that long ‘</a:t>
            </a:r>
            <a:r>
              <a:rPr lang="en-GB" dirty="0" err="1"/>
              <a:t>i</a:t>
            </a:r>
            <a:r>
              <a:rPr lang="en-GB" dirty="0"/>
              <a:t>’ and ‘</a:t>
            </a:r>
            <a:r>
              <a:rPr lang="en-GB" dirty="0" err="1"/>
              <a:t>ie</a:t>
            </a:r>
            <a:r>
              <a:rPr lang="en-GB" dirty="0"/>
              <a:t>’ sound the same so when they don’t know the word, it is fine to put either.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mich</a:t>
            </a:r>
            <a:r>
              <a:rPr lang="en-GB" dirty="0"/>
              <a:t> [65] (soft [</a:t>
            </a:r>
            <a:r>
              <a:rPr lang="en-GB" dirty="0" err="1"/>
              <a:t>ch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wollen</a:t>
            </a:r>
            <a:r>
              <a:rPr lang="en-GB" dirty="0"/>
              <a:t> [57] (short [o])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immer</a:t>
            </a:r>
            <a:r>
              <a:rPr lang="en-GB" dirty="0"/>
              <a:t> [64] (short [</a:t>
            </a:r>
            <a:r>
              <a:rPr lang="en-GB" dirty="0" err="1"/>
              <a:t>i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zwei</a:t>
            </a:r>
            <a:r>
              <a:rPr lang="en-GB" dirty="0"/>
              <a:t> [70] [z]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Mal [82] (long [a])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</a:t>
            </a:r>
            <a:r>
              <a:rPr lang="en-GB" dirty="0" err="1"/>
              <a:t>weil</a:t>
            </a:r>
            <a:r>
              <a:rPr lang="en-GB" dirty="0"/>
              <a:t> [88] [</a:t>
            </a:r>
            <a:r>
              <a:rPr lang="en-GB" dirty="0" err="1"/>
              <a:t>ei</a:t>
            </a:r>
            <a:r>
              <a:rPr lang="en-GB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</a:t>
            </a:r>
            <a:r>
              <a:rPr lang="en-GB" dirty="0" err="1"/>
              <a:t>wieder</a:t>
            </a:r>
            <a:r>
              <a:rPr lang="en-GB" dirty="0"/>
              <a:t> [74] [</a:t>
            </a:r>
            <a:r>
              <a:rPr lang="en-GB" dirty="0" err="1"/>
              <a:t>ie</a:t>
            </a:r>
            <a:r>
              <a:rPr lang="en-GB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8. </a:t>
            </a:r>
            <a:r>
              <a:rPr lang="en-GB" dirty="0" err="1"/>
              <a:t>ihn</a:t>
            </a:r>
            <a:r>
              <a:rPr lang="en-GB" dirty="0"/>
              <a:t> [92] (long [</a:t>
            </a:r>
            <a:r>
              <a:rPr lang="en-GB" dirty="0" err="1"/>
              <a:t>i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of unknown words (1 is the most frequent word in German): </a:t>
            </a:r>
            <a:br>
              <a:rPr lang="en-GB" b="1" baseline="0" dirty="0"/>
            </a:br>
            <a:r>
              <a:rPr lang="en-GB" b="1" dirty="0" err="1"/>
              <a:t>mich</a:t>
            </a:r>
            <a:r>
              <a:rPr lang="en-GB" dirty="0"/>
              <a:t> [65] </a:t>
            </a:r>
            <a:r>
              <a:rPr lang="en-GB" b="1" dirty="0" err="1"/>
              <a:t>wollen</a:t>
            </a:r>
            <a:r>
              <a:rPr lang="en-GB" dirty="0"/>
              <a:t> [57] </a:t>
            </a:r>
            <a:r>
              <a:rPr lang="en-GB" b="1" dirty="0" err="1"/>
              <a:t>immer</a:t>
            </a:r>
            <a:r>
              <a:rPr lang="en-GB" b="1" dirty="0"/>
              <a:t> </a:t>
            </a:r>
            <a:r>
              <a:rPr lang="en-GB" dirty="0"/>
              <a:t>[64]</a:t>
            </a:r>
            <a:r>
              <a:rPr lang="en-GB" b="1" dirty="0"/>
              <a:t> </a:t>
            </a:r>
            <a:r>
              <a:rPr lang="en-GB" b="1" dirty="0" err="1"/>
              <a:t>zwei</a:t>
            </a:r>
            <a:r>
              <a:rPr lang="en-GB" b="1" dirty="0"/>
              <a:t> </a:t>
            </a:r>
            <a:r>
              <a:rPr lang="en-GB" dirty="0"/>
              <a:t>[70]  </a:t>
            </a:r>
            <a:r>
              <a:rPr lang="en-GB" b="1" dirty="0"/>
              <a:t>Mal</a:t>
            </a:r>
            <a:r>
              <a:rPr lang="en-GB" dirty="0"/>
              <a:t> [82] </a:t>
            </a:r>
            <a:r>
              <a:rPr lang="en-GB" b="1" dirty="0" err="1"/>
              <a:t>weil</a:t>
            </a:r>
            <a:r>
              <a:rPr lang="en-GB" b="1" dirty="0"/>
              <a:t> </a:t>
            </a:r>
            <a:r>
              <a:rPr lang="en-GB" dirty="0"/>
              <a:t>[88] </a:t>
            </a:r>
            <a:r>
              <a:rPr lang="en-GB" b="1" dirty="0" err="1"/>
              <a:t>wieder</a:t>
            </a:r>
            <a:r>
              <a:rPr lang="en-GB" dirty="0"/>
              <a:t> [74] </a:t>
            </a:r>
            <a:r>
              <a:rPr lang="en-GB" b="1" dirty="0"/>
              <a:t> </a:t>
            </a:r>
            <a:r>
              <a:rPr lang="en-GB" b="1" dirty="0" err="1"/>
              <a:t>ihm</a:t>
            </a:r>
            <a:r>
              <a:rPr lang="en-GB" b="1" dirty="0"/>
              <a:t> </a:t>
            </a:r>
            <a:r>
              <a:rPr lang="en-GB" dirty="0"/>
              <a:t>[91] </a:t>
            </a:r>
            <a:br>
              <a:rPr lang="en-GB" baseline="0" dirty="0"/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identify the SSCs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and identifying the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Click for instructions to come up.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audio button 1 to play the recording for item 1. Pupils need to write down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 the image.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denn</a:t>
            </a:r>
            <a:r>
              <a:rPr lang="en-GB" dirty="0"/>
              <a:t> [93] (short [e])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lassen</a:t>
            </a:r>
            <a:r>
              <a:rPr lang="en-GB" dirty="0"/>
              <a:t> [84] (short [a]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dazu</a:t>
            </a:r>
            <a:r>
              <a:rPr lang="en-GB" dirty="0"/>
              <a:t> [150] (long [u])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Grund</a:t>
            </a:r>
            <a:r>
              <a:rPr lang="en-GB" dirty="0"/>
              <a:t> [249] (short [u])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sowie</a:t>
            </a:r>
            <a:r>
              <a:rPr lang="en-GB" dirty="0"/>
              <a:t> [281] (long [o])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Wert [290] [w]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Nacht [325] (hard [</a:t>
            </a:r>
            <a:r>
              <a:rPr lang="en-GB" dirty="0" err="1"/>
              <a:t>ch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8. </a:t>
            </a:r>
            <a:r>
              <a:rPr lang="en-GB" dirty="0" err="1"/>
              <a:t>jemand</a:t>
            </a:r>
            <a:r>
              <a:rPr lang="en-GB" dirty="0"/>
              <a:t> [330] (long [e])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(1 is the most frequent word in German): </a:t>
            </a:r>
            <a:br>
              <a:rPr lang="en-GB" b="1" baseline="0" dirty="0"/>
            </a:br>
            <a:r>
              <a:rPr lang="en-GB" b="1" dirty="0" err="1"/>
              <a:t>denn</a:t>
            </a:r>
            <a:r>
              <a:rPr lang="en-GB" b="1" dirty="0"/>
              <a:t> </a:t>
            </a:r>
            <a:r>
              <a:rPr lang="en-GB" dirty="0"/>
              <a:t>[93]</a:t>
            </a:r>
            <a:r>
              <a:rPr lang="en-GB" b="1" dirty="0"/>
              <a:t> </a:t>
            </a:r>
            <a:r>
              <a:rPr lang="en-GB" b="1" dirty="0" err="1"/>
              <a:t>lassen</a:t>
            </a:r>
            <a:r>
              <a:rPr lang="en-GB" b="1" dirty="0"/>
              <a:t> </a:t>
            </a:r>
            <a:r>
              <a:rPr lang="en-GB" dirty="0"/>
              <a:t>[84] </a:t>
            </a:r>
            <a:r>
              <a:rPr lang="en-GB" b="1" dirty="0" err="1"/>
              <a:t>dazu</a:t>
            </a:r>
            <a:r>
              <a:rPr lang="en-GB" b="1" dirty="0"/>
              <a:t> </a:t>
            </a:r>
            <a:r>
              <a:rPr lang="en-GB" dirty="0"/>
              <a:t>[150] </a:t>
            </a:r>
            <a:r>
              <a:rPr lang="en-GB" b="1" dirty="0" err="1"/>
              <a:t>Grund</a:t>
            </a:r>
            <a:r>
              <a:rPr lang="en-GB" b="1" dirty="0"/>
              <a:t> </a:t>
            </a:r>
            <a:r>
              <a:rPr lang="en-GB" dirty="0"/>
              <a:t>[249] </a:t>
            </a:r>
            <a:r>
              <a:rPr lang="en-GB" b="1" dirty="0" err="1"/>
              <a:t>sowie</a:t>
            </a:r>
            <a:r>
              <a:rPr lang="en-GB" dirty="0"/>
              <a:t> [281]  </a:t>
            </a:r>
            <a:r>
              <a:rPr lang="en-GB" b="1" dirty="0"/>
              <a:t>Wert</a:t>
            </a:r>
            <a:r>
              <a:rPr lang="en-GB" dirty="0"/>
              <a:t> [290] </a:t>
            </a:r>
            <a:r>
              <a:rPr lang="en-GB" b="1" dirty="0"/>
              <a:t> Nacht </a:t>
            </a:r>
            <a:r>
              <a:rPr lang="en-GB" dirty="0"/>
              <a:t>[325]  </a:t>
            </a:r>
            <a:r>
              <a:rPr lang="en-GB" b="1" dirty="0" err="1"/>
              <a:t>jemand</a:t>
            </a:r>
            <a:r>
              <a:rPr lang="en-GB" b="1" dirty="0"/>
              <a:t> </a:t>
            </a:r>
            <a:r>
              <a:rPr lang="en-GB" dirty="0"/>
              <a:t>[330] </a:t>
            </a:r>
            <a:br>
              <a:rPr lang="en-GB" dirty="0"/>
            </a:br>
            <a:br>
              <a:rPr lang="en-GB" baseline="0" dirty="0"/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67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1/6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(6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revisit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words and decide which word relates to the picture shown.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asks ‘Was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auf Deutsch?’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answer.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needed, the teacher can prompt for the English meaning ‘Was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das auf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Englisch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?’ but it is likely as the meaning is transparently given by the pictures on this occasion.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445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2/6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3/6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612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4/6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131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5/6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708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6/6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49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8.wav"/><Relationship Id="rId3" Type="http://schemas.openxmlformats.org/officeDocument/2006/relationships/image" Target="../media/image29.png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1.wav"/><Relationship Id="rId11" Type="http://schemas.openxmlformats.org/officeDocument/2006/relationships/audio" Target="../media/audio26.wav"/><Relationship Id="rId5" Type="http://schemas.openxmlformats.org/officeDocument/2006/relationships/audio" Target="../media/audio20.wav"/><Relationship Id="rId15" Type="http://schemas.openxmlformats.org/officeDocument/2006/relationships/image" Target="../media/image4.png"/><Relationship Id="rId10" Type="http://schemas.openxmlformats.org/officeDocument/2006/relationships/audio" Target="../media/audio25.wav"/><Relationship Id="rId4" Type="http://schemas.openxmlformats.org/officeDocument/2006/relationships/image" Target="../media/image30.png"/><Relationship Id="rId9" Type="http://schemas.openxmlformats.org/officeDocument/2006/relationships/audio" Target="../media/audio24.wav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audio" Target="../media/audio29.wav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27.png"/><Relationship Id="rId5" Type="http://schemas.openxmlformats.org/officeDocument/2006/relationships/image" Target="../media/image32.svg"/><Relationship Id="rId15" Type="http://schemas.openxmlformats.org/officeDocument/2006/relationships/image" Target="../media/image29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0.wav"/><Relationship Id="rId18" Type="http://schemas.openxmlformats.org/officeDocument/2006/relationships/image" Target="../media/image9.png"/><Relationship Id="rId3" Type="http://schemas.openxmlformats.org/officeDocument/2006/relationships/audio" Target="../media/audio2.wav"/><Relationship Id="rId21" Type="http://schemas.openxmlformats.org/officeDocument/2006/relationships/image" Target="../media/image12.png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audio" Target="../media/audio7.wav"/><Relationship Id="rId19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19.wav"/><Relationship Id="rId18" Type="http://schemas.openxmlformats.org/officeDocument/2006/relationships/image" Target="../media/image17.png"/><Relationship Id="rId3" Type="http://schemas.openxmlformats.org/officeDocument/2006/relationships/audio" Target="../media/audio11.wav"/><Relationship Id="rId21" Type="http://schemas.openxmlformats.org/officeDocument/2006/relationships/image" Target="../media/image20.png"/><Relationship Id="rId7" Type="http://schemas.openxmlformats.org/officeDocument/2006/relationships/audio" Target="../media/audio14.wav"/><Relationship Id="rId12" Type="http://schemas.openxmlformats.org/officeDocument/2006/relationships/audio" Target="../media/audio18.wav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audio" Target="../media/audio17.wav"/><Relationship Id="rId5" Type="http://schemas.openxmlformats.org/officeDocument/2006/relationships/audio" Target="../media/audio12.wav"/><Relationship Id="rId15" Type="http://schemas.openxmlformats.org/officeDocument/2006/relationships/image" Target="../media/image14.png"/><Relationship Id="rId10" Type="http://schemas.openxmlformats.org/officeDocument/2006/relationships/audio" Target="../media/audio16.wav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294380" y="5402161"/>
            <a:ext cx="493900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Phonics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and Grammar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I can do</a:t>
            </a:r>
            <a:endParaRPr lang="en-GB" sz="4000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C309164-4BD5-485C-BB1D-CE7F75568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79" y="320181"/>
            <a:ext cx="3811412" cy="48812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A66DCB-3AFF-4327-92AD-AD72CAC0648A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 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221C1EA5-27A0-17F6-3340-E6636B42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" y="1603385"/>
            <a:ext cx="4021580" cy="3525166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5" name="T1_W12_1.1.wav"/>
            </a:hlinkClick>
            <a:extLst>
              <a:ext uri="{FF2B5EF4-FFF2-40B4-BE49-F238E27FC236}">
                <a16:creationId xmlns:a16="http://schemas.microsoft.com/office/drawing/2014/main" id="{2753A2FD-7028-F3CB-CFD7-C01DDADB934C}"/>
              </a:ext>
            </a:extLst>
          </p:cNvPr>
          <p:cNvSpPr txBox="1"/>
          <p:nvPr/>
        </p:nvSpPr>
        <p:spPr>
          <a:xfrm rot="20771839">
            <a:off x="2001514" y="2283769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* das!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70A972-F8C3-5340-AFB2-1B7E685F2A54}"/>
              </a:ext>
            </a:extLst>
          </p:cNvPr>
          <p:cNvSpPr txBox="1"/>
          <p:nvPr/>
        </p:nvSpPr>
        <p:spPr>
          <a:xfrm>
            <a:off x="2743200" y="6479953"/>
            <a:ext cx="162173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kann</a:t>
            </a:r>
            <a:r>
              <a:rPr lang="en-GB" sz="2000" dirty="0"/>
              <a:t> – can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1" name="Table 5"/>
          <p:cNvGraphicFramePr/>
          <p:nvPr>
            <p:extLst>
              <p:ext uri="{D42A27DB-BD31-4B8C-83A1-F6EECF244321}">
                <p14:modId xmlns:p14="http://schemas.microsoft.com/office/powerpoint/2010/main" val="298140459"/>
              </p:ext>
            </p:extLst>
          </p:nvPr>
        </p:nvGraphicFramePr>
        <p:xfrm>
          <a:off x="1061636" y="483140"/>
          <a:ext cx="9057725" cy="6374860"/>
        </p:xfrm>
        <a:graphic>
          <a:graphicData uri="http://schemas.openxmlformats.org/drawingml/2006/table">
            <a:tbl>
              <a:tblPr/>
              <a:tblGrid>
                <a:gridCol w="611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3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3037">
                  <a:extLst>
                    <a:ext uri="{9D8B030D-6E8A-4147-A177-3AD203B41FA5}">
                      <a16:colId xmlns:a16="http://schemas.microsoft.com/office/drawing/2014/main" val="1902729145"/>
                    </a:ext>
                  </a:extLst>
                </a:gridCol>
                <a:gridCol w="1723037">
                  <a:extLst>
                    <a:ext uri="{9D8B030D-6E8A-4147-A177-3AD203B41FA5}">
                      <a16:colId xmlns:a16="http://schemas.microsoft.com/office/drawing/2014/main" val="231289642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A: bin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B: </a:t>
                      </a: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bist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C: </a:t>
                      </a: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ist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ich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groß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klein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du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rechts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oben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ich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links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du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unten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7</a:t>
                      </a: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es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klar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75051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8</a:t>
                      </a: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ich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gut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35771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9</a:t>
                      </a: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du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toll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623607"/>
                  </a:ext>
                </a:extLst>
              </a:tr>
            </a:tbl>
          </a:graphicData>
        </a:graphic>
      </p:graphicFrame>
      <p:sp>
        <p:nvSpPr>
          <p:cNvPr id="112" name="CustomShape 6"/>
          <p:cNvSpPr/>
          <p:nvPr/>
        </p:nvSpPr>
        <p:spPr>
          <a:xfrm>
            <a:off x="0" y="16736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Bin,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oder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8CB7F0-F8CF-4B81-B158-8063FEDA7D6B}"/>
              </a:ext>
            </a:extLst>
          </p:cNvPr>
          <p:cNvSpPr/>
          <p:nvPr/>
        </p:nvSpPr>
        <p:spPr>
          <a:xfrm>
            <a:off x="1099625" y="115780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4FD90-0D83-47F8-89A4-772DF44F575F}"/>
              </a:ext>
            </a:extLst>
          </p:cNvPr>
          <p:cNvSpPr/>
          <p:nvPr/>
        </p:nvSpPr>
        <p:spPr>
          <a:xfrm>
            <a:off x="1099625" y="179977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D2B835-F5BF-47D4-B4C7-88AAE0F15E80}"/>
              </a:ext>
            </a:extLst>
          </p:cNvPr>
          <p:cNvSpPr/>
          <p:nvPr/>
        </p:nvSpPr>
        <p:spPr>
          <a:xfrm>
            <a:off x="1099625" y="243835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623FD-7C94-435C-A16D-BE56DC83EBF2}"/>
              </a:ext>
            </a:extLst>
          </p:cNvPr>
          <p:cNvSpPr/>
          <p:nvPr/>
        </p:nvSpPr>
        <p:spPr>
          <a:xfrm>
            <a:off x="1099625" y="309267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1D7855-51C4-49F5-B43C-C9C8805C6DE6}"/>
              </a:ext>
            </a:extLst>
          </p:cNvPr>
          <p:cNvSpPr/>
          <p:nvPr/>
        </p:nvSpPr>
        <p:spPr>
          <a:xfrm>
            <a:off x="1104165" y="371099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E23715-4B11-4DD2-A77F-9E251DE49F2A}"/>
              </a:ext>
            </a:extLst>
          </p:cNvPr>
          <p:cNvSpPr/>
          <p:nvPr/>
        </p:nvSpPr>
        <p:spPr>
          <a:xfrm>
            <a:off x="1099625" y="436531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67BF98-0054-A016-272E-D0D4A864CC9D}"/>
              </a:ext>
            </a:extLst>
          </p:cNvPr>
          <p:cNvSpPr/>
          <p:nvPr/>
        </p:nvSpPr>
        <p:spPr>
          <a:xfrm>
            <a:off x="1099625" y="4986956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  <a:endParaRPr lang="en-GB" sz="2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23659-C029-059C-8458-C5F85BB6A32F}"/>
              </a:ext>
            </a:extLst>
          </p:cNvPr>
          <p:cNvSpPr/>
          <p:nvPr/>
        </p:nvSpPr>
        <p:spPr>
          <a:xfrm>
            <a:off x="1099624" y="562220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8</a:t>
            </a:r>
            <a:endParaRPr lang="en-GB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F8B0AB-5125-3D37-DE7B-A681D135FA09}"/>
              </a:ext>
            </a:extLst>
          </p:cNvPr>
          <p:cNvSpPr/>
          <p:nvPr/>
        </p:nvSpPr>
        <p:spPr>
          <a:xfrm>
            <a:off x="1099623" y="625745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9</a:t>
            </a:r>
            <a:endParaRPr lang="en-GB" sz="2800" b="1" dirty="0"/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31A9EAB8-D424-A301-059B-5F8F152EF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38402" y="1180999"/>
            <a:ext cx="517321" cy="517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6E00124-A8DD-113A-4F18-A5DC912D3B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28362" y="1808802"/>
            <a:ext cx="517321" cy="51732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B52D22D-21DE-6261-A57F-66F8B84CC3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78679" y="2501805"/>
            <a:ext cx="517321" cy="517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A447D8B-0903-0895-7E7C-FC11477DC4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22101" y="3063201"/>
            <a:ext cx="517321" cy="51732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A0F64B8B-257D-9535-3463-5FF12A52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38402" y="3644358"/>
            <a:ext cx="517321" cy="51732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B34AABE-69F8-6F93-9DF5-D5B768956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1558" y="4331546"/>
            <a:ext cx="517321" cy="5173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48EB5F16-3992-E3A3-461C-6951A4112C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246320" y="5042786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D4487ED3-6DDE-CE89-74BE-F5E4C3496F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938402" y="5677001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B0A62C9-FB06-CC35-0429-0D53FD7951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1558" y="6211790"/>
            <a:ext cx="517321" cy="517320"/>
          </a:xfrm>
          <a:prstGeom prst="rect">
            <a:avLst/>
          </a:prstGeom>
        </p:spPr>
      </p:pic>
      <p:pic>
        <p:nvPicPr>
          <p:cNvPr id="30" name="Picture 2" descr="Free illustrations of Alien">
            <a:extLst>
              <a:ext uri="{FF2B5EF4-FFF2-40B4-BE49-F238E27FC236}">
                <a16:creationId xmlns:a16="http://schemas.microsoft.com/office/drawing/2014/main" id="{ACA4210B-F1E9-BA70-70C3-E4DFE5BF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340" y="1364760"/>
            <a:ext cx="1626792" cy="16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stomShape 6">
            <a:extLst>
              <a:ext uri="{FF2B5EF4-FFF2-40B4-BE49-F238E27FC236}">
                <a16:creationId xmlns:a16="http://schemas.microsoft.com/office/drawing/2014/main" id="{9638C589-AACC-C709-2EA1-9713B1FBEA59}"/>
              </a:ext>
            </a:extLst>
          </p:cNvPr>
          <p:cNvSpPr/>
          <p:nvPr/>
        </p:nvSpPr>
        <p:spPr>
          <a:xfrm>
            <a:off x="2502906" y="85741"/>
            <a:ext cx="10004148" cy="2795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Robbie has forgotten some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of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his German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Can you help him? 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427E6FE4-2842-C9A9-AC2A-02AB25B5A6D1}"/>
              </a:ext>
            </a:extLst>
          </p:cNvPr>
          <p:cNvSpPr/>
          <p:nvPr/>
        </p:nvSpPr>
        <p:spPr>
          <a:xfrm>
            <a:off x="10312763" y="3339439"/>
            <a:ext cx="1736468" cy="563579"/>
          </a:xfrm>
          <a:prstGeom prst="wedgeRoundRectCallout">
            <a:avLst>
              <a:gd name="adj1" fmla="val 1026"/>
              <a:gd name="adj2" fmla="val -29174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Danke!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D61FC-3011-44DB-8CA8-82776907C313}"/>
              </a:ext>
            </a:extLst>
          </p:cNvPr>
          <p:cNvSpPr/>
          <p:nvPr/>
        </p:nvSpPr>
        <p:spPr>
          <a:xfrm>
            <a:off x="665935" y="336130"/>
            <a:ext cx="8262075" cy="1513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Robbie doesn’t know what is a statement and what is a question. Johanna helps him by a</a:t>
            </a:r>
            <a:r>
              <a:rPr lang="en-US" sz="22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dding a full stop (.) or a question mark (?) next to each sentence to show whether it is a statement or a question.</a:t>
            </a:r>
            <a:endParaRPr lang="en-GB" sz="22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2" descr="Free illustrations of Alien">
            <a:extLst>
              <a:ext uri="{FF2B5EF4-FFF2-40B4-BE49-F238E27FC236}">
                <a16:creationId xmlns:a16="http://schemas.microsoft.com/office/drawing/2014/main" id="{8BE551CB-E3E1-B5C4-81CD-A1946436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56" y="3195102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EB0AECD1-A310-A6F7-D9BE-36D0A24D00D4}"/>
              </a:ext>
            </a:extLst>
          </p:cNvPr>
          <p:cNvSpPr txBox="1">
            <a:spLocks/>
          </p:cNvSpPr>
          <p:nvPr/>
        </p:nvSpPr>
        <p:spPr>
          <a:xfrm>
            <a:off x="11040923" y="1033980"/>
            <a:ext cx="1150441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EFB7CFE-4992-A02B-8838-F8CA8288D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58" y="290303"/>
            <a:ext cx="1919811" cy="1494873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5" name="T1_W12_11.2.wav"/>
            </a:hlinkClick>
            <a:extLst>
              <a:ext uri="{FF2B5EF4-FFF2-40B4-BE49-F238E27FC236}">
                <a16:creationId xmlns:a16="http://schemas.microsoft.com/office/drawing/2014/main" id="{22E13679-DF8A-2421-C8A4-75705DB68DA9}"/>
              </a:ext>
            </a:extLst>
          </p:cNvPr>
          <p:cNvSpPr/>
          <p:nvPr/>
        </p:nvSpPr>
        <p:spPr>
          <a:xfrm>
            <a:off x="9494893" y="2430957"/>
            <a:ext cx="2468881" cy="637189"/>
          </a:xfrm>
          <a:prstGeom prst="wedgeRoundRectCallout">
            <a:avLst>
              <a:gd name="adj1" fmla="val -12191"/>
              <a:gd name="adj2" fmla="val -222119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Alles</a:t>
            </a:r>
            <a:r>
              <a:rPr lang="en-US" b="1" dirty="0"/>
              <a:t> </a:t>
            </a:r>
            <a:r>
              <a:rPr lang="en-US" b="1" dirty="0" err="1"/>
              <a:t>klar</a:t>
            </a:r>
            <a:r>
              <a:rPr lang="en-US" b="1" dirty="0"/>
              <a:t>, Robbie? </a:t>
            </a:r>
            <a:endParaRPr lang="en-GB" b="1" dirty="0"/>
          </a:p>
        </p:txBody>
      </p:sp>
      <p:sp>
        <p:nvSpPr>
          <p:cNvPr id="17" name="Speech Bubble: Rectangle with Corners Rounded 16">
            <a:hlinkClick r:id="" action="ppaction://noaction">
              <a:snd r:embed="rId6" name="T1_W12_11.3.wav"/>
            </a:hlinkClick>
            <a:extLst>
              <a:ext uri="{FF2B5EF4-FFF2-40B4-BE49-F238E27FC236}">
                <a16:creationId xmlns:a16="http://schemas.microsoft.com/office/drawing/2014/main" id="{84E9FB57-AEB3-8EB6-2BD4-1BB8777259FF}"/>
              </a:ext>
            </a:extLst>
          </p:cNvPr>
          <p:cNvSpPr/>
          <p:nvPr/>
        </p:nvSpPr>
        <p:spPr>
          <a:xfrm>
            <a:off x="9589767" y="5323990"/>
            <a:ext cx="2468881" cy="637189"/>
          </a:xfrm>
          <a:prstGeom prst="wedgeRoundRectCallout">
            <a:avLst>
              <a:gd name="adj1" fmla="val 24229"/>
              <a:gd name="adj2" fmla="val -26995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Ja, </a:t>
            </a:r>
            <a:r>
              <a:rPr lang="en-US" b="1" dirty="0" err="1"/>
              <a:t>alles</a:t>
            </a:r>
            <a:r>
              <a:rPr lang="en-US" b="1" dirty="0"/>
              <a:t> </a:t>
            </a:r>
            <a:r>
              <a:rPr lang="en-US" b="1" dirty="0" err="1"/>
              <a:t>klar</a:t>
            </a:r>
            <a:r>
              <a:rPr lang="en-US" b="1" dirty="0"/>
              <a:t>, Johanna! </a:t>
            </a:r>
            <a:endParaRPr lang="en-GB" b="1" dirty="0"/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C5D4B601-95F6-5F1F-EE16-C6CE9CA004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0958541"/>
              </p:ext>
            </p:extLst>
          </p:nvPr>
        </p:nvGraphicFramePr>
        <p:xfrm>
          <a:off x="976137" y="2118360"/>
          <a:ext cx="8305222" cy="3872793"/>
        </p:xfrm>
        <a:graphic>
          <a:graphicData uri="http://schemas.openxmlformats.org/drawingml/2006/table">
            <a:tbl>
              <a:tblPr/>
              <a:tblGrid>
                <a:gridCol w="1081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2879">
                  <a:extLst>
                    <a:ext uri="{9D8B030D-6E8A-4147-A177-3AD203B41FA5}">
                      <a16:colId xmlns:a16="http://schemas.microsoft.com/office/drawing/2014/main" val="3412726683"/>
                    </a:ext>
                  </a:extLst>
                </a:gridCol>
              </a:tblGrid>
              <a:tr h="9841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4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</a:t>
                      </a:r>
                      <a:endParaRPr lang="en-GB" sz="4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4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4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0" strike="noStrike" spc="-1" dirty="0">
                          <a:solidFill>
                            <a:srgbClr val="002060"/>
                          </a:solidFill>
                          <a:latin typeface="Century gothic"/>
                          <a:hlinkClick r:id="" action="ppaction://noaction">
                            <a:snd r:embed="rId7" name="T1_W12_11.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Was </a:t>
                      </a:r>
                      <a:r>
                        <a:rPr lang="en-US" sz="4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hlinkClick r:id="" action="ppaction://noaction">
                            <a:snd r:embed="rId7" name="T1_W12_11.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sagt</a:t>
                      </a:r>
                      <a:r>
                        <a:rPr lang="en-US" sz="4000" b="0" strike="noStrike" spc="-1" dirty="0">
                          <a:solidFill>
                            <a:srgbClr val="002060"/>
                          </a:solidFill>
                          <a:latin typeface="Century gothic"/>
                          <a:hlinkClick r:id="" action="ppaction://noaction">
                            <a:snd r:embed="rId7" name="T1_W12_11.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Robbie?</a:t>
                      </a:r>
                      <a:endParaRPr lang="en-GB" sz="4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The bag is blue.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Is the photo big?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Is the school great?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Your pet is small.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My friend is Johanna.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Is that right?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CustomShape 23">
            <a:hlinkClick r:id="" action="ppaction://noaction">
              <a:snd r:embed="rId8" name="T1_W12_11.4.wav"/>
            </a:hlinkClick>
            <a:extLst>
              <a:ext uri="{FF2B5EF4-FFF2-40B4-BE49-F238E27FC236}">
                <a16:creationId xmlns:a16="http://schemas.microsoft.com/office/drawing/2014/main" id="{101BABF8-094A-F2EC-00E8-6163C7A8E1D4}"/>
              </a:ext>
            </a:extLst>
          </p:cNvPr>
          <p:cNvSpPr/>
          <p:nvPr/>
        </p:nvSpPr>
        <p:spPr>
          <a:xfrm>
            <a:off x="476992" y="317125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4">
            <a:hlinkClick r:id="" action="ppaction://noaction">
              <a:snd r:embed="rId9" name="T1_W12_11.5.wav"/>
            </a:hlinkClick>
            <a:extLst>
              <a:ext uri="{FF2B5EF4-FFF2-40B4-BE49-F238E27FC236}">
                <a16:creationId xmlns:a16="http://schemas.microsoft.com/office/drawing/2014/main" id="{CC372E9F-01B0-E8DD-C86C-CB5B490F27B3}"/>
              </a:ext>
            </a:extLst>
          </p:cNvPr>
          <p:cNvSpPr/>
          <p:nvPr/>
        </p:nvSpPr>
        <p:spPr>
          <a:xfrm>
            <a:off x="476992" y="367318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5">
            <a:hlinkClick r:id="" action="ppaction://noaction">
              <a:snd r:embed="rId10" name="T1_W12_11.6.wav"/>
            </a:hlinkClick>
            <a:extLst>
              <a:ext uri="{FF2B5EF4-FFF2-40B4-BE49-F238E27FC236}">
                <a16:creationId xmlns:a16="http://schemas.microsoft.com/office/drawing/2014/main" id="{C5BB4F16-F51C-2216-913F-F27E2A5AEFDD}"/>
              </a:ext>
            </a:extLst>
          </p:cNvPr>
          <p:cNvSpPr/>
          <p:nvPr/>
        </p:nvSpPr>
        <p:spPr>
          <a:xfrm>
            <a:off x="476992" y="415601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26">
            <a:hlinkClick r:id="" action="ppaction://noaction">
              <a:snd r:embed="rId11" name="T1_W12_11.7.wav"/>
            </a:hlinkClick>
            <a:extLst>
              <a:ext uri="{FF2B5EF4-FFF2-40B4-BE49-F238E27FC236}">
                <a16:creationId xmlns:a16="http://schemas.microsoft.com/office/drawing/2014/main" id="{0E5A833C-E4F6-1624-BB80-B3EAE2F0529E}"/>
              </a:ext>
            </a:extLst>
          </p:cNvPr>
          <p:cNvSpPr/>
          <p:nvPr/>
        </p:nvSpPr>
        <p:spPr>
          <a:xfrm>
            <a:off x="476992" y="462889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27">
            <a:hlinkClick r:id="" action="ppaction://noaction">
              <a:snd r:embed="rId12" name="T1_W12_11.8.wav"/>
            </a:hlinkClick>
            <a:extLst>
              <a:ext uri="{FF2B5EF4-FFF2-40B4-BE49-F238E27FC236}">
                <a16:creationId xmlns:a16="http://schemas.microsoft.com/office/drawing/2014/main" id="{2F6C26D6-E619-5A07-BF76-227512754E7B}"/>
              </a:ext>
            </a:extLst>
          </p:cNvPr>
          <p:cNvSpPr/>
          <p:nvPr/>
        </p:nvSpPr>
        <p:spPr>
          <a:xfrm>
            <a:off x="473006" y="509687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CustomShape 28">
            <a:hlinkClick r:id="" action="ppaction://noaction">
              <a:snd r:embed="rId13" name="T1_W12_11.9.wav"/>
            </a:hlinkClick>
            <a:extLst>
              <a:ext uri="{FF2B5EF4-FFF2-40B4-BE49-F238E27FC236}">
                <a16:creationId xmlns:a16="http://schemas.microsoft.com/office/drawing/2014/main" id="{3BFE3B2A-ED0D-7760-EE87-A0663EDF93A2}"/>
              </a:ext>
            </a:extLst>
          </p:cNvPr>
          <p:cNvSpPr/>
          <p:nvPr/>
        </p:nvSpPr>
        <p:spPr>
          <a:xfrm>
            <a:off x="473006" y="55648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C76AE66-911A-B4FC-475C-47CB0FE64E4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216282" y="3068146"/>
            <a:ext cx="517321" cy="517320"/>
          </a:xfrm>
          <a:prstGeom prst="rect">
            <a:avLst/>
          </a:prstGeom>
        </p:spPr>
      </p:pic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2694822-F566-EC09-3D29-D99478D4C83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455" y="-312902"/>
            <a:ext cx="1097375" cy="140220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3B777D47-8C30-EBA8-2F49-F914FB519826}"/>
              </a:ext>
            </a:extLst>
          </p:cNvPr>
          <p:cNvSpPr txBox="1">
            <a:spLocks/>
          </p:cNvSpPr>
          <p:nvPr/>
        </p:nvSpPr>
        <p:spPr>
          <a:xfrm>
            <a:off x="11040923" y="1003848"/>
            <a:ext cx="1155693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81205-49D1-BA36-A7DD-B1E781D9034E}"/>
              </a:ext>
            </a:extLst>
          </p:cNvPr>
          <p:cNvSpPr txBox="1"/>
          <p:nvPr/>
        </p:nvSpPr>
        <p:spPr>
          <a:xfrm>
            <a:off x="4868154" y="3136918"/>
            <a:ext cx="2520515" cy="410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D787839F-E36B-5375-68D5-3AA9090E4F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90470" y="3585466"/>
            <a:ext cx="517321" cy="517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86085B1-A088-F0FC-4A34-332888F5461A}"/>
              </a:ext>
            </a:extLst>
          </p:cNvPr>
          <p:cNvSpPr txBox="1"/>
          <p:nvPr/>
        </p:nvSpPr>
        <p:spPr>
          <a:xfrm>
            <a:off x="4868154" y="3618063"/>
            <a:ext cx="2585579" cy="4102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1D32594-5E89-16BA-8EE3-AD025B6E516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47393" y="4129880"/>
            <a:ext cx="517321" cy="517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FAB8A61-812B-E67A-991F-5C33320E9CFE}"/>
              </a:ext>
            </a:extLst>
          </p:cNvPr>
          <p:cNvSpPr txBox="1"/>
          <p:nvPr/>
        </p:nvSpPr>
        <p:spPr>
          <a:xfrm>
            <a:off x="4868154" y="4127968"/>
            <a:ext cx="2794517" cy="392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732810AE-75BF-EDF1-92A7-16709850FBF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314152" y="4482092"/>
            <a:ext cx="517321" cy="51732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5C6E64E-A50B-87D7-E355-D6D2D2EBD8C1}"/>
              </a:ext>
            </a:extLst>
          </p:cNvPr>
          <p:cNvSpPr txBox="1"/>
          <p:nvPr/>
        </p:nvSpPr>
        <p:spPr>
          <a:xfrm>
            <a:off x="5128748" y="4636695"/>
            <a:ext cx="2340366" cy="307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EBFD96BF-1C69-A2FA-74D8-CEC09153221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243595" y="4977962"/>
            <a:ext cx="517321" cy="51732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B4A0168-F98E-63AC-251C-92B804A8E25D}"/>
              </a:ext>
            </a:extLst>
          </p:cNvPr>
          <p:cNvSpPr txBox="1"/>
          <p:nvPr/>
        </p:nvSpPr>
        <p:spPr>
          <a:xfrm>
            <a:off x="4768450" y="5079025"/>
            <a:ext cx="2894221" cy="3812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BE1960F4-AB82-E008-0031-F88BE2DC89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90470" y="5517955"/>
            <a:ext cx="517321" cy="51732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CCC894D-54C2-7200-E11C-1818206DD261}"/>
              </a:ext>
            </a:extLst>
          </p:cNvPr>
          <p:cNvSpPr txBox="1"/>
          <p:nvPr/>
        </p:nvSpPr>
        <p:spPr>
          <a:xfrm>
            <a:off x="4948599" y="5594664"/>
            <a:ext cx="2390388" cy="3812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716" y="332095"/>
            <a:ext cx="1300284" cy="367058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401555"/>
              </p:ext>
            </p:extLst>
          </p:nvPr>
        </p:nvGraphicFramePr>
        <p:xfrm>
          <a:off x="114389" y="1052576"/>
          <a:ext cx="11624875" cy="5690249"/>
        </p:xfrm>
        <a:graphic>
          <a:graphicData uri="http://schemas.openxmlformats.org/drawingml/2006/table">
            <a:tbl>
              <a:tblPr/>
              <a:tblGrid>
                <a:gridCol w="495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38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7627">
                  <a:extLst>
                    <a:ext uri="{9D8B030D-6E8A-4147-A177-3AD203B41FA5}">
                      <a16:colId xmlns:a16="http://schemas.microsoft.com/office/drawing/2014/main" val="1714821981"/>
                    </a:ext>
                  </a:extLst>
                </a:gridCol>
                <a:gridCol w="5302133">
                  <a:extLst>
                    <a:ext uri="{9D8B030D-6E8A-4147-A177-3AD203B41FA5}">
                      <a16:colId xmlns:a16="http://schemas.microsoft.com/office/drawing/2014/main" val="352407945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68000029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3656042348"/>
                    </a:ext>
                  </a:extLst>
                </a:gridCol>
              </a:tblGrid>
              <a:tr h="65826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das Fenster.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22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Das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blau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die Tafel.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675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die Person.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084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Das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nicht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der Ort.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82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das Buch.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CustomShape 6">
            <a:hlinkClick r:id="" action="ppaction://noaction">
              <a:snd r:embed="rId3" name="T1_W9_15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2114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ichtig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(R)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falsch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(F)?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1" name="Graphic 30" descr="Window with solid fill">
            <a:extLst>
              <a:ext uri="{FF2B5EF4-FFF2-40B4-BE49-F238E27FC236}">
                <a16:creationId xmlns:a16="http://schemas.microsoft.com/office/drawing/2014/main" id="{28AC666A-FB5D-4EB6-B53A-827C7DA00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7741" y="1831978"/>
            <a:ext cx="721257" cy="721257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FCA7C63-3269-45F9-BF65-7D648D007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27" y="2654916"/>
            <a:ext cx="782977" cy="741218"/>
          </a:xfrm>
          <a:prstGeom prst="rect">
            <a:avLst/>
          </a:prstGeom>
        </p:spPr>
      </p:pic>
      <p:pic>
        <p:nvPicPr>
          <p:cNvPr id="35" name="Picture 3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119DA35E-14FA-49D3-A0C7-EF933CCF11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796" y="3495391"/>
            <a:ext cx="687734" cy="642064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0FC39E6-3085-4AD7-8BE5-C74237B036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86" y="4257349"/>
            <a:ext cx="669031" cy="777096"/>
          </a:xfrm>
          <a:prstGeom prst="rect">
            <a:avLst/>
          </a:prstGeom>
        </p:spPr>
      </p:pic>
      <p:pic>
        <p:nvPicPr>
          <p:cNvPr id="40" name="Graphic 39" descr="Map with pin with solid fill">
            <a:extLst>
              <a:ext uri="{FF2B5EF4-FFF2-40B4-BE49-F238E27FC236}">
                <a16:creationId xmlns:a16="http://schemas.microsoft.com/office/drawing/2014/main" id="{3B3F291D-6563-4A1F-B41D-E60C3D238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5620" y="4941681"/>
            <a:ext cx="1061668" cy="106166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443B244-B867-B991-E368-00CDC6D85B4F}"/>
              </a:ext>
            </a:extLst>
          </p:cNvPr>
          <p:cNvSpPr/>
          <p:nvPr/>
        </p:nvSpPr>
        <p:spPr>
          <a:xfrm>
            <a:off x="103241" y="1935374"/>
            <a:ext cx="50719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199F291-6D50-A484-877A-08E671297643}"/>
              </a:ext>
            </a:extLst>
          </p:cNvPr>
          <p:cNvSpPr/>
          <p:nvPr/>
        </p:nvSpPr>
        <p:spPr>
          <a:xfrm>
            <a:off x="114390" y="2702953"/>
            <a:ext cx="498928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  <a:endParaRPr lang="en-GB" sz="28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3FEC9E2-F40A-9678-32F3-89CB0403D661}"/>
              </a:ext>
            </a:extLst>
          </p:cNvPr>
          <p:cNvSpPr/>
          <p:nvPr/>
        </p:nvSpPr>
        <p:spPr>
          <a:xfrm>
            <a:off x="107103" y="3470532"/>
            <a:ext cx="503333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6D35551-C5A2-DCC1-E4B0-8302D7D50474}"/>
              </a:ext>
            </a:extLst>
          </p:cNvPr>
          <p:cNvSpPr/>
          <p:nvPr/>
        </p:nvSpPr>
        <p:spPr>
          <a:xfrm>
            <a:off x="114390" y="4359726"/>
            <a:ext cx="480334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1631201-8180-5D53-4568-C79A4449028B}"/>
              </a:ext>
            </a:extLst>
          </p:cNvPr>
          <p:cNvSpPr/>
          <p:nvPr/>
        </p:nvSpPr>
        <p:spPr>
          <a:xfrm>
            <a:off x="114389" y="5297457"/>
            <a:ext cx="496048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  <a:endParaRPr lang="en-GB" sz="2800" b="1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8EB8D0A-BE98-AD39-C679-5C5CBE33B8D8}"/>
              </a:ext>
            </a:extLst>
          </p:cNvPr>
          <p:cNvSpPr/>
          <p:nvPr/>
        </p:nvSpPr>
        <p:spPr>
          <a:xfrm>
            <a:off x="126501" y="6086504"/>
            <a:ext cx="468224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  <a:endParaRPr lang="en-GB" sz="2800" b="1" dirty="0"/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FC5203F6-D292-9AD5-4A36-D78919C961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14" y="63462"/>
            <a:ext cx="1249879" cy="918830"/>
          </a:xfrm>
          <a:prstGeom prst="rect">
            <a:avLst/>
          </a:prstGeom>
        </p:spPr>
      </p:pic>
      <p:pic>
        <p:nvPicPr>
          <p:cNvPr id="1030" name="Picture 6" descr="Free vector graphics of Red">
            <a:extLst>
              <a:ext uri="{FF2B5EF4-FFF2-40B4-BE49-F238E27FC236}">
                <a16:creationId xmlns:a16="http://schemas.microsoft.com/office/drawing/2014/main" id="{6E19FFCF-B19F-9056-9310-461F7B9E6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0883" y="1896283"/>
            <a:ext cx="544686" cy="5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6331922-631C-2BE3-CCBA-0823C84D8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01" y="5989451"/>
            <a:ext cx="912284" cy="6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A73A3F3B-8050-241B-CC70-89BE264C47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633932" y="1873149"/>
            <a:ext cx="517321" cy="517320"/>
          </a:xfrm>
          <a:prstGeom prst="rect">
            <a:avLst/>
          </a:prstGeom>
        </p:spPr>
      </p:pic>
      <p:pic>
        <p:nvPicPr>
          <p:cNvPr id="58" name="Picture 6" descr="Free vector graphics of Red">
            <a:extLst>
              <a:ext uri="{FF2B5EF4-FFF2-40B4-BE49-F238E27FC236}">
                <a16:creationId xmlns:a16="http://schemas.microsoft.com/office/drawing/2014/main" id="{5DC00875-7D56-CDBE-21CE-AFA82FE6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5856" y="2725261"/>
            <a:ext cx="544686" cy="5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07C022DC-1686-98E0-88E4-8713233B3F4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759006" y="2777133"/>
            <a:ext cx="517321" cy="517320"/>
          </a:xfrm>
          <a:prstGeom prst="rect">
            <a:avLst/>
          </a:prstGeom>
        </p:spPr>
      </p:pic>
      <p:pic>
        <p:nvPicPr>
          <p:cNvPr id="61" name="Picture 6" descr="Free vector graphics of Red">
            <a:extLst>
              <a:ext uri="{FF2B5EF4-FFF2-40B4-BE49-F238E27FC236}">
                <a16:creationId xmlns:a16="http://schemas.microsoft.com/office/drawing/2014/main" id="{4B8CD20C-62C4-492C-41B8-D375C145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5664" y="4441159"/>
            <a:ext cx="544686" cy="5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5558F687-39D9-1DA2-D6FD-F619985E3A1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930039" y="3450988"/>
            <a:ext cx="517321" cy="517320"/>
          </a:xfrm>
          <a:prstGeom prst="rect">
            <a:avLst/>
          </a:prstGeom>
        </p:spPr>
      </p:pic>
      <p:pic>
        <p:nvPicPr>
          <p:cNvPr id="64" name="Picture 6" descr="Free vector graphics of Red">
            <a:extLst>
              <a:ext uri="{FF2B5EF4-FFF2-40B4-BE49-F238E27FC236}">
                <a16:creationId xmlns:a16="http://schemas.microsoft.com/office/drawing/2014/main" id="{4D562B36-6ADF-C49F-FA78-447E7B491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7187" y="6120279"/>
            <a:ext cx="544686" cy="5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BDE52115-39EC-1EC0-54BE-3EFD9F22894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909664" y="4424361"/>
            <a:ext cx="517321" cy="517320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B3CC26D1-618D-1175-74B2-29CEC4B847F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08787" y="5389340"/>
            <a:ext cx="517321" cy="517320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7BB68AE0-FE61-0643-F68B-585092AF566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08786" y="6108830"/>
            <a:ext cx="517321" cy="517320"/>
          </a:xfrm>
          <a:prstGeom prst="rect">
            <a:avLst/>
          </a:prstGeom>
        </p:spPr>
      </p:pic>
      <p:pic>
        <p:nvPicPr>
          <p:cNvPr id="68" name="Picture 2" descr="Free illustrations of Alien">
            <a:extLst>
              <a:ext uri="{FF2B5EF4-FFF2-40B4-BE49-F238E27FC236}">
                <a16:creationId xmlns:a16="http://schemas.microsoft.com/office/drawing/2014/main" id="{66EB890F-2305-722A-61D5-AB57E977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959" y="574468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CECFC1B-3276-BE17-934D-614025E6D54F}"/>
              </a:ext>
            </a:extLst>
          </p:cNvPr>
          <p:cNvSpPr/>
          <p:nvPr/>
        </p:nvSpPr>
        <p:spPr>
          <a:xfrm>
            <a:off x="855620" y="530905"/>
            <a:ext cx="8262075" cy="426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Robbie tell what is right and what is wrong.</a:t>
            </a:r>
            <a:endParaRPr lang="en-GB" sz="22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820" y="1148474"/>
            <a:ext cx="1800180" cy="494975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2CB458C8-5638-6ECD-BFAB-8D5E4952C550}"/>
              </a:ext>
            </a:extLst>
          </p:cNvPr>
          <p:cNvSpPr/>
          <p:nvPr/>
        </p:nvSpPr>
        <p:spPr>
          <a:xfrm>
            <a:off x="2171214" y="318656"/>
            <a:ext cx="458002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Partnerarbeit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76367A71-657B-774C-78B9-56B080AED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275" y="209178"/>
            <a:ext cx="914400" cy="9144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3D5DEEEC-BEF6-FCCD-6760-FBE207B0E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D257EF8-B67C-57B2-9907-3E7B1D929626}"/>
              </a:ext>
            </a:extLst>
          </p:cNvPr>
          <p:cNvSpPr/>
          <p:nvPr/>
        </p:nvSpPr>
        <p:spPr>
          <a:xfrm>
            <a:off x="591195" y="1212895"/>
            <a:ext cx="9238619" cy="78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Johanna and Robbie take it in turns to say as many sentences as they can in one minute. You do the same with a partner!   </a:t>
            </a:r>
            <a:endParaRPr lang="en-GB" sz="22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3" name="Table 5">
            <a:extLst>
              <a:ext uri="{FF2B5EF4-FFF2-40B4-BE49-F238E27FC236}">
                <a16:creationId xmlns:a16="http://schemas.microsoft.com/office/drawing/2014/main" id="{1665B2F7-6737-16FB-6FB6-50938323E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083993"/>
              </p:ext>
            </p:extLst>
          </p:nvPr>
        </p:nvGraphicFramePr>
        <p:xfrm>
          <a:off x="1856141" y="2706629"/>
          <a:ext cx="6708726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852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36416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998369992"/>
                    </a:ext>
                  </a:extLst>
                </a:gridCol>
                <a:gridCol w="206246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093909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Haustier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Schule (f)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 (m)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Buch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 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toll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gelb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rot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0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065" y="1134927"/>
            <a:ext cx="1516924" cy="494975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2CB458C8-5638-6ECD-BFAB-8D5E4952C550}"/>
              </a:ext>
            </a:extLst>
          </p:cNvPr>
          <p:cNvSpPr/>
          <p:nvPr/>
        </p:nvSpPr>
        <p:spPr>
          <a:xfrm>
            <a:off x="2171214" y="318656"/>
            <a:ext cx="458002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Partnerarbeit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76367A71-657B-774C-78B9-56B080AED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275" y="209178"/>
            <a:ext cx="914400" cy="9144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3D5DEEEC-BEF6-FCCD-6760-FBE207B0E6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D257EF8-B67C-57B2-9907-3E7B1D929626}"/>
              </a:ext>
            </a:extLst>
          </p:cNvPr>
          <p:cNvSpPr/>
          <p:nvPr/>
        </p:nvSpPr>
        <p:spPr>
          <a:xfrm>
            <a:off x="591195" y="1212895"/>
            <a:ext cx="9238619" cy="78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Johanna and Robbie take it in turns to say as many sentences as they can in one minute. You do the same with a partner!   </a:t>
            </a:r>
            <a:endParaRPr lang="en-GB" sz="22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3" name="Table 5">
            <a:extLst>
              <a:ext uri="{FF2B5EF4-FFF2-40B4-BE49-F238E27FC236}">
                <a16:creationId xmlns:a16="http://schemas.microsoft.com/office/drawing/2014/main" id="{1665B2F7-6737-16FB-6FB6-50938323E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916060"/>
              </p:ext>
            </p:extLst>
          </p:nvPr>
        </p:nvGraphicFramePr>
        <p:xfrm>
          <a:off x="1856141" y="2706629"/>
          <a:ext cx="6708726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852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36416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998369992"/>
                    </a:ext>
                  </a:extLst>
                </a:gridCol>
                <a:gridCol w="206246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093909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Haustier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Schule 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 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Buch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toll</a:t>
                      </a: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oben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unten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gelb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rot</a:t>
                      </a:r>
                    </a:p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8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A45CB94-F144-4E58-9A9C-CBD7DA12A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79" y="320181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27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08263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c 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o   l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l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  m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z  w 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12_2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" y="1994485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12_2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12_2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2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12_2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12_2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118707" y="550057"/>
            <a:ext cx="971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1-8 und the sound: [a], [e],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,[o], [u] (for these also write long or short);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], [w], [z],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(for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also write hard or soft). 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1832987" y="2118715"/>
            <a:ext cx="624880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624096" y="3297463"/>
            <a:ext cx="41778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1229010" y="4492076"/>
            <a:ext cx="49957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217655" y="5684705"/>
            <a:ext cx="37605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/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  a  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 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l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d e 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 h 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944206" y="2086667"/>
            <a:ext cx="40111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6904339" y="3330596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6964520" y="4492075"/>
            <a:ext cx="36048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490691" y="5678530"/>
            <a:ext cx="458672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12_2.6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82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12_2.7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05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12_2.8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44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12_2.9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D02C4-8BDB-1917-A516-98AE3C642FF8}"/>
              </a:ext>
            </a:extLst>
          </p:cNvPr>
          <p:cNvSpPr txBox="1"/>
          <p:nvPr/>
        </p:nvSpPr>
        <p:spPr>
          <a:xfrm>
            <a:off x="2926012" y="2447405"/>
            <a:ext cx="609653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soft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6961FD-435D-74B7-9C5F-60341FBF6A9F}"/>
              </a:ext>
            </a:extLst>
          </p:cNvPr>
          <p:cNvSpPr txBox="1"/>
          <p:nvPr/>
        </p:nvSpPr>
        <p:spPr>
          <a:xfrm>
            <a:off x="2696172" y="368948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71B4A5-300C-6125-7D17-6241A9D311D8}"/>
              </a:ext>
            </a:extLst>
          </p:cNvPr>
          <p:cNvSpPr txBox="1"/>
          <p:nvPr/>
        </p:nvSpPr>
        <p:spPr>
          <a:xfrm>
            <a:off x="2711746" y="4875937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3EF34C-9AE1-9DA4-3DE8-718E6EBAF309}"/>
              </a:ext>
            </a:extLst>
          </p:cNvPr>
          <p:cNvSpPr txBox="1"/>
          <p:nvPr/>
        </p:nvSpPr>
        <p:spPr>
          <a:xfrm>
            <a:off x="8441743" y="2463929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long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9D302-F5EE-C5C8-212A-B6F29FAA3147}"/>
              </a:ext>
            </a:extLst>
          </p:cNvPr>
          <p:cNvSpPr txBox="1"/>
          <p:nvPr/>
        </p:nvSpPr>
        <p:spPr>
          <a:xfrm>
            <a:off x="8441743" y="604015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long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41A36F88-39C1-C59D-CF95-0A5C338F88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46" y="2147668"/>
            <a:ext cx="779084" cy="516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96137-801F-8374-C458-4192FB4B63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811" y="3250000"/>
            <a:ext cx="2030423" cy="383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4EEEB4-B2C3-C3F3-874C-1F206412639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46" y="4564821"/>
            <a:ext cx="1437889" cy="364651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283913C-20BD-E19E-7CC1-BF2F3EEA04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4277" y="5545725"/>
            <a:ext cx="629413" cy="629413"/>
          </a:xfrm>
          <a:prstGeom prst="rect">
            <a:avLst/>
          </a:prstGeom>
        </p:spPr>
      </p:pic>
      <p:pic>
        <p:nvPicPr>
          <p:cNvPr id="21" name="Picture 20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46B382B7-F788-6BA5-DB07-EE441AB4E0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859" y="1961719"/>
            <a:ext cx="1020243" cy="725588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146DF8F1-5160-1E82-9C4E-0E1C527BF8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58" y="3295815"/>
            <a:ext cx="1785843" cy="453421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722C5BD9-3CE4-D3F0-BC7A-862C449DD57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213" y="4336302"/>
            <a:ext cx="1275901" cy="4947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DC1712-FFA2-D40A-EED1-B1978D8957B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26" y="5563116"/>
            <a:ext cx="1040564" cy="53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4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3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10396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d e   n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l  a   s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d a z u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G r u   n d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12_3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" y="1994485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12_3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12_3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6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12_3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12_3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118707" y="550057"/>
            <a:ext cx="971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1-8 und the sound: [a], [e],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,[o], [u] (for these also write long or short);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], [w], [z],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(for 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 also write hard or soft). 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1610503" y="2064321"/>
            <a:ext cx="40381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629572" y="3305619"/>
            <a:ext cx="41778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2116825" y="4491781"/>
            <a:ext cx="49957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826289" y="5660639"/>
            <a:ext cx="37605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/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 o  w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   e r t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 a c h t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j e    m a n d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789185" y="2108681"/>
            <a:ext cx="40111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  <a:r>
              <a:rPr lang="en-GB" sz="2000" dirty="0"/>
              <a:t>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6627631" y="3244732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7241068" y="4491781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988181" y="5734304"/>
            <a:ext cx="458672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?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12_3.6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57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12_3.7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6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12_3.8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1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12_3.9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D02C4-8BDB-1917-A516-98AE3C642FF8}"/>
              </a:ext>
            </a:extLst>
          </p:cNvPr>
          <p:cNvSpPr txBox="1"/>
          <p:nvPr/>
        </p:nvSpPr>
        <p:spPr>
          <a:xfrm>
            <a:off x="2738402" y="2463654"/>
            <a:ext cx="823919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6961FD-435D-74B7-9C5F-60341FBF6A9F}"/>
              </a:ext>
            </a:extLst>
          </p:cNvPr>
          <p:cNvSpPr txBox="1"/>
          <p:nvPr/>
        </p:nvSpPr>
        <p:spPr>
          <a:xfrm>
            <a:off x="2696172" y="368948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71B4A5-300C-6125-7D17-6241A9D311D8}"/>
              </a:ext>
            </a:extLst>
          </p:cNvPr>
          <p:cNvSpPr txBox="1"/>
          <p:nvPr/>
        </p:nvSpPr>
        <p:spPr>
          <a:xfrm>
            <a:off x="2711746" y="4875937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long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3EF34C-9AE1-9DA4-3DE8-718E6EBAF309}"/>
              </a:ext>
            </a:extLst>
          </p:cNvPr>
          <p:cNvSpPr txBox="1"/>
          <p:nvPr/>
        </p:nvSpPr>
        <p:spPr>
          <a:xfrm>
            <a:off x="2711746" y="604015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short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9003B0-BC89-2405-0DA4-4F7405C5C162}"/>
              </a:ext>
            </a:extLst>
          </p:cNvPr>
          <p:cNvSpPr txBox="1"/>
          <p:nvPr/>
        </p:nvSpPr>
        <p:spPr>
          <a:xfrm>
            <a:off x="8527626" y="2448182"/>
            <a:ext cx="779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long</a:t>
            </a:r>
            <a:endParaRPr lang="en-GB" sz="2000" b="1" dirty="0">
              <a:solidFill>
                <a:srgbClr val="002060"/>
              </a:solidFill>
            </a:endParaRPr>
          </a:p>
        </p:txBody>
      </p:sp>
      <p:pic>
        <p:nvPicPr>
          <p:cNvPr id="9" name="Picture 8" descr="A picture containing indoor, remote, dark&#10;&#10;Description automatically generated">
            <a:extLst>
              <a:ext uri="{FF2B5EF4-FFF2-40B4-BE49-F238E27FC236}">
                <a16:creationId xmlns:a16="http://schemas.microsoft.com/office/drawing/2014/main" id="{2BC74CB7-8A3B-85F1-5A6C-530F9840AC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67" y="3332527"/>
            <a:ext cx="1274228" cy="42350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6D1901-3B11-2049-98FB-D2FC52D1F7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02" y="4364548"/>
            <a:ext cx="1603205" cy="700291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1192F6BC-CC62-6029-1A6B-3445D67471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63" y="5722978"/>
            <a:ext cx="1530052" cy="448396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A6FD606-DD2B-5BFC-9D0B-F4AC3AE07D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302" y="2131967"/>
            <a:ext cx="1993486" cy="435359"/>
          </a:xfrm>
          <a:prstGeom prst="rect">
            <a:avLst/>
          </a:prstGeom>
        </p:spPr>
      </p:pic>
      <p:pic>
        <p:nvPicPr>
          <p:cNvPr id="25" name="Picture 24" descr="A picture containing light&#10;&#10;Description automatically generated">
            <a:extLst>
              <a:ext uri="{FF2B5EF4-FFF2-40B4-BE49-F238E27FC236}">
                <a16:creationId xmlns:a16="http://schemas.microsoft.com/office/drawing/2014/main" id="{ADF39158-2656-5D7E-8235-6E8891EFF1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54" y="3211320"/>
            <a:ext cx="1180054" cy="435359"/>
          </a:xfrm>
          <a:prstGeom prst="rect">
            <a:avLst/>
          </a:prstGeom>
        </p:spPr>
      </p:pic>
      <p:pic>
        <p:nvPicPr>
          <p:cNvPr id="27" name="Picture 26" descr="A picture containing text, day&#10;&#10;Description automatically generated">
            <a:extLst>
              <a:ext uri="{FF2B5EF4-FFF2-40B4-BE49-F238E27FC236}">
                <a16:creationId xmlns:a16="http://schemas.microsoft.com/office/drawing/2014/main" id="{35307B85-485A-6D29-48E1-DA7EE13301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35525" y="4071349"/>
            <a:ext cx="846468" cy="1197361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564BF78-188A-0E0A-D787-1F2131019E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174" y="5688163"/>
            <a:ext cx="1958275" cy="483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D920FA-31E6-47EA-B9DB-250601E4C6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22438" y="2102940"/>
            <a:ext cx="1177677" cy="466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840368-8239-8402-0B6E-582C5494990A}"/>
              </a:ext>
            </a:extLst>
          </p:cNvPr>
          <p:cNvSpPr txBox="1"/>
          <p:nvPr/>
        </p:nvSpPr>
        <p:spPr>
          <a:xfrm>
            <a:off x="8455896" y="6082489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long</a:t>
            </a:r>
            <a:endParaRPr lang="en-GB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3" grpId="0" animBg="1"/>
      <p:bldP spid="36" grpId="0" animBg="1"/>
      <p:bldP spid="37" grpId="0" animBg="1"/>
      <p:bldP spid="38" grpId="0" animBg="1"/>
      <p:bldP spid="31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2261803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Person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Freundin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Foto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25195" y="4989485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Schule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Haustier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87588" y="5886676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Tasche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497727" y="1751529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51625" y="2112434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E11A7B40-0064-82F8-252F-79EB62F302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88" y="2478275"/>
            <a:ext cx="1285103" cy="13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5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194370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Bild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Freund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g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ut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32084" y="4879367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o</a:t>
            </a: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ben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klein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47304" y="5916288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Bleistift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41944" y="5756363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70D0DF-7C4B-18DD-9BCB-3C641A142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786">
            <a:off x="1313180" y="3036538"/>
            <a:ext cx="1493282" cy="74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2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01A0A7CD-EF8F-4353-B2D9-3996ED477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369" y="2443866"/>
            <a:ext cx="1943705" cy="1574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194370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Tisch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G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uten</a:t>
            </a: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 Tag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Form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7" y="5051770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H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allo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Farbe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47304" y="5916288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l</a:t>
            </a: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inks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3808125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7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2261803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Schule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Flasche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auch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03087" y="5051770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Fußball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Ding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732412" y="6020540"/>
            <a:ext cx="2651664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D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eutschland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582228" y="4778680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soccer, dome&#10;&#10;Description automatically generated">
            <a:extLst>
              <a:ext uri="{FF2B5EF4-FFF2-40B4-BE49-F238E27FC236}">
                <a16:creationId xmlns:a16="http://schemas.microsoft.com/office/drawing/2014/main" id="{32D35324-CFC6-B4DB-AE73-8BF84B689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50" y="2612883"/>
            <a:ext cx="1323576" cy="13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3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194370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groß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Buch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Punkt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32083" y="4936626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Tafel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3" y="3936459"/>
            <a:ext cx="3237859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A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uf</a:t>
            </a:r>
            <a:r>
              <a:rPr lang="en-GB" sz="2800" b="1" dirty="0">
                <a:solidFill>
                  <a:prstClr val="white"/>
                </a:solidFill>
                <a:latin typeface="Century Gothic"/>
              </a:rPr>
              <a:t> Wiedersehen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47304" y="5916288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Heft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328160" y="1755080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CE5744-A948-38BF-413A-D7ABBB504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35" y="3071316"/>
            <a:ext cx="701007" cy="7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B6B752F-A7E9-4391-BD5F-55685ECEB2F1}"/>
              </a:ext>
            </a:extLst>
          </p:cNvPr>
          <p:cNvSpPr/>
          <p:nvPr/>
        </p:nvSpPr>
        <p:spPr>
          <a:xfrm>
            <a:off x="4847304" y="971324"/>
            <a:ext cx="1943705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der Ort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DFD9AC-9893-48F2-8C45-34131FA24030}"/>
              </a:ext>
            </a:extLst>
          </p:cNvPr>
          <p:cNvSpPr/>
          <p:nvPr/>
        </p:nvSpPr>
        <p:spPr>
          <a:xfrm>
            <a:off x="4849730" y="2936292"/>
            <a:ext cx="2128936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0C650D-B928-495B-885C-5EF196ED5814}"/>
              </a:ext>
            </a:extLst>
          </p:cNvPr>
          <p:cNvSpPr/>
          <p:nvPr/>
        </p:nvSpPr>
        <p:spPr>
          <a:xfrm>
            <a:off x="4834673" y="1971491"/>
            <a:ext cx="2537722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Beispiel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B56FE1-8ED9-4606-BFA0-1E74B1B6E230}"/>
              </a:ext>
            </a:extLst>
          </p:cNvPr>
          <p:cNvSpPr/>
          <p:nvPr/>
        </p:nvSpPr>
        <p:spPr>
          <a:xfrm>
            <a:off x="4847304" y="4901260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entury Gothic"/>
              </a:rPr>
              <a:t>u</a:t>
            </a:r>
            <a:r>
              <a:rPr lang="en-GB" sz="2800" b="1" dirty="0" err="1">
                <a:solidFill>
                  <a:prstClr val="white"/>
                </a:solidFill>
                <a:latin typeface="Century Gothic"/>
              </a:rPr>
              <a:t>nten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63D76D-B2F8-44D3-9673-72D0ACFF6200}"/>
              </a:ext>
            </a:extLst>
          </p:cNvPr>
          <p:cNvSpPr/>
          <p:nvPr/>
        </p:nvSpPr>
        <p:spPr>
          <a:xfrm>
            <a:off x="4832084" y="3936459"/>
            <a:ext cx="2417028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Tier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9B1C605-6179-4D69-865D-CD24AE10F700}"/>
              </a:ext>
            </a:extLst>
          </p:cNvPr>
          <p:cNvSpPr/>
          <p:nvPr/>
        </p:nvSpPr>
        <p:spPr>
          <a:xfrm>
            <a:off x="4847304" y="5916288"/>
            <a:ext cx="2306020" cy="6956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das Fenster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E7C39F7-EE27-8F0D-C470-D70094CAB902}"/>
              </a:ext>
            </a:extLst>
          </p:cNvPr>
          <p:cNvSpPr/>
          <p:nvPr/>
        </p:nvSpPr>
        <p:spPr>
          <a:xfrm>
            <a:off x="4497727" y="5750004"/>
            <a:ext cx="2916740" cy="1107996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5EB52380-CA50-5444-B1A8-3B0DD2389FC9}"/>
              </a:ext>
            </a:extLst>
          </p:cNvPr>
          <p:cNvSpPr/>
          <p:nvPr/>
        </p:nvSpPr>
        <p:spPr>
          <a:xfrm>
            <a:off x="900361" y="2390110"/>
            <a:ext cx="2537722" cy="207778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A picture containing building, window&#10;&#10;Description automatically generated">
            <a:extLst>
              <a:ext uri="{FF2B5EF4-FFF2-40B4-BE49-F238E27FC236}">
                <a16:creationId xmlns:a16="http://schemas.microsoft.com/office/drawing/2014/main" id="{2BF83475-D255-2798-1799-08632FE97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22" y="2390110"/>
            <a:ext cx="1374999" cy="19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7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6860</TotalTime>
  <Words>1915</Words>
  <Application>Microsoft Office PowerPoint</Application>
  <PresentationFormat>Widescreen</PresentationFormat>
  <Paragraphs>396</Paragraphs>
  <Slides>15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What I can do</vt:lpstr>
      <vt:lpstr>hören</vt:lpstr>
      <vt:lpstr>hören</vt:lpstr>
      <vt:lpstr>Vokabeln</vt:lpstr>
      <vt:lpstr>Vokabeln</vt:lpstr>
      <vt:lpstr>Vokabeln</vt:lpstr>
      <vt:lpstr>Vokabeln</vt:lpstr>
      <vt:lpstr>Vokabeln</vt:lpstr>
      <vt:lpstr>Vokabeln</vt:lpstr>
      <vt:lpstr>lesen</vt:lpstr>
      <vt:lpstr>lesen</vt:lpstr>
      <vt:lpstr>lesen</vt:lpstr>
      <vt:lpstr>sprechen</vt:lpstr>
      <vt:lpstr>sprechen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Heike Krusemann</cp:lastModifiedBy>
  <cp:revision>95</cp:revision>
  <dcterms:created xsi:type="dcterms:W3CDTF">2021-07-02T19:27:01Z</dcterms:created>
  <dcterms:modified xsi:type="dcterms:W3CDTF">2023-09-27T16:58:30Z</dcterms:modified>
</cp:coreProperties>
</file>