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277" r:id="rId3"/>
    <p:sldId id="301" r:id="rId4"/>
    <p:sldId id="299" r:id="rId5"/>
    <p:sldId id="302" r:id="rId6"/>
    <p:sldId id="298" r:id="rId7"/>
    <p:sldId id="854" r:id="rId8"/>
    <p:sldId id="852" r:id="rId9"/>
    <p:sldId id="855" r:id="rId10"/>
    <p:sldId id="279" r:id="rId11"/>
    <p:sldId id="306" r:id="rId12"/>
    <p:sldId id="4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D10D"/>
    <a:srgbClr val="FFFFCC"/>
    <a:srgbClr val="EFF9FB"/>
    <a:srgbClr val="2E94AF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0A716-CE76-4F1C-99CA-948CBB675875}" v="25" dt="2022-06-30T12:00:15.4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1" autoAdjust="0"/>
    <p:restoredTop sz="65496" autoAdjust="0"/>
  </p:normalViewPr>
  <p:slideViewPr>
    <p:cSldViewPr snapToGrid="0">
      <p:cViewPr varScale="1">
        <p:scale>
          <a:sx n="66" d="100"/>
          <a:sy n="66" d="100"/>
        </p:scale>
        <p:origin x="131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[u] </a:t>
            </a:r>
            <a:r>
              <a:rPr lang="de-DE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[54] </a:t>
            </a:r>
            <a:r>
              <a:rPr lang="de-DE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gut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[76] </a:t>
            </a:r>
            <a:r>
              <a:rPr lang="de-DE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super 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[1772]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[u]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Punkt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Nummer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[806]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dunkel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[706]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US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 </a:t>
            </a:r>
            <a:r>
              <a:rPr lang="en-US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[54] </a:t>
            </a:r>
            <a:r>
              <a:rPr lang="en-US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bist</a:t>
            </a:r>
            <a:r>
              <a:rPr lang="en-US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teach the formation of yes/ no questions by swapping the subject and verb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demonstrate the formation of yes/no questions.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aural comprehension of the yes/ no questions and to distinguish between the two based on syntax.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Ask pupils to write 1-8 in their books, with two headings ‘statement’ and ‘question’ to the side.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Tell them that they will hear Robbie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Roboter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 Robbie the robot  saying three word phrases (there is always a name at the end), but Robbie has a robot voice with no inflection, so they can’t tell whether it’s a statement or a question based on whether Robbie’s voice goes up at the end of the phrase or not. 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 Click the audio buttons in turn. Pupils listen, then decide based on word order, whether what they hear is a statement or a question. 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4. Click to bring up the answers.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5. Extension activity: Depending on the level of the class and on time, pupils can then try and produce the items by saying them out loud, this time using inflection as appropriate. 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Bin ich Louisa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Ich bin </a:t>
            </a:r>
            <a:r>
              <a:rPr lang="en-GB" sz="1800" b="0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Susie</a:t>
            </a:r>
            <a:endParaRPr lang="en-GB" sz="1800" b="0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Du bist Johanna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Er ist Moritz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Bist du Mustafa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Ist er Urs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Ist sie Kunigunde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Sie ist </a:t>
            </a:r>
            <a:r>
              <a:rPr lang="en-GB" sz="1800" b="0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Ursula</a:t>
            </a:r>
            <a:endParaRPr lang="en-GB" sz="1800" b="0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_tradnl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indent="-216000">
              <a:lnSpc>
                <a:spcPct val="100000"/>
              </a:lnSpc>
            </a:pPr>
            <a:r>
              <a:rPr lang="it-IT" sz="14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US" sz="14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Roboter</a:t>
            </a:r>
            <a:r>
              <a:rPr lang="en-US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[4124]</a:t>
            </a:r>
            <a:endParaRPr lang="fr-FR" sz="14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_tradnl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54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 </a:t>
            </a:r>
            <a:r>
              <a:rPr lang="fr-FR" baseline="0" dirty="0" err="1"/>
              <a:t>else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 gesture might be to tip an imaginary dot onto a table or a piece of paper with your index finger.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consoldiate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the difference in pronunciation.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Pupils practise in pairs saying the words out loud, paying particular attention to short [</a:t>
            </a:r>
            <a:r>
              <a:rPr lang="en-GB" b="1" dirty="0"/>
              <a:t>u</a:t>
            </a:r>
            <a:r>
              <a:rPr lang="en-GB" dirty="0"/>
              <a:t>] or long [</a:t>
            </a:r>
            <a:r>
              <a:rPr lang="en-GB" b="1" dirty="0"/>
              <a:t>u</a:t>
            </a:r>
            <a:r>
              <a:rPr lang="en-GB" dirty="0"/>
              <a:t>].</a:t>
            </a:r>
          </a:p>
          <a:p>
            <a:r>
              <a:rPr lang="en-GB" dirty="0"/>
              <a:t>2. Click audio button to check.</a:t>
            </a:r>
          </a:p>
          <a:p>
            <a:endParaRPr lang="en-GB" dirty="0"/>
          </a:p>
          <a:p>
            <a:r>
              <a:rPr lang="en-GB" b="1" dirty="0"/>
              <a:t>Answers</a:t>
            </a:r>
            <a:r>
              <a:rPr lang="en-GB" dirty="0"/>
              <a:t>: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97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468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recognition of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forms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Explain the task. Johanna has received some messages from her friend Aisha.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Using their knowledge of sein, pupils decide whether the scribble hides ‘du’ or ‘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sie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’.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reveal answers.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87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3.wav"/><Relationship Id="rId11" Type="http://schemas.openxmlformats.org/officeDocument/2006/relationships/image" Target="../media/image25.png"/><Relationship Id="rId5" Type="http://schemas.openxmlformats.org/officeDocument/2006/relationships/audio" Target="../media/audio32.wav"/><Relationship Id="rId10" Type="http://schemas.openxmlformats.org/officeDocument/2006/relationships/image" Target="../media/image23.png"/><Relationship Id="rId4" Type="http://schemas.openxmlformats.org/officeDocument/2006/relationships/audio" Target="../media/audio31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3.wav"/><Relationship Id="rId3" Type="http://schemas.openxmlformats.org/officeDocument/2006/relationships/audio" Target="../media/audio36.wav"/><Relationship Id="rId7" Type="http://schemas.openxmlformats.org/officeDocument/2006/relationships/audio" Target="../media/audio40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11" Type="http://schemas.openxmlformats.org/officeDocument/2006/relationships/image" Target="../media/image32.png"/><Relationship Id="rId5" Type="http://schemas.openxmlformats.org/officeDocument/2006/relationships/audio" Target="../media/audio38.wav"/><Relationship Id="rId10" Type="http://schemas.openxmlformats.org/officeDocument/2006/relationships/image" Target="../media/image31.png"/><Relationship Id="rId4" Type="http://schemas.openxmlformats.org/officeDocument/2006/relationships/audio" Target="../media/audio37.wav"/><Relationship Id="rId9" Type="http://schemas.openxmlformats.org/officeDocument/2006/relationships/audio" Target="../media/audio42.wav"/><Relationship Id="rId14" Type="http://schemas.openxmlformats.org/officeDocument/2006/relationships/audio" Target="../media/audio4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8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audio9.wav"/><Relationship Id="rId21" Type="http://schemas.openxmlformats.org/officeDocument/2006/relationships/image" Target="../media/image6.png"/><Relationship Id="rId7" Type="http://schemas.openxmlformats.org/officeDocument/2006/relationships/audio" Target="../media/audio12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21.png"/><Relationship Id="rId24" Type="http://schemas.openxmlformats.org/officeDocument/2006/relationships/image" Target="../media/image8.jpeg"/><Relationship Id="rId5" Type="http://schemas.openxmlformats.org/officeDocument/2006/relationships/audio" Target="../media/audio10.wav"/><Relationship Id="rId15" Type="http://schemas.openxmlformats.org/officeDocument/2006/relationships/image" Target="../media/image12.png"/><Relationship Id="rId23" Type="http://schemas.openxmlformats.org/officeDocument/2006/relationships/image" Target="../media/image5.png"/><Relationship Id="rId10" Type="http://schemas.openxmlformats.org/officeDocument/2006/relationships/image" Target="../media/image20.png"/><Relationship Id="rId19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audio" Target="../media/audio14.wav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8.wav"/><Relationship Id="rId11" Type="http://schemas.openxmlformats.org/officeDocument/2006/relationships/audio" Target="../media/audio19.wav"/><Relationship Id="rId5" Type="http://schemas.openxmlformats.org/officeDocument/2006/relationships/audio" Target="../media/audio17.wav"/><Relationship Id="rId10" Type="http://schemas.openxmlformats.org/officeDocument/2006/relationships/image" Target="../media/image25.png"/><Relationship Id="rId4" Type="http://schemas.openxmlformats.org/officeDocument/2006/relationships/audio" Target="../media/audio16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0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5" Type="http://schemas.openxmlformats.org/officeDocument/2006/relationships/image" Target="../media/image22.png"/><Relationship Id="rId4" Type="http://schemas.openxmlformats.org/officeDocument/2006/relationships/audio" Target="../media/audio2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6.wav"/><Relationship Id="rId11" Type="http://schemas.openxmlformats.org/officeDocument/2006/relationships/image" Target="../media/image30.png"/><Relationship Id="rId5" Type="http://schemas.openxmlformats.org/officeDocument/2006/relationships/audio" Target="../media/audio25.wav"/><Relationship Id="rId10" Type="http://schemas.openxmlformats.org/officeDocument/2006/relationships/image" Target="../media/image29.png"/><Relationship Id="rId4" Type="http://schemas.openxmlformats.org/officeDocument/2006/relationships/audio" Target="../media/audio24.wav"/><Relationship Id="rId9" Type="http://schemas.openxmlformats.org/officeDocument/2006/relationships/audio" Target="../media/audio2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31292"/>
            <a:ext cx="4350240" cy="19423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aying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‘hello’ and ‘hi’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 (to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): du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long and short [u]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7" name="Picture 9" descr="See the source image">
            <a:extLst>
              <a:ext uri="{FF2B5EF4-FFF2-40B4-BE49-F238E27FC236}">
                <a16:creationId xmlns:a16="http://schemas.microsoft.com/office/drawing/2014/main" id="{0DC878FF-78C5-435E-B49D-828782A0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5" y="285660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ee the source image">
            <a:extLst>
              <a:ext uri="{FF2B5EF4-FFF2-40B4-BE49-F238E27FC236}">
                <a16:creationId xmlns:a16="http://schemas.microsoft.com/office/drawing/2014/main" id="{EFC77F42-E364-49F8-A718-20FAA05C9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532" y="2566949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601B28B-D1E3-4D27-A509-C6F9693812FE}"/>
              </a:ext>
            </a:extLst>
          </p:cNvPr>
          <p:cNvSpPr/>
          <p:nvPr/>
        </p:nvSpPr>
        <p:spPr>
          <a:xfrm>
            <a:off x="2368959" y="1329775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Hallo!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DBE315E-F4D9-41E7-8F86-A6A6FB58B2D2}"/>
              </a:ext>
            </a:extLst>
          </p:cNvPr>
          <p:cNvSpPr/>
          <p:nvPr/>
        </p:nvSpPr>
        <p:spPr>
          <a:xfrm>
            <a:off x="193839" y="18010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Guten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Tag!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C5644994-665C-41DE-B99A-763B6C5A5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74" y="184975"/>
            <a:ext cx="3811412" cy="48812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7C80C4-8B82-4CB5-B613-8EA2231E8235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Yes/no 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8066" y="135180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 we swap ‘</a:t>
            </a: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 am’ </a:t>
            </a:r>
            <a:r>
              <a:rPr lang="en-US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‘Am I’ </a:t>
            </a:r>
            <a:r>
              <a:rPr lang="en-US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yes/no question: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451984" y="2300988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am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Hannah. 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471556" y="3725937"/>
            <a:ext cx="294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Hannah. 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471556" y="4495063"/>
            <a:ext cx="278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Tobias.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FCA683-DDB1-45B6-BD6D-4A19198E21A2}"/>
              </a:ext>
            </a:extLst>
          </p:cNvPr>
          <p:cNvSpPr/>
          <p:nvPr/>
        </p:nvSpPr>
        <p:spPr>
          <a:xfrm>
            <a:off x="4612980" y="2331558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Am I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Hannah? </a:t>
            </a:r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B63AB66-868C-4524-815C-134290E0476A}"/>
              </a:ext>
            </a:extLst>
          </p:cNvPr>
          <p:cNvSpPr/>
          <p:nvPr/>
        </p:nvSpPr>
        <p:spPr>
          <a:xfrm>
            <a:off x="3273954" y="2423271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308066" y="2966967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In German we do the same: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C1F635E-804B-4BDC-AF93-7DED8A5617F7}"/>
              </a:ext>
            </a:extLst>
          </p:cNvPr>
          <p:cNvSpPr/>
          <p:nvPr/>
        </p:nvSpPr>
        <p:spPr>
          <a:xfrm>
            <a:off x="3535210" y="3792299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48A2C0-F745-4B79-8826-8D93B7F345E2}"/>
              </a:ext>
            </a:extLst>
          </p:cNvPr>
          <p:cNvSpPr/>
          <p:nvPr/>
        </p:nvSpPr>
        <p:spPr>
          <a:xfrm>
            <a:off x="4735243" y="3725937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Bin ich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Hannah? </a:t>
            </a:r>
            <a:endParaRPr lang="en-GB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EC6B2A9-3C02-41A0-989E-83CFE593DA97}"/>
              </a:ext>
            </a:extLst>
          </p:cNvPr>
          <p:cNvSpPr/>
          <p:nvPr/>
        </p:nvSpPr>
        <p:spPr>
          <a:xfrm>
            <a:off x="3535210" y="4587254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674287-9EB1-4F68-AD51-56B4DAC660FC}"/>
              </a:ext>
            </a:extLst>
          </p:cNvPr>
          <p:cNvSpPr/>
          <p:nvPr/>
        </p:nvSpPr>
        <p:spPr>
          <a:xfrm>
            <a:off x="4735243" y="4502839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du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Tobias? 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34564-6136-4535-98BB-CCA1E96EB1FC}"/>
              </a:ext>
            </a:extLst>
          </p:cNvPr>
          <p:cNvSpPr/>
          <p:nvPr/>
        </p:nvSpPr>
        <p:spPr>
          <a:xfrm>
            <a:off x="471556" y="5328730"/>
            <a:ext cx="278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Alina.</a:t>
            </a:r>
            <a:endParaRPr lang="en-GB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17965B2-69AB-4256-B332-3624397C55C0}"/>
              </a:ext>
            </a:extLst>
          </p:cNvPr>
          <p:cNvSpPr/>
          <p:nvPr/>
        </p:nvSpPr>
        <p:spPr>
          <a:xfrm>
            <a:off x="3535210" y="5413145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BBCF52-F783-4EA0-A7FE-879EE0654790}"/>
              </a:ext>
            </a:extLst>
          </p:cNvPr>
          <p:cNvSpPr/>
          <p:nvPr/>
        </p:nvSpPr>
        <p:spPr>
          <a:xfrm>
            <a:off x="4735243" y="5295507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Alina? </a:t>
            </a:r>
            <a:endParaRPr lang="en-GB" dirty="0"/>
          </a:p>
        </p:txBody>
      </p:sp>
      <p:pic>
        <p:nvPicPr>
          <p:cNvPr id="38" name="Google Shape;180;p8">
            <a:extLst>
              <a:ext uri="{FF2B5EF4-FFF2-40B4-BE49-F238E27FC236}">
                <a16:creationId xmlns:a16="http://schemas.microsoft.com/office/drawing/2014/main" id="{78E83FCE-0284-4B86-9773-B49B9A1B584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484848" y="2300988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41" name="Google Shape;182;p8">
            <a:extLst>
              <a:ext uri="{FF2B5EF4-FFF2-40B4-BE49-F238E27FC236}">
                <a16:creationId xmlns:a16="http://schemas.microsoft.com/office/drawing/2014/main" id="{F4437A07-082C-4189-BF00-750A932FD17D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277181" y="5268269"/>
            <a:ext cx="1057462" cy="710571"/>
          </a:xfrm>
          <a:prstGeom prst="rect">
            <a:avLst/>
          </a:prstGeom>
          <a:ln>
            <a:noFill/>
          </a:ln>
        </p:spPr>
      </p:pic>
      <p:pic>
        <p:nvPicPr>
          <p:cNvPr id="42" name="Google Shape;180;p8">
            <a:extLst>
              <a:ext uri="{FF2B5EF4-FFF2-40B4-BE49-F238E27FC236}">
                <a16:creationId xmlns:a16="http://schemas.microsoft.com/office/drawing/2014/main" id="{BFE267B5-1EED-4557-A8BE-577314E0A231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847108" y="3662555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3F2757-4EB4-4D72-B87C-65E300DCEF7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68" y="4278977"/>
            <a:ext cx="1493551" cy="10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2-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2-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ot_T1_W2-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ot_T1_W2-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0" grpId="0"/>
      <p:bldP spid="31" grpId="0"/>
      <p:bldP spid="18" grpId="0"/>
      <p:bldP spid="4" grpId="0" animBg="1"/>
      <p:bldP spid="21" grpId="0"/>
      <p:bldP spid="22" grpId="0" animBg="1"/>
      <p:bldP spid="23" grpId="0"/>
      <p:bldP spid="24" grpId="0" animBg="1"/>
      <p:bldP spid="25" grpId="0"/>
      <p:bldP spid="26" grpId="0"/>
      <p:bldP spid="34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6858CF59-325D-4598-9C52-4F2506EE1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329373"/>
              </p:ext>
            </p:extLst>
          </p:nvPr>
        </p:nvGraphicFramePr>
        <p:xfrm>
          <a:off x="353269" y="1392965"/>
          <a:ext cx="7577394" cy="4877207"/>
        </p:xfrm>
        <a:graphic>
          <a:graphicData uri="http://schemas.openxmlformats.org/drawingml/2006/table">
            <a:tbl>
              <a:tblPr/>
              <a:tblGrid>
                <a:gridCol w="843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4620">
                  <a:extLst>
                    <a:ext uri="{9D8B030D-6E8A-4147-A177-3AD203B41FA5}">
                      <a16:colId xmlns:a16="http://schemas.microsoft.com/office/drawing/2014/main" val="1092195706"/>
                    </a:ext>
                  </a:extLst>
                </a:gridCol>
                <a:gridCol w="2244620">
                  <a:extLst>
                    <a:ext uri="{9D8B030D-6E8A-4147-A177-3AD203B41FA5}">
                      <a16:colId xmlns:a16="http://schemas.microsoft.com/office/drawing/2014/main" val="3431589795"/>
                    </a:ext>
                  </a:extLst>
                </a:gridCol>
              </a:tblGrid>
              <a:tr h="8082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Statement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Question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6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Louisa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Susie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6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Johanna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Moritz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Mustafa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3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Urs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96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Kunigunde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6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0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cs typeface="+mn-cs"/>
                        </a:rPr>
                        <a:t>Ursula</a:t>
                      </a:r>
                      <a:endParaRPr lang="en-GB" sz="2000" b="1" strike="noStrike" kern="1200" spc="-1" dirty="0">
                        <a:solidFill>
                          <a:srgbClr val="002060"/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endParaRPr lang="en-GB" sz="2000" b="1" strike="noStrike" kern="1200" spc="-1" dirty="0">
                        <a:solidFill>
                          <a:srgbClr val="002060"/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endParaRPr lang="en-GB" sz="2000" b="1" strike="noStrike" kern="1200" spc="-1" dirty="0">
                        <a:solidFill>
                          <a:srgbClr val="002060"/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66596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Rot_T1_W2-11.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523988" y="225078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Rot_T1_W2-11.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520741" y="27836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Rot_T1_W2-11.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520741" y="327587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Rot_T1_W2-11.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523988" y="37927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Rot_T1_W2-11.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523988" y="42962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Rot_T1_W2-11.7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509474" y="48332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9" name="Rot_T1_W2-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97525" y="5626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Robbie der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Roboter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spricht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264441" y="707805"/>
            <a:ext cx="9055498" cy="602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 it a statement, or is it a question?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18338" y="2190302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4307" y="2610839"/>
            <a:ext cx="517321" cy="51732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C9D8F76-FFFB-4B2C-8F13-9AF0DBE90C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4307" y="3179992"/>
            <a:ext cx="517321" cy="517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DA34D15-450E-4BBB-B122-B1657042ED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15621" y="3732228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B3438A6E-F1D2-4E10-9827-4550EFCD3C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4308" y="4224070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358D16E7-663D-4FE5-9CDC-79D120344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05169" y="4772780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D741FAB6-46F6-473F-8B77-D9A91F884F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01107" y="5229580"/>
            <a:ext cx="517321" cy="517320"/>
          </a:xfrm>
          <a:prstGeom prst="rect">
            <a:avLst/>
          </a:prstGeom>
        </p:spPr>
      </p:pic>
      <p:pic>
        <p:nvPicPr>
          <p:cNvPr id="1026" name="Picture 2" descr="Android, Artificial, Doodle, Robot, Science, Technology">
            <a:extLst>
              <a:ext uri="{FF2B5EF4-FFF2-40B4-BE49-F238E27FC236}">
                <a16:creationId xmlns:a16="http://schemas.microsoft.com/office/drawing/2014/main" id="{24F21736-38EA-4EC7-B68B-80CCF8AAC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174" y="114867"/>
            <a:ext cx="982902" cy="11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ustomShape 28">
            <a:hlinkClick r:id="" action="ppaction://noaction">
              <a:snd r:embed="rId13" name="Rot_T1_W2-11.8.wav"/>
            </a:hlinkClick>
            <a:extLst>
              <a:ext uri="{FF2B5EF4-FFF2-40B4-BE49-F238E27FC236}">
                <a16:creationId xmlns:a16="http://schemas.microsoft.com/office/drawing/2014/main" id="{CC8B28C0-EFAA-4031-958A-0D7EE0F53AE3}"/>
              </a:ext>
            </a:extLst>
          </p:cNvPr>
          <p:cNvSpPr/>
          <p:nvPr/>
        </p:nvSpPr>
        <p:spPr>
          <a:xfrm>
            <a:off x="523988" y="53356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CustomShape 28">
            <a:hlinkClick r:id="" action="ppaction://noaction">
              <a:snd r:embed="rId14" name="Rot_T1_W2-11.9.wav"/>
            </a:hlinkClick>
            <a:extLst>
              <a:ext uri="{FF2B5EF4-FFF2-40B4-BE49-F238E27FC236}">
                <a16:creationId xmlns:a16="http://schemas.microsoft.com/office/drawing/2014/main" id="{61BCE5B0-74BA-4B92-8C55-D612A49B58B6}"/>
              </a:ext>
            </a:extLst>
          </p:cNvPr>
          <p:cNvSpPr/>
          <p:nvPr/>
        </p:nvSpPr>
        <p:spPr>
          <a:xfrm>
            <a:off x="523988" y="582054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CB6AEA7B-3965-4D97-BE48-ACFBB23721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8431" y="5760067"/>
            <a:ext cx="517321" cy="517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C6B647-E7EA-4F72-BF0A-FE4338582C3E}"/>
              </a:ext>
            </a:extLst>
          </p:cNvPr>
          <p:cNvSpPr txBox="1"/>
          <p:nvPr/>
        </p:nvSpPr>
        <p:spPr>
          <a:xfrm>
            <a:off x="8788542" y="114867"/>
            <a:ext cx="222356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*</a:t>
            </a:r>
            <a:r>
              <a:rPr lang="en-GB" sz="2000" dirty="0" err="1"/>
              <a:t>Roboter</a:t>
            </a:r>
            <a:r>
              <a:rPr lang="en-GB" sz="2000" dirty="0"/>
              <a:t> - robot</a:t>
            </a:r>
          </a:p>
        </p:txBody>
      </p:sp>
    </p:spTree>
    <p:extLst>
      <p:ext uri="{BB962C8B-B14F-4D97-AF65-F5344CB8AC3E}">
        <p14:creationId xmlns:p14="http://schemas.microsoft.com/office/powerpoint/2010/main" val="32284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14CDA3-858F-4573-9D62-93A261B3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8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Rot_T1_W2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18" name="Picture 17" descr="boy in a group pointing out at 'you'">
            <a:extLst>
              <a:ext uri="{FF2B5EF4-FFF2-40B4-BE49-F238E27FC236}">
                <a16:creationId xmlns:a16="http://schemas.microsoft.com/office/drawing/2014/main" id="{D57D030D-73BE-43E9-88AD-6ED983F46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16" y="3272299"/>
            <a:ext cx="5687568" cy="39044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1F65570-7079-4FF8-B5BC-87DCD58C65CC}"/>
              </a:ext>
            </a:extLst>
          </p:cNvPr>
          <p:cNvSpPr/>
          <p:nvPr/>
        </p:nvSpPr>
        <p:spPr>
          <a:xfrm>
            <a:off x="5008202" y="1781335"/>
            <a:ext cx="217559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95117" y="223463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2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906909" y="4197386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Lukas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-1" dirty="0">
                  <a:solidFill>
                    <a:srgbClr val="1F3864"/>
                  </a:solidFill>
                  <a:latin typeface="Century Gothic"/>
                </a:rPr>
                <a:t>R</a:t>
              </a:r>
              <a:r>
                <a:rPr lang="en-GB" sz="2000" b="1" spc="-1" dirty="0" err="1">
                  <a:solidFill>
                    <a:srgbClr val="1F3864"/>
                  </a:solidFill>
                  <a:latin typeface="Century Gothic"/>
                </a:rPr>
                <a:t>uth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per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[you]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[good]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" name="Picture 25" descr="good">
            <a:extLst>
              <a:ext uri="{FF2B5EF4-FFF2-40B4-BE49-F238E27FC236}">
                <a16:creationId xmlns:a16="http://schemas.microsoft.com/office/drawing/2014/main" id="{54DF1D7C-8C4C-441A-922B-00FFB2D31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201" y="4190013"/>
            <a:ext cx="2058052" cy="1094198"/>
          </a:xfrm>
          <a:prstGeom prst="rect">
            <a:avLst/>
          </a:prstGeom>
        </p:spPr>
      </p:pic>
      <p:pic>
        <p:nvPicPr>
          <p:cNvPr id="23" name="Picture 22" descr="smiling face">
            <a:extLst>
              <a:ext uri="{FF2B5EF4-FFF2-40B4-BE49-F238E27FC236}">
                <a16:creationId xmlns:a16="http://schemas.microsoft.com/office/drawing/2014/main" id="{00CC9172-E705-481C-AA4C-65FA06A9CB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4" y="3854309"/>
            <a:ext cx="1532238" cy="15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277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2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30418" y="180934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Rot_T1_W2-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53B2EC-A628-4955-9E2D-BFED7C259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95" y="3965518"/>
            <a:ext cx="548972" cy="560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ED9E8-74A7-4EB4-9F4E-2F51C2C76478}"/>
              </a:ext>
            </a:extLst>
          </p:cNvPr>
          <p:cNvSpPr txBox="1"/>
          <p:nvPr/>
        </p:nvSpPr>
        <p:spPr>
          <a:xfrm>
            <a:off x="4852900" y="3486145"/>
            <a:ext cx="234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(dot, full stop)</a:t>
            </a:r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314710" y="1845702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Rot_T1_W2-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754922" y="1888142"/>
            <a:ext cx="4191952" cy="749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0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nkel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546400" y="1820375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mmer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CEDD5-CDD8-4C33-B2CC-6BE83412CC2B}"/>
              </a:ext>
            </a:extLst>
          </p:cNvPr>
          <p:cNvGrpSpPr/>
          <p:nvPr/>
        </p:nvGrpSpPr>
        <p:grpSpPr>
          <a:xfrm>
            <a:off x="1150306" y="3770964"/>
            <a:ext cx="2404133" cy="2009088"/>
            <a:chOff x="427686" y="1619197"/>
            <a:chExt cx="3437629" cy="3250322"/>
          </a:xfrm>
        </p:grpSpPr>
        <p:pic>
          <p:nvPicPr>
            <p:cNvPr id="16" name="Picture 10" descr="Contando, Matemáticas, Números">
              <a:extLst>
                <a:ext uri="{FF2B5EF4-FFF2-40B4-BE49-F238E27FC236}">
                  <a16:creationId xmlns:a16="http://schemas.microsoft.com/office/drawing/2014/main" id="{BC958831-BC11-4254-8EEC-168C75375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27" y="3342121"/>
              <a:ext cx="842925" cy="110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Contando, Matemáticas, Números">
              <a:extLst>
                <a:ext uri="{FF2B5EF4-FFF2-40B4-BE49-F238E27FC236}">
                  <a16:creationId xmlns:a16="http://schemas.microsoft.com/office/drawing/2014/main" id="{41FFD715-AEE8-4F51-89EA-D2CC2EB7F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3" y="1619197"/>
              <a:ext cx="804704" cy="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Contando, Matemáticas, Números">
              <a:extLst>
                <a:ext uri="{FF2B5EF4-FFF2-40B4-BE49-F238E27FC236}">
                  <a16:creationId xmlns:a16="http://schemas.microsoft.com/office/drawing/2014/main" id="{6276AAE6-434C-4C73-99EE-8AE92F9B7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91" y="2236148"/>
              <a:ext cx="928850" cy="107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ontando, Cinco, Matemáticas, Números">
              <a:extLst>
                <a:ext uri="{FF2B5EF4-FFF2-40B4-BE49-F238E27FC236}">
                  <a16:creationId xmlns:a16="http://schemas.microsoft.com/office/drawing/2014/main" id="{F2F01EA1-47F8-4F42-A1F2-8B7750418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86" y="2584743"/>
              <a:ext cx="836889" cy="112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ontando, Cuatro, Matemáticas, Números">
              <a:extLst>
                <a:ext uri="{FF2B5EF4-FFF2-40B4-BE49-F238E27FC236}">
                  <a16:creationId xmlns:a16="http://schemas.microsoft.com/office/drawing/2014/main" id="{0A626110-5394-404D-BD76-68D8FC66F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2398">
              <a:off x="3094918" y="1701696"/>
              <a:ext cx="770397" cy="1137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ontando, Ocho, Matemáticas, Números">
              <a:extLst>
                <a:ext uri="{FF2B5EF4-FFF2-40B4-BE49-F238E27FC236}">
                  <a16:creationId xmlns:a16="http://schemas.microsoft.com/office/drawing/2014/main" id="{1DC3B365-C2B2-434A-A804-E25980987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86" y="2434970"/>
              <a:ext cx="862060" cy="134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ontando, Matemáticas, Números">
              <a:extLst>
                <a:ext uri="{FF2B5EF4-FFF2-40B4-BE49-F238E27FC236}">
                  <a16:creationId xmlns:a16="http://schemas.microsoft.com/office/drawing/2014/main" id="{68C31141-B5FF-43BC-B3D7-AB81DD221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7575">
              <a:off x="2181946" y="3431875"/>
              <a:ext cx="930805" cy="121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Contando, Matemáticas, Nueve, Números">
              <a:extLst>
                <a:ext uri="{FF2B5EF4-FFF2-40B4-BE49-F238E27FC236}">
                  <a16:creationId xmlns:a16="http://schemas.microsoft.com/office/drawing/2014/main" id="{461C95C8-176C-4C97-9CDE-9B9164E99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9" y="3504756"/>
              <a:ext cx="790760" cy="136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130D4F-D466-4593-82D5-1668EF5AE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7943" y="1798418"/>
              <a:ext cx="1327349" cy="104326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AA48C9-1921-499D-A8DB-2B65FD3E8A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5" y="3619078"/>
            <a:ext cx="749636" cy="764993"/>
          </a:xfrm>
          <a:prstGeom prst="rect">
            <a:avLst/>
          </a:prstGeom>
        </p:spPr>
      </p:pic>
      <p:pic>
        <p:nvPicPr>
          <p:cNvPr id="4" name="Picture 2" descr="Cosmic, Dark, Land, Landscape, Night, Sky, Stars, Trees">
            <a:extLst>
              <a:ext uri="{FF2B5EF4-FFF2-40B4-BE49-F238E27FC236}">
                <a16:creationId xmlns:a16="http://schemas.microsoft.com/office/drawing/2014/main" id="{E78EC75A-86CB-4BD4-AF5F-9B7C52C9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09" y="3576976"/>
            <a:ext cx="2663107" cy="18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stomShape 1">
            <a:extLst>
              <a:ext uri="{FF2B5EF4-FFF2-40B4-BE49-F238E27FC236}">
                <a16:creationId xmlns:a16="http://schemas.microsoft.com/office/drawing/2014/main" id="{E418C291-4101-42AA-A8E6-BAD8D0893CB3}"/>
              </a:ext>
            </a:extLst>
          </p:cNvPr>
          <p:cNvSpPr/>
          <p:nvPr/>
        </p:nvSpPr>
        <p:spPr>
          <a:xfrm>
            <a:off x="687792" y="298147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[number]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CustomShape 1">
            <a:extLst>
              <a:ext uri="{FF2B5EF4-FFF2-40B4-BE49-F238E27FC236}">
                <a16:creationId xmlns:a16="http://schemas.microsoft.com/office/drawing/2014/main" id="{5EFD5D08-05AE-4DA6-9CF3-D6F1B0E2A01C}"/>
              </a:ext>
            </a:extLst>
          </p:cNvPr>
          <p:cNvSpPr/>
          <p:nvPr/>
        </p:nvSpPr>
        <p:spPr>
          <a:xfrm>
            <a:off x="8979053" y="297758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[dark]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CFA70C-E5FA-4308-9ADE-5960F03BB653}"/>
              </a:ext>
            </a:extLst>
          </p:cNvPr>
          <p:cNvSpPr txBox="1"/>
          <p:nvPr/>
        </p:nvSpPr>
        <p:spPr>
          <a:xfrm>
            <a:off x="4876239" y="3029260"/>
            <a:ext cx="287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[dot, full stop]</a:t>
            </a:r>
          </a:p>
        </p:txBody>
      </p:sp>
    </p:spTree>
    <p:extLst>
      <p:ext uri="{BB962C8B-B14F-4D97-AF65-F5344CB8AC3E}">
        <p14:creationId xmlns:p14="http://schemas.microsoft.com/office/powerpoint/2010/main" val="2276355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559530"/>
              </p:ext>
            </p:extLst>
          </p:nvPr>
        </p:nvGraphicFramePr>
        <p:xfrm>
          <a:off x="915562" y="1594142"/>
          <a:ext cx="8667402" cy="4528783"/>
        </p:xfrm>
        <a:graphic>
          <a:graphicData uri="http://schemas.openxmlformats.org/drawingml/2006/table">
            <a:tbl>
              <a:tblPr/>
              <a:tblGrid>
                <a:gridCol w="129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706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  <a:gridCol w="2183097">
                  <a:extLst>
                    <a:ext uri="{9D8B030D-6E8A-4147-A177-3AD203B41FA5}">
                      <a16:colId xmlns:a16="http://schemas.microsoft.com/office/drawing/2014/main" val="1076329286"/>
                    </a:ext>
                  </a:extLst>
                </a:gridCol>
              </a:tblGrid>
              <a:tr h="65038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[a]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[a]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Nummer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gut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super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Punkt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50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dunkel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[u]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Rot_T1_W2-6.1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257234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[u]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915562" y="510630"/>
            <a:ext cx="777944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Say the words aloud. Is it long or short [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5" name="Rot_T1_W2-6.2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93095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6" name="Rot_T1_W2-6.3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3576379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7" name="Rot_T1_W2-6.4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4218233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8" name="Rot_T1_W2-6.5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29" y="4885240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9" name="Rot_T1_W2-6.6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5508363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pic>
        <p:nvPicPr>
          <p:cNvPr id="30" name="Picture 2" descr="Tick, Mark, Ok, Perfect, Check, Done, Sign, Good, Green">
            <a:extLst>
              <a:ext uri="{FF2B5EF4-FFF2-40B4-BE49-F238E27FC236}">
                <a16:creationId xmlns:a16="http://schemas.microsoft.com/office/drawing/2014/main" id="{EEF06B52-CD15-4112-9DDE-58ADCDAA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2195382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, Mark, Ok, Perfect, Check, Done, Sign, Good, Green">
            <a:extLst>
              <a:ext uri="{FF2B5EF4-FFF2-40B4-BE49-F238E27FC236}">
                <a16:creationId xmlns:a16="http://schemas.microsoft.com/office/drawing/2014/main" id="{AD5F2D12-A421-4A04-8404-F9AC4A8C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2939791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ick, Mark, Ok, Perfect, Check, Done, Sign, Good, Green">
            <a:extLst>
              <a:ext uri="{FF2B5EF4-FFF2-40B4-BE49-F238E27FC236}">
                <a16:creationId xmlns:a16="http://schemas.microsoft.com/office/drawing/2014/main" id="{7CF45560-C085-4132-BB27-A5797AD3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357637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ick, Mark, Ok, Perfect, Check, Done, Sign, Good, Green">
            <a:extLst>
              <a:ext uri="{FF2B5EF4-FFF2-40B4-BE49-F238E27FC236}">
                <a16:creationId xmlns:a16="http://schemas.microsoft.com/office/drawing/2014/main" id="{22B48AF2-EE8F-42C1-B6BE-65956E47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4234726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ick, Mark, Ok, Perfect, Check, Done, Sign, Good, Green">
            <a:extLst>
              <a:ext uri="{FF2B5EF4-FFF2-40B4-BE49-F238E27FC236}">
                <a16:creationId xmlns:a16="http://schemas.microsoft.com/office/drawing/2014/main" id="{3E02F4BC-8B7F-4C74-B4AF-3F8AB1AF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489552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ick, Mark, Ok, Perfect, Check, Done, Sign, Good, Green">
            <a:extLst>
              <a:ext uri="{FF2B5EF4-FFF2-40B4-BE49-F238E27FC236}">
                <a16:creationId xmlns:a16="http://schemas.microsoft.com/office/drawing/2014/main" id="{63F52221-B022-41E9-9B0D-17FE7B8C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5508363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577B6B-EFFC-47BF-AD45-C5B9C806D8C0}"/>
              </a:ext>
            </a:extLst>
          </p:cNvPr>
          <p:cNvGrpSpPr/>
          <p:nvPr/>
        </p:nvGrpSpPr>
        <p:grpSpPr>
          <a:xfrm>
            <a:off x="3878392" y="2267488"/>
            <a:ext cx="647753" cy="522364"/>
            <a:chOff x="427686" y="1619197"/>
            <a:chExt cx="3437629" cy="3250322"/>
          </a:xfrm>
        </p:grpSpPr>
        <p:pic>
          <p:nvPicPr>
            <p:cNvPr id="38" name="Picture 10" descr="Contando, Matemáticas, Números">
              <a:extLst>
                <a:ext uri="{FF2B5EF4-FFF2-40B4-BE49-F238E27FC236}">
                  <a16:creationId xmlns:a16="http://schemas.microsoft.com/office/drawing/2014/main" id="{2E6B7373-AD7B-4FA1-9419-1A8D51C4A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27" y="3342121"/>
              <a:ext cx="842925" cy="110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2" descr="Contando, Matemáticas, Números">
              <a:extLst>
                <a:ext uri="{FF2B5EF4-FFF2-40B4-BE49-F238E27FC236}">
                  <a16:creationId xmlns:a16="http://schemas.microsoft.com/office/drawing/2014/main" id="{4D05AC14-435E-4FAE-8C23-D29E14389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3" y="1619197"/>
              <a:ext cx="804704" cy="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8" descr="Contando, Matemáticas, Números">
              <a:extLst>
                <a:ext uri="{FF2B5EF4-FFF2-40B4-BE49-F238E27FC236}">
                  <a16:creationId xmlns:a16="http://schemas.microsoft.com/office/drawing/2014/main" id="{7772401C-0827-49C7-8BD7-33AB0A8FD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91" y="2236148"/>
              <a:ext cx="928850" cy="107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Contando, Cinco, Matemáticas, Números">
              <a:extLst>
                <a:ext uri="{FF2B5EF4-FFF2-40B4-BE49-F238E27FC236}">
                  <a16:creationId xmlns:a16="http://schemas.microsoft.com/office/drawing/2014/main" id="{ED77D629-EDFB-4ADD-B9B1-D65D77905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86" y="2584743"/>
              <a:ext cx="836889" cy="112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ontando, Cuatro, Matemáticas, Números">
              <a:extLst>
                <a:ext uri="{FF2B5EF4-FFF2-40B4-BE49-F238E27FC236}">
                  <a16:creationId xmlns:a16="http://schemas.microsoft.com/office/drawing/2014/main" id="{05D207B1-CE36-422A-83A8-BBECA0E4C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2398">
              <a:off x="3094918" y="1701696"/>
              <a:ext cx="770397" cy="1137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Contando, Ocho, Matemáticas, Números">
              <a:extLst>
                <a:ext uri="{FF2B5EF4-FFF2-40B4-BE49-F238E27FC236}">
                  <a16:creationId xmlns:a16="http://schemas.microsoft.com/office/drawing/2014/main" id="{7E154A43-6A88-424F-9AD4-955078F70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86" y="2434970"/>
              <a:ext cx="862060" cy="134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6" descr="Contando, Matemáticas, Números">
              <a:extLst>
                <a:ext uri="{FF2B5EF4-FFF2-40B4-BE49-F238E27FC236}">
                  <a16:creationId xmlns:a16="http://schemas.microsoft.com/office/drawing/2014/main" id="{E1B07DED-6D4B-4FF4-ADEE-6942304BF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7575">
              <a:off x="2181946" y="3431875"/>
              <a:ext cx="930805" cy="121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Contando, Matemáticas, Nueve, Números">
              <a:extLst>
                <a:ext uri="{FF2B5EF4-FFF2-40B4-BE49-F238E27FC236}">
                  <a16:creationId xmlns:a16="http://schemas.microsoft.com/office/drawing/2014/main" id="{CFE84883-048D-48D6-9501-4A9E78CD3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9" y="3504756"/>
              <a:ext cx="790760" cy="136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A82D51B-7D30-4877-8AF8-AC3495B4E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7943" y="1798418"/>
              <a:ext cx="1327349" cy="1043267"/>
            </a:xfrm>
            <a:prstGeom prst="rect">
              <a:avLst/>
            </a:prstGeom>
          </p:spPr>
        </p:pic>
      </p:grpSp>
      <p:pic>
        <p:nvPicPr>
          <p:cNvPr id="47" name="Picture 46" descr="good">
            <a:extLst>
              <a:ext uri="{FF2B5EF4-FFF2-40B4-BE49-F238E27FC236}">
                <a16:creationId xmlns:a16="http://schemas.microsoft.com/office/drawing/2014/main" id="{8B4DA0E9-96DD-490F-ACCF-6EB3366B90C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3538" y="2907916"/>
            <a:ext cx="1137194" cy="604608"/>
          </a:xfrm>
          <a:prstGeom prst="rect">
            <a:avLst/>
          </a:prstGeom>
        </p:spPr>
      </p:pic>
      <p:pic>
        <p:nvPicPr>
          <p:cNvPr id="49" name="Picture 2" descr="Cosmic, Dark, Land, Landscape, Night, Sky, Stars, Trees">
            <a:extLst>
              <a:ext uri="{FF2B5EF4-FFF2-40B4-BE49-F238E27FC236}">
                <a16:creationId xmlns:a16="http://schemas.microsoft.com/office/drawing/2014/main" id="{843B34A1-7605-40E5-9446-C1F01CDF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95" y="5535554"/>
            <a:ext cx="689778" cy="48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DC52E84-410C-4D3D-B483-815C4DBFDEDC}"/>
              </a:ext>
            </a:extLst>
          </p:cNvPr>
          <p:cNvGrpSpPr/>
          <p:nvPr/>
        </p:nvGrpSpPr>
        <p:grpSpPr>
          <a:xfrm>
            <a:off x="2761085" y="4693540"/>
            <a:ext cx="1898916" cy="856470"/>
            <a:chOff x="3655852" y="3988937"/>
            <a:chExt cx="3997141" cy="2148581"/>
          </a:xfrm>
        </p:grpSpPr>
        <p:pic>
          <p:nvPicPr>
            <p:cNvPr id="52" name="Google Shape;267;p11">
              <a:extLst>
                <a:ext uri="{FF2B5EF4-FFF2-40B4-BE49-F238E27FC236}">
                  <a16:creationId xmlns:a16="http://schemas.microsoft.com/office/drawing/2014/main" id="{1E0AEDDF-F5D9-4F9E-816E-17A4A5400A30}"/>
                </a:ext>
              </a:extLst>
            </p:cNvPr>
            <p:cNvPicPr/>
            <p:nvPr/>
          </p:nvPicPr>
          <p:blipFill>
            <a:blip r:embed="rId23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53" name="CustomShape 1">
              <a:extLst>
                <a:ext uri="{FF2B5EF4-FFF2-40B4-BE49-F238E27FC236}">
                  <a16:creationId xmlns:a16="http://schemas.microsoft.com/office/drawing/2014/main" id="{6F285989-4847-45A1-B218-288CCC28238C}"/>
                </a:ext>
              </a:extLst>
            </p:cNvPr>
            <p:cNvSpPr/>
            <p:nvPr/>
          </p:nvSpPr>
          <p:spPr>
            <a:xfrm>
              <a:off x="3655852" y="5636682"/>
              <a:ext cx="1476831" cy="39635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Lukas</a:t>
              </a:r>
              <a:endPara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54" name="Google Shape;271;p11">
              <a:extLst>
                <a:ext uri="{FF2B5EF4-FFF2-40B4-BE49-F238E27FC236}">
                  <a16:creationId xmlns:a16="http://schemas.microsoft.com/office/drawing/2014/main" id="{59D0FD8E-BD77-4EDC-A029-0C2F45C00E9F}"/>
                </a:ext>
              </a:extLst>
            </p:cNvPr>
            <p:cNvPicPr/>
            <p:nvPr/>
          </p:nvPicPr>
          <p:blipFill>
            <a:blip r:embed="rId23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56" name="CustomShape 4">
              <a:extLst>
                <a:ext uri="{FF2B5EF4-FFF2-40B4-BE49-F238E27FC236}">
                  <a16:creationId xmlns:a16="http://schemas.microsoft.com/office/drawing/2014/main" id="{65D8EC17-70A6-460D-82C9-DD428ACFBE65}"/>
                </a:ext>
              </a:extLst>
            </p:cNvPr>
            <p:cNvSpPr/>
            <p:nvPr/>
          </p:nvSpPr>
          <p:spPr>
            <a:xfrm>
              <a:off x="6607944" y="4460921"/>
              <a:ext cx="1045049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spc="-1" dirty="0">
                  <a:solidFill>
                    <a:srgbClr val="1F3864"/>
                  </a:solidFill>
                  <a:latin typeface="Century Gothic"/>
                </a:rPr>
                <a:t>R</a:t>
              </a:r>
              <a:r>
                <a:rPr lang="en-GB" sz="1100" b="1" spc="-1" dirty="0" err="1">
                  <a:solidFill>
                    <a:srgbClr val="1F3864"/>
                  </a:solidFill>
                  <a:latin typeface="Century Gothic"/>
                </a:rPr>
                <a:t>uth</a:t>
              </a:r>
              <a:endPara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7" name="CustomShape 7">
              <a:extLst>
                <a:ext uri="{FF2B5EF4-FFF2-40B4-BE49-F238E27FC236}">
                  <a16:creationId xmlns:a16="http://schemas.microsoft.com/office/drawing/2014/main" id="{5EF1E63A-B9C6-42E5-8AF2-476C310D6948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E6500CDE-34CE-48F2-B43B-D5E9841EFAE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12" y="4285957"/>
            <a:ext cx="548972" cy="560218"/>
          </a:xfrm>
          <a:prstGeom prst="rect">
            <a:avLst/>
          </a:prstGeom>
        </p:spPr>
      </p:pic>
      <p:pic>
        <p:nvPicPr>
          <p:cNvPr id="48" name="Picture 47" descr="smiling face">
            <a:extLst>
              <a:ext uri="{FF2B5EF4-FFF2-40B4-BE49-F238E27FC236}">
                <a16:creationId xmlns:a16="http://schemas.microsoft.com/office/drawing/2014/main" id="{C4FA382E-0B76-CEF4-EA77-1B62FDF1741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1" y="3606266"/>
            <a:ext cx="548973" cy="54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82400" y="8595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be </a:t>
            </a:r>
            <a:r>
              <a:rPr lang="en-GB" sz="2800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being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4941701" y="2939796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8"/>
          <a:stretch/>
        </p:blipFill>
        <p:spPr>
          <a:xfrm>
            <a:off x="7218390" y="2025642"/>
            <a:ext cx="364446" cy="89269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9"/>
          <a:stretch/>
        </p:blipFill>
        <p:spPr>
          <a:xfrm>
            <a:off x="7218390" y="3020480"/>
            <a:ext cx="1079417" cy="835739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0"/>
          <a:stretch/>
        </p:blipFill>
        <p:spPr>
          <a:xfrm>
            <a:off x="7544656" y="3918023"/>
            <a:ext cx="1295028" cy="897924"/>
          </a:xfrm>
          <a:prstGeom prst="rect">
            <a:avLst/>
          </a:prstGeom>
          <a:ln>
            <a:noFill/>
          </a:ln>
        </p:spPr>
      </p:pic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4875429" y="3970411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Rot_T1_W2-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Sein</a:t>
            </a:r>
            <a:endParaRPr lang="en-GB" sz="3600" dirty="0">
              <a:hlinkClick r:id="" action="ppaction://noaction">
                <a:snd r:embed="rId11" name="Rot_T1_W2-7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82400" y="149020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In German the verb </a:t>
            </a:r>
            <a:r>
              <a:rPr lang="en-US" sz="2800" b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sein </a:t>
            </a: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means</a:t>
            </a:r>
            <a:r>
              <a:rPr lang="en-US" sz="2800" b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‘to be’, ‘being’.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308066" y="226862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mean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am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 say _______________ . </a:t>
            </a:r>
            <a:endParaRPr lang="en-GB" dirty="0"/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2E1F8E28-82F8-4BC2-B159-CF59F6C4A79F}"/>
              </a:ext>
            </a:extLst>
          </p:cNvPr>
          <p:cNvSpPr/>
          <p:nvPr/>
        </p:nvSpPr>
        <p:spPr>
          <a:xfrm>
            <a:off x="4764189" y="216272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276668" y="3044824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mean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he is 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 say _______________ . 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276668" y="4084854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mean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she is 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 say _______________ . 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CED1E6-7B05-4861-9D0D-70104DBD8A0A}"/>
              </a:ext>
            </a:extLst>
          </p:cNvPr>
          <p:cNvSpPr/>
          <p:nvPr/>
        </p:nvSpPr>
        <p:spPr>
          <a:xfrm>
            <a:off x="276668" y="5095877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mean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you are,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 say _______________ . </a:t>
            </a:r>
            <a:endParaRPr lang="en-GB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id="{534C8B8F-195F-4FD6-94EE-2DF388CC0AA7}"/>
              </a:ext>
            </a:extLst>
          </p:cNvPr>
          <p:cNvSpPr/>
          <p:nvPr/>
        </p:nvSpPr>
        <p:spPr>
          <a:xfrm>
            <a:off x="4986669" y="5021523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03C5398-9BA7-4B0B-AA8F-7D03989934B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7" y="4774905"/>
            <a:ext cx="1493551" cy="10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5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2-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2-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  <a:hlinkClick r:id="" action="ppaction://noaction">
                  <a:snd r:embed="rId6" name="Rot_T1_W2-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Johanna und Moritz</a:t>
            </a:r>
            <a:endParaRPr lang="en-GB" sz="3600" dirty="0">
              <a:hlinkClick r:id="" action="ppaction://noaction">
                <a:snd r:embed="rId6" name="Rot_T1_W2-8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7139348" y="1554024"/>
            <a:ext cx="2399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Er </a:t>
            </a:r>
            <a:r>
              <a:rPr lang="en-US" sz="2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Moritz.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2157781" y="1554024"/>
            <a:ext cx="3119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Johanna.</a:t>
            </a:r>
            <a:endParaRPr lang="en-GB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6298D06-0E19-497B-B274-57779907B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37" y="2151463"/>
            <a:ext cx="1474111" cy="4200616"/>
          </a:xfrm>
          <a:prstGeom prst="rect">
            <a:avLst/>
          </a:prstGeom>
        </p:spPr>
      </p:pic>
      <p:pic>
        <p:nvPicPr>
          <p:cNvPr id="9" name="Picture 8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94A763FC-C6AF-4A87-B659-FE43EE242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30" y="2777937"/>
            <a:ext cx="1465532" cy="35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28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1E4BBB-FC90-48E0-DF8B-271B80849DC9}"/>
              </a:ext>
            </a:extLst>
          </p:cNvPr>
          <p:cNvSpPr/>
          <p:nvPr/>
        </p:nvSpPr>
        <p:spPr>
          <a:xfrm rot="16200000">
            <a:off x="6083031" y="4080426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6D62C9-5382-0210-F976-826DBE5F361B}"/>
              </a:ext>
            </a:extLst>
          </p:cNvPr>
          <p:cNvSpPr/>
          <p:nvPr/>
        </p:nvSpPr>
        <p:spPr>
          <a:xfrm rot="16200000">
            <a:off x="1724768" y="4077302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58" y="-100146"/>
            <a:ext cx="12197028" cy="1144800"/>
          </a:xfrm>
        </p:spPr>
        <p:txBody>
          <a:bodyPr/>
          <a:lstStyle/>
          <a:p>
            <a:r>
              <a:rPr lang="en-US" sz="3200" b="1" spc="-1" dirty="0">
                <a:latin typeface="Century Gothic" panose="020B0502020202020204" pitchFamily="34" charset="0"/>
              </a:rPr>
              <a:t>Johanna gets lots of messages from her friend Aisha.</a:t>
            </a:r>
            <a:endParaRPr lang="en-GB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C28298-1FCC-43B0-A6CF-BD0753512B30}"/>
              </a:ext>
            </a:extLst>
          </p:cNvPr>
          <p:cNvSpPr/>
          <p:nvPr/>
        </p:nvSpPr>
        <p:spPr>
          <a:xfrm rot="16200000">
            <a:off x="1757970" y="2209153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46AE52-6483-4220-A7AF-862DF8E2BE30}"/>
              </a:ext>
            </a:extLst>
          </p:cNvPr>
          <p:cNvSpPr/>
          <p:nvPr/>
        </p:nvSpPr>
        <p:spPr>
          <a:xfrm rot="16200000">
            <a:off x="6083032" y="2209153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hlinkClick r:id="" action="ppaction://noaction">
              <a:snd r:embed="rId3" name="Rot_T1_W2-9.1.wav"/>
            </a:hlinkClick>
            <a:extLst>
              <a:ext uri="{FF2B5EF4-FFF2-40B4-BE49-F238E27FC236}">
                <a16:creationId xmlns:a16="http://schemas.microsoft.com/office/drawing/2014/main" id="{76E9B1F3-974F-4341-AF95-003AFBBBC1F6}"/>
              </a:ext>
            </a:extLst>
          </p:cNvPr>
          <p:cNvSpPr/>
          <p:nvPr/>
        </p:nvSpPr>
        <p:spPr>
          <a:xfrm>
            <a:off x="176195" y="14309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>
            <a:hlinkClick r:id="" action="ppaction://noaction">
              <a:snd r:embed="rId4" name="Rot_T1_W2-9.2.wav"/>
            </a:hlinkClick>
            <a:extLst>
              <a:ext uri="{FF2B5EF4-FFF2-40B4-BE49-F238E27FC236}">
                <a16:creationId xmlns:a16="http://schemas.microsoft.com/office/drawing/2014/main" id="{D9600166-B2F2-41F3-82AC-19F9CE0F9028}"/>
              </a:ext>
            </a:extLst>
          </p:cNvPr>
          <p:cNvSpPr/>
          <p:nvPr/>
        </p:nvSpPr>
        <p:spPr>
          <a:xfrm>
            <a:off x="185907" y="3270625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hlinkClick r:id="" action="ppaction://noaction">
              <a:snd r:embed="rId5" name="Rot_T1_W2-9.3.wav"/>
            </a:hlinkClick>
            <a:extLst>
              <a:ext uri="{FF2B5EF4-FFF2-40B4-BE49-F238E27FC236}">
                <a16:creationId xmlns:a16="http://schemas.microsoft.com/office/drawing/2014/main" id="{84FB9C0E-A816-4525-ABAD-1CD2FAC81B4D}"/>
              </a:ext>
            </a:extLst>
          </p:cNvPr>
          <p:cNvSpPr/>
          <p:nvPr/>
        </p:nvSpPr>
        <p:spPr>
          <a:xfrm>
            <a:off x="183658" y="5226656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Oval 11">
            <a:hlinkClick r:id="" action="ppaction://noaction">
              <a:snd r:embed="rId6" name="Rot_T1_W2-9.4.wav"/>
            </a:hlinkClick>
            <a:extLst>
              <a:ext uri="{FF2B5EF4-FFF2-40B4-BE49-F238E27FC236}">
                <a16:creationId xmlns:a16="http://schemas.microsoft.com/office/drawing/2014/main" id="{9FDC05A8-82D9-4803-9276-BFB40ECB1784}"/>
              </a:ext>
            </a:extLst>
          </p:cNvPr>
          <p:cNvSpPr/>
          <p:nvPr/>
        </p:nvSpPr>
        <p:spPr>
          <a:xfrm>
            <a:off x="4418918" y="1559816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hlinkClick r:id="" action="ppaction://noaction">
              <a:snd r:embed="rId7" name="f4_5.wav"/>
            </a:hlinkClick>
            <a:extLst>
              <a:ext uri="{FF2B5EF4-FFF2-40B4-BE49-F238E27FC236}">
                <a16:creationId xmlns:a16="http://schemas.microsoft.com/office/drawing/2014/main" id="{656BF6EC-77D5-4D8E-8C07-799CE857189A}"/>
              </a:ext>
            </a:extLst>
          </p:cNvPr>
          <p:cNvSpPr/>
          <p:nvPr/>
        </p:nvSpPr>
        <p:spPr>
          <a:xfrm>
            <a:off x="4438168" y="3377615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" action="ppaction://noaction">
                  <a:snd r:embed="rId8" name="Rot_T1_W2-9.5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hlinkClick r:id="" action="ppaction://noaction">
              <a:snd r:embed="rId9" name="Rot_T1_W2-9.6.wav"/>
            </a:hlinkClick>
            <a:extLst>
              <a:ext uri="{FF2B5EF4-FFF2-40B4-BE49-F238E27FC236}">
                <a16:creationId xmlns:a16="http://schemas.microsoft.com/office/drawing/2014/main" id="{C5251641-47B1-4210-9E7C-E21EDB9D2D00}"/>
              </a:ext>
            </a:extLst>
          </p:cNvPr>
          <p:cNvSpPr/>
          <p:nvPr/>
        </p:nvSpPr>
        <p:spPr>
          <a:xfrm>
            <a:off x="4401568" y="528814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4AE432-4CC3-44EA-92A9-60C5C4A3B9DD}"/>
              </a:ext>
            </a:extLst>
          </p:cNvPr>
          <p:cNvSpPr/>
          <p:nvPr/>
        </p:nvSpPr>
        <p:spPr>
          <a:xfrm rot="16200000">
            <a:off x="1757970" y="455875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A80314-0E55-4329-AF04-BBB43F6504A0}"/>
              </a:ext>
            </a:extLst>
          </p:cNvPr>
          <p:cNvSpPr/>
          <p:nvPr/>
        </p:nvSpPr>
        <p:spPr>
          <a:xfrm rot="16200000">
            <a:off x="1729933" y="758072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5387ECD-AA1B-4DCE-8456-BB82CD774E66}"/>
              </a:ext>
            </a:extLst>
          </p:cNvPr>
          <p:cNvSpPr/>
          <p:nvPr/>
        </p:nvSpPr>
        <p:spPr>
          <a:xfrm>
            <a:off x="937587" y="160578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71EF53-20C2-467F-82AD-148DB26C0065}"/>
              </a:ext>
            </a:extLst>
          </p:cNvPr>
          <p:cNvSpPr/>
          <p:nvPr/>
        </p:nvSpPr>
        <p:spPr>
          <a:xfrm>
            <a:off x="4041656" y="213635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83BF0C-DF72-4911-BEA4-13AB5DA93B40}"/>
              </a:ext>
            </a:extLst>
          </p:cNvPr>
          <p:cNvSpPr txBox="1"/>
          <p:nvPr/>
        </p:nvSpPr>
        <p:spPr>
          <a:xfrm>
            <a:off x="1161953" y="2138414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Du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bist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683F92-5834-48F5-90C9-DF908B61E07C}"/>
              </a:ext>
            </a:extLst>
          </p:cNvPr>
          <p:cNvGrpSpPr/>
          <p:nvPr/>
        </p:nvGrpSpPr>
        <p:grpSpPr>
          <a:xfrm>
            <a:off x="1231011" y="2217835"/>
            <a:ext cx="369870" cy="233747"/>
            <a:chOff x="-2263127" y="1019472"/>
            <a:chExt cx="369870" cy="23374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D1C111D-12B7-4797-856C-6833330C26D4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54721D-6749-4F8D-B107-10DD6FAA3162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A76EC58-2C42-4497-B3D0-1BCAB3E1ADCF}"/>
              </a:ext>
            </a:extLst>
          </p:cNvPr>
          <p:cNvSpPr/>
          <p:nvPr/>
        </p:nvSpPr>
        <p:spPr>
          <a:xfrm rot="16200000">
            <a:off x="1716746" y="245740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F62D511-F522-4A8A-B323-FD4E896D9900}"/>
              </a:ext>
            </a:extLst>
          </p:cNvPr>
          <p:cNvSpPr/>
          <p:nvPr/>
        </p:nvSpPr>
        <p:spPr>
          <a:xfrm>
            <a:off x="946703" y="3342094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A6D120-6E02-4B07-9FFC-3E5597AB2FEE}"/>
              </a:ext>
            </a:extLst>
          </p:cNvPr>
          <p:cNvSpPr/>
          <p:nvPr/>
        </p:nvSpPr>
        <p:spPr>
          <a:xfrm>
            <a:off x="4028469" y="383568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BBE64C-6738-4589-ACAD-9EA315B9CAF3}"/>
              </a:ext>
            </a:extLst>
          </p:cNvPr>
          <p:cNvSpPr/>
          <p:nvPr/>
        </p:nvSpPr>
        <p:spPr>
          <a:xfrm rot="16200000">
            <a:off x="1729933" y="433984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BD4E55D-7FE8-4745-B684-B8381BA10040}"/>
              </a:ext>
            </a:extLst>
          </p:cNvPr>
          <p:cNvSpPr/>
          <p:nvPr/>
        </p:nvSpPr>
        <p:spPr>
          <a:xfrm>
            <a:off x="978970" y="518731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B0FBF3-EF5B-40CA-9671-59505BCDE35D}"/>
              </a:ext>
            </a:extLst>
          </p:cNvPr>
          <p:cNvSpPr/>
          <p:nvPr/>
        </p:nvSpPr>
        <p:spPr>
          <a:xfrm>
            <a:off x="4041656" y="571812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F933DF7-FDF3-4A28-9310-A658932D87D5}"/>
              </a:ext>
            </a:extLst>
          </p:cNvPr>
          <p:cNvSpPr/>
          <p:nvPr/>
        </p:nvSpPr>
        <p:spPr>
          <a:xfrm rot="16200000">
            <a:off x="6083032" y="455875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135E4C-3AF0-4734-A29F-2C8E97118058}"/>
              </a:ext>
            </a:extLst>
          </p:cNvPr>
          <p:cNvSpPr/>
          <p:nvPr/>
        </p:nvSpPr>
        <p:spPr>
          <a:xfrm rot="16200000">
            <a:off x="6054995" y="758072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D3FED490-664A-405A-A4F0-FE35849D4AC9}"/>
              </a:ext>
            </a:extLst>
          </p:cNvPr>
          <p:cNvSpPr/>
          <p:nvPr/>
        </p:nvSpPr>
        <p:spPr>
          <a:xfrm>
            <a:off x="5304032" y="1605533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0A49FE-D551-4273-A04E-627754AC0BF0}"/>
              </a:ext>
            </a:extLst>
          </p:cNvPr>
          <p:cNvSpPr/>
          <p:nvPr/>
        </p:nvSpPr>
        <p:spPr>
          <a:xfrm rot="16200000">
            <a:off x="6041808" y="245740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90FA4C3C-E75C-48A0-84B2-8D03DB0E3A12}"/>
              </a:ext>
            </a:extLst>
          </p:cNvPr>
          <p:cNvSpPr/>
          <p:nvPr/>
        </p:nvSpPr>
        <p:spPr>
          <a:xfrm>
            <a:off x="5290845" y="330487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987CF9-A630-41BA-ADE0-70E7130608AE}"/>
              </a:ext>
            </a:extLst>
          </p:cNvPr>
          <p:cNvSpPr/>
          <p:nvPr/>
        </p:nvSpPr>
        <p:spPr>
          <a:xfrm rot="16200000">
            <a:off x="6054995" y="433984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509642C4-E605-4DB9-9F48-0110AFE65BA4}"/>
              </a:ext>
            </a:extLst>
          </p:cNvPr>
          <p:cNvSpPr/>
          <p:nvPr/>
        </p:nvSpPr>
        <p:spPr>
          <a:xfrm>
            <a:off x="5304032" y="518731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FEE0D3A-8BD8-48FA-8B89-0A1FF351FDC5}"/>
              </a:ext>
            </a:extLst>
          </p:cNvPr>
          <p:cNvSpPr/>
          <p:nvPr/>
        </p:nvSpPr>
        <p:spPr>
          <a:xfrm>
            <a:off x="8366718" y="571812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77DA36-643D-4A36-889C-6358DF02EC34}"/>
              </a:ext>
            </a:extLst>
          </p:cNvPr>
          <p:cNvGrpSpPr/>
          <p:nvPr/>
        </p:nvGrpSpPr>
        <p:grpSpPr>
          <a:xfrm>
            <a:off x="5304032" y="5601254"/>
            <a:ext cx="369870" cy="233747"/>
            <a:chOff x="-2263127" y="1019472"/>
            <a:chExt cx="369870" cy="23374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2589C-5169-4C6B-8BF8-CB341C36CCEE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049C6C4-F439-48FF-99B2-3B9D1486CF44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37BBDAB-D0E9-4D91-ABB4-068A372D16A7}"/>
              </a:ext>
            </a:extLst>
          </p:cNvPr>
          <p:cNvSpPr txBox="1"/>
          <p:nvPr/>
        </p:nvSpPr>
        <p:spPr>
          <a:xfrm>
            <a:off x="1039802" y="3597613"/>
            <a:ext cx="3120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hier</a:t>
            </a:r>
            <a:r>
              <a:rPr kumimoji="0" lang="es-AR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120AC8-6FF8-46DC-8F33-275A1409F13E}"/>
              </a:ext>
            </a:extLst>
          </p:cNvPr>
          <p:cNvGrpSpPr/>
          <p:nvPr/>
        </p:nvGrpSpPr>
        <p:grpSpPr>
          <a:xfrm>
            <a:off x="1059372" y="3669477"/>
            <a:ext cx="369870" cy="233747"/>
            <a:chOff x="-2263127" y="1019472"/>
            <a:chExt cx="369870" cy="23374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8F1F760-C71A-46A1-BAD7-42AE24B32F5E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F5C71C2-94DB-4073-AD8F-A79C3FD1494B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9CB9C96-5E62-4FA2-89E8-CF79B5093BDE}"/>
              </a:ext>
            </a:extLst>
          </p:cNvPr>
          <p:cNvSpPr txBox="1"/>
          <p:nvPr/>
        </p:nvSpPr>
        <p:spPr>
          <a:xfrm>
            <a:off x="1166294" y="5331007"/>
            <a:ext cx="253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ist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 in Kunst*.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7A4457B-4844-4485-A5EE-482EBA091331}"/>
              </a:ext>
            </a:extLst>
          </p:cNvPr>
          <p:cNvGrpSpPr/>
          <p:nvPr/>
        </p:nvGrpSpPr>
        <p:grpSpPr>
          <a:xfrm>
            <a:off x="1111436" y="5415014"/>
            <a:ext cx="369870" cy="233747"/>
            <a:chOff x="-2263127" y="1019472"/>
            <a:chExt cx="369870" cy="233747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1537520-3F0F-4C3B-A46B-C5C9D27B6CC8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CE8A02B-E843-4EC7-8D81-9F8D1243D7A0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E33FFF6-87E2-4343-82F3-2D2602A57DBB}"/>
              </a:ext>
            </a:extLst>
          </p:cNvPr>
          <p:cNvSpPr txBox="1"/>
          <p:nvPr/>
        </p:nvSpPr>
        <p:spPr>
          <a:xfrm>
            <a:off x="5369819" y="1674916"/>
            <a:ext cx="276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bist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Englisch</a:t>
            </a:r>
            <a:r>
              <a:rPr lang="fr-FR" sz="20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269FBD6-029F-4208-92AB-B1181698D4FD}"/>
              </a:ext>
            </a:extLst>
          </p:cNvPr>
          <p:cNvSpPr/>
          <p:nvPr/>
        </p:nvSpPr>
        <p:spPr>
          <a:xfrm>
            <a:off x="8366718" y="213635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834D68A-3D72-41B6-9EC8-CF88B8827ADC}"/>
              </a:ext>
            </a:extLst>
          </p:cNvPr>
          <p:cNvGrpSpPr/>
          <p:nvPr/>
        </p:nvGrpSpPr>
        <p:grpSpPr>
          <a:xfrm>
            <a:off x="5429081" y="1775314"/>
            <a:ext cx="369870" cy="233747"/>
            <a:chOff x="-2263127" y="1019472"/>
            <a:chExt cx="369870" cy="23374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7F88E7E-F196-4B31-898B-7EDFFC5268F9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10A0D8D-AFB0-472C-BE37-E00BC9FA52FD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61F8EFF-3DD8-47CB-92A2-AAFA86A29754}"/>
              </a:ext>
            </a:extLst>
          </p:cNvPr>
          <p:cNvSpPr txBox="1"/>
          <p:nvPr/>
        </p:nvSpPr>
        <p:spPr>
          <a:xfrm>
            <a:off x="5394336" y="3389956"/>
            <a:ext cx="2909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kumimoji="0" lang="es-ES_tradnl" sz="2000" b="1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nicht*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kumimoji="0" lang="es-ES_tradnl" sz="20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Englisch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35C1E02-6DA4-48FC-B145-69F75E1DB469}"/>
              </a:ext>
            </a:extLst>
          </p:cNvPr>
          <p:cNvSpPr/>
          <p:nvPr/>
        </p:nvSpPr>
        <p:spPr>
          <a:xfrm>
            <a:off x="8353531" y="383568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1D5A0F-6960-4C7B-AB4F-C021F88236A2}"/>
              </a:ext>
            </a:extLst>
          </p:cNvPr>
          <p:cNvGrpSpPr/>
          <p:nvPr/>
        </p:nvGrpSpPr>
        <p:grpSpPr>
          <a:xfrm>
            <a:off x="5360839" y="3432468"/>
            <a:ext cx="369870" cy="346955"/>
            <a:chOff x="-2263127" y="1019472"/>
            <a:chExt cx="369870" cy="23374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C481CB5-DCCF-4A2E-9345-C09DFEE0E01F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3553063-F445-4211-986B-222D3B2DC06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6931B34-EAB4-4A0F-B1EF-3325E1678DE4}"/>
              </a:ext>
            </a:extLst>
          </p:cNvPr>
          <p:cNvSpPr txBox="1"/>
          <p:nvPr/>
        </p:nvSpPr>
        <p:spPr>
          <a:xfrm>
            <a:off x="5353160" y="5571380"/>
            <a:ext cx="2767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hier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Hallo!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2B1D0F-00B7-4135-A7B1-9B15E3A10A83}"/>
              </a:ext>
            </a:extLst>
          </p:cNvPr>
          <p:cNvGrpSpPr/>
          <p:nvPr/>
        </p:nvGrpSpPr>
        <p:grpSpPr>
          <a:xfrm>
            <a:off x="5429081" y="5570921"/>
            <a:ext cx="369870" cy="346955"/>
            <a:chOff x="-2263127" y="1019472"/>
            <a:chExt cx="369870" cy="23374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460BCF7-9B3D-4517-9CB3-473AF7D2ACA0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4275093-F8DA-485D-8CBB-E5A246183D7D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250084C7-7F33-490D-9A64-CE8E6B4DC5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484" y="105417"/>
            <a:ext cx="1127858" cy="829128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6ADBE0E-9350-438B-A36B-6B1091C0EBC9}"/>
              </a:ext>
            </a:extLst>
          </p:cNvPr>
          <p:cNvSpPr txBox="1"/>
          <p:nvPr/>
        </p:nvSpPr>
        <p:spPr>
          <a:xfrm>
            <a:off x="205845" y="589139"/>
            <a:ext cx="10857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2400" b="1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message about? Johanna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(du) or Moritz (er) ?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5BAA30-81B7-4FD9-B207-129FA7E02CC6}"/>
              </a:ext>
            </a:extLst>
          </p:cNvPr>
          <p:cNvSpPr txBox="1"/>
          <p:nvPr/>
        </p:nvSpPr>
        <p:spPr>
          <a:xfrm>
            <a:off x="253716" y="933774"/>
            <a:ext cx="605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1-6 and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Aisha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Moritz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‘er’.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8641B-772B-4DB1-B48D-648A17CBC43E}"/>
              </a:ext>
            </a:extLst>
          </p:cNvPr>
          <p:cNvSpPr txBox="1"/>
          <p:nvPr/>
        </p:nvSpPr>
        <p:spPr>
          <a:xfrm>
            <a:off x="9271750" y="5517766"/>
            <a:ext cx="20515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Kunst – art </a:t>
            </a:r>
            <a:r>
              <a:rPr lang="en-GB" sz="2000" dirty="0" err="1"/>
              <a:t>nicht</a:t>
            </a:r>
            <a:r>
              <a:rPr lang="en-GB" sz="2000" dirty="0"/>
              <a:t> – not </a:t>
            </a:r>
          </a:p>
        </p:txBody>
      </p:sp>
      <p:pic>
        <p:nvPicPr>
          <p:cNvPr id="67" name="Picture 2" descr="Artist, Colorful, Paint Brush, Palette">
            <a:extLst>
              <a:ext uri="{FF2B5EF4-FFF2-40B4-BE49-F238E27FC236}">
                <a16:creationId xmlns:a16="http://schemas.microsoft.com/office/drawing/2014/main" id="{BCAC8491-D39E-4EAF-89E8-F722FA8F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355" y="5281314"/>
            <a:ext cx="537314" cy="58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ADFDE4B-A847-4838-93EA-A30BD449B687}"/>
              </a:ext>
            </a:extLst>
          </p:cNvPr>
          <p:cNvSpPr txBox="1"/>
          <p:nvPr/>
        </p:nvSpPr>
        <p:spPr>
          <a:xfrm>
            <a:off x="2914235" y="5630250"/>
            <a:ext cx="666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lang="en-GB" sz="4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15B8F0E-3C63-491D-9510-779476D972EE}"/>
              </a:ext>
            </a:extLst>
          </p:cNvPr>
          <p:cNvSpPr txBox="1"/>
          <p:nvPr/>
        </p:nvSpPr>
        <p:spPr>
          <a:xfrm>
            <a:off x="6461138" y="1985693"/>
            <a:ext cx="666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lang="en-GB" sz="40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EC755C-C3AB-4557-AB51-DC6B919EF364}"/>
              </a:ext>
            </a:extLst>
          </p:cNvPr>
          <p:cNvSpPr txBox="1"/>
          <p:nvPr/>
        </p:nvSpPr>
        <p:spPr>
          <a:xfrm>
            <a:off x="7278980" y="3718505"/>
            <a:ext cx="725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☹</a:t>
            </a:r>
            <a:endParaRPr lang="en-GB" sz="4000" dirty="0"/>
          </a:p>
        </p:txBody>
      </p:sp>
      <p:pic>
        <p:nvPicPr>
          <p:cNvPr id="76" name="Picture 75" descr="A picture containing text&#10;&#10;Description automatically generated">
            <a:extLst>
              <a:ext uri="{FF2B5EF4-FFF2-40B4-BE49-F238E27FC236}">
                <a16:creationId xmlns:a16="http://schemas.microsoft.com/office/drawing/2014/main" id="{E3D65388-F4A4-493F-A822-EDCA90330D3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3245926" y="1613914"/>
            <a:ext cx="568940" cy="441841"/>
          </a:xfrm>
          <a:prstGeom prst="rect">
            <a:avLst/>
          </a:prstGeom>
        </p:spPr>
      </p:pic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9452DED2-DC2E-496C-9D3C-54635A8CBE3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3278319" y="3380894"/>
            <a:ext cx="568940" cy="441841"/>
          </a:xfrm>
          <a:prstGeom prst="rect">
            <a:avLst/>
          </a:prstGeom>
        </p:spPr>
      </p:pic>
      <p:pic>
        <p:nvPicPr>
          <p:cNvPr id="79" name="Picture 78" descr="A picture containing text&#10;&#10;Description automatically generated">
            <a:extLst>
              <a:ext uri="{FF2B5EF4-FFF2-40B4-BE49-F238E27FC236}">
                <a16:creationId xmlns:a16="http://schemas.microsoft.com/office/drawing/2014/main" id="{8A8F48B6-13C1-4936-BB48-2854C4B5A8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3329621" y="5202702"/>
            <a:ext cx="568940" cy="441841"/>
          </a:xfrm>
          <a:prstGeom prst="rect">
            <a:avLst/>
          </a:prstGeom>
        </p:spPr>
      </p:pic>
      <p:pic>
        <p:nvPicPr>
          <p:cNvPr id="80" name="Picture 79" descr="A picture containing text&#10;&#10;Description automatically generated">
            <a:extLst>
              <a:ext uri="{FF2B5EF4-FFF2-40B4-BE49-F238E27FC236}">
                <a16:creationId xmlns:a16="http://schemas.microsoft.com/office/drawing/2014/main" id="{313B903E-17D7-401B-8796-A7F577CF44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7631577" y="1671238"/>
            <a:ext cx="568940" cy="441841"/>
          </a:xfrm>
          <a:prstGeom prst="rect">
            <a:avLst/>
          </a:prstGeom>
        </p:spPr>
      </p:pic>
      <p:pic>
        <p:nvPicPr>
          <p:cNvPr id="81" name="Picture 80" descr="A picture containing text&#10;&#10;Description automatically generated">
            <a:extLst>
              <a:ext uri="{FF2B5EF4-FFF2-40B4-BE49-F238E27FC236}">
                <a16:creationId xmlns:a16="http://schemas.microsoft.com/office/drawing/2014/main" id="{C46137CC-5B9D-41EE-9F04-ADDDA5F7B6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7679636" y="3331286"/>
            <a:ext cx="568940" cy="441841"/>
          </a:xfrm>
          <a:prstGeom prst="rect">
            <a:avLst/>
          </a:prstGeom>
        </p:spPr>
      </p:pic>
      <p:pic>
        <p:nvPicPr>
          <p:cNvPr id="82" name="Picture 81" descr="A picture containing text&#10;&#10;Description automatically generated">
            <a:extLst>
              <a:ext uri="{FF2B5EF4-FFF2-40B4-BE49-F238E27FC236}">
                <a16:creationId xmlns:a16="http://schemas.microsoft.com/office/drawing/2014/main" id="{3860420D-AB90-47E7-8097-97D01F9B0C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7687685" y="5229200"/>
            <a:ext cx="568940" cy="44184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A46EDEC-2303-B8CF-C7A6-69AE1C7E286F}"/>
              </a:ext>
            </a:extLst>
          </p:cNvPr>
          <p:cNvSpPr txBox="1">
            <a:spLocks/>
          </p:cNvSpPr>
          <p:nvPr/>
        </p:nvSpPr>
        <p:spPr>
          <a:xfrm>
            <a:off x="11173837" y="977119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1494</Words>
  <Application>Microsoft Office PowerPoint</Application>
  <PresentationFormat>Widescreen</PresentationFormat>
  <Paragraphs>266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Modern Love</vt:lpstr>
      <vt:lpstr>Segoe UI Emoji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Sein</vt:lpstr>
      <vt:lpstr>Johanna und Moritz</vt:lpstr>
      <vt:lpstr>Johanna gets lots of messages from her friend Aisha.</vt:lpstr>
      <vt:lpstr>Yes/no questions</vt:lpstr>
      <vt:lpstr>hören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68</cp:revision>
  <dcterms:created xsi:type="dcterms:W3CDTF">2021-07-02T19:27:01Z</dcterms:created>
  <dcterms:modified xsi:type="dcterms:W3CDTF">2023-06-22T10:08:10Z</dcterms:modified>
</cp:coreProperties>
</file>