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277" r:id="rId3"/>
    <p:sldId id="299" r:id="rId4"/>
    <p:sldId id="301" r:id="rId5"/>
    <p:sldId id="302" r:id="rId6"/>
    <p:sldId id="298" r:id="rId7"/>
    <p:sldId id="294" r:id="rId8"/>
    <p:sldId id="279" r:id="rId9"/>
    <p:sldId id="300" r:id="rId10"/>
    <p:sldId id="387" r:id="rId11"/>
    <p:sldId id="306" r:id="rId12"/>
    <p:sldId id="293" r:id="rId13"/>
    <p:sldId id="386" r:id="rId14"/>
    <p:sldId id="40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FFD10D"/>
    <a:srgbClr val="2E94AF"/>
    <a:srgbClr val="EFF9FB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73796" autoAdjust="0"/>
  </p:normalViewPr>
  <p:slideViewPr>
    <p:cSldViewPr snapToGrid="0">
      <p:cViewPr varScale="1">
        <p:scale>
          <a:sx n="75" d="100"/>
          <a:sy n="75" d="100"/>
        </p:scale>
        <p:origin x="96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9A609033-59DA-45B7-952F-9A5DB17CD5A3}"/>
    <pc:docChg chg="modSld">
      <pc:chgData name="Charlotte Moss" userId="17b589c9-cb67-41ed-a894-f82ca12b573d" providerId="ADAL" clId="{9A609033-59DA-45B7-952F-9A5DB17CD5A3}" dt="2023-06-22T10:25:57.064" v="1" actId="20577"/>
      <pc:docMkLst>
        <pc:docMk/>
      </pc:docMkLst>
      <pc:sldChg chg="modSp mod">
        <pc:chgData name="Charlotte Moss" userId="17b589c9-cb67-41ed-a894-f82ca12b573d" providerId="ADAL" clId="{9A609033-59DA-45B7-952F-9A5DB17CD5A3}" dt="2023-06-22T10:25:57.064" v="1" actId="20577"/>
        <pc:sldMkLst>
          <pc:docMk/>
          <pc:sldMk cId="3885875775" sldId="298"/>
        </pc:sldMkLst>
        <pc:graphicFrameChg chg="modGraphic">
          <ac:chgData name="Charlotte Moss" userId="17b589c9-cb67-41ed-a894-f82ca12b573d" providerId="ADAL" clId="{9A609033-59DA-45B7-952F-9A5DB17CD5A3}" dt="2023-06-22T10:25:57.064" v="1" actId="20577"/>
          <ac:graphicFrameMkLst>
            <pc:docMk/>
            <pc:sldMk cId="3885875775" sldId="298"/>
            <ac:graphicFrameMk id="17" creationId="{ACB7D602-17DB-4C16-B6C5-9D04175C6B8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long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[o]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wo?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[94]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wohnen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[380]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Million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[206] </a:t>
            </a:r>
            <a:r>
              <a:rPr lang="de-DE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short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[o] K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opf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[279] 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offen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[382]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kommen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[61]</a:t>
            </a:r>
            <a:r>
              <a:rPr lang="de-DE" dirty="0"/>
              <a:t> </a:t>
            </a: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England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[1762]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Deutschland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toll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[972]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und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German)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prepare for the written production of England and Deutschland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Introduction to writing in German – pupils practise by writing on their sleeve with their finger.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through the animations.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the words England and Deutschland to bring up the sound, if you wish.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Help pupils break down the words into syllables: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Deut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tsch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-land,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-land. After each word on the next click a line will appear to indicate where the word can be separated.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64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US" dirty="0"/>
            </a:b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aural comprehension of place names, matching sound to print, and 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writing Deutschland and England. </a:t>
            </a:r>
            <a:br>
              <a:rPr lang="en-US" dirty="0"/>
            </a:br>
            <a:endParaRPr lang="en-US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1. Click to play the recording of the first question and answer. The answer will be beeped out. 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2. Remind pupils to break down the words into syllables like on the last slide: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Deu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-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tsch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-land,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Eng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-land. Pupils may write the words on their sleeves with their fingers for practice just the once.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3. Now pupils write 1-8 and the words Deutschland or England as appropriate for each item.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4. Click in turn to bring up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3. Ask: Wo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…? Pupils repeat chorally – es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</a:rPr>
              <a:t> in England, etc.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+mn-lt"/>
              </a:rPr>
              <a:t>Transcript:</a:t>
            </a: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Olsdorf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Deutschland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Birmingham?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England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Bonn?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Deutschland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Oranienburg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Deutschland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Oberding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Deutschland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Newcastle?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England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Osterberg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Deutschland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Wo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Oxford? Es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England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54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two new characters – the parents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Steffen. To practise spoken production of Ich bin and er/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pictures of the new character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Click to bring up speech bubble Ich bin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Pupils repeat chorally.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 presentation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in the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– 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(Click to bring up the icon of another person with an empty speech bubble and then model ‘Sie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the other characters.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Practise once again with all of the sentences – two of the names are new and will need some practice.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the learnt vocab and placenames, and to distinguish between first and second person singular.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write: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and Steffen. They need to work out six places where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Steffen are right now. NB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is writing the messages, so ich bin =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= Steffen.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answers (the place names) in the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Steffen tables, in the order in which they appear in the text.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remove the splodges from Steffen’s phone screen.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items 2-6. NB there is no place for Steffen for number 4.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play the recording of the sentences if you wish.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Ich bin in Frankfurt. Du bist in Oxford.</a:t>
            </a:r>
            <a:b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b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Du bist jetzt in London und ich bin in Birmingham.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Hallo!  Du bist in Newcastle und ich bin in </a:t>
            </a:r>
            <a:r>
              <a:rPr lang="de-DE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Olsdorf</a:t>
            </a: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Ich bin jetzt in Bonn… und du?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Du bist in Osterberg! Oh, ich bin in Kassel.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Du bist in Oranienburg? Oh, ich bin in Berlin!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225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 err="1"/>
              <a:t>wo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put </a:t>
            </a:r>
            <a:r>
              <a:rPr lang="fr-FR" baseline="0" dirty="0" err="1"/>
              <a:t>your</a:t>
            </a:r>
            <a:r>
              <a:rPr lang="fr-FR" baseline="0" dirty="0"/>
              <a:t> hand on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forehead</a:t>
            </a:r>
            <a:r>
              <a:rPr lang="fr-FR" baseline="0" dirty="0"/>
              <a:t> and look </a:t>
            </a:r>
            <a:r>
              <a:rPr lang="fr-FR" baseline="0" dirty="0" err="1"/>
              <a:t>into</a:t>
            </a:r>
            <a:r>
              <a:rPr lang="fr-FR" baseline="0" dirty="0"/>
              <a:t> the distance as if to spot </a:t>
            </a:r>
            <a:r>
              <a:rPr lang="fr-FR" baseline="0" dirty="0" err="1"/>
              <a:t>something</a:t>
            </a:r>
            <a:r>
              <a:rPr lang="fr-FR" baseline="0" dirty="0"/>
              <a:t> on the horizon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wo? </a:t>
            </a:r>
            <a:r>
              <a:rPr lang="en-GB" baseline="0" dirty="0"/>
              <a:t>[94]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long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Million </a:t>
            </a:r>
            <a:r>
              <a:rPr lang="en-GB" baseline="0" dirty="0"/>
              <a:t>[206]] </a:t>
            </a:r>
            <a:r>
              <a:rPr lang="en-GB" b="1" baseline="0" dirty="0" err="1"/>
              <a:t>ohne</a:t>
            </a:r>
            <a:r>
              <a:rPr lang="en-GB" b="1" baseline="0" dirty="0"/>
              <a:t> </a:t>
            </a:r>
            <a:r>
              <a:rPr lang="en-GB" baseline="0" dirty="0"/>
              <a:t>[119] </a:t>
            </a:r>
            <a:r>
              <a:rPr lang="en-GB" b="1" baseline="0" dirty="0"/>
              <a:t>wo? </a:t>
            </a:r>
            <a:r>
              <a:rPr lang="en-GB" baseline="0" dirty="0"/>
              <a:t>[94] </a:t>
            </a:r>
            <a:r>
              <a:rPr lang="en-GB" b="1" baseline="0" dirty="0" err="1"/>
              <a:t>wohnen</a:t>
            </a:r>
            <a:r>
              <a:rPr lang="en-GB" b="1" baseline="0" dirty="0"/>
              <a:t> </a:t>
            </a:r>
            <a:r>
              <a:rPr lang="en-GB" b="0" baseline="0" dirty="0"/>
              <a:t>[380] </a:t>
            </a:r>
            <a:endParaRPr lang="en-GB" baseline="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 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 err="1"/>
              <a:t>Kopf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to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/>
              <a:t>Kopf [279]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001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0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 err="1"/>
              <a:t>kommen</a:t>
            </a:r>
            <a:r>
              <a:rPr lang="en-GB" b="1" baseline="0" dirty="0"/>
              <a:t> [61] Kopf [279]  </a:t>
            </a:r>
            <a:r>
              <a:rPr lang="en-GB" b="1" baseline="0" dirty="0" err="1"/>
              <a:t>offen</a:t>
            </a:r>
            <a:r>
              <a:rPr lang="en-GB" b="1" baseline="0" dirty="0"/>
              <a:t> [382]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74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listening to the different pronunciations.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None/>
            </a:pPr>
            <a:r>
              <a:rPr lang="en-GB" dirty="0"/>
              <a:t>1. Click audio button 1 to play the recording for item 1. Pupils need to decide is it long [o] or short [o] and write list of S  for short and L for long</a:t>
            </a:r>
          </a:p>
          <a:p>
            <a:pPr marL="0" indent="0">
              <a:buNone/>
            </a:pPr>
            <a:r>
              <a:rPr lang="en-GB" dirty="0"/>
              <a:t>2. Elicit the answer; encourage pupils to pay particular attention to short [o] or long [o].</a:t>
            </a:r>
          </a:p>
          <a:p>
            <a:r>
              <a:rPr lang="en-GB" dirty="0"/>
              <a:t>3. Click to bring up the answer tick  for item 1. </a:t>
            </a:r>
          </a:p>
          <a:p>
            <a:r>
              <a:rPr lang="en-GB" dirty="0"/>
              <a:t>4. Elicit the whole word; if necessary click the audio button again to play recording again.</a:t>
            </a:r>
          </a:p>
          <a:p>
            <a:r>
              <a:rPr lang="en-GB" dirty="0"/>
              <a:t>5. Click to bring up the written version of the German word, together with picture.</a:t>
            </a:r>
          </a:p>
          <a:p>
            <a:r>
              <a:rPr lang="en-GB" dirty="0"/>
              <a:t>6. Continue for items 2-6.</a:t>
            </a:r>
          </a:p>
          <a:p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offen</a:t>
            </a:r>
            <a:endParaRPr lang="en-GB" dirty="0"/>
          </a:p>
          <a:p>
            <a:r>
              <a:rPr lang="en-GB" dirty="0" err="1"/>
              <a:t>wohnen</a:t>
            </a:r>
            <a:endParaRPr lang="en-GB" dirty="0"/>
          </a:p>
          <a:p>
            <a:r>
              <a:rPr lang="en-GB" dirty="0"/>
              <a:t>wo?</a:t>
            </a:r>
          </a:p>
          <a:p>
            <a:r>
              <a:rPr lang="en-GB" dirty="0"/>
              <a:t>Kopf</a:t>
            </a:r>
            <a:br>
              <a:rPr lang="en-GB" dirty="0"/>
            </a:br>
            <a:r>
              <a:rPr lang="en-GB" dirty="0"/>
              <a:t>Million</a:t>
            </a:r>
            <a:br>
              <a:rPr lang="en-GB" dirty="0"/>
            </a:br>
            <a:r>
              <a:rPr lang="en-GB" dirty="0" err="1"/>
              <a:t>kommen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five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/>
              <a:t>es [12] wo [94] England [1762] Deutschland [140] toll [972] und [2]</a:t>
            </a:r>
            <a:endParaRPr kumimoji="0" lang="en-US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image of Germany map: https://ontheworldmap.com/germany/city/berlin/berlin-location-on-the-germany-map.html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image of UK/England map: https://ontheworldmap.com/uk/city/london/london-location-on-the-uk-map.html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first text box about Berlin. Click again to bring up the map. 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nest text box about London. Click again to bring up the map. 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speech bubble about Berlin.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speech bubble about London.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audio" Target="../media/audio3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5.wav"/><Relationship Id="rId18" Type="http://schemas.openxmlformats.org/officeDocument/2006/relationships/image" Target="../media/image16.png"/><Relationship Id="rId3" Type="http://schemas.openxmlformats.org/officeDocument/2006/relationships/audio" Target="../media/audio35.wav"/><Relationship Id="rId21" Type="http://schemas.openxmlformats.org/officeDocument/2006/relationships/image" Target="../media/image2.png"/><Relationship Id="rId7" Type="http://schemas.openxmlformats.org/officeDocument/2006/relationships/audio" Target="../media/audio39.wav"/><Relationship Id="rId12" Type="http://schemas.openxmlformats.org/officeDocument/2006/relationships/audio" Target="../media/audio44.wav"/><Relationship Id="rId17" Type="http://schemas.openxmlformats.org/officeDocument/2006/relationships/audio" Target="../media/audio49.wav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48.wav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24" Type="http://schemas.openxmlformats.org/officeDocument/2006/relationships/audio" Target="../media/audio51.wav"/><Relationship Id="rId5" Type="http://schemas.openxmlformats.org/officeDocument/2006/relationships/audio" Target="../media/audio37.wav"/><Relationship Id="rId15" Type="http://schemas.openxmlformats.org/officeDocument/2006/relationships/audio" Target="../media/audio47.wav"/><Relationship Id="rId23" Type="http://schemas.openxmlformats.org/officeDocument/2006/relationships/audio" Target="../media/audio50.wav"/><Relationship Id="rId10" Type="http://schemas.openxmlformats.org/officeDocument/2006/relationships/audio" Target="../media/audio42.wav"/><Relationship Id="rId19" Type="http://schemas.openxmlformats.org/officeDocument/2006/relationships/image" Target="../media/image20.png"/><Relationship Id="rId4" Type="http://schemas.openxmlformats.org/officeDocument/2006/relationships/audio" Target="../media/audio36.wav"/><Relationship Id="rId9" Type="http://schemas.openxmlformats.org/officeDocument/2006/relationships/audio" Target="../media/audio41.wav"/><Relationship Id="rId14" Type="http://schemas.openxmlformats.org/officeDocument/2006/relationships/audio" Target="../media/audio46.wav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audio" Target="../media/audio52.wav"/><Relationship Id="rId7" Type="http://schemas.openxmlformats.org/officeDocument/2006/relationships/audio" Target="../media/audio56.wav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5.wav"/><Relationship Id="rId11" Type="http://schemas.openxmlformats.org/officeDocument/2006/relationships/image" Target="../media/image39.png"/><Relationship Id="rId5" Type="http://schemas.openxmlformats.org/officeDocument/2006/relationships/audio" Target="../media/audio54.wav"/><Relationship Id="rId10" Type="http://schemas.openxmlformats.org/officeDocument/2006/relationships/image" Target="../media/image38.gif"/><Relationship Id="rId4" Type="http://schemas.openxmlformats.org/officeDocument/2006/relationships/audio" Target="../media/audio53.wav"/><Relationship Id="rId9" Type="http://schemas.openxmlformats.org/officeDocument/2006/relationships/image" Target="../media/image37.gif"/><Relationship Id="rId1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13" Type="http://schemas.openxmlformats.org/officeDocument/2006/relationships/image" Target="../media/image37.gif"/><Relationship Id="rId3" Type="http://schemas.openxmlformats.org/officeDocument/2006/relationships/image" Target="../media/image42.png"/><Relationship Id="rId7" Type="http://schemas.openxmlformats.org/officeDocument/2006/relationships/audio" Target="../media/audio59.wav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8.wav"/><Relationship Id="rId11" Type="http://schemas.openxmlformats.org/officeDocument/2006/relationships/image" Target="../media/image44.png"/><Relationship Id="rId5" Type="http://schemas.openxmlformats.org/officeDocument/2006/relationships/audio" Target="../media/audio57.wav"/><Relationship Id="rId10" Type="http://schemas.openxmlformats.org/officeDocument/2006/relationships/audio" Target="../media/audio62.wav"/><Relationship Id="rId4" Type="http://schemas.openxmlformats.org/officeDocument/2006/relationships/image" Target="../media/image43.png"/><Relationship Id="rId9" Type="http://schemas.openxmlformats.org/officeDocument/2006/relationships/audio" Target="../media/audio6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gif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6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9.wav"/><Relationship Id="rId10" Type="http://schemas.openxmlformats.org/officeDocument/2006/relationships/image" Target="../media/image11.jpeg"/><Relationship Id="rId4" Type="http://schemas.openxmlformats.org/officeDocument/2006/relationships/audio" Target="../media/audio8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8.png"/><Relationship Id="rId18" Type="http://schemas.openxmlformats.org/officeDocument/2006/relationships/image" Target="../media/image15.png"/><Relationship Id="rId3" Type="http://schemas.openxmlformats.org/officeDocument/2006/relationships/audio" Target="../media/audio10.wav"/><Relationship Id="rId7" Type="http://schemas.openxmlformats.org/officeDocument/2006/relationships/audio" Target="../media/audio13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13.png"/><Relationship Id="rId5" Type="http://schemas.openxmlformats.org/officeDocument/2006/relationships/audio" Target="../media/audio11.wav"/><Relationship Id="rId15" Type="http://schemas.openxmlformats.org/officeDocument/2006/relationships/image" Target="../media/image9.png"/><Relationship Id="rId10" Type="http://schemas.openxmlformats.org/officeDocument/2006/relationships/audio" Target="../media/audio16.wav"/><Relationship Id="rId19" Type="http://schemas.openxmlformats.org/officeDocument/2006/relationships/image" Target="../media/image11.jpeg"/><Relationship Id="rId4" Type="http://schemas.openxmlformats.org/officeDocument/2006/relationships/image" Target="../media/image14.png"/><Relationship Id="rId9" Type="http://schemas.openxmlformats.org/officeDocument/2006/relationships/audio" Target="../media/audio15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1.png"/><Relationship Id="rId18" Type="http://schemas.openxmlformats.org/officeDocument/2006/relationships/image" Target="../media/image22.png"/><Relationship Id="rId3" Type="http://schemas.openxmlformats.org/officeDocument/2006/relationships/audio" Target="../media/audio17.wav"/><Relationship Id="rId7" Type="http://schemas.openxmlformats.org/officeDocument/2006/relationships/audio" Target="../media/audio20.wav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3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9.wav"/><Relationship Id="rId11" Type="http://schemas.openxmlformats.org/officeDocument/2006/relationships/audio" Target="../media/audio22.wav"/><Relationship Id="rId5" Type="http://schemas.openxmlformats.org/officeDocument/2006/relationships/image" Target="../media/image6.gif"/><Relationship Id="rId15" Type="http://schemas.openxmlformats.org/officeDocument/2006/relationships/image" Target="../media/image20.png"/><Relationship Id="rId10" Type="http://schemas.openxmlformats.org/officeDocument/2006/relationships/image" Target="../media/image18.svg"/><Relationship Id="rId4" Type="http://schemas.openxmlformats.org/officeDocument/2006/relationships/audio" Target="../media/audio18.wav"/><Relationship Id="rId9" Type="http://schemas.openxmlformats.org/officeDocument/2006/relationships/image" Target="../media/image17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4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10" Type="http://schemas.openxmlformats.org/officeDocument/2006/relationships/image" Target="../media/image20.png"/><Relationship Id="rId4" Type="http://schemas.openxmlformats.org/officeDocument/2006/relationships/audio" Target="../media/audio25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gif"/><Relationship Id="rId3" Type="http://schemas.openxmlformats.org/officeDocument/2006/relationships/audio" Target="../media/audio28.wav"/><Relationship Id="rId7" Type="http://schemas.openxmlformats.org/officeDocument/2006/relationships/image" Target="../media/image27.jpe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29.gif"/><Relationship Id="rId5" Type="http://schemas.openxmlformats.org/officeDocument/2006/relationships/audio" Target="../media/audio30.wav"/><Relationship Id="rId10" Type="http://schemas.openxmlformats.org/officeDocument/2006/relationships/audio" Target="../media/audio32.wav"/><Relationship Id="rId4" Type="http://schemas.openxmlformats.org/officeDocument/2006/relationships/audio" Target="../media/audio29.wav"/><Relationship Id="rId9" Type="http://schemas.openxmlformats.org/officeDocument/2006/relationships/audio" Target="../media/audio3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82606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er/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du?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 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long and short [o]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C1646E-067C-4D2B-8C0D-760E04F64F06}"/>
              </a:ext>
            </a:extLst>
          </p:cNvPr>
          <p:cNvGrpSpPr/>
          <p:nvPr/>
        </p:nvGrpSpPr>
        <p:grpSpPr>
          <a:xfrm>
            <a:off x="2302783" y="1421395"/>
            <a:ext cx="970943" cy="1558010"/>
            <a:chOff x="-3257549" y="351247"/>
            <a:chExt cx="2891629" cy="46400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D7EE9F-1E09-4156-B010-23AA6F82C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A15CB2-66E2-4B4A-8E62-70F61D30A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5E25CF9-C77A-4851-AA84-A99C51694744}"/>
              </a:ext>
            </a:extLst>
          </p:cNvPr>
          <p:cNvSpPr/>
          <p:nvPr/>
        </p:nvSpPr>
        <p:spPr>
          <a:xfrm>
            <a:off x="479001" y="3134661"/>
            <a:ext cx="3645545" cy="1447204"/>
          </a:xfrm>
          <a:prstGeom prst="wedgeRoundRectCallout">
            <a:avLst>
              <a:gd name="adj1" fmla="val -54508"/>
              <a:gd name="adj2" fmla="val -66624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 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ist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Deutschland? 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97B3BF8-B79A-4D6B-ABD3-0AB4FD8D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7" y="1417391"/>
            <a:ext cx="1037409" cy="1408148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1765E73A-D4AB-43A0-9757-E66BA1306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4C816C-784E-4054-B85F-9789A0088A2C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W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riting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Deutschland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and </a:t>
            </a:r>
            <a:r>
              <a:rPr kumimoji="0" lang="en-GB" sz="2800" b="1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England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4" y="4627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Let’s practise some writing!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89ABE8F-A454-4B3E-AE94-6578C5F2EA88}"/>
              </a:ext>
            </a:extLst>
          </p:cNvPr>
          <p:cNvSpPr/>
          <p:nvPr/>
        </p:nvSpPr>
        <p:spPr>
          <a:xfrm>
            <a:off x="1913781" y="899192"/>
            <a:ext cx="3262068" cy="1877048"/>
          </a:xfrm>
          <a:prstGeom prst="wedgeEllipseCallout">
            <a:avLst>
              <a:gd name="adj1" fmla="val -90170"/>
              <a:gd name="adj2" fmla="val 30533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I’m sure you know how to spell </a:t>
            </a:r>
            <a:r>
              <a:rPr lang="en-US" sz="2000" b="1" i="1" dirty="0">
                <a:solidFill>
                  <a:srgbClr val="002060"/>
                </a:solidFill>
              </a:rPr>
              <a:t>England</a:t>
            </a:r>
            <a:r>
              <a:rPr lang="en-US" sz="2000" b="1" dirty="0">
                <a:solidFill>
                  <a:srgbClr val="002060"/>
                </a:solidFill>
              </a:rPr>
              <a:t>!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7B0E13F-C1EC-422F-9A94-C6872929B642}"/>
              </a:ext>
            </a:extLst>
          </p:cNvPr>
          <p:cNvSpPr/>
          <p:nvPr/>
        </p:nvSpPr>
        <p:spPr>
          <a:xfrm>
            <a:off x="5320512" y="1090973"/>
            <a:ext cx="3262068" cy="1877048"/>
          </a:xfrm>
          <a:prstGeom prst="wedgeEllipseCallout">
            <a:avLst>
              <a:gd name="adj1" fmla="val 69027"/>
              <a:gd name="adj2" fmla="val 38805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Now let’s </a:t>
            </a:r>
            <a:r>
              <a:rPr lang="en-US" sz="2000" b="1" dirty="0" err="1">
                <a:solidFill>
                  <a:srgbClr val="002060"/>
                </a:solidFill>
              </a:rPr>
              <a:t>practise</a:t>
            </a:r>
            <a:r>
              <a:rPr lang="en-US" sz="2000" b="1" dirty="0">
                <a:solidFill>
                  <a:srgbClr val="002060"/>
                </a:solidFill>
              </a:rPr>
              <a:t> writing it on your sleeve with your finger!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D346BDAF-4CD4-4D28-BE0C-26BC3C711B3A}"/>
              </a:ext>
            </a:extLst>
          </p:cNvPr>
          <p:cNvSpPr/>
          <p:nvPr/>
        </p:nvSpPr>
        <p:spPr>
          <a:xfrm>
            <a:off x="138084" y="3159801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England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3796E427-258F-4A5C-A060-16D5BBD68112}"/>
              </a:ext>
            </a:extLst>
          </p:cNvPr>
          <p:cNvSpPr/>
          <p:nvPr/>
        </p:nvSpPr>
        <p:spPr>
          <a:xfrm>
            <a:off x="8791848" y="2646325"/>
            <a:ext cx="3262068" cy="1877048"/>
          </a:xfrm>
          <a:prstGeom prst="wedgeEllipseCallout">
            <a:avLst>
              <a:gd name="adj1" fmla="val -157080"/>
              <a:gd name="adj2" fmla="val 6077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In German, the ‘E’ in England is a different sound, and you don’t hear the ‘g’. 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2EC1BA8-09E5-4867-9069-F92508EA03A7}"/>
              </a:ext>
            </a:extLst>
          </p:cNvPr>
          <p:cNvSpPr/>
          <p:nvPr/>
        </p:nvSpPr>
        <p:spPr>
          <a:xfrm>
            <a:off x="1913781" y="4330461"/>
            <a:ext cx="3262068" cy="1877048"/>
          </a:xfrm>
          <a:prstGeom prst="wedgeEllipseCallout">
            <a:avLst>
              <a:gd name="adj1" fmla="val -107405"/>
              <a:gd name="adj2" fmla="val 4167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Now let’s try the word for Germany! The second part is the same!</a:t>
            </a:r>
            <a:endParaRPr lang="en-GB" sz="20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B22C5B-DED3-4108-ACEE-3BA866E26A51}"/>
              </a:ext>
            </a:extLst>
          </p:cNvPr>
          <p:cNvCxnSpPr>
            <a:cxnSpLocks/>
          </p:cNvCxnSpPr>
          <p:nvPr/>
        </p:nvCxnSpPr>
        <p:spPr>
          <a:xfrm>
            <a:off x="3539607" y="2862407"/>
            <a:ext cx="0" cy="13624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stomShape 2">
            <a:extLst>
              <a:ext uri="{FF2B5EF4-FFF2-40B4-BE49-F238E27FC236}">
                <a16:creationId xmlns:a16="http://schemas.microsoft.com/office/drawing/2014/main" id="{E4537D8D-FA0F-490B-AA36-22B701E9DF92}"/>
              </a:ext>
            </a:extLst>
          </p:cNvPr>
          <p:cNvSpPr/>
          <p:nvPr/>
        </p:nvSpPr>
        <p:spPr>
          <a:xfrm>
            <a:off x="3625179" y="4465322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Deutschland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B03F78-437A-4565-836C-9C1188976B2D}"/>
              </a:ext>
            </a:extLst>
          </p:cNvPr>
          <p:cNvCxnSpPr>
            <a:cxnSpLocks/>
          </p:cNvCxnSpPr>
          <p:nvPr/>
        </p:nvCxnSpPr>
        <p:spPr>
          <a:xfrm>
            <a:off x="6524995" y="4224847"/>
            <a:ext cx="0" cy="13624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28FED1F-3861-40F4-9805-7425AA9A5736}"/>
              </a:ext>
            </a:extLst>
          </p:cNvPr>
          <p:cNvSpPr/>
          <p:nvPr/>
        </p:nvSpPr>
        <p:spPr>
          <a:xfrm>
            <a:off x="8760655" y="4859769"/>
            <a:ext cx="3262068" cy="1877048"/>
          </a:xfrm>
          <a:prstGeom prst="wedgeEllipseCallout">
            <a:avLst>
              <a:gd name="adj1" fmla="val -116749"/>
              <a:gd name="adj2" fmla="val 8239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Now practice writing Deutschland on your sleeve.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B9234E-57AE-415E-BB8B-263B7862FDB6}"/>
              </a:ext>
            </a:extLst>
          </p:cNvPr>
          <p:cNvCxnSpPr>
            <a:cxnSpLocks/>
          </p:cNvCxnSpPr>
          <p:nvPr/>
        </p:nvCxnSpPr>
        <p:spPr>
          <a:xfrm>
            <a:off x="7681442" y="4224847"/>
            <a:ext cx="0" cy="13624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1699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6" grpId="0" animBg="1"/>
      <p:bldP spid="7" grpId="0" animBg="1"/>
      <p:bldP spid="8" grpId="0"/>
      <p:bldP spid="9" grpId="0" animBg="1"/>
      <p:bldP spid="10" grpId="0" animBg="1"/>
      <p:bldP spid="20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6858CF59-325D-4598-9C52-4F2506EE1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189207"/>
              </p:ext>
            </p:extLst>
          </p:nvPr>
        </p:nvGraphicFramePr>
        <p:xfrm>
          <a:off x="366150" y="2643039"/>
          <a:ext cx="4275988" cy="4072852"/>
        </p:xfrm>
        <a:graphic>
          <a:graphicData uri="http://schemas.openxmlformats.org/drawingml/2006/table">
            <a:tbl>
              <a:tblPr/>
              <a:tblGrid>
                <a:gridCol w="756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9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1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Deutschland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latin typeface="Century gothic"/>
                        </a:rPr>
                        <a:t>England</a:t>
                      </a:r>
                      <a:endParaRPr lang="en-GB" sz="2000" b="1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4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Deutschland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Deutschland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Deutschland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England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Deutschland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94400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England</a:t>
                      </a:r>
                      <a:endParaRPr kumimoji="0" lang="en-GB" sz="2000" b="1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0262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11" name="T1_W3_11.2B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492343" y="27092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12" name="T1_W3_11.3B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487325" y="320944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13" name="T1_W3_11.4B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487325" y="36964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14" name="T1_W3_11.5B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487325" y="421532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15" name="T1_W3_11.6B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487325" y="475453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16" name="T1_W3_11.7B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487325" y="522167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7" name="T1_W3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Wo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114389" y="529310"/>
            <a:ext cx="9055498" cy="602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correct country name in German.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60" name="Picture 59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2A23C519-DD87-4624-8C20-457B709F9B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64" y="91695"/>
            <a:ext cx="976404" cy="152787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B151BB3-A1D7-4602-AAB7-1D7746F7A724}"/>
              </a:ext>
            </a:extLst>
          </p:cNvPr>
          <p:cNvGrpSpPr/>
          <p:nvPr/>
        </p:nvGrpSpPr>
        <p:grpSpPr>
          <a:xfrm>
            <a:off x="8103594" y="122467"/>
            <a:ext cx="970943" cy="1558010"/>
            <a:chOff x="-3257549" y="351247"/>
            <a:chExt cx="2891629" cy="46400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A771AF1-8C69-42E9-BA28-EADC02B9B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803C8FA-C937-4E49-89D6-63CB491AE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5" name="Picture 4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2950F845-3281-4114-9685-D5A54E27D955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05" y="1704814"/>
            <a:ext cx="3191834" cy="4964213"/>
          </a:xfrm>
          <a:prstGeom prst="rect">
            <a:avLst/>
          </a:prstGeom>
        </p:spPr>
      </p:pic>
      <p:sp>
        <p:nvSpPr>
          <p:cNvPr id="23" name="CustomShape 28">
            <a:hlinkClick r:id="" action="ppaction://noaction">
              <a:snd r:embed="rId23" name="T1_W3_11.8B.wav"/>
            </a:hlinkClick>
            <a:extLst>
              <a:ext uri="{FF2B5EF4-FFF2-40B4-BE49-F238E27FC236}">
                <a16:creationId xmlns:a16="http://schemas.microsoft.com/office/drawing/2014/main" id="{D60526C0-C1A2-4004-95F4-C426C03C9886}"/>
              </a:ext>
            </a:extLst>
          </p:cNvPr>
          <p:cNvSpPr/>
          <p:nvPr/>
        </p:nvSpPr>
        <p:spPr>
          <a:xfrm>
            <a:off x="469552" y="575881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stomShape 28">
            <a:hlinkClick r:id="" action="ppaction://noaction">
              <a:snd r:embed="rId24" name="T1_W3_11.9B.wav"/>
            </a:hlinkClick>
            <a:extLst>
              <a:ext uri="{FF2B5EF4-FFF2-40B4-BE49-F238E27FC236}">
                <a16:creationId xmlns:a16="http://schemas.microsoft.com/office/drawing/2014/main" id="{D1C3FCD9-1249-477F-BFB6-97A99082875A}"/>
              </a:ext>
            </a:extLst>
          </p:cNvPr>
          <p:cNvSpPr/>
          <p:nvPr/>
        </p:nvSpPr>
        <p:spPr>
          <a:xfrm>
            <a:off x="469552" y="630569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20AC55-BAAA-4FFD-B9BC-C3631E5C52B5}"/>
              </a:ext>
            </a:extLst>
          </p:cNvPr>
          <p:cNvSpPr txBox="1"/>
          <p:nvPr/>
        </p:nvSpPr>
        <p:spPr>
          <a:xfrm>
            <a:off x="2049651" y="2727268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649C0-F62C-449A-8FBC-D4357ED3BB20}"/>
              </a:ext>
            </a:extLst>
          </p:cNvPr>
          <p:cNvSpPr txBox="1"/>
          <p:nvPr/>
        </p:nvSpPr>
        <p:spPr>
          <a:xfrm>
            <a:off x="2060740" y="3218447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6723D1-00E8-43C0-83EC-A4D1A46F05A6}"/>
              </a:ext>
            </a:extLst>
          </p:cNvPr>
          <p:cNvSpPr txBox="1"/>
          <p:nvPr/>
        </p:nvSpPr>
        <p:spPr>
          <a:xfrm>
            <a:off x="2043478" y="3771586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3B735D-D0FB-4DE9-B3E5-117C30811DA7}"/>
              </a:ext>
            </a:extLst>
          </p:cNvPr>
          <p:cNvSpPr txBox="1"/>
          <p:nvPr/>
        </p:nvSpPr>
        <p:spPr>
          <a:xfrm>
            <a:off x="2049651" y="4190414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9C6DFD-19F4-418A-AA56-38239F6F88C4}"/>
              </a:ext>
            </a:extLst>
          </p:cNvPr>
          <p:cNvSpPr txBox="1"/>
          <p:nvPr/>
        </p:nvSpPr>
        <p:spPr>
          <a:xfrm>
            <a:off x="1947953" y="4751531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E0F672-5DDC-48E2-B998-2FD312F40280}"/>
              </a:ext>
            </a:extLst>
          </p:cNvPr>
          <p:cNvSpPr txBox="1"/>
          <p:nvPr/>
        </p:nvSpPr>
        <p:spPr>
          <a:xfrm>
            <a:off x="2060740" y="5296692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D23821-B73D-4129-A26C-8DEAB6179147}"/>
              </a:ext>
            </a:extLst>
          </p:cNvPr>
          <p:cNvSpPr txBox="1"/>
          <p:nvPr/>
        </p:nvSpPr>
        <p:spPr>
          <a:xfrm>
            <a:off x="2049651" y="5780464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C8F4C0-D42E-4E07-BB80-FB8F44E0FF6F}"/>
              </a:ext>
            </a:extLst>
          </p:cNvPr>
          <p:cNvSpPr txBox="1"/>
          <p:nvPr/>
        </p:nvSpPr>
        <p:spPr>
          <a:xfrm>
            <a:off x="2043478" y="6305691"/>
            <a:ext cx="1697596" cy="378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8C92CF2D-894B-466C-8DFF-77793695111B}"/>
              </a:ext>
            </a:extLst>
          </p:cNvPr>
          <p:cNvSpPr/>
          <p:nvPr/>
        </p:nvSpPr>
        <p:spPr>
          <a:xfrm flipH="1" flipV="1">
            <a:off x="10355704" y="5557148"/>
            <a:ext cx="131384" cy="12177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1B45DC-620E-8A77-979A-FE38C03D28A7}"/>
              </a:ext>
            </a:extLst>
          </p:cNvPr>
          <p:cNvGrpSpPr/>
          <p:nvPr/>
        </p:nvGrpSpPr>
        <p:grpSpPr>
          <a:xfrm>
            <a:off x="4783130" y="1711260"/>
            <a:ext cx="3960504" cy="4982375"/>
            <a:chOff x="4783130" y="1711260"/>
            <a:chExt cx="3960504" cy="4982375"/>
          </a:xfrm>
        </p:grpSpPr>
        <p:pic>
          <p:nvPicPr>
            <p:cNvPr id="64" name="Picture 63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57C470BE-1A97-4FF2-8703-CA0CF61A6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115" y="1711260"/>
              <a:ext cx="3191834" cy="4982375"/>
            </a:xfrm>
            <a:prstGeom prst="rect">
              <a:avLst/>
            </a:prstGeom>
          </p:spPr>
        </p:pic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82098967-3895-4FC0-AAAA-473EE26A6957}"/>
                </a:ext>
              </a:extLst>
            </p:cNvPr>
            <p:cNvSpPr/>
            <p:nvPr/>
          </p:nvSpPr>
          <p:spPr>
            <a:xfrm flipH="1" flipV="1">
              <a:off x="5125589" y="4466844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7C29AC-54D8-4C75-B2AC-25D3E1FDBE9E}"/>
                </a:ext>
              </a:extLst>
            </p:cNvPr>
            <p:cNvSpPr txBox="1"/>
            <p:nvPr/>
          </p:nvSpPr>
          <p:spPr>
            <a:xfrm>
              <a:off x="5277145" y="4310133"/>
              <a:ext cx="1254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Olsdorf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F9E14B-90A2-40ED-B6E4-8F6DDE8D2CC7}"/>
                </a:ext>
              </a:extLst>
            </p:cNvPr>
            <p:cNvSpPr txBox="1"/>
            <p:nvPr/>
          </p:nvSpPr>
          <p:spPr>
            <a:xfrm>
              <a:off x="5584310" y="3870204"/>
              <a:ext cx="1254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Bonn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6F7A9640-E60E-46A7-8448-5CBD66676B00}"/>
                </a:ext>
              </a:extLst>
            </p:cNvPr>
            <p:cNvSpPr/>
            <p:nvPr/>
          </p:nvSpPr>
          <p:spPr>
            <a:xfrm flipH="1" flipV="1">
              <a:off x="6078304" y="6157064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0D220CFF-65D3-48C2-A659-74FBD7AC19A3}"/>
                </a:ext>
              </a:extLst>
            </p:cNvPr>
            <p:cNvSpPr/>
            <p:nvPr/>
          </p:nvSpPr>
          <p:spPr>
            <a:xfrm flipH="1" flipV="1">
              <a:off x="6578340" y="6094293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DDCAC25D-0219-4527-A5CA-00A966C4EB65}"/>
                </a:ext>
              </a:extLst>
            </p:cNvPr>
            <p:cNvSpPr/>
            <p:nvPr/>
          </p:nvSpPr>
          <p:spPr>
            <a:xfrm flipH="1" flipV="1">
              <a:off x="7427537" y="2726579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3886BF73-248C-4CC7-AC6B-95EFEBC0E065}"/>
                </a:ext>
              </a:extLst>
            </p:cNvPr>
            <p:cNvSpPr/>
            <p:nvPr/>
          </p:nvSpPr>
          <p:spPr>
            <a:xfrm flipH="1" flipV="1">
              <a:off x="5452926" y="3998495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F188E4F-6A1A-4E89-A7C9-D727239D6B25}"/>
                </a:ext>
              </a:extLst>
            </p:cNvPr>
            <p:cNvSpPr txBox="1"/>
            <p:nvPr/>
          </p:nvSpPr>
          <p:spPr>
            <a:xfrm>
              <a:off x="6744764" y="5917613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Oberding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062E103-6D99-4200-8CB8-B5C2CE2C3964}"/>
                </a:ext>
              </a:extLst>
            </p:cNvPr>
            <p:cNvSpPr txBox="1"/>
            <p:nvPr/>
          </p:nvSpPr>
          <p:spPr>
            <a:xfrm>
              <a:off x="4783130" y="5992216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Osterberg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1F227DB-A660-4F37-89C2-72B52F5976DF}"/>
              </a:ext>
            </a:extLst>
          </p:cNvPr>
          <p:cNvSpPr txBox="1"/>
          <p:nvPr/>
        </p:nvSpPr>
        <p:spPr>
          <a:xfrm>
            <a:off x="8736109" y="5425006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Birmingham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DA1EA3-CEEF-9F29-267C-9C6B26D24283}"/>
              </a:ext>
            </a:extLst>
          </p:cNvPr>
          <p:cNvGrpSpPr/>
          <p:nvPr/>
        </p:nvGrpSpPr>
        <p:grpSpPr>
          <a:xfrm>
            <a:off x="10487088" y="3648532"/>
            <a:ext cx="2155659" cy="369332"/>
            <a:chOff x="10487088" y="3648532"/>
            <a:chExt cx="2155659" cy="369332"/>
          </a:xfrm>
        </p:grpSpPr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33DDE87B-DA11-4011-AB7C-4C53279A5886}"/>
                </a:ext>
              </a:extLst>
            </p:cNvPr>
            <p:cNvSpPr/>
            <p:nvPr/>
          </p:nvSpPr>
          <p:spPr>
            <a:xfrm flipH="1" flipV="1">
              <a:off x="10487088" y="3809319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991905C-5FA5-4ADC-AA01-9ED902CD0061}"/>
                </a:ext>
              </a:extLst>
            </p:cNvPr>
            <p:cNvSpPr txBox="1"/>
            <p:nvPr/>
          </p:nvSpPr>
          <p:spPr>
            <a:xfrm>
              <a:off x="10643877" y="3648532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Newcastle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13023F-7398-C747-25C1-8F2C4F3E7202}"/>
              </a:ext>
            </a:extLst>
          </p:cNvPr>
          <p:cNvGrpSpPr/>
          <p:nvPr/>
        </p:nvGrpSpPr>
        <p:grpSpPr>
          <a:xfrm>
            <a:off x="10355704" y="5724961"/>
            <a:ext cx="2215019" cy="369332"/>
            <a:chOff x="10355704" y="5724961"/>
            <a:chExt cx="2215019" cy="369332"/>
          </a:xfrm>
        </p:grpSpPr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36DF2A61-5747-4608-ACAC-0D33AB15E48F}"/>
                </a:ext>
              </a:extLst>
            </p:cNvPr>
            <p:cNvSpPr/>
            <p:nvPr/>
          </p:nvSpPr>
          <p:spPr>
            <a:xfrm flipH="1" flipV="1">
              <a:off x="10355704" y="5865595"/>
              <a:ext cx="131384" cy="12177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F38E889-5E8E-490D-A590-269744AF9843}"/>
                </a:ext>
              </a:extLst>
            </p:cNvPr>
            <p:cNvSpPr txBox="1"/>
            <p:nvPr/>
          </p:nvSpPr>
          <p:spPr>
            <a:xfrm>
              <a:off x="10571853" y="5724961"/>
              <a:ext cx="1998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Oxford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48C6CB9-1C5E-4518-9129-429ECE04BE2C}"/>
              </a:ext>
            </a:extLst>
          </p:cNvPr>
          <p:cNvSpPr txBox="1"/>
          <p:nvPr/>
        </p:nvSpPr>
        <p:spPr>
          <a:xfrm>
            <a:off x="7558921" y="2602798"/>
            <a:ext cx="199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Oranienburg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7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3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3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630" y="1069266"/>
            <a:ext cx="1316286" cy="374973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CustomShape 6">
            <a:hlinkClick r:id="" action="ppaction://noaction">
              <a:snd r:embed="rId7" name="T1_W3_12.1.wav"/>
            </a:hlinkClick>
          </p:cNvPr>
          <p:cNvSpPr/>
          <p:nvPr/>
        </p:nvSpPr>
        <p:spPr>
          <a:xfrm>
            <a:off x="124329" y="219797"/>
            <a:ext cx="92362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Maike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und Steffen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251A90-18B5-430E-B929-CBEE1A1E3E1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D6AF343-18E9-478B-A1B1-941B33E9197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07D6D15-1A42-4F2E-B548-DE03A3015412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6419DE1B-5A5D-407B-A6C4-0ED17C0B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76B61-A203-4A33-9445-5F06870487C8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F88FC-4788-4174-9A7B-E4635AC0B7EE}"/>
              </a:ext>
            </a:extLst>
          </p:cNvPr>
          <p:cNvGrpSpPr/>
          <p:nvPr/>
        </p:nvGrpSpPr>
        <p:grpSpPr>
          <a:xfrm>
            <a:off x="4109117" y="2526639"/>
            <a:ext cx="2796779" cy="1050802"/>
            <a:chOff x="1895184" y="3069745"/>
            <a:chExt cx="2796779" cy="105080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FF4C8A-9983-4E61-8B0A-77044F327EF1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62" y="3580547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834B7FC-F98F-4A50-A374-1DF65980AE1C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571494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3AFAA1-169D-4C1D-AAB6-0841A033B32D}"/>
                </a:ext>
              </a:extLst>
            </p:cNvPr>
            <p:cNvCxnSpPr>
              <a:cxnSpLocks/>
            </p:cNvCxnSpPr>
            <p:nvPr/>
          </p:nvCxnSpPr>
          <p:spPr>
            <a:xfrm>
              <a:off x="3306625" y="3069745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ADC6CA-193F-489C-84EF-62E61B144945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607706"/>
              <a:ext cx="2796779" cy="15209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6D61B1-CBC7-4A2D-94C7-69EA58A9A2A3}"/>
                </a:ext>
              </a:extLst>
            </p:cNvPr>
            <p:cNvSpPr txBox="1"/>
            <p:nvPr/>
          </p:nvSpPr>
          <p:spPr>
            <a:xfrm>
              <a:off x="2049074" y="3110074"/>
              <a:ext cx="958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Maike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4E4A950-3E2A-441C-9106-6DD0461F98C6}"/>
              </a:ext>
            </a:extLst>
          </p:cNvPr>
          <p:cNvSpPr txBox="1"/>
          <p:nvPr/>
        </p:nvSpPr>
        <p:spPr>
          <a:xfrm>
            <a:off x="5917779" y="2566968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Steffen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7E02F4-E88A-4E6A-8236-8FB6BE9AFF26}"/>
              </a:ext>
            </a:extLst>
          </p:cNvPr>
          <p:cNvSpPr txBox="1"/>
          <p:nvPr/>
        </p:nvSpPr>
        <p:spPr>
          <a:xfrm>
            <a:off x="6447276" y="4634243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Moritz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350D2B-D4C4-43D3-A974-B290562063AE}"/>
              </a:ext>
            </a:extLst>
          </p:cNvPr>
          <p:cNvSpPr txBox="1"/>
          <p:nvPr/>
        </p:nvSpPr>
        <p:spPr>
          <a:xfrm>
            <a:off x="3451634" y="4707464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15076"/>
                </a:solidFill>
                <a:latin typeface="Century Gothic" panose="020F0302020204030204"/>
              </a:rPr>
              <a:t>J</a:t>
            </a:r>
            <a:r>
              <a:rPr lang="en-GB" sz="2000" b="1" dirty="0" err="1">
                <a:solidFill>
                  <a:srgbClr val="115076"/>
                </a:solidFill>
                <a:latin typeface="Century Gothic" panose="020F0302020204030204"/>
              </a:rPr>
              <a:t>ohanna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3961208" y="5180925"/>
            <a:ext cx="3004653" cy="1535909"/>
          </a:xfrm>
          <a:prstGeom prst="wedgeEllipseCallout">
            <a:avLst>
              <a:gd name="adj1" fmla="val -26263"/>
              <a:gd name="adj2" fmla="val -8583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Ich bin </a:t>
            </a:r>
            <a:r>
              <a:rPr lang="en-US" sz="3200" b="1" dirty="0">
                <a:solidFill>
                  <a:srgbClr val="002060"/>
                </a:solidFill>
              </a:rPr>
              <a:t>Johanna.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8E2552D1-52F4-4F25-B534-47463F9BD1B5}"/>
              </a:ext>
            </a:extLst>
          </p:cNvPr>
          <p:cNvSpPr/>
          <p:nvPr/>
        </p:nvSpPr>
        <p:spPr>
          <a:xfrm>
            <a:off x="7938234" y="4634243"/>
            <a:ext cx="2844732" cy="1550159"/>
          </a:xfrm>
          <a:prstGeom prst="wedgeEllipseCallout">
            <a:avLst>
              <a:gd name="adj1" fmla="val -68735"/>
              <a:gd name="adj2" fmla="val -5639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Ich bin Moritz. 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2CD06E25-C8E3-4C61-8676-9B0703775EA4}"/>
              </a:ext>
            </a:extLst>
          </p:cNvPr>
          <p:cNvSpPr/>
          <p:nvPr/>
        </p:nvSpPr>
        <p:spPr>
          <a:xfrm>
            <a:off x="934003" y="2089864"/>
            <a:ext cx="2623284" cy="1529494"/>
          </a:xfrm>
          <a:prstGeom prst="wedgeEllipseCallout">
            <a:avLst>
              <a:gd name="adj1" fmla="val 80765"/>
              <a:gd name="adj2" fmla="val -26779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Ich bin </a:t>
            </a:r>
            <a:r>
              <a:rPr lang="en-US" sz="3200" b="1" dirty="0" err="1">
                <a:solidFill>
                  <a:srgbClr val="002060"/>
                </a:solidFill>
              </a:rPr>
              <a:t>Maike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6C1A1DA7-2888-4611-87BE-3F9805606632}"/>
              </a:ext>
            </a:extLst>
          </p:cNvPr>
          <p:cNvSpPr/>
          <p:nvPr/>
        </p:nvSpPr>
        <p:spPr>
          <a:xfrm>
            <a:off x="7743320" y="1960134"/>
            <a:ext cx="2844729" cy="1423239"/>
          </a:xfrm>
          <a:prstGeom prst="wedgeEllipseCallout">
            <a:avLst>
              <a:gd name="adj1" fmla="val -77529"/>
              <a:gd name="adj2" fmla="val -3633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Ich bin Steffen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F3949FC1-E3AA-4BD9-AD7D-59955BC4EC88}"/>
              </a:ext>
            </a:extLst>
          </p:cNvPr>
          <p:cNvSpPr/>
          <p:nvPr/>
        </p:nvSpPr>
        <p:spPr>
          <a:xfrm>
            <a:off x="924951" y="2089864"/>
            <a:ext cx="2618165" cy="1529494"/>
          </a:xfrm>
          <a:prstGeom prst="wedgeEllipseCallout">
            <a:avLst>
              <a:gd name="adj1" fmla="val -55128"/>
              <a:gd name="adj2" fmla="val -56494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171CAC09-0672-485F-B5ED-FB6C4A5A1F12}"/>
              </a:ext>
            </a:extLst>
          </p:cNvPr>
          <p:cNvSpPr/>
          <p:nvPr/>
        </p:nvSpPr>
        <p:spPr>
          <a:xfrm>
            <a:off x="7733745" y="1890894"/>
            <a:ext cx="2844727" cy="1645646"/>
          </a:xfrm>
          <a:prstGeom prst="wedgeEllipseCallout">
            <a:avLst>
              <a:gd name="adj1" fmla="val 70636"/>
              <a:gd name="adj2" fmla="val -17595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250AC812-BB66-4F3E-9E11-19C0383F67F6}"/>
              </a:ext>
            </a:extLst>
          </p:cNvPr>
          <p:cNvSpPr/>
          <p:nvPr/>
        </p:nvSpPr>
        <p:spPr>
          <a:xfrm>
            <a:off x="3927191" y="5167806"/>
            <a:ext cx="3038670" cy="1529494"/>
          </a:xfrm>
          <a:prstGeom prst="wedgeEllipseCallout">
            <a:avLst>
              <a:gd name="adj1" fmla="val -89713"/>
              <a:gd name="adj2" fmla="val 2023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0BBB3C76-D49D-4472-ACE4-4FB60251EB0E}"/>
              </a:ext>
            </a:extLst>
          </p:cNvPr>
          <p:cNvSpPr/>
          <p:nvPr/>
        </p:nvSpPr>
        <p:spPr>
          <a:xfrm>
            <a:off x="7938234" y="4601149"/>
            <a:ext cx="2822922" cy="1583254"/>
          </a:xfrm>
          <a:prstGeom prst="wedgeEllipseCallout">
            <a:avLst>
              <a:gd name="adj1" fmla="val 80054"/>
              <a:gd name="adj2" fmla="val 36906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b="1" dirty="0">
              <a:solidFill>
                <a:srgbClr val="002060"/>
              </a:solidFill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4BC8A46-4E3C-4AF9-A15B-240F8CD9C0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58" y="1407526"/>
            <a:ext cx="913202" cy="1089264"/>
          </a:xfrm>
          <a:prstGeom prst="rect">
            <a:avLst/>
          </a:prstGeom>
        </p:spPr>
      </p:pic>
      <p:pic>
        <p:nvPicPr>
          <p:cNvPr id="24" name="Picture 23" descr="A person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0F6CA2E4-FFE0-4515-9B89-AEE5A4AD0D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554063" y="1291519"/>
            <a:ext cx="1684921" cy="1240268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2FBACFBC-D905-4172-9558-378388E0AA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41" y="3576614"/>
            <a:ext cx="1348603" cy="10500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2F2D15C-2408-4210-A13E-B28419F256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b="65497"/>
          <a:stretch/>
        </p:blipFill>
        <p:spPr>
          <a:xfrm>
            <a:off x="6302227" y="3619358"/>
            <a:ext cx="1011430" cy="981791"/>
          </a:xfrm>
          <a:prstGeom prst="rect">
            <a:avLst/>
          </a:prstGeom>
        </p:spPr>
      </p:pic>
      <p:pic>
        <p:nvPicPr>
          <p:cNvPr id="39" name="Graphic 38" descr="User with solid fill">
            <a:extLst>
              <a:ext uri="{FF2B5EF4-FFF2-40B4-BE49-F238E27FC236}">
                <a16:creationId xmlns:a16="http://schemas.microsoft.com/office/drawing/2014/main" id="{6F1FC747-9402-4B0F-B94F-B92D2D3C0F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8111" y="1093594"/>
            <a:ext cx="914400" cy="914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6BDAC11-4943-49FE-976A-C9B739BC497A}"/>
              </a:ext>
            </a:extLst>
          </p:cNvPr>
          <p:cNvSpPr txBox="1"/>
          <p:nvPr/>
        </p:nvSpPr>
        <p:spPr>
          <a:xfrm>
            <a:off x="977953" y="2290227"/>
            <a:ext cx="25121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Maike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4" name="Graphic 43" descr="User with solid fill">
            <a:extLst>
              <a:ext uri="{FF2B5EF4-FFF2-40B4-BE49-F238E27FC236}">
                <a16:creationId xmlns:a16="http://schemas.microsoft.com/office/drawing/2014/main" id="{3F189779-CA4C-4C1C-B640-AF2BFCD071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93904" y="1973830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7FE318D-F383-4E8E-92D9-EE40B3BA89EB}"/>
              </a:ext>
            </a:extLst>
          </p:cNvPr>
          <p:cNvSpPr txBox="1"/>
          <p:nvPr/>
        </p:nvSpPr>
        <p:spPr>
          <a:xfrm>
            <a:off x="7870436" y="2042377"/>
            <a:ext cx="2512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Steffen.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6" name="Graphic 45" descr="User with solid fill">
            <a:extLst>
              <a:ext uri="{FF2B5EF4-FFF2-40B4-BE49-F238E27FC236}">
                <a16:creationId xmlns:a16="http://schemas.microsoft.com/office/drawing/2014/main" id="{EA493138-E9CE-4D69-A926-8AF8C6A52B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80452" y="5641852"/>
            <a:ext cx="914400" cy="9144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1CD9DE0-3070-482F-BD8B-58CC14BBAB98}"/>
              </a:ext>
            </a:extLst>
          </p:cNvPr>
          <p:cNvSpPr txBox="1"/>
          <p:nvPr/>
        </p:nvSpPr>
        <p:spPr>
          <a:xfrm>
            <a:off x="3867225" y="5300361"/>
            <a:ext cx="3038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Johanna.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FE2D05-BF23-490B-8DB0-2C48E41BD595}"/>
              </a:ext>
            </a:extLst>
          </p:cNvPr>
          <p:cNvSpPr txBox="1"/>
          <p:nvPr/>
        </p:nvSpPr>
        <p:spPr>
          <a:xfrm>
            <a:off x="8136686" y="4748550"/>
            <a:ext cx="2426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Moritz.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1" name="Graphic 50" descr="User with solid fill">
            <a:extLst>
              <a:ext uri="{FF2B5EF4-FFF2-40B4-BE49-F238E27FC236}">
                <a16:creationId xmlns:a16="http://schemas.microsoft.com/office/drawing/2014/main" id="{5DB1A043-B051-455F-A289-05EC1DD56C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33630" y="56617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771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1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1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43" grpId="0"/>
      <p:bldP spid="45" grpId="0"/>
      <p:bldP spid="48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A6255EE-D363-4FC5-9F02-ABC9F5E53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1869" y="-1115919"/>
            <a:ext cx="4803093" cy="10003575"/>
          </a:xfrm>
          <a:prstGeom prst="rect">
            <a:avLst/>
          </a:prstGeom>
        </p:spPr>
      </p:pic>
      <p:graphicFrame>
        <p:nvGraphicFramePr>
          <p:cNvPr id="111" name="Table 5"/>
          <p:cNvGraphicFramePr/>
          <p:nvPr>
            <p:extLst>
              <p:ext uri="{D42A27DB-BD31-4B8C-83A1-F6EECF244321}">
                <p14:modId xmlns:p14="http://schemas.microsoft.com/office/powerpoint/2010/main" val="767913592"/>
              </p:ext>
            </p:extLst>
          </p:nvPr>
        </p:nvGraphicFramePr>
        <p:xfrm>
          <a:off x="990515" y="1843153"/>
          <a:ext cx="8165836" cy="3824916"/>
        </p:xfrm>
        <a:graphic>
          <a:graphicData uri="http://schemas.openxmlformats.org/drawingml/2006/table">
            <a:tbl>
              <a:tblPr/>
              <a:tblGrid>
                <a:gridCol w="73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5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Ich  bin in Frankfurt. 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Oxford.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jetzt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London und  ich bin in Birmingham.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Hallo!  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Newcastle und  ich   bin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Olsdorf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Ich  bin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jetzt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Bonn, und  du ?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Osterberg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! Oh,  ich  bin in Kassel.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 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bist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in </a:t>
                      </a:r>
                      <a:r>
                        <a:rPr lang="en-US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Oranienburg</a:t>
                      </a:r>
                      <a:r>
                        <a:rPr lang="en-US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?  Ich  bin in Berlin!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Maike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and Steffen are travelling for work but they are never in the same place.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5" name="T1_W3_13.1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044703" y="202147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hlinkClick r:id="" action="ppaction://noaction">
              <a:snd r:embed="rId6" name="T1_W3_13.2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1044703" y="264211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hlinkClick r:id="" action="ppaction://noaction">
              <a:snd r:embed="rId7" name="T1_W3_13.3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1044703" y="325940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GB" sz="2800" b="1" dirty="0"/>
          </a:p>
        </p:txBody>
      </p:sp>
      <p:sp>
        <p:nvSpPr>
          <p:cNvPr id="17" name="Rectangle 16">
            <a:hlinkClick r:id="" action="ppaction://noaction">
              <a:snd r:embed="rId8" name="T1_W3_13.4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1044703" y="388586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20" name="Rectangle 19">
            <a:hlinkClick r:id="" action="ppaction://noaction">
              <a:snd r:embed="rId9" name="T1_W3_13.5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1044703" y="448704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hlinkClick r:id="" action="ppaction://noaction">
              <a:snd r:embed="rId10" name="T1_W3_13.6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1044703" y="515382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pic>
        <p:nvPicPr>
          <p:cNvPr id="2050" name="Picture 2" descr="Paint Splatter, Splash, Ink, Liquid, Splat, Drop, Blob">
            <a:extLst>
              <a:ext uri="{FF2B5EF4-FFF2-40B4-BE49-F238E27FC236}">
                <a16:creationId xmlns:a16="http://schemas.microsoft.com/office/drawing/2014/main" id="{22A6766E-F811-4283-A22F-46D5711A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30" y="1842578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aint Splatter, Splash, Ink, Liquid, Splat, Drop, Blob">
            <a:extLst>
              <a:ext uri="{FF2B5EF4-FFF2-40B4-BE49-F238E27FC236}">
                <a16:creationId xmlns:a16="http://schemas.microsoft.com/office/drawing/2014/main" id="{369D9C27-3F57-4B31-AAFB-EA440D3CD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42" y="185963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int Splatter, Splash, Ink, Liquid, Splat, Drop, Blob">
            <a:extLst>
              <a:ext uri="{FF2B5EF4-FFF2-40B4-BE49-F238E27FC236}">
                <a16:creationId xmlns:a16="http://schemas.microsoft.com/office/drawing/2014/main" id="{01144AB5-994F-4A0E-824E-092242555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40" y="248247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aint Splatter, Splash, Ink, Liquid, Splat, Drop, Blob">
            <a:extLst>
              <a:ext uri="{FF2B5EF4-FFF2-40B4-BE49-F238E27FC236}">
                <a16:creationId xmlns:a16="http://schemas.microsoft.com/office/drawing/2014/main" id="{71830651-1D60-4F8F-A3D1-3507C17C1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630" y="247729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int Splatter, Splash, Ink, Liquid, Splat, Drop, Blob">
            <a:extLst>
              <a:ext uri="{FF2B5EF4-FFF2-40B4-BE49-F238E27FC236}">
                <a16:creationId xmlns:a16="http://schemas.microsoft.com/office/drawing/2014/main" id="{64A8458C-C6E2-4A06-9062-65F9A04E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62" y="3149238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aint Splatter, Splash, Ink, Liquid, Splat, Drop, Blob">
            <a:extLst>
              <a:ext uri="{FF2B5EF4-FFF2-40B4-BE49-F238E27FC236}">
                <a16:creationId xmlns:a16="http://schemas.microsoft.com/office/drawing/2014/main" id="{906D2B96-8EDC-41C6-8321-24F69CE0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44" y="3127798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aint Splatter, Splash, Ink, Liquid, Splat, Drop, Blob">
            <a:extLst>
              <a:ext uri="{FF2B5EF4-FFF2-40B4-BE49-F238E27FC236}">
                <a16:creationId xmlns:a16="http://schemas.microsoft.com/office/drawing/2014/main" id="{3EC3C5CC-A3D9-46AE-A69D-98ADEDC1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58" y="3770531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aint Splatter, Splash, Ink, Liquid, Splat, Drop, Blob">
            <a:extLst>
              <a:ext uri="{FF2B5EF4-FFF2-40B4-BE49-F238E27FC236}">
                <a16:creationId xmlns:a16="http://schemas.microsoft.com/office/drawing/2014/main" id="{81745947-9340-432D-A985-F0F4E3C3D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00" y="3758685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aint Splatter, Splash, Ink, Liquid, Splat, Drop, Blob">
            <a:extLst>
              <a:ext uri="{FF2B5EF4-FFF2-40B4-BE49-F238E27FC236}">
                <a16:creationId xmlns:a16="http://schemas.microsoft.com/office/drawing/2014/main" id="{CBDE33BF-80AF-4860-8D53-5F6318315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80" y="4400319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aint Splatter, Splash, Ink, Liquid, Splat, Drop, Blob">
            <a:extLst>
              <a:ext uri="{FF2B5EF4-FFF2-40B4-BE49-F238E27FC236}">
                <a16:creationId xmlns:a16="http://schemas.microsoft.com/office/drawing/2014/main" id="{96C5BCD0-DD3D-44B0-89AE-09BE1DF6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59" y="4429650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aint Splatter, Splash, Ink, Liquid, Splat, Drop, Blob">
            <a:extLst>
              <a:ext uri="{FF2B5EF4-FFF2-40B4-BE49-F238E27FC236}">
                <a16:creationId xmlns:a16="http://schemas.microsoft.com/office/drawing/2014/main" id="{39C5BA2C-6CA6-4745-AA80-26C751BF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18" y="5009540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aint Splatter, Splash, Ink, Liquid, Splat, Drop, Blob">
            <a:extLst>
              <a:ext uri="{FF2B5EF4-FFF2-40B4-BE49-F238E27FC236}">
                <a16:creationId xmlns:a16="http://schemas.microsoft.com/office/drawing/2014/main" id="{C91AC19A-E41E-4EED-9100-8ACF62B3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00" y="5046325"/>
            <a:ext cx="722873" cy="68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6" name="Table 73">
            <a:extLst>
              <a:ext uri="{FF2B5EF4-FFF2-40B4-BE49-F238E27FC236}">
                <a16:creationId xmlns:a16="http://schemas.microsoft.com/office/drawing/2014/main" id="{AEB310AA-BE1C-4C9B-83C8-4A59ECF88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602293"/>
              </p:ext>
            </p:extLst>
          </p:nvPr>
        </p:nvGraphicFramePr>
        <p:xfrm>
          <a:off x="7798419" y="3725888"/>
          <a:ext cx="2512249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897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045352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Steffen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</a:t>
                      </a: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(you are in…)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115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989106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11CA4AEA-D87F-416B-A8A5-14E465EE58AD}"/>
              </a:ext>
            </a:extLst>
          </p:cNvPr>
          <p:cNvSpPr txBox="1"/>
          <p:nvPr/>
        </p:nvSpPr>
        <p:spPr>
          <a:xfrm>
            <a:off x="8433999" y="4538666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Oxford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65AC05-3CCD-43C0-812E-A6092EE9D27F}"/>
              </a:ext>
            </a:extLst>
          </p:cNvPr>
          <p:cNvSpPr txBox="1"/>
          <p:nvPr/>
        </p:nvSpPr>
        <p:spPr>
          <a:xfrm>
            <a:off x="8431543" y="4988179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London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03F1E8-1DC4-461F-B3BA-AA66B895439E}"/>
              </a:ext>
            </a:extLst>
          </p:cNvPr>
          <p:cNvSpPr txBox="1"/>
          <p:nvPr/>
        </p:nvSpPr>
        <p:spPr>
          <a:xfrm>
            <a:off x="8462682" y="5425055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Newcastle</a:t>
            </a:r>
            <a:endParaRPr lang="en-GB" sz="2000" dirty="0">
              <a:solidFill>
                <a:srgbClr val="786EB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E3EDE1-38C9-47B7-818C-185653A444D0}"/>
              </a:ext>
            </a:extLst>
          </p:cNvPr>
          <p:cNvSpPr txBox="1"/>
          <p:nvPr/>
        </p:nvSpPr>
        <p:spPr>
          <a:xfrm>
            <a:off x="8495924" y="5841539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786EB1"/>
                </a:solidFill>
                <a:latin typeface="Century Gothic" panose="020B0502020202020204" pitchFamily="34" charset="0"/>
              </a:rPr>
              <a:t>Osterberg</a:t>
            </a:r>
            <a:endParaRPr lang="en-GB" sz="2000" dirty="0">
              <a:solidFill>
                <a:srgbClr val="786EB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9DD8D6-8A71-4CD3-AA75-FBB01FEB0EFC}"/>
              </a:ext>
            </a:extLst>
          </p:cNvPr>
          <p:cNvSpPr txBox="1"/>
          <p:nvPr/>
        </p:nvSpPr>
        <p:spPr>
          <a:xfrm>
            <a:off x="8394935" y="6330597"/>
            <a:ext cx="182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786EB1"/>
                </a:solidFill>
                <a:latin typeface="Century Gothic" panose="020B0502020202020204" pitchFamily="34" charset="0"/>
              </a:rPr>
              <a:t>Oranienburg</a:t>
            </a:r>
            <a:endParaRPr lang="en-GB" sz="2000" dirty="0">
              <a:solidFill>
                <a:srgbClr val="786EB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-3294" y="831017"/>
            <a:ext cx="1080130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messages Steffen. Steffen’s phone screen is dirty! Who is where?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0" name="Picture 69" descr="A person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C3F0AB2E-5F26-4C0A-90F8-6AD48E43DC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748609" y="3855988"/>
            <a:ext cx="806766" cy="593859"/>
          </a:xfrm>
          <a:prstGeom prst="rect">
            <a:avLst/>
          </a:prstGeom>
        </p:spPr>
      </p:pic>
      <p:graphicFrame>
        <p:nvGraphicFramePr>
          <p:cNvPr id="35" name="Table 73">
            <a:extLst>
              <a:ext uri="{FF2B5EF4-FFF2-40B4-BE49-F238E27FC236}">
                <a16:creationId xmlns:a16="http://schemas.microsoft.com/office/drawing/2014/main" id="{8CBC56FF-20AF-423F-A462-47DD1C849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951021"/>
              </p:ext>
            </p:extLst>
          </p:nvPr>
        </p:nvGraphicFramePr>
        <p:xfrm>
          <a:off x="9772409" y="1252891"/>
          <a:ext cx="2422899" cy="3444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8735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1964164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83732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1" i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Maike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am in…)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2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129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957997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3BF92345-83E7-4FE9-8405-4DDA60C46E54}"/>
              </a:ext>
            </a:extLst>
          </p:cNvPr>
          <p:cNvSpPr txBox="1"/>
          <p:nvPr/>
        </p:nvSpPr>
        <p:spPr>
          <a:xfrm>
            <a:off x="10471262" y="1937928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Frankfurt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361308-8493-47ED-A6F0-286F8C10C611}"/>
              </a:ext>
            </a:extLst>
          </p:cNvPr>
          <p:cNvSpPr txBox="1"/>
          <p:nvPr/>
        </p:nvSpPr>
        <p:spPr>
          <a:xfrm>
            <a:off x="10354742" y="2393930"/>
            <a:ext cx="170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Birmingham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32D7E3-CC4C-4D63-8E5A-88458B98EFC2}"/>
              </a:ext>
            </a:extLst>
          </p:cNvPr>
          <p:cNvSpPr txBox="1"/>
          <p:nvPr/>
        </p:nvSpPr>
        <p:spPr>
          <a:xfrm>
            <a:off x="10389713" y="2829492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786EB1"/>
                </a:solidFill>
                <a:latin typeface="Century Gothic" panose="020B0502020202020204" pitchFamily="34" charset="0"/>
              </a:rPr>
              <a:t>Olsdorf</a:t>
            </a:r>
            <a:endParaRPr lang="en-GB" sz="2000" dirty="0">
              <a:solidFill>
                <a:srgbClr val="786EB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BBBBBC-70FA-4F8F-92AC-CC77939B4BF9}"/>
              </a:ext>
            </a:extLst>
          </p:cNvPr>
          <p:cNvSpPr txBox="1"/>
          <p:nvPr/>
        </p:nvSpPr>
        <p:spPr>
          <a:xfrm>
            <a:off x="10389713" y="3325196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Bonn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FB3EE7-3727-4BCF-BE1D-BC0C50FFD9EE}"/>
              </a:ext>
            </a:extLst>
          </p:cNvPr>
          <p:cNvSpPr txBox="1"/>
          <p:nvPr/>
        </p:nvSpPr>
        <p:spPr>
          <a:xfrm>
            <a:off x="10327822" y="3790863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Kassel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30B9AA-EDC3-4C8C-A8F0-1619B78A7DC3}"/>
              </a:ext>
            </a:extLst>
          </p:cNvPr>
          <p:cNvSpPr txBox="1"/>
          <p:nvPr/>
        </p:nvSpPr>
        <p:spPr>
          <a:xfrm>
            <a:off x="10374552" y="4219311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786EB1"/>
                </a:solidFill>
                <a:latin typeface="Century Gothic" panose="020B0502020202020204" pitchFamily="34" charset="0"/>
              </a:rPr>
              <a:t>Berlin</a:t>
            </a:r>
          </a:p>
        </p:txBody>
      </p:sp>
      <p:pic>
        <p:nvPicPr>
          <p:cNvPr id="59" name="Picture 58" descr="A picture containing text&#10;&#10;Description automatically generated">
            <a:extLst>
              <a:ext uri="{FF2B5EF4-FFF2-40B4-BE49-F238E27FC236}">
                <a16:creationId xmlns:a16="http://schemas.microsoft.com/office/drawing/2014/main" id="{ECAF2F78-23BA-4905-B5DA-8E2EBC1F8B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781" y="1282487"/>
            <a:ext cx="524687" cy="62584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32204FE9-25E7-4160-885F-F9898F92DEA2}"/>
              </a:ext>
            </a:extLst>
          </p:cNvPr>
          <p:cNvSpPr/>
          <p:nvPr/>
        </p:nvSpPr>
        <p:spPr>
          <a:xfrm>
            <a:off x="9822008" y="2024407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5ACFA7-5C10-44AE-9249-7643BCE7AE78}"/>
              </a:ext>
            </a:extLst>
          </p:cNvPr>
          <p:cNvSpPr/>
          <p:nvPr/>
        </p:nvSpPr>
        <p:spPr>
          <a:xfrm>
            <a:off x="9823501" y="246805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en-GB" sz="2800" b="1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9D1675D-552A-4A6E-AF81-F20D2E605E89}"/>
              </a:ext>
            </a:extLst>
          </p:cNvPr>
          <p:cNvSpPr/>
          <p:nvPr/>
        </p:nvSpPr>
        <p:spPr>
          <a:xfrm>
            <a:off x="9817096" y="2927221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GB" sz="2800" b="1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6EEF21D-F251-48E3-B4A4-D929801229E3}"/>
              </a:ext>
            </a:extLst>
          </p:cNvPr>
          <p:cNvSpPr/>
          <p:nvPr/>
        </p:nvSpPr>
        <p:spPr>
          <a:xfrm>
            <a:off x="9829572" y="3388031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E49E943-8D43-4E45-8A73-637AE0AD6F5E}"/>
              </a:ext>
            </a:extLst>
          </p:cNvPr>
          <p:cNvSpPr/>
          <p:nvPr/>
        </p:nvSpPr>
        <p:spPr>
          <a:xfrm>
            <a:off x="9823501" y="3847807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  <a:endParaRPr lang="en-GB" sz="2800" b="1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E201F2C-7479-4BB8-8D10-BD5594880C56}"/>
              </a:ext>
            </a:extLst>
          </p:cNvPr>
          <p:cNvSpPr/>
          <p:nvPr/>
        </p:nvSpPr>
        <p:spPr>
          <a:xfrm>
            <a:off x="9819849" y="4300460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  <a:endParaRPr lang="en-GB" sz="2800" b="1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2E35C31-2F0B-4019-94FB-18CAA153C723}"/>
              </a:ext>
            </a:extLst>
          </p:cNvPr>
          <p:cNvSpPr/>
          <p:nvPr/>
        </p:nvSpPr>
        <p:spPr>
          <a:xfrm>
            <a:off x="7851501" y="452369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95C99A1-34C9-4D59-853D-8AD934744B25}"/>
              </a:ext>
            </a:extLst>
          </p:cNvPr>
          <p:cNvSpPr/>
          <p:nvPr/>
        </p:nvSpPr>
        <p:spPr>
          <a:xfrm>
            <a:off x="7841976" y="498078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en-GB" sz="2800" b="1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3BE355E-C3E9-436F-B978-962CBF9C63B8}"/>
              </a:ext>
            </a:extLst>
          </p:cNvPr>
          <p:cNvSpPr/>
          <p:nvPr/>
        </p:nvSpPr>
        <p:spPr>
          <a:xfrm>
            <a:off x="7844786" y="5439156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F219C7A-9B31-4729-80EC-8B5219D21E47}"/>
              </a:ext>
            </a:extLst>
          </p:cNvPr>
          <p:cNvSpPr/>
          <p:nvPr/>
        </p:nvSpPr>
        <p:spPr>
          <a:xfrm>
            <a:off x="7853626" y="5903338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58721A0-8A2D-40B3-97E1-2482743C784F}"/>
              </a:ext>
            </a:extLst>
          </p:cNvPr>
          <p:cNvSpPr/>
          <p:nvPr/>
        </p:nvSpPr>
        <p:spPr>
          <a:xfrm>
            <a:off x="7847637" y="6366064"/>
            <a:ext cx="361362" cy="33615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5247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1" grpId="0"/>
      <p:bldP spid="56" grpId="0"/>
      <p:bldP spid="57" grpId="0"/>
      <p:bldP spid="49" grpId="0"/>
      <p:bldP spid="50" grpId="0"/>
      <p:bldP spid="52" grpId="0"/>
      <p:bldP spid="53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14CDA3-858F-4573-9D62-93A261B32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681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361586" y="208685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lang="en-GB" sz="115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274"/>
            <a:ext cx="5940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002060"/>
                </a:solidFill>
              </a:rPr>
              <a:t>long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9" name="Picture 8" descr="girl searching">
            <a:extLst>
              <a:ext uri="{FF2B5EF4-FFF2-40B4-BE49-F238E27FC236}">
                <a16:creationId xmlns:a16="http://schemas.microsoft.com/office/drawing/2014/main" id="{4061E8DF-827F-45F2-88C3-102AD9B096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89" y="2152179"/>
            <a:ext cx="4434188" cy="3768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330626" y="291394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7" name="T1_W3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6661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002060"/>
                </a:solidFill>
              </a:rPr>
              <a:t>long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8" name="Group 7" descr="family under a roof">
            <a:extLst>
              <a:ext uri="{FF2B5EF4-FFF2-40B4-BE49-F238E27FC236}">
                <a16:creationId xmlns:a16="http://schemas.microsoft.com/office/drawing/2014/main" id="{06A844E8-8CD2-40DE-A381-3F1E75B9D267}"/>
              </a:ext>
            </a:extLst>
          </p:cNvPr>
          <p:cNvGrpSpPr/>
          <p:nvPr/>
        </p:nvGrpSpPr>
        <p:grpSpPr>
          <a:xfrm>
            <a:off x="1355260" y="1907664"/>
            <a:ext cx="2339379" cy="1145306"/>
            <a:chOff x="989435" y="1774138"/>
            <a:chExt cx="2339379" cy="11453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E7CE2-FC89-45EB-A2D6-3FEC5CFB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35" y="1774138"/>
              <a:ext cx="2339379" cy="7953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C0361-EBFD-4DA2-BAD7-019C427B2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247" y="2219609"/>
              <a:ext cx="969748" cy="699835"/>
            </a:xfrm>
            <a:prstGeom prst="rect">
              <a:avLst/>
            </a:prstGeom>
          </p:spPr>
        </p:pic>
      </p:grpSp>
      <p:grpSp>
        <p:nvGrpSpPr>
          <p:cNvPr id="15" name="Group 14" descr="a milllion">
            <a:extLst>
              <a:ext uri="{FF2B5EF4-FFF2-40B4-BE49-F238E27FC236}">
                <a16:creationId xmlns:a16="http://schemas.microsoft.com/office/drawing/2014/main" id="{CD34D9AA-C973-4440-9132-9FDFD0520CEF}"/>
              </a:ext>
            </a:extLst>
          </p:cNvPr>
          <p:cNvGrpSpPr/>
          <p:nvPr/>
        </p:nvGrpSpPr>
        <p:grpSpPr>
          <a:xfrm>
            <a:off x="8773193" y="2319571"/>
            <a:ext cx="2757468" cy="543914"/>
            <a:chOff x="4726453" y="5567916"/>
            <a:chExt cx="2757468" cy="5439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9B0BD4-B099-48A2-B538-42859AF4A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453" y="5587634"/>
              <a:ext cx="367203" cy="52419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3435E0-75B9-478B-A8EA-36A11694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434" y="5587634"/>
              <a:ext cx="360423" cy="5148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B084E0-BF7C-4F84-AFD1-B077461FC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482" y="5587634"/>
              <a:ext cx="360423" cy="5148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1D5860-12F5-474F-8C34-E4EAC1F91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530" y="5582129"/>
              <a:ext cx="360423" cy="5148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9E2A36-DF99-4308-914C-C5924DD1D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731" y="5582789"/>
              <a:ext cx="360423" cy="5148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EA0CB6-7038-46BF-A39E-D044D11ED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627" y="5567916"/>
              <a:ext cx="360423" cy="51489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7BC1747-9E18-4F59-B10C-6FFD81B86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498" y="5567916"/>
              <a:ext cx="360423" cy="514890"/>
            </a:xfrm>
            <a:prstGeom prst="rect">
              <a:avLst/>
            </a:prstGeom>
          </p:spPr>
        </p:pic>
      </p:grpSp>
      <p:pic>
        <p:nvPicPr>
          <p:cNvPr id="23" name="Picture 22" descr="girl searching">
            <a:extLst>
              <a:ext uri="{FF2B5EF4-FFF2-40B4-BE49-F238E27FC236}">
                <a16:creationId xmlns:a16="http://schemas.microsoft.com/office/drawing/2014/main" id="{7443DB96-1621-43E0-A5E8-4B1D13195A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88" y="1455616"/>
            <a:ext cx="2052137" cy="1744243"/>
          </a:xfrm>
          <a:prstGeom prst="rect">
            <a:avLst/>
          </a:prstGeom>
        </p:spPr>
      </p:pic>
      <p:sp>
        <p:nvSpPr>
          <p:cNvPr id="24" name="CustomShape 2">
            <a:extLst>
              <a:ext uri="{FF2B5EF4-FFF2-40B4-BE49-F238E27FC236}">
                <a16:creationId xmlns:a16="http://schemas.microsoft.com/office/drawing/2014/main" id="{2508D7AB-1618-4BEA-A0B9-5AD77D26BF3B}"/>
              </a:ext>
            </a:extLst>
          </p:cNvPr>
          <p:cNvSpPr/>
          <p:nvPr/>
        </p:nvSpPr>
        <p:spPr>
          <a:xfrm>
            <a:off x="-931169" y="2913947"/>
            <a:ext cx="691222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hnen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789BFD5B-F24C-427D-9B4B-DC596AD3F339}"/>
              </a:ext>
            </a:extLst>
          </p:cNvPr>
          <p:cNvSpPr/>
          <p:nvPr/>
        </p:nvSpPr>
        <p:spPr>
          <a:xfrm>
            <a:off x="6695813" y="3014274"/>
            <a:ext cx="691222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Milli</a:t>
            </a:r>
            <a:r>
              <a:rPr lang="en-GB" sz="8800" spc="-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oh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1091856" y="25070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96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9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pf</a:t>
            </a:r>
            <a:endParaRPr kumimoji="0" lang="en-GB" sz="9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3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94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12" name="Picture 11" descr="back of a man's head">
            <a:extLst>
              <a:ext uri="{FF2B5EF4-FFF2-40B4-BE49-F238E27FC236}">
                <a16:creationId xmlns:a16="http://schemas.microsoft.com/office/drawing/2014/main" id="{EBEFA432-CA27-4DE3-B18A-7CC320908E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6058427" y="1698618"/>
            <a:ext cx="2912155" cy="33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834531" y="35142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pf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3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940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002060"/>
                </a:solidFill>
              </a:rPr>
              <a:t>short</a:t>
            </a:r>
            <a:r>
              <a:rPr lang="en-GB" sz="11500" dirty="0">
                <a:solidFill>
                  <a:srgbClr val="002060"/>
                </a:solidFill>
              </a:rPr>
              <a:t> </a:t>
            </a:r>
            <a:r>
              <a:rPr lang="en-GB" sz="8800" dirty="0">
                <a:solidFill>
                  <a:srgbClr val="002060"/>
                </a:solidFill>
              </a:rPr>
              <a:t>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2" name="CustomShape 2">
            <a:extLst>
              <a:ext uri="{FF2B5EF4-FFF2-40B4-BE49-F238E27FC236}">
                <a16:creationId xmlns:a16="http://schemas.microsoft.com/office/drawing/2014/main" id="{6F86E706-C9FB-4FCD-9AD6-53B52F4BF6F0}"/>
              </a:ext>
            </a:extLst>
          </p:cNvPr>
          <p:cNvSpPr/>
          <p:nvPr/>
        </p:nvSpPr>
        <p:spPr>
          <a:xfrm>
            <a:off x="-991524" y="3409025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8800" spc="-1" noProof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mmen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37B455-8F04-42CB-A975-C05F59DED46E}"/>
              </a:ext>
            </a:extLst>
          </p:cNvPr>
          <p:cNvSpPr txBox="1"/>
          <p:nvPr/>
        </p:nvSpPr>
        <p:spPr>
          <a:xfrm>
            <a:off x="8950261" y="5674517"/>
            <a:ext cx="266430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kommen</a:t>
            </a:r>
            <a:r>
              <a:rPr lang="en-GB" sz="2000" dirty="0"/>
              <a:t> – to come </a:t>
            </a:r>
          </a:p>
        </p:txBody>
      </p:sp>
      <p:pic>
        <p:nvPicPr>
          <p:cNvPr id="2050" name="Picture 2" descr="Coming Soon, Sign, Board, Advertisement, Banner, Card">
            <a:extLst>
              <a:ext uri="{FF2B5EF4-FFF2-40B4-BE49-F238E27FC236}">
                <a16:creationId xmlns:a16="http://schemas.microsoft.com/office/drawing/2014/main" id="{E97D7C64-E4F2-499B-8831-3A780BCC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62" y="1945696"/>
            <a:ext cx="2009894" cy="146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2611949A-B583-404D-8D83-66185E5B39CF}"/>
              </a:ext>
            </a:extLst>
          </p:cNvPr>
          <p:cNvSpPr/>
          <p:nvPr/>
        </p:nvSpPr>
        <p:spPr>
          <a:xfrm>
            <a:off x="6852675" y="3514240"/>
            <a:ext cx="708752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noProof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88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ffen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Open, Sign, Signage, Neon, Business, Store, Restaurant">
            <a:extLst>
              <a:ext uri="{FF2B5EF4-FFF2-40B4-BE49-F238E27FC236}">
                <a16:creationId xmlns:a16="http://schemas.microsoft.com/office/drawing/2014/main" id="{EDD2C213-B21F-4708-909B-29BFCC050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011" y="1247618"/>
            <a:ext cx="2296603" cy="247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back of a man's head">
            <a:extLst>
              <a:ext uri="{FF2B5EF4-FFF2-40B4-BE49-F238E27FC236}">
                <a16:creationId xmlns:a16="http://schemas.microsoft.com/office/drawing/2014/main" id="{B19AD84A-1385-483A-A534-7876BCB7DB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5795492" y="1876069"/>
            <a:ext cx="1663216" cy="190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2" grpId="0"/>
      <p:bldP spid="13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3561615"/>
              </p:ext>
            </p:extLst>
          </p:nvPr>
        </p:nvGraphicFramePr>
        <p:xfrm>
          <a:off x="355442" y="1730787"/>
          <a:ext cx="10169246" cy="4042793"/>
        </p:xfrm>
        <a:graphic>
          <a:graphicData uri="http://schemas.openxmlformats.org/drawingml/2006/table">
            <a:tbl>
              <a:tblPr/>
              <a:tblGrid>
                <a:gridCol w="157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  <a:gridCol w="3241580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9204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latin typeface="Century gothic"/>
                        </a:rPr>
                        <a:t>L: long [</a:t>
                      </a:r>
                      <a:r>
                        <a:rPr lang="en-US" sz="2400" b="1" strike="noStrike" spc="-1">
                          <a:latin typeface="Century gothic"/>
                        </a:rPr>
                        <a:t>o]</a:t>
                      </a: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latin typeface="Century gothic"/>
                        </a:rPr>
                        <a:t>S: short [o]</a:t>
                      </a: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offen</a:t>
                      </a: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wohnen</a:t>
                      </a: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wo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Kopf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Million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kommen</a:t>
                      </a:r>
                      <a:endParaRPr lang="en-GB" sz="2400" b="1" strike="noStrike" kern="1200" spc="-1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[o]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3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and short [o]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7">
            <a:hlinkClick r:id="" action="ppaction://noaction">
              <a:snd r:embed="rId5" name="T1_W3_6.1.wav"/>
            </a:hlinkClick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915562" y="4639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Hör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3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90563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3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535956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3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08985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1_W3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4643754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1_W3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9" y="5231343"/>
            <a:ext cx="609653" cy="627942"/>
          </a:xfrm>
          <a:prstGeom prst="rect">
            <a:avLst/>
          </a:prstGeom>
        </p:spPr>
      </p:pic>
      <p:pic>
        <p:nvPicPr>
          <p:cNvPr id="29" name="Picture 4" descr="Open, Sign, Signage, Neon, Business, Store, Restaurant">
            <a:extLst>
              <a:ext uri="{FF2B5EF4-FFF2-40B4-BE49-F238E27FC236}">
                <a16:creationId xmlns:a16="http://schemas.microsoft.com/office/drawing/2014/main" id="{884B452D-6655-4BA4-8C93-531E1A6D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72" y="2168857"/>
            <a:ext cx="820608" cy="88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 descr="family under a roof">
            <a:extLst>
              <a:ext uri="{FF2B5EF4-FFF2-40B4-BE49-F238E27FC236}">
                <a16:creationId xmlns:a16="http://schemas.microsoft.com/office/drawing/2014/main" id="{169F28C9-A175-46F0-BF24-D76553A95A32}"/>
              </a:ext>
            </a:extLst>
          </p:cNvPr>
          <p:cNvGrpSpPr/>
          <p:nvPr/>
        </p:nvGrpSpPr>
        <p:grpSpPr>
          <a:xfrm>
            <a:off x="7374841" y="2939023"/>
            <a:ext cx="700162" cy="517321"/>
            <a:chOff x="989435" y="1774138"/>
            <a:chExt cx="2339379" cy="11453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AD9B009-7E08-479C-B6B2-65C0EF855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35" y="1774138"/>
              <a:ext cx="2339379" cy="79538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23D2A27-B24D-4B7D-861F-8F49EB436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247" y="2219609"/>
              <a:ext cx="969748" cy="699835"/>
            </a:xfrm>
            <a:prstGeom prst="rect">
              <a:avLst/>
            </a:prstGeom>
          </p:spPr>
        </p:pic>
      </p:grpSp>
      <p:pic>
        <p:nvPicPr>
          <p:cNvPr id="33" name="Picture 32" descr="girl searching">
            <a:extLst>
              <a:ext uri="{FF2B5EF4-FFF2-40B4-BE49-F238E27FC236}">
                <a16:creationId xmlns:a16="http://schemas.microsoft.com/office/drawing/2014/main" id="{28375244-0436-4599-896B-4A1BB847B8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109" y="3501197"/>
            <a:ext cx="637871" cy="542168"/>
          </a:xfrm>
          <a:prstGeom prst="rect">
            <a:avLst/>
          </a:prstGeom>
        </p:spPr>
      </p:pic>
      <p:grpSp>
        <p:nvGrpSpPr>
          <p:cNvPr id="37" name="Group 36" descr="a milllion">
            <a:extLst>
              <a:ext uri="{FF2B5EF4-FFF2-40B4-BE49-F238E27FC236}">
                <a16:creationId xmlns:a16="http://schemas.microsoft.com/office/drawing/2014/main" id="{FED59394-109E-4421-9F17-3A8F7B90833C}"/>
              </a:ext>
            </a:extLst>
          </p:cNvPr>
          <p:cNvGrpSpPr/>
          <p:nvPr/>
        </p:nvGrpSpPr>
        <p:grpSpPr>
          <a:xfrm>
            <a:off x="7437132" y="4837391"/>
            <a:ext cx="637871" cy="176656"/>
            <a:chOff x="4726453" y="5567916"/>
            <a:chExt cx="2757468" cy="54391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A36875E-7C9E-43A7-AA92-4CF9B3A86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453" y="5587634"/>
              <a:ext cx="367203" cy="52419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58C4ED-B87F-4B77-A328-B54DE399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434" y="5587634"/>
              <a:ext cx="360423" cy="51489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89C3F91-C8D8-4EB0-A581-A876468B3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482" y="5587634"/>
              <a:ext cx="360423" cy="51489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68D748E-CB14-4FBB-B849-568682019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530" y="5582129"/>
              <a:ext cx="360423" cy="51489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840C0E7-CE14-4C1E-84DC-A13AA77C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731" y="5582789"/>
              <a:ext cx="360423" cy="51489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92694BE-DB95-4909-838A-7655D86FE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627" y="5567916"/>
              <a:ext cx="360423" cy="51489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3445B6C-991B-4993-94A6-DC2B0AE9C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498" y="5567916"/>
              <a:ext cx="360423" cy="514890"/>
            </a:xfrm>
            <a:prstGeom prst="rect">
              <a:avLst/>
            </a:prstGeom>
          </p:spPr>
        </p:pic>
      </p:grpSp>
      <p:pic>
        <p:nvPicPr>
          <p:cNvPr id="45" name="Picture 2" descr="Coming Soon, Sign, Board, Advertisement, Banner, Card">
            <a:extLst>
              <a:ext uri="{FF2B5EF4-FFF2-40B4-BE49-F238E27FC236}">
                <a16:creationId xmlns:a16="http://schemas.microsoft.com/office/drawing/2014/main" id="{327CE8E4-967A-4E16-9125-62744E6D5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311" y="5123144"/>
            <a:ext cx="709469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E7AA22-D59B-4254-B4AC-BB4663C477B1}"/>
              </a:ext>
            </a:extLst>
          </p:cNvPr>
          <p:cNvSpPr txBox="1"/>
          <p:nvPr/>
        </p:nvSpPr>
        <p:spPr>
          <a:xfrm>
            <a:off x="8350945" y="2349347"/>
            <a:ext cx="1682799" cy="507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9FFA8-7A4C-4FC1-8C46-CA6B04587DFB}"/>
              </a:ext>
            </a:extLst>
          </p:cNvPr>
          <p:cNvSpPr txBox="1"/>
          <p:nvPr/>
        </p:nvSpPr>
        <p:spPr>
          <a:xfrm>
            <a:off x="8264836" y="3078807"/>
            <a:ext cx="1499219" cy="28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4C6B41-491A-474A-ABF2-534FB3BFABCE}"/>
              </a:ext>
            </a:extLst>
          </p:cNvPr>
          <p:cNvSpPr txBox="1"/>
          <p:nvPr/>
        </p:nvSpPr>
        <p:spPr>
          <a:xfrm>
            <a:off x="8534525" y="3658418"/>
            <a:ext cx="1499219" cy="28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1314D-E98F-4796-AC2D-09943D576DCB}"/>
              </a:ext>
            </a:extLst>
          </p:cNvPr>
          <p:cNvSpPr txBox="1"/>
          <p:nvPr/>
        </p:nvSpPr>
        <p:spPr>
          <a:xfrm>
            <a:off x="8442734" y="4171073"/>
            <a:ext cx="1591010" cy="430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6285C-07EB-4073-A999-16B99B3ADDF7}"/>
              </a:ext>
            </a:extLst>
          </p:cNvPr>
          <p:cNvSpPr txBox="1"/>
          <p:nvPr/>
        </p:nvSpPr>
        <p:spPr>
          <a:xfrm>
            <a:off x="8324747" y="4750367"/>
            <a:ext cx="1591010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F01205-6B3C-43D0-A1F5-C83066AEB792}"/>
              </a:ext>
            </a:extLst>
          </p:cNvPr>
          <p:cNvSpPr txBox="1"/>
          <p:nvPr/>
        </p:nvSpPr>
        <p:spPr>
          <a:xfrm>
            <a:off x="8235797" y="5349462"/>
            <a:ext cx="1768909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BAAF5CE-D4A8-4E47-9FAF-76A1741BB63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2353311"/>
            <a:ext cx="517321" cy="51732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A333C70-AA90-4C7C-AE40-A6CD92546F1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18344" y="2977289"/>
            <a:ext cx="517321" cy="51732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082DEB1-4CED-42C9-B99E-9DE88B0980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3341" y="3506942"/>
            <a:ext cx="517321" cy="517320"/>
          </a:xfrm>
          <a:prstGeom prst="rect">
            <a:avLst/>
          </a:prstGeom>
        </p:spPr>
      </p:pic>
      <p:pic>
        <p:nvPicPr>
          <p:cNvPr id="56" name="Picture 55" descr="back of a man's head">
            <a:extLst>
              <a:ext uri="{FF2B5EF4-FFF2-40B4-BE49-F238E27FC236}">
                <a16:creationId xmlns:a16="http://schemas.microsoft.com/office/drawing/2014/main" id="{3957F72A-3813-4834-8641-85AAB959127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7430368" y="4088218"/>
            <a:ext cx="464975" cy="533358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1593F7C3-913B-4A4E-A8FB-C1FD30AD715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4107845"/>
            <a:ext cx="517321" cy="51732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6BE1F61A-D849-4AC4-85F5-8FD73C09CE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6316" y="4653014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DBC2CB38-43AE-4BAA-8A09-93DDA220144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7280" y="5168104"/>
            <a:ext cx="517321" cy="517320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50" y="23783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1819" y="1190862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1_W3_7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und sag das Wort.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TextBox 5">
            <a:hlinkClick r:id="" action="ppaction://noaction">
              <a:snd r:embed="rId4" name="T1_W3_7.2.wav"/>
            </a:hlinkClick>
            <a:extLst>
              <a:ext uri="{FF2B5EF4-FFF2-40B4-BE49-F238E27FC236}">
                <a16:creationId xmlns:a16="http://schemas.microsoft.com/office/drawing/2014/main" id="{47DACA3F-B2D4-4CB8-8632-7EB9387DE980}"/>
              </a:ext>
            </a:extLst>
          </p:cNvPr>
          <p:cNvSpPr txBox="1"/>
          <p:nvPr/>
        </p:nvSpPr>
        <p:spPr>
          <a:xfrm>
            <a:off x="5081387" y="1306059"/>
            <a:ext cx="135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wo?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22CE6D-E929-4F01-BB0E-3E73DB61C398}"/>
              </a:ext>
            </a:extLst>
          </p:cNvPr>
          <p:cNvGrpSpPr/>
          <p:nvPr/>
        </p:nvGrpSpPr>
        <p:grpSpPr>
          <a:xfrm>
            <a:off x="3209273" y="746608"/>
            <a:ext cx="1469223" cy="1715585"/>
            <a:chOff x="1043386" y="941233"/>
            <a:chExt cx="1469223" cy="1715585"/>
          </a:xfrm>
        </p:grpSpPr>
        <p:pic>
          <p:nvPicPr>
            <p:cNvPr id="13" name="Picture 12" descr="girl searching">
              <a:extLst>
                <a:ext uri="{FF2B5EF4-FFF2-40B4-BE49-F238E27FC236}">
                  <a16:creationId xmlns:a16="http://schemas.microsoft.com/office/drawing/2014/main" id="{B689703E-A197-4A78-8E9C-80A874A67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86" y="941233"/>
              <a:ext cx="1416124" cy="1203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38C390-8909-4F90-8EF1-A914C4299740}"/>
                </a:ext>
              </a:extLst>
            </p:cNvPr>
            <p:cNvSpPr txBox="1"/>
            <p:nvPr/>
          </p:nvSpPr>
          <p:spPr>
            <a:xfrm>
              <a:off x="1043386" y="2133598"/>
              <a:ext cx="14692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</a:rPr>
                <a:t>where?</a:t>
              </a:r>
            </a:p>
          </p:txBody>
        </p:sp>
      </p:grpSp>
      <p:sp>
        <p:nvSpPr>
          <p:cNvPr id="24" name="TextBox 23">
            <a:hlinkClick r:id="" action="ppaction://noaction">
              <a:snd r:embed="rId6" name="T1_W3_7.4.wav"/>
            </a:hlinkClick>
            <a:extLst>
              <a:ext uri="{FF2B5EF4-FFF2-40B4-BE49-F238E27FC236}">
                <a16:creationId xmlns:a16="http://schemas.microsoft.com/office/drawing/2014/main" id="{7DA1210E-6300-4549-BF71-E0D4C9978C03}"/>
              </a:ext>
            </a:extLst>
          </p:cNvPr>
          <p:cNvSpPr txBox="1"/>
          <p:nvPr/>
        </p:nvSpPr>
        <p:spPr>
          <a:xfrm>
            <a:off x="3235098" y="3710880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England</a:t>
            </a:r>
          </a:p>
        </p:txBody>
      </p:sp>
      <p:sp>
        <p:nvSpPr>
          <p:cNvPr id="25" name="TextBox 24">
            <a:hlinkClick r:id="" action="ppaction://noaction">
              <a:snd r:embed="rId7" name="T1_W3_7.5.wav"/>
            </a:hlinkClick>
            <a:extLst>
              <a:ext uri="{FF2B5EF4-FFF2-40B4-BE49-F238E27FC236}">
                <a16:creationId xmlns:a16="http://schemas.microsoft.com/office/drawing/2014/main" id="{D1072679-73BF-4407-BAAB-088488306EB8}"/>
              </a:ext>
            </a:extLst>
          </p:cNvPr>
          <p:cNvSpPr txBox="1"/>
          <p:nvPr/>
        </p:nvSpPr>
        <p:spPr>
          <a:xfrm>
            <a:off x="8683995" y="3629213"/>
            <a:ext cx="297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Deutschland</a:t>
            </a:r>
          </a:p>
        </p:txBody>
      </p:sp>
      <p:sp>
        <p:nvSpPr>
          <p:cNvPr id="30" name="TextBox 29">
            <a:hlinkClick r:id="" action="ppaction://noaction">
              <a:snd r:embed="rId8" name="T1_W3_7.3.wav"/>
            </a:hlinkClick>
            <a:extLst>
              <a:ext uri="{FF2B5EF4-FFF2-40B4-BE49-F238E27FC236}">
                <a16:creationId xmlns:a16="http://schemas.microsoft.com/office/drawing/2014/main" id="{2BC014F5-7BAD-4061-BE37-55B7E90D7550}"/>
              </a:ext>
            </a:extLst>
          </p:cNvPr>
          <p:cNvSpPr txBox="1"/>
          <p:nvPr/>
        </p:nvSpPr>
        <p:spPr>
          <a:xfrm>
            <a:off x="9076780" y="946898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und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7AE0E6-C793-4F68-81F2-78444039BA13}"/>
              </a:ext>
            </a:extLst>
          </p:cNvPr>
          <p:cNvGrpSpPr/>
          <p:nvPr/>
        </p:nvGrpSpPr>
        <p:grpSpPr>
          <a:xfrm>
            <a:off x="7170715" y="689233"/>
            <a:ext cx="1411963" cy="1695105"/>
            <a:chOff x="1384117" y="4494095"/>
            <a:chExt cx="1411963" cy="1695105"/>
          </a:xfrm>
        </p:grpSpPr>
        <p:pic>
          <p:nvPicPr>
            <p:cNvPr id="23" name="Graphic 22" descr="Add with solid fill">
              <a:extLst>
                <a:ext uri="{FF2B5EF4-FFF2-40B4-BE49-F238E27FC236}">
                  <a16:creationId xmlns:a16="http://schemas.microsoft.com/office/drawing/2014/main" id="{94D2FBCF-E399-43F3-A428-A46CF1C2B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27649" y="4494095"/>
              <a:ext cx="1324900" cy="13249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B26F8C-8317-4EAE-A545-069CF3FCE54A}"/>
                </a:ext>
              </a:extLst>
            </p:cNvPr>
            <p:cNvSpPr txBox="1"/>
            <p:nvPr/>
          </p:nvSpPr>
          <p:spPr>
            <a:xfrm>
              <a:off x="1384117" y="5665980"/>
              <a:ext cx="1411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</a:rPr>
                <a:t>and</a:t>
              </a:r>
            </a:p>
          </p:txBody>
        </p:sp>
      </p:grpSp>
      <p:sp>
        <p:nvSpPr>
          <p:cNvPr id="33" name="TextBox 32">
            <a:hlinkClick r:id="" action="ppaction://noaction">
              <a:snd r:embed="rId11" name="T1_W3_7.7.wav"/>
            </a:hlinkClick>
            <a:extLst>
              <a:ext uri="{FF2B5EF4-FFF2-40B4-BE49-F238E27FC236}">
                <a16:creationId xmlns:a16="http://schemas.microsoft.com/office/drawing/2014/main" id="{E5DA2EE3-218E-4F78-BC4F-654BA0D60C9E}"/>
              </a:ext>
            </a:extLst>
          </p:cNvPr>
          <p:cNvSpPr txBox="1"/>
          <p:nvPr/>
        </p:nvSpPr>
        <p:spPr>
          <a:xfrm>
            <a:off x="8795963" y="5813657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es</a:t>
            </a:r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F9BD2493-A8D4-40C7-ADA1-1DE18486E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603" y="5650204"/>
            <a:ext cx="990476" cy="95238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476153E-3A50-4B85-8296-10408266C406}"/>
              </a:ext>
            </a:extLst>
          </p:cNvPr>
          <p:cNvGrpSpPr/>
          <p:nvPr/>
        </p:nvGrpSpPr>
        <p:grpSpPr>
          <a:xfrm>
            <a:off x="1471962" y="2717397"/>
            <a:ext cx="1360245" cy="2182698"/>
            <a:chOff x="-3257549" y="351247"/>
            <a:chExt cx="2891629" cy="464001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715AFDB-7610-4018-8BB2-7144B58A6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1729BD4-A95B-4607-A78F-61E15ABDA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1F1E48-A6EA-4EA7-977B-CD04DDCF472C}"/>
              </a:ext>
            </a:extLst>
          </p:cNvPr>
          <p:cNvGrpSpPr/>
          <p:nvPr/>
        </p:nvGrpSpPr>
        <p:grpSpPr>
          <a:xfrm>
            <a:off x="6797408" y="2884851"/>
            <a:ext cx="1886587" cy="2231339"/>
            <a:chOff x="6852492" y="2180835"/>
            <a:chExt cx="1886587" cy="2231339"/>
          </a:xfrm>
        </p:grpSpPr>
        <p:pic>
          <p:nvPicPr>
            <p:cNvPr id="32" name="Picture 31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7DC28B54-D4CF-4A6F-B2B4-667DCBA82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5799" y="2180835"/>
              <a:ext cx="1159432" cy="181427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6996B26-A7A5-4729-BF54-6BD7B83EEAF3}"/>
                </a:ext>
              </a:extLst>
            </p:cNvPr>
            <p:cNvSpPr txBox="1"/>
            <p:nvPr/>
          </p:nvSpPr>
          <p:spPr>
            <a:xfrm>
              <a:off x="6852492" y="3888954"/>
              <a:ext cx="1886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</a:rPr>
                <a:t>Germany</a:t>
              </a:r>
            </a:p>
          </p:txBody>
        </p:sp>
      </p:grpSp>
      <p:sp>
        <p:nvSpPr>
          <p:cNvPr id="44" name="TextBox 43">
            <a:hlinkClick r:id="" action="ppaction://noaction">
              <a:snd r:embed="rId16" name="T1_W3_7.6.wav"/>
            </a:hlinkClick>
            <a:extLst>
              <a:ext uri="{FF2B5EF4-FFF2-40B4-BE49-F238E27FC236}">
                <a16:creationId xmlns:a16="http://schemas.microsoft.com/office/drawing/2014/main" id="{E11049E6-417F-44B1-B0BF-B1B23D4AE7A8}"/>
              </a:ext>
            </a:extLst>
          </p:cNvPr>
          <p:cNvSpPr txBox="1"/>
          <p:nvPr/>
        </p:nvSpPr>
        <p:spPr>
          <a:xfrm>
            <a:off x="3209273" y="5480063"/>
            <a:ext cx="235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toll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F05C15-CBB5-403D-8117-9201134C7B7B}"/>
              </a:ext>
            </a:extLst>
          </p:cNvPr>
          <p:cNvGrpSpPr/>
          <p:nvPr/>
        </p:nvGrpSpPr>
        <p:grpSpPr>
          <a:xfrm>
            <a:off x="1480622" y="5046659"/>
            <a:ext cx="1548986" cy="1413329"/>
            <a:chOff x="1480622" y="5046659"/>
            <a:chExt cx="1548986" cy="1413329"/>
          </a:xfrm>
        </p:grpSpPr>
        <p:pic>
          <p:nvPicPr>
            <p:cNvPr id="41" name="Picture 40" descr="Shape, circle&#10;&#10;Description automatically generated">
              <a:extLst>
                <a:ext uri="{FF2B5EF4-FFF2-40B4-BE49-F238E27FC236}">
                  <a16:creationId xmlns:a16="http://schemas.microsoft.com/office/drawing/2014/main" id="{2FA380D6-27C1-4C7B-B814-20EDB3F19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622" y="5046659"/>
              <a:ext cx="1479200" cy="141332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5C026A5-DAB5-49AF-BA65-1DF5A516C686}"/>
                </a:ext>
              </a:extLst>
            </p:cNvPr>
            <p:cNvSpPr txBox="1"/>
            <p:nvPr/>
          </p:nvSpPr>
          <p:spPr>
            <a:xfrm>
              <a:off x="1682833" y="5290437"/>
              <a:ext cx="13467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/>
                <a:t>great</a:t>
              </a:r>
            </a:p>
          </p:txBody>
        </p: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A0DC77EE-444C-4EE8-970E-08813188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27" y="5732262"/>
              <a:ext cx="622590" cy="62947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63F482-2520-48B9-89D6-55E0B1FDEB82}"/>
              </a:ext>
            </a:extLst>
          </p:cNvPr>
          <p:cNvGrpSpPr/>
          <p:nvPr/>
        </p:nvGrpSpPr>
        <p:grpSpPr>
          <a:xfrm>
            <a:off x="8795963" y="1938519"/>
            <a:ext cx="3521963" cy="1309968"/>
            <a:chOff x="8773907" y="1987353"/>
            <a:chExt cx="3521963" cy="1309968"/>
          </a:xfrm>
        </p:grpSpPr>
        <p:sp>
          <p:nvSpPr>
            <p:cNvPr id="51" name="Oval Callout 13">
              <a:extLst>
                <a:ext uri="{FF2B5EF4-FFF2-40B4-BE49-F238E27FC236}">
                  <a16:creationId xmlns:a16="http://schemas.microsoft.com/office/drawing/2014/main" id="{8BCCD88F-DA48-4184-8266-A938E0EBE483}"/>
                </a:ext>
              </a:extLst>
            </p:cNvPr>
            <p:cNvSpPr/>
            <p:nvPr/>
          </p:nvSpPr>
          <p:spPr>
            <a:xfrm>
              <a:off x="8959480" y="1987353"/>
              <a:ext cx="3094884" cy="1309968"/>
            </a:xfrm>
            <a:prstGeom prst="wedgeEllipseCallout">
              <a:avLst>
                <a:gd name="adj1" fmla="val -21515"/>
                <a:gd name="adj2" fmla="val -82634"/>
              </a:avLst>
            </a:prstGeom>
            <a:solidFill>
              <a:srgbClr val="FFD10D"/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642B01E-CC43-4578-A91C-43994F7173BC}"/>
                </a:ext>
              </a:extLst>
            </p:cNvPr>
            <p:cNvSpPr txBox="1"/>
            <p:nvPr/>
          </p:nvSpPr>
          <p:spPr>
            <a:xfrm>
              <a:off x="8773907" y="2210861"/>
              <a:ext cx="352196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Notice that final ‘d’ in German sounds like English ‘t’!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11707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Remember, to mean ‘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we say ______  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36478" y="3269089"/>
            <a:ext cx="260502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Wo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Berlin?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4585827" y="3288820"/>
            <a:ext cx="3385941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Where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Berlin?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Asking 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76668" y="182152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ask ‘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where is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’, say ________ 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268847" y="320351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5" name="CustomShape 7">
            <a:extLst>
              <a:ext uri="{FF2B5EF4-FFF2-40B4-BE49-F238E27FC236}">
                <a16:creationId xmlns:a16="http://schemas.microsoft.com/office/drawing/2014/main" id="{1B7100C9-E6EB-46FB-8EBF-572D1C154E75}"/>
              </a:ext>
            </a:extLst>
          </p:cNvPr>
          <p:cNvSpPr/>
          <p:nvPr/>
        </p:nvSpPr>
        <p:spPr>
          <a:xfrm>
            <a:off x="5844484" y="1137722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43B485FC-CC3B-4B9C-AE93-3E329C2C24FC}"/>
              </a:ext>
            </a:extLst>
          </p:cNvPr>
          <p:cNvSpPr/>
          <p:nvPr/>
        </p:nvSpPr>
        <p:spPr>
          <a:xfrm>
            <a:off x="4049754" y="1768123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4">
            <a:extLst>
              <a:ext uri="{FF2B5EF4-FFF2-40B4-BE49-F238E27FC236}">
                <a16:creationId xmlns:a16="http://schemas.microsoft.com/office/drawing/2014/main" id="{2F7FCE9B-C25A-4B12-9B91-0D2EA093A14B}"/>
              </a:ext>
            </a:extLst>
          </p:cNvPr>
          <p:cNvSpPr/>
          <p:nvPr/>
        </p:nvSpPr>
        <p:spPr>
          <a:xfrm>
            <a:off x="336477" y="4452457"/>
            <a:ext cx="401538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Deutschland.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184;p8">
            <a:extLst>
              <a:ext uri="{FF2B5EF4-FFF2-40B4-BE49-F238E27FC236}">
                <a16:creationId xmlns:a16="http://schemas.microsoft.com/office/drawing/2014/main" id="{9072AE4F-8301-404F-8067-193F88DA41C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263149" y="430423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0" name="CustomShape 7">
            <a:extLst>
              <a:ext uri="{FF2B5EF4-FFF2-40B4-BE49-F238E27FC236}">
                <a16:creationId xmlns:a16="http://schemas.microsoft.com/office/drawing/2014/main" id="{9FE9CE74-53A2-4C76-BBE8-72075654BFD0}"/>
              </a:ext>
            </a:extLst>
          </p:cNvPr>
          <p:cNvSpPr/>
          <p:nvPr/>
        </p:nvSpPr>
        <p:spPr>
          <a:xfrm>
            <a:off x="4897109" y="4382997"/>
            <a:ext cx="4404252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 Germany.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2D5F39A-00AA-432B-9C48-8C3D2329BF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69" y="2128009"/>
            <a:ext cx="3742063" cy="1871032"/>
          </a:xfrm>
          <a:prstGeom prst="rect">
            <a:avLst/>
          </a:prstGeom>
        </p:spPr>
      </p:pic>
      <p:pic>
        <p:nvPicPr>
          <p:cNvPr id="17" name="Picture 16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BC85F770-95BD-4347-B6C7-1451C8C9DC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38" y="3872944"/>
            <a:ext cx="1159432" cy="181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Kultur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7">
            <a:hlinkClick r:id="" action="ppaction://noaction">
              <a:snd r:embed="rId5" name="T1_W3_9.1.wav"/>
            </a:hlinkClick>
          </p:cNvPr>
          <p:cNvSpPr/>
          <p:nvPr/>
        </p:nvSpPr>
        <p:spPr>
          <a:xfrm>
            <a:off x="131109" y="440163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…?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pic>
        <p:nvPicPr>
          <p:cNvPr id="1026" name="Picture 2" descr="Berlin location on the Germany map">
            <a:extLst>
              <a:ext uri="{FF2B5EF4-FFF2-40B4-BE49-F238E27FC236}">
                <a16:creationId xmlns:a16="http://schemas.microsoft.com/office/drawing/2014/main" id="{DB798F09-515C-4D2C-B099-F6EB8EE3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397" y="329833"/>
            <a:ext cx="1890594" cy="25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ndon location on the UK Map">
            <a:extLst>
              <a:ext uri="{FF2B5EF4-FFF2-40B4-BE49-F238E27FC236}">
                <a16:creationId xmlns:a16="http://schemas.microsoft.com/office/drawing/2014/main" id="{A2D09616-8F2F-44D2-8CBC-555E5482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409" y="3235351"/>
            <a:ext cx="1760001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hlinkClick r:id="" action="ppaction://noaction">
              <a:snd r:embed="rId9" name="T1_extra_3L_9.1.wav"/>
            </a:hlinkClick>
            <a:extLst>
              <a:ext uri="{FF2B5EF4-FFF2-40B4-BE49-F238E27FC236}">
                <a16:creationId xmlns:a16="http://schemas.microsoft.com/office/drawing/2014/main" id="{361AABE0-9D95-4F35-A0EE-C01710D58A38}"/>
              </a:ext>
            </a:extLst>
          </p:cNvPr>
          <p:cNvSpPr/>
          <p:nvPr/>
        </p:nvSpPr>
        <p:spPr>
          <a:xfrm>
            <a:off x="1642127" y="2046412"/>
            <a:ext cx="1463040" cy="933342"/>
          </a:xfrm>
          <a:prstGeom prst="wedgeEllipseCallout">
            <a:avLst>
              <a:gd name="adj1" fmla="val -82048"/>
              <a:gd name="adj2" fmla="val 3558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Berlin </a:t>
            </a:r>
            <a:r>
              <a:rPr lang="en-US" sz="2000" b="1" dirty="0" err="1">
                <a:solidFill>
                  <a:srgbClr val="002060"/>
                </a:solidFill>
              </a:rPr>
              <a:t>ist</a:t>
            </a:r>
            <a:r>
              <a:rPr lang="en-US" sz="2000" b="1" dirty="0">
                <a:solidFill>
                  <a:srgbClr val="002060"/>
                </a:solidFill>
              </a:rPr>
              <a:t> toll!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79C043D4-AFA2-4C00-BCE3-1116DA29A4E3}"/>
              </a:ext>
            </a:extLst>
          </p:cNvPr>
          <p:cNvSpPr/>
          <p:nvPr/>
        </p:nvSpPr>
        <p:spPr>
          <a:xfrm>
            <a:off x="341477" y="1454938"/>
            <a:ext cx="8506987" cy="8950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Berlin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in Deutschland. Es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die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Hauptstadt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*.</a:t>
            </a:r>
            <a:b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ustomShape 6">
            <a:extLst>
              <a:ext uri="{FF2B5EF4-FFF2-40B4-BE49-F238E27FC236}">
                <a16:creationId xmlns:a16="http://schemas.microsoft.com/office/drawing/2014/main" id="{93A2DFEF-6E16-435D-B2B6-721D0051F15B}"/>
              </a:ext>
            </a:extLst>
          </p:cNvPr>
          <p:cNvSpPr/>
          <p:nvPr/>
        </p:nvSpPr>
        <p:spPr>
          <a:xfrm>
            <a:off x="2373647" y="3089430"/>
            <a:ext cx="8506987" cy="14886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London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 England. 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Hauptstadt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b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Speech Bubble: Oval 10">
            <a:hlinkClick r:id="" action="ppaction://noaction">
              <a:snd r:embed="rId10" name="T1_extra_3L_9.2.wav"/>
            </a:hlinkClick>
            <a:extLst>
              <a:ext uri="{FF2B5EF4-FFF2-40B4-BE49-F238E27FC236}">
                <a16:creationId xmlns:a16="http://schemas.microsoft.com/office/drawing/2014/main" id="{6C4C9482-1419-4825-A464-3EE3DC9E701B}"/>
              </a:ext>
            </a:extLst>
          </p:cNvPr>
          <p:cNvSpPr/>
          <p:nvPr/>
        </p:nvSpPr>
        <p:spPr>
          <a:xfrm>
            <a:off x="3915109" y="3833639"/>
            <a:ext cx="1901927" cy="1070626"/>
          </a:xfrm>
          <a:prstGeom prst="wedgeEllipseCallout">
            <a:avLst>
              <a:gd name="adj1" fmla="val 87490"/>
              <a:gd name="adj2" fmla="val 172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London </a:t>
            </a:r>
            <a:r>
              <a:rPr lang="en-US" sz="2000" b="1" dirty="0" err="1">
                <a:solidFill>
                  <a:srgbClr val="002060"/>
                </a:solidFill>
              </a:rPr>
              <a:t>ist</a:t>
            </a:r>
            <a:r>
              <a:rPr lang="en-US" sz="2000" b="1" dirty="0">
                <a:solidFill>
                  <a:srgbClr val="002060"/>
                </a:solidFill>
              </a:rPr>
              <a:t> super!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371455-D499-4895-BC8A-26B828D57401}"/>
              </a:ext>
            </a:extLst>
          </p:cNvPr>
          <p:cNvSpPr txBox="1"/>
          <p:nvPr/>
        </p:nvSpPr>
        <p:spPr>
          <a:xfrm>
            <a:off x="8848465" y="6461894"/>
            <a:ext cx="334353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Hauptstadt</a:t>
            </a:r>
            <a:r>
              <a:rPr lang="en-GB" sz="2000" b="1" dirty="0"/>
              <a:t> – capital city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2E69F23-A27F-497C-A9BA-74908E127E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53" y="2786815"/>
            <a:ext cx="1527808" cy="3855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200305-72DE-4120-B56F-28B18E709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2" y="5098558"/>
            <a:ext cx="1463040" cy="1670634"/>
          </a:xfrm>
          <a:prstGeom prst="rect">
            <a:avLst/>
          </a:prstGeom>
        </p:spPr>
      </p:pic>
      <p:pic>
        <p:nvPicPr>
          <p:cNvPr id="6" name="Picture 5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003920D0-D5F8-47F1-BB90-E6AEFFBF72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91" y="3657600"/>
            <a:ext cx="131228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730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2440</Words>
  <Application>Microsoft Office PowerPoint</Application>
  <PresentationFormat>Widescreen</PresentationFormat>
  <Paragraphs>375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aussprechen</vt:lpstr>
      <vt:lpstr>Vokabeln</vt:lpstr>
      <vt:lpstr>Asking questions</vt:lpstr>
      <vt:lpstr>Kultur</vt:lpstr>
      <vt:lpstr>schreiben</vt:lpstr>
      <vt:lpstr>hören</vt:lpstr>
      <vt:lpstr>sprechen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62</cp:revision>
  <dcterms:created xsi:type="dcterms:W3CDTF">2021-07-02T19:27:01Z</dcterms:created>
  <dcterms:modified xsi:type="dcterms:W3CDTF">2023-06-22T10:26:06Z</dcterms:modified>
</cp:coreProperties>
</file>