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5" r:id="rId2"/>
    <p:sldId id="277" r:id="rId3"/>
    <p:sldId id="299" r:id="rId4"/>
    <p:sldId id="400" r:id="rId5"/>
    <p:sldId id="279" r:id="rId6"/>
    <p:sldId id="392" r:id="rId7"/>
    <p:sldId id="294" r:id="rId8"/>
    <p:sldId id="391" r:id="rId9"/>
    <p:sldId id="401" r:id="rId10"/>
    <p:sldId id="402" r:id="rId11"/>
    <p:sldId id="403" r:id="rId12"/>
    <p:sldId id="404" r:id="rId13"/>
    <p:sldId id="405" r:id="rId14"/>
    <p:sldId id="406" r:id="rId15"/>
    <p:sldId id="300" r:id="rId16"/>
    <p:sldId id="40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FFCC"/>
    <a:srgbClr val="FFD10D"/>
    <a:srgbClr val="2E94AF"/>
    <a:srgbClr val="EFF9FB"/>
    <a:srgbClr val="29C1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8" autoAdjust="0"/>
    <p:restoredTop sz="59342" autoAdjust="0"/>
  </p:normalViewPr>
  <p:slideViewPr>
    <p:cSldViewPr snapToGrid="0">
      <p:cViewPr varScale="1">
        <p:scale>
          <a:sx n="60" d="100"/>
          <a:sy n="60" d="100"/>
        </p:scale>
        <p:origin x="1556" y="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Moss" userId="17b589c9-cb67-41ed-a894-f82ca12b573d" providerId="ADAL" clId="{930C8692-E75F-4539-AB20-A19DD5711E4A}"/>
    <pc:docChg chg="modSld">
      <pc:chgData name="Charlotte Moss" userId="17b589c9-cb67-41ed-a894-f82ca12b573d" providerId="ADAL" clId="{930C8692-E75F-4539-AB20-A19DD5711E4A}" dt="2023-06-05T13:03:51.871" v="18" actId="20577"/>
      <pc:docMkLst>
        <pc:docMk/>
      </pc:docMkLst>
      <pc:sldChg chg="modNotesTx">
        <pc:chgData name="Charlotte Moss" userId="17b589c9-cb67-41ed-a894-f82ca12b573d" providerId="ADAL" clId="{930C8692-E75F-4539-AB20-A19DD5711E4A}" dt="2023-06-05T13:03:51.871" v="18" actId="20577"/>
        <pc:sldMkLst>
          <pc:docMk/>
          <pc:sldMk cId="3761398597" sldId="2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2C99A-C469-487C-B7F3-BEA3E06E0D84}" type="datetimeFigureOut">
              <a:rPr lang="en-GB" smtClean="0"/>
              <a:t>05/06/2023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8A7DB-3951-47CF-8E53-B42241E86674}" type="slidenum">
              <a:rPr lang="en-GB" smtClean="0"/>
              <a:t>‹#›</a:t>
            </a:fld>
            <a:endParaRPr lang="en-GB"/>
          </a:p>
        </p:txBody>
      </p:sp>
    </p:spTree>
    <p:extLst>
      <p:ext uri="{BB962C8B-B14F-4D97-AF65-F5344CB8AC3E}">
        <p14:creationId xmlns:p14="http://schemas.microsoft.com/office/powerpoint/2010/main" val="1767359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400" cy="3086100"/>
          </a:xfrm>
          <a:prstGeom prst="rect">
            <a:avLst/>
          </a:prstGeom>
        </p:spPr>
      </p:sp>
      <p:sp>
        <p:nvSpPr>
          <p:cNvPr id="285"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0" strike="noStrike" spc="-1" dirty="0">
                <a:solidFill>
                  <a:srgbClr val="000000"/>
                </a:solidFill>
                <a:latin typeface="Calibri"/>
                <a:ea typeface="Calibri"/>
              </a:rPr>
              <a:t>Artwork by Steve Clarke. Pronoun pictures from NCELP (www.ncelp.org). All additional pictures selected from </a:t>
            </a:r>
            <a:r>
              <a:rPr lang="en-GB" sz="1200" b="0" strike="noStrike" spc="-1" dirty="0" err="1">
                <a:solidFill>
                  <a:srgbClr val="000000"/>
                </a:solidFill>
                <a:latin typeface="Calibri"/>
                <a:ea typeface="Calibri"/>
              </a:rPr>
              <a:t>Pixabay</a:t>
            </a:r>
            <a:r>
              <a:rPr lang="en-GB" sz="1200" b="0" strike="noStrike" spc="-1" dirty="0">
                <a:solidFill>
                  <a:srgbClr val="000000"/>
                </a:solidFill>
                <a:latin typeface="Calibri"/>
                <a:ea typeface="Calibri"/>
              </a:rPr>
              <a:t> and are available under a Creative Commons license, no</a:t>
            </a:r>
          </a:p>
          <a:p>
            <a:pPr marL="216000" indent="-216000">
              <a:lnSpc>
                <a:spcPct val="100000"/>
              </a:lnSpc>
            </a:pPr>
            <a:r>
              <a:rPr lang="en-GB" sz="1200" b="0" strike="noStrike" spc="-1" dirty="0">
                <a:solidFill>
                  <a:srgbClr val="000000"/>
                </a:solidFill>
                <a:latin typeface="Calibri"/>
                <a:ea typeface="Calibri"/>
              </a:rPr>
              <a:t>attribution required.</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2060"/>
                </a:solidFill>
                <a:latin typeface="Century Gothic"/>
                <a:ea typeface="Century Gothic"/>
              </a:rPr>
              <a:t>Phonics:  </a:t>
            </a:r>
          </a:p>
          <a:p>
            <a:pPr marL="216000" indent="-216000">
              <a:lnSpc>
                <a:spcPct val="100000"/>
              </a:lnSpc>
            </a:pPr>
            <a:r>
              <a:rPr lang="en-GB" sz="1200" b="1" i="0" strike="noStrike" spc="-1" dirty="0">
                <a:solidFill>
                  <a:srgbClr val="002060"/>
                </a:solidFill>
                <a:latin typeface="Century Gothic"/>
                <a:ea typeface="Century Gothic"/>
              </a:rPr>
              <a:t>[</a:t>
            </a:r>
            <a:r>
              <a:rPr lang="en-GB" sz="1200" b="1" i="0" strike="noStrike" spc="-1" dirty="0" err="1">
                <a:solidFill>
                  <a:srgbClr val="002060"/>
                </a:solidFill>
                <a:latin typeface="Century Gothic"/>
                <a:ea typeface="Century Gothic"/>
              </a:rPr>
              <a:t>ei</a:t>
            </a:r>
            <a:r>
              <a:rPr lang="en-GB" sz="1200" b="1" i="0" strike="noStrike" spc="-1" dirty="0">
                <a:solidFill>
                  <a:srgbClr val="002060"/>
                </a:solidFill>
                <a:latin typeface="Century Gothic"/>
                <a:ea typeface="Century Gothic"/>
              </a:rPr>
              <a:t>] </a:t>
            </a:r>
            <a:r>
              <a:rPr lang="de-DE" sz="1200" b="1" i="0" strike="noStrike" spc="-1" dirty="0">
                <a:solidFill>
                  <a:srgbClr val="002060"/>
                </a:solidFill>
                <a:latin typeface="Century Gothic"/>
                <a:ea typeface="Century Gothic"/>
              </a:rPr>
              <a:t>frei </a:t>
            </a:r>
            <a:r>
              <a:rPr lang="de-DE" sz="1200" b="0" i="0" strike="noStrike" spc="-1" dirty="0">
                <a:solidFill>
                  <a:srgbClr val="002060"/>
                </a:solidFill>
                <a:latin typeface="Century Gothic"/>
                <a:ea typeface="Century Gothic"/>
              </a:rPr>
              <a:t>[318] </a:t>
            </a:r>
            <a:r>
              <a:rPr lang="de-DE" sz="1200" b="1" i="0" strike="noStrike" spc="-1" dirty="0">
                <a:solidFill>
                  <a:srgbClr val="002060"/>
                </a:solidFill>
                <a:latin typeface="Century Gothic"/>
                <a:ea typeface="Century Gothic"/>
              </a:rPr>
              <a:t>ein</a:t>
            </a:r>
            <a:r>
              <a:rPr lang="de-DE" sz="1200" b="0" i="0" strike="noStrike" spc="-1" dirty="0">
                <a:solidFill>
                  <a:srgbClr val="002060"/>
                </a:solidFill>
                <a:latin typeface="Century Gothic"/>
                <a:ea typeface="Century Gothic"/>
              </a:rPr>
              <a:t> [5] </a:t>
            </a:r>
            <a:r>
              <a:rPr lang="de-DE" sz="1200" b="1" i="0" strike="noStrike" spc="-1" dirty="0">
                <a:solidFill>
                  <a:srgbClr val="002060"/>
                </a:solidFill>
                <a:latin typeface="Century Gothic"/>
                <a:ea typeface="Century Gothic"/>
              </a:rPr>
              <a:t>klein </a:t>
            </a:r>
            <a:r>
              <a:rPr lang="de-DE" sz="1200" b="0" i="0" strike="noStrike" spc="-1" dirty="0">
                <a:solidFill>
                  <a:srgbClr val="002060"/>
                </a:solidFill>
                <a:latin typeface="Century Gothic"/>
                <a:ea typeface="Century Gothic"/>
              </a:rPr>
              <a:t>[114] </a:t>
            </a:r>
            <a:r>
              <a:rPr lang="de-DE" sz="1200" b="1" i="0" strike="noStrike" spc="-1" dirty="0">
                <a:solidFill>
                  <a:srgbClr val="002060"/>
                </a:solidFill>
                <a:latin typeface="Century Gothic"/>
                <a:ea typeface="Century Gothic"/>
              </a:rPr>
              <a:t>sein </a:t>
            </a:r>
            <a:r>
              <a:rPr lang="de-DE" sz="1200" b="0" i="0" strike="noStrike" spc="-1" dirty="0">
                <a:solidFill>
                  <a:srgbClr val="002060"/>
                </a:solidFill>
                <a:latin typeface="Century Gothic"/>
                <a:ea typeface="Century Gothic"/>
              </a:rPr>
              <a:t>[3] </a:t>
            </a:r>
            <a:r>
              <a:rPr lang="de-DE" sz="1200" b="1" i="0" strike="noStrike" spc="-1" dirty="0">
                <a:solidFill>
                  <a:srgbClr val="002060"/>
                </a:solidFill>
                <a:latin typeface="Century Gothic"/>
                <a:ea typeface="Century Gothic"/>
              </a:rPr>
              <a:t>allein </a:t>
            </a:r>
            <a:r>
              <a:rPr lang="de-DE" sz="1200" b="0" i="0" strike="noStrike" spc="-1" dirty="0">
                <a:solidFill>
                  <a:srgbClr val="002060"/>
                </a:solidFill>
                <a:latin typeface="Century Gothic"/>
                <a:ea typeface="Century Gothic"/>
              </a:rPr>
              <a:t>[258]</a:t>
            </a:r>
            <a:endParaRPr lang="en-GB" sz="1200" b="0" i="0" strike="noStrike" spc="-1" dirty="0">
              <a:solidFill>
                <a:srgbClr val="002060"/>
              </a:solidFill>
              <a:latin typeface="Century Gothic"/>
              <a:ea typeface="Century Gothic"/>
            </a:endParaRPr>
          </a:p>
          <a:p>
            <a:pPr marL="216000" indent="-216000">
              <a:lnSpc>
                <a:spcPct val="100000"/>
              </a:lnSpc>
            </a:pPr>
            <a:endParaRPr lang="en-GB" sz="1200" b="1" i="0" strike="noStrike" spc="-1" dirty="0">
              <a:solidFill>
                <a:srgbClr val="002060"/>
              </a:solidFill>
              <a:latin typeface="Century Gothic"/>
              <a:ea typeface="Century Gothic"/>
            </a:endParaRPr>
          </a:p>
          <a:p>
            <a:pPr marL="216000" indent="-216000">
              <a:lnSpc>
                <a:spcPct val="100000"/>
              </a:lnSpc>
            </a:pPr>
            <a:r>
              <a:rPr lang="it-IT" sz="1200" b="1" strike="noStrike" spc="-1" dirty="0">
                <a:solidFill>
                  <a:srgbClr val="002060"/>
                </a:solidFill>
                <a:latin typeface="Century Gothic"/>
                <a:ea typeface="Century Gothic"/>
              </a:rPr>
              <a:t>Vocabulary (new)</a:t>
            </a:r>
            <a:r>
              <a:rPr lang="it-IT" sz="1200" b="0" strike="noStrike" spc="-1" dirty="0">
                <a:solidFill>
                  <a:srgbClr val="002060"/>
                </a:solidFill>
                <a:latin typeface="Century Gothic"/>
                <a:ea typeface="Century Gothic"/>
              </a:rPr>
              <a:t>: </a:t>
            </a:r>
            <a:r>
              <a:rPr lang="de-DE" sz="1200" b="1" i="0" strike="noStrike" spc="-1" dirty="0">
                <a:solidFill>
                  <a:srgbClr val="002060"/>
                </a:solidFill>
                <a:highlight>
                  <a:srgbClr val="FFFF00"/>
                </a:highlight>
                <a:latin typeface="Century Gothic"/>
                <a:ea typeface="Century Gothic"/>
              </a:rPr>
              <a:t>Fenster </a:t>
            </a:r>
            <a:r>
              <a:rPr lang="de-DE" sz="1200" b="0" i="0" strike="noStrike" spc="-1" dirty="0">
                <a:solidFill>
                  <a:srgbClr val="002060"/>
                </a:solidFill>
                <a:highlight>
                  <a:srgbClr val="FFFF00"/>
                </a:highlight>
                <a:latin typeface="Century Gothic"/>
                <a:ea typeface="Century Gothic"/>
              </a:rPr>
              <a:t>[674] </a:t>
            </a:r>
            <a:r>
              <a:rPr lang="de-DE" sz="1200" b="1" i="0" strike="noStrike" spc="-1" dirty="0">
                <a:solidFill>
                  <a:srgbClr val="002060"/>
                </a:solidFill>
                <a:highlight>
                  <a:srgbClr val="FFFF00"/>
                </a:highlight>
                <a:latin typeface="Century Gothic"/>
                <a:ea typeface="Century Gothic"/>
              </a:rPr>
              <a:t>Flasche </a:t>
            </a:r>
            <a:r>
              <a:rPr lang="de-DE" sz="1200" b="0" i="0" strike="noStrike" spc="-1" dirty="0">
                <a:solidFill>
                  <a:srgbClr val="002060"/>
                </a:solidFill>
                <a:highlight>
                  <a:srgbClr val="FFFF00"/>
                </a:highlight>
                <a:latin typeface="Century Gothic"/>
                <a:ea typeface="Century Gothic"/>
              </a:rPr>
              <a:t>[1602] </a:t>
            </a:r>
            <a:r>
              <a:rPr lang="de-DE" sz="1200" b="1" i="0" strike="noStrike" spc="-1" dirty="0">
                <a:solidFill>
                  <a:srgbClr val="002060"/>
                </a:solidFill>
                <a:highlight>
                  <a:srgbClr val="FFFF00"/>
                </a:highlight>
                <a:latin typeface="Century Gothic"/>
                <a:ea typeface="Century Gothic"/>
              </a:rPr>
              <a:t>Heft</a:t>
            </a:r>
            <a:r>
              <a:rPr lang="de-DE" sz="1200" b="0" i="0" strike="noStrike" spc="-1" dirty="0">
                <a:solidFill>
                  <a:srgbClr val="002060"/>
                </a:solidFill>
                <a:highlight>
                  <a:srgbClr val="FFFF00"/>
                </a:highlight>
                <a:latin typeface="Century Gothic"/>
                <a:ea typeface="Century Gothic"/>
              </a:rPr>
              <a:t> [3862] </a:t>
            </a:r>
            <a:r>
              <a:rPr lang="de-DE" sz="1200" b="1" i="0" strike="noStrike" spc="-1" dirty="0">
                <a:solidFill>
                  <a:srgbClr val="002060"/>
                </a:solidFill>
                <a:highlight>
                  <a:srgbClr val="FFFF00"/>
                </a:highlight>
                <a:latin typeface="Century Gothic"/>
                <a:ea typeface="Century Gothic"/>
              </a:rPr>
              <a:t>Bleistift </a:t>
            </a:r>
            <a:r>
              <a:rPr lang="de-DE" sz="1200" b="0" i="0" strike="noStrike" spc="-1" dirty="0">
                <a:solidFill>
                  <a:srgbClr val="002060"/>
                </a:solidFill>
                <a:highlight>
                  <a:srgbClr val="FFFF00"/>
                </a:highlight>
                <a:latin typeface="Century Gothic"/>
                <a:ea typeface="Century Gothic"/>
              </a:rPr>
              <a:t>[&gt;5009] </a:t>
            </a:r>
            <a:r>
              <a:rPr lang="de-DE" sz="1200" b="1" i="0" strike="noStrike" spc="-1" dirty="0">
                <a:solidFill>
                  <a:srgbClr val="002060"/>
                </a:solidFill>
                <a:highlight>
                  <a:srgbClr val="FFFF00"/>
                </a:highlight>
                <a:latin typeface="Century Gothic"/>
                <a:ea typeface="Century Gothic"/>
              </a:rPr>
              <a:t>Tafel </a:t>
            </a:r>
            <a:r>
              <a:rPr lang="de-DE" sz="1200" b="0" i="0" strike="noStrike" spc="-1" dirty="0">
                <a:solidFill>
                  <a:srgbClr val="002060"/>
                </a:solidFill>
                <a:highlight>
                  <a:srgbClr val="FFFF00"/>
                </a:highlight>
                <a:latin typeface="Century Gothic"/>
                <a:ea typeface="Century Gothic"/>
              </a:rPr>
              <a:t>[3855] </a:t>
            </a:r>
            <a:r>
              <a:rPr lang="de-DE" sz="1200" b="1" i="0" strike="noStrike" spc="-1" dirty="0">
                <a:solidFill>
                  <a:srgbClr val="002060"/>
                </a:solidFill>
                <a:highlight>
                  <a:srgbClr val="FFFF00"/>
                </a:highlight>
                <a:latin typeface="Century Gothic"/>
                <a:ea typeface="Century Gothic"/>
              </a:rPr>
              <a:t>Tisch </a:t>
            </a:r>
            <a:r>
              <a:rPr lang="de-DE" sz="1200" b="0" i="0" strike="noStrike" spc="-1" dirty="0">
                <a:solidFill>
                  <a:srgbClr val="002060"/>
                </a:solidFill>
                <a:highlight>
                  <a:srgbClr val="FFFF00"/>
                </a:highlight>
                <a:latin typeface="Century Gothic"/>
                <a:ea typeface="Century Gothic"/>
              </a:rPr>
              <a:t>[529] </a:t>
            </a:r>
            <a:r>
              <a:rPr lang="de-DE" sz="1200" b="1" i="0" strike="noStrike" spc="-1" dirty="0">
                <a:solidFill>
                  <a:srgbClr val="002060"/>
                </a:solidFill>
                <a:highlight>
                  <a:srgbClr val="FFFF00"/>
                </a:highlight>
                <a:latin typeface="Century Gothic"/>
                <a:ea typeface="Century Gothic"/>
              </a:rPr>
              <a:t>der, die, das </a:t>
            </a:r>
            <a:r>
              <a:rPr lang="de-DE" sz="1200" b="0" i="0" strike="noStrike" spc="-1" dirty="0">
                <a:solidFill>
                  <a:srgbClr val="002060"/>
                </a:solidFill>
                <a:highlight>
                  <a:srgbClr val="FFFF00"/>
                </a:highlight>
                <a:latin typeface="Century Gothic"/>
                <a:ea typeface="Century Gothic"/>
              </a:rPr>
              <a:t>[1] </a:t>
            </a:r>
          </a:p>
          <a:p>
            <a:pPr marL="216000" indent="-216000">
              <a:lnSpc>
                <a:spcPct val="100000"/>
              </a:lnSpc>
            </a:pPr>
            <a:r>
              <a:rPr lang="en-GB" sz="1100" b="1" dirty="0">
                <a:solidFill>
                  <a:sysClr val="windowText" lastClr="000000"/>
                </a:solidFill>
                <a:effectLst/>
                <a:latin typeface="+mn-lt"/>
                <a:ea typeface="+mn-ea"/>
                <a:cs typeface="+mn-cs"/>
              </a:rPr>
              <a:t>Revisit 1: </a:t>
            </a:r>
            <a:r>
              <a:rPr lang="de-DE" sz="1100" b="1" dirty="0">
                <a:solidFill>
                  <a:sysClr val="windowText" lastClr="000000"/>
                </a:solidFill>
                <a:effectLst/>
                <a:latin typeface="+mn-lt"/>
                <a:ea typeface="+mn-ea"/>
                <a:cs typeface="+mn-cs"/>
              </a:rPr>
              <a:t>ich</a:t>
            </a:r>
            <a:r>
              <a:rPr lang="de-DE" sz="1100" b="0" dirty="0">
                <a:solidFill>
                  <a:sysClr val="windowText" lastClr="000000"/>
                </a:solidFill>
                <a:effectLst/>
                <a:latin typeface="+mn-lt"/>
                <a:ea typeface="+mn-ea"/>
                <a:cs typeface="+mn-cs"/>
              </a:rPr>
              <a:t> [10] </a:t>
            </a:r>
            <a:r>
              <a:rPr lang="de-DE" sz="1100" b="1" dirty="0">
                <a:solidFill>
                  <a:sysClr val="windowText" lastClr="000000"/>
                </a:solidFill>
                <a:effectLst/>
                <a:latin typeface="+mn-lt"/>
                <a:ea typeface="+mn-ea"/>
                <a:cs typeface="+mn-cs"/>
              </a:rPr>
              <a:t>er </a:t>
            </a:r>
            <a:r>
              <a:rPr lang="de-DE" sz="1100" b="0" dirty="0">
                <a:solidFill>
                  <a:sysClr val="windowText" lastClr="000000"/>
                </a:solidFill>
                <a:effectLst/>
                <a:latin typeface="+mn-lt"/>
                <a:ea typeface="+mn-ea"/>
                <a:cs typeface="+mn-cs"/>
              </a:rPr>
              <a:t>[15] </a:t>
            </a:r>
            <a:r>
              <a:rPr lang="de-DE" sz="1100" b="1" dirty="0">
                <a:solidFill>
                  <a:sysClr val="windowText" lastClr="000000"/>
                </a:solidFill>
                <a:effectLst/>
                <a:latin typeface="+mn-lt"/>
                <a:ea typeface="+mn-ea"/>
                <a:cs typeface="+mn-cs"/>
              </a:rPr>
              <a:t>sie </a:t>
            </a:r>
            <a:r>
              <a:rPr lang="de-DE" sz="1100" b="0" dirty="0">
                <a:solidFill>
                  <a:sysClr val="windowText" lastClr="000000"/>
                </a:solidFill>
                <a:effectLst/>
                <a:latin typeface="+mn-lt"/>
                <a:ea typeface="+mn-ea"/>
                <a:cs typeface="+mn-cs"/>
              </a:rPr>
              <a:t>[7] </a:t>
            </a:r>
            <a:r>
              <a:rPr lang="de-DE" sz="1100" b="1" dirty="0">
                <a:solidFill>
                  <a:sysClr val="windowText" lastClr="000000"/>
                </a:solidFill>
                <a:effectLst/>
                <a:latin typeface="+mn-lt"/>
                <a:ea typeface="+mn-ea"/>
                <a:cs typeface="+mn-cs"/>
              </a:rPr>
              <a:t>sein, bin, ist</a:t>
            </a:r>
            <a:r>
              <a:rPr lang="de-DE" sz="1100" b="0" dirty="0">
                <a:solidFill>
                  <a:sysClr val="windowText" lastClr="000000"/>
                </a:solidFill>
                <a:effectLst/>
                <a:latin typeface="+mn-lt"/>
                <a:ea typeface="+mn-ea"/>
                <a:cs typeface="+mn-cs"/>
              </a:rPr>
              <a:t> [4] </a:t>
            </a:r>
            <a:r>
              <a:rPr lang="de-DE" sz="1100" b="1" dirty="0">
                <a:solidFill>
                  <a:sysClr val="windowText" lastClr="000000"/>
                </a:solidFill>
                <a:effectLst/>
                <a:latin typeface="+mn-lt"/>
                <a:ea typeface="+mn-ea"/>
                <a:cs typeface="+mn-cs"/>
              </a:rPr>
              <a:t>da </a:t>
            </a:r>
            <a:r>
              <a:rPr lang="de-DE" sz="1100" b="0" dirty="0">
                <a:solidFill>
                  <a:sysClr val="windowText" lastClr="000000"/>
                </a:solidFill>
                <a:effectLst/>
                <a:latin typeface="+mn-lt"/>
                <a:ea typeface="+mn-ea"/>
                <a:cs typeface="+mn-cs"/>
              </a:rPr>
              <a:t>[239] </a:t>
            </a:r>
            <a:r>
              <a:rPr lang="de-DE" sz="1100" b="1" dirty="0">
                <a:solidFill>
                  <a:sysClr val="windowText" lastClr="000000"/>
                </a:solidFill>
                <a:effectLst/>
                <a:latin typeface="+mn-lt"/>
                <a:ea typeface="+mn-ea"/>
                <a:cs typeface="+mn-cs"/>
              </a:rPr>
              <a:t>hier </a:t>
            </a:r>
            <a:r>
              <a:rPr lang="de-DE" sz="1100" b="0" dirty="0">
                <a:solidFill>
                  <a:sysClr val="windowText" lastClr="000000"/>
                </a:solidFill>
                <a:effectLst/>
                <a:latin typeface="+mn-lt"/>
                <a:ea typeface="+mn-ea"/>
                <a:cs typeface="+mn-cs"/>
              </a:rPr>
              <a:t>[68]  </a:t>
            </a:r>
            <a:r>
              <a:rPr lang="de-DE" sz="1100" b="1" dirty="0">
                <a:solidFill>
                  <a:sysClr val="windowText" lastClr="000000"/>
                </a:solidFill>
                <a:effectLst/>
                <a:latin typeface="+mn-lt"/>
                <a:ea typeface="+mn-ea"/>
                <a:cs typeface="+mn-cs"/>
              </a:rPr>
              <a:t>Guten Tag [n/a] Hallo </a:t>
            </a:r>
            <a:r>
              <a:rPr lang="de-DE" sz="1100" b="0" dirty="0">
                <a:solidFill>
                  <a:sysClr val="windowText" lastClr="000000"/>
                </a:solidFill>
                <a:effectLst/>
                <a:latin typeface="+mn-lt"/>
                <a:ea typeface="+mn-ea"/>
                <a:cs typeface="+mn-cs"/>
              </a:rPr>
              <a:t>[1077] </a:t>
            </a:r>
            <a:r>
              <a:rPr lang="de-DE" sz="1100" b="1" dirty="0">
                <a:solidFill>
                  <a:sysClr val="windowText" lastClr="000000"/>
                </a:solidFill>
                <a:effectLst/>
                <a:latin typeface="+mn-lt"/>
                <a:ea typeface="+mn-ea"/>
                <a:cs typeface="+mn-cs"/>
              </a:rPr>
              <a:t>ja </a:t>
            </a:r>
            <a:r>
              <a:rPr lang="de-DE" sz="1100" b="0" dirty="0">
                <a:solidFill>
                  <a:sysClr val="windowText" lastClr="000000"/>
                </a:solidFill>
                <a:effectLst/>
                <a:latin typeface="+mn-lt"/>
                <a:ea typeface="+mn-ea"/>
                <a:cs typeface="+mn-cs"/>
              </a:rPr>
              <a:t>[45] </a:t>
            </a:r>
            <a:r>
              <a:rPr lang="de-DE" sz="1100" b="1" dirty="0">
                <a:solidFill>
                  <a:sysClr val="windowText" lastClr="000000"/>
                </a:solidFill>
                <a:effectLst/>
                <a:latin typeface="+mn-lt"/>
                <a:ea typeface="+mn-ea"/>
                <a:cs typeface="+mn-cs"/>
              </a:rPr>
              <a:t>nein </a:t>
            </a:r>
            <a:r>
              <a:rPr lang="de-DE" sz="1100" b="0" dirty="0">
                <a:solidFill>
                  <a:sysClr val="windowText" lastClr="000000"/>
                </a:solidFill>
                <a:effectLst/>
                <a:latin typeface="+mn-lt"/>
                <a:ea typeface="+mn-ea"/>
                <a:cs typeface="+mn-cs"/>
              </a:rPr>
              <a:t>[148]</a:t>
            </a:r>
            <a:endParaRPr lang="en-GB" sz="1100" b="0" dirty="0">
              <a:solidFill>
                <a:sysClr val="windowText" lastClr="000000"/>
              </a:solidFill>
              <a:effectLst/>
              <a:latin typeface="+mn-lt"/>
              <a:ea typeface="+mn-ea"/>
              <a:cs typeface="+mn-cs"/>
            </a:endParaRPr>
          </a:p>
          <a:p>
            <a:endParaRPr lang="en-GB" sz="1100" dirty="0">
              <a:solidFill>
                <a:sysClr val="windowText" lastClr="000000"/>
              </a:solidFill>
              <a:effectLst/>
              <a:latin typeface="+mn-lt"/>
              <a:ea typeface="+mn-ea"/>
              <a:cs typeface="+mn-cs"/>
            </a:endParaRPr>
          </a:p>
          <a:p>
            <a:r>
              <a:rPr lang="en-GB" sz="1100" dirty="0">
                <a:solidFill>
                  <a:sysClr val="windowText" lastClr="000000"/>
                </a:solidFill>
                <a:effectLst/>
                <a:latin typeface="+mn-lt"/>
                <a:ea typeface="+mn-ea"/>
                <a:cs typeface="+mn-cs"/>
              </a:rPr>
              <a:t>Jones, R.L &amp; </a:t>
            </a:r>
            <a:r>
              <a:rPr lang="en-GB" sz="1100" dirty="0" err="1">
                <a:solidFill>
                  <a:sysClr val="windowText" lastClr="000000"/>
                </a:solidFill>
                <a:effectLst/>
                <a:latin typeface="+mn-lt"/>
                <a:ea typeface="+mn-ea"/>
                <a:cs typeface="+mn-cs"/>
              </a:rPr>
              <a:t>Tschirner</a:t>
            </a:r>
            <a:r>
              <a:rPr lang="en-GB" sz="1100" dirty="0">
                <a:solidFill>
                  <a:sysClr val="windowText" lastClr="000000"/>
                </a:solidFill>
                <a:effectLst/>
                <a:latin typeface="+mn-lt"/>
                <a:ea typeface="+mn-ea"/>
                <a:cs typeface="+mn-cs"/>
              </a:rPr>
              <a:t>, E. (2019). A frequency dictionary of German: Core vocabulary for learners. London: Routledge.</a:t>
            </a:r>
            <a:endParaRPr lang="en-GB" sz="1100" baseline="0" dirty="0">
              <a:solidFill>
                <a:sysClr val="windowText" lastClr="000000"/>
              </a:solidFill>
            </a:endParaRPr>
          </a:p>
          <a:p>
            <a:pPr marL="216000" indent="-216000">
              <a:lnSpc>
                <a:spcPct val="100000"/>
              </a:lnSpc>
            </a:pPr>
            <a:endParaRPr lang="en-GB" sz="1100" b="0" strike="noStrike" spc="-1" dirty="0">
              <a:latin typeface="Arial"/>
            </a:endParaRPr>
          </a:p>
          <a:p>
            <a:pPr marL="216000" indent="-216000">
              <a:lnSpc>
                <a:spcPct val="100000"/>
              </a:lnSpc>
            </a:pPr>
            <a:r>
              <a:rPr lang="en-GB" sz="1100" b="0" strike="noStrike" spc="-1" dirty="0">
                <a:solidFill>
                  <a:srgbClr val="000000"/>
                </a:solidFill>
                <a:latin typeface="Calibri"/>
                <a:ea typeface="Calibri"/>
              </a:rPr>
              <a:t>The frequency rankings for words that occur in this PowerPoint which have been</a:t>
            </a:r>
            <a:r>
              <a:rPr lang="en-GB" sz="1100" b="0" i="1" strike="noStrike" spc="-1" dirty="0">
                <a:solidFill>
                  <a:srgbClr val="000000"/>
                </a:solidFill>
                <a:latin typeface="Calibri"/>
                <a:ea typeface="Calibri"/>
              </a:rPr>
              <a:t> previously</a:t>
            </a:r>
            <a:r>
              <a:rPr lang="en-GB" sz="1100" b="0" strike="noStrike" spc="-1" dirty="0">
                <a:solidFill>
                  <a:srgbClr val="000000"/>
                </a:solidFill>
                <a:latin typeface="Calibri"/>
                <a:ea typeface="Calibri"/>
              </a:rPr>
              <a:t> introduced in these resources are given in the SOW and in the resources that first introduced and formally re-visited those words. </a:t>
            </a:r>
            <a:endParaRPr lang="en-GB" sz="1100" b="0" strike="noStrike" spc="-1" dirty="0">
              <a:latin typeface="Arial"/>
            </a:endParaRPr>
          </a:p>
          <a:p>
            <a:pPr marL="216000" indent="-216000">
              <a:lnSpc>
                <a:spcPct val="100000"/>
              </a:lnSpc>
            </a:pPr>
            <a:r>
              <a:rPr lang="en-GB" sz="1200" b="0" strike="noStrike" spc="-1" dirty="0">
                <a:solidFill>
                  <a:srgbClr val="000000"/>
                </a:solidFill>
                <a:latin typeface="Calibri"/>
                <a:ea typeface="Calibri"/>
              </a:rPr>
              <a:t>For any </a:t>
            </a:r>
            <a:r>
              <a:rPr lang="en-GB" sz="1200" b="0" i="1" strike="noStrike" spc="-1" dirty="0">
                <a:solidFill>
                  <a:srgbClr val="000000"/>
                </a:solidFill>
                <a:latin typeface="Calibri"/>
                <a:ea typeface="Calibri"/>
              </a:rPr>
              <a:t>other </a:t>
            </a:r>
            <a:r>
              <a:rPr lang="en-GB" sz="1200" b="0" strike="noStrike" spc="-1" dirty="0">
                <a:solidFill>
                  <a:srgbClr val="000000"/>
                </a:solidFill>
                <a:latin typeface="Calibri"/>
                <a:ea typeface="Calibri"/>
              </a:rPr>
              <a:t>words that occur incidentally in this PowerPoint, frequency rankings will be provided in the notes field wherever possible.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0" strike="noStrike" spc="-1" dirty="0">
                <a:solidFill>
                  <a:srgbClr val="000000"/>
                </a:solidFill>
                <a:latin typeface="Calibri"/>
                <a:ea typeface="Calibri"/>
              </a:rPr>
              <a:t>Note that the first three lessons of the year teach language that can be continuously recycled as lesson routine every lesson in Y3/4.</a:t>
            </a:r>
          </a:p>
          <a:p>
            <a:pPr marL="216000" indent="-216000">
              <a:lnSpc>
                <a:spcPct val="100000"/>
              </a:lnSpc>
            </a:pPr>
            <a:r>
              <a:rPr lang="en-GB" sz="1200" b="0" strike="noStrike" spc="-1" dirty="0">
                <a:solidFill>
                  <a:srgbClr val="000000"/>
                </a:solidFill>
                <a:latin typeface="Calibri"/>
                <a:ea typeface="Calibri"/>
              </a:rPr>
              <a:t>The idea would be that the class teacher (whether or not s/he teaches the class German can re-use the language as part of the daily routine with the class.</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endParaRPr lang="en-GB" sz="1200" b="0" strike="noStrike" spc="-1" dirty="0">
              <a:latin typeface="Arial"/>
            </a:endParaRPr>
          </a:p>
        </p:txBody>
      </p:sp>
      <p:sp>
        <p:nvSpPr>
          <p:cNvPr id="28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CD74213-264C-415B-8B29-4DFEF3354BDA}"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[2/6]</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Wo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das…?</a:t>
            </a: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134164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[3/6]</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Wo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der…?</a:t>
            </a: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517104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[4/6]</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Wo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das…?</a:t>
            </a: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634812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[5/6]</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Wo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die…?</a:t>
            </a: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124649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[6/6]</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Wo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der…?</a:t>
            </a: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4001967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5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present an introduction to school in Germany.</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solidFill>
                  <a:srgbClr val="000000"/>
                </a:solidFill>
                <a:latin typeface="Calibri"/>
                <a:ea typeface="Calibri"/>
              </a:rPr>
              <a:t>Read the text about school in Germany. Pupils can discuss if they like the sound of school in Germany, why/why not.</a:t>
            </a:r>
          </a:p>
          <a:p>
            <a:pPr marL="229320" indent="-228600">
              <a:lnSpc>
                <a:spcPct val="100000"/>
              </a:lnSpc>
              <a:buAutoNum type="arabicPeriod"/>
            </a:pPr>
            <a:r>
              <a:rPr lang="en-GB" sz="1200" b="0" strike="noStrike" spc="-1" dirty="0">
                <a:solidFill>
                  <a:srgbClr val="000000"/>
                </a:solidFill>
                <a:latin typeface="Calibri"/>
                <a:ea typeface="Calibri"/>
              </a:rPr>
              <a:t>Click to bring up the speech bubble: Schule </a:t>
            </a:r>
            <a:r>
              <a:rPr lang="en-GB" sz="1200" b="0" strike="noStrike" spc="-1" dirty="0" err="1">
                <a:solidFill>
                  <a:srgbClr val="000000"/>
                </a:solidFill>
                <a:latin typeface="Calibri"/>
                <a:ea typeface="Calibri"/>
              </a:rPr>
              <a:t>ist</a:t>
            </a:r>
            <a:r>
              <a:rPr lang="en-GB" sz="1200" b="0" strike="noStrike" spc="-1" dirty="0">
                <a:solidFill>
                  <a:srgbClr val="000000"/>
                </a:solidFill>
                <a:latin typeface="Calibri"/>
                <a:ea typeface="Calibri"/>
              </a:rPr>
              <a:t> cool!</a:t>
            </a:r>
          </a:p>
          <a:p>
            <a:pPr marL="229320" indent="-228600">
              <a:lnSpc>
                <a:spcPct val="100000"/>
              </a:lnSpc>
              <a:buAutoNum type="arabicPeriod"/>
            </a:pPr>
            <a:r>
              <a:rPr lang="en-GB" sz="1200" b="0" strike="noStrike" spc="-1" dirty="0">
                <a:solidFill>
                  <a:srgbClr val="000000"/>
                </a:solidFill>
                <a:latin typeface="Calibri"/>
                <a:ea typeface="Calibri"/>
              </a:rPr>
              <a:t>Pupils have a go at reading out the speech bubble to each other: Schule </a:t>
            </a:r>
            <a:r>
              <a:rPr lang="en-GB" sz="1200" b="0" strike="noStrike" spc="-1" dirty="0" err="1">
                <a:solidFill>
                  <a:srgbClr val="000000"/>
                </a:solidFill>
                <a:latin typeface="Calibri"/>
                <a:ea typeface="Calibri"/>
              </a:rPr>
              <a:t>ist</a:t>
            </a:r>
            <a:r>
              <a:rPr lang="en-GB" sz="1200" b="0" strike="noStrike" spc="-1" dirty="0">
                <a:solidFill>
                  <a:srgbClr val="000000"/>
                </a:solidFill>
                <a:latin typeface="Calibri"/>
                <a:ea typeface="Calibri"/>
              </a:rPr>
              <a:t> cool!</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endParaRPr lang="en-GB" sz="1200" b="0" strike="noStrike" spc="-1" dirty="0">
              <a:latin typeface="Arial"/>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4072130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introduce the SSC </a:t>
            </a:r>
            <a:r>
              <a:rPr lang="en-GB" sz="1200" b="1" strike="noStrike" spc="-1" dirty="0">
                <a:solidFill>
                  <a:srgbClr val="000000"/>
                </a:solidFill>
                <a:latin typeface="Calibri"/>
                <a:ea typeface="Calibri"/>
              </a:rPr>
              <a:t>[</a:t>
            </a:r>
            <a:r>
              <a:rPr lang="en-GB" sz="1200" b="1" strike="noStrike" spc="-1" dirty="0" err="1">
                <a:solidFill>
                  <a:srgbClr val="000000"/>
                </a:solidFill>
                <a:latin typeface="Calibri"/>
                <a:ea typeface="Calibri"/>
              </a:rPr>
              <a:t>ei</a:t>
            </a:r>
            <a:r>
              <a:rPr lang="en-GB" sz="1200" b="1" strike="noStrike" spc="-1" dirty="0">
                <a:solidFill>
                  <a:srgbClr val="000000"/>
                </a:solidFill>
                <a:latin typeface="Calibri"/>
                <a:ea typeface="Calibri"/>
              </a:rPr>
              <a:t>].</a:t>
            </a:r>
          </a:p>
          <a:p>
            <a:pPr marL="216000" indent="-216000">
              <a:lnSpc>
                <a:spcPct val="100000"/>
              </a:lnSpc>
            </a:pPr>
            <a:endParaRPr lang="en-GB" sz="1200" b="1" strike="noStrike" spc="-1" dirty="0">
              <a:solidFill>
                <a:srgbClr val="000000"/>
              </a:solidFill>
              <a:latin typeface="Calibri"/>
              <a:ea typeface="Calibri"/>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Introduce the SSC and present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 ‘</a:t>
            </a:r>
            <a:r>
              <a:rPr lang="en-GB" sz="1200" b="1" strike="noStrike" spc="-1" dirty="0" err="1">
                <a:solidFill>
                  <a:srgbClr val="000000"/>
                </a:solidFill>
                <a:latin typeface="Calibri"/>
                <a:ea typeface="Calibri"/>
              </a:rPr>
              <a:t>frei</a:t>
            </a:r>
            <a:r>
              <a:rPr lang="en-GB" sz="1200" b="1" strike="noStrike" spc="-1" dirty="0">
                <a:solidFill>
                  <a:srgbClr val="000000"/>
                </a:solidFill>
                <a:latin typeface="Calibri"/>
                <a:ea typeface="Calibri"/>
              </a:rPr>
              <a:t>’ </a:t>
            </a:r>
            <a:r>
              <a:rPr lang="en-GB" sz="1200" b="0" strike="noStrike" spc="-1" dirty="0">
                <a:solidFill>
                  <a:srgbClr val="000000"/>
                </a:solidFill>
                <a:latin typeface="Calibri"/>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to bring on the picture and get pupils to repeat the word </a:t>
            </a:r>
            <a:r>
              <a:rPr lang="en-GB" sz="1200" b="1" strike="noStrike" spc="-1" dirty="0">
                <a:solidFill>
                  <a:srgbClr val="000000"/>
                </a:solidFill>
                <a:latin typeface="Calibri"/>
                <a:ea typeface="Calibri"/>
              </a:rPr>
              <a:t>‘</a:t>
            </a:r>
            <a:r>
              <a:rPr lang="en-GB" sz="1200" b="1" strike="noStrike" spc="-1" dirty="0" err="1">
                <a:solidFill>
                  <a:srgbClr val="000000"/>
                </a:solidFill>
                <a:latin typeface="Calibri"/>
                <a:ea typeface="Calibri"/>
              </a:rPr>
              <a:t>frei</a:t>
            </a:r>
            <a:r>
              <a:rPr lang="en-GB" sz="1200" b="1" strike="noStrike" spc="-1" dirty="0">
                <a:solidFill>
                  <a:srgbClr val="000000"/>
                </a:solidFill>
                <a:latin typeface="Calibri"/>
                <a:ea typeface="Calibri"/>
              </a:rPr>
              <a:t>’ </a:t>
            </a:r>
            <a:r>
              <a:rPr lang="en-GB" sz="1200" b="0" strike="noStrike" spc="-1" dirty="0">
                <a:solidFill>
                  <a:srgbClr val="000000"/>
                </a:solidFill>
                <a:latin typeface="Calibri"/>
                <a:ea typeface="Calibri"/>
              </a:rPr>
              <a:t>(with gesture, if using).</a:t>
            </a:r>
            <a:endParaRPr lang="en-GB" sz="1200" b="0" strike="noStrike" spc="-1" dirty="0">
              <a:latin typeface="Arial"/>
            </a:endParaRPr>
          </a:p>
          <a:p>
            <a:pPr>
              <a:lnSpc>
                <a:spcPct val="100000"/>
              </a:lnSpc>
            </a:pPr>
            <a:endParaRPr lang="en-GB" sz="1200" b="0" strike="noStrike" spc="-1" dirty="0">
              <a:latin typeface="Arial"/>
            </a:endParaRPr>
          </a:p>
          <a:p>
            <a:pPr>
              <a:lnSpc>
                <a:spcPct val="100000"/>
              </a:lnSpc>
            </a:pPr>
            <a:r>
              <a:rPr lang="en-GB" sz="1200" b="1" strike="noStrike" spc="-1" dirty="0">
                <a:latin typeface="Arial"/>
              </a:rPr>
              <a:t>Note</a:t>
            </a:r>
            <a:r>
              <a:rPr lang="en-GB" sz="1200" b="0" strike="noStrike" spc="-1" dirty="0">
                <a:latin typeface="Arial"/>
              </a:rPr>
              <a:t>: </a:t>
            </a:r>
          </a:p>
          <a:p>
            <a:pPr marL="285750" indent="-285750">
              <a:lnSpc>
                <a:spcPct val="100000"/>
              </a:lnSpc>
              <a:buAutoNum type="romanLcParenR"/>
            </a:pPr>
            <a:r>
              <a:rPr lang="fr-FR" baseline="0" dirty="0"/>
              <a:t>a </a:t>
            </a:r>
            <a:r>
              <a:rPr lang="fr-FR" baseline="0" dirty="0" err="1"/>
              <a:t>gesture</a:t>
            </a:r>
            <a:r>
              <a:rPr lang="fr-FR" baseline="0" dirty="0"/>
              <a:t> for </a:t>
            </a:r>
            <a:r>
              <a:rPr lang="fr-FR" baseline="0" dirty="0" err="1"/>
              <a:t>frei</a:t>
            </a:r>
            <a:r>
              <a:rPr lang="fr-FR" baseline="0" dirty="0"/>
              <a:t>’ </a:t>
            </a:r>
            <a:r>
              <a:rPr lang="fr-FR" baseline="0" dirty="0" err="1"/>
              <a:t>might</a:t>
            </a:r>
            <a:r>
              <a:rPr lang="fr-FR" baseline="0" dirty="0"/>
              <a:t> </a:t>
            </a:r>
            <a:r>
              <a:rPr lang="fr-FR" baseline="0" dirty="0" err="1"/>
              <a:t>be</a:t>
            </a:r>
            <a:r>
              <a:rPr lang="fr-FR" baseline="0" dirty="0"/>
              <a:t> to </a:t>
            </a:r>
            <a:r>
              <a:rPr lang="fr-FR" baseline="0" dirty="0" err="1"/>
              <a:t>throw</a:t>
            </a:r>
            <a:r>
              <a:rPr lang="fr-FR" baseline="0" dirty="0"/>
              <a:t> </a:t>
            </a:r>
            <a:r>
              <a:rPr lang="fr-FR" baseline="0" dirty="0" err="1"/>
              <a:t>you</a:t>
            </a:r>
            <a:r>
              <a:rPr lang="fr-FR" baseline="0" dirty="0"/>
              <a:t> hands up in the air and </a:t>
            </a:r>
            <a:r>
              <a:rPr lang="fr-FR" baseline="0" dirty="0" err="1"/>
              <a:t>pretend</a:t>
            </a:r>
            <a:r>
              <a:rPr lang="fr-FR" baseline="0" dirty="0"/>
              <a:t> to run </a:t>
            </a:r>
            <a:r>
              <a:rPr lang="fr-FR" baseline="0" dirty="0" err="1"/>
              <a:t>away</a:t>
            </a:r>
            <a:r>
              <a:rPr lang="fr-FR" baseline="0" dirty="0"/>
              <a:t>.</a:t>
            </a:r>
          </a:p>
          <a:p>
            <a:pPr marL="285750" indent="-285750">
              <a:lnSpc>
                <a:spcPct val="100000"/>
              </a:lnSpc>
              <a:buAutoNum type="romanLcParenR"/>
            </a:pPr>
            <a:endParaRPr lang="fr-FR" sz="1200" b="0" strike="noStrike" spc="-1" baseline="0"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Vocabulary: </a:t>
            </a:r>
            <a:r>
              <a:rPr kumimoji="0" lang="de-DE" sz="1200" b="1" i="0" u="none" strike="noStrike" kern="1200" cap="none" spc="-1" normalizeH="0" baseline="0" noProof="0" dirty="0">
                <a:ln>
                  <a:noFill/>
                </a:ln>
                <a:solidFill>
                  <a:srgbClr val="002060"/>
                </a:solidFill>
                <a:effectLst/>
                <a:uLnTx/>
                <a:uFillTx/>
                <a:latin typeface="Century Gothic"/>
                <a:ea typeface="Century Gothic"/>
                <a:cs typeface="+mn-cs"/>
              </a:rPr>
              <a:t>frei </a:t>
            </a:r>
            <a:r>
              <a:rPr kumimoji="0" lang="de-DE" sz="1200" b="0" i="0" u="none" strike="noStrike" kern="1200" cap="none" spc="-1" normalizeH="0" baseline="0" noProof="0" dirty="0">
                <a:ln>
                  <a:noFill/>
                </a:ln>
                <a:solidFill>
                  <a:srgbClr val="002060"/>
                </a:solidFill>
                <a:effectLst/>
                <a:uLnTx/>
                <a:uFillTx/>
                <a:latin typeface="Century Gothic"/>
                <a:ea typeface="Century Gothic"/>
                <a:cs typeface="+mn-cs"/>
              </a:rPr>
              <a:t>[318</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Jones, R.L &amp; </a:t>
            </a:r>
            <a:r>
              <a:rPr kumimoji="0" lang="en-GB" sz="11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Tschirner</a:t>
            </a:r>
            <a:r>
              <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E. (2019). A frequency dictionary of German: Core vocabulary for learners. London: Routledge.</a:t>
            </a:r>
          </a:p>
          <a:p>
            <a:pPr marL="285750" indent="-285750">
              <a:lnSpc>
                <a:spcPct val="100000"/>
              </a:lnSpc>
              <a:buAutoNum type="romanLcParenR"/>
            </a:pPr>
            <a:endParaRPr lang="en-GB" sz="1200" b="0" strike="noStrike" spc="-1" dirty="0">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consolidate the SSC </a:t>
            </a:r>
            <a:r>
              <a:rPr lang="en-GB" sz="1200" b="1" strike="noStrike" spc="-1" dirty="0">
                <a:solidFill>
                  <a:srgbClr val="000000"/>
                </a:solidFill>
                <a:latin typeface="+mn-lt"/>
                <a:ea typeface="Calibri"/>
              </a:rPr>
              <a:t>[</a:t>
            </a:r>
            <a:r>
              <a:rPr lang="en-GB" sz="1200" b="1" strike="noStrike" spc="-1" dirty="0" err="1">
                <a:solidFill>
                  <a:srgbClr val="000000"/>
                </a:solidFill>
                <a:latin typeface="+mn-lt"/>
                <a:ea typeface="Calibri"/>
              </a:rPr>
              <a:t>ei</a:t>
            </a:r>
            <a:r>
              <a:rPr lang="en-GB" sz="1200" b="1" strike="noStrike" spc="-1" dirty="0">
                <a:solidFill>
                  <a:srgbClr val="000000"/>
                </a:solidFill>
                <a:latin typeface="+mn-lt"/>
                <a:ea typeface="Calibri"/>
              </a:rPr>
              <a:t>].</a:t>
            </a:r>
          </a:p>
          <a:p>
            <a:pPr marL="216000" indent="-216000">
              <a:lnSpc>
                <a:spcPct val="100000"/>
              </a:lnSpc>
            </a:pPr>
            <a:endParaRPr lang="en-GB" sz="1200" b="1" strike="noStrike" spc="-1" dirty="0">
              <a:solidFill>
                <a:srgbClr val="000000"/>
              </a:solidFill>
              <a:latin typeface="+mn-lt"/>
              <a:ea typeface="Calibri"/>
            </a:endParaRPr>
          </a:p>
          <a:p>
            <a:pPr marL="216000" indent="-216000">
              <a:lnSpc>
                <a:spcPct val="100000"/>
              </a:lnSpc>
            </a:pPr>
            <a:r>
              <a:rPr lang="en-GB" sz="1200" b="1" strike="noStrike" spc="-1" dirty="0">
                <a:solidFill>
                  <a:srgbClr val="000000"/>
                </a:solidFill>
                <a:latin typeface="+mn-lt"/>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Re-present</a:t>
            </a:r>
            <a:r>
              <a:rPr lang="en-GB" sz="1200" b="0" strike="noStrike" spc="-1" baseline="0" dirty="0">
                <a:solidFill>
                  <a:srgbClr val="000000"/>
                </a:solidFill>
                <a:latin typeface="+mn-lt"/>
                <a:ea typeface="Calibri"/>
              </a:rPr>
              <a:t> </a:t>
            </a:r>
            <a:r>
              <a:rPr lang="en-GB" sz="1200" b="0" strike="noStrike" spc="-1" dirty="0">
                <a:solidFill>
                  <a:srgbClr val="000000"/>
                </a:solidFill>
                <a:latin typeface="+mn-lt"/>
                <a:ea typeface="Calibri"/>
              </a:rPr>
              <a:t>the SSC and the </a:t>
            </a:r>
            <a:r>
              <a:rPr lang="en-GB" sz="1200" b="1" strike="noStrike" spc="-1" dirty="0">
                <a:solidFill>
                  <a:srgbClr val="000000"/>
                </a:solidFill>
                <a:latin typeface="+mn-lt"/>
                <a:ea typeface="Calibri"/>
              </a:rPr>
              <a:t>source</a:t>
            </a:r>
            <a:r>
              <a:rPr lang="en-GB" sz="1200" b="0" strike="noStrike" spc="-1" dirty="0">
                <a:solidFill>
                  <a:srgbClr val="000000"/>
                </a:solidFill>
                <a:latin typeface="+mn-lt"/>
                <a:ea typeface="Calibri"/>
              </a:rPr>
              <a:t> word ‘</a:t>
            </a:r>
            <a:r>
              <a:rPr lang="en-GB" sz="1200" b="1" strike="noStrike" spc="-1" dirty="0" err="1">
                <a:solidFill>
                  <a:srgbClr val="000000"/>
                </a:solidFill>
                <a:latin typeface="+mn-lt"/>
                <a:ea typeface="Calibri"/>
              </a:rPr>
              <a:t>frei</a:t>
            </a:r>
            <a:r>
              <a:rPr lang="en-GB" sz="1200" b="1" strike="noStrike" spc="-1" dirty="0">
                <a:solidFill>
                  <a:srgbClr val="000000"/>
                </a:solidFill>
                <a:latin typeface="+mn-lt"/>
                <a:ea typeface="Calibri"/>
              </a:rPr>
              <a:t>’ </a:t>
            </a:r>
            <a:r>
              <a:rPr lang="en-GB" sz="1200" b="0" strike="noStrike" spc="-1" dirty="0">
                <a:solidFill>
                  <a:srgbClr val="000000"/>
                </a:solidFill>
                <a:latin typeface="+mn-lt"/>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Click to bring on the picture and get pupils to repeat the word </a:t>
            </a:r>
            <a:r>
              <a:rPr lang="en-GB" sz="1200" b="1" strike="noStrike" spc="-1" dirty="0">
                <a:solidFill>
                  <a:srgbClr val="000000"/>
                </a:solidFill>
                <a:latin typeface="+mn-lt"/>
                <a:ea typeface="Calibri"/>
              </a:rPr>
              <a:t>‘</a:t>
            </a:r>
            <a:r>
              <a:rPr lang="en-GB" sz="1200" b="1" strike="noStrike" spc="-1" dirty="0" err="1">
                <a:solidFill>
                  <a:srgbClr val="000000"/>
                </a:solidFill>
                <a:latin typeface="+mn-lt"/>
                <a:ea typeface="Calibri"/>
              </a:rPr>
              <a:t>frei</a:t>
            </a:r>
            <a:r>
              <a:rPr lang="en-GB" sz="1200" b="1" strike="noStrike" spc="-1" dirty="0">
                <a:solidFill>
                  <a:srgbClr val="000000"/>
                </a:solidFill>
                <a:latin typeface="+mn-lt"/>
                <a:ea typeface="Calibri"/>
              </a:rPr>
              <a:t>’ </a:t>
            </a:r>
            <a:r>
              <a:rPr lang="en-GB" sz="1200" b="0" strike="noStrike" spc="-1" dirty="0">
                <a:solidFill>
                  <a:srgbClr val="000000"/>
                </a:solidFill>
                <a:latin typeface="+mn-lt"/>
                <a:ea typeface="Calibri"/>
              </a:rPr>
              <a:t>(with gesture, if using).</a:t>
            </a:r>
          </a:p>
          <a:p>
            <a:pPr marL="228600" indent="-227880">
              <a:lnSpc>
                <a:spcPct val="100000"/>
              </a:lnSpc>
              <a:buClr>
                <a:srgbClr val="000000"/>
              </a:buClr>
              <a:buFont typeface="Calibri"/>
              <a:buAutoNum type="arabicPeriod"/>
            </a:pPr>
            <a:r>
              <a:rPr lang="en-GB" sz="1200" b="0" strike="noStrike" spc="-1" dirty="0">
                <a:solidFill>
                  <a:srgbClr val="000000"/>
                </a:solidFill>
                <a:latin typeface="+mn-lt"/>
              </a:rPr>
              <a:t>Present the </a:t>
            </a:r>
            <a:r>
              <a:rPr lang="en-GB" sz="1200" b="1" strike="noStrike" spc="-1" dirty="0">
                <a:solidFill>
                  <a:srgbClr val="000000"/>
                </a:solidFill>
                <a:latin typeface="+mn-lt"/>
              </a:rPr>
              <a:t>cluster </a:t>
            </a:r>
            <a:r>
              <a:rPr lang="en-GB" sz="1200" b="0" strike="noStrike" spc="-1" dirty="0">
                <a:solidFill>
                  <a:srgbClr val="000000"/>
                </a:solidFill>
                <a:latin typeface="+mn-lt"/>
              </a:rPr>
              <a:t>words in the same</a:t>
            </a:r>
            <a:r>
              <a:rPr lang="en-GB" sz="1200" b="0" strike="noStrike" spc="-1" baseline="0" dirty="0">
                <a:solidFill>
                  <a:srgbClr val="000000"/>
                </a:solidFill>
                <a:latin typeface="+mn-lt"/>
              </a:rPr>
              <a:t> way, bringing on the picture and getting pupils to pronounce the words.</a:t>
            </a:r>
          </a:p>
          <a:p>
            <a:pPr marL="228600" indent="-227880">
              <a:lnSpc>
                <a:spcPct val="100000"/>
              </a:lnSpc>
              <a:buClr>
                <a:srgbClr val="000000"/>
              </a:buClr>
              <a:buFont typeface="Calibri"/>
              <a:buAutoNum type="arabicPeriod"/>
            </a:pPr>
            <a:endParaRPr lang="en-GB" sz="1200" b="0" strike="noStrike" spc="-1" baseline="0" dirty="0">
              <a:solidFill>
                <a:srgbClr val="000000"/>
              </a:solidFill>
              <a:latin typeface="+mn-lt"/>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Vocabulary: </a:t>
            </a:r>
            <a:r>
              <a:rPr kumimoji="0" lang="de-DE" sz="1200" b="1" i="0" u="none" strike="noStrike" kern="1200" cap="none" spc="-1" normalizeH="0" baseline="0" noProof="0" dirty="0">
                <a:ln>
                  <a:noFill/>
                </a:ln>
                <a:solidFill>
                  <a:srgbClr val="002060"/>
                </a:solidFill>
                <a:effectLst/>
                <a:uLnTx/>
                <a:uFillTx/>
                <a:latin typeface="Century Gothic"/>
                <a:ea typeface="Century Gothic"/>
                <a:cs typeface="+mn-cs"/>
              </a:rPr>
              <a:t>frei </a:t>
            </a:r>
            <a:r>
              <a:rPr kumimoji="0" lang="de-DE" sz="1200" b="0" i="0" u="none" strike="noStrike" kern="1200" cap="none" spc="-1" normalizeH="0" baseline="0" noProof="0" dirty="0">
                <a:ln>
                  <a:noFill/>
                </a:ln>
                <a:solidFill>
                  <a:srgbClr val="002060"/>
                </a:solidFill>
                <a:effectLst/>
                <a:uLnTx/>
                <a:uFillTx/>
                <a:latin typeface="Century Gothic"/>
                <a:ea typeface="Century Gothic"/>
                <a:cs typeface="+mn-cs"/>
              </a:rPr>
              <a:t>[318] </a:t>
            </a:r>
            <a:r>
              <a:rPr kumimoji="0" lang="de-DE" sz="1200" b="1" i="0" u="none" strike="noStrike" kern="1200" cap="none" spc="-1" normalizeH="0" baseline="0" noProof="0" dirty="0">
                <a:ln>
                  <a:noFill/>
                </a:ln>
                <a:solidFill>
                  <a:srgbClr val="002060"/>
                </a:solidFill>
                <a:effectLst/>
                <a:uLnTx/>
                <a:uFillTx/>
                <a:latin typeface="Century Gothic"/>
                <a:ea typeface="Century Gothic"/>
                <a:cs typeface="+mn-cs"/>
              </a:rPr>
              <a:t>ein</a:t>
            </a:r>
            <a:r>
              <a:rPr kumimoji="0" lang="de-DE" sz="1200" b="0" i="0" u="none" strike="noStrike" kern="1200" cap="none" spc="-1" normalizeH="0" baseline="0" noProof="0" dirty="0">
                <a:ln>
                  <a:noFill/>
                </a:ln>
                <a:solidFill>
                  <a:srgbClr val="002060"/>
                </a:solidFill>
                <a:effectLst/>
                <a:uLnTx/>
                <a:uFillTx/>
                <a:latin typeface="Century Gothic"/>
                <a:ea typeface="Century Gothic"/>
                <a:cs typeface="+mn-cs"/>
              </a:rPr>
              <a:t> [5] </a:t>
            </a:r>
            <a:r>
              <a:rPr kumimoji="0" lang="de-DE" sz="1200" b="1" i="0" u="none" strike="noStrike" kern="1200" cap="none" spc="-1" normalizeH="0" baseline="0" noProof="0" dirty="0">
                <a:ln>
                  <a:noFill/>
                </a:ln>
                <a:solidFill>
                  <a:srgbClr val="002060"/>
                </a:solidFill>
                <a:effectLst/>
                <a:uLnTx/>
                <a:uFillTx/>
                <a:latin typeface="Century Gothic"/>
                <a:ea typeface="Century Gothic"/>
                <a:cs typeface="+mn-cs"/>
              </a:rPr>
              <a:t>klein </a:t>
            </a:r>
            <a:r>
              <a:rPr kumimoji="0" lang="de-DE" sz="1200" b="0" i="0" u="none" strike="noStrike" kern="1200" cap="none" spc="-1" normalizeH="0" baseline="0" noProof="0" dirty="0">
                <a:ln>
                  <a:noFill/>
                </a:ln>
                <a:solidFill>
                  <a:srgbClr val="002060"/>
                </a:solidFill>
                <a:effectLst/>
                <a:uLnTx/>
                <a:uFillTx/>
                <a:latin typeface="Century Gothic"/>
                <a:ea typeface="Century Gothic"/>
                <a:cs typeface="+mn-cs"/>
              </a:rPr>
              <a:t>[114] </a:t>
            </a:r>
            <a:r>
              <a:rPr kumimoji="0" lang="de-DE" sz="1200" b="1" i="0" u="none" strike="noStrike" kern="1200" cap="none" spc="-1" normalizeH="0" baseline="0" noProof="0" dirty="0">
                <a:ln>
                  <a:noFill/>
                </a:ln>
                <a:solidFill>
                  <a:srgbClr val="002060"/>
                </a:solidFill>
                <a:effectLst/>
                <a:uLnTx/>
                <a:uFillTx/>
                <a:latin typeface="Century Gothic"/>
                <a:ea typeface="Century Gothic"/>
                <a:cs typeface="+mn-cs"/>
              </a:rPr>
              <a:t>sein </a:t>
            </a:r>
            <a:r>
              <a:rPr kumimoji="0" lang="de-DE" sz="1200" b="0" i="0" u="none" strike="noStrike" kern="1200" cap="none" spc="-1" normalizeH="0" baseline="0" noProof="0" dirty="0">
                <a:ln>
                  <a:noFill/>
                </a:ln>
                <a:solidFill>
                  <a:srgbClr val="002060"/>
                </a:solidFill>
                <a:effectLst/>
                <a:uLnTx/>
                <a:uFillTx/>
                <a:latin typeface="Century Gothic"/>
                <a:ea typeface="Century Gothic"/>
                <a:cs typeface="+mn-cs"/>
              </a:rPr>
              <a:t>[3] </a:t>
            </a:r>
            <a:r>
              <a:rPr kumimoji="0" lang="de-DE" sz="1200" b="1" i="0" u="none" strike="noStrike" kern="1200" cap="none" spc="-1" normalizeH="0" baseline="0" noProof="0" dirty="0">
                <a:ln>
                  <a:noFill/>
                </a:ln>
                <a:solidFill>
                  <a:srgbClr val="002060"/>
                </a:solidFill>
                <a:effectLst/>
                <a:uLnTx/>
                <a:uFillTx/>
                <a:latin typeface="Century Gothic"/>
                <a:ea typeface="Century Gothic"/>
                <a:cs typeface="+mn-cs"/>
              </a:rPr>
              <a:t>allein </a:t>
            </a:r>
            <a:r>
              <a:rPr kumimoji="0" lang="de-DE" sz="1200" b="0" i="0" u="none" strike="noStrike" kern="1200" cap="none" spc="-1" normalizeH="0" baseline="0" noProof="0" dirty="0">
                <a:ln>
                  <a:noFill/>
                </a:ln>
                <a:solidFill>
                  <a:srgbClr val="002060"/>
                </a:solidFill>
                <a:effectLst/>
                <a:uLnTx/>
                <a:uFillTx/>
                <a:latin typeface="Century Gothic"/>
                <a:ea typeface="Century Gothic"/>
                <a:cs typeface="+mn-cs"/>
              </a:rPr>
              <a:t>[258]</a:t>
            </a:r>
            <a:endParaRPr kumimoji="0" lang="en-GB" sz="1200" b="0" i="0" u="none" strike="noStrike" kern="1200" cap="none" spc="-1" normalizeH="0" baseline="0" noProof="0" dirty="0">
              <a:ln>
                <a:noFill/>
              </a:ln>
              <a:solidFill>
                <a:srgbClr val="002060"/>
              </a:solidFill>
              <a:effectLst/>
              <a:uLnTx/>
              <a:uFillTx/>
              <a:latin typeface="Century Gothic"/>
              <a:ea typeface="Century Gothic"/>
              <a:cs typeface="+mn-cs"/>
            </a:endParaRPr>
          </a:p>
          <a:p>
            <a:pPr marL="720" indent="0">
              <a:lnSpc>
                <a:spcPct val="100000"/>
              </a:lnSpc>
              <a:buClr>
                <a:srgbClr val="000000"/>
              </a:buClr>
              <a:buFont typeface="Calibri"/>
              <a:buNone/>
            </a:pPr>
            <a:endParaRPr lang="en-GB" sz="1200" b="0" strike="noStrike" spc="-1" dirty="0">
              <a:latin typeface="Arial"/>
            </a:endParaRPr>
          </a:p>
          <a:p>
            <a:pPr>
              <a:lnSpc>
                <a:spcPct val="100000"/>
              </a:lnSpc>
            </a:pPr>
            <a:endParaRPr lang="en-GB" sz="1200" b="0" strike="noStrike" spc="-1" dirty="0">
              <a:latin typeface="Arial"/>
            </a:endParaRPr>
          </a:p>
          <a:p>
            <a:endParaRPr lang="en-GB" dirty="0"/>
          </a:p>
        </p:txBody>
      </p:sp>
      <p:sp>
        <p:nvSpPr>
          <p:cNvPr id="4" name="Slide Number Placeholder 3"/>
          <p:cNvSpPr>
            <a:spLocks noGrp="1"/>
          </p:cNvSpPr>
          <p:nvPr>
            <p:ph type="sldNum" sz="quarter" idx="5"/>
          </p:nvPr>
        </p:nvSpPr>
        <p:spPr/>
        <p:txBody>
          <a:bodyPr/>
          <a:lstStyle/>
          <a:p>
            <a:fld id="{6F88A7DB-3951-47CF-8E53-B42241E86674}" type="slidenum">
              <a:rPr lang="en-GB" smtClean="0"/>
              <a:t>3</a:t>
            </a:fld>
            <a:endParaRPr lang="en-GB"/>
          </a:p>
        </p:txBody>
      </p:sp>
    </p:spTree>
    <p:extLst>
      <p:ext uri="{BB962C8B-B14F-4D97-AF65-F5344CB8AC3E}">
        <p14:creationId xmlns:p14="http://schemas.microsoft.com/office/powerpoint/2010/main" val="1552010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consolidate the SSC </a:t>
            </a:r>
            <a:r>
              <a:rPr lang="en-GB" sz="1200" b="1" strike="noStrike" spc="-1" dirty="0">
                <a:solidFill>
                  <a:srgbClr val="000000"/>
                </a:solidFill>
                <a:latin typeface="+mn-lt"/>
                <a:ea typeface="Calibri"/>
              </a:rPr>
              <a:t>[</a:t>
            </a:r>
            <a:r>
              <a:rPr lang="en-GB" sz="1200" b="1" strike="noStrike" spc="-1" dirty="0" err="1">
                <a:solidFill>
                  <a:srgbClr val="000000"/>
                </a:solidFill>
                <a:latin typeface="+mn-lt"/>
                <a:ea typeface="Calibri"/>
              </a:rPr>
              <a:t>ei</a:t>
            </a:r>
            <a:r>
              <a:rPr lang="en-GB" sz="1200" b="1" strike="noStrike" spc="-1" dirty="0">
                <a:solidFill>
                  <a:srgbClr val="000000"/>
                </a:solidFill>
                <a:latin typeface="+mn-lt"/>
                <a:ea typeface="Calibri"/>
              </a:rPr>
              <a:t>].</a:t>
            </a:r>
          </a:p>
          <a:p>
            <a:pPr marL="216000" indent="-216000">
              <a:lnSpc>
                <a:spcPct val="100000"/>
              </a:lnSpc>
            </a:pPr>
            <a:endParaRPr lang="en-GB" sz="1200" b="1" strike="noStrike" spc="-1" dirty="0">
              <a:solidFill>
                <a:srgbClr val="000000"/>
              </a:solidFill>
              <a:latin typeface="+mn-lt"/>
              <a:ea typeface="Calibri"/>
            </a:endParaRPr>
          </a:p>
          <a:p>
            <a:pPr marL="216000" indent="-216000">
              <a:lnSpc>
                <a:spcPct val="100000"/>
              </a:lnSpc>
            </a:pPr>
            <a:r>
              <a:rPr lang="en-GB" sz="1200" b="1" strike="noStrike" spc="-1" dirty="0">
                <a:solidFill>
                  <a:srgbClr val="000000"/>
                </a:solidFill>
                <a:latin typeface="+mn-lt"/>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Explain that pupils have to find German/ English pairs and say them out loud in under one minute (use the timer).</a:t>
            </a: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Demonstrate using the word </a:t>
            </a:r>
            <a:r>
              <a:rPr lang="en-GB" sz="1200" b="1" strike="noStrike" spc="-1" dirty="0">
                <a:solidFill>
                  <a:srgbClr val="000000"/>
                </a:solidFill>
                <a:latin typeface="+mn-lt"/>
                <a:ea typeface="Calibri"/>
              </a:rPr>
              <a:t>‘</a:t>
            </a:r>
            <a:r>
              <a:rPr lang="en-GB" sz="1200" b="1" strike="noStrike" spc="-1" dirty="0" err="1">
                <a:solidFill>
                  <a:srgbClr val="000000"/>
                </a:solidFill>
                <a:latin typeface="+mn-lt"/>
                <a:ea typeface="Calibri"/>
              </a:rPr>
              <a:t>frei</a:t>
            </a:r>
            <a:r>
              <a:rPr lang="en-GB" sz="1200" b="1" strike="noStrike" spc="-1" dirty="0">
                <a:solidFill>
                  <a:srgbClr val="000000"/>
                </a:solidFill>
                <a:latin typeface="+mn-lt"/>
                <a:ea typeface="Calibri"/>
              </a:rPr>
              <a:t>’ </a:t>
            </a:r>
            <a:r>
              <a:rPr lang="en-GB" sz="1200" b="0" strike="noStrike" spc="-1" dirty="0">
                <a:solidFill>
                  <a:srgbClr val="000000"/>
                </a:solidFill>
                <a:latin typeface="+mn-lt"/>
                <a:ea typeface="Calibri"/>
              </a:rPr>
              <a:t>which is known, and also</a:t>
            </a:r>
            <a:r>
              <a:rPr lang="en-GB" sz="1200" b="1" strike="noStrike" spc="-1" dirty="0">
                <a:solidFill>
                  <a:srgbClr val="000000"/>
                </a:solidFill>
                <a:latin typeface="+mn-lt"/>
                <a:ea typeface="Calibri"/>
              </a:rPr>
              <a:t> ‘</a:t>
            </a:r>
            <a:r>
              <a:rPr lang="en-GB" sz="1200" b="1" strike="noStrike" spc="-1" dirty="0" err="1">
                <a:solidFill>
                  <a:srgbClr val="000000"/>
                </a:solidFill>
                <a:latin typeface="+mn-lt"/>
                <a:ea typeface="Calibri"/>
              </a:rPr>
              <a:t>allein</a:t>
            </a:r>
            <a:r>
              <a:rPr lang="en-GB" sz="1200" b="1" strike="noStrike" spc="-1" dirty="0">
                <a:solidFill>
                  <a:srgbClr val="000000"/>
                </a:solidFill>
                <a:latin typeface="+mn-lt"/>
                <a:ea typeface="Calibri"/>
              </a:rPr>
              <a:t>’</a:t>
            </a:r>
            <a:r>
              <a:rPr lang="en-GB" sz="1200" b="0" strike="noStrike" spc="-1" dirty="0">
                <a:solidFill>
                  <a:srgbClr val="000000"/>
                </a:solidFill>
                <a:latin typeface="+mn-lt"/>
                <a:ea typeface="Calibri"/>
              </a:rPr>
              <a:t>. </a:t>
            </a:r>
          </a:p>
          <a:p>
            <a:pPr marL="228600" indent="-227880">
              <a:lnSpc>
                <a:spcPct val="100000"/>
              </a:lnSpc>
              <a:buClr>
                <a:srgbClr val="000000"/>
              </a:buClr>
              <a:buFont typeface="Calibri"/>
              <a:buAutoNum type="arabicPeriod"/>
            </a:pPr>
            <a:endParaRPr lang="en-GB" sz="1200" b="0" strike="noStrike" spc="-1" dirty="0">
              <a:solidFill>
                <a:srgbClr val="000000"/>
              </a:solidFill>
              <a:latin typeface="+mn-lt"/>
            </a:endParaRPr>
          </a:p>
          <a:p>
            <a:pPr marL="228600" indent="-227880">
              <a:lnSpc>
                <a:spcPct val="100000"/>
              </a:lnSpc>
              <a:buClr>
                <a:srgbClr val="000000"/>
              </a:buClr>
              <a:buFont typeface="Calibri"/>
              <a:buAutoNum type="arabicPeriod"/>
            </a:pPr>
            <a:endParaRPr lang="en-GB" sz="1200" b="0" strike="noStrike" spc="-1" baseline="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Vocabulary: (new)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bei</a:t>
            </a:r>
            <a:r>
              <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[29] </a:t>
            </a:r>
            <a:r>
              <a:rPr kumimoji="0" lang="en-GB" sz="11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mein</a:t>
            </a:r>
            <a:r>
              <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[51] </a:t>
            </a:r>
            <a:r>
              <a:rPr kumimoji="0" lang="en-GB" sz="11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Seite</a:t>
            </a:r>
            <a:r>
              <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[197] </a:t>
            </a:r>
            <a:r>
              <a:rPr kumimoji="0" lang="en-GB" sz="11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weit</a:t>
            </a:r>
            <a:r>
              <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[230] </a:t>
            </a:r>
            <a:r>
              <a:rPr kumimoji="0" lang="en-GB" sz="11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scheinen</a:t>
            </a:r>
            <a:r>
              <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[275] </a:t>
            </a:r>
            <a:r>
              <a:rPr kumimoji="0" lang="en-GB" sz="11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Preis</a:t>
            </a:r>
            <a:r>
              <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[334] </a:t>
            </a:r>
            <a:r>
              <a:rPr kumimoji="0" lang="en-GB" sz="11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meist</a:t>
            </a:r>
            <a:r>
              <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[379] </a:t>
            </a:r>
            <a:r>
              <a:rPr kumimoji="0" lang="en-GB" sz="11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weiß</a:t>
            </a:r>
            <a:r>
              <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[472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Jones, R.L &amp; </a:t>
            </a:r>
            <a:r>
              <a:rPr kumimoji="0" lang="en-GB" sz="11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Tschirner</a:t>
            </a:r>
            <a:r>
              <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E. (2019). A frequency dictionary of German: Core vocabulary for learners. London: Routledge.</a:t>
            </a:r>
          </a:p>
          <a:p>
            <a:pPr marL="720" indent="0">
              <a:lnSpc>
                <a:spcPct val="100000"/>
              </a:lnSpc>
              <a:buClr>
                <a:srgbClr val="000000"/>
              </a:buClr>
              <a:buFont typeface="Calibri"/>
              <a:buNone/>
            </a:pPr>
            <a:endParaRPr lang="en-GB" sz="1200" b="0" strike="noStrike" spc="-1" dirty="0">
              <a:latin typeface="Arial"/>
            </a:endParaRPr>
          </a:p>
          <a:p>
            <a:pPr>
              <a:lnSpc>
                <a:spcPct val="100000"/>
              </a:lnSpc>
            </a:pPr>
            <a:endParaRPr lang="en-GB" sz="1200" b="0" strike="noStrike" spc="-1" dirty="0">
              <a:latin typeface="Arial"/>
            </a:endParaRPr>
          </a:p>
          <a:p>
            <a:endParaRPr lang="en-GB" dirty="0"/>
          </a:p>
        </p:txBody>
      </p:sp>
      <p:sp>
        <p:nvSpPr>
          <p:cNvPr id="4" name="Slide Number Placeholder 3"/>
          <p:cNvSpPr>
            <a:spLocks noGrp="1"/>
          </p:cNvSpPr>
          <p:nvPr>
            <p:ph type="sldNum" sz="quarter" idx="5"/>
          </p:nvPr>
        </p:nvSpPr>
        <p:spPr/>
        <p:txBody>
          <a:bodyPr/>
          <a:lstStyle/>
          <a:p>
            <a:fld id="{6F88A7DB-3951-47CF-8E53-B42241E86674}" type="slidenum">
              <a:rPr lang="en-GB" smtClean="0"/>
              <a:t>4</a:t>
            </a:fld>
            <a:endParaRPr lang="en-GB"/>
          </a:p>
        </p:txBody>
      </p:sp>
    </p:spTree>
    <p:extLst>
      <p:ext uri="{BB962C8B-B14F-4D97-AF65-F5344CB8AC3E}">
        <p14:creationId xmlns:p14="http://schemas.microsoft.com/office/powerpoint/2010/main" val="388708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noRot="1" noChangeAspect="1"/>
          </p:cNvSpPr>
          <p:nvPr>
            <p:ph type="sldImg"/>
          </p:nvPr>
        </p:nvSpPr>
        <p:spPr>
          <a:xfrm>
            <a:off x="685800" y="1143000"/>
            <a:ext cx="5486400" cy="3086100"/>
          </a:xfrm>
          <a:prstGeom prst="rect">
            <a:avLst/>
          </a:prstGeom>
        </p:spPr>
      </p:sp>
      <p:sp>
        <p:nvSpPr>
          <p:cNvPr id="303"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2 minutes </a:t>
            </a: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Aim: </a:t>
            </a:r>
            <a:r>
              <a:rPr lang="en-GB" sz="1200" b="0" strike="noStrike" spc="-1" dirty="0">
                <a:solidFill>
                  <a:srgbClr val="000000"/>
                </a:solidFill>
                <a:latin typeface="Calibri"/>
              </a:rPr>
              <a:t>to present information about capitalisation of German nouns.</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through the animations to present the new information.</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Elicit English translation for the German</a:t>
            </a:r>
            <a:r>
              <a:rPr lang="en-GB" sz="1200" b="0" strike="noStrike" spc="-1" baseline="0" dirty="0">
                <a:solidFill>
                  <a:srgbClr val="000000"/>
                </a:solidFill>
                <a:latin typeface="Calibri"/>
                <a:ea typeface="Calibri"/>
              </a:rPr>
              <a:t> </a:t>
            </a:r>
            <a:r>
              <a:rPr lang="en-GB" sz="1200" b="0" strike="noStrike" spc="-1" dirty="0">
                <a:solidFill>
                  <a:srgbClr val="000000"/>
                </a:solidFill>
                <a:latin typeface="Calibri"/>
                <a:ea typeface="Calibri"/>
              </a:rPr>
              <a:t>example provided.  </a:t>
            </a:r>
            <a:endParaRPr lang="en-GB" sz="1200" b="0" strike="noStrike" spc="-1" dirty="0">
              <a:latin typeface="Arial"/>
            </a:endParaRPr>
          </a:p>
        </p:txBody>
      </p:sp>
      <p:sp>
        <p:nvSpPr>
          <p:cNvPr id="304"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66BF5E4-B3AA-482D-8DF1-4A8A1D53B555}"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046522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noRot="1" noChangeAspect="1"/>
          </p:cNvSpPr>
          <p:nvPr>
            <p:ph type="sldImg"/>
          </p:nvPr>
        </p:nvSpPr>
        <p:spPr>
          <a:xfrm>
            <a:off x="685800" y="1143000"/>
            <a:ext cx="5486400" cy="3086100"/>
          </a:xfrm>
          <a:prstGeom prst="rect">
            <a:avLst/>
          </a:prstGeom>
        </p:spPr>
      </p:sp>
      <p:sp>
        <p:nvSpPr>
          <p:cNvPr id="303" name="PlaceHolder 2"/>
          <p:cNvSpPr>
            <a:spLocks noGrp="1"/>
          </p:cNvSpPr>
          <p:nvPr>
            <p:ph type="body"/>
          </p:nvPr>
        </p:nvSpPr>
        <p:spPr>
          <a:xfrm>
            <a:off x="685800" y="4400640"/>
            <a:ext cx="5485680" cy="3599640"/>
          </a:xfrm>
          <a:prstGeom prst="rect">
            <a:avLst/>
          </a:prstGeom>
        </p:spPr>
        <p:txBody>
          <a:bodyPr lIns="0" tIns="0" rIns="0" bIns="0"/>
          <a:lstStyle/>
          <a:p>
            <a:r>
              <a:rPr lang="en-GB" b="1" dirty="0"/>
              <a:t>Timing: 3 minutes</a:t>
            </a:r>
            <a:br>
              <a:rPr lang="en-GB" dirty="0"/>
            </a:br>
            <a:br>
              <a:rPr lang="en-GB" b="1" dirty="0"/>
            </a:br>
            <a:r>
              <a:rPr lang="en-GB" b="1" dirty="0"/>
              <a:t>Aim: </a:t>
            </a:r>
            <a:r>
              <a:rPr lang="en-GB" b="0" dirty="0"/>
              <a:t>To introduce the concept of noun gender and the three singular definite articles (words for ‘the’) in German.</a:t>
            </a:r>
            <a:br>
              <a:rPr lang="en-GB" b="0" dirty="0"/>
            </a:br>
            <a:br>
              <a:rPr lang="en-GB" b="0" dirty="0"/>
            </a:br>
            <a:r>
              <a:rPr lang="en-GB" b="1" dirty="0"/>
              <a:t>Procedure:</a:t>
            </a:r>
            <a:br>
              <a:rPr lang="en-GB" dirty="0"/>
            </a:br>
            <a:r>
              <a:rPr lang="en-GB" dirty="0"/>
              <a:t>1. Bring up the text and read it carefully, with helpful intonation.</a:t>
            </a:r>
          </a:p>
          <a:p>
            <a:r>
              <a:rPr lang="en-GB" dirty="0"/>
              <a:t>2. Try to elicit the nouns from students before revealing them.  Students have learnt two possible nouns for ‘die’ and ‘das’.</a:t>
            </a:r>
          </a:p>
          <a:p>
            <a:endParaRPr lang="en-GB" dirty="0"/>
          </a:p>
          <a:p>
            <a:r>
              <a:rPr lang="en-GB" b="1" dirty="0"/>
              <a:t>Note</a:t>
            </a:r>
            <a:r>
              <a:rPr lang="en-GB" dirty="0"/>
              <a:t>: </a:t>
            </a:r>
            <a:r>
              <a:rPr lang="en-GB" baseline="0" dirty="0"/>
              <a:t>It’s important for teachers to draw out the importance of learning gender.  One point of interest is native speaker prediction based on gender.  Depending on the class, it might be interesting for students to know that native speakers of languages with gender begin to predict what is going to be talked about as soon as the gender word is said – i.e. if there are two objects in view and just the word for ‘the’ is said, it is already clear what is being talked about.  This classification of nouns by gender serves to speed up identification (fractions of a second, but still interesting and important!)  </a:t>
            </a:r>
          </a:p>
          <a:p>
            <a:br>
              <a:rPr lang="en-GB" baseline="0" dirty="0"/>
            </a:br>
            <a:r>
              <a:rPr lang="en-GB" dirty="0"/>
              <a:t>The key point for teachers to emphasise is that students need to learn nouns with their gender from the first encounter and practise recalling them frequently.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1" normalizeH="0" baseline="0" noProof="0" dirty="0" err="1">
                <a:ln>
                  <a:noFill/>
                </a:ln>
                <a:solidFill>
                  <a:srgbClr val="002060"/>
                </a:solidFill>
                <a:effectLst/>
                <a:uLnTx/>
                <a:uFillTx/>
                <a:latin typeface="Century Gothic"/>
                <a:ea typeface="Century Gothic"/>
                <a:cs typeface="+mn-cs"/>
              </a:rPr>
              <a:t>Vocabulary</a:t>
            </a:r>
            <a:r>
              <a:rPr kumimoji="0" lang="it-IT" sz="1200" b="0" i="0" u="none" strike="noStrike" kern="1200" cap="none" spc="-1" normalizeH="0" baseline="0" noProof="0" dirty="0">
                <a:ln>
                  <a:noFill/>
                </a:ln>
                <a:solidFill>
                  <a:srgbClr val="002060"/>
                </a:solidFill>
                <a:effectLst/>
                <a:uLnTx/>
                <a:uFillTx/>
                <a:latin typeface="Century Gothic"/>
                <a:ea typeface="Century Gothic"/>
                <a:cs typeface="+mn-cs"/>
              </a:rPr>
              <a:t>: </a:t>
            </a:r>
          </a:p>
          <a:p>
            <a:r>
              <a:rPr lang="de-DE" dirty="0"/>
              <a:t>der, die, das [1] Flasche [1602] Heft [3862] Tisch [529]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Jones, R.L &amp; </a:t>
            </a:r>
            <a:r>
              <a:rPr kumimoji="0" lang="en-GB" sz="12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Tschirner</a:t>
            </a:r>
            <a:r>
              <a:rPr kumimoji="0" lang="en-GB"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E. (2019). A frequency dictionary of German: Core vocabulary for learners. London: Routledge.</a:t>
            </a:r>
          </a:p>
          <a:p>
            <a:br>
              <a:rPr lang="en-GB" dirty="0"/>
            </a:br>
            <a:br>
              <a:rPr lang="en-GB" dirty="0"/>
            </a:br>
            <a:endParaRPr lang="en-GB" dirty="0"/>
          </a:p>
        </p:txBody>
      </p:sp>
      <p:sp>
        <p:nvSpPr>
          <p:cNvPr id="304"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66BF5E4-B3AA-482D-8DF1-4A8A1D53B555}"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9378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5 minutes</a:t>
            </a:r>
          </a:p>
          <a:p>
            <a:pPr marL="216000" indent="-215280">
              <a:lnSpc>
                <a:spcPct val="100000"/>
              </a:lnSpc>
            </a:pPr>
            <a:endParaRPr lang="en-GB" sz="1200" b="1" strike="noStrike" spc="-1">
              <a:solidFill>
                <a:srgbClr val="000000"/>
              </a:solidFill>
              <a:latin typeface="Calibri"/>
              <a:ea typeface="Calibri"/>
            </a:endParaRPr>
          </a:p>
          <a:p>
            <a:pPr marL="216000" indent="-215280">
              <a:lnSpc>
                <a:spcPct val="100000"/>
              </a:lnSpc>
            </a:pPr>
            <a:r>
              <a:rPr lang="en-GB" sz="1200" b="1" strike="noStrike" spc="-1">
                <a:solidFill>
                  <a:srgbClr val="000000"/>
                </a:solidFill>
                <a:latin typeface="Calibri"/>
                <a:ea typeface="Calibri"/>
              </a:rPr>
              <a:t>Aim</a:t>
            </a:r>
            <a:r>
              <a:rPr lang="en-GB" sz="1200" b="1" strike="noStrike" spc="-1" dirty="0">
                <a:solidFill>
                  <a:srgbClr val="000000"/>
                </a:solidFill>
                <a:latin typeface="Calibri"/>
                <a:ea typeface="Calibri"/>
              </a:rPr>
              <a:t>: </a:t>
            </a:r>
            <a:r>
              <a:rPr lang="en-GB" sz="1200" b="0" strike="noStrike" spc="-1" dirty="0">
                <a:solidFill>
                  <a:srgbClr val="000000"/>
                </a:solidFill>
                <a:latin typeface="Calibri"/>
                <a:ea typeface="Calibri"/>
              </a:rPr>
              <a:t>to present and practise written comprehension and read aloud of the new vocabulary for this week.</a:t>
            </a:r>
          </a:p>
          <a:p>
            <a:pPr marL="216000" indent="-215280">
              <a:lnSpc>
                <a:spcPct val="100000"/>
              </a:lnSpc>
            </a:pPr>
            <a:endParaRPr lang="en-GB" sz="1200" b="0" strike="noStrike" spc="-1" dirty="0">
              <a:solidFill>
                <a:srgbClr val="000000"/>
              </a:solidFill>
              <a:latin typeface="Calibri"/>
              <a:ea typeface="Calibri"/>
            </a:endParaRPr>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Click for a German word. Elicit pronunciation from pupils.</a:t>
            </a:r>
          </a:p>
          <a:p>
            <a:pPr marL="0" marR="0" lvl="0" indent="0" algn="l" rtl="0">
              <a:lnSpc>
                <a:spcPct val="100000"/>
              </a:lnSpc>
              <a:spcBef>
                <a:spcPts val="0"/>
              </a:spcBef>
              <a:spcAft>
                <a:spcPts val="0"/>
              </a:spcAft>
              <a:buClr>
                <a:schemeClr val="dk1"/>
              </a:buClr>
              <a:buSzPts val="1200"/>
              <a:buFont typeface="Calibri"/>
              <a:buNone/>
            </a:pPr>
            <a:r>
              <a:rPr lang="en-GB" b="0" dirty="0"/>
              <a:t>2. Click for the English meaning and picture prompt. Elicit the German word again.</a:t>
            </a:r>
          </a:p>
          <a:p>
            <a:pPr marL="0" marR="0" lvl="0" indent="0" algn="l" rtl="0">
              <a:lnSpc>
                <a:spcPct val="100000"/>
              </a:lnSpc>
              <a:spcBef>
                <a:spcPts val="0"/>
              </a:spcBef>
              <a:spcAft>
                <a:spcPts val="0"/>
              </a:spcAft>
              <a:buClr>
                <a:schemeClr val="dk1"/>
              </a:buClr>
              <a:buSzPts val="1200"/>
              <a:buFont typeface="Calibri"/>
              <a:buNone/>
            </a:pPr>
            <a:r>
              <a:rPr lang="en-GB" b="0" dirty="0"/>
              <a:t>3. Present all six words like this, in order.</a:t>
            </a:r>
          </a:p>
          <a:p>
            <a:pPr marL="0" marR="0" lvl="0" indent="0" algn="l" rtl="0">
              <a:lnSpc>
                <a:spcPct val="100000"/>
              </a:lnSpc>
              <a:spcBef>
                <a:spcPts val="0"/>
              </a:spcBef>
              <a:spcAft>
                <a:spcPts val="0"/>
              </a:spcAft>
              <a:buClr>
                <a:schemeClr val="dk1"/>
              </a:buClr>
              <a:buSzPts val="1200"/>
              <a:buFont typeface="Calibri"/>
              <a:buNone/>
            </a:pPr>
            <a:r>
              <a:rPr lang="en-GB" b="0" dirty="0"/>
              <a:t>4. Click for one English meaning to disappear.  Elicit the English meaning from pupils. Continue with the remaining items.</a:t>
            </a:r>
          </a:p>
          <a:p>
            <a:pPr marL="0" marR="0" lvl="0" indent="0" algn="l" rtl="0">
              <a:lnSpc>
                <a:spcPct val="100000"/>
              </a:lnSpc>
              <a:spcBef>
                <a:spcPts val="0"/>
              </a:spcBef>
              <a:spcAft>
                <a:spcPts val="0"/>
              </a:spcAft>
              <a:buClr>
                <a:schemeClr val="dk1"/>
              </a:buClr>
              <a:buSzPts val="1200"/>
              <a:buFont typeface="Calibri"/>
              <a:buNone/>
            </a:pPr>
            <a:r>
              <a:rPr lang="en-GB" b="0" dirty="0"/>
              <a:t>5. Click for the German word to disappear.  Elicit the German from pupils. Continue with the remaining items.</a:t>
            </a:r>
          </a:p>
          <a:p>
            <a:pPr marL="0" marR="0" lvl="0" indent="0" algn="l" rtl="0">
              <a:lnSpc>
                <a:spcPct val="100000"/>
              </a:lnSpc>
              <a:spcBef>
                <a:spcPts val="0"/>
              </a:spcBef>
              <a:spcAft>
                <a:spcPts val="0"/>
              </a:spcAft>
              <a:buClr>
                <a:schemeClr val="dk1"/>
              </a:buClr>
              <a:buSzPts val="1200"/>
              <a:buFont typeface="Calibri"/>
              <a:buNone/>
            </a:pPr>
            <a:endParaRPr lang="en-GB" b="0" dirty="0"/>
          </a:p>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1" normalizeH="0" baseline="0" noProof="0" dirty="0" err="1">
                <a:ln>
                  <a:noFill/>
                </a:ln>
                <a:solidFill>
                  <a:srgbClr val="002060"/>
                </a:solidFill>
                <a:effectLst/>
                <a:uLnTx/>
                <a:uFillTx/>
                <a:latin typeface="Century Gothic"/>
                <a:ea typeface="Century Gothic"/>
                <a:cs typeface="+mn-cs"/>
              </a:rPr>
              <a:t>Vocabulary</a:t>
            </a:r>
            <a:r>
              <a:rPr kumimoji="0" lang="it-IT" sz="1200" b="0" i="0" u="none" strike="noStrike" kern="1200" cap="none" spc="-1" normalizeH="0" baseline="0" noProof="0" dirty="0">
                <a:ln>
                  <a:noFill/>
                </a:ln>
                <a:solidFill>
                  <a:srgbClr val="002060"/>
                </a:solidFill>
                <a:effectLst/>
                <a:uLnTx/>
                <a:uFillTx/>
                <a:latin typeface="Century Gothic"/>
                <a:ea typeface="Century Gothic"/>
                <a:cs typeface="+mn-cs"/>
              </a:rPr>
              <a:t>: </a:t>
            </a: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de-DE" b="0" dirty="0"/>
              <a:t>der, die, das [1] Bleistift [&gt;5009] Fenster [674] Flasche [1602] Heft [3862] Tafel [3855] Tisch [529] </a:t>
            </a:r>
          </a:p>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Jones, R.L &amp; </a:t>
            </a:r>
            <a:r>
              <a:rPr kumimoji="0" lang="en-GB" sz="11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Tschirner</a:t>
            </a:r>
            <a:r>
              <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E. (2019). A frequency dictionary of German: Core vocabulary for learners. London: Routledge.</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endParaRPr lang="en-GB" sz="1200" b="0" strike="noStrike" spc="-1" dirty="0">
              <a:latin typeface="Arial"/>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513512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noRot="1" noChangeAspect="1"/>
          </p:cNvSpPr>
          <p:nvPr>
            <p:ph type="sldImg"/>
          </p:nvPr>
        </p:nvSpPr>
        <p:spPr>
          <a:xfrm>
            <a:off x="685800" y="1143000"/>
            <a:ext cx="5486400" cy="3086100"/>
          </a:xfrm>
          <a:prstGeom prst="rect">
            <a:avLst/>
          </a:prstGeom>
        </p:spPr>
      </p:sp>
      <p:sp>
        <p:nvSpPr>
          <p:cNvPr id="303" name="PlaceHolder 2"/>
          <p:cNvSpPr>
            <a:spLocks noGrp="1"/>
          </p:cNvSpPr>
          <p:nvPr>
            <p:ph type="body"/>
          </p:nvPr>
        </p:nvSpPr>
        <p:spPr>
          <a:xfrm>
            <a:off x="685800" y="4400640"/>
            <a:ext cx="5485680" cy="3599640"/>
          </a:xfrm>
          <a:prstGeom prst="rect">
            <a:avLst/>
          </a:prstGeom>
        </p:spPr>
        <p:txBody>
          <a:bodyPr lIns="0" tIns="0" rIns="0" bIns="0"/>
          <a:lstStyle/>
          <a:p>
            <a:r>
              <a:rPr lang="en-GB" b="1" dirty="0"/>
              <a:t>Timing: 3 minutes</a:t>
            </a:r>
            <a:br>
              <a:rPr lang="en-GB" b="1" dirty="0"/>
            </a:br>
            <a:br>
              <a:rPr lang="en-GB" b="1" dirty="0"/>
            </a:br>
            <a:r>
              <a:rPr lang="en-GB" b="1" dirty="0"/>
              <a:t>Aim: </a:t>
            </a:r>
            <a:r>
              <a:rPr lang="en-GB" b="0" dirty="0"/>
              <a:t>To practise the concept of capital letters on German nouns.</a:t>
            </a:r>
            <a:br>
              <a:rPr lang="en-GB" b="0" dirty="0"/>
            </a:br>
            <a:br>
              <a:rPr lang="en-GB" b="0" dirty="0"/>
            </a:br>
            <a:r>
              <a:rPr lang="en-GB" b="1" dirty="0"/>
              <a:t>Procedure:</a:t>
            </a:r>
            <a:br>
              <a:rPr lang="en-GB" dirty="0"/>
            </a:br>
            <a:r>
              <a:rPr lang="en-GB" dirty="0"/>
              <a:t>1. Bring up each question.  </a:t>
            </a:r>
          </a:p>
          <a:p>
            <a:r>
              <a:rPr lang="en-GB" dirty="0"/>
              <a:t>2. Students identify the words that need capitals. Point out that both German and English always start sentences with a capital letter.</a:t>
            </a:r>
            <a:br>
              <a:rPr lang="en-GB" dirty="0"/>
            </a:br>
            <a:r>
              <a:rPr lang="en-GB" dirty="0"/>
              <a:t>3. Elicit and/or present the German sentence.</a:t>
            </a:r>
          </a:p>
          <a:p>
            <a:endParaRPr lang="en-GB" dirty="0"/>
          </a:p>
          <a:p>
            <a:r>
              <a:rPr lang="en-GB" dirty="0"/>
              <a:t>Note that pupils have only just been introduced to these words so may remember some of them, but it is fine to just present the German sentences.</a:t>
            </a:r>
          </a:p>
        </p:txBody>
      </p:sp>
      <p:sp>
        <p:nvSpPr>
          <p:cNvPr id="304"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66BF5E4-B3AA-482D-8DF1-4A8A1D53B555}"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44749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slide 1 of 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Timing: 2 minutes (6 slides)</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Aim: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To practise knowledge of noun gender and the three singular definite articles (words for ‘the’) in German.</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Procedure:</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 Click to bring up both pictures at once.</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 Say the gender of either one and students have to respond by either turning their heads to the left or right or pointing at the correct picture, whichever is clearer.</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teacher can frame this as the partially completed question ‘Wo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die…? OR ‘Wo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Wo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die…?</a:t>
            </a: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622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8108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917256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75959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08081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04788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139740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3795383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4757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9064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2164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278580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dirty="0">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2742833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3.wav"/><Relationship Id="rId7"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1.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4.wav"/><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1.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audio" Target="../media/audio5.wav"/><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1.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6.wav"/><Relationship Id="rId7"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1.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gif"/><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4.png"/><Relationship Id="rId10" Type="http://schemas.openxmlformats.org/officeDocument/2006/relationships/image" Target="../media/image11.svg"/><Relationship Id="rId4" Type="http://schemas.openxmlformats.org/officeDocument/2006/relationships/image" Target="../media/image16.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0" y="9236"/>
            <a:ext cx="4350240" cy="68572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46" name="CustomShape 2"/>
          <p:cNvSpPr/>
          <p:nvPr/>
        </p:nvSpPr>
        <p:spPr>
          <a:xfrm>
            <a:off x="5959980" y="4734448"/>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a:solidFill>
                  <a:srgbClr val="FF0000"/>
                </a:solidFill>
                <a:latin typeface="Modern Love" panose="04090805081005020601" pitchFamily="82" charset="0"/>
                <a:cs typeface="Arial"/>
                <a:sym typeface="Arial"/>
              </a:rPr>
              <a:t>rot</a:t>
            </a:r>
            <a:endParaRPr lang="en-GB" sz="1400" kern="0" dirty="0">
              <a:solidFill>
                <a:srgbClr val="FF0000"/>
              </a:solidFill>
              <a:latin typeface="Modern Love" panose="04090805081005020601" pitchFamily="82" charset="0"/>
              <a:cs typeface="Arial"/>
              <a:sym typeface="Arial"/>
            </a:endParaRPr>
          </a:p>
        </p:txBody>
      </p:sp>
      <p:sp>
        <p:nvSpPr>
          <p:cNvPr id="47" name="CustomShape 3"/>
          <p:cNvSpPr/>
          <p:nvPr/>
        </p:nvSpPr>
        <p:spPr>
          <a:xfrm>
            <a:off x="0" y="5301785"/>
            <a:ext cx="4571280" cy="137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920" marR="0" lvl="0" indent="-4572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fr-FR" sz="2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rPr>
              <a:t>German nouns</a:t>
            </a:r>
          </a:p>
          <a:p>
            <a:pPr marL="457920" marR="0" lvl="0" indent="-4572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fr-FR" sz="2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rPr>
              <a:t>Words for ‘the’</a:t>
            </a:r>
          </a:p>
          <a:p>
            <a:pPr marL="457920" marR="0" lvl="0" indent="-4572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fr-FR" sz="2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rPr>
              <a:t>SSC [ei]</a:t>
            </a:r>
          </a:p>
        </p:txBody>
      </p:sp>
      <p:sp>
        <p:nvSpPr>
          <p:cNvPr id="2" name="Title 1">
            <a:extLst>
              <a:ext uri="{FF2B5EF4-FFF2-40B4-BE49-F238E27FC236}">
                <a16:creationId xmlns:a16="http://schemas.microsoft.com/office/drawing/2014/main" id="{F55CF993-3D71-4C59-9D34-78FA39EC2FDE}"/>
              </a:ext>
            </a:extLst>
          </p:cNvPr>
          <p:cNvSpPr>
            <a:spLocks noGrp="1"/>
          </p:cNvSpPr>
          <p:nvPr>
            <p:ph type="title"/>
          </p:nvPr>
        </p:nvSpPr>
        <p:spPr>
          <a:xfrm>
            <a:off x="-88473" y="184975"/>
            <a:ext cx="4350240" cy="1144800"/>
          </a:xfrm>
        </p:spPr>
        <p:txBody>
          <a:bodyPr/>
          <a:lstStyle/>
          <a:p>
            <a:pPr algn="ctr"/>
            <a:r>
              <a:rPr lang="en-GB" sz="4000" b="1" spc="-1" dirty="0">
                <a:solidFill>
                  <a:schemeClr val="bg1"/>
                </a:solidFill>
                <a:latin typeface="Century Gothic" panose="020B0502020202020204" pitchFamily="34" charset="0"/>
                <a:ea typeface="Century Gothic"/>
              </a:rPr>
              <a:t>Describing me and others</a:t>
            </a:r>
            <a:endParaRPr lang="en-GB" sz="4000" dirty="0"/>
          </a:p>
        </p:txBody>
      </p:sp>
      <p:pic>
        <p:nvPicPr>
          <p:cNvPr id="7" name="Picture 6" descr="A picture containing text, picture frame, console table, desk&#10;&#10;Description automatically generated">
            <a:extLst>
              <a:ext uri="{FF2B5EF4-FFF2-40B4-BE49-F238E27FC236}">
                <a16:creationId xmlns:a16="http://schemas.microsoft.com/office/drawing/2014/main" id="{C1EE39A6-ACEB-4483-9028-C9C1EB036F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884710"/>
            <a:ext cx="3744256" cy="2565400"/>
          </a:xfrm>
          <a:prstGeom prst="rect">
            <a:avLst/>
          </a:prstGeom>
        </p:spPr>
      </p:pic>
      <p:sp>
        <p:nvSpPr>
          <p:cNvPr id="8" name="TextBox 7">
            <a:extLst>
              <a:ext uri="{FF2B5EF4-FFF2-40B4-BE49-F238E27FC236}">
                <a16:creationId xmlns:a16="http://schemas.microsoft.com/office/drawing/2014/main" id="{D60A7E56-6375-4819-9A90-02494F92FA0F}"/>
              </a:ext>
            </a:extLst>
          </p:cNvPr>
          <p:cNvSpPr txBox="1"/>
          <p:nvPr/>
        </p:nvSpPr>
        <p:spPr>
          <a:xfrm rot="20552007">
            <a:off x="581496" y="2682016"/>
            <a:ext cx="334326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Segoe Print" panose="02000600000000000000" pitchFamily="2" charset="0"/>
              </a:rPr>
              <a:t>Schule </a:t>
            </a:r>
            <a:r>
              <a:rPr kumimoji="0" lang="en-GB" sz="3200" b="0" i="0" u="none" strike="noStrike" kern="1200" cap="none" spc="0" normalizeH="0" baseline="0" noProof="0" dirty="0" err="1">
                <a:ln>
                  <a:noFill/>
                </a:ln>
                <a:solidFill>
                  <a:schemeClr val="bg1"/>
                </a:solidFill>
                <a:effectLst/>
                <a:uLnTx/>
                <a:uFillTx/>
                <a:latin typeface="Segoe Print" panose="02000600000000000000" pitchFamily="2" charset="0"/>
              </a:rPr>
              <a:t>ist</a:t>
            </a:r>
            <a:r>
              <a:rPr kumimoji="0" lang="en-GB" sz="3200" b="0" i="0" u="none" strike="noStrike" kern="1200" cap="none" spc="0" normalizeH="0" baseline="0" noProof="0" dirty="0">
                <a:ln>
                  <a:noFill/>
                </a:ln>
                <a:solidFill>
                  <a:schemeClr val="bg1"/>
                </a:solidFill>
                <a:effectLst/>
                <a:uLnTx/>
                <a:uFillTx/>
                <a:latin typeface="Segoe Print" panose="02000600000000000000" pitchFamily="2" charset="0"/>
              </a:rPr>
              <a:t> cool!</a:t>
            </a:r>
          </a:p>
        </p:txBody>
      </p:sp>
      <p:pic>
        <p:nvPicPr>
          <p:cNvPr id="9" name="Picture 8" descr="Map&#10;&#10;Description automatically generated">
            <a:extLst>
              <a:ext uri="{FF2B5EF4-FFF2-40B4-BE49-F238E27FC236}">
                <a16:creationId xmlns:a16="http://schemas.microsoft.com/office/drawing/2014/main" id="{C8C63939-0F59-42E3-837F-E8DCD265F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0891" y="184975"/>
            <a:ext cx="3811412" cy="4881282"/>
          </a:xfrm>
          <a:prstGeom prst="rect">
            <a:avLst/>
          </a:prstGeom>
        </p:spPr>
      </p:pic>
      <p:sp>
        <p:nvSpPr>
          <p:cNvPr id="10" name="TextBox 9">
            <a:extLst>
              <a:ext uri="{FF2B5EF4-FFF2-40B4-BE49-F238E27FC236}">
                <a16:creationId xmlns:a16="http://schemas.microsoft.com/office/drawing/2014/main" id="{42355EC9-1F9A-4198-8FCA-1296E8420B29}"/>
              </a:ext>
            </a:extLst>
          </p:cNvPr>
          <p:cNvSpPr txBox="1"/>
          <p:nvPr/>
        </p:nvSpPr>
        <p:spPr>
          <a:xfrm>
            <a:off x="8182900" y="6466406"/>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1 Week 4</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descr="Teacher">
            <a:extLst>
              <a:ext uri="{FF2B5EF4-FFF2-40B4-BE49-F238E27FC236}">
                <a16:creationId xmlns:a16="http://schemas.microsoft.com/office/drawing/2014/main" id="{68362563-6301-4643-A907-45349F9563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600" y="78577"/>
            <a:ext cx="914400" cy="914400"/>
          </a:xfrm>
          <a:prstGeom prst="rect">
            <a:avLst/>
          </a:prstGeom>
        </p:spPr>
      </p:pic>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15" name="Speech Bubble: Rectangle with Corners Rounded 14">
            <a:extLst>
              <a:ext uri="{FF2B5EF4-FFF2-40B4-BE49-F238E27FC236}">
                <a16:creationId xmlns:a16="http://schemas.microsoft.com/office/drawing/2014/main" id="{7251FCBA-2724-475D-972C-38C8AC229A75}"/>
              </a:ext>
            </a:extLst>
          </p:cNvPr>
          <p:cNvSpPr/>
          <p:nvPr/>
        </p:nvSpPr>
        <p:spPr>
          <a:xfrm>
            <a:off x="1059825" y="248762"/>
            <a:ext cx="1654085"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7" name="Google Shape;108;p3">
            <a:extLst>
              <a:ext uri="{FF2B5EF4-FFF2-40B4-BE49-F238E27FC236}">
                <a16:creationId xmlns:a16="http://schemas.microsoft.com/office/drawing/2014/main" id="{6172EBDE-543A-4065-9709-D79753155D00}"/>
              </a:ext>
            </a:extLst>
          </p:cNvPr>
          <p:cNvSpPr txBox="1"/>
          <p:nvPr/>
        </p:nvSpPr>
        <p:spPr>
          <a:xfrm>
            <a:off x="1059826" y="274418"/>
            <a:ext cx="185799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Wo </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t>
            </a:r>
            <a:endParaRPr kumimoji="0" sz="2400" b="1" i="0"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endParaRPr>
          </a:p>
        </p:txBody>
      </p:sp>
      <p:pic>
        <p:nvPicPr>
          <p:cNvPr id="10" name="Picture 9" descr="A picture containing building, window&#10;&#10;Description automatically generated">
            <a:extLst>
              <a:ext uri="{FF2B5EF4-FFF2-40B4-BE49-F238E27FC236}">
                <a16:creationId xmlns:a16="http://schemas.microsoft.com/office/drawing/2014/main" id="{AFAC3463-41B6-361A-C62E-AC9C7DE240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25079" y="2133644"/>
            <a:ext cx="1801354" cy="2590712"/>
          </a:xfrm>
          <a:prstGeom prst="rect">
            <a:avLst/>
          </a:prstGeom>
        </p:spPr>
      </p:pic>
      <p:pic>
        <p:nvPicPr>
          <p:cNvPr id="12" name="Picture 11" descr="A picture containing text, table, worktable&#10;&#10;Description automatically generated">
            <a:extLst>
              <a:ext uri="{FF2B5EF4-FFF2-40B4-BE49-F238E27FC236}">
                <a16:creationId xmlns:a16="http://schemas.microsoft.com/office/drawing/2014/main" id="{FADC5937-B16B-B145-4E8B-A7B1C5BA52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1321" y="2597664"/>
            <a:ext cx="3568445" cy="1865818"/>
          </a:xfrm>
          <a:prstGeom prst="rect">
            <a:avLst/>
          </a:prstGeom>
        </p:spPr>
      </p:pic>
      <p:cxnSp>
        <p:nvCxnSpPr>
          <p:cNvPr id="11" name="Straight Connector 10">
            <a:extLst>
              <a:ext uri="{FF2B5EF4-FFF2-40B4-BE49-F238E27FC236}">
                <a16:creationId xmlns:a16="http://schemas.microsoft.com/office/drawing/2014/main" id="{5D958367-EFBD-4918-B3AB-EA19F5D8D31D}"/>
              </a:ext>
            </a:extLst>
          </p:cNvPr>
          <p:cNvCxnSpPr>
            <a:cxnSpLocks/>
          </p:cNvCxnSpPr>
          <p:nvPr/>
        </p:nvCxnSpPr>
        <p:spPr>
          <a:xfrm>
            <a:off x="6140674" y="0"/>
            <a:ext cx="0" cy="68580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25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1_W4_9.2.wav"/>
                                        </p:tgtEl>
                                      </p:cMediaNode>
                                    </p:audio>
                                  </p:sub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descr="Teacher">
            <a:extLst>
              <a:ext uri="{FF2B5EF4-FFF2-40B4-BE49-F238E27FC236}">
                <a16:creationId xmlns:a16="http://schemas.microsoft.com/office/drawing/2014/main" id="{68362563-6301-4643-A907-45349F9563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600" y="78577"/>
            <a:ext cx="914400" cy="914400"/>
          </a:xfrm>
          <a:prstGeom prst="rect">
            <a:avLst/>
          </a:prstGeom>
        </p:spPr>
      </p:pic>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15" name="Speech Bubble: Rectangle with Corners Rounded 14">
            <a:extLst>
              <a:ext uri="{FF2B5EF4-FFF2-40B4-BE49-F238E27FC236}">
                <a16:creationId xmlns:a16="http://schemas.microsoft.com/office/drawing/2014/main" id="{7251FCBA-2724-475D-972C-38C8AC229A75}"/>
              </a:ext>
            </a:extLst>
          </p:cNvPr>
          <p:cNvSpPr/>
          <p:nvPr/>
        </p:nvSpPr>
        <p:spPr>
          <a:xfrm>
            <a:off x="1059825" y="248762"/>
            <a:ext cx="1654085"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7" name="Google Shape;108;p3">
            <a:extLst>
              <a:ext uri="{FF2B5EF4-FFF2-40B4-BE49-F238E27FC236}">
                <a16:creationId xmlns:a16="http://schemas.microsoft.com/office/drawing/2014/main" id="{6172EBDE-543A-4065-9709-D79753155D00}"/>
              </a:ext>
            </a:extLst>
          </p:cNvPr>
          <p:cNvSpPr txBox="1"/>
          <p:nvPr/>
        </p:nvSpPr>
        <p:spPr>
          <a:xfrm>
            <a:off x="1059826" y="274418"/>
            <a:ext cx="185799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Wo </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t>
            </a:r>
            <a:endParaRPr kumimoji="0" sz="2400" b="1" i="0"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endParaRPr>
          </a:p>
        </p:txBody>
      </p:sp>
      <p:pic>
        <p:nvPicPr>
          <p:cNvPr id="12" name="Picture 11" descr="A picture containing text, table, worktable&#10;&#10;Description automatically generated">
            <a:extLst>
              <a:ext uri="{FF2B5EF4-FFF2-40B4-BE49-F238E27FC236}">
                <a16:creationId xmlns:a16="http://schemas.microsoft.com/office/drawing/2014/main" id="{FADC5937-B16B-B145-4E8B-A7B1C5BA52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30057" y="2496091"/>
            <a:ext cx="3568445" cy="1865818"/>
          </a:xfrm>
          <a:prstGeom prst="rect">
            <a:avLst/>
          </a:prstGeom>
        </p:spPr>
      </p:pic>
      <p:pic>
        <p:nvPicPr>
          <p:cNvPr id="11" name="Picture 10">
            <a:extLst>
              <a:ext uri="{FF2B5EF4-FFF2-40B4-BE49-F238E27FC236}">
                <a16:creationId xmlns:a16="http://schemas.microsoft.com/office/drawing/2014/main" id="{CED9ECE1-7D2E-C312-3CC2-FF48BC07F11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5510" y="2465825"/>
            <a:ext cx="2797502" cy="1896084"/>
          </a:xfrm>
          <a:prstGeom prst="rect">
            <a:avLst/>
          </a:prstGeom>
        </p:spPr>
      </p:pic>
      <p:cxnSp>
        <p:nvCxnSpPr>
          <p:cNvPr id="10" name="Straight Connector 9">
            <a:extLst>
              <a:ext uri="{FF2B5EF4-FFF2-40B4-BE49-F238E27FC236}">
                <a16:creationId xmlns:a16="http://schemas.microsoft.com/office/drawing/2014/main" id="{A3830DD8-D0D6-4127-B882-9BE0F2213E7D}"/>
              </a:ext>
            </a:extLst>
          </p:cNvPr>
          <p:cNvCxnSpPr>
            <a:cxnSpLocks/>
          </p:cNvCxnSpPr>
          <p:nvPr/>
        </p:nvCxnSpPr>
        <p:spPr>
          <a:xfrm>
            <a:off x="6140674" y="0"/>
            <a:ext cx="0" cy="68580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40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1_W4_9.3.wav"/>
                                        </p:tgtEl>
                                      </p:cMediaNode>
                                    </p:audio>
                                  </p:sub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descr="Teacher">
            <a:extLst>
              <a:ext uri="{FF2B5EF4-FFF2-40B4-BE49-F238E27FC236}">
                <a16:creationId xmlns:a16="http://schemas.microsoft.com/office/drawing/2014/main" id="{68362563-6301-4643-A907-45349F9563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600" y="78577"/>
            <a:ext cx="914400" cy="914400"/>
          </a:xfrm>
          <a:prstGeom prst="rect">
            <a:avLst/>
          </a:prstGeom>
        </p:spPr>
      </p:pic>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15" name="Speech Bubble: Rectangle with Corners Rounded 14">
            <a:extLst>
              <a:ext uri="{FF2B5EF4-FFF2-40B4-BE49-F238E27FC236}">
                <a16:creationId xmlns:a16="http://schemas.microsoft.com/office/drawing/2014/main" id="{7251FCBA-2724-475D-972C-38C8AC229A75}"/>
              </a:ext>
            </a:extLst>
          </p:cNvPr>
          <p:cNvSpPr/>
          <p:nvPr/>
        </p:nvSpPr>
        <p:spPr>
          <a:xfrm>
            <a:off x="1059825" y="248762"/>
            <a:ext cx="1654085"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7" name="Google Shape;108;p3">
            <a:extLst>
              <a:ext uri="{FF2B5EF4-FFF2-40B4-BE49-F238E27FC236}">
                <a16:creationId xmlns:a16="http://schemas.microsoft.com/office/drawing/2014/main" id="{6172EBDE-543A-4065-9709-D79753155D00}"/>
              </a:ext>
            </a:extLst>
          </p:cNvPr>
          <p:cNvSpPr txBox="1"/>
          <p:nvPr/>
        </p:nvSpPr>
        <p:spPr>
          <a:xfrm>
            <a:off x="1059826" y="274418"/>
            <a:ext cx="185799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Wo </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t>
            </a:r>
            <a:endParaRPr kumimoji="0" sz="2400" b="1" i="0"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endParaRPr>
          </a:p>
        </p:txBody>
      </p:sp>
      <p:pic>
        <p:nvPicPr>
          <p:cNvPr id="10" name="Picture 9">
            <a:extLst>
              <a:ext uri="{FF2B5EF4-FFF2-40B4-BE49-F238E27FC236}">
                <a16:creationId xmlns:a16="http://schemas.microsoft.com/office/drawing/2014/main" id="{2B8A1780-9682-EB73-19A4-DB9FCF8403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65189" y="2321169"/>
            <a:ext cx="2019145" cy="2703458"/>
          </a:xfrm>
          <a:prstGeom prst="rect">
            <a:avLst/>
          </a:prstGeom>
        </p:spPr>
      </p:pic>
      <p:pic>
        <p:nvPicPr>
          <p:cNvPr id="13" name="Picture 12" descr="Icon&#10;&#10;Description automatically generated">
            <a:extLst>
              <a:ext uri="{FF2B5EF4-FFF2-40B4-BE49-F238E27FC236}">
                <a16:creationId xmlns:a16="http://schemas.microsoft.com/office/drawing/2014/main" id="{4300B71E-62BE-8C8B-F4F3-49791EE4C3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40996" y="2166793"/>
            <a:ext cx="1506105" cy="3012210"/>
          </a:xfrm>
          <a:prstGeom prst="rect">
            <a:avLst/>
          </a:prstGeom>
        </p:spPr>
      </p:pic>
      <p:cxnSp>
        <p:nvCxnSpPr>
          <p:cNvPr id="11" name="Straight Connector 10">
            <a:extLst>
              <a:ext uri="{FF2B5EF4-FFF2-40B4-BE49-F238E27FC236}">
                <a16:creationId xmlns:a16="http://schemas.microsoft.com/office/drawing/2014/main" id="{3454C793-3E82-43AE-9499-2508CEF28C15}"/>
              </a:ext>
            </a:extLst>
          </p:cNvPr>
          <p:cNvCxnSpPr>
            <a:cxnSpLocks/>
          </p:cNvCxnSpPr>
          <p:nvPr/>
        </p:nvCxnSpPr>
        <p:spPr>
          <a:xfrm>
            <a:off x="6140674" y="0"/>
            <a:ext cx="0" cy="68580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40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1_W4_9.4.wav"/>
                                        </p:tgtEl>
                                      </p:cMediaNode>
                                    </p:audio>
                                  </p:sub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descr="Teacher">
            <a:extLst>
              <a:ext uri="{FF2B5EF4-FFF2-40B4-BE49-F238E27FC236}">
                <a16:creationId xmlns:a16="http://schemas.microsoft.com/office/drawing/2014/main" id="{68362563-6301-4643-A907-45349F9563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600" y="78577"/>
            <a:ext cx="914400" cy="914400"/>
          </a:xfrm>
          <a:prstGeom prst="rect">
            <a:avLst/>
          </a:prstGeom>
        </p:spPr>
      </p:pic>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15" name="Speech Bubble: Rectangle with Corners Rounded 14">
            <a:extLst>
              <a:ext uri="{FF2B5EF4-FFF2-40B4-BE49-F238E27FC236}">
                <a16:creationId xmlns:a16="http://schemas.microsoft.com/office/drawing/2014/main" id="{7251FCBA-2724-475D-972C-38C8AC229A75}"/>
              </a:ext>
            </a:extLst>
          </p:cNvPr>
          <p:cNvSpPr/>
          <p:nvPr/>
        </p:nvSpPr>
        <p:spPr>
          <a:xfrm>
            <a:off x="1059825" y="248762"/>
            <a:ext cx="1654085"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7" name="Google Shape;108;p3">
            <a:extLst>
              <a:ext uri="{FF2B5EF4-FFF2-40B4-BE49-F238E27FC236}">
                <a16:creationId xmlns:a16="http://schemas.microsoft.com/office/drawing/2014/main" id="{6172EBDE-543A-4065-9709-D79753155D00}"/>
              </a:ext>
            </a:extLst>
          </p:cNvPr>
          <p:cNvSpPr txBox="1"/>
          <p:nvPr/>
        </p:nvSpPr>
        <p:spPr>
          <a:xfrm>
            <a:off x="1059826" y="274418"/>
            <a:ext cx="185799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Wo </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t>
            </a:r>
            <a:endParaRPr kumimoji="0" sz="2400" b="1" i="0"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endParaRPr>
          </a:p>
        </p:txBody>
      </p:sp>
      <p:pic>
        <p:nvPicPr>
          <p:cNvPr id="13" name="Picture 12" descr="Icon&#10;&#10;Description automatically generated">
            <a:extLst>
              <a:ext uri="{FF2B5EF4-FFF2-40B4-BE49-F238E27FC236}">
                <a16:creationId xmlns:a16="http://schemas.microsoft.com/office/drawing/2014/main" id="{4300B71E-62BE-8C8B-F4F3-49791EE4C3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6350" y="1922895"/>
            <a:ext cx="1506105" cy="3012210"/>
          </a:xfrm>
          <a:prstGeom prst="rect">
            <a:avLst/>
          </a:prstGeom>
        </p:spPr>
      </p:pic>
      <p:pic>
        <p:nvPicPr>
          <p:cNvPr id="11" name="Picture 10" descr="A picture containing text, table, worktable&#10;&#10;Description automatically generated">
            <a:extLst>
              <a:ext uri="{FF2B5EF4-FFF2-40B4-BE49-F238E27FC236}">
                <a16:creationId xmlns:a16="http://schemas.microsoft.com/office/drawing/2014/main" id="{94D454FD-6C99-C24E-C30A-C1825BBCBA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1180" y="2432084"/>
            <a:ext cx="3813276" cy="1993832"/>
          </a:xfrm>
          <a:prstGeom prst="rect">
            <a:avLst/>
          </a:prstGeom>
        </p:spPr>
      </p:pic>
      <p:cxnSp>
        <p:nvCxnSpPr>
          <p:cNvPr id="10" name="Straight Connector 9">
            <a:extLst>
              <a:ext uri="{FF2B5EF4-FFF2-40B4-BE49-F238E27FC236}">
                <a16:creationId xmlns:a16="http://schemas.microsoft.com/office/drawing/2014/main" id="{ACA9BCA3-10F6-4639-A92C-6575024F359C}"/>
              </a:ext>
            </a:extLst>
          </p:cNvPr>
          <p:cNvCxnSpPr>
            <a:cxnSpLocks/>
          </p:cNvCxnSpPr>
          <p:nvPr/>
        </p:nvCxnSpPr>
        <p:spPr>
          <a:xfrm>
            <a:off x="6140674" y="0"/>
            <a:ext cx="0" cy="68580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85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1_W4_9.5.wav"/>
                                        </p:tgtEl>
                                      </p:cMediaNode>
                                    </p:audio>
                                  </p:sub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descr="Teacher">
            <a:extLst>
              <a:ext uri="{FF2B5EF4-FFF2-40B4-BE49-F238E27FC236}">
                <a16:creationId xmlns:a16="http://schemas.microsoft.com/office/drawing/2014/main" id="{68362563-6301-4643-A907-45349F9563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600" y="78577"/>
            <a:ext cx="914400" cy="914400"/>
          </a:xfrm>
          <a:prstGeom prst="rect">
            <a:avLst/>
          </a:prstGeom>
        </p:spPr>
      </p:pic>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cxnSp>
        <p:nvCxnSpPr>
          <p:cNvPr id="5" name="Straight Connector 4">
            <a:extLst>
              <a:ext uri="{FF2B5EF4-FFF2-40B4-BE49-F238E27FC236}">
                <a16:creationId xmlns:a16="http://schemas.microsoft.com/office/drawing/2014/main" id="{FEB8CF9D-3D7E-42D0-A487-EB2F8FB24BF3}"/>
              </a:ext>
            </a:extLst>
          </p:cNvPr>
          <p:cNvCxnSpPr>
            <a:cxnSpLocks/>
          </p:cNvCxnSpPr>
          <p:nvPr/>
        </p:nvCxnSpPr>
        <p:spPr>
          <a:xfrm>
            <a:off x="6140674" y="0"/>
            <a:ext cx="0" cy="68580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5" name="Speech Bubble: Rectangle with Corners Rounded 14">
            <a:extLst>
              <a:ext uri="{FF2B5EF4-FFF2-40B4-BE49-F238E27FC236}">
                <a16:creationId xmlns:a16="http://schemas.microsoft.com/office/drawing/2014/main" id="{7251FCBA-2724-475D-972C-38C8AC229A75}"/>
              </a:ext>
            </a:extLst>
          </p:cNvPr>
          <p:cNvSpPr/>
          <p:nvPr/>
        </p:nvSpPr>
        <p:spPr>
          <a:xfrm>
            <a:off x="1059825" y="248762"/>
            <a:ext cx="1654085"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7" name="Google Shape;108;p3">
            <a:extLst>
              <a:ext uri="{FF2B5EF4-FFF2-40B4-BE49-F238E27FC236}">
                <a16:creationId xmlns:a16="http://schemas.microsoft.com/office/drawing/2014/main" id="{6172EBDE-543A-4065-9709-D79753155D00}"/>
              </a:ext>
            </a:extLst>
          </p:cNvPr>
          <p:cNvSpPr txBox="1"/>
          <p:nvPr/>
        </p:nvSpPr>
        <p:spPr>
          <a:xfrm>
            <a:off x="1059826" y="274418"/>
            <a:ext cx="185799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Wo </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t>
            </a:r>
            <a:endParaRPr kumimoji="0" sz="2400" b="1" i="0"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endParaRPr>
          </a:p>
        </p:txBody>
      </p:sp>
      <p:pic>
        <p:nvPicPr>
          <p:cNvPr id="11" name="Picture 10" descr="A picture containing text, table, worktable&#10;&#10;Description automatically generated">
            <a:extLst>
              <a:ext uri="{FF2B5EF4-FFF2-40B4-BE49-F238E27FC236}">
                <a16:creationId xmlns:a16="http://schemas.microsoft.com/office/drawing/2014/main" id="{94D454FD-6C99-C24E-C30A-C1825BBCBA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1180" y="2432084"/>
            <a:ext cx="3813276" cy="1993832"/>
          </a:xfrm>
          <a:prstGeom prst="rect">
            <a:avLst/>
          </a:prstGeom>
        </p:spPr>
      </p:pic>
      <p:pic>
        <p:nvPicPr>
          <p:cNvPr id="10" name="Picture 9" descr="A picture containing building, window&#10;&#10;Description automatically generated">
            <a:extLst>
              <a:ext uri="{FF2B5EF4-FFF2-40B4-BE49-F238E27FC236}">
                <a16:creationId xmlns:a16="http://schemas.microsoft.com/office/drawing/2014/main" id="{2FD80EE2-E9DD-165E-E6B0-E2AF6A2E1E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66993" y="1888439"/>
            <a:ext cx="1944818" cy="2797042"/>
          </a:xfrm>
          <a:prstGeom prst="rect">
            <a:avLst/>
          </a:prstGeom>
        </p:spPr>
      </p:pic>
    </p:spTree>
    <p:extLst>
      <p:ext uri="{BB962C8B-B14F-4D97-AF65-F5344CB8AC3E}">
        <p14:creationId xmlns:p14="http://schemas.microsoft.com/office/powerpoint/2010/main" val="258614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1_W4_9.6.wav"/>
                                        </p:tgtEl>
                                      </p:cMediaNode>
                                    </p:audio>
                                  </p:sub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toy, decorated&#10;&#10;Description automatically generated">
            <a:extLst>
              <a:ext uri="{FF2B5EF4-FFF2-40B4-BE49-F238E27FC236}">
                <a16:creationId xmlns:a16="http://schemas.microsoft.com/office/drawing/2014/main" id="{79057D6E-DE58-40E5-A531-A3339949B2C4}"/>
              </a:ext>
            </a:extLst>
          </p:cNvPr>
          <p:cNvPicPr>
            <a:picLocks noChangeAspect="1"/>
          </p:cNvPicPr>
          <p:nvPr/>
        </p:nvPicPr>
        <p:blipFill rotWithShape="1">
          <a:blip r:embed="rId3">
            <a:extLst>
              <a:ext uri="{28A0092B-C50C-407E-A947-70E740481C1C}">
                <a14:useLocalDpi xmlns:a14="http://schemas.microsoft.com/office/drawing/2010/main" val="0"/>
              </a:ext>
            </a:extLst>
          </a:blip>
          <a:srcRect t="15106" b="5306"/>
          <a:stretch/>
        </p:blipFill>
        <p:spPr>
          <a:xfrm>
            <a:off x="-1" y="0"/>
            <a:ext cx="12192000" cy="6858000"/>
          </a:xfrm>
          <a:prstGeom prst="rect">
            <a:avLst/>
          </a:prstGeom>
        </p:spPr>
      </p:pic>
      <p:sp>
        <p:nvSpPr>
          <p:cNvPr id="112" name="CustomShape 6"/>
          <p:cNvSpPr/>
          <p:nvPr/>
        </p:nvSpPr>
        <p:spPr>
          <a:xfrm>
            <a:off x="114389" y="0"/>
            <a:ext cx="81255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Schule in Deutschland</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113" name="CustomShape 7"/>
          <p:cNvSpPr/>
          <p:nvPr/>
        </p:nvSpPr>
        <p:spPr>
          <a:xfrm>
            <a:off x="162792" y="612843"/>
            <a:ext cx="10340647"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In Germany, children start school at 6 years old. In most of the country</a:t>
            </a:r>
            <a:r>
              <a:rPr lang="en-GB" sz="2800" spc="-1" dirty="0">
                <a:solidFill>
                  <a:srgbClr val="002060"/>
                </a:solidFill>
                <a:latin typeface="Century Gothic" panose="020B0502020202020204" pitchFamily="34" charset="0"/>
                <a:ea typeface="Century Gothic"/>
              </a:rPr>
              <a:t>, primary school takes four years. School finishes around lunchtime, and there is no school uniform! </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503440" y="329833"/>
            <a:ext cx="1557451" cy="374973"/>
          </a:xfrm>
          <a:solidFill>
            <a:schemeClr val="bg1"/>
          </a:solidFill>
        </p:spPr>
        <p:txBody>
          <a:bodyPr/>
          <a:lstStyle/>
          <a:p>
            <a:pPr algn="ctr"/>
            <a:r>
              <a:rPr lang="en-GB" sz="2000" b="1" dirty="0">
                <a:solidFill>
                  <a:schemeClr val="bg1"/>
                </a:solidFill>
                <a:latin typeface="Century Gothic" panose="020B0502020202020204" pitchFamily="34" charset="0"/>
              </a:rPr>
              <a:t>Kultur</a:t>
            </a:r>
          </a:p>
        </p:txBody>
      </p:sp>
      <p:pic>
        <p:nvPicPr>
          <p:cNvPr id="15" name="Picture 14" descr="Logo&#10;&#10;Description automatically generated">
            <a:extLst>
              <a:ext uri="{FF2B5EF4-FFF2-40B4-BE49-F238E27FC236}">
                <a16:creationId xmlns:a16="http://schemas.microsoft.com/office/drawing/2014/main" id="{89B9ADB6-F0BD-458B-888C-C78805A620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362" y="87550"/>
            <a:ext cx="1695683" cy="1050586"/>
          </a:xfrm>
          <a:prstGeom prst="rect">
            <a:avLst/>
          </a:prstGeom>
        </p:spPr>
      </p:pic>
      <p:sp>
        <p:nvSpPr>
          <p:cNvPr id="7" name="Speech Bubble: Oval 6">
            <a:extLst>
              <a:ext uri="{FF2B5EF4-FFF2-40B4-BE49-F238E27FC236}">
                <a16:creationId xmlns:a16="http://schemas.microsoft.com/office/drawing/2014/main" id="{9F25B5F9-36A0-1D74-B447-82BA1C05DD5C}"/>
              </a:ext>
            </a:extLst>
          </p:cNvPr>
          <p:cNvSpPr/>
          <p:nvPr/>
        </p:nvSpPr>
        <p:spPr>
          <a:xfrm>
            <a:off x="8929931" y="1722096"/>
            <a:ext cx="3262068" cy="1877048"/>
          </a:xfrm>
          <a:prstGeom prst="wedgeEllipseCallout">
            <a:avLst>
              <a:gd name="adj1" fmla="val -148475"/>
              <a:gd name="adj2" fmla="val 47096"/>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Schule is cool! </a:t>
            </a:r>
            <a:endParaRPr lang="en-GB" sz="3600" b="1" dirty="0">
              <a:solidFill>
                <a:srgbClr val="002060"/>
              </a:solidFill>
            </a:endParaRPr>
          </a:p>
        </p:txBody>
      </p:sp>
    </p:spTree>
    <p:extLst>
      <p:ext uri="{BB962C8B-B14F-4D97-AF65-F5344CB8AC3E}">
        <p14:creationId xmlns:p14="http://schemas.microsoft.com/office/powerpoint/2010/main" val="40147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0" y="0"/>
            <a:ext cx="4350240" cy="68572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pPr algn="ctr"/>
            <a:r>
              <a:rPr lang="en-GB" sz="6000" b="1" dirty="0" err="1">
                <a:solidFill>
                  <a:schemeClr val="bg1"/>
                </a:solidFill>
                <a:latin typeface="Century Gothic" panose="020B0502020202020204" pitchFamily="34" charset="0"/>
                <a:hlinkClick r:id="" action="ppaction://noaction">
                  <a:snd r:embed="rId3" name="tschuess.wav"/>
                  <a:extLst>
                    <a:ext uri="{A12FA001-AC4F-418D-AE19-62706E023703}">
                      <ahyp:hlinkClr xmlns:ahyp="http://schemas.microsoft.com/office/drawing/2018/hyperlinkcolor" val="tx"/>
                    </a:ext>
                  </a:extLst>
                </a:hlinkClick>
              </a:rPr>
              <a:t>Tschüss</a:t>
            </a:r>
            <a:r>
              <a:rPr lang="en-GB" sz="6000" b="1" dirty="0">
                <a:solidFill>
                  <a:schemeClr val="bg1"/>
                </a:solidFill>
                <a:latin typeface="Century Gothic" panose="020B0502020202020204" pitchFamily="34" charset="0"/>
                <a:hlinkClick r:id="" action="ppaction://noaction">
                  <a:snd r:embed="rId3" name="tschuess.wav"/>
                  <a:extLst>
                    <a:ext uri="{A12FA001-AC4F-418D-AE19-62706E023703}">
                      <ahyp:hlinkClr xmlns:ahyp="http://schemas.microsoft.com/office/drawing/2018/hyperlinkcolor" val="tx"/>
                    </a:ext>
                  </a:extLst>
                </a:hlinkClick>
              </a:rPr>
              <a:t>!</a:t>
            </a: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a:solidFill>
                  <a:srgbClr val="FF0000"/>
                </a:solidFill>
                <a:latin typeface="Modern Love" panose="04090805081005020601" pitchFamily="82" charset="0"/>
                <a:cs typeface="Arial"/>
                <a:sym typeface="Arial"/>
              </a:rPr>
              <a:t>rot</a:t>
            </a:r>
            <a:endParaRPr lang="en-GB" sz="1400" kern="0" dirty="0">
              <a:solidFill>
                <a:srgbClr val="FF0000"/>
              </a:solidFill>
              <a:latin typeface="Modern Love" panose="04090805081005020601" pitchFamily="82" charset="0"/>
              <a:cs typeface="Arial"/>
              <a:sym typeface="Arial"/>
            </a:endParaRPr>
          </a:p>
        </p:txBody>
      </p:sp>
      <p:pic>
        <p:nvPicPr>
          <p:cNvPr id="6" name="Picture 5" descr="Map&#10;&#10;Description automatically generated">
            <a:extLst>
              <a:ext uri="{FF2B5EF4-FFF2-40B4-BE49-F238E27FC236}">
                <a16:creationId xmlns:a16="http://schemas.microsoft.com/office/drawing/2014/main" id="{7014CDA3-858F-4573-9D62-93A261B323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Tree>
    <p:extLst>
      <p:ext uri="{BB962C8B-B14F-4D97-AF65-F5344CB8AC3E}">
        <p14:creationId xmlns:p14="http://schemas.microsoft.com/office/powerpoint/2010/main" val="396994381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79513" y="-50588"/>
            <a:ext cx="3863899" cy="1446550"/>
          </a:xfrm>
          <a:prstGeom prst="rect">
            <a:avLst/>
          </a:prstGeom>
          <a:noFill/>
        </p:spPr>
        <p:txBody>
          <a:bodyPr wrap="square" rtlCol="0">
            <a:spAutoFit/>
          </a:bodyPr>
          <a:lstStyle/>
          <a:p>
            <a:r>
              <a:rPr lang="en-GB" sz="8800" dirty="0">
                <a:solidFill>
                  <a:srgbClr val="002060"/>
                </a:solidFill>
              </a:rPr>
              <a:t>[</a:t>
            </a:r>
            <a:r>
              <a:rPr lang="en-GB" sz="8800" dirty="0" err="1">
                <a:solidFill>
                  <a:srgbClr val="002060"/>
                </a:solidFill>
              </a:rPr>
              <a:t>ei</a:t>
            </a:r>
            <a:r>
              <a:rPr lang="en-GB" sz="8800" dirty="0">
                <a:solidFill>
                  <a:srgbClr val="002060"/>
                </a:solidFill>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38D4744F-B290-4485-90A6-89466F9A0EE9}"/>
              </a:ext>
            </a:extLst>
          </p:cNvPr>
          <p:cNvGrpSpPr/>
          <p:nvPr/>
        </p:nvGrpSpPr>
        <p:grpSpPr>
          <a:xfrm>
            <a:off x="10396437" y="189956"/>
            <a:ext cx="1537410" cy="941869"/>
            <a:chOff x="10396437" y="189956"/>
            <a:chExt cx="1537410" cy="941869"/>
          </a:xfrm>
        </p:grpSpPr>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a:t>
              </a:r>
            </a:p>
          </p:txBody>
        </p:sp>
      </p:grpSp>
      <p:sp>
        <p:nvSpPr>
          <p:cNvPr id="10" name="Rectangle 9">
            <a:extLst>
              <a:ext uri="{FF2B5EF4-FFF2-40B4-BE49-F238E27FC236}">
                <a16:creationId xmlns:a16="http://schemas.microsoft.com/office/drawing/2014/main" id="{EC596076-C468-46AA-BCB5-4607E09FFDA4}"/>
              </a:ext>
            </a:extLst>
          </p:cNvPr>
          <p:cNvSpPr/>
          <p:nvPr/>
        </p:nvSpPr>
        <p:spPr>
          <a:xfrm>
            <a:off x="4510728" y="3743933"/>
            <a:ext cx="2438488" cy="193899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a:t>
            </a:r>
            <a:r>
              <a:rPr kumimoji="0" lang="en-GB" sz="12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endParaRPr kumimoji="0" lang="en-GB" sz="120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grpSp>
        <p:nvGrpSpPr>
          <p:cNvPr id="4" name="Group 3">
            <a:extLst>
              <a:ext uri="{FF2B5EF4-FFF2-40B4-BE49-F238E27FC236}">
                <a16:creationId xmlns:a16="http://schemas.microsoft.com/office/drawing/2014/main" id="{238B313C-7BED-43ED-872F-2822F93B6648}"/>
              </a:ext>
            </a:extLst>
          </p:cNvPr>
          <p:cNvGrpSpPr/>
          <p:nvPr/>
        </p:nvGrpSpPr>
        <p:grpSpPr>
          <a:xfrm>
            <a:off x="4430122" y="672687"/>
            <a:ext cx="3109710" cy="3083623"/>
            <a:chOff x="4430122" y="20340"/>
            <a:chExt cx="3109710" cy="3083623"/>
          </a:xfrm>
        </p:grpSpPr>
        <p:pic>
          <p:nvPicPr>
            <p:cNvPr id="9" name="Picture 8" descr="man escaping from jail">
              <a:extLst>
                <a:ext uri="{FF2B5EF4-FFF2-40B4-BE49-F238E27FC236}">
                  <a16:creationId xmlns:a16="http://schemas.microsoft.com/office/drawing/2014/main" id="{B99C5550-DF5D-4CE5-A17A-7F5B66309BA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30122" y="20340"/>
              <a:ext cx="3109710" cy="2784541"/>
            </a:xfrm>
            <a:prstGeom prst="rect">
              <a:avLst/>
            </a:prstGeom>
          </p:spPr>
        </p:pic>
        <p:sp>
          <p:nvSpPr>
            <p:cNvPr id="2" name="TextBox 1">
              <a:extLst>
                <a:ext uri="{FF2B5EF4-FFF2-40B4-BE49-F238E27FC236}">
                  <a16:creationId xmlns:a16="http://schemas.microsoft.com/office/drawing/2014/main" id="{FC96B7AD-872B-4902-B647-6D312AB19FF0}"/>
                </a:ext>
              </a:extLst>
            </p:cNvPr>
            <p:cNvSpPr txBox="1"/>
            <p:nvPr/>
          </p:nvSpPr>
          <p:spPr>
            <a:xfrm>
              <a:off x="4641086" y="2396077"/>
              <a:ext cx="2177773" cy="707886"/>
            </a:xfrm>
            <a:prstGeom prst="rect">
              <a:avLst/>
            </a:prstGeom>
            <a:noFill/>
          </p:spPr>
          <p:txBody>
            <a:bodyPr wrap="square" rtlCol="0">
              <a:spAutoFit/>
            </a:bodyPr>
            <a:lstStyle/>
            <a:p>
              <a:pPr algn="ctr"/>
              <a:r>
                <a:rPr lang="en-GB" sz="4000" dirty="0">
                  <a:solidFill>
                    <a:srgbClr val="002060"/>
                  </a:solidFill>
                </a:rPr>
                <a:t>free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0" y="-105943"/>
            <a:ext cx="3863899" cy="1446550"/>
          </a:xfrm>
          <a:prstGeom prst="rect">
            <a:avLst/>
          </a:prstGeom>
          <a:noFill/>
        </p:spPr>
        <p:txBody>
          <a:bodyPr wrap="square" rtlCol="0">
            <a:spAutoFit/>
          </a:bodyPr>
          <a:lstStyle/>
          <a:p>
            <a:r>
              <a:rPr lang="en-GB" sz="8800" dirty="0">
                <a:solidFill>
                  <a:srgbClr val="002060"/>
                </a:solidFill>
              </a:rPr>
              <a:t>[</a:t>
            </a:r>
            <a:r>
              <a:rPr lang="en-GB" sz="8800" dirty="0" err="1">
                <a:solidFill>
                  <a:srgbClr val="002060"/>
                </a:solidFill>
              </a:rPr>
              <a:t>ei</a:t>
            </a:r>
            <a:r>
              <a:rPr lang="en-GB" sz="8800" dirty="0">
                <a:solidFill>
                  <a:srgbClr val="002060"/>
                </a:solidFill>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a:t>
            </a:r>
          </a:p>
        </p:txBody>
      </p:sp>
      <p:sp>
        <p:nvSpPr>
          <p:cNvPr id="8" name="Rounded Rectangle 3">
            <a:extLst>
              <a:ext uri="{FF2B5EF4-FFF2-40B4-BE49-F238E27FC236}">
                <a16:creationId xmlns:a16="http://schemas.microsoft.com/office/drawing/2014/main" id="{BDBD2313-8803-4322-BE63-9086E1E8DE9A}"/>
              </a:ext>
            </a:extLst>
          </p:cNvPr>
          <p:cNvSpPr/>
          <p:nvPr/>
        </p:nvSpPr>
        <p:spPr>
          <a:xfrm>
            <a:off x="4048027" y="1537988"/>
            <a:ext cx="3802879" cy="2880519"/>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a:t>
            </a:r>
            <a:r>
              <a:rPr kumimoji="0" lang="en-GB" sz="88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endParaRPr kumimoji="0" lang="en-GB" sz="88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pic>
        <p:nvPicPr>
          <p:cNvPr id="9" name="Picture 8" descr="man escaping from jail">
            <a:extLst>
              <a:ext uri="{FF2B5EF4-FFF2-40B4-BE49-F238E27FC236}">
                <a16:creationId xmlns:a16="http://schemas.microsoft.com/office/drawing/2014/main" id="{FC5BC6E3-6B8A-4B5F-B56B-33693289FA6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55038" y="1594142"/>
            <a:ext cx="1988858" cy="1780892"/>
          </a:xfrm>
          <a:prstGeom prst="rect">
            <a:avLst/>
          </a:prstGeom>
        </p:spPr>
      </p:pic>
      <p:grpSp>
        <p:nvGrpSpPr>
          <p:cNvPr id="11" name="Group 10" descr="the number one and the letter 'a'">
            <a:extLst>
              <a:ext uri="{FF2B5EF4-FFF2-40B4-BE49-F238E27FC236}">
                <a16:creationId xmlns:a16="http://schemas.microsoft.com/office/drawing/2014/main" id="{4DCD44E4-2363-4649-B41F-82035FBD5F0D}"/>
              </a:ext>
            </a:extLst>
          </p:cNvPr>
          <p:cNvGrpSpPr/>
          <p:nvPr/>
        </p:nvGrpSpPr>
        <p:grpSpPr>
          <a:xfrm>
            <a:off x="8879787" y="1510392"/>
            <a:ext cx="2488889" cy="946558"/>
            <a:chOff x="9018496" y="1514730"/>
            <a:chExt cx="3331252" cy="1450172"/>
          </a:xfrm>
        </p:grpSpPr>
        <p:pic>
          <p:nvPicPr>
            <p:cNvPr id="12" name="Picture 11">
              <a:extLst>
                <a:ext uri="{FF2B5EF4-FFF2-40B4-BE49-F238E27FC236}">
                  <a16:creationId xmlns:a16="http://schemas.microsoft.com/office/drawing/2014/main" id="{81E58FCC-3EF7-41B3-BB0C-F8EA523756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8496" y="1514730"/>
              <a:ext cx="608794" cy="1346112"/>
            </a:xfrm>
            <a:prstGeom prst="rect">
              <a:avLst/>
            </a:prstGeom>
          </p:spPr>
        </p:pic>
        <p:sp>
          <p:nvSpPr>
            <p:cNvPr id="13" name="TextBox 12">
              <a:extLst>
                <a:ext uri="{FF2B5EF4-FFF2-40B4-BE49-F238E27FC236}">
                  <a16:creationId xmlns:a16="http://schemas.microsoft.com/office/drawing/2014/main" id="{E185D774-8A91-4011-A596-EC81ADA5222B}"/>
                </a:ext>
              </a:extLst>
            </p:cNvPr>
            <p:cNvSpPr txBox="1"/>
            <p:nvPr/>
          </p:nvSpPr>
          <p:spPr>
            <a:xfrm>
              <a:off x="9650825" y="1691775"/>
              <a:ext cx="2698923" cy="12731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p>
          </p:txBody>
        </p:sp>
      </p:grpSp>
      <p:sp>
        <p:nvSpPr>
          <p:cNvPr id="17" name="Rectangle 16">
            <a:extLst>
              <a:ext uri="{FF2B5EF4-FFF2-40B4-BE49-F238E27FC236}">
                <a16:creationId xmlns:a16="http://schemas.microsoft.com/office/drawing/2014/main" id="{EAF5A03F-1C6E-4911-8426-6635DC0B6CF2}"/>
              </a:ext>
            </a:extLst>
          </p:cNvPr>
          <p:cNvSpPr/>
          <p:nvPr/>
        </p:nvSpPr>
        <p:spPr>
          <a:xfrm>
            <a:off x="8970206" y="2339756"/>
            <a:ext cx="1308370"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6" name="Picture 5" descr="A picture containing text, clipart&#10;&#10;Description automatically generated">
            <a:extLst>
              <a:ext uri="{FF2B5EF4-FFF2-40B4-BE49-F238E27FC236}">
                <a16:creationId xmlns:a16="http://schemas.microsoft.com/office/drawing/2014/main" id="{23DD1047-DB37-48AF-811E-EE26FA6F83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586" y="1412611"/>
            <a:ext cx="2488889" cy="926984"/>
          </a:xfrm>
          <a:prstGeom prst="rect">
            <a:avLst/>
          </a:prstGeom>
        </p:spPr>
      </p:pic>
      <p:sp>
        <p:nvSpPr>
          <p:cNvPr id="20" name="Rectangle 19">
            <a:extLst>
              <a:ext uri="{FF2B5EF4-FFF2-40B4-BE49-F238E27FC236}">
                <a16:creationId xmlns:a16="http://schemas.microsoft.com/office/drawing/2014/main" id="{5CD38772-8683-4A7C-A97E-ADD59BE2EF90}"/>
              </a:ext>
            </a:extLst>
          </p:cNvPr>
          <p:cNvSpPr/>
          <p:nvPr/>
        </p:nvSpPr>
        <p:spPr>
          <a:xfrm>
            <a:off x="1255492" y="2407013"/>
            <a:ext cx="1606530"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t>
            </a:r>
            <a:r>
              <a:rPr kumimoji="0" lang="en-GB" sz="60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ei</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a:t>
            </a:r>
          </a:p>
        </p:txBody>
      </p:sp>
      <p:sp>
        <p:nvSpPr>
          <p:cNvPr id="15" name="Rectangle 14">
            <a:extLst>
              <a:ext uri="{FF2B5EF4-FFF2-40B4-BE49-F238E27FC236}">
                <a16:creationId xmlns:a16="http://schemas.microsoft.com/office/drawing/2014/main" id="{6DB12EE4-FFC0-4CC6-998E-F8501828F145}"/>
              </a:ext>
            </a:extLst>
          </p:cNvPr>
          <p:cNvSpPr/>
          <p:nvPr/>
        </p:nvSpPr>
        <p:spPr>
          <a:xfrm>
            <a:off x="1213034" y="5287898"/>
            <a:ext cx="1848583"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kl</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pSp>
        <p:nvGrpSpPr>
          <p:cNvPr id="16" name="Group 15">
            <a:extLst>
              <a:ext uri="{FF2B5EF4-FFF2-40B4-BE49-F238E27FC236}">
                <a16:creationId xmlns:a16="http://schemas.microsoft.com/office/drawing/2014/main" id="{75E701FF-23FF-4ED7-88E4-D2C4C274F9D3}"/>
              </a:ext>
            </a:extLst>
          </p:cNvPr>
          <p:cNvGrpSpPr/>
          <p:nvPr/>
        </p:nvGrpSpPr>
        <p:grpSpPr>
          <a:xfrm>
            <a:off x="864586" y="4433802"/>
            <a:ext cx="2419678" cy="913806"/>
            <a:chOff x="819761" y="2813629"/>
            <a:chExt cx="2419678" cy="913806"/>
          </a:xfrm>
        </p:grpSpPr>
        <p:pic>
          <p:nvPicPr>
            <p:cNvPr id="18" name="Picture 2" descr="Baby, Boy, Girl, Neutral, Child, Cute, Kid, Infant">
              <a:extLst>
                <a:ext uri="{FF2B5EF4-FFF2-40B4-BE49-F238E27FC236}">
                  <a16:creationId xmlns:a16="http://schemas.microsoft.com/office/drawing/2014/main" id="{41EC740C-5351-4CBF-A6AF-7307FAD7C6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761" y="2813629"/>
              <a:ext cx="781812" cy="91380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Yellow letters on a black background&#10;&#10;Description automatically generated with medium confidence">
              <a:extLst>
                <a:ext uri="{FF2B5EF4-FFF2-40B4-BE49-F238E27FC236}">
                  <a16:creationId xmlns:a16="http://schemas.microsoft.com/office/drawing/2014/main" id="{F8B4E321-19FD-4640-BB5F-251D1F0059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17923" y="3185147"/>
              <a:ext cx="1521516" cy="350610"/>
            </a:xfrm>
            <a:prstGeom prst="rect">
              <a:avLst/>
            </a:prstGeom>
          </p:spPr>
        </p:pic>
      </p:grpSp>
      <p:grpSp>
        <p:nvGrpSpPr>
          <p:cNvPr id="21" name="Group 20">
            <a:extLst>
              <a:ext uri="{FF2B5EF4-FFF2-40B4-BE49-F238E27FC236}">
                <a16:creationId xmlns:a16="http://schemas.microsoft.com/office/drawing/2014/main" id="{E39FAD4A-F605-4B3E-90AA-AE6C79446D48}"/>
              </a:ext>
            </a:extLst>
          </p:cNvPr>
          <p:cNvGrpSpPr/>
          <p:nvPr/>
        </p:nvGrpSpPr>
        <p:grpSpPr>
          <a:xfrm>
            <a:off x="8724124" y="3700005"/>
            <a:ext cx="2490601" cy="1647603"/>
            <a:chOff x="8409218" y="4234242"/>
            <a:chExt cx="3254188" cy="1998473"/>
          </a:xfrm>
        </p:grpSpPr>
        <p:pic>
          <p:nvPicPr>
            <p:cNvPr id="22" name="Picture 21" descr="stick figure by itself">
              <a:extLst>
                <a:ext uri="{FF2B5EF4-FFF2-40B4-BE49-F238E27FC236}">
                  <a16:creationId xmlns:a16="http://schemas.microsoft.com/office/drawing/2014/main" id="{50B112B5-BC69-4344-BA89-CE4F96B1072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75142" y="4234242"/>
              <a:ext cx="984173" cy="1998473"/>
            </a:xfrm>
            <a:prstGeom prst="rect">
              <a:avLst/>
            </a:prstGeom>
          </p:spPr>
        </p:pic>
        <p:sp>
          <p:nvSpPr>
            <p:cNvPr id="23" name="TextBox 22">
              <a:extLst>
                <a:ext uri="{FF2B5EF4-FFF2-40B4-BE49-F238E27FC236}">
                  <a16:creationId xmlns:a16="http://schemas.microsoft.com/office/drawing/2014/main" id="{39228046-CD2A-4F33-B510-554569B52CC7}"/>
                </a:ext>
              </a:extLst>
            </p:cNvPr>
            <p:cNvSpPr txBox="1"/>
            <p:nvPr/>
          </p:nvSpPr>
          <p:spPr>
            <a:xfrm>
              <a:off x="8409218" y="5345614"/>
              <a:ext cx="32541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alone</a:t>
              </a:r>
            </a:p>
          </p:txBody>
        </p:sp>
      </p:grpSp>
      <p:sp>
        <p:nvSpPr>
          <p:cNvPr id="24" name="Rectangle 23">
            <a:extLst>
              <a:ext uri="{FF2B5EF4-FFF2-40B4-BE49-F238E27FC236}">
                <a16:creationId xmlns:a16="http://schemas.microsoft.com/office/drawing/2014/main" id="{78CB66B7-8D06-4364-A9E7-DCED03BA4ABC}"/>
              </a:ext>
            </a:extLst>
          </p:cNvPr>
          <p:cNvSpPr/>
          <p:nvPr/>
        </p:nvSpPr>
        <p:spPr>
          <a:xfrm>
            <a:off x="8979010" y="5288589"/>
            <a:ext cx="2141933"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all</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2199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P spid="20" grpId="0"/>
      <p:bldP spid="15"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0" y="-105943"/>
            <a:ext cx="3863899" cy="1446550"/>
          </a:xfrm>
          <a:prstGeom prst="rect">
            <a:avLst/>
          </a:prstGeom>
          <a:noFill/>
        </p:spPr>
        <p:txBody>
          <a:bodyPr wrap="square" rtlCol="0">
            <a:spAutoFit/>
          </a:bodyPr>
          <a:lstStyle/>
          <a:p>
            <a:r>
              <a:rPr lang="en-GB" sz="8800" dirty="0">
                <a:solidFill>
                  <a:srgbClr val="002060"/>
                </a:solidFill>
              </a:rPr>
              <a:t>[</a:t>
            </a:r>
            <a:r>
              <a:rPr lang="en-GB" sz="8800" dirty="0" err="1">
                <a:solidFill>
                  <a:srgbClr val="002060"/>
                </a:solidFill>
              </a:rPr>
              <a:t>ei</a:t>
            </a:r>
            <a:r>
              <a:rPr lang="en-GB" sz="8800" dirty="0">
                <a:solidFill>
                  <a:srgbClr val="002060"/>
                </a:solidFill>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a:t>
            </a:r>
          </a:p>
        </p:txBody>
      </p:sp>
      <p:sp>
        <p:nvSpPr>
          <p:cNvPr id="17" name="Rectangle 16">
            <a:extLst>
              <a:ext uri="{FF2B5EF4-FFF2-40B4-BE49-F238E27FC236}">
                <a16:creationId xmlns:a16="http://schemas.microsoft.com/office/drawing/2014/main" id="{EAF5A03F-1C6E-4911-8426-6635DC0B6CF2}"/>
              </a:ext>
            </a:extLst>
          </p:cNvPr>
          <p:cNvSpPr/>
          <p:nvPr/>
        </p:nvSpPr>
        <p:spPr>
          <a:xfrm>
            <a:off x="8385615" y="2973582"/>
            <a:ext cx="2029723"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0" name="Rectangle 19">
            <a:extLst>
              <a:ext uri="{FF2B5EF4-FFF2-40B4-BE49-F238E27FC236}">
                <a16:creationId xmlns:a16="http://schemas.microsoft.com/office/drawing/2014/main" id="{5CD38772-8683-4A7C-A97E-ADD59BE2EF90}"/>
              </a:ext>
            </a:extLst>
          </p:cNvPr>
          <p:cNvSpPr/>
          <p:nvPr/>
        </p:nvSpPr>
        <p:spPr>
          <a:xfrm>
            <a:off x="6378098" y="2862382"/>
            <a:ext cx="1311576"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dirty="0" err="1">
                <a:solidFill>
                  <a:srgbClr val="002060"/>
                </a:solidFill>
                <a:latin typeface="Century Gothic" panose="020B0502020202020204" pitchFamily="34" charset="0"/>
              </a:rPr>
              <a:t>fr</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5" name="Rectangle 14">
            <a:extLst>
              <a:ext uri="{FF2B5EF4-FFF2-40B4-BE49-F238E27FC236}">
                <a16:creationId xmlns:a16="http://schemas.microsoft.com/office/drawing/2014/main" id="{6DB12EE4-FFC0-4CC6-998E-F8501828F145}"/>
              </a:ext>
            </a:extLst>
          </p:cNvPr>
          <p:cNvSpPr/>
          <p:nvPr/>
        </p:nvSpPr>
        <p:spPr>
          <a:xfrm>
            <a:off x="305113" y="5749035"/>
            <a:ext cx="1362874"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dirty="0">
                <a:solidFill>
                  <a:srgbClr val="002060"/>
                </a:solidFill>
                <a:latin typeface="Century Gothic" panose="020B0502020202020204" pitchFamily="34" charset="0"/>
              </a:rPr>
              <a:t>b</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4" name="Rectangle 23">
            <a:extLst>
              <a:ext uri="{FF2B5EF4-FFF2-40B4-BE49-F238E27FC236}">
                <a16:creationId xmlns:a16="http://schemas.microsoft.com/office/drawing/2014/main" id="{78CB66B7-8D06-4364-A9E7-DCED03BA4ABC}"/>
              </a:ext>
            </a:extLst>
          </p:cNvPr>
          <p:cNvSpPr/>
          <p:nvPr/>
        </p:nvSpPr>
        <p:spPr>
          <a:xfrm>
            <a:off x="7879390" y="4435211"/>
            <a:ext cx="2141933"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all</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Rectangle 24">
            <a:extLst>
              <a:ext uri="{FF2B5EF4-FFF2-40B4-BE49-F238E27FC236}">
                <a16:creationId xmlns:a16="http://schemas.microsoft.com/office/drawing/2014/main" id="{45427EC4-3106-84D4-BD69-838506D32058}"/>
              </a:ext>
            </a:extLst>
          </p:cNvPr>
          <p:cNvSpPr/>
          <p:nvPr/>
        </p:nvSpPr>
        <p:spPr>
          <a:xfrm>
            <a:off x="184983" y="4702317"/>
            <a:ext cx="1366080"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i="1" dirty="0">
                <a:solidFill>
                  <a:srgbClr val="0070C0"/>
                </a:solidFill>
                <a:latin typeface="Century Gothic" panose="020B0502020202020204" pitchFamily="34" charset="0"/>
              </a:rPr>
              <a:t>free</a:t>
            </a:r>
            <a:endParaRPr kumimoji="0" lang="en-GB" sz="4800" b="0" i="1" u="none" strike="noStrike" kern="1200" cap="none" spc="0" normalizeH="0" baseline="0" noProof="0" dirty="0">
              <a:ln>
                <a:noFill/>
              </a:ln>
              <a:solidFill>
                <a:srgbClr val="0070C0"/>
              </a:solidFill>
              <a:effectLst/>
              <a:uLnTx/>
              <a:uFillTx/>
              <a:latin typeface="Century Gothic" panose="020B0502020202020204" pitchFamily="34" charset="0"/>
            </a:endParaRPr>
          </a:p>
        </p:txBody>
      </p:sp>
      <p:sp>
        <p:nvSpPr>
          <p:cNvPr id="26" name="Rectangle 25">
            <a:extLst>
              <a:ext uri="{FF2B5EF4-FFF2-40B4-BE49-F238E27FC236}">
                <a16:creationId xmlns:a16="http://schemas.microsoft.com/office/drawing/2014/main" id="{37E97102-BB4B-8C6B-A9C4-2AF86473BE7E}"/>
              </a:ext>
            </a:extLst>
          </p:cNvPr>
          <p:cNvSpPr/>
          <p:nvPr/>
        </p:nvSpPr>
        <p:spPr>
          <a:xfrm>
            <a:off x="4749796" y="5699043"/>
            <a:ext cx="1906291"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i="1" dirty="0">
                <a:solidFill>
                  <a:srgbClr val="0070C0"/>
                </a:solidFill>
                <a:latin typeface="Century Gothic" panose="020B0502020202020204" pitchFamily="34" charset="0"/>
              </a:rPr>
              <a:t>alone</a:t>
            </a:r>
            <a:endParaRPr kumimoji="0" lang="en-GB" sz="4800" b="0" i="1" u="none" strike="noStrike" kern="1200" cap="none" spc="0" normalizeH="0" baseline="0" noProof="0" dirty="0">
              <a:ln>
                <a:noFill/>
              </a:ln>
              <a:solidFill>
                <a:srgbClr val="0070C0"/>
              </a:solidFill>
              <a:effectLst/>
              <a:uLnTx/>
              <a:uFillTx/>
              <a:latin typeface="Century Gothic" panose="020B0502020202020204" pitchFamily="34" charset="0"/>
            </a:endParaRPr>
          </a:p>
        </p:txBody>
      </p:sp>
      <p:sp>
        <p:nvSpPr>
          <p:cNvPr id="27" name="Google Shape;388;p19">
            <a:extLst>
              <a:ext uri="{FF2B5EF4-FFF2-40B4-BE49-F238E27FC236}">
                <a16:creationId xmlns:a16="http://schemas.microsoft.com/office/drawing/2014/main" id="{AEDB6BEE-D8AA-9416-28C3-8B5B587284BB}"/>
              </a:ext>
            </a:extLst>
          </p:cNvPr>
          <p:cNvSpPr/>
          <p:nvPr/>
        </p:nvSpPr>
        <p:spPr>
          <a:xfrm>
            <a:off x="11002037" y="1850435"/>
            <a:ext cx="503528" cy="4156259"/>
          </a:xfrm>
          <a:prstGeom prst="rect">
            <a:avLst/>
          </a:prstGeom>
          <a:solidFill>
            <a:srgbClr val="FFD319"/>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28" name="Google Shape;389;p19">
            <a:extLst>
              <a:ext uri="{FF2B5EF4-FFF2-40B4-BE49-F238E27FC236}">
                <a16:creationId xmlns:a16="http://schemas.microsoft.com/office/drawing/2014/main" id="{6B570F6F-9A09-F77A-A958-1FCE7033E5D5}"/>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sp>
        <p:nvSpPr>
          <p:cNvPr id="29" name="Google Shape;395;p19">
            <a:extLst>
              <a:ext uri="{FF2B5EF4-FFF2-40B4-BE49-F238E27FC236}">
                <a16:creationId xmlns:a16="http://schemas.microsoft.com/office/drawing/2014/main" id="{5CA57BA5-7660-1F48-5191-2F159755C943}"/>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0" name="Rectangle 29">
            <a:extLst>
              <a:ext uri="{FF2B5EF4-FFF2-40B4-BE49-F238E27FC236}">
                <a16:creationId xmlns:a16="http://schemas.microsoft.com/office/drawing/2014/main" id="{CD369C87-2F9B-3FE3-D0C0-EE7ACE4C578C}"/>
              </a:ext>
            </a:extLst>
          </p:cNvPr>
          <p:cNvSpPr/>
          <p:nvPr/>
        </p:nvSpPr>
        <p:spPr>
          <a:xfrm>
            <a:off x="4735546" y="2354455"/>
            <a:ext cx="934872"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i="1" dirty="0">
                <a:solidFill>
                  <a:srgbClr val="0070C0"/>
                </a:solidFill>
                <a:latin typeface="Century Gothic" panose="020B0502020202020204" pitchFamily="34" charset="0"/>
              </a:rPr>
              <a:t>by</a:t>
            </a:r>
            <a:endParaRPr kumimoji="0" lang="en-GB" sz="4800" b="0" i="1" u="none" strike="noStrike" kern="1200" cap="none" spc="0" normalizeH="0" baseline="0" noProof="0" dirty="0">
              <a:ln>
                <a:noFill/>
              </a:ln>
              <a:solidFill>
                <a:srgbClr val="0070C0"/>
              </a:solidFill>
              <a:effectLst/>
              <a:uLnTx/>
              <a:uFillTx/>
              <a:latin typeface="Century Gothic" panose="020B0502020202020204" pitchFamily="34" charset="0"/>
            </a:endParaRPr>
          </a:p>
        </p:txBody>
      </p:sp>
      <p:sp>
        <p:nvSpPr>
          <p:cNvPr id="31" name="Rectangle 30">
            <a:extLst>
              <a:ext uri="{FF2B5EF4-FFF2-40B4-BE49-F238E27FC236}">
                <a16:creationId xmlns:a16="http://schemas.microsoft.com/office/drawing/2014/main" id="{FDE2935D-BED7-606E-3EAA-4C53DE2AFF27}"/>
              </a:ext>
            </a:extLst>
          </p:cNvPr>
          <p:cNvSpPr/>
          <p:nvPr/>
        </p:nvSpPr>
        <p:spPr>
          <a:xfrm>
            <a:off x="588312" y="2598002"/>
            <a:ext cx="1369286"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i="1" dirty="0">
                <a:solidFill>
                  <a:srgbClr val="0070C0"/>
                </a:solidFill>
                <a:latin typeface="Century Gothic" panose="020B0502020202020204" pitchFamily="34" charset="0"/>
              </a:rPr>
              <a:t>side</a:t>
            </a:r>
            <a:endParaRPr kumimoji="0" lang="en-GB" sz="4800" b="0" i="1" u="none" strike="noStrike" kern="1200" cap="none" spc="0" normalizeH="0" baseline="0" noProof="0" dirty="0">
              <a:ln>
                <a:noFill/>
              </a:ln>
              <a:solidFill>
                <a:srgbClr val="0070C0"/>
              </a:solidFill>
              <a:effectLst/>
              <a:uLnTx/>
              <a:uFillTx/>
              <a:latin typeface="Century Gothic" panose="020B0502020202020204" pitchFamily="34" charset="0"/>
            </a:endParaRPr>
          </a:p>
        </p:txBody>
      </p:sp>
      <p:sp>
        <p:nvSpPr>
          <p:cNvPr id="32" name="Rectangle 31">
            <a:extLst>
              <a:ext uri="{FF2B5EF4-FFF2-40B4-BE49-F238E27FC236}">
                <a16:creationId xmlns:a16="http://schemas.microsoft.com/office/drawing/2014/main" id="{1A60E8CF-BC3B-2F91-26AF-5A7A1319E848}"/>
              </a:ext>
            </a:extLst>
          </p:cNvPr>
          <p:cNvSpPr/>
          <p:nvPr/>
        </p:nvSpPr>
        <p:spPr>
          <a:xfrm>
            <a:off x="457191" y="3474769"/>
            <a:ext cx="1983236"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dirty="0">
                <a:solidFill>
                  <a:srgbClr val="002060"/>
                </a:solidFill>
                <a:latin typeface="Century Gothic" panose="020B0502020202020204" pitchFamily="34" charset="0"/>
              </a:rPr>
              <a:t>S</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r>
              <a:rPr lang="en-GB" sz="6000" dirty="0" err="1">
                <a:solidFill>
                  <a:srgbClr val="002060"/>
                </a:solidFill>
                <a:latin typeface="Century Gothic" panose="020B0502020202020204" pitchFamily="34" charset="0"/>
              </a:rPr>
              <a:t>te</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Rectangle 32">
            <a:extLst>
              <a:ext uri="{FF2B5EF4-FFF2-40B4-BE49-F238E27FC236}">
                <a16:creationId xmlns:a16="http://schemas.microsoft.com/office/drawing/2014/main" id="{29470FA5-0E6B-E98D-BB2B-1017DD9E60F6}"/>
              </a:ext>
            </a:extLst>
          </p:cNvPr>
          <p:cNvSpPr/>
          <p:nvPr/>
        </p:nvSpPr>
        <p:spPr>
          <a:xfrm>
            <a:off x="2006147" y="4488338"/>
            <a:ext cx="1739580"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dirty="0">
                <a:solidFill>
                  <a:srgbClr val="002060"/>
                </a:solidFill>
                <a:latin typeface="Century Gothic" panose="020B0502020202020204" pitchFamily="34" charset="0"/>
              </a:rPr>
              <a:t>w</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r>
              <a:rPr lang="en-GB" sz="6000" dirty="0">
                <a:solidFill>
                  <a:srgbClr val="002060"/>
                </a:solidFill>
                <a:latin typeface="Century Gothic" panose="020B0502020202020204" pitchFamily="34" charset="0"/>
              </a:rPr>
              <a:t>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4" name="Rectangle 33">
            <a:extLst>
              <a:ext uri="{FF2B5EF4-FFF2-40B4-BE49-F238E27FC236}">
                <a16:creationId xmlns:a16="http://schemas.microsoft.com/office/drawing/2014/main" id="{4B8114D7-680A-F358-218E-7449589AF8FD}"/>
              </a:ext>
            </a:extLst>
          </p:cNvPr>
          <p:cNvSpPr/>
          <p:nvPr/>
        </p:nvSpPr>
        <p:spPr>
          <a:xfrm>
            <a:off x="4214117" y="597093"/>
            <a:ext cx="3544561"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sch</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nen</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5" name="Rectangle 34">
            <a:extLst>
              <a:ext uri="{FF2B5EF4-FFF2-40B4-BE49-F238E27FC236}">
                <a16:creationId xmlns:a16="http://schemas.microsoft.com/office/drawing/2014/main" id="{C188E9F7-6172-5B44-FFAC-D6D097852975}"/>
              </a:ext>
            </a:extLst>
          </p:cNvPr>
          <p:cNvSpPr/>
          <p:nvPr/>
        </p:nvSpPr>
        <p:spPr>
          <a:xfrm>
            <a:off x="2146457" y="5632115"/>
            <a:ext cx="2222083"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t>
            </a:r>
            <a:r>
              <a:rPr kumimoji="0" lang="en-GB" sz="60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ei</a:t>
            </a:r>
            <a:r>
              <a:rPr lang="en-GB" sz="6000" dirty="0" err="1">
                <a:solidFill>
                  <a:srgbClr val="002060"/>
                </a:solidFill>
                <a:latin typeface="Century Gothic" panose="020B0502020202020204" pitchFamily="34" charset="0"/>
              </a:rPr>
              <a:t>cht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6" name="Rectangle 35">
            <a:extLst>
              <a:ext uri="{FF2B5EF4-FFF2-40B4-BE49-F238E27FC236}">
                <a16:creationId xmlns:a16="http://schemas.microsoft.com/office/drawing/2014/main" id="{E50F9CCC-C3D5-C433-CCCC-2E879ABA75B4}"/>
              </a:ext>
            </a:extLst>
          </p:cNvPr>
          <p:cNvSpPr/>
          <p:nvPr/>
        </p:nvSpPr>
        <p:spPr>
          <a:xfrm>
            <a:off x="6773903" y="5882532"/>
            <a:ext cx="1822935"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r>
              <a:rPr lang="en-GB" sz="6000" dirty="0">
                <a:solidFill>
                  <a:srgbClr val="002060"/>
                </a:solidFill>
                <a:latin typeface="Century Gothic" panose="020B0502020202020204" pitchFamily="34" charset="0"/>
              </a:rPr>
              <a:t>s</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7" name="Rectangle 36">
            <a:extLst>
              <a:ext uri="{FF2B5EF4-FFF2-40B4-BE49-F238E27FC236}">
                <a16:creationId xmlns:a16="http://schemas.microsoft.com/office/drawing/2014/main" id="{66750B30-EBF8-1516-2311-67A94F2A9519}"/>
              </a:ext>
            </a:extLst>
          </p:cNvPr>
          <p:cNvSpPr/>
          <p:nvPr/>
        </p:nvSpPr>
        <p:spPr>
          <a:xfrm>
            <a:off x="3425283" y="3276758"/>
            <a:ext cx="2119491"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r>
              <a:rPr lang="en-GB" sz="6000" dirty="0" err="1">
                <a:solidFill>
                  <a:srgbClr val="002060"/>
                </a:solidFill>
                <a:latin typeface="Century Gothic" panose="020B0502020202020204" pitchFamily="34" charset="0"/>
              </a:rPr>
              <a:t>st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8" name="Rectangle 37">
            <a:extLst>
              <a:ext uri="{FF2B5EF4-FFF2-40B4-BE49-F238E27FC236}">
                <a16:creationId xmlns:a16="http://schemas.microsoft.com/office/drawing/2014/main" id="{E99BE6E5-FFDE-A03F-64BF-B0BEB4A7B8B2}"/>
              </a:ext>
            </a:extLst>
          </p:cNvPr>
          <p:cNvSpPr/>
          <p:nvPr/>
        </p:nvSpPr>
        <p:spPr>
          <a:xfrm>
            <a:off x="2039763" y="1028692"/>
            <a:ext cx="1904689"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r>
              <a:rPr lang="en-GB" sz="6000" dirty="0">
                <a:solidFill>
                  <a:srgbClr val="002060"/>
                </a:solidFill>
                <a:latin typeface="Century Gothic" panose="020B0502020202020204" pitchFamily="34" charset="0"/>
              </a:rPr>
              <a:t>ß</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9" name="Rectangle 38">
            <a:extLst>
              <a:ext uri="{FF2B5EF4-FFF2-40B4-BE49-F238E27FC236}">
                <a16:creationId xmlns:a16="http://schemas.microsoft.com/office/drawing/2014/main" id="{59E30EF9-DF50-9DC7-2EA5-5BCCC3AB6587}"/>
              </a:ext>
            </a:extLst>
          </p:cNvPr>
          <p:cNvSpPr/>
          <p:nvPr/>
        </p:nvSpPr>
        <p:spPr>
          <a:xfrm>
            <a:off x="3987284" y="4760543"/>
            <a:ext cx="274786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Fr</a:t>
            </a:r>
            <a:r>
              <a:rPr kumimoji="0" lang="en-GB" sz="60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ei</a:t>
            </a:r>
            <a:r>
              <a:rPr lang="en-GB" sz="6000" dirty="0">
                <a:solidFill>
                  <a:srgbClr val="002060"/>
                </a:solidFill>
                <a:latin typeface="Century Gothic" panose="020B0502020202020204" pitchFamily="34" charset="0"/>
              </a:rPr>
              <a:t>tag</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0" name="Rectangle 39">
            <a:extLst>
              <a:ext uri="{FF2B5EF4-FFF2-40B4-BE49-F238E27FC236}">
                <a16:creationId xmlns:a16="http://schemas.microsoft.com/office/drawing/2014/main" id="{BB3AD319-0E57-45EA-0D5E-23C55E29FECF}"/>
              </a:ext>
            </a:extLst>
          </p:cNvPr>
          <p:cNvSpPr/>
          <p:nvPr/>
        </p:nvSpPr>
        <p:spPr>
          <a:xfrm>
            <a:off x="5948969" y="1592237"/>
            <a:ext cx="1611340"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srgbClr val="0070C0"/>
                </a:solidFill>
                <a:effectLst/>
                <a:uLnTx/>
                <a:uFillTx/>
                <a:latin typeface="Century Gothic" panose="020B0502020202020204" pitchFamily="34" charset="0"/>
              </a:rPr>
              <a:t>m</a:t>
            </a:r>
            <a:r>
              <a:rPr kumimoji="0" lang="en-GB" sz="4800" b="0" i="1" u="none" strike="noStrike" kern="1200" cap="none" spc="0" normalizeH="0" baseline="0" noProof="0" dirty="0" err="1">
                <a:ln>
                  <a:noFill/>
                </a:ln>
                <a:solidFill>
                  <a:srgbClr val="0070C0"/>
                </a:solidFill>
                <a:effectLst/>
                <a:uLnTx/>
                <a:uFillTx/>
                <a:latin typeface="Century Gothic" panose="020B0502020202020204" pitchFamily="34" charset="0"/>
              </a:rPr>
              <a:t>ost</a:t>
            </a:r>
            <a:endParaRPr kumimoji="0" lang="en-GB" sz="4800" b="0" i="1" u="none" strike="noStrike" kern="1200" cap="none" spc="0" normalizeH="0" baseline="0" noProof="0" dirty="0">
              <a:ln>
                <a:noFill/>
              </a:ln>
              <a:solidFill>
                <a:srgbClr val="0070C0"/>
              </a:solidFill>
              <a:effectLst/>
              <a:uLnTx/>
              <a:uFillTx/>
              <a:latin typeface="Century Gothic" panose="020B0502020202020204" pitchFamily="34" charset="0"/>
            </a:endParaRPr>
          </a:p>
        </p:txBody>
      </p:sp>
      <p:sp>
        <p:nvSpPr>
          <p:cNvPr id="41" name="Rectangle 40">
            <a:extLst>
              <a:ext uri="{FF2B5EF4-FFF2-40B4-BE49-F238E27FC236}">
                <a16:creationId xmlns:a16="http://schemas.microsoft.com/office/drawing/2014/main" id="{474B5634-20B3-FC3B-E61B-C7A3D5DB2B3E}"/>
              </a:ext>
            </a:extLst>
          </p:cNvPr>
          <p:cNvSpPr/>
          <p:nvPr/>
        </p:nvSpPr>
        <p:spPr>
          <a:xfrm>
            <a:off x="8857531" y="1659400"/>
            <a:ext cx="1803700"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i="1" dirty="0">
                <a:solidFill>
                  <a:srgbClr val="0070C0"/>
                </a:solidFill>
                <a:latin typeface="Century Gothic" panose="020B0502020202020204" pitchFamily="34" charset="0"/>
              </a:rPr>
              <a:t>white</a:t>
            </a:r>
            <a:endParaRPr kumimoji="0" lang="en-GB" sz="4800" b="0" i="1" u="none" strike="noStrike" kern="1200" cap="none" spc="0" normalizeH="0" baseline="0" noProof="0" dirty="0">
              <a:ln>
                <a:noFill/>
              </a:ln>
              <a:solidFill>
                <a:srgbClr val="0070C0"/>
              </a:solidFill>
              <a:effectLst/>
              <a:uLnTx/>
              <a:uFillTx/>
              <a:latin typeface="Century Gothic" panose="020B0502020202020204" pitchFamily="34" charset="0"/>
            </a:endParaRPr>
          </a:p>
        </p:txBody>
      </p:sp>
      <p:sp>
        <p:nvSpPr>
          <p:cNvPr id="42" name="Rectangle 41">
            <a:extLst>
              <a:ext uri="{FF2B5EF4-FFF2-40B4-BE49-F238E27FC236}">
                <a16:creationId xmlns:a16="http://schemas.microsoft.com/office/drawing/2014/main" id="{5A9C217B-4B88-E285-15A2-A4750F60898A}"/>
              </a:ext>
            </a:extLst>
          </p:cNvPr>
          <p:cNvSpPr/>
          <p:nvPr/>
        </p:nvSpPr>
        <p:spPr>
          <a:xfrm>
            <a:off x="8125347" y="278574"/>
            <a:ext cx="1697902"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i="1" dirty="0">
                <a:solidFill>
                  <a:srgbClr val="0070C0"/>
                </a:solidFill>
                <a:latin typeface="Century Gothic" panose="020B0502020202020204" pitchFamily="34" charset="0"/>
              </a:rPr>
              <a:t>shine</a:t>
            </a:r>
            <a:endParaRPr kumimoji="0" lang="en-GB" sz="4800" b="0" i="1" u="none" strike="noStrike" kern="1200" cap="none" spc="0" normalizeH="0" baseline="0" noProof="0" dirty="0">
              <a:ln>
                <a:noFill/>
              </a:ln>
              <a:solidFill>
                <a:srgbClr val="0070C0"/>
              </a:solidFill>
              <a:effectLst/>
              <a:uLnTx/>
              <a:uFillTx/>
              <a:latin typeface="Century Gothic" panose="020B0502020202020204" pitchFamily="34" charset="0"/>
            </a:endParaRPr>
          </a:p>
        </p:txBody>
      </p:sp>
      <p:sp>
        <p:nvSpPr>
          <p:cNvPr id="43" name="Rectangle 42">
            <a:extLst>
              <a:ext uri="{FF2B5EF4-FFF2-40B4-BE49-F238E27FC236}">
                <a16:creationId xmlns:a16="http://schemas.microsoft.com/office/drawing/2014/main" id="{134B4B73-571F-EA01-052A-D90D37288433}"/>
              </a:ext>
            </a:extLst>
          </p:cNvPr>
          <p:cNvSpPr/>
          <p:nvPr/>
        </p:nvSpPr>
        <p:spPr>
          <a:xfrm>
            <a:off x="248403" y="1678583"/>
            <a:ext cx="1661032"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i="1" dirty="0">
                <a:solidFill>
                  <a:srgbClr val="0070C0"/>
                </a:solidFill>
                <a:latin typeface="Century Gothic" panose="020B0502020202020204" pitchFamily="34" charset="0"/>
              </a:rPr>
              <a:t>mine</a:t>
            </a:r>
            <a:endParaRPr kumimoji="0" lang="en-GB" sz="4800" b="0" i="1" u="none" strike="noStrike" kern="1200" cap="none" spc="0" normalizeH="0" baseline="0" noProof="0" dirty="0">
              <a:ln>
                <a:noFill/>
              </a:ln>
              <a:solidFill>
                <a:srgbClr val="0070C0"/>
              </a:solidFill>
              <a:effectLst/>
              <a:uLnTx/>
              <a:uFillTx/>
              <a:latin typeface="Century Gothic" panose="020B0502020202020204" pitchFamily="34" charset="0"/>
            </a:endParaRPr>
          </a:p>
        </p:txBody>
      </p:sp>
      <p:sp>
        <p:nvSpPr>
          <p:cNvPr id="44" name="Rectangle 43">
            <a:extLst>
              <a:ext uri="{FF2B5EF4-FFF2-40B4-BE49-F238E27FC236}">
                <a16:creationId xmlns:a16="http://schemas.microsoft.com/office/drawing/2014/main" id="{351A1CF0-87FE-0468-0FC4-5A7E4C02408A}"/>
              </a:ext>
            </a:extLst>
          </p:cNvPr>
          <p:cNvSpPr/>
          <p:nvPr/>
        </p:nvSpPr>
        <p:spPr>
          <a:xfrm>
            <a:off x="8777381" y="5481341"/>
            <a:ext cx="1963999"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i="1" dirty="0">
                <a:solidFill>
                  <a:srgbClr val="0070C0"/>
                </a:solidFill>
                <a:latin typeface="Century Gothic" panose="020B0502020202020204" pitchFamily="34" charset="0"/>
              </a:rPr>
              <a:t>Friday</a:t>
            </a:r>
            <a:endParaRPr kumimoji="0" lang="en-GB" sz="4800" b="0" i="1" u="none" strike="noStrike" kern="1200" cap="none" spc="0" normalizeH="0" baseline="0" noProof="0" dirty="0">
              <a:ln>
                <a:noFill/>
              </a:ln>
              <a:solidFill>
                <a:srgbClr val="0070C0"/>
              </a:solidFill>
              <a:effectLst/>
              <a:uLnTx/>
              <a:uFillTx/>
              <a:latin typeface="Century Gothic" panose="020B0502020202020204" pitchFamily="34" charset="0"/>
            </a:endParaRPr>
          </a:p>
        </p:txBody>
      </p:sp>
      <p:sp>
        <p:nvSpPr>
          <p:cNvPr id="45" name="Rectangle 44">
            <a:extLst>
              <a:ext uri="{FF2B5EF4-FFF2-40B4-BE49-F238E27FC236}">
                <a16:creationId xmlns:a16="http://schemas.microsoft.com/office/drawing/2014/main" id="{245FC35A-4F6E-3AEB-937A-40907944691D}"/>
              </a:ext>
            </a:extLst>
          </p:cNvPr>
          <p:cNvSpPr/>
          <p:nvPr/>
        </p:nvSpPr>
        <p:spPr>
          <a:xfrm>
            <a:off x="5633338" y="3930668"/>
            <a:ext cx="1712328"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i="1" dirty="0">
                <a:solidFill>
                  <a:srgbClr val="0070C0"/>
                </a:solidFill>
                <a:latin typeface="Century Gothic" panose="020B0502020202020204" pitchFamily="34" charset="0"/>
              </a:rPr>
              <a:t>price</a:t>
            </a:r>
            <a:endParaRPr kumimoji="0" lang="en-GB" sz="4800" b="0" i="1" u="none" strike="noStrike" kern="1200" cap="none" spc="0" normalizeH="0" baseline="0" noProof="0" dirty="0">
              <a:ln>
                <a:noFill/>
              </a:ln>
              <a:solidFill>
                <a:srgbClr val="0070C0"/>
              </a:solidFill>
              <a:effectLst/>
              <a:uLnTx/>
              <a:uFillTx/>
              <a:latin typeface="Century Gothic" panose="020B0502020202020204" pitchFamily="34" charset="0"/>
            </a:endParaRPr>
          </a:p>
        </p:txBody>
      </p:sp>
      <p:sp>
        <p:nvSpPr>
          <p:cNvPr id="46" name="Rectangle 45">
            <a:extLst>
              <a:ext uri="{FF2B5EF4-FFF2-40B4-BE49-F238E27FC236}">
                <a16:creationId xmlns:a16="http://schemas.microsoft.com/office/drawing/2014/main" id="{E8612E9B-A5C2-F354-A3E3-947CA768FC38}"/>
              </a:ext>
            </a:extLst>
          </p:cNvPr>
          <p:cNvSpPr/>
          <p:nvPr/>
        </p:nvSpPr>
        <p:spPr>
          <a:xfrm>
            <a:off x="7503786" y="2094082"/>
            <a:ext cx="1428597"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i="1" dirty="0">
                <a:solidFill>
                  <a:srgbClr val="0070C0"/>
                </a:solidFill>
                <a:latin typeface="Century Gothic" panose="020B0502020202020204" pitchFamily="34" charset="0"/>
              </a:rPr>
              <a:t>light</a:t>
            </a:r>
            <a:endParaRPr kumimoji="0" lang="en-GB" sz="4800" b="0" i="1" u="none" strike="noStrike" kern="1200" cap="none" spc="0" normalizeH="0" baseline="0" noProof="0" dirty="0">
              <a:ln>
                <a:noFill/>
              </a:ln>
              <a:solidFill>
                <a:srgbClr val="0070C0"/>
              </a:solidFill>
              <a:effectLst/>
              <a:uLnTx/>
              <a:uFillTx/>
              <a:latin typeface="Century Gothic" panose="020B0502020202020204" pitchFamily="34" charset="0"/>
            </a:endParaRPr>
          </a:p>
        </p:txBody>
      </p:sp>
      <p:sp>
        <p:nvSpPr>
          <p:cNvPr id="47" name="Rectangle 46">
            <a:extLst>
              <a:ext uri="{FF2B5EF4-FFF2-40B4-BE49-F238E27FC236}">
                <a16:creationId xmlns:a16="http://schemas.microsoft.com/office/drawing/2014/main" id="{302150D5-6A7B-FB7F-AE05-1254BA99035C}"/>
              </a:ext>
            </a:extLst>
          </p:cNvPr>
          <p:cNvSpPr/>
          <p:nvPr/>
        </p:nvSpPr>
        <p:spPr>
          <a:xfrm>
            <a:off x="2540259" y="2211700"/>
            <a:ext cx="1641796"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i="1" dirty="0">
                <a:solidFill>
                  <a:srgbClr val="0070C0"/>
                </a:solidFill>
                <a:latin typeface="Century Gothic" panose="020B0502020202020204" pitchFamily="34" charset="0"/>
              </a:rPr>
              <a:t>wide</a:t>
            </a:r>
            <a:endParaRPr kumimoji="0" lang="en-GB" sz="4800" b="0" i="1" u="none" strike="noStrike" kern="1200" cap="none" spc="0" normalizeH="0" baseline="0" noProof="0" dirty="0">
              <a:ln>
                <a:noFill/>
              </a:ln>
              <a:solidFill>
                <a:srgbClr val="0070C0"/>
              </a:solidFill>
              <a:effectLst/>
              <a:uLnTx/>
              <a:uFillTx/>
              <a:latin typeface="Century Gothic" panose="020B0502020202020204" pitchFamily="34" charset="0"/>
            </a:endParaRPr>
          </a:p>
        </p:txBody>
      </p:sp>
      <p:sp>
        <p:nvSpPr>
          <p:cNvPr id="48" name="Speech Bubble: Rectangle with Corners Rounded 47">
            <a:extLst>
              <a:ext uri="{FF2B5EF4-FFF2-40B4-BE49-F238E27FC236}">
                <a16:creationId xmlns:a16="http://schemas.microsoft.com/office/drawing/2014/main" id="{2CB458C8-5638-6ECD-BFAB-8D5E4952C550}"/>
              </a:ext>
            </a:extLst>
          </p:cNvPr>
          <p:cNvSpPr/>
          <p:nvPr/>
        </p:nvSpPr>
        <p:spPr>
          <a:xfrm>
            <a:off x="2699534" y="92473"/>
            <a:ext cx="4580028"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mj-lt"/>
              </a:rPr>
              <a:t>Say the pairs out loud.</a:t>
            </a:r>
            <a:endParaRPr kumimoji="0" lang="en-GB" sz="2800" b="1" i="0" u="none" strike="noStrike" kern="1200" cap="none" spc="0" normalizeH="0" baseline="0" noProof="0" dirty="0">
              <a:ln>
                <a:noFill/>
              </a:ln>
              <a:solidFill>
                <a:prstClr val="white"/>
              </a:solidFill>
              <a:effectLst/>
              <a:uLnTx/>
              <a:uFillTx/>
              <a:latin typeface="+mj-lt"/>
            </a:endParaRPr>
          </a:p>
        </p:txBody>
      </p:sp>
      <p:pic>
        <p:nvPicPr>
          <p:cNvPr id="49" name="Graphic 48" descr="Teacher">
            <a:extLst>
              <a:ext uri="{FF2B5EF4-FFF2-40B4-BE49-F238E27FC236}">
                <a16:creationId xmlns:a16="http://schemas.microsoft.com/office/drawing/2014/main" id="{76367A71-657B-774C-78B9-56B080AED6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56813" y="-77712"/>
            <a:ext cx="914400" cy="914400"/>
          </a:xfrm>
          <a:prstGeom prst="rect">
            <a:avLst/>
          </a:prstGeom>
        </p:spPr>
      </p:pic>
    </p:spTree>
    <p:extLst>
      <p:ext uri="{BB962C8B-B14F-4D97-AF65-F5344CB8AC3E}">
        <p14:creationId xmlns:p14="http://schemas.microsoft.com/office/powerpoint/2010/main" val="27750487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remove" grpId="0" nodeType="clickEffect">
                                  <p:stCondLst>
                                    <p:cond delay="0"/>
                                  </p:stCondLst>
                                  <p:childTnLst>
                                    <p:anim calcmode="lin" valueType="num">
                                      <p:cBhvr additive="base">
                                        <p:cTn id="6" dur="59000"/>
                                        <p:tgtEl>
                                          <p:spTgt spid="27"/>
                                        </p:tgtEl>
                                        <p:attrNameLst>
                                          <p:attrName>ppt_y</p:attrName>
                                        </p:attrNameLst>
                                      </p:cBhvr>
                                      <p:tavLst>
                                        <p:tav tm="0">
                                          <p:val>
                                            <p:strVal val="#ppt_y"/>
                                          </p:val>
                                        </p:tav>
                                        <p:tav tm="100000">
                                          <p:val>
                                            <p:strVal val="#ppt_y+#ppt_h*1.125000"/>
                                          </p:val>
                                        </p:tav>
                                      </p:tavLst>
                                    </p:anim>
                                    <p:animEffect transition="out" filter="wipe(down)">
                                      <p:cBhvr>
                                        <p:cTn id="7" dur="59000"/>
                                        <p:tgtEl>
                                          <p:spTgt spid="27"/>
                                        </p:tgtEl>
                                      </p:cBhvr>
                                    </p:animEffect>
                                    <p:set>
                                      <p:cBhvr>
                                        <p:cTn id="8" dur="1" fill="hold">
                                          <p:stCondLst>
                                            <p:cond delay="58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Google Shape;170;p8"/>
          <p:cNvPicPr/>
          <p:nvPr/>
        </p:nvPicPr>
        <p:blipFill>
          <a:blip r:embed="rId3"/>
          <a:stretch/>
        </p:blipFill>
        <p:spPr>
          <a:xfrm>
            <a:off x="10909270" y="86527"/>
            <a:ext cx="1190434" cy="1088269"/>
          </a:xfrm>
          <a:prstGeom prst="rect">
            <a:avLst/>
          </a:prstGeom>
          <a:ln>
            <a:noFill/>
          </a:ln>
        </p:spPr>
      </p:pic>
      <p:sp>
        <p:nvSpPr>
          <p:cNvPr id="2" name="Title 1">
            <a:extLst>
              <a:ext uri="{FF2B5EF4-FFF2-40B4-BE49-F238E27FC236}">
                <a16:creationId xmlns:a16="http://schemas.microsoft.com/office/drawing/2014/main" id="{695DE2CF-C479-4832-BEE8-6FF1D832AF36}"/>
              </a:ext>
            </a:extLst>
          </p:cNvPr>
          <p:cNvSpPr>
            <a:spLocks noGrp="1"/>
          </p:cNvSpPr>
          <p:nvPr>
            <p:ph type="title"/>
          </p:nvPr>
        </p:nvSpPr>
        <p:spPr>
          <a:xfrm>
            <a:off x="92296" y="2707"/>
            <a:ext cx="7267988" cy="1144800"/>
          </a:xfrm>
        </p:spPr>
        <p:txBody>
          <a:bodyPr/>
          <a:lstStyle/>
          <a:p>
            <a:r>
              <a:rPr lang="en-GB" sz="3600" b="1" spc="-1" dirty="0">
                <a:latin typeface="Century Gothic" panose="020B0502020202020204" pitchFamily="34" charset="0"/>
              </a:rPr>
              <a:t>Nouns </a:t>
            </a:r>
            <a:endParaRPr lang="en-GB" sz="3600" dirty="0"/>
          </a:p>
        </p:txBody>
      </p:sp>
      <p:sp>
        <p:nvSpPr>
          <p:cNvPr id="25" name="TextBox 24">
            <a:extLst>
              <a:ext uri="{FF2B5EF4-FFF2-40B4-BE49-F238E27FC236}">
                <a16:creationId xmlns:a16="http://schemas.microsoft.com/office/drawing/2014/main" id="{FA089F59-E5FE-4511-A863-BF81C704EF38}"/>
              </a:ext>
            </a:extLst>
          </p:cNvPr>
          <p:cNvSpPr txBox="1"/>
          <p:nvPr/>
        </p:nvSpPr>
        <p:spPr>
          <a:xfrm>
            <a:off x="406955" y="1218141"/>
            <a:ext cx="11016608"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002060"/>
                </a:solidFill>
                <a:effectLst/>
                <a:uLnTx/>
                <a:uFillTx/>
              </a:rPr>
              <a:t>All German nouns start with a capital letter, wherever they are in the sentence:</a:t>
            </a:r>
          </a:p>
        </p:txBody>
      </p:sp>
      <p:sp>
        <p:nvSpPr>
          <p:cNvPr id="26" name="Rectangle 25">
            <a:extLst>
              <a:ext uri="{FF2B5EF4-FFF2-40B4-BE49-F238E27FC236}">
                <a16:creationId xmlns:a16="http://schemas.microsoft.com/office/drawing/2014/main" id="{38C81755-EC1F-4ACE-8C5E-17723E3FF61B}"/>
              </a:ext>
            </a:extLst>
          </p:cNvPr>
          <p:cNvSpPr/>
          <p:nvPr/>
        </p:nvSpPr>
        <p:spPr>
          <a:xfrm>
            <a:off x="452478" y="2625577"/>
            <a:ext cx="3438802"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002060"/>
                </a:solidFill>
                <a:effectLst/>
                <a:uLnTx/>
                <a:uFillTx/>
              </a:rPr>
              <a:t>Der </a:t>
            </a:r>
            <a:r>
              <a:rPr kumimoji="0" lang="en-GB" sz="3200" b="1" i="0" u="none" strike="noStrike" kern="0" cap="none" spc="0" normalizeH="0" baseline="0" noProof="0" dirty="0">
                <a:ln>
                  <a:noFill/>
                </a:ln>
                <a:solidFill>
                  <a:srgbClr val="FF0066"/>
                </a:solidFill>
                <a:effectLst/>
                <a:uLnTx/>
                <a:uFillTx/>
              </a:rPr>
              <a:t>T</a:t>
            </a:r>
            <a:r>
              <a:rPr kumimoji="0" lang="en-GB" sz="3200" b="0" i="0" u="none" strike="noStrike" kern="0" cap="none" spc="0" normalizeH="0" baseline="0" noProof="0" dirty="0">
                <a:ln>
                  <a:noFill/>
                </a:ln>
                <a:solidFill>
                  <a:srgbClr val="002060"/>
                </a:solidFill>
                <a:effectLst/>
                <a:uLnTx/>
                <a:uFillTx/>
              </a:rPr>
              <a:t>isch </a:t>
            </a:r>
            <a:r>
              <a:rPr kumimoji="0" lang="en-GB" sz="3200" b="0" i="0" u="none" strike="noStrike" kern="0" cap="none" spc="0" normalizeH="0" baseline="0" noProof="0" dirty="0" err="1">
                <a:ln>
                  <a:noFill/>
                </a:ln>
                <a:solidFill>
                  <a:srgbClr val="002060"/>
                </a:solidFill>
                <a:effectLst/>
                <a:uLnTx/>
                <a:uFillTx/>
              </a:rPr>
              <a:t>ist</a:t>
            </a:r>
            <a:r>
              <a:rPr kumimoji="0" lang="en-GB" sz="3200" b="0" i="0" u="none" strike="noStrike" kern="0" cap="none" spc="0" normalizeH="0" baseline="0" noProof="0" dirty="0">
                <a:ln>
                  <a:noFill/>
                </a:ln>
                <a:solidFill>
                  <a:srgbClr val="002060"/>
                </a:solidFill>
                <a:effectLst/>
                <a:uLnTx/>
                <a:uFillTx/>
              </a:rPr>
              <a:t> da.  </a:t>
            </a:r>
            <a:endParaRPr kumimoji="0" lang="en-GB" sz="3200" b="0" i="1" u="none" strike="noStrike" kern="0" cap="none" spc="0" normalizeH="0" baseline="0" noProof="0" dirty="0">
              <a:ln>
                <a:noFill/>
              </a:ln>
              <a:solidFill>
                <a:srgbClr val="002060"/>
              </a:solidFill>
              <a:effectLst/>
              <a:uLnTx/>
              <a:uFillTx/>
            </a:endParaRPr>
          </a:p>
        </p:txBody>
      </p:sp>
      <p:sp>
        <p:nvSpPr>
          <p:cNvPr id="27" name="TextBox 26">
            <a:extLst>
              <a:ext uri="{FF2B5EF4-FFF2-40B4-BE49-F238E27FC236}">
                <a16:creationId xmlns:a16="http://schemas.microsoft.com/office/drawing/2014/main" id="{054BCAD0-9A55-426B-AE17-C6D452C2535D}"/>
              </a:ext>
            </a:extLst>
          </p:cNvPr>
          <p:cNvSpPr txBox="1"/>
          <p:nvPr/>
        </p:nvSpPr>
        <p:spPr>
          <a:xfrm>
            <a:off x="6591400" y="2629874"/>
            <a:ext cx="3751470"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002060"/>
                </a:solidFill>
                <a:effectLst/>
                <a:uLnTx/>
                <a:uFillTx/>
              </a:rPr>
              <a:t>The table is there.</a:t>
            </a:r>
          </a:p>
        </p:txBody>
      </p:sp>
      <p:sp>
        <p:nvSpPr>
          <p:cNvPr id="28" name="Rectangle 27">
            <a:extLst>
              <a:ext uri="{FF2B5EF4-FFF2-40B4-BE49-F238E27FC236}">
                <a16:creationId xmlns:a16="http://schemas.microsoft.com/office/drawing/2014/main" id="{433A3BE0-F146-402F-BAE8-91C95B0FD9D3}"/>
              </a:ext>
            </a:extLst>
          </p:cNvPr>
          <p:cNvSpPr/>
          <p:nvPr/>
        </p:nvSpPr>
        <p:spPr>
          <a:xfrm>
            <a:off x="452478" y="4940158"/>
            <a:ext cx="11287044"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002060"/>
                </a:solidFill>
                <a:effectLst/>
                <a:uLnTx/>
                <a:uFillTx/>
              </a:rPr>
              <a:t>Proper nouns, e.g. </a:t>
            </a:r>
            <a:r>
              <a:rPr kumimoji="0" lang="en-GB" sz="3200" b="1" i="0" u="none" strike="noStrike" kern="0" cap="none" spc="0" normalizeH="0" baseline="0" noProof="0" dirty="0">
                <a:ln>
                  <a:noFill/>
                </a:ln>
                <a:solidFill>
                  <a:srgbClr val="002060"/>
                </a:solidFill>
                <a:effectLst/>
                <a:uLnTx/>
                <a:uFillTx/>
              </a:rPr>
              <a:t>L</a:t>
            </a:r>
            <a:r>
              <a:rPr kumimoji="0" lang="en-GB" sz="3200" b="0" i="0" u="none" strike="noStrike" kern="0" cap="none" spc="0" normalizeH="0" baseline="0" noProof="0" dirty="0">
                <a:ln>
                  <a:noFill/>
                </a:ln>
                <a:solidFill>
                  <a:srgbClr val="002060"/>
                </a:solidFill>
                <a:effectLst/>
                <a:uLnTx/>
                <a:uFillTx/>
              </a:rPr>
              <a:t>ondon, </a:t>
            </a:r>
            <a:r>
              <a:rPr kumimoji="0" lang="en-GB" sz="3200" b="1" i="0" u="none" strike="noStrike" kern="0" cap="none" spc="0" normalizeH="0" baseline="0" noProof="0" dirty="0">
                <a:ln>
                  <a:noFill/>
                </a:ln>
                <a:solidFill>
                  <a:srgbClr val="002060"/>
                </a:solidFill>
                <a:effectLst/>
                <a:uLnTx/>
                <a:uFillTx/>
              </a:rPr>
              <a:t>S</a:t>
            </a:r>
            <a:r>
              <a:rPr kumimoji="0" lang="en-GB" sz="3200" b="0" i="0" u="none" strike="noStrike" kern="0" cap="none" spc="0" normalizeH="0" baseline="0" noProof="0" dirty="0">
                <a:ln>
                  <a:noFill/>
                </a:ln>
                <a:solidFill>
                  <a:srgbClr val="002060"/>
                </a:solidFill>
                <a:effectLst/>
                <a:uLnTx/>
                <a:uFillTx/>
              </a:rPr>
              <a:t>eptember, </a:t>
            </a:r>
            <a:r>
              <a:rPr kumimoji="0" lang="en-GB" sz="3200" b="1" i="0" u="none" strike="noStrike" kern="0" cap="none" spc="0" normalizeH="0" baseline="0" noProof="0" dirty="0">
                <a:ln>
                  <a:noFill/>
                </a:ln>
                <a:solidFill>
                  <a:srgbClr val="002060"/>
                </a:solidFill>
                <a:effectLst/>
                <a:uLnTx/>
                <a:uFillTx/>
              </a:rPr>
              <a:t>M</a:t>
            </a:r>
            <a:r>
              <a:rPr kumimoji="0" lang="en-GB" sz="3200" b="0" i="0" u="none" strike="noStrike" kern="0" cap="none" spc="0" normalizeH="0" baseline="0" noProof="0" dirty="0">
                <a:ln>
                  <a:noFill/>
                </a:ln>
                <a:solidFill>
                  <a:srgbClr val="002060"/>
                </a:solidFill>
                <a:effectLst/>
                <a:uLnTx/>
                <a:uFillTx/>
              </a:rPr>
              <a:t>onday, </a:t>
            </a:r>
            <a:r>
              <a:rPr kumimoji="0" lang="en-GB" sz="3200" b="1" i="0" u="none" strike="noStrike" kern="0" cap="none" spc="0" normalizeH="0" baseline="0" noProof="0" dirty="0">
                <a:ln>
                  <a:noFill/>
                </a:ln>
                <a:solidFill>
                  <a:srgbClr val="002060"/>
                </a:solidFill>
                <a:effectLst/>
                <a:uLnTx/>
                <a:uFillTx/>
              </a:rPr>
              <a:t>E</a:t>
            </a:r>
            <a:r>
              <a:rPr kumimoji="0" lang="en-GB" sz="3200" b="0" i="0" u="none" strike="noStrike" kern="0" cap="none" spc="0" normalizeH="0" baseline="0" noProof="0" dirty="0">
                <a:ln>
                  <a:noFill/>
                </a:ln>
                <a:solidFill>
                  <a:srgbClr val="002060"/>
                </a:solidFill>
                <a:effectLst/>
                <a:uLnTx/>
                <a:uFillTx/>
              </a:rPr>
              <a:t>mily.</a:t>
            </a:r>
          </a:p>
        </p:txBody>
      </p:sp>
      <p:sp>
        <p:nvSpPr>
          <p:cNvPr id="29" name="Rectangle 28">
            <a:extLst>
              <a:ext uri="{FF2B5EF4-FFF2-40B4-BE49-F238E27FC236}">
                <a16:creationId xmlns:a16="http://schemas.microsoft.com/office/drawing/2014/main" id="{5344753C-0B9D-440F-A93B-E296C91B8898}"/>
              </a:ext>
            </a:extLst>
          </p:cNvPr>
          <p:cNvSpPr/>
          <p:nvPr/>
        </p:nvSpPr>
        <p:spPr>
          <a:xfrm>
            <a:off x="406955" y="5855151"/>
            <a:ext cx="11287044"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002060"/>
                </a:solidFill>
                <a:effectLst/>
                <a:uLnTx/>
                <a:uFillTx/>
              </a:rPr>
              <a:t>German proper nouns do this as well.</a:t>
            </a:r>
          </a:p>
        </p:txBody>
      </p:sp>
      <p:sp>
        <p:nvSpPr>
          <p:cNvPr id="30" name="TextBox 29">
            <a:extLst>
              <a:ext uri="{FF2B5EF4-FFF2-40B4-BE49-F238E27FC236}">
                <a16:creationId xmlns:a16="http://schemas.microsoft.com/office/drawing/2014/main" id="{A35B847D-4E09-4E82-9884-D81A3193D63E}"/>
              </a:ext>
            </a:extLst>
          </p:cNvPr>
          <p:cNvSpPr txBox="1"/>
          <p:nvPr/>
        </p:nvSpPr>
        <p:spPr>
          <a:xfrm>
            <a:off x="406955" y="4021949"/>
            <a:ext cx="11016608"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002060"/>
                </a:solidFill>
                <a:effectLst/>
                <a:uLnTx/>
                <a:uFillTx/>
              </a:rPr>
              <a:t>Which nouns do this in English?</a:t>
            </a:r>
          </a:p>
        </p:txBody>
      </p:sp>
      <p:pic>
        <p:nvPicPr>
          <p:cNvPr id="31" name="Picture 30" descr="A picture containing text, table, worktable&#10;&#10;Description automatically generated">
            <a:extLst>
              <a:ext uri="{FF2B5EF4-FFF2-40B4-BE49-F238E27FC236}">
                <a16:creationId xmlns:a16="http://schemas.microsoft.com/office/drawing/2014/main" id="{8B11BB51-B2C1-4128-BF4B-643FAB3B28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2684" y="2186246"/>
            <a:ext cx="2218516" cy="1159986"/>
          </a:xfrm>
          <a:prstGeom prst="rect">
            <a:avLst/>
          </a:prstGeom>
        </p:spPr>
      </p:pic>
    </p:spTree>
    <p:extLst>
      <p:ext uri="{BB962C8B-B14F-4D97-AF65-F5344CB8AC3E}">
        <p14:creationId xmlns:p14="http://schemas.microsoft.com/office/powerpoint/2010/main" val="32084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Google Shape;170;p8"/>
          <p:cNvPicPr/>
          <p:nvPr/>
        </p:nvPicPr>
        <p:blipFill>
          <a:blip r:embed="rId3"/>
          <a:stretch/>
        </p:blipFill>
        <p:spPr>
          <a:xfrm>
            <a:off x="10909270" y="86527"/>
            <a:ext cx="1190434" cy="1088269"/>
          </a:xfrm>
          <a:prstGeom prst="rect">
            <a:avLst/>
          </a:prstGeom>
          <a:ln>
            <a:noFill/>
          </a:ln>
        </p:spPr>
      </p:pic>
      <p:sp>
        <p:nvSpPr>
          <p:cNvPr id="2" name="Title 1">
            <a:extLst>
              <a:ext uri="{FF2B5EF4-FFF2-40B4-BE49-F238E27FC236}">
                <a16:creationId xmlns:a16="http://schemas.microsoft.com/office/drawing/2014/main" id="{695DE2CF-C479-4832-BEE8-6FF1D832AF36}"/>
              </a:ext>
            </a:extLst>
          </p:cNvPr>
          <p:cNvSpPr>
            <a:spLocks noGrp="1"/>
          </p:cNvSpPr>
          <p:nvPr>
            <p:ph type="title"/>
          </p:nvPr>
        </p:nvSpPr>
        <p:spPr>
          <a:xfrm>
            <a:off x="169142" y="-110316"/>
            <a:ext cx="7267988" cy="1144800"/>
          </a:xfrm>
        </p:spPr>
        <p:txBody>
          <a:bodyPr/>
          <a:lstStyle/>
          <a:p>
            <a:r>
              <a:rPr lang="en-GB" sz="3600" b="1" spc="-1" dirty="0">
                <a:latin typeface="Century Gothic" panose="020B0502020202020204" pitchFamily="34" charset="0"/>
              </a:rPr>
              <a:t>der, die, das (the)</a:t>
            </a:r>
            <a:endParaRPr lang="en-GB" sz="3600" dirty="0"/>
          </a:p>
        </p:txBody>
      </p:sp>
      <p:sp>
        <p:nvSpPr>
          <p:cNvPr id="11" name="Content Placeholder 2">
            <a:extLst>
              <a:ext uri="{FF2B5EF4-FFF2-40B4-BE49-F238E27FC236}">
                <a16:creationId xmlns:a16="http://schemas.microsoft.com/office/drawing/2014/main" id="{DDDC6956-2BA6-46EA-B535-410FA66C7D04}"/>
              </a:ext>
            </a:extLst>
          </p:cNvPr>
          <p:cNvSpPr txBox="1">
            <a:spLocks/>
          </p:cNvSpPr>
          <p:nvPr/>
        </p:nvSpPr>
        <p:spPr>
          <a:xfrm>
            <a:off x="219076" y="1095471"/>
            <a:ext cx="10515600" cy="7571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German has three words for </a:t>
            </a:r>
            <a:r>
              <a:rPr kumimoji="0" lang="en-GB" sz="2800" b="1" i="1"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the</a:t>
            </a:r>
            <a:r>
              <a:rPr kumimoji="0" lang="en-GB" sz="2800" b="0"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29CB85A4-9770-485E-BD3B-A93168A0AB11}"/>
              </a:ext>
            </a:extLst>
          </p:cNvPr>
          <p:cNvSpPr txBox="1"/>
          <p:nvPr/>
        </p:nvSpPr>
        <p:spPr>
          <a:xfrm>
            <a:off x="169142" y="3995529"/>
            <a:ext cx="11880628" cy="480131"/>
          </a:xfrm>
          <a:prstGeom prst="rect">
            <a:avLst/>
          </a:prstGeom>
          <a:noFill/>
        </p:spPr>
        <p:txBody>
          <a:bodyPr wrap="square" rtlCol="0">
            <a:spAutoFit/>
          </a:bodyPr>
          <a:lstStyle/>
          <a:p>
            <a:pPr marL="0" marR="0" lvl="0" indent="0" defTabSz="914400" eaLnBrk="1" fontAlgn="auto" latinLnBrk="0" hangingPunct="1">
              <a:lnSpc>
                <a:spcPct val="90000"/>
              </a:lnSpc>
              <a:spcBef>
                <a:spcPts val="100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rPr>
              <a:t>English speakers might find this tricky because English only uses </a:t>
            </a:r>
            <a:r>
              <a:rPr kumimoji="0" lang="en-GB" sz="2800" b="0" i="1" u="none" strike="noStrike" kern="0" cap="none" spc="0" normalizeH="0" baseline="0" noProof="0" dirty="0">
                <a:ln>
                  <a:noFill/>
                </a:ln>
                <a:solidFill>
                  <a:srgbClr val="002060"/>
                </a:solidFill>
                <a:effectLst/>
                <a:uLnTx/>
                <a:uFillTx/>
              </a:rPr>
              <a:t>the</a:t>
            </a:r>
            <a:r>
              <a:rPr kumimoji="0" lang="en-GB" sz="2800" b="0" i="0" u="none" strike="noStrike" kern="0" cap="none" spc="0" normalizeH="0" baseline="0" noProof="0" dirty="0">
                <a:ln>
                  <a:noFill/>
                </a:ln>
                <a:solidFill>
                  <a:srgbClr val="002060"/>
                </a:solidFill>
                <a:effectLst/>
                <a:uLnTx/>
                <a:uFillTx/>
              </a:rPr>
              <a:t>.</a:t>
            </a:r>
          </a:p>
        </p:txBody>
      </p:sp>
      <p:sp>
        <p:nvSpPr>
          <p:cNvPr id="13" name="Rectangle 12">
            <a:extLst>
              <a:ext uri="{FF2B5EF4-FFF2-40B4-BE49-F238E27FC236}">
                <a16:creationId xmlns:a16="http://schemas.microsoft.com/office/drawing/2014/main" id="{D07CD75E-5D1A-4ECD-940F-C10349E51237}"/>
              </a:ext>
            </a:extLst>
          </p:cNvPr>
          <p:cNvSpPr/>
          <p:nvPr/>
        </p:nvSpPr>
        <p:spPr>
          <a:xfrm>
            <a:off x="219076" y="5089722"/>
            <a:ext cx="10785529"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2060"/>
                </a:solidFill>
                <a:effectLst/>
                <a:uLnTx/>
                <a:uFillTx/>
              </a:rPr>
              <a:t>Every noun </a:t>
            </a:r>
            <a:r>
              <a:rPr kumimoji="0" lang="en-GB" sz="2800" b="0" i="0" u="none" strike="noStrike" kern="0" cap="none" spc="0" normalizeH="0" baseline="0" noProof="0" dirty="0">
                <a:ln>
                  <a:noFill/>
                </a:ln>
                <a:solidFill>
                  <a:srgbClr val="002060"/>
                </a:solidFill>
                <a:effectLst/>
                <a:uLnTx/>
                <a:uFillTx/>
              </a:rPr>
              <a:t>has a gender, but grammatical gender is </a:t>
            </a:r>
            <a:r>
              <a:rPr kumimoji="0" lang="en-GB" sz="2800" b="1" i="1" u="none" strike="noStrike" kern="0" cap="none" spc="0" normalizeH="0" baseline="0" noProof="0" dirty="0">
                <a:ln>
                  <a:noFill/>
                </a:ln>
                <a:solidFill>
                  <a:srgbClr val="002060"/>
                </a:solidFill>
                <a:effectLst/>
                <a:uLnTx/>
                <a:uFillTx/>
              </a:rPr>
              <a:t>not</a:t>
            </a:r>
            <a:r>
              <a:rPr kumimoji="0" lang="en-GB" sz="2800" b="0" i="0" u="none" strike="noStrike" kern="0" cap="none" spc="0" normalizeH="0" baseline="0" noProof="0" dirty="0">
                <a:ln>
                  <a:noFill/>
                </a:ln>
                <a:solidFill>
                  <a:srgbClr val="002060"/>
                </a:solidFill>
                <a:effectLst/>
                <a:uLnTx/>
                <a:uFillTx/>
              </a:rPr>
              <a:t> the same as biological gender.</a:t>
            </a:r>
            <a:endParaRPr kumimoji="0" lang="en-US" sz="1800" b="0" i="0" u="none" strike="noStrike" kern="0" cap="none" spc="0" normalizeH="0" baseline="0" noProof="0" dirty="0">
              <a:ln>
                <a:noFill/>
              </a:ln>
              <a:solidFill>
                <a:srgbClr val="002060"/>
              </a:solidFill>
              <a:effectLst/>
              <a:uLnTx/>
              <a:uFillTx/>
              <a:latin typeface="Tw Cen MT" panose="020B0602020104020603"/>
            </a:endParaRPr>
          </a:p>
        </p:txBody>
      </p:sp>
      <p:sp>
        <p:nvSpPr>
          <p:cNvPr id="14" name="TextBox 13">
            <a:extLst>
              <a:ext uri="{FF2B5EF4-FFF2-40B4-BE49-F238E27FC236}">
                <a16:creationId xmlns:a16="http://schemas.microsoft.com/office/drawing/2014/main" id="{CD63B430-BE70-42FA-8134-DAD4CEC3EA46}"/>
              </a:ext>
            </a:extLst>
          </p:cNvPr>
          <p:cNvSpPr txBox="1"/>
          <p:nvPr/>
        </p:nvSpPr>
        <p:spPr>
          <a:xfrm>
            <a:off x="8203268" y="2720238"/>
            <a:ext cx="907621"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rPr>
              <a:t>das</a:t>
            </a:r>
            <a:endParaRPr kumimoji="0" lang="en-US" sz="3200" b="0" i="0" u="none" strike="noStrike" kern="0" cap="none" spc="0" normalizeH="0" baseline="0" noProof="0" dirty="0">
              <a:ln>
                <a:noFill/>
              </a:ln>
              <a:solidFill>
                <a:srgbClr val="002060"/>
              </a:solidFill>
              <a:effectLst/>
              <a:uLnTx/>
              <a:uFillTx/>
            </a:endParaRPr>
          </a:p>
        </p:txBody>
      </p:sp>
      <p:sp>
        <p:nvSpPr>
          <p:cNvPr id="15" name="TextBox 14">
            <a:extLst>
              <a:ext uri="{FF2B5EF4-FFF2-40B4-BE49-F238E27FC236}">
                <a16:creationId xmlns:a16="http://schemas.microsoft.com/office/drawing/2014/main" id="{6F2E47E8-D18A-4AD6-8071-93F5705CCFEB}"/>
              </a:ext>
            </a:extLst>
          </p:cNvPr>
          <p:cNvSpPr txBox="1"/>
          <p:nvPr/>
        </p:nvSpPr>
        <p:spPr>
          <a:xfrm>
            <a:off x="4045127" y="2764360"/>
            <a:ext cx="816249"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rPr>
              <a:t>die</a:t>
            </a:r>
            <a:endParaRPr kumimoji="0" lang="en-US" sz="3200" b="0" i="0" u="none" strike="noStrike" kern="0" cap="none" spc="0" normalizeH="0" baseline="0" noProof="0" dirty="0">
              <a:ln>
                <a:noFill/>
              </a:ln>
              <a:solidFill>
                <a:srgbClr val="002060"/>
              </a:solidFill>
              <a:effectLst/>
              <a:uLnTx/>
              <a:uFillTx/>
            </a:endParaRPr>
          </a:p>
        </p:txBody>
      </p:sp>
      <p:sp>
        <p:nvSpPr>
          <p:cNvPr id="16" name="TextBox 15">
            <a:extLst>
              <a:ext uri="{FF2B5EF4-FFF2-40B4-BE49-F238E27FC236}">
                <a16:creationId xmlns:a16="http://schemas.microsoft.com/office/drawing/2014/main" id="{F4C23861-B807-4E9E-BE53-9474505E2354}"/>
              </a:ext>
            </a:extLst>
          </p:cNvPr>
          <p:cNvSpPr txBox="1"/>
          <p:nvPr/>
        </p:nvSpPr>
        <p:spPr>
          <a:xfrm>
            <a:off x="219076" y="2716224"/>
            <a:ext cx="849913"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rPr>
              <a:t>der</a:t>
            </a:r>
            <a:endParaRPr kumimoji="0" lang="en-US" sz="3200" b="0" i="0" u="none" strike="noStrike" kern="0" cap="none" spc="0" normalizeH="0" baseline="0" noProof="0" dirty="0">
              <a:ln>
                <a:noFill/>
              </a:ln>
              <a:solidFill>
                <a:srgbClr val="002060"/>
              </a:solidFill>
              <a:effectLst/>
              <a:uLnTx/>
              <a:uFillTx/>
            </a:endParaRPr>
          </a:p>
        </p:txBody>
      </p:sp>
      <p:sp>
        <p:nvSpPr>
          <p:cNvPr id="17" name="TextBox 16">
            <a:extLst>
              <a:ext uri="{FF2B5EF4-FFF2-40B4-BE49-F238E27FC236}">
                <a16:creationId xmlns:a16="http://schemas.microsoft.com/office/drawing/2014/main" id="{95574E74-F6D6-428B-A086-618C86AA708D}"/>
              </a:ext>
            </a:extLst>
          </p:cNvPr>
          <p:cNvSpPr txBox="1"/>
          <p:nvPr/>
        </p:nvSpPr>
        <p:spPr>
          <a:xfrm>
            <a:off x="8203268" y="1980883"/>
            <a:ext cx="1479892"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rPr>
              <a:t>neuter</a:t>
            </a:r>
          </a:p>
        </p:txBody>
      </p:sp>
      <p:sp>
        <p:nvSpPr>
          <p:cNvPr id="18" name="TextBox 17">
            <a:extLst>
              <a:ext uri="{FF2B5EF4-FFF2-40B4-BE49-F238E27FC236}">
                <a16:creationId xmlns:a16="http://schemas.microsoft.com/office/drawing/2014/main" id="{EDE60783-2561-4575-ADE0-08CD7065E8C8}"/>
              </a:ext>
            </a:extLst>
          </p:cNvPr>
          <p:cNvSpPr txBox="1"/>
          <p:nvPr/>
        </p:nvSpPr>
        <p:spPr>
          <a:xfrm>
            <a:off x="219076" y="1974599"/>
            <a:ext cx="2238113"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rPr>
              <a:t>masculine</a:t>
            </a:r>
          </a:p>
        </p:txBody>
      </p:sp>
      <p:sp>
        <p:nvSpPr>
          <p:cNvPr id="19" name="TextBox 18">
            <a:extLst>
              <a:ext uri="{FF2B5EF4-FFF2-40B4-BE49-F238E27FC236}">
                <a16:creationId xmlns:a16="http://schemas.microsoft.com/office/drawing/2014/main" id="{E75467C5-CF0D-45DF-8C02-11FBC7E197F9}"/>
              </a:ext>
            </a:extLst>
          </p:cNvPr>
          <p:cNvSpPr txBox="1"/>
          <p:nvPr/>
        </p:nvSpPr>
        <p:spPr>
          <a:xfrm>
            <a:off x="4045127" y="2020956"/>
            <a:ext cx="1893467"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rPr>
              <a:t>feminine</a:t>
            </a:r>
          </a:p>
        </p:txBody>
      </p:sp>
      <p:sp>
        <p:nvSpPr>
          <p:cNvPr id="20" name="TextBox 19">
            <a:extLst>
              <a:ext uri="{FF2B5EF4-FFF2-40B4-BE49-F238E27FC236}">
                <a16:creationId xmlns:a16="http://schemas.microsoft.com/office/drawing/2014/main" id="{BC6FEAEA-229F-4C2A-9EA4-706D314C72AC}"/>
              </a:ext>
            </a:extLst>
          </p:cNvPr>
          <p:cNvSpPr txBox="1"/>
          <p:nvPr/>
        </p:nvSpPr>
        <p:spPr>
          <a:xfrm>
            <a:off x="219076" y="2721683"/>
            <a:ext cx="1899879"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rPr>
              <a:t>der</a:t>
            </a:r>
            <a:r>
              <a:rPr kumimoji="0" lang="en-US" sz="3200" b="0" i="0" u="none" strike="noStrike" kern="0" cap="none" spc="0" normalizeH="0" baseline="0" noProof="0" dirty="0">
                <a:ln>
                  <a:noFill/>
                </a:ln>
                <a:solidFill>
                  <a:srgbClr val="002060"/>
                </a:solidFill>
                <a:effectLst/>
                <a:uLnTx/>
                <a:uFillTx/>
              </a:rPr>
              <a:t> Tisch</a:t>
            </a:r>
          </a:p>
        </p:txBody>
      </p:sp>
      <p:sp>
        <p:nvSpPr>
          <p:cNvPr id="21" name="TextBox 20">
            <a:extLst>
              <a:ext uri="{FF2B5EF4-FFF2-40B4-BE49-F238E27FC236}">
                <a16:creationId xmlns:a16="http://schemas.microsoft.com/office/drawing/2014/main" id="{7B5ED71E-84A7-4139-A489-C659F09C8D45}"/>
              </a:ext>
            </a:extLst>
          </p:cNvPr>
          <p:cNvSpPr txBox="1"/>
          <p:nvPr/>
        </p:nvSpPr>
        <p:spPr>
          <a:xfrm>
            <a:off x="4045127" y="2759588"/>
            <a:ext cx="2432076"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rPr>
              <a:t>die</a:t>
            </a:r>
            <a:r>
              <a:rPr kumimoji="0" lang="en-US" sz="3200" b="0" i="0" u="none" strike="noStrike" kern="0" cap="none" spc="0" normalizeH="0" baseline="0" noProof="0" dirty="0">
                <a:ln>
                  <a:noFill/>
                </a:ln>
                <a:solidFill>
                  <a:srgbClr val="002060"/>
                </a:solidFill>
                <a:effectLst/>
                <a:uLnTx/>
                <a:uFillTx/>
              </a:rPr>
              <a:t> </a:t>
            </a:r>
            <a:r>
              <a:rPr kumimoji="0" lang="en-US" sz="3200" b="0" i="0" u="none" strike="noStrike" kern="0" cap="none" spc="0" normalizeH="0" baseline="0" noProof="0" dirty="0" err="1">
                <a:ln>
                  <a:noFill/>
                </a:ln>
                <a:solidFill>
                  <a:srgbClr val="002060"/>
                </a:solidFill>
                <a:effectLst/>
                <a:uLnTx/>
                <a:uFillTx/>
              </a:rPr>
              <a:t>Flasche</a:t>
            </a:r>
            <a:endParaRPr kumimoji="0" lang="en-US" sz="3200" b="0" i="0" u="none" strike="noStrike" kern="0" cap="none" spc="0" normalizeH="0" baseline="0" noProof="0" dirty="0">
              <a:ln>
                <a:noFill/>
              </a:ln>
              <a:solidFill>
                <a:srgbClr val="002060"/>
              </a:solidFill>
              <a:effectLst/>
              <a:uLnTx/>
              <a:uFillTx/>
            </a:endParaRPr>
          </a:p>
        </p:txBody>
      </p:sp>
      <p:sp>
        <p:nvSpPr>
          <p:cNvPr id="22" name="TextBox 21">
            <a:extLst>
              <a:ext uri="{FF2B5EF4-FFF2-40B4-BE49-F238E27FC236}">
                <a16:creationId xmlns:a16="http://schemas.microsoft.com/office/drawing/2014/main" id="{69051D96-2064-4477-93E7-92388B095225}"/>
              </a:ext>
            </a:extLst>
          </p:cNvPr>
          <p:cNvSpPr txBox="1"/>
          <p:nvPr/>
        </p:nvSpPr>
        <p:spPr>
          <a:xfrm>
            <a:off x="8203268" y="2715606"/>
            <a:ext cx="1837362"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rPr>
              <a:t>das </a:t>
            </a:r>
            <a:r>
              <a:rPr kumimoji="0" lang="en-US" sz="3200" b="0" i="0" u="none" strike="noStrike" kern="0" cap="none" spc="0" normalizeH="0" baseline="0" noProof="0" dirty="0">
                <a:ln>
                  <a:noFill/>
                </a:ln>
                <a:solidFill>
                  <a:srgbClr val="002060"/>
                </a:solidFill>
                <a:effectLst/>
                <a:uLnTx/>
                <a:uFillTx/>
              </a:rPr>
              <a:t>Heft</a:t>
            </a:r>
          </a:p>
        </p:txBody>
      </p:sp>
      <p:pic>
        <p:nvPicPr>
          <p:cNvPr id="23" name="Picture 22" descr="A picture containing text, table, worktable&#10;&#10;Description automatically generated">
            <a:extLst>
              <a:ext uri="{FF2B5EF4-FFF2-40B4-BE49-F238E27FC236}">
                <a16:creationId xmlns:a16="http://schemas.microsoft.com/office/drawing/2014/main" id="{36502A51-17C5-4662-8DE1-350EBB1F9D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129" y="2399595"/>
            <a:ext cx="2119897" cy="1108422"/>
          </a:xfrm>
          <a:prstGeom prst="rect">
            <a:avLst/>
          </a:prstGeom>
        </p:spPr>
      </p:pic>
      <p:pic>
        <p:nvPicPr>
          <p:cNvPr id="24" name="Picture 23">
            <a:extLst>
              <a:ext uri="{FF2B5EF4-FFF2-40B4-BE49-F238E27FC236}">
                <a16:creationId xmlns:a16="http://schemas.microsoft.com/office/drawing/2014/main" id="{0673251D-39E7-421C-8020-02C0F2A1F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88356" y="2020956"/>
            <a:ext cx="906116" cy="1213210"/>
          </a:xfrm>
          <a:prstGeom prst="rect">
            <a:avLst/>
          </a:prstGeom>
        </p:spPr>
      </p:pic>
      <p:pic>
        <p:nvPicPr>
          <p:cNvPr id="32" name="Picture 31" descr="Icon&#10;&#10;Description automatically generated">
            <a:extLst>
              <a:ext uri="{FF2B5EF4-FFF2-40B4-BE49-F238E27FC236}">
                <a16:creationId xmlns:a16="http://schemas.microsoft.com/office/drawing/2014/main" id="{36D22B90-6138-4582-B7CB-E053CB3928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4929" y="2043608"/>
            <a:ext cx="735015" cy="1470030"/>
          </a:xfrm>
          <a:prstGeom prst="rect">
            <a:avLst/>
          </a:prstGeom>
        </p:spPr>
      </p:pic>
    </p:spTree>
    <p:extLst>
      <p:ext uri="{BB962C8B-B14F-4D97-AF65-F5344CB8AC3E}">
        <p14:creationId xmlns:p14="http://schemas.microsoft.com/office/powerpoint/2010/main" val="363882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P spid="13" grpId="0"/>
      <p:bldP spid="14" grpId="0"/>
      <p:bldP spid="15" grpId="0"/>
      <p:bldP spid="16" grpId="0"/>
      <p:bldP spid="17" grpId="0"/>
      <p:bldP spid="18" grpId="0"/>
      <p:bldP spid="19"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34549" y="1229428"/>
            <a:ext cx="1557451" cy="374973"/>
          </a:xfrm>
          <a:solidFill>
            <a:srgbClr val="FF0000"/>
          </a:solidFill>
        </p:spPr>
        <p:txBody>
          <a:bodyPr/>
          <a:lstStyle/>
          <a:p>
            <a:pPr algn="ctr"/>
            <a:r>
              <a:rPr lang="en-GB" sz="2000" b="1" dirty="0" err="1">
                <a:solidFill>
                  <a:schemeClr val="bg1"/>
                </a:solidFill>
                <a:latin typeface="Century Gothic" panose="020B0502020202020204" pitchFamily="34" charset="0"/>
              </a:rPr>
              <a:t>Vokabeln</a:t>
            </a:r>
            <a:endParaRPr lang="en-GB" sz="2000" b="1" dirty="0">
              <a:solidFill>
                <a:schemeClr val="bg1"/>
              </a:solidFill>
              <a:latin typeface="Century Gothic" panose="020B0502020202020204" pitchFamily="34" charset="0"/>
            </a:endParaRPr>
          </a:p>
        </p:txBody>
      </p:sp>
      <p:grpSp>
        <p:nvGrpSpPr>
          <p:cNvPr id="5" name="Group 4">
            <a:extLst>
              <a:ext uri="{FF2B5EF4-FFF2-40B4-BE49-F238E27FC236}">
                <a16:creationId xmlns:a16="http://schemas.microsoft.com/office/drawing/2014/main" id="{ADC25B4A-87A5-444F-8909-6798D57B9B6E}"/>
              </a:ext>
            </a:extLst>
          </p:cNvPr>
          <p:cNvGrpSpPr/>
          <p:nvPr/>
        </p:nvGrpSpPr>
        <p:grpSpPr>
          <a:xfrm>
            <a:off x="10850272" y="161306"/>
            <a:ext cx="1240568" cy="1008631"/>
            <a:chOff x="10818487" y="2376307"/>
            <a:chExt cx="1240568" cy="1008631"/>
          </a:xfrm>
        </p:grpSpPr>
        <p:sp>
          <p:nvSpPr>
            <p:cNvPr id="2" name="Oval 1">
              <a:extLst>
                <a:ext uri="{FF2B5EF4-FFF2-40B4-BE49-F238E27FC236}">
                  <a16:creationId xmlns:a16="http://schemas.microsoft.com/office/drawing/2014/main" id="{0407715F-6131-45A0-B32C-D2CFB1907A6E}"/>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xplosion: 8 Points 9">
              <a:extLst>
                <a:ext uri="{FF2B5EF4-FFF2-40B4-BE49-F238E27FC236}">
                  <a16:creationId xmlns:a16="http://schemas.microsoft.com/office/drawing/2014/main" id="{B8BE6A60-1CFA-43E3-94FE-71206E822483}"/>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8" name="Picture 7" descr="A picture containing text, table, worktable&#10;&#10;Description automatically generated">
            <a:extLst>
              <a:ext uri="{FF2B5EF4-FFF2-40B4-BE49-F238E27FC236}">
                <a16:creationId xmlns:a16="http://schemas.microsoft.com/office/drawing/2014/main" id="{A30F7957-8496-42EC-AFE1-0CEE63344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484" y="1604400"/>
            <a:ext cx="2624916" cy="1372479"/>
          </a:xfrm>
          <a:prstGeom prst="rect">
            <a:avLst/>
          </a:prstGeom>
        </p:spPr>
      </p:pic>
      <p:pic>
        <p:nvPicPr>
          <p:cNvPr id="13" name="Picture 12" descr="A picture containing building, window&#10;&#10;Description automatically generated">
            <a:extLst>
              <a:ext uri="{FF2B5EF4-FFF2-40B4-BE49-F238E27FC236}">
                <a16:creationId xmlns:a16="http://schemas.microsoft.com/office/drawing/2014/main" id="{6EDCD58B-961F-4E4A-81DC-0F3054D8A2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6192" y="1358087"/>
            <a:ext cx="1374999" cy="1977527"/>
          </a:xfrm>
          <a:prstGeom prst="rect">
            <a:avLst/>
          </a:prstGeom>
        </p:spPr>
      </p:pic>
      <p:pic>
        <p:nvPicPr>
          <p:cNvPr id="16" name="Picture 15">
            <a:extLst>
              <a:ext uri="{FF2B5EF4-FFF2-40B4-BE49-F238E27FC236}">
                <a16:creationId xmlns:a16="http://schemas.microsoft.com/office/drawing/2014/main" id="{9B6FE568-A045-46A3-9994-B83F208273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8817" y="4215028"/>
            <a:ext cx="1272374" cy="1703597"/>
          </a:xfrm>
          <a:prstGeom prst="rect">
            <a:avLst/>
          </a:prstGeom>
        </p:spPr>
      </p:pic>
      <p:pic>
        <p:nvPicPr>
          <p:cNvPr id="17" name="Picture 16">
            <a:extLst>
              <a:ext uri="{FF2B5EF4-FFF2-40B4-BE49-F238E27FC236}">
                <a16:creationId xmlns:a16="http://schemas.microsoft.com/office/drawing/2014/main" id="{901375F2-CF44-4FB9-8885-90D37D800E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36621" y="1384725"/>
            <a:ext cx="2797502" cy="1896084"/>
          </a:xfrm>
          <a:prstGeom prst="rect">
            <a:avLst/>
          </a:prstGeom>
        </p:spPr>
      </p:pic>
      <p:pic>
        <p:nvPicPr>
          <p:cNvPr id="15" name="Picture 14" descr="Icon&#10;&#10;Description automatically generated with low confidence">
            <a:extLst>
              <a:ext uri="{FF2B5EF4-FFF2-40B4-BE49-F238E27FC236}">
                <a16:creationId xmlns:a16="http://schemas.microsoft.com/office/drawing/2014/main" id="{3FA27BCD-0724-49E9-8581-B518013113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90988">
            <a:off x="1832351" y="4900540"/>
            <a:ext cx="1412240" cy="706120"/>
          </a:xfrm>
          <a:prstGeom prst="rect">
            <a:avLst/>
          </a:prstGeom>
        </p:spPr>
      </p:pic>
      <p:pic>
        <p:nvPicPr>
          <p:cNvPr id="19" name="Picture 18" descr="Icon&#10;&#10;Description automatically generated">
            <a:extLst>
              <a:ext uri="{FF2B5EF4-FFF2-40B4-BE49-F238E27FC236}">
                <a16:creationId xmlns:a16="http://schemas.microsoft.com/office/drawing/2014/main" id="{50C0C4CF-BEA7-41EF-A8A7-AC9BA1E057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56567" y="4251123"/>
            <a:ext cx="850900" cy="1701800"/>
          </a:xfrm>
          <a:prstGeom prst="rect">
            <a:avLst/>
          </a:prstGeom>
        </p:spPr>
      </p:pic>
      <p:sp>
        <p:nvSpPr>
          <p:cNvPr id="22" name="Speech Bubble: Rectangle with Corners Rounded 21">
            <a:extLst>
              <a:ext uri="{FF2B5EF4-FFF2-40B4-BE49-F238E27FC236}">
                <a16:creationId xmlns:a16="http://schemas.microsoft.com/office/drawing/2014/main" id="{6DB3918C-D9FA-424B-B34A-BF79C4513D2B}"/>
              </a:ext>
            </a:extLst>
          </p:cNvPr>
          <p:cNvSpPr/>
          <p:nvPr/>
        </p:nvSpPr>
        <p:spPr>
          <a:xfrm>
            <a:off x="1003122" y="204077"/>
            <a:ext cx="6084826"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pic>
        <p:nvPicPr>
          <p:cNvPr id="23" name="Graphic 22" descr="Teacher">
            <a:extLst>
              <a:ext uri="{FF2B5EF4-FFF2-40B4-BE49-F238E27FC236}">
                <a16:creationId xmlns:a16="http://schemas.microsoft.com/office/drawing/2014/main" id="{67B493D6-FE52-40B5-8ED3-CD5B638AF00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401" y="33892"/>
            <a:ext cx="914400" cy="914400"/>
          </a:xfrm>
          <a:prstGeom prst="rect">
            <a:avLst/>
          </a:prstGeom>
        </p:spPr>
      </p:pic>
      <p:sp>
        <p:nvSpPr>
          <p:cNvPr id="24" name="Google Shape;108;p3">
            <a:extLst>
              <a:ext uri="{FF2B5EF4-FFF2-40B4-BE49-F238E27FC236}">
                <a16:creationId xmlns:a16="http://schemas.microsoft.com/office/drawing/2014/main" id="{3B09A5CC-ABD3-4D45-BAFF-ACCA457248C2}"/>
              </a:ext>
            </a:extLst>
          </p:cNvPr>
          <p:cNvSpPr txBox="1"/>
          <p:nvPr/>
        </p:nvSpPr>
        <p:spPr>
          <a:xfrm>
            <a:off x="1003121" y="215065"/>
            <a:ext cx="563640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Let’s learn </a:t>
            </a:r>
            <a:r>
              <a:rPr lang="en-GB" sz="2800" b="1" dirty="0">
                <a:solidFill>
                  <a:schemeClr val="bg1"/>
                </a:solidFill>
                <a:latin typeface="Century Gothic" panose="020B0502020202020204" pitchFamily="34" charset="0"/>
              </a:rPr>
              <a:t>six nouns in German.</a:t>
            </a:r>
            <a:endParaRPr kumimoji="0" sz="2800" b="1" i="0"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endParaRPr>
          </a:p>
        </p:txBody>
      </p:sp>
      <p:sp>
        <p:nvSpPr>
          <p:cNvPr id="18" name="TextBox 17">
            <a:extLst>
              <a:ext uri="{FF2B5EF4-FFF2-40B4-BE49-F238E27FC236}">
                <a16:creationId xmlns:a16="http://schemas.microsoft.com/office/drawing/2014/main" id="{80428312-2E53-0D2A-A26C-A965460FC5F1}"/>
              </a:ext>
            </a:extLst>
          </p:cNvPr>
          <p:cNvSpPr txBox="1"/>
          <p:nvPr/>
        </p:nvSpPr>
        <p:spPr>
          <a:xfrm>
            <a:off x="1588533" y="3258259"/>
            <a:ext cx="1899879"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rPr>
              <a:t>der</a:t>
            </a:r>
            <a:r>
              <a:rPr kumimoji="0" lang="en-US" sz="3200" b="0" i="0" u="none" strike="noStrike" kern="0" cap="none" spc="0" normalizeH="0" baseline="0" noProof="0" dirty="0">
                <a:ln>
                  <a:noFill/>
                </a:ln>
                <a:solidFill>
                  <a:srgbClr val="002060"/>
                </a:solidFill>
                <a:effectLst/>
                <a:uLnTx/>
                <a:uFillTx/>
              </a:rPr>
              <a:t> Tisch</a:t>
            </a:r>
          </a:p>
        </p:txBody>
      </p:sp>
      <p:sp>
        <p:nvSpPr>
          <p:cNvPr id="20" name="TextBox 19">
            <a:extLst>
              <a:ext uri="{FF2B5EF4-FFF2-40B4-BE49-F238E27FC236}">
                <a16:creationId xmlns:a16="http://schemas.microsoft.com/office/drawing/2014/main" id="{3600BE26-FB0F-4C73-874E-050DAA9652FC}"/>
              </a:ext>
            </a:extLst>
          </p:cNvPr>
          <p:cNvSpPr txBox="1"/>
          <p:nvPr/>
        </p:nvSpPr>
        <p:spPr>
          <a:xfrm>
            <a:off x="5146060" y="3358642"/>
            <a:ext cx="1861407"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rPr>
              <a:t>die</a:t>
            </a:r>
            <a:r>
              <a:rPr kumimoji="0" lang="en-US" sz="3200" b="0" i="0" u="none" strike="noStrike" kern="0" cap="none" spc="0" normalizeH="0" baseline="0" noProof="0" dirty="0">
                <a:ln>
                  <a:noFill/>
                </a:ln>
                <a:solidFill>
                  <a:srgbClr val="002060"/>
                </a:solidFill>
                <a:effectLst/>
                <a:uLnTx/>
                <a:uFillTx/>
              </a:rPr>
              <a:t> Tafel</a:t>
            </a:r>
          </a:p>
        </p:txBody>
      </p:sp>
      <p:sp>
        <p:nvSpPr>
          <p:cNvPr id="21" name="TextBox 20">
            <a:extLst>
              <a:ext uri="{FF2B5EF4-FFF2-40B4-BE49-F238E27FC236}">
                <a16:creationId xmlns:a16="http://schemas.microsoft.com/office/drawing/2014/main" id="{356CDEA1-3173-A72E-A885-D9210A148A94}"/>
              </a:ext>
            </a:extLst>
          </p:cNvPr>
          <p:cNvSpPr txBox="1"/>
          <p:nvPr/>
        </p:nvSpPr>
        <p:spPr>
          <a:xfrm>
            <a:off x="8660371" y="3335614"/>
            <a:ext cx="2424062"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rPr>
              <a:t>das</a:t>
            </a:r>
            <a:r>
              <a:rPr kumimoji="0" lang="en-US" sz="3200" b="0" i="0" u="none" strike="noStrike" kern="0" cap="none" spc="0" normalizeH="0" baseline="0" noProof="0" dirty="0">
                <a:ln>
                  <a:noFill/>
                </a:ln>
                <a:solidFill>
                  <a:srgbClr val="002060"/>
                </a:solidFill>
                <a:effectLst/>
                <a:uLnTx/>
                <a:uFillTx/>
              </a:rPr>
              <a:t> Fenster</a:t>
            </a:r>
          </a:p>
        </p:txBody>
      </p:sp>
      <p:sp>
        <p:nvSpPr>
          <p:cNvPr id="25" name="TextBox 24">
            <a:extLst>
              <a:ext uri="{FF2B5EF4-FFF2-40B4-BE49-F238E27FC236}">
                <a16:creationId xmlns:a16="http://schemas.microsoft.com/office/drawing/2014/main" id="{5FE802CF-01D5-A2DE-F356-68FEED27E456}"/>
              </a:ext>
            </a:extLst>
          </p:cNvPr>
          <p:cNvSpPr txBox="1"/>
          <p:nvPr/>
        </p:nvSpPr>
        <p:spPr>
          <a:xfrm>
            <a:off x="1610815" y="5941177"/>
            <a:ext cx="2276585"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rPr>
              <a:t>der</a:t>
            </a:r>
            <a:r>
              <a:rPr kumimoji="0" lang="en-US" sz="3200" b="0" i="0" u="none" strike="noStrike" kern="0" cap="none" spc="0" normalizeH="0" baseline="0" noProof="0" dirty="0">
                <a:ln>
                  <a:noFill/>
                </a:ln>
                <a:solidFill>
                  <a:srgbClr val="002060"/>
                </a:solidFill>
                <a:effectLst/>
                <a:uLnTx/>
                <a:uFillTx/>
              </a:rPr>
              <a:t> </a:t>
            </a:r>
            <a:r>
              <a:rPr lang="en-US" sz="3200" kern="0" dirty="0">
                <a:solidFill>
                  <a:srgbClr val="002060"/>
                </a:solidFill>
              </a:rPr>
              <a:t>Bl</a:t>
            </a:r>
            <a:r>
              <a:rPr kumimoji="0" lang="en-US" sz="3200" b="0" i="0" u="none" strike="noStrike" kern="0" cap="none" spc="0" normalizeH="0" baseline="0" noProof="0" dirty="0" err="1">
                <a:ln>
                  <a:noFill/>
                </a:ln>
                <a:solidFill>
                  <a:srgbClr val="002060"/>
                </a:solidFill>
                <a:effectLst/>
                <a:uLnTx/>
                <a:uFillTx/>
              </a:rPr>
              <a:t>eistift</a:t>
            </a:r>
            <a:endParaRPr kumimoji="0" lang="en-US" sz="3200" b="0" i="0" u="none" strike="noStrike" kern="0" cap="none" spc="0" normalizeH="0" baseline="0" noProof="0" dirty="0">
              <a:ln>
                <a:noFill/>
              </a:ln>
              <a:solidFill>
                <a:srgbClr val="002060"/>
              </a:solidFill>
              <a:effectLst/>
              <a:uLnTx/>
              <a:uFillTx/>
            </a:endParaRPr>
          </a:p>
        </p:txBody>
      </p:sp>
      <p:sp>
        <p:nvSpPr>
          <p:cNvPr id="26" name="TextBox 25">
            <a:extLst>
              <a:ext uri="{FF2B5EF4-FFF2-40B4-BE49-F238E27FC236}">
                <a16:creationId xmlns:a16="http://schemas.microsoft.com/office/drawing/2014/main" id="{9C45BA7D-7F8B-55E6-4AA6-F4CB88655A3E}"/>
              </a:ext>
            </a:extLst>
          </p:cNvPr>
          <p:cNvSpPr txBox="1"/>
          <p:nvPr/>
        </p:nvSpPr>
        <p:spPr>
          <a:xfrm>
            <a:off x="5407802" y="6069148"/>
            <a:ext cx="2432076"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rPr>
              <a:t>die</a:t>
            </a:r>
            <a:r>
              <a:rPr kumimoji="0" lang="en-US" sz="3200" b="0" i="0" u="none" strike="noStrike" kern="0" cap="none" spc="0" normalizeH="0" baseline="0" noProof="0" dirty="0">
                <a:ln>
                  <a:noFill/>
                </a:ln>
                <a:solidFill>
                  <a:srgbClr val="002060"/>
                </a:solidFill>
                <a:effectLst/>
                <a:uLnTx/>
                <a:uFillTx/>
              </a:rPr>
              <a:t> </a:t>
            </a:r>
            <a:r>
              <a:rPr kumimoji="0" lang="en-US" sz="3200" b="0" i="0" u="none" strike="noStrike" kern="0" cap="none" spc="0" normalizeH="0" baseline="0" noProof="0" dirty="0" err="1">
                <a:ln>
                  <a:noFill/>
                </a:ln>
                <a:solidFill>
                  <a:srgbClr val="002060"/>
                </a:solidFill>
                <a:effectLst/>
                <a:uLnTx/>
                <a:uFillTx/>
              </a:rPr>
              <a:t>Flasche</a:t>
            </a:r>
            <a:endParaRPr kumimoji="0" lang="en-US" sz="3200" b="0" i="0" u="none" strike="noStrike" kern="0" cap="none" spc="0" normalizeH="0" baseline="0" noProof="0" dirty="0">
              <a:ln>
                <a:noFill/>
              </a:ln>
              <a:solidFill>
                <a:srgbClr val="002060"/>
              </a:solidFill>
              <a:effectLst/>
              <a:uLnTx/>
              <a:uFillTx/>
            </a:endParaRPr>
          </a:p>
        </p:txBody>
      </p:sp>
      <p:sp>
        <p:nvSpPr>
          <p:cNvPr id="27" name="TextBox 26">
            <a:extLst>
              <a:ext uri="{FF2B5EF4-FFF2-40B4-BE49-F238E27FC236}">
                <a16:creationId xmlns:a16="http://schemas.microsoft.com/office/drawing/2014/main" id="{B783C137-534F-0DEB-C04D-EA391AB2052A}"/>
              </a:ext>
            </a:extLst>
          </p:cNvPr>
          <p:cNvSpPr txBox="1"/>
          <p:nvPr/>
        </p:nvSpPr>
        <p:spPr>
          <a:xfrm>
            <a:off x="8762752" y="6048392"/>
            <a:ext cx="1835759"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rPr>
              <a:t>das</a:t>
            </a:r>
            <a:r>
              <a:rPr kumimoji="0" lang="en-US" sz="3200" b="0" i="0" u="none" strike="noStrike" kern="0" cap="none" spc="0" normalizeH="0" baseline="0" noProof="0" dirty="0">
                <a:ln>
                  <a:noFill/>
                </a:ln>
                <a:solidFill>
                  <a:srgbClr val="002060"/>
                </a:solidFill>
                <a:effectLst/>
                <a:uLnTx/>
                <a:uFillTx/>
              </a:rPr>
              <a:t> Heft</a:t>
            </a:r>
          </a:p>
        </p:txBody>
      </p:sp>
    </p:spTree>
    <p:extLst>
      <p:ext uri="{BB962C8B-B14F-4D97-AF65-F5344CB8AC3E}">
        <p14:creationId xmlns:p14="http://schemas.microsoft.com/office/powerpoint/2010/main" val="376139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6" presetClass="exit" presetSubtype="32" fill="hold" nodeType="clickEffect">
                                  <p:stCondLst>
                                    <p:cond delay="0"/>
                                  </p:stCondLst>
                                  <p:childTnLst>
                                    <p:animEffect transition="out" filter="circle(out)">
                                      <p:cBhvr>
                                        <p:cTn id="54" dur="2000"/>
                                        <p:tgtEl>
                                          <p:spTgt spid="19"/>
                                        </p:tgtEl>
                                      </p:cBhvr>
                                    </p:animEffect>
                                    <p:set>
                                      <p:cBhvr>
                                        <p:cTn id="55" dur="1" fill="hold">
                                          <p:stCondLst>
                                            <p:cond delay="1999"/>
                                          </p:stCondLst>
                                        </p:cTn>
                                        <p:tgtEl>
                                          <p:spTgt spid="1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ppt_w</p:attrName>
                                        </p:attrNameLst>
                                      </p:cBhvr>
                                      <p:tavLst>
                                        <p:tav tm="0">
                                          <p:val>
                                            <p:fltVal val="0"/>
                                          </p:val>
                                        </p:tav>
                                        <p:tav tm="100000">
                                          <p:val>
                                            <p:strVal val="#ppt_w"/>
                                          </p:val>
                                        </p:tav>
                                      </p:tavLst>
                                    </p:anim>
                                    <p:anim calcmode="lin" valueType="num">
                                      <p:cBhvr>
                                        <p:cTn id="61" dur="500" fill="hold"/>
                                        <p:tgtEl>
                                          <p:spTgt spid="19"/>
                                        </p:tgtEl>
                                        <p:attrNameLst>
                                          <p:attrName>ppt_h</p:attrName>
                                        </p:attrNameLst>
                                      </p:cBhvr>
                                      <p:tavLst>
                                        <p:tav tm="0">
                                          <p:val>
                                            <p:fltVal val="0"/>
                                          </p:val>
                                        </p:tav>
                                        <p:tav tm="100000">
                                          <p:val>
                                            <p:strVal val="#ppt_h"/>
                                          </p:val>
                                        </p:tav>
                                      </p:tavLst>
                                    </p:anim>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xit" presetSubtype="32" fill="hold" nodeType="clickEffect">
                                  <p:stCondLst>
                                    <p:cond delay="0"/>
                                  </p:stCondLst>
                                  <p:childTnLst>
                                    <p:animEffect transition="out" filter="circle(out)">
                                      <p:cBhvr>
                                        <p:cTn id="66" dur="2000"/>
                                        <p:tgtEl>
                                          <p:spTgt spid="17"/>
                                        </p:tgtEl>
                                      </p:cBhvr>
                                    </p:animEffect>
                                    <p:set>
                                      <p:cBhvr>
                                        <p:cTn id="67" dur="1" fill="hold">
                                          <p:stCondLst>
                                            <p:cond delay="1999"/>
                                          </p:stCondLst>
                                        </p:cTn>
                                        <p:tgtEl>
                                          <p:spTgt spid="1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Effect transition="in" filter="fade">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xit" presetSubtype="32" fill="hold" nodeType="clickEffect">
                                  <p:stCondLst>
                                    <p:cond delay="0"/>
                                  </p:stCondLst>
                                  <p:childTnLst>
                                    <p:animEffect transition="out" filter="circle(out)">
                                      <p:cBhvr>
                                        <p:cTn id="78" dur="2000"/>
                                        <p:tgtEl>
                                          <p:spTgt spid="15"/>
                                        </p:tgtEl>
                                      </p:cBhvr>
                                    </p:animEffect>
                                    <p:set>
                                      <p:cBhvr>
                                        <p:cTn id="79" dur="1" fill="hold">
                                          <p:stCondLst>
                                            <p:cond delay="1999"/>
                                          </p:stCondLst>
                                        </p:cTn>
                                        <p:tgtEl>
                                          <p:spTgt spid="1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p:cTn id="84" dur="500" fill="hold"/>
                                        <p:tgtEl>
                                          <p:spTgt spid="15"/>
                                        </p:tgtEl>
                                        <p:attrNameLst>
                                          <p:attrName>ppt_w</p:attrName>
                                        </p:attrNameLst>
                                      </p:cBhvr>
                                      <p:tavLst>
                                        <p:tav tm="0">
                                          <p:val>
                                            <p:fltVal val="0"/>
                                          </p:val>
                                        </p:tav>
                                        <p:tav tm="100000">
                                          <p:val>
                                            <p:strVal val="#ppt_w"/>
                                          </p:val>
                                        </p:tav>
                                      </p:tavLst>
                                    </p:anim>
                                    <p:anim calcmode="lin" valueType="num">
                                      <p:cBhvr>
                                        <p:cTn id="85" dur="500" fill="hold"/>
                                        <p:tgtEl>
                                          <p:spTgt spid="15"/>
                                        </p:tgtEl>
                                        <p:attrNameLst>
                                          <p:attrName>ppt_h</p:attrName>
                                        </p:attrNameLst>
                                      </p:cBhvr>
                                      <p:tavLst>
                                        <p:tav tm="0">
                                          <p:val>
                                            <p:fltVal val="0"/>
                                          </p:val>
                                        </p:tav>
                                        <p:tav tm="100000">
                                          <p:val>
                                            <p:strVal val="#ppt_h"/>
                                          </p:val>
                                        </p:tav>
                                      </p:tavLst>
                                    </p:anim>
                                    <p:animEffect transition="in" filter="fade">
                                      <p:cBhvr>
                                        <p:cTn id="86" dur="500"/>
                                        <p:tgtEl>
                                          <p:spTgt spid="15"/>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xit" presetSubtype="32" fill="hold" nodeType="clickEffect">
                                  <p:stCondLst>
                                    <p:cond delay="0"/>
                                  </p:stCondLst>
                                  <p:childTnLst>
                                    <p:animEffect transition="out" filter="circle(out)">
                                      <p:cBhvr>
                                        <p:cTn id="90" dur="2000"/>
                                        <p:tgtEl>
                                          <p:spTgt spid="8"/>
                                        </p:tgtEl>
                                      </p:cBhvr>
                                    </p:animEffect>
                                    <p:set>
                                      <p:cBhvr>
                                        <p:cTn id="91" dur="1" fill="hold">
                                          <p:stCondLst>
                                            <p:cond delay="1999"/>
                                          </p:stCondLst>
                                        </p:cTn>
                                        <p:tgtEl>
                                          <p:spTgt spid="8"/>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8"/>
                                        </p:tgtEl>
                                        <p:attrNameLst>
                                          <p:attrName>style.visibility</p:attrName>
                                        </p:attrNameLst>
                                      </p:cBhvr>
                                      <p:to>
                                        <p:strVal val="visible"/>
                                      </p:to>
                                    </p:set>
                                    <p:anim calcmode="lin" valueType="num">
                                      <p:cBhvr>
                                        <p:cTn id="96" dur="500" fill="hold"/>
                                        <p:tgtEl>
                                          <p:spTgt spid="8"/>
                                        </p:tgtEl>
                                        <p:attrNameLst>
                                          <p:attrName>ppt_w</p:attrName>
                                        </p:attrNameLst>
                                      </p:cBhvr>
                                      <p:tavLst>
                                        <p:tav tm="0">
                                          <p:val>
                                            <p:fltVal val="0"/>
                                          </p:val>
                                        </p:tav>
                                        <p:tav tm="100000">
                                          <p:val>
                                            <p:strVal val="#ppt_w"/>
                                          </p:val>
                                        </p:tav>
                                      </p:tavLst>
                                    </p:anim>
                                    <p:anim calcmode="lin" valueType="num">
                                      <p:cBhvr>
                                        <p:cTn id="97" dur="500" fill="hold"/>
                                        <p:tgtEl>
                                          <p:spTgt spid="8"/>
                                        </p:tgtEl>
                                        <p:attrNameLst>
                                          <p:attrName>ppt_h</p:attrName>
                                        </p:attrNameLst>
                                      </p:cBhvr>
                                      <p:tavLst>
                                        <p:tav tm="0">
                                          <p:val>
                                            <p:fltVal val="0"/>
                                          </p:val>
                                        </p:tav>
                                        <p:tav tm="100000">
                                          <p:val>
                                            <p:strVal val="#ppt_h"/>
                                          </p:val>
                                        </p:tav>
                                      </p:tavLst>
                                    </p:anim>
                                    <p:animEffect transition="in" filter="fade">
                                      <p:cBhvr>
                                        <p:cTn id="98" dur="500"/>
                                        <p:tgtEl>
                                          <p:spTgt spid="8"/>
                                        </p:tgtEl>
                                      </p:cBhvr>
                                    </p:animEffect>
                                  </p:childTnLst>
                                </p:cTn>
                              </p:par>
                            </p:childTnLst>
                          </p:cTn>
                        </p:par>
                      </p:childTnLst>
                    </p:cTn>
                  </p:par>
                  <p:par>
                    <p:cTn id="99" fill="hold">
                      <p:stCondLst>
                        <p:cond delay="indefinite"/>
                      </p:stCondLst>
                      <p:childTnLst>
                        <p:par>
                          <p:cTn id="100" fill="hold">
                            <p:stCondLst>
                              <p:cond delay="0"/>
                            </p:stCondLst>
                            <p:childTnLst>
                              <p:par>
                                <p:cTn id="101" presetID="6" presetClass="exit" presetSubtype="32" fill="hold" nodeType="clickEffect">
                                  <p:stCondLst>
                                    <p:cond delay="0"/>
                                  </p:stCondLst>
                                  <p:childTnLst>
                                    <p:animEffect transition="out" filter="circle(out)">
                                      <p:cBhvr>
                                        <p:cTn id="102" dur="2000"/>
                                        <p:tgtEl>
                                          <p:spTgt spid="16"/>
                                        </p:tgtEl>
                                      </p:cBhvr>
                                    </p:animEffect>
                                    <p:set>
                                      <p:cBhvr>
                                        <p:cTn id="103" dur="1" fill="hold">
                                          <p:stCondLst>
                                            <p:cond delay="1999"/>
                                          </p:stCondLst>
                                        </p:cTn>
                                        <p:tgtEl>
                                          <p:spTgt spid="16"/>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nodeType="clickEffect">
                                  <p:stCondLst>
                                    <p:cond delay="0"/>
                                  </p:stCondLst>
                                  <p:childTnLst>
                                    <p:set>
                                      <p:cBhvr>
                                        <p:cTn id="107" dur="1" fill="hold">
                                          <p:stCondLst>
                                            <p:cond delay="0"/>
                                          </p:stCondLst>
                                        </p:cTn>
                                        <p:tgtEl>
                                          <p:spTgt spid="16"/>
                                        </p:tgtEl>
                                        <p:attrNameLst>
                                          <p:attrName>style.visibility</p:attrName>
                                        </p:attrNameLst>
                                      </p:cBhvr>
                                      <p:to>
                                        <p:strVal val="visible"/>
                                      </p:to>
                                    </p:set>
                                    <p:anim calcmode="lin" valueType="num">
                                      <p:cBhvr>
                                        <p:cTn id="108" dur="500" fill="hold"/>
                                        <p:tgtEl>
                                          <p:spTgt spid="16"/>
                                        </p:tgtEl>
                                        <p:attrNameLst>
                                          <p:attrName>ppt_w</p:attrName>
                                        </p:attrNameLst>
                                      </p:cBhvr>
                                      <p:tavLst>
                                        <p:tav tm="0">
                                          <p:val>
                                            <p:fltVal val="0"/>
                                          </p:val>
                                        </p:tav>
                                        <p:tav tm="100000">
                                          <p:val>
                                            <p:strVal val="#ppt_w"/>
                                          </p:val>
                                        </p:tav>
                                      </p:tavLst>
                                    </p:anim>
                                    <p:anim calcmode="lin" valueType="num">
                                      <p:cBhvr>
                                        <p:cTn id="109" dur="500" fill="hold"/>
                                        <p:tgtEl>
                                          <p:spTgt spid="16"/>
                                        </p:tgtEl>
                                        <p:attrNameLst>
                                          <p:attrName>ppt_h</p:attrName>
                                        </p:attrNameLst>
                                      </p:cBhvr>
                                      <p:tavLst>
                                        <p:tav tm="0">
                                          <p:val>
                                            <p:fltVal val="0"/>
                                          </p:val>
                                        </p:tav>
                                        <p:tav tm="100000">
                                          <p:val>
                                            <p:strVal val="#ppt_h"/>
                                          </p:val>
                                        </p:tav>
                                      </p:tavLst>
                                    </p:anim>
                                    <p:animEffect transition="in" filter="fade">
                                      <p:cBhvr>
                                        <p:cTn id="110" dur="500"/>
                                        <p:tgtEl>
                                          <p:spTgt spid="16"/>
                                        </p:tgtEl>
                                      </p:cBhvr>
                                    </p:animEffect>
                                  </p:childTnLst>
                                </p:cTn>
                              </p:par>
                            </p:childTnLst>
                          </p:cTn>
                        </p:par>
                      </p:childTnLst>
                    </p:cTn>
                  </p:par>
                  <p:par>
                    <p:cTn id="111" fill="hold">
                      <p:stCondLst>
                        <p:cond delay="indefinite"/>
                      </p:stCondLst>
                      <p:childTnLst>
                        <p:par>
                          <p:cTn id="112" fill="hold">
                            <p:stCondLst>
                              <p:cond delay="0"/>
                            </p:stCondLst>
                            <p:childTnLst>
                              <p:par>
                                <p:cTn id="113" presetID="6" presetClass="exit" presetSubtype="32" fill="hold" nodeType="clickEffect">
                                  <p:stCondLst>
                                    <p:cond delay="0"/>
                                  </p:stCondLst>
                                  <p:childTnLst>
                                    <p:animEffect transition="out" filter="circle(out)">
                                      <p:cBhvr>
                                        <p:cTn id="114" dur="2000"/>
                                        <p:tgtEl>
                                          <p:spTgt spid="13"/>
                                        </p:tgtEl>
                                      </p:cBhvr>
                                    </p:animEffect>
                                    <p:set>
                                      <p:cBhvr>
                                        <p:cTn id="115" dur="1" fill="hold">
                                          <p:stCondLst>
                                            <p:cond delay="1999"/>
                                          </p:stCondLst>
                                        </p:cTn>
                                        <p:tgtEl>
                                          <p:spTgt spid="13"/>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nodeType="clickEffect">
                                  <p:stCondLst>
                                    <p:cond delay="0"/>
                                  </p:stCondLst>
                                  <p:childTnLst>
                                    <p:set>
                                      <p:cBhvr>
                                        <p:cTn id="119" dur="1" fill="hold">
                                          <p:stCondLst>
                                            <p:cond delay="0"/>
                                          </p:stCondLst>
                                        </p:cTn>
                                        <p:tgtEl>
                                          <p:spTgt spid="13"/>
                                        </p:tgtEl>
                                        <p:attrNameLst>
                                          <p:attrName>style.visibility</p:attrName>
                                        </p:attrNameLst>
                                      </p:cBhvr>
                                      <p:to>
                                        <p:strVal val="visible"/>
                                      </p:to>
                                    </p:set>
                                    <p:anim calcmode="lin" valueType="num">
                                      <p:cBhvr>
                                        <p:cTn id="120" dur="500" fill="hold"/>
                                        <p:tgtEl>
                                          <p:spTgt spid="13"/>
                                        </p:tgtEl>
                                        <p:attrNameLst>
                                          <p:attrName>ppt_w</p:attrName>
                                        </p:attrNameLst>
                                      </p:cBhvr>
                                      <p:tavLst>
                                        <p:tav tm="0">
                                          <p:val>
                                            <p:fltVal val="0"/>
                                          </p:val>
                                        </p:tav>
                                        <p:tav tm="100000">
                                          <p:val>
                                            <p:strVal val="#ppt_w"/>
                                          </p:val>
                                        </p:tav>
                                      </p:tavLst>
                                    </p:anim>
                                    <p:anim calcmode="lin" valueType="num">
                                      <p:cBhvr>
                                        <p:cTn id="121" dur="500" fill="hold"/>
                                        <p:tgtEl>
                                          <p:spTgt spid="13"/>
                                        </p:tgtEl>
                                        <p:attrNameLst>
                                          <p:attrName>ppt_h</p:attrName>
                                        </p:attrNameLst>
                                      </p:cBhvr>
                                      <p:tavLst>
                                        <p:tav tm="0">
                                          <p:val>
                                            <p:fltVal val="0"/>
                                          </p:val>
                                        </p:tav>
                                        <p:tav tm="100000">
                                          <p:val>
                                            <p:strVal val="#ppt_h"/>
                                          </p:val>
                                        </p:tav>
                                      </p:tavLst>
                                    </p:anim>
                                    <p:animEffect transition="in" filter="fade">
                                      <p:cBhvr>
                                        <p:cTn id="122" dur="500"/>
                                        <p:tgtEl>
                                          <p:spTgt spid="13"/>
                                        </p:tgtEl>
                                      </p:cBhvr>
                                    </p:animEffect>
                                  </p:childTnLst>
                                </p:cTn>
                              </p:par>
                            </p:childTnLst>
                          </p:cTn>
                        </p:par>
                      </p:childTnLst>
                    </p:cTn>
                  </p:par>
                  <p:par>
                    <p:cTn id="123" fill="hold">
                      <p:stCondLst>
                        <p:cond delay="indefinite"/>
                      </p:stCondLst>
                      <p:childTnLst>
                        <p:par>
                          <p:cTn id="124" fill="hold">
                            <p:stCondLst>
                              <p:cond delay="0"/>
                            </p:stCondLst>
                            <p:childTnLst>
                              <p:par>
                                <p:cTn id="125" presetID="6" presetClass="exit" presetSubtype="32" fill="hold" grpId="1" nodeType="clickEffect">
                                  <p:stCondLst>
                                    <p:cond delay="0"/>
                                  </p:stCondLst>
                                  <p:childTnLst>
                                    <p:animEffect transition="out" filter="circle(out)">
                                      <p:cBhvr>
                                        <p:cTn id="126" dur="2000"/>
                                        <p:tgtEl>
                                          <p:spTgt spid="25"/>
                                        </p:tgtEl>
                                      </p:cBhvr>
                                    </p:animEffect>
                                    <p:set>
                                      <p:cBhvr>
                                        <p:cTn id="127" dur="1" fill="hold">
                                          <p:stCondLst>
                                            <p:cond delay="1999"/>
                                          </p:stCondLst>
                                        </p:cTn>
                                        <p:tgtEl>
                                          <p:spTgt spid="25"/>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2" nodeType="clickEffect">
                                  <p:stCondLst>
                                    <p:cond delay="0"/>
                                  </p:stCondLst>
                                  <p:childTnLst>
                                    <p:set>
                                      <p:cBhvr>
                                        <p:cTn id="131" dur="1" fill="hold">
                                          <p:stCondLst>
                                            <p:cond delay="0"/>
                                          </p:stCondLst>
                                        </p:cTn>
                                        <p:tgtEl>
                                          <p:spTgt spid="25"/>
                                        </p:tgtEl>
                                        <p:attrNameLst>
                                          <p:attrName>style.visibility</p:attrName>
                                        </p:attrNameLst>
                                      </p:cBhvr>
                                      <p:to>
                                        <p:strVal val="visible"/>
                                      </p:to>
                                    </p:set>
                                    <p:anim calcmode="lin" valueType="num">
                                      <p:cBhvr>
                                        <p:cTn id="132" dur="500" fill="hold"/>
                                        <p:tgtEl>
                                          <p:spTgt spid="25"/>
                                        </p:tgtEl>
                                        <p:attrNameLst>
                                          <p:attrName>ppt_w</p:attrName>
                                        </p:attrNameLst>
                                      </p:cBhvr>
                                      <p:tavLst>
                                        <p:tav tm="0">
                                          <p:val>
                                            <p:fltVal val="0"/>
                                          </p:val>
                                        </p:tav>
                                        <p:tav tm="100000">
                                          <p:val>
                                            <p:strVal val="#ppt_w"/>
                                          </p:val>
                                        </p:tav>
                                      </p:tavLst>
                                    </p:anim>
                                    <p:anim calcmode="lin" valueType="num">
                                      <p:cBhvr>
                                        <p:cTn id="133" dur="500" fill="hold"/>
                                        <p:tgtEl>
                                          <p:spTgt spid="25"/>
                                        </p:tgtEl>
                                        <p:attrNameLst>
                                          <p:attrName>ppt_h</p:attrName>
                                        </p:attrNameLst>
                                      </p:cBhvr>
                                      <p:tavLst>
                                        <p:tav tm="0">
                                          <p:val>
                                            <p:fltVal val="0"/>
                                          </p:val>
                                        </p:tav>
                                        <p:tav tm="100000">
                                          <p:val>
                                            <p:strVal val="#ppt_h"/>
                                          </p:val>
                                        </p:tav>
                                      </p:tavLst>
                                    </p:anim>
                                    <p:animEffect transition="in" filter="fade">
                                      <p:cBhvr>
                                        <p:cTn id="134" dur="500"/>
                                        <p:tgtEl>
                                          <p:spTgt spid="25"/>
                                        </p:tgtEl>
                                      </p:cBhvr>
                                    </p:animEffect>
                                  </p:childTnLst>
                                </p:cTn>
                              </p:par>
                            </p:childTnLst>
                          </p:cTn>
                        </p:par>
                      </p:childTnLst>
                    </p:cTn>
                  </p:par>
                  <p:par>
                    <p:cTn id="135" fill="hold">
                      <p:stCondLst>
                        <p:cond delay="indefinite"/>
                      </p:stCondLst>
                      <p:childTnLst>
                        <p:par>
                          <p:cTn id="136" fill="hold">
                            <p:stCondLst>
                              <p:cond delay="0"/>
                            </p:stCondLst>
                            <p:childTnLst>
                              <p:par>
                                <p:cTn id="137" presetID="6" presetClass="exit" presetSubtype="32" fill="hold" grpId="1" nodeType="clickEffect">
                                  <p:stCondLst>
                                    <p:cond delay="0"/>
                                  </p:stCondLst>
                                  <p:childTnLst>
                                    <p:animEffect transition="out" filter="circle(out)">
                                      <p:cBhvr>
                                        <p:cTn id="138" dur="2000"/>
                                        <p:tgtEl>
                                          <p:spTgt spid="21"/>
                                        </p:tgtEl>
                                      </p:cBhvr>
                                    </p:animEffect>
                                    <p:set>
                                      <p:cBhvr>
                                        <p:cTn id="139" dur="1" fill="hold">
                                          <p:stCondLst>
                                            <p:cond delay="1999"/>
                                          </p:stCondLst>
                                        </p:cTn>
                                        <p:tgtEl>
                                          <p:spTgt spid="21"/>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2" nodeType="clickEffect">
                                  <p:stCondLst>
                                    <p:cond delay="0"/>
                                  </p:stCondLst>
                                  <p:childTnLst>
                                    <p:set>
                                      <p:cBhvr>
                                        <p:cTn id="143" dur="1" fill="hold">
                                          <p:stCondLst>
                                            <p:cond delay="0"/>
                                          </p:stCondLst>
                                        </p:cTn>
                                        <p:tgtEl>
                                          <p:spTgt spid="21"/>
                                        </p:tgtEl>
                                        <p:attrNameLst>
                                          <p:attrName>style.visibility</p:attrName>
                                        </p:attrNameLst>
                                      </p:cBhvr>
                                      <p:to>
                                        <p:strVal val="visible"/>
                                      </p:to>
                                    </p:set>
                                    <p:anim calcmode="lin" valueType="num">
                                      <p:cBhvr>
                                        <p:cTn id="144" dur="500" fill="hold"/>
                                        <p:tgtEl>
                                          <p:spTgt spid="21"/>
                                        </p:tgtEl>
                                        <p:attrNameLst>
                                          <p:attrName>ppt_w</p:attrName>
                                        </p:attrNameLst>
                                      </p:cBhvr>
                                      <p:tavLst>
                                        <p:tav tm="0">
                                          <p:val>
                                            <p:fltVal val="0"/>
                                          </p:val>
                                        </p:tav>
                                        <p:tav tm="100000">
                                          <p:val>
                                            <p:strVal val="#ppt_w"/>
                                          </p:val>
                                        </p:tav>
                                      </p:tavLst>
                                    </p:anim>
                                    <p:anim calcmode="lin" valueType="num">
                                      <p:cBhvr>
                                        <p:cTn id="145" dur="500" fill="hold"/>
                                        <p:tgtEl>
                                          <p:spTgt spid="21"/>
                                        </p:tgtEl>
                                        <p:attrNameLst>
                                          <p:attrName>ppt_h</p:attrName>
                                        </p:attrNameLst>
                                      </p:cBhvr>
                                      <p:tavLst>
                                        <p:tav tm="0">
                                          <p:val>
                                            <p:fltVal val="0"/>
                                          </p:val>
                                        </p:tav>
                                        <p:tav tm="100000">
                                          <p:val>
                                            <p:strVal val="#ppt_h"/>
                                          </p:val>
                                        </p:tav>
                                      </p:tavLst>
                                    </p:anim>
                                    <p:animEffect transition="in" filter="fade">
                                      <p:cBhvr>
                                        <p:cTn id="146" dur="500"/>
                                        <p:tgtEl>
                                          <p:spTgt spid="21"/>
                                        </p:tgtEl>
                                      </p:cBhvr>
                                    </p:animEffect>
                                  </p:childTnLst>
                                </p:cTn>
                              </p:par>
                            </p:childTnLst>
                          </p:cTn>
                        </p:par>
                      </p:childTnLst>
                    </p:cTn>
                  </p:par>
                  <p:par>
                    <p:cTn id="147" fill="hold">
                      <p:stCondLst>
                        <p:cond delay="indefinite"/>
                      </p:stCondLst>
                      <p:childTnLst>
                        <p:par>
                          <p:cTn id="148" fill="hold">
                            <p:stCondLst>
                              <p:cond delay="0"/>
                            </p:stCondLst>
                            <p:childTnLst>
                              <p:par>
                                <p:cTn id="149" presetID="6" presetClass="exit" presetSubtype="32" fill="hold" grpId="1" nodeType="clickEffect">
                                  <p:stCondLst>
                                    <p:cond delay="0"/>
                                  </p:stCondLst>
                                  <p:childTnLst>
                                    <p:animEffect transition="out" filter="circle(out)">
                                      <p:cBhvr>
                                        <p:cTn id="150" dur="2000"/>
                                        <p:tgtEl>
                                          <p:spTgt spid="18"/>
                                        </p:tgtEl>
                                      </p:cBhvr>
                                    </p:animEffect>
                                    <p:set>
                                      <p:cBhvr>
                                        <p:cTn id="151" dur="1" fill="hold">
                                          <p:stCondLst>
                                            <p:cond delay="1999"/>
                                          </p:stCondLst>
                                        </p:cTn>
                                        <p:tgtEl>
                                          <p:spTgt spid="18"/>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53" presetClass="entr" presetSubtype="16" fill="hold" grpId="2" nodeType="clickEffect">
                                  <p:stCondLst>
                                    <p:cond delay="0"/>
                                  </p:stCondLst>
                                  <p:childTnLst>
                                    <p:set>
                                      <p:cBhvr>
                                        <p:cTn id="155" dur="1" fill="hold">
                                          <p:stCondLst>
                                            <p:cond delay="0"/>
                                          </p:stCondLst>
                                        </p:cTn>
                                        <p:tgtEl>
                                          <p:spTgt spid="18"/>
                                        </p:tgtEl>
                                        <p:attrNameLst>
                                          <p:attrName>style.visibility</p:attrName>
                                        </p:attrNameLst>
                                      </p:cBhvr>
                                      <p:to>
                                        <p:strVal val="visible"/>
                                      </p:to>
                                    </p:set>
                                    <p:anim calcmode="lin" valueType="num">
                                      <p:cBhvr>
                                        <p:cTn id="156" dur="500" fill="hold"/>
                                        <p:tgtEl>
                                          <p:spTgt spid="18"/>
                                        </p:tgtEl>
                                        <p:attrNameLst>
                                          <p:attrName>ppt_w</p:attrName>
                                        </p:attrNameLst>
                                      </p:cBhvr>
                                      <p:tavLst>
                                        <p:tav tm="0">
                                          <p:val>
                                            <p:fltVal val="0"/>
                                          </p:val>
                                        </p:tav>
                                        <p:tav tm="100000">
                                          <p:val>
                                            <p:strVal val="#ppt_w"/>
                                          </p:val>
                                        </p:tav>
                                      </p:tavLst>
                                    </p:anim>
                                    <p:anim calcmode="lin" valueType="num">
                                      <p:cBhvr>
                                        <p:cTn id="157" dur="500" fill="hold"/>
                                        <p:tgtEl>
                                          <p:spTgt spid="18"/>
                                        </p:tgtEl>
                                        <p:attrNameLst>
                                          <p:attrName>ppt_h</p:attrName>
                                        </p:attrNameLst>
                                      </p:cBhvr>
                                      <p:tavLst>
                                        <p:tav tm="0">
                                          <p:val>
                                            <p:fltVal val="0"/>
                                          </p:val>
                                        </p:tav>
                                        <p:tav tm="100000">
                                          <p:val>
                                            <p:strVal val="#ppt_h"/>
                                          </p:val>
                                        </p:tav>
                                      </p:tavLst>
                                    </p:anim>
                                    <p:animEffect transition="in" filter="fade">
                                      <p:cBhvr>
                                        <p:cTn id="158" dur="500"/>
                                        <p:tgtEl>
                                          <p:spTgt spid="18"/>
                                        </p:tgtEl>
                                      </p:cBhvr>
                                    </p:animEffect>
                                  </p:childTnLst>
                                </p:cTn>
                              </p:par>
                            </p:childTnLst>
                          </p:cTn>
                        </p:par>
                      </p:childTnLst>
                    </p:cTn>
                  </p:par>
                  <p:par>
                    <p:cTn id="159" fill="hold">
                      <p:stCondLst>
                        <p:cond delay="indefinite"/>
                      </p:stCondLst>
                      <p:childTnLst>
                        <p:par>
                          <p:cTn id="160" fill="hold">
                            <p:stCondLst>
                              <p:cond delay="0"/>
                            </p:stCondLst>
                            <p:childTnLst>
                              <p:par>
                                <p:cTn id="161" presetID="6" presetClass="exit" presetSubtype="32" fill="hold" grpId="1" nodeType="clickEffect">
                                  <p:stCondLst>
                                    <p:cond delay="0"/>
                                  </p:stCondLst>
                                  <p:childTnLst>
                                    <p:animEffect transition="out" filter="circle(out)">
                                      <p:cBhvr>
                                        <p:cTn id="162" dur="2000"/>
                                        <p:tgtEl>
                                          <p:spTgt spid="27"/>
                                        </p:tgtEl>
                                      </p:cBhvr>
                                    </p:animEffect>
                                    <p:set>
                                      <p:cBhvr>
                                        <p:cTn id="163" dur="1" fill="hold">
                                          <p:stCondLst>
                                            <p:cond delay="1999"/>
                                          </p:stCondLst>
                                        </p:cTn>
                                        <p:tgtEl>
                                          <p:spTgt spid="27"/>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53" presetClass="entr" presetSubtype="16" fill="hold" grpId="2" nodeType="clickEffect">
                                  <p:stCondLst>
                                    <p:cond delay="0"/>
                                  </p:stCondLst>
                                  <p:childTnLst>
                                    <p:set>
                                      <p:cBhvr>
                                        <p:cTn id="167" dur="1" fill="hold">
                                          <p:stCondLst>
                                            <p:cond delay="0"/>
                                          </p:stCondLst>
                                        </p:cTn>
                                        <p:tgtEl>
                                          <p:spTgt spid="27"/>
                                        </p:tgtEl>
                                        <p:attrNameLst>
                                          <p:attrName>style.visibility</p:attrName>
                                        </p:attrNameLst>
                                      </p:cBhvr>
                                      <p:to>
                                        <p:strVal val="visible"/>
                                      </p:to>
                                    </p:set>
                                    <p:anim calcmode="lin" valueType="num">
                                      <p:cBhvr>
                                        <p:cTn id="168" dur="500" fill="hold"/>
                                        <p:tgtEl>
                                          <p:spTgt spid="27"/>
                                        </p:tgtEl>
                                        <p:attrNameLst>
                                          <p:attrName>ppt_w</p:attrName>
                                        </p:attrNameLst>
                                      </p:cBhvr>
                                      <p:tavLst>
                                        <p:tav tm="0">
                                          <p:val>
                                            <p:fltVal val="0"/>
                                          </p:val>
                                        </p:tav>
                                        <p:tav tm="100000">
                                          <p:val>
                                            <p:strVal val="#ppt_w"/>
                                          </p:val>
                                        </p:tav>
                                      </p:tavLst>
                                    </p:anim>
                                    <p:anim calcmode="lin" valueType="num">
                                      <p:cBhvr>
                                        <p:cTn id="169" dur="500" fill="hold"/>
                                        <p:tgtEl>
                                          <p:spTgt spid="27"/>
                                        </p:tgtEl>
                                        <p:attrNameLst>
                                          <p:attrName>ppt_h</p:attrName>
                                        </p:attrNameLst>
                                      </p:cBhvr>
                                      <p:tavLst>
                                        <p:tav tm="0">
                                          <p:val>
                                            <p:fltVal val="0"/>
                                          </p:val>
                                        </p:tav>
                                        <p:tav tm="100000">
                                          <p:val>
                                            <p:strVal val="#ppt_h"/>
                                          </p:val>
                                        </p:tav>
                                      </p:tavLst>
                                    </p:anim>
                                    <p:animEffect transition="in" filter="fade">
                                      <p:cBhvr>
                                        <p:cTn id="170" dur="500"/>
                                        <p:tgtEl>
                                          <p:spTgt spid="27"/>
                                        </p:tgtEl>
                                      </p:cBhvr>
                                    </p:animEffect>
                                  </p:childTnLst>
                                </p:cTn>
                              </p:par>
                            </p:childTnLst>
                          </p:cTn>
                        </p:par>
                      </p:childTnLst>
                    </p:cTn>
                  </p:par>
                  <p:par>
                    <p:cTn id="171" fill="hold">
                      <p:stCondLst>
                        <p:cond delay="indefinite"/>
                      </p:stCondLst>
                      <p:childTnLst>
                        <p:par>
                          <p:cTn id="172" fill="hold">
                            <p:stCondLst>
                              <p:cond delay="0"/>
                            </p:stCondLst>
                            <p:childTnLst>
                              <p:par>
                                <p:cTn id="173" presetID="6" presetClass="exit" presetSubtype="32" fill="hold" grpId="1" nodeType="clickEffect">
                                  <p:stCondLst>
                                    <p:cond delay="0"/>
                                  </p:stCondLst>
                                  <p:childTnLst>
                                    <p:animEffect transition="out" filter="circle(out)">
                                      <p:cBhvr>
                                        <p:cTn id="174" dur="2000"/>
                                        <p:tgtEl>
                                          <p:spTgt spid="20"/>
                                        </p:tgtEl>
                                      </p:cBhvr>
                                    </p:animEffect>
                                    <p:set>
                                      <p:cBhvr>
                                        <p:cTn id="175" dur="1" fill="hold">
                                          <p:stCondLst>
                                            <p:cond delay="1999"/>
                                          </p:stCondLst>
                                        </p:cTn>
                                        <p:tgtEl>
                                          <p:spTgt spid="20"/>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53" presetClass="entr" presetSubtype="16" fill="hold" grpId="2" nodeType="clickEffect">
                                  <p:stCondLst>
                                    <p:cond delay="0"/>
                                  </p:stCondLst>
                                  <p:childTnLst>
                                    <p:set>
                                      <p:cBhvr>
                                        <p:cTn id="179" dur="1" fill="hold">
                                          <p:stCondLst>
                                            <p:cond delay="0"/>
                                          </p:stCondLst>
                                        </p:cTn>
                                        <p:tgtEl>
                                          <p:spTgt spid="20"/>
                                        </p:tgtEl>
                                        <p:attrNameLst>
                                          <p:attrName>style.visibility</p:attrName>
                                        </p:attrNameLst>
                                      </p:cBhvr>
                                      <p:to>
                                        <p:strVal val="visible"/>
                                      </p:to>
                                    </p:set>
                                    <p:anim calcmode="lin" valueType="num">
                                      <p:cBhvr>
                                        <p:cTn id="180" dur="500" fill="hold"/>
                                        <p:tgtEl>
                                          <p:spTgt spid="20"/>
                                        </p:tgtEl>
                                        <p:attrNameLst>
                                          <p:attrName>ppt_w</p:attrName>
                                        </p:attrNameLst>
                                      </p:cBhvr>
                                      <p:tavLst>
                                        <p:tav tm="0">
                                          <p:val>
                                            <p:fltVal val="0"/>
                                          </p:val>
                                        </p:tav>
                                        <p:tav tm="100000">
                                          <p:val>
                                            <p:strVal val="#ppt_w"/>
                                          </p:val>
                                        </p:tav>
                                      </p:tavLst>
                                    </p:anim>
                                    <p:anim calcmode="lin" valueType="num">
                                      <p:cBhvr>
                                        <p:cTn id="181" dur="500" fill="hold"/>
                                        <p:tgtEl>
                                          <p:spTgt spid="20"/>
                                        </p:tgtEl>
                                        <p:attrNameLst>
                                          <p:attrName>ppt_h</p:attrName>
                                        </p:attrNameLst>
                                      </p:cBhvr>
                                      <p:tavLst>
                                        <p:tav tm="0">
                                          <p:val>
                                            <p:fltVal val="0"/>
                                          </p:val>
                                        </p:tav>
                                        <p:tav tm="100000">
                                          <p:val>
                                            <p:strVal val="#ppt_h"/>
                                          </p:val>
                                        </p:tav>
                                      </p:tavLst>
                                    </p:anim>
                                    <p:animEffect transition="in" filter="fade">
                                      <p:cBhvr>
                                        <p:cTn id="182" dur="500"/>
                                        <p:tgtEl>
                                          <p:spTgt spid="20"/>
                                        </p:tgtEl>
                                      </p:cBhvr>
                                    </p:animEffect>
                                  </p:childTnLst>
                                </p:cTn>
                              </p:par>
                            </p:childTnLst>
                          </p:cTn>
                        </p:par>
                      </p:childTnLst>
                    </p:cTn>
                  </p:par>
                  <p:par>
                    <p:cTn id="183" fill="hold">
                      <p:stCondLst>
                        <p:cond delay="indefinite"/>
                      </p:stCondLst>
                      <p:childTnLst>
                        <p:par>
                          <p:cTn id="184" fill="hold">
                            <p:stCondLst>
                              <p:cond delay="0"/>
                            </p:stCondLst>
                            <p:childTnLst>
                              <p:par>
                                <p:cTn id="185" presetID="6" presetClass="exit" presetSubtype="32" fill="hold" grpId="1" nodeType="clickEffect">
                                  <p:stCondLst>
                                    <p:cond delay="0"/>
                                  </p:stCondLst>
                                  <p:childTnLst>
                                    <p:animEffect transition="out" filter="circle(out)">
                                      <p:cBhvr>
                                        <p:cTn id="186" dur="2000"/>
                                        <p:tgtEl>
                                          <p:spTgt spid="26"/>
                                        </p:tgtEl>
                                      </p:cBhvr>
                                    </p:animEffect>
                                    <p:set>
                                      <p:cBhvr>
                                        <p:cTn id="187" dur="1" fill="hold">
                                          <p:stCondLst>
                                            <p:cond delay="1999"/>
                                          </p:stCondLst>
                                        </p:cTn>
                                        <p:tgtEl>
                                          <p:spTgt spid="26"/>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53" presetClass="entr" presetSubtype="16" fill="hold" grpId="2" nodeType="clickEffect">
                                  <p:stCondLst>
                                    <p:cond delay="0"/>
                                  </p:stCondLst>
                                  <p:childTnLst>
                                    <p:set>
                                      <p:cBhvr>
                                        <p:cTn id="191" dur="1" fill="hold">
                                          <p:stCondLst>
                                            <p:cond delay="0"/>
                                          </p:stCondLst>
                                        </p:cTn>
                                        <p:tgtEl>
                                          <p:spTgt spid="26"/>
                                        </p:tgtEl>
                                        <p:attrNameLst>
                                          <p:attrName>style.visibility</p:attrName>
                                        </p:attrNameLst>
                                      </p:cBhvr>
                                      <p:to>
                                        <p:strVal val="visible"/>
                                      </p:to>
                                    </p:set>
                                    <p:anim calcmode="lin" valueType="num">
                                      <p:cBhvr>
                                        <p:cTn id="192" dur="500" fill="hold"/>
                                        <p:tgtEl>
                                          <p:spTgt spid="26"/>
                                        </p:tgtEl>
                                        <p:attrNameLst>
                                          <p:attrName>ppt_w</p:attrName>
                                        </p:attrNameLst>
                                      </p:cBhvr>
                                      <p:tavLst>
                                        <p:tav tm="0">
                                          <p:val>
                                            <p:fltVal val="0"/>
                                          </p:val>
                                        </p:tav>
                                        <p:tav tm="100000">
                                          <p:val>
                                            <p:strVal val="#ppt_w"/>
                                          </p:val>
                                        </p:tav>
                                      </p:tavLst>
                                    </p:anim>
                                    <p:anim calcmode="lin" valueType="num">
                                      <p:cBhvr>
                                        <p:cTn id="193" dur="500" fill="hold"/>
                                        <p:tgtEl>
                                          <p:spTgt spid="26"/>
                                        </p:tgtEl>
                                        <p:attrNameLst>
                                          <p:attrName>ppt_h</p:attrName>
                                        </p:attrNameLst>
                                      </p:cBhvr>
                                      <p:tavLst>
                                        <p:tav tm="0">
                                          <p:val>
                                            <p:fltVal val="0"/>
                                          </p:val>
                                        </p:tav>
                                        <p:tav tm="100000">
                                          <p:val>
                                            <p:strVal val="#ppt_h"/>
                                          </p:val>
                                        </p:tav>
                                      </p:tavLst>
                                    </p:anim>
                                    <p:animEffect transition="in" filter="fade">
                                      <p:cBhvr>
                                        <p:cTn id="19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8" grpId="2"/>
      <p:bldP spid="20" grpId="0"/>
      <p:bldP spid="20" grpId="1"/>
      <p:bldP spid="20" grpId="2"/>
      <p:bldP spid="21" grpId="0"/>
      <p:bldP spid="21" grpId="1"/>
      <p:bldP spid="21" grpId="2"/>
      <p:bldP spid="25" grpId="0"/>
      <p:bldP spid="25" grpId="1"/>
      <p:bldP spid="25" grpId="2"/>
      <p:bldP spid="26" grpId="0"/>
      <p:bldP spid="26" grpId="1"/>
      <p:bldP spid="26" grpId="2"/>
      <p:bldP spid="27" grpId="0"/>
      <p:bldP spid="27" grpId="1"/>
      <p:bldP spid="27"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Google Shape;170;p8"/>
          <p:cNvPicPr/>
          <p:nvPr/>
        </p:nvPicPr>
        <p:blipFill>
          <a:blip r:embed="rId3"/>
          <a:stretch/>
        </p:blipFill>
        <p:spPr>
          <a:xfrm>
            <a:off x="10909270" y="86527"/>
            <a:ext cx="1190434" cy="1088269"/>
          </a:xfrm>
          <a:prstGeom prst="rect">
            <a:avLst/>
          </a:prstGeom>
          <a:ln>
            <a:noFill/>
          </a:ln>
        </p:spPr>
      </p:pic>
      <p:sp>
        <p:nvSpPr>
          <p:cNvPr id="2" name="Title 1">
            <a:extLst>
              <a:ext uri="{FF2B5EF4-FFF2-40B4-BE49-F238E27FC236}">
                <a16:creationId xmlns:a16="http://schemas.microsoft.com/office/drawing/2014/main" id="{695DE2CF-C479-4832-BEE8-6FF1D832AF36}"/>
              </a:ext>
            </a:extLst>
          </p:cNvPr>
          <p:cNvSpPr>
            <a:spLocks noGrp="1"/>
          </p:cNvSpPr>
          <p:nvPr>
            <p:ph type="title"/>
          </p:nvPr>
        </p:nvSpPr>
        <p:spPr>
          <a:xfrm>
            <a:off x="92296" y="2707"/>
            <a:ext cx="7267988" cy="1144800"/>
          </a:xfrm>
        </p:spPr>
        <p:txBody>
          <a:bodyPr/>
          <a:lstStyle/>
          <a:p>
            <a:r>
              <a:rPr lang="en-GB" sz="3600" b="1" spc="-1" dirty="0">
                <a:latin typeface="Century Gothic" panose="020B0502020202020204" pitchFamily="34" charset="0"/>
              </a:rPr>
              <a:t>Nouns </a:t>
            </a:r>
            <a:endParaRPr lang="en-GB" sz="3600" dirty="0"/>
          </a:p>
        </p:txBody>
      </p:sp>
      <p:sp>
        <p:nvSpPr>
          <p:cNvPr id="12" name="Rectangle 11">
            <a:extLst>
              <a:ext uri="{FF2B5EF4-FFF2-40B4-BE49-F238E27FC236}">
                <a16:creationId xmlns:a16="http://schemas.microsoft.com/office/drawing/2014/main" id="{66522A3A-C477-4FEB-AE4F-50935B9943CF}"/>
              </a:ext>
            </a:extLst>
          </p:cNvPr>
          <p:cNvSpPr/>
          <p:nvPr/>
        </p:nvSpPr>
        <p:spPr>
          <a:xfrm>
            <a:off x="6875175" y="2022603"/>
            <a:ext cx="4573962"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rPr>
              <a:t>1. </a:t>
            </a:r>
            <a:r>
              <a:rPr kumimoji="0" lang="en-GB" sz="2800" b="1" i="0" u="none" strike="noStrike" kern="0" cap="none" spc="0" normalizeH="0" baseline="0" noProof="0" dirty="0">
                <a:ln>
                  <a:noFill/>
                </a:ln>
                <a:solidFill>
                  <a:srgbClr val="002060"/>
                </a:solidFill>
                <a:effectLst/>
                <a:uLnTx/>
                <a:uFillTx/>
              </a:rPr>
              <a:t>D</a:t>
            </a:r>
            <a:r>
              <a:rPr kumimoji="0" lang="en-GB" sz="2800" b="0" i="0" u="none" strike="noStrike" kern="0" cap="none" spc="0" normalizeH="0" baseline="0" noProof="0" dirty="0">
                <a:ln>
                  <a:noFill/>
                </a:ln>
                <a:solidFill>
                  <a:srgbClr val="002060"/>
                </a:solidFill>
                <a:effectLst/>
                <a:uLnTx/>
                <a:uFillTx/>
              </a:rPr>
              <a:t>er </a:t>
            </a:r>
            <a:r>
              <a:rPr kumimoji="0" lang="en-GB" sz="2800" b="1" i="0" u="none" strike="noStrike" kern="0" cap="none" spc="0" normalizeH="0" baseline="0" noProof="0" dirty="0">
                <a:ln>
                  <a:noFill/>
                </a:ln>
                <a:solidFill>
                  <a:srgbClr val="002060"/>
                </a:solidFill>
                <a:effectLst/>
                <a:uLnTx/>
                <a:uFillTx/>
              </a:rPr>
              <a:t>T</a:t>
            </a:r>
            <a:r>
              <a:rPr kumimoji="0" lang="en-GB" sz="2800" b="0" i="0" u="none" strike="noStrike" kern="0" cap="none" spc="0" normalizeH="0" baseline="0" noProof="0" dirty="0">
                <a:ln>
                  <a:noFill/>
                </a:ln>
                <a:solidFill>
                  <a:srgbClr val="002060"/>
                </a:solidFill>
                <a:effectLst/>
                <a:uLnTx/>
                <a:uFillTx/>
              </a:rPr>
              <a:t>isch </a:t>
            </a:r>
            <a:r>
              <a:rPr kumimoji="0" lang="en-GB" sz="2800" b="0" i="0" u="none" strike="noStrike" kern="0" cap="none" spc="0" normalizeH="0" baseline="0" noProof="0" dirty="0" err="1">
                <a:ln>
                  <a:noFill/>
                </a:ln>
                <a:solidFill>
                  <a:srgbClr val="002060"/>
                </a:solidFill>
                <a:effectLst/>
                <a:uLnTx/>
                <a:uFillTx/>
              </a:rPr>
              <a:t>ist</a:t>
            </a:r>
            <a:r>
              <a:rPr kumimoji="0" lang="en-GB" sz="2800" b="0" i="0" u="none" strike="noStrike" kern="0" cap="none" spc="0" normalizeH="0" baseline="0" noProof="0" dirty="0">
                <a:ln>
                  <a:noFill/>
                </a:ln>
                <a:solidFill>
                  <a:srgbClr val="002060"/>
                </a:solidFill>
                <a:effectLst/>
                <a:uLnTx/>
                <a:uFillTx/>
              </a:rPr>
              <a:t> da.</a:t>
            </a:r>
            <a:endParaRPr kumimoji="0" lang="en-GB" sz="2800" b="0" i="1" u="none" strike="noStrike" kern="0" cap="none" spc="0" normalizeH="0" baseline="0" noProof="0" dirty="0">
              <a:ln>
                <a:noFill/>
              </a:ln>
              <a:solidFill>
                <a:prstClr val="black"/>
              </a:solidFill>
              <a:effectLst/>
              <a:uLnTx/>
              <a:uFillTx/>
            </a:endParaRPr>
          </a:p>
        </p:txBody>
      </p:sp>
      <p:sp>
        <p:nvSpPr>
          <p:cNvPr id="13" name="TextBox 12">
            <a:extLst>
              <a:ext uri="{FF2B5EF4-FFF2-40B4-BE49-F238E27FC236}">
                <a16:creationId xmlns:a16="http://schemas.microsoft.com/office/drawing/2014/main" id="{A076C898-7878-4660-A18E-91917CEF5443}"/>
              </a:ext>
            </a:extLst>
          </p:cNvPr>
          <p:cNvSpPr txBox="1"/>
          <p:nvPr/>
        </p:nvSpPr>
        <p:spPr>
          <a:xfrm>
            <a:off x="775253" y="1999662"/>
            <a:ext cx="874643" cy="461665"/>
          </a:xfrm>
          <a:prstGeom prst="rect">
            <a:avLst/>
          </a:prstGeom>
          <a:solidFill>
            <a:srgbClr val="FFF4E7"/>
          </a:solidFill>
          <a:ln>
            <a:solidFill>
              <a:srgbClr val="115076"/>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rPr>
              <a:t>The</a:t>
            </a:r>
          </a:p>
        </p:txBody>
      </p:sp>
      <p:sp>
        <p:nvSpPr>
          <p:cNvPr id="14" name="TextBox 13">
            <a:extLst>
              <a:ext uri="{FF2B5EF4-FFF2-40B4-BE49-F238E27FC236}">
                <a16:creationId xmlns:a16="http://schemas.microsoft.com/office/drawing/2014/main" id="{B47489E1-8C91-45DF-8430-3E12B5967C49}"/>
              </a:ext>
            </a:extLst>
          </p:cNvPr>
          <p:cNvSpPr txBox="1"/>
          <p:nvPr/>
        </p:nvSpPr>
        <p:spPr>
          <a:xfrm>
            <a:off x="1773153" y="2015020"/>
            <a:ext cx="1129074" cy="461665"/>
          </a:xfrm>
          <a:prstGeom prst="rect">
            <a:avLst/>
          </a:prstGeom>
          <a:solidFill>
            <a:srgbClr val="FFF4E7"/>
          </a:solidFill>
          <a:ln>
            <a:solidFill>
              <a:srgbClr val="115076"/>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rPr>
              <a:t>table</a:t>
            </a:r>
          </a:p>
        </p:txBody>
      </p:sp>
      <p:sp>
        <p:nvSpPr>
          <p:cNvPr id="15" name="TextBox 14">
            <a:extLst>
              <a:ext uri="{FF2B5EF4-FFF2-40B4-BE49-F238E27FC236}">
                <a16:creationId xmlns:a16="http://schemas.microsoft.com/office/drawing/2014/main" id="{F9996661-400D-4E0A-836C-E3F1B245DD11}"/>
              </a:ext>
            </a:extLst>
          </p:cNvPr>
          <p:cNvSpPr txBox="1"/>
          <p:nvPr/>
        </p:nvSpPr>
        <p:spPr>
          <a:xfrm>
            <a:off x="3025485" y="2016686"/>
            <a:ext cx="600336" cy="461665"/>
          </a:xfrm>
          <a:prstGeom prst="rect">
            <a:avLst/>
          </a:prstGeom>
          <a:solidFill>
            <a:srgbClr val="FFF4E7"/>
          </a:solidFill>
          <a:ln>
            <a:solidFill>
              <a:srgbClr val="115076"/>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rPr>
              <a:t>is</a:t>
            </a:r>
          </a:p>
        </p:txBody>
      </p:sp>
      <p:sp>
        <p:nvSpPr>
          <p:cNvPr id="16" name="TextBox 15">
            <a:extLst>
              <a:ext uri="{FF2B5EF4-FFF2-40B4-BE49-F238E27FC236}">
                <a16:creationId xmlns:a16="http://schemas.microsoft.com/office/drawing/2014/main" id="{E031E629-9AFF-40B9-95A2-51F5318AB919}"/>
              </a:ext>
            </a:extLst>
          </p:cNvPr>
          <p:cNvSpPr txBox="1"/>
          <p:nvPr/>
        </p:nvSpPr>
        <p:spPr>
          <a:xfrm>
            <a:off x="3749079" y="2016685"/>
            <a:ext cx="1129074" cy="461665"/>
          </a:xfrm>
          <a:prstGeom prst="rect">
            <a:avLst/>
          </a:prstGeom>
          <a:solidFill>
            <a:srgbClr val="FFF4E7"/>
          </a:solidFill>
          <a:ln>
            <a:solidFill>
              <a:srgbClr val="115076"/>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rPr>
              <a:t>there.</a:t>
            </a:r>
          </a:p>
        </p:txBody>
      </p:sp>
      <p:sp>
        <p:nvSpPr>
          <p:cNvPr id="17" name="TextBox 16">
            <a:extLst>
              <a:ext uri="{FF2B5EF4-FFF2-40B4-BE49-F238E27FC236}">
                <a16:creationId xmlns:a16="http://schemas.microsoft.com/office/drawing/2014/main" id="{33118F7F-B064-40FC-BB29-BA75D8B28F98}"/>
              </a:ext>
            </a:extLst>
          </p:cNvPr>
          <p:cNvSpPr txBox="1"/>
          <p:nvPr/>
        </p:nvSpPr>
        <p:spPr>
          <a:xfrm>
            <a:off x="198783" y="1999662"/>
            <a:ext cx="453212" cy="461665"/>
          </a:xfrm>
          <a:prstGeom prst="rect">
            <a:avLst/>
          </a:prstGeom>
          <a:noFill/>
          <a:ln>
            <a:solidFill>
              <a:srgbClr val="115076"/>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115076"/>
                </a:solidFill>
                <a:effectLst/>
                <a:uLnTx/>
                <a:uFillTx/>
              </a:rPr>
              <a:t>1</a:t>
            </a:r>
          </a:p>
        </p:txBody>
      </p:sp>
      <p:sp>
        <p:nvSpPr>
          <p:cNvPr id="18" name="TextBox 17">
            <a:extLst>
              <a:ext uri="{FF2B5EF4-FFF2-40B4-BE49-F238E27FC236}">
                <a16:creationId xmlns:a16="http://schemas.microsoft.com/office/drawing/2014/main" id="{A11DA16F-BD10-4283-81FC-FB6A6361C1A1}"/>
              </a:ext>
            </a:extLst>
          </p:cNvPr>
          <p:cNvSpPr txBox="1"/>
          <p:nvPr/>
        </p:nvSpPr>
        <p:spPr>
          <a:xfrm>
            <a:off x="775253" y="2848944"/>
            <a:ext cx="1272208" cy="461665"/>
          </a:xfrm>
          <a:prstGeom prst="rect">
            <a:avLst/>
          </a:prstGeom>
          <a:solidFill>
            <a:srgbClr val="FFF4E7"/>
          </a:solidFill>
          <a:ln>
            <a:solidFill>
              <a:srgbClr val="115076"/>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rPr>
              <a:t>Where</a:t>
            </a:r>
          </a:p>
        </p:txBody>
      </p:sp>
      <p:sp>
        <p:nvSpPr>
          <p:cNvPr id="19" name="TextBox 18">
            <a:extLst>
              <a:ext uri="{FF2B5EF4-FFF2-40B4-BE49-F238E27FC236}">
                <a16:creationId xmlns:a16="http://schemas.microsoft.com/office/drawing/2014/main" id="{59D2EAB9-2E19-46C8-9373-2CE72EA174F6}"/>
              </a:ext>
            </a:extLst>
          </p:cNvPr>
          <p:cNvSpPr txBox="1"/>
          <p:nvPr/>
        </p:nvSpPr>
        <p:spPr>
          <a:xfrm>
            <a:off x="2878149" y="2866761"/>
            <a:ext cx="830290" cy="461665"/>
          </a:xfrm>
          <a:prstGeom prst="rect">
            <a:avLst/>
          </a:prstGeom>
          <a:solidFill>
            <a:srgbClr val="FFF4E7"/>
          </a:solidFill>
          <a:ln>
            <a:solidFill>
              <a:srgbClr val="115076"/>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rPr>
              <a:t>the</a:t>
            </a:r>
          </a:p>
        </p:txBody>
      </p:sp>
      <p:sp>
        <p:nvSpPr>
          <p:cNvPr id="20" name="TextBox 19">
            <a:extLst>
              <a:ext uri="{FF2B5EF4-FFF2-40B4-BE49-F238E27FC236}">
                <a16:creationId xmlns:a16="http://schemas.microsoft.com/office/drawing/2014/main" id="{5D337667-C8D0-45FC-9537-D9F02613BF4C}"/>
              </a:ext>
            </a:extLst>
          </p:cNvPr>
          <p:cNvSpPr txBox="1"/>
          <p:nvPr/>
        </p:nvSpPr>
        <p:spPr>
          <a:xfrm>
            <a:off x="2182654" y="2865967"/>
            <a:ext cx="600336" cy="461665"/>
          </a:xfrm>
          <a:prstGeom prst="rect">
            <a:avLst/>
          </a:prstGeom>
          <a:solidFill>
            <a:srgbClr val="FFF4E7"/>
          </a:solidFill>
          <a:ln>
            <a:solidFill>
              <a:srgbClr val="115076"/>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rPr>
              <a:t>is</a:t>
            </a:r>
          </a:p>
        </p:txBody>
      </p:sp>
      <p:sp>
        <p:nvSpPr>
          <p:cNvPr id="21" name="TextBox 20">
            <a:extLst>
              <a:ext uri="{FF2B5EF4-FFF2-40B4-BE49-F238E27FC236}">
                <a16:creationId xmlns:a16="http://schemas.microsoft.com/office/drawing/2014/main" id="{C4CBC94B-EC81-4928-8431-ACFC9B61CFEA}"/>
              </a:ext>
            </a:extLst>
          </p:cNvPr>
          <p:cNvSpPr txBox="1"/>
          <p:nvPr/>
        </p:nvSpPr>
        <p:spPr>
          <a:xfrm>
            <a:off x="3818730" y="2865967"/>
            <a:ext cx="1498095" cy="461665"/>
          </a:xfrm>
          <a:prstGeom prst="rect">
            <a:avLst/>
          </a:prstGeom>
          <a:solidFill>
            <a:srgbClr val="FFF4E7"/>
          </a:solidFill>
          <a:ln>
            <a:solidFill>
              <a:srgbClr val="115076"/>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rPr>
              <a:t>bottle?</a:t>
            </a:r>
          </a:p>
        </p:txBody>
      </p:sp>
      <p:sp>
        <p:nvSpPr>
          <p:cNvPr id="22" name="TextBox 21">
            <a:extLst>
              <a:ext uri="{FF2B5EF4-FFF2-40B4-BE49-F238E27FC236}">
                <a16:creationId xmlns:a16="http://schemas.microsoft.com/office/drawing/2014/main" id="{958C6037-002B-4D1D-AF1A-9C0F37D33BC6}"/>
              </a:ext>
            </a:extLst>
          </p:cNvPr>
          <p:cNvSpPr txBox="1"/>
          <p:nvPr/>
        </p:nvSpPr>
        <p:spPr>
          <a:xfrm>
            <a:off x="198783" y="2848944"/>
            <a:ext cx="453212" cy="461665"/>
          </a:xfrm>
          <a:prstGeom prst="rect">
            <a:avLst/>
          </a:prstGeom>
          <a:noFill/>
          <a:ln>
            <a:solidFill>
              <a:srgbClr val="115076"/>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115076"/>
                </a:solidFill>
                <a:effectLst/>
                <a:uLnTx/>
                <a:uFillTx/>
              </a:rPr>
              <a:t>2</a:t>
            </a:r>
          </a:p>
        </p:txBody>
      </p:sp>
      <p:sp>
        <p:nvSpPr>
          <p:cNvPr id="23" name="TextBox 22">
            <a:extLst>
              <a:ext uri="{FF2B5EF4-FFF2-40B4-BE49-F238E27FC236}">
                <a16:creationId xmlns:a16="http://schemas.microsoft.com/office/drawing/2014/main" id="{3CF4C53E-4894-4233-816F-1E0B5F5E27C8}"/>
              </a:ext>
            </a:extLst>
          </p:cNvPr>
          <p:cNvSpPr txBox="1"/>
          <p:nvPr/>
        </p:nvSpPr>
        <p:spPr>
          <a:xfrm>
            <a:off x="775253" y="3699703"/>
            <a:ext cx="874643" cy="461665"/>
          </a:xfrm>
          <a:prstGeom prst="rect">
            <a:avLst/>
          </a:prstGeom>
          <a:solidFill>
            <a:srgbClr val="FFF4E7"/>
          </a:solidFill>
          <a:ln>
            <a:solidFill>
              <a:srgbClr val="115076"/>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rPr>
              <a:t>The</a:t>
            </a:r>
          </a:p>
        </p:txBody>
      </p:sp>
      <p:sp>
        <p:nvSpPr>
          <p:cNvPr id="24" name="TextBox 23">
            <a:extLst>
              <a:ext uri="{FF2B5EF4-FFF2-40B4-BE49-F238E27FC236}">
                <a16:creationId xmlns:a16="http://schemas.microsoft.com/office/drawing/2014/main" id="{ADCD4542-A170-43B2-B8B3-2EF046C315B7}"/>
              </a:ext>
            </a:extLst>
          </p:cNvPr>
          <p:cNvSpPr txBox="1"/>
          <p:nvPr/>
        </p:nvSpPr>
        <p:spPr>
          <a:xfrm>
            <a:off x="1773153" y="3715061"/>
            <a:ext cx="2342292" cy="461665"/>
          </a:xfrm>
          <a:prstGeom prst="rect">
            <a:avLst/>
          </a:prstGeom>
          <a:solidFill>
            <a:srgbClr val="FFF4E7"/>
          </a:solidFill>
          <a:ln>
            <a:solidFill>
              <a:srgbClr val="115076"/>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rPr>
              <a:t>exercise book</a:t>
            </a:r>
          </a:p>
        </p:txBody>
      </p:sp>
      <p:sp>
        <p:nvSpPr>
          <p:cNvPr id="32" name="TextBox 31">
            <a:extLst>
              <a:ext uri="{FF2B5EF4-FFF2-40B4-BE49-F238E27FC236}">
                <a16:creationId xmlns:a16="http://schemas.microsoft.com/office/drawing/2014/main" id="{7E0B8E76-A6D8-4F77-AA9D-31F6829651FF}"/>
              </a:ext>
            </a:extLst>
          </p:cNvPr>
          <p:cNvSpPr txBox="1"/>
          <p:nvPr/>
        </p:nvSpPr>
        <p:spPr>
          <a:xfrm>
            <a:off x="4241101" y="3715061"/>
            <a:ext cx="600336" cy="461665"/>
          </a:xfrm>
          <a:prstGeom prst="rect">
            <a:avLst/>
          </a:prstGeom>
          <a:solidFill>
            <a:srgbClr val="FFF4E7"/>
          </a:solidFill>
          <a:ln>
            <a:solidFill>
              <a:srgbClr val="115076"/>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rPr>
              <a:t>is</a:t>
            </a:r>
          </a:p>
        </p:txBody>
      </p:sp>
      <p:sp>
        <p:nvSpPr>
          <p:cNvPr id="33" name="TextBox 32">
            <a:extLst>
              <a:ext uri="{FF2B5EF4-FFF2-40B4-BE49-F238E27FC236}">
                <a16:creationId xmlns:a16="http://schemas.microsoft.com/office/drawing/2014/main" id="{9145479A-F3E4-45BD-A829-FB3825529323}"/>
              </a:ext>
            </a:extLst>
          </p:cNvPr>
          <p:cNvSpPr txBox="1"/>
          <p:nvPr/>
        </p:nvSpPr>
        <p:spPr>
          <a:xfrm>
            <a:off x="5009141" y="3696119"/>
            <a:ext cx="1129074" cy="461665"/>
          </a:xfrm>
          <a:prstGeom prst="rect">
            <a:avLst/>
          </a:prstGeom>
          <a:solidFill>
            <a:srgbClr val="FFF4E7"/>
          </a:solidFill>
          <a:ln>
            <a:solidFill>
              <a:srgbClr val="115076"/>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rPr>
              <a:t>here.</a:t>
            </a:r>
          </a:p>
        </p:txBody>
      </p:sp>
      <p:sp>
        <p:nvSpPr>
          <p:cNvPr id="34" name="TextBox 33">
            <a:extLst>
              <a:ext uri="{FF2B5EF4-FFF2-40B4-BE49-F238E27FC236}">
                <a16:creationId xmlns:a16="http://schemas.microsoft.com/office/drawing/2014/main" id="{072D2768-3B23-4459-8B4E-3F5206E0DD25}"/>
              </a:ext>
            </a:extLst>
          </p:cNvPr>
          <p:cNvSpPr txBox="1"/>
          <p:nvPr/>
        </p:nvSpPr>
        <p:spPr>
          <a:xfrm>
            <a:off x="198783" y="3699703"/>
            <a:ext cx="453212" cy="461665"/>
          </a:xfrm>
          <a:prstGeom prst="rect">
            <a:avLst/>
          </a:prstGeom>
          <a:noFill/>
          <a:ln>
            <a:solidFill>
              <a:srgbClr val="115076"/>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115076"/>
                </a:solidFill>
                <a:effectLst/>
                <a:uLnTx/>
                <a:uFillTx/>
              </a:rPr>
              <a:t>3</a:t>
            </a:r>
          </a:p>
        </p:txBody>
      </p:sp>
      <p:sp>
        <p:nvSpPr>
          <p:cNvPr id="35" name="TextBox 34">
            <a:extLst>
              <a:ext uri="{FF2B5EF4-FFF2-40B4-BE49-F238E27FC236}">
                <a16:creationId xmlns:a16="http://schemas.microsoft.com/office/drawing/2014/main" id="{AFCCFC62-47D7-4801-9DDC-4043A4D5B6AA}"/>
              </a:ext>
            </a:extLst>
          </p:cNvPr>
          <p:cNvSpPr txBox="1"/>
          <p:nvPr/>
        </p:nvSpPr>
        <p:spPr>
          <a:xfrm>
            <a:off x="775253" y="4557041"/>
            <a:ext cx="1272208" cy="461665"/>
          </a:xfrm>
          <a:prstGeom prst="rect">
            <a:avLst/>
          </a:prstGeom>
          <a:solidFill>
            <a:srgbClr val="FFF4E7"/>
          </a:solidFill>
          <a:ln>
            <a:solidFill>
              <a:srgbClr val="115076"/>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rPr>
              <a:t>Where</a:t>
            </a:r>
          </a:p>
        </p:txBody>
      </p:sp>
      <p:sp>
        <p:nvSpPr>
          <p:cNvPr id="36" name="TextBox 35">
            <a:extLst>
              <a:ext uri="{FF2B5EF4-FFF2-40B4-BE49-F238E27FC236}">
                <a16:creationId xmlns:a16="http://schemas.microsoft.com/office/drawing/2014/main" id="{61ED54F7-DFB4-4A63-9DE7-514C781CB3C6}"/>
              </a:ext>
            </a:extLst>
          </p:cNvPr>
          <p:cNvSpPr txBox="1"/>
          <p:nvPr/>
        </p:nvSpPr>
        <p:spPr>
          <a:xfrm>
            <a:off x="2984848" y="4542215"/>
            <a:ext cx="1759331" cy="461665"/>
          </a:xfrm>
          <a:prstGeom prst="rect">
            <a:avLst/>
          </a:prstGeom>
          <a:solidFill>
            <a:srgbClr val="FFF4E7"/>
          </a:solidFill>
          <a:ln>
            <a:solidFill>
              <a:srgbClr val="115076"/>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srgbClr val="4472C4">
                    <a:lumMod val="50000"/>
                  </a:srgbClr>
                </a:solidFill>
              </a:rPr>
              <a:t>Johanna?</a:t>
            </a:r>
            <a:endParaRPr kumimoji="0" lang="en-GB" sz="2400" b="0" i="0" u="none" strike="noStrike" kern="0" cap="none" spc="0" normalizeH="0" baseline="0" noProof="0" dirty="0">
              <a:ln>
                <a:noFill/>
              </a:ln>
              <a:solidFill>
                <a:srgbClr val="4472C4">
                  <a:lumMod val="50000"/>
                </a:srgbClr>
              </a:solidFill>
              <a:effectLst/>
              <a:uLnTx/>
              <a:uFillTx/>
            </a:endParaRPr>
          </a:p>
        </p:txBody>
      </p:sp>
      <p:sp>
        <p:nvSpPr>
          <p:cNvPr id="37" name="TextBox 36">
            <a:extLst>
              <a:ext uri="{FF2B5EF4-FFF2-40B4-BE49-F238E27FC236}">
                <a16:creationId xmlns:a16="http://schemas.microsoft.com/office/drawing/2014/main" id="{D4CCB15A-A44B-439B-A7BE-DF3356CF2E26}"/>
              </a:ext>
            </a:extLst>
          </p:cNvPr>
          <p:cNvSpPr txBox="1"/>
          <p:nvPr/>
        </p:nvSpPr>
        <p:spPr>
          <a:xfrm>
            <a:off x="2182654" y="4552138"/>
            <a:ext cx="600336" cy="461665"/>
          </a:xfrm>
          <a:prstGeom prst="rect">
            <a:avLst/>
          </a:prstGeom>
          <a:solidFill>
            <a:srgbClr val="FFF4E7"/>
          </a:solidFill>
          <a:ln>
            <a:solidFill>
              <a:srgbClr val="115076"/>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rPr>
              <a:t>is</a:t>
            </a:r>
          </a:p>
        </p:txBody>
      </p:sp>
      <p:sp>
        <p:nvSpPr>
          <p:cNvPr id="39" name="TextBox 38">
            <a:extLst>
              <a:ext uri="{FF2B5EF4-FFF2-40B4-BE49-F238E27FC236}">
                <a16:creationId xmlns:a16="http://schemas.microsoft.com/office/drawing/2014/main" id="{8BDB51E9-419B-4248-9C63-F87D00E0B519}"/>
              </a:ext>
            </a:extLst>
          </p:cNvPr>
          <p:cNvSpPr txBox="1"/>
          <p:nvPr/>
        </p:nvSpPr>
        <p:spPr>
          <a:xfrm>
            <a:off x="198783" y="4557041"/>
            <a:ext cx="453212" cy="461665"/>
          </a:xfrm>
          <a:prstGeom prst="rect">
            <a:avLst/>
          </a:prstGeom>
          <a:noFill/>
          <a:ln>
            <a:solidFill>
              <a:srgbClr val="115076"/>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115076"/>
                </a:solidFill>
                <a:effectLst/>
                <a:uLnTx/>
                <a:uFillTx/>
              </a:rPr>
              <a:t>4</a:t>
            </a:r>
          </a:p>
        </p:txBody>
      </p:sp>
      <p:sp>
        <p:nvSpPr>
          <p:cNvPr id="41" name="TextBox 40">
            <a:extLst>
              <a:ext uri="{FF2B5EF4-FFF2-40B4-BE49-F238E27FC236}">
                <a16:creationId xmlns:a16="http://schemas.microsoft.com/office/drawing/2014/main" id="{C52C1B15-DBB9-468C-94FC-33301143086E}"/>
              </a:ext>
            </a:extLst>
          </p:cNvPr>
          <p:cNvSpPr txBox="1"/>
          <p:nvPr/>
        </p:nvSpPr>
        <p:spPr>
          <a:xfrm>
            <a:off x="804449" y="5446438"/>
            <a:ext cx="1697064" cy="461665"/>
          </a:xfrm>
          <a:prstGeom prst="rect">
            <a:avLst/>
          </a:prstGeom>
          <a:solidFill>
            <a:srgbClr val="FFF4E7"/>
          </a:solidFill>
          <a:ln>
            <a:solidFill>
              <a:srgbClr val="115076"/>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rPr>
              <a:t>Johanna</a:t>
            </a:r>
          </a:p>
        </p:txBody>
      </p:sp>
      <p:sp>
        <p:nvSpPr>
          <p:cNvPr id="42" name="TextBox 41">
            <a:extLst>
              <a:ext uri="{FF2B5EF4-FFF2-40B4-BE49-F238E27FC236}">
                <a16:creationId xmlns:a16="http://schemas.microsoft.com/office/drawing/2014/main" id="{B533C790-EF5F-418A-8863-13667AB3AD57}"/>
              </a:ext>
            </a:extLst>
          </p:cNvPr>
          <p:cNvSpPr txBox="1"/>
          <p:nvPr/>
        </p:nvSpPr>
        <p:spPr>
          <a:xfrm>
            <a:off x="2654152" y="5438567"/>
            <a:ext cx="600336" cy="461665"/>
          </a:xfrm>
          <a:prstGeom prst="rect">
            <a:avLst/>
          </a:prstGeom>
          <a:solidFill>
            <a:srgbClr val="FFF4E7"/>
          </a:solidFill>
          <a:ln>
            <a:solidFill>
              <a:srgbClr val="115076"/>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rPr>
              <a:t>is</a:t>
            </a:r>
          </a:p>
        </p:txBody>
      </p:sp>
      <p:sp>
        <p:nvSpPr>
          <p:cNvPr id="43" name="TextBox 42">
            <a:extLst>
              <a:ext uri="{FF2B5EF4-FFF2-40B4-BE49-F238E27FC236}">
                <a16:creationId xmlns:a16="http://schemas.microsoft.com/office/drawing/2014/main" id="{BFF66D6D-A8ED-4491-827B-CA401D837F92}"/>
              </a:ext>
            </a:extLst>
          </p:cNvPr>
          <p:cNvSpPr txBox="1"/>
          <p:nvPr/>
        </p:nvSpPr>
        <p:spPr>
          <a:xfrm>
            <a:off x="3499414" y="5438567"/>
            <a:ext cx="600336" cy="461665"/>
          </a:xfrm>
          <a:prstGeom prst="rect">
            <a:avLst/>
          </a:prstGeom>
          <a:solidFill>
            <a:srgbClr val="FFF4E7"/>
          </a:solidFill>
          <a:ln>
            <a:solidFill>
              <a:srgbClr val="115076"/>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rPr>
              <a:t>in</a:t>
            </a:r>
          </a:p>
        </p:txBody>
      </p:sp>
      <p:sp>
        <p:nvSpPr>
          <p:cNvPr id="44" name="TextBox 43">
            <a:extLst>
              <a:ext uri="{FF2B5EF4-FFF2-40B4-BE49-F238E27FC236}">
                <a16:creationId xmlns:a16="http://schemas.microsoft.com/office/drawing/2014/main" id="{754A95FB-F8C7-429F-8A59-C8D25A96CDAC}"/>
              </a:ext>
            </a:extLst>
          </p:cNvPr>
          <p:cNvSpPr txBox="1"/>
          <p:nvPr/>
        </p:nvSpPr>
        <p:spPr>
          <a:xfrm>
            <a:off x="203142" y="5442151"/>
            <a:ext cx="453212" cy="461665"/>
          </a:xfrm>
          <a:prstGeom prst="rect">
            <a:avLst/>
          </a:prstGeom>
          <a:noFill/>
          <a:ln>
            <a:solidFill>
              <a:srgbClr val="115076"/>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115076"/>
                </a:solidFill>
                <a:effectLst/>
                <a:uLnTx/>
                <a:uFillTx/>
              </a:rPr>
              <a:t>5</a:t>
            </a:r>
          </a:p>
        </p:txBody>
      </p:sp>
      <p:sp>
        <p:nvSpPr>
          <p:cNvPr id="45" name="Rectangle 44">
            <a:extLst>
              <a:ext uri="{FF2B5EF4-FFF2-40B4-BE49-F238E27FC236}">
                <a16:creationId xmlns:a16="http://schemas.microsoft.com/office/drawing/2014/main" id="{B7D8D149-FF59-4796-B43A-9BD6637018BC}"/>
              </a:ext>
            </a:extLst>
          </p:cNvPr>
          <p:cNvSpPr/>
          <p:nvPr/>
        </p:nvSpPr>
        <p:spPr>
          <a:xfrm>
            <a:off x="6875175" y="2825750"/>
            <a:ext cx="4573962"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rPr>
              <a:t>2. </a:t>
            </a:r>
            <a:r>
              <a:rPr kumimoji="0" lang="en-GB" sz="2800" b="1" i="0" u="none" strike="noStrike" kern="0" cap="none" spc="0" normalizeH="0" baseline="0" noProof="0" dirty="0">
                <a:ln>
                  <a:noFill/>
                </a:ln>
                <a:solidFill>
                  <a:srgbClr val="002060"/>
                </a:solidFill>
                <a:effectLst/>
                <a:uLnTx/>
                <a:uFillTx/>
              </a:rPr>
              <a:t>W</a:t>
            </a:r>
            <a:r>
              <a:rPr kumimoji="0" lang="en-GB" sz="2800" b="0" i="0" u="none" strike="noStrike" kern="0" cap="none" spc="0" normalizeH="0" baseline="0" noProof="0" dirty="0">
                <a:ln>
                  <a:noFill/>
                </a:ln>
                <a:solidFill>
                  <a:srgbClr val="002060"/>
                </a:solidFill>
                <a:effectLst/>
                <a:uLnTx/>
                <a:uFillTx/>
              </a:rPr>
              <a:t>o </a:t>
            </a:r>
            <a:r>
              <a:rPr kumimoji="0" lang="en-GB" sz="2800" b="0" i="0" u="none" strike="noStrike" kern="0" cap="none" spc="0" normalizeH="0" baseline="0" noProof="0" dirty="0" err="1">
                <a:ln>
                  <a:noFill/>
                </a:ln>
                <a:solidFill>
                  <a:srgbClr val="002060"/>
                </a:solidFill>
                <a:effectLst/>
                <a:uLnTx/>
                <a:uFillTx/>
              </a:rPr>
              <a:t>ist</a:t>
            </a:r>
            <a:r>
              <a:rPr kumimoji="0" lang="en-GB" sz="2800" b="0" i="0" u="none" strike="noStrike" kern="0" cap="none" spc="0" normalizeH="0" baseline="0" noProof="0" dirty="0">
                <a:ln>
                  <a:noFill/>
                </a:ln>
                <a:solidFill>
                  <a:srgbClr val="002060"/>
                </a:solidFill>
                <a:effectLst/>
                <a:uLnTx/>
                <a:uFillTx/>
              </a:rPr>
              <a:t> die </a:t>
            </a:r>
            <a:r>
              <a:rPr kumimoji="0" lang="en-GB" sz="2800" b="1" i="0" u="none" strike="noStrike" kern="0" cap="none" spc="0" normalizeH="0" baseline="0" noProof="0" dirty="0" err="1">
                <a:ln>
                  <a:noFill/>
                </a:ln>
                <a:solidFill>
                  <a:srgbClr val="002060"/>
                </a:solidFill>
                <a:effectLst/>
                <a:uLnTx/>
                <a:uFillTx/>
              </a:rPr>
              <a:t>F</a:t>
            </a:r>
            <a:r>
              <a:rPr kumimoji="0" lang="en-GB" sz="2800" b="0" i="0" u="none" strike="noStrike" kern="0" cap="none" spc="0" normalizeH="0" baseline="0" noProof="0" dirty="0" err="1">
                <a:ln>
                  <a:noFill/>
                </a:ln>
                <a:solidFill>
                  <a:srgbClr val="002060"/>
                </a:solidFill>
                <a:effectLst/>
                <a:uLnTx/>
                <a:uFillTx/>
              </a:rPr>
              <a:t>lasche</a:t>
            </a:r>
            <a:r>
              <a:rPr kumimoji="0" lang="en-GB" sz="2800" b="0" i="0" u="none" strike="noStrike" kern="0" cap="none" spc="0" normalizeH="0" baseline="0" noProof="0" dirty="0">
                <a:ln>
                  <a:noFill/>
                </a:ln>
                <a:solidFill>
                  <a:srgbClr val="002060"/>
                </a:solidFill>
                <a:effectLst/>
                <a:uLnTx/>
                <a:uFillTx/>
              </a:rPr>
              <a:t>?</a:t>
            </a:r>
            <a:endParaRPr kumimoji="0" lang="en-GB" sz="2800" b="0" i="1" u="none" strike="noStrike" kern="0" cap="none" spc="0" normalizeH="0" baseline="0" noProof="0" dirty="0">
              <a:ln>
                <a:noFill/>
              </a:ln>
              <a:solidFill>
                <a:prstClr val="black"/>
              </a:solidFill>
              <a:effectLst/>
              <a:uLnTx/>
              <a:uFillTx/>
            </a:endParaRPr>
          </a:p>
        </p:txBody>
      </p:sp>
      <p:sp>
        <p:nvSpPr>
          <p:cNvPr id="46" name="Rectangle 45">
            <a:extLst>
              <a:ext uri="{FF2B5EF4-FFF2-40B4-BE49-F238E27FC236}">
                <a16:creationId xmlns:a16="http://schemas.microsoft.com/office/drawing/2014/main" id="{87974C36-A704-4B32-853B-76F467EC8C5E}"/>
              </a:ext>
            </a:extLst>
          </p:cNvPr>
          <p:cNvSpPr/>
          <p:nvPr/>
        </p:nvSpPr>
        <p:spPr>
          <a:xfrm>
            <a:off x="6875175" y="3665342"/>
            <a:ext cx="4573962"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rPr>
              <a:t>3. </a:t>
            </a:r>
            <a:r>
              <a:rPr kumimoji="0" lang="en-GB" sz="2800" b="1" i="0" u="none" strike="noStrike" kern="0" cap="none" spc="0" normalizeH="0" baseline="0" noProof="0" dirty="0">
                <a:ln>
                  <a:noFill/>
                </a:ln>
                <a:solidFill>
                  <a:srgbClr val="002060"/>
                </a:solidFill>
                <a:effectLst/>
                <a:uLnTx/>
                <a:uFillTx/>
              </a:rPr>
              <a:t>D</a:t>
            </a:r>
            <a:r>
              <a:rPr kumimoji="0" lang="en-GB" sz="2800" b="0" i="0" u="none" strike="noStrike" kern="0" cap="none" spc="0" normalizeH="0" baseline="0" noProof="0" dirty="0">
                <a:ln>
                  <a:noFill/>
                </a:ln>
                <a:solidFill>
                  <a:srgbClr val="002060"/>
                </a:solidFill>
                <a:effectLst/>
                <a:uLnTx/>
                <a:uFillTx/>
              </a:rPr>
              <a:t>as </a:t>
            </a:r>
            <a:r>
              <a:rPr kumimoji="0" lang="en-GB" sz="2800" b="1" i="0" u="none" strike="noStrike" kern="0" cap="none" spc="0" normalizeH="0" baseline="0" noProof="0" dirty="0">
                <a:ln>
                  <a:noFill/>
                </a:ln>
                <a:solidFill>
                  <a:srgbClr val="002060"/>
                </a:solidFill>
                <a:effectLst/>
                <a:uLnTx/>
                <a:uFillTx/>
              </a:rPr>
              <a:t>H</a:t>
            </a:r>
            <a:r>
              <a:rPr kumimoji="0" lang="en-GB" sz="2800" b="0" i="0" u="none" strike="noStrike" kern="0" cap="none" spc="0" normalizeH="0" baseline="0" noProof="0" dirty="0">
                <a:ln>
                  <a:noFill/>
                </a:ln>
                <a:solidFill>
                  <a:srgbClr val="002060"/>
                </a:solidFill>
                <a:effectLst/>
                <a:uLnTx/>
                <a:uFillTx/>
              </a:rPr>
              <a:t>eft is </a:t>
            </a:r>
            <a:r>
              <a:rPr kumimoji="0" lang="en-GB" sz="2800" b="0" i="0" u="none" strike="noStrike" kern="0" cap="none" spc="0" normalizeH="0" baseline="0" noProof="0" dirty="0" err="1">
                <a:ln>
                  <a:noFill/>
                </a:ln>
                <a:solidFill>
                  <a:srgbClr val="002060"/>
                </a:solidFill>
                <a:effectLst/>
                <a:uLnTx/>
                <a:uFillTx/>
              </a:rPr>
              <a:t>hier</a:t>
            </a:r>
            <a:r>
              <a:rPr kumimoji="0" lang="en-GB" sz="2800" b="0" i="0" u="none" strike="noStrike" kern="0" cap="none" spc="0" normalizeH="0" baseline="0" noProof="0" dirty="0">
                <a:ln>
                  <a:noFill/>
                </a:ln>
                <a:solidFill>
                  <a:srgbClr val="002060"/>
                </a:solidFill>
                <a:effectLst/>
                <a:uLnTx/>
                <a:uFillTx/>
              </a:rPr>
              <a:t>.</a:t>
            </a:r>
            <a:endParaRPr kumimoji="0" lang="en-GB" sz="2800" b="0" i="1" u="none" strike="noStrike" kern="0" cap="none" spc="0" normalizeH="0" baseline="0" noProof="0" dirty="0">
              <a:ln>
                <a:noFill/>
              </a:ln>
              <a:solidFill>
                <a:prstClr val="black"/>
              </a:solidFill>
              <a:effectLst/>
              <a:uLnTx/>
              <a:uFillTx/>
            </a:endParaRPr>
          </a:p>
        </p:txBody>
      </p:sp>
      <p:sp>
        <p:nvSpPr>
          <p:cNvPr id="47" name="Rectangle 46">
            <a:extLst>
              <a:ext uri="{FF2B5EF4-FFF2-40B4-BE49-F238E27FC236}">
                <a16:creationId xmlns:a16="http://schemas.microsoft.com/office/drawing/2014/main" id="{ECAAF850-4953-4425-AE5E-149F20B1A76A}"/>
              </a:ext>
            </a:extLst>
          </p:cNvPr>
          <p:cNvSpPr/>
          <p:nvPr/>
        </p:nvSpPr>
        <p:spPr>
          <a:xfrm>
            <a:off x="6875175" y="4579982"/>
            <a:ext cx="4573962"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rPr>
              <a:t>4. </a:t>
            </a:r>
            <a:r>
              <a:rPr kumimoji="0" lang="en-GB" sz="2800" b="1" i="0" u="none" strike="noStrike" kern="0" cap="none" spc="0" normalizeH="0" baseline="0" noProof="0" dirty="0">
                <a:ln>
                  <a:noFill/>
                </a:ln>
                <a:solidFill>
                  <a:srgbClr val="002060"/>
                </a:solidFill>
                <a:effectLst/>
                <a:uLnTx/>
                <a:uFillTx/>
              </a:rPr>
              <a:t>W</a:t>
            </a:r>
            <a:r>
              <a:rPr kumimoji="0" lang="en-GB" sz="2800" b="0" i="0" u="none" strike="noStrike" kern="0" cap="none" spc="0" normalizeH="0" baseline="0" noProof="0" dirty="0">
                <a:ln>
                  <a:noFill/>
                </a:ln>
                <a:solidFill>
                  <a:srgbClr val="002060"/>
                </a:solidFill>
                <a:effectLst/>
                <a:uLnTx/>
                <a:uFillTx/>
              </a:rPr>
              <a:t>o </a:t>
            </a:r>
            <a:r>
              <a:rPr kumimoji="0" lang="en-GB" sz="2800" b="0" i="0" u="none" strike="noStrike" kern="0" cap="none" spc="0" normalizeH="0" baseline="0" noProof="0" dirty="0" err="1">
                <a:ln>
                  <a:noFill/>
                </a:ln>
                <a:solidFill>
                  <a:srgbClr val="002060"/>
                </a:solidFill>
                <a:effectLst/>
                <a:uLnTx/>
                <a:uFillTx/>
              </a:rPr>
              <a:t>ist</a:t>
            </a:r>
            <a:r>
              <a:rPr kumimoji="0" lang="en-GB" sz="2800" b="0" i="0" u="none" strike="noStrike" kern="0" cap="none" spc="0" normalizeH="0" baseline="0" noProof="0" dirty="0">
                <a:ln>
                  <a:noFill/>
                </a:ln>
                <a:solidFill>
                  <a:srgbClr val="002060"/>
                </a:solidFill>
                <a:effectLst/>
                <a:uLnTx/>
                <a:uFillTx/>
              </a:rPr>
              <a:t> </a:t>
            </a:r>
            <a:r>
              <a:rPr kumimoji="0" lang="en-GB" sz="2800" b="1" i="0" u="none" strike="noStrike" kern="0" cap="none" spc="0" normalizeH="0" baseline="0" noProof="0" dirty="0">
                <a:ln>
                  <a:noFill/>
                </a:ln>
                <a:solidFill>
                  <a:srgbClr val="002060"/>
                </a:solidFill>
                <a:effectLst/>
                <a:uLnTx/>
                <a:uFillTx/>
              </a:rPr>
              <a:t>J</a:t>
            </a:r>
            <a:r>
              <a:rPr kumimoji="0" lang="en-GB" sz="2800" b="0" i="0" u="none" strike="noStrike" kern="0" cap="none" spc="0" normalizeH="0" baseline="0" noProof="0" dirty="0">
                <a:ln>
                  <a:noFill/>
                </a:ln>
                <a:solidFill>
                  <a:srgbClr val="002060"/>
                </a:solidFill>
                <a:effectLst/>
                <a:uLnTx/>
                <a:uFillTx/>
              </a:rPr>
              <a:t>ohanna?</a:t>
            </a:r>
            <a:endParaRPr kumimoji="0" lang="en-GB" sz="2800" b="0" i="1" u="none" strike="noStrike" kern="0" cap="none" spc="0" normalizeH="0" baseline="0" noProof="0" dirty="0">
              <a:ln>
                <a:noFill/>
              </a:ln>
              <a:solidFill>
                <a:prstClr val="black"/>
              </a:solidFill>
              <a:effectLst/>
              <a:uLnTx/>
              <a:uFillTx/>
            </a:endParaRPr>
          </a:p>
        </p:txBody>
      </p:sp>
      <p:sp>
        <p:nvSpPr>
          <p:cNvPr id="48" name="Rectangle 47">
            <a:extLst>
              <a:ext uri="{FF2B5EF4-FFF2-40B4-BE49-F238E27FC236}">
                <a16:creationId xmlns:a16="http://schemas.microsoft.com/office/drawing/2014/main" id="{01BB3529-1297-4CB3-B9A8-D14D452EA61D}"/>
              </a:ext>
            </a:extLst>
          </p:cNvPr>
          <p:cNvSpPr/>
          <p:nvPr/>
        </p:nvSpPr>
        <p:spPr>
          <a:xfrm>
            <a:off x="6897690" y="5407790"/>
            <a:ext cx="5059638"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rPr>
              <a:t>5. </a:t>
            </a:r>
            <a:r>
              <a:rPr kumimoji="0" lang="en-GB" sz="2800" b="1" i="0" u="none" strike="noStrike" kern="0" cap="none" spc="0" normalizeH="0" baseline="0" noProof="0" dirty="0">
                <a:ln>
                  <a:noFill/>
                </a:ln>
                <a:solidFill>
                  <a:srgbClr val="002060"/>
                </a:solidFill>
                <a:effectLst/>
                <a:uLnTx/>
                <a:uFillTx/>
              </a:rPr>
              <a:t>J</a:t>
            </a:r>
            <a:r>
              <a:rPr kumimoji="0" lang="en-GB" sz="2800" b="0" i="0" u="none" strike="noStrike" kern="0" cap="none" spc="0" normalizeH="0" baseline="0" noProof="0" dirty="0">
                <a:ln>
                  <a:noFill/>
                </a:ln>
                <a:solidFill>
                  <a:srgbClr val="002060"/>
                </a:solidFill>
                <a:effectLst/>
                <a:uLnTx/>
                <a:uFillTx/>
              </a:rPr>
              <a:t>ohanna</a:t>
            </a:r>
            <a:r>
              <a:rPr kumimoji="0" lang="en-GB" sz="2800" b="1" i="0" u="none" strike="noStrike" kern="0" cap="none" spc="0" normalizeH="0" baseline="0" noProof="0" dirty="0">
                <a:ln>
                  <a:noFill/>
                </a:ln>
                <a:solidFill>
                  <a:srgbClr val="002060"/>
                </a:solidFill>
                <a:effectLst/>
                <a:uLnTx/>
                <a:uFillTx/>
              </a:rPr>
              <a:t> </a:t>
            </a:r>
            <a:r>
              <a:rPr kumimoji="0" lang="en-GB" sz="2800" b="0" i="0" u="none" strike="noStrike" kern="0" cap="none" spc="0" normalizeH="0" baseline="0" noProof="0" dirty="0" err="1">
                <a:ln>
                  <a:noFill/>
                </a:ln>
                <a:solidFill>
                  <a:srgbClr val="002060"/>
                </a:solidFill>
                <a:effectLst/>
                <a:uLnTx/>
                <a:uFillTx/>
              </a:rPr>
              <a:t>ist</a:t>
            </a:r>
            <a:r>
              <a:rPr kumimoji="0" lang="en-GB" sz="2800" b="0" i="0" u="none" strike="noStrike" kern="0" cap="none" spc="0" normalizeH="0" baseline="0" noProof="0" dirty="0">
                <a:ln>
                  <a:noFill/>
                </a:ln>
                <a:solidFill>
                  <a:srgbClr val="002060"/>
                </a:solidFill>
                <a:effectLst/>
                <a:uLnTx/>
                <a:uFillTx/>
              </a:rPr>
              <a:t> in </a:t>
            </a:r>
            <a:r>
              <a:rPr kumimoji="0" lang="en-GB" sz="2800" b="1" i="0" u="none" strike="noStrike" kern="0" cap="none" spc="0" normalizeH="0" baseline="0" noProof="0" dirty="0">
                <a:ln>
                  <a:noFill/>
                </a:ln>
                <a:solidFill>
                  <a:srgbClr val="002060"/>
                </a:solidFill>
                <a:effectLst/>
                <a:uLnTx/>
                <a:uFillTx/>
              </a:rPr>
              <a:t>B</a:t>
            </a:r>
            <a:r>
              <a:rPr kumimoji="0" lang="en-GB" sz="2800" b="0" i="0" u="none" strike="noStrike" kern="0" cap="none" spc="0" normalizeH="0" baseline="0" noProof="0" dirty="0">
                <a:ln>
                  <a:noFill/>
                </a:ln>
                <a:solidFill>
                  <a:srgbClr val="002060"/>
                </a:solidFill>
                <a:effectLst/>
                <a:uLnTx/>
                <a:uFillTx/>
              </a:rPr>
              <a:t>erlin.</a:t>
            </a:r>
            <a:endParaRPr kumimoji="0" lang="en-GB" sz="2800" b="0" i="1" u="none" strike="noStrike" kern="0" cap="none" spc="0" normalizeH="0" baseline="0" noProof="0" dirty="0">
              <a:ln>
                <a:noFill/>
              </a:ln>
              <a:solidFill>
                <a:prstClr val="black"/>
              </a:solidFill>
              <a:effectLst/>
              <a:uLnTx/>
              <a:uFillTx/>
            </a:endParaRPr>
          </a:p>
        </p:txBody>
      </p:sp>
      <p:sp>
        <p:nvSpPr>
          <p:cNvPr id="49" name="TextBox 48">
            <a:extLst>
              <a:ext uri="{FF2B5EF4-FFF2-40B4-BE49-F238E27FC236}">
                <a16:creationId xmlns:a16="http://schemas.microsoft.com/office/drawing/2014/main" id="{D366B400-587D-48F1-A4A5-36090A8DECC2}"/>
              </a:ext>
            </a:extLst>
          </p:cNvPr>
          <p:cNvSpPr txBox="1"/>
          <p:nvPr/>
        </p:nvSpPr>
        <p:spPr>
          <a:xfrm>
            <a:off x="4357829" y="5446438"/>
            <a:ext cx="1422322" cy="461665"/>
          </a:xfrm>
          <a:prstGeom prst="rect">
            <a:avLst/>
          </a:prstGeom>
          <a:solidFill>
            <a:srgbClr val="FFF4E7"/>
          </a:solidFill>
          <a:ln>
            <a:solidFill>
              <a:srgbClr val="115076"/>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4472C4">
                    <a:lumMod val="50000"/>
                  </a:srgbClr>
                </a:solidFill>
                <a:effectLst/>
                <a:uLnTx/>
                <a:uFillTx/>
              </a:rPr>
              <a:t>Berlin.</a:t>
            </a:r>
          </a:p>
        </p:txBody>
      </p:sp>
      <p:sp>
        <p:nvSpPr>
          <p:cNvPr id="50" name="Speech Bubble: Rectangle with Corners Rounded 49">
            <a:extLst>
              <a:ext uri="{FF2B5EF4-FFF2-40B4-BE49-F238E27FC236}">
                <a16:creationId xmlns:a16="http://schemas.microsoft.com/office/drawing/2014/main" id="{396BD0CF-EBE7-4B79-9638-4F6A7F5EC61A}"/>
              </a:ext>
            </a:extLst>
          </p:cNvPr>
          <p:cNvSpPr/>
          <p:nvPr/>
        </p:nvSpPr>
        <p:spPr>
          <a:xfrm>
            <a:off x="1161099" y="1032270"/>
            <a:ext cx="8403815"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pic>
        <p:nvPicPr>
          <p:cNvPr id="51" name="Graphic 50" descr="Teacher">
            <a:extLst>
              <a:ext uri="{FF2B5EF4-FFF2-40B4-BE49-F238E27FC236}">
                <a16:creationId xmlns:a16="http://schemas.microsoft.com/office/drawing/2014/main" id="{7A1EE203-5B80-4590-B563-899108114B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8379" y="862085"/>
            <a:ext cx="914400" cy="914400"/>
          </a:xfrm>
          <a:prstGeom prst="rect">
            <a:avLst/>
          </a:prstGeom>
        </p:spPr>
      </p:pic>
      <p:sp>
        <p:nvSpPr>
          <p:cNvPr id="52" name="Google Shape;108;p3">
            <a:extLst>
              <a:ext uri="{FF2B5EF4-FFF2-40B4-BE49-F238E27FC236}">
                <a16:creationId xmlns:a16="http://schemas.microsoft.com/office/drawing/2014/main" id="{A184B135-36BE-4723-9B49-A16A27D5FC58}"/>
              </a:ext>
            </a:extLst>
          </p:cNvPr>
          <p:cNvSpPr txBox="1"/>
          <p:nvPr/>
        </p:nvSpPr>
        <p:spPr>
          <a:xfrm>
            <a:off x="1161099" y="1043258"/>
            <a:ext cx="9239067"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Which words need a capital letter in German?</a:t>
            </a:r>
            <a:endParaRPr kumimoji="0" sz="2800" b="1" i="0"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146440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13"/>
                                        </p:tgtEl>
                                        <p:attrNameLst>
                                          <p:attrName>fillcolor</p:attrName>
                                        </p:attrNameLst>
                                      </p:cBhvr>
                                      <p:to>
                                        <a:schemeClr val="accent2"/>
                                      </p:to>
                                    </p:animClr>
                                    <p:set>
                                      <p:cBhvr>
                                        <p:cTn id="19" dur="2000" fill="hold"/>
                                        <p:tgtEl>
                                          <p:spTgt spid="13"/>
                                        </p:tgtEl>
                                        <p:attrNameLst>
                                          <p:attrName>fill.type</p:attrName>
                                        </p:attrNameLst>
                                      </p:cBhvr>
                                      <p:to>
                                        <p:strVal val="solid"/>
                                      </p:to>
                                    </p:set>
                                    <p:set>
                                      <p:cBhvr>
                                        <p:cTn id="20" dur="2000" fill="hold"/>
                                        <p:tgtEl>
                                          <p:spTgt spid="13"/>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4"/>
                                        </p:tgtEl>
                                        <p:attrNameLst>
                                          <p:attrName>fillcolor</p:attrName>
                                        </p:attrNameLst>
                                      </p:cBhvr>
                                      <p:to>
                                        <a:schemeClr val="accent2"/>
                                      </p:to>
                                    </p:animClr>
                                    <p:set>
                                      <p:cBhvr>
                                        <p:cTn id="25" dur="2000" fill="hold"/>
                                        <p:tgtEl>
                                          <p:spTgt spid="14"/>
                                        </p:tgtEl>
                                        <p:attrNameLst>
                                          <p:attrName>fill.type</p:attrName>
                                        </p:attrNameLst>
                                      </p:cBhvr>
                                      <p:to>
                                        <p:strVal val="solid"/>
                                      </p:to>
                                    </p:set>
                                    <p:set>
                                      <p:cBhvr>
                                        <p:cTn id="26" dur="2000" fill="hold"/>
                                        <p:tgtEl>
                                          <p:spTgt spid="14"/>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mph" presetSubtype="2" fill="hold" nodeType="clickEffect">
                                  <p:stCondLst>
                                    <p:cond delay="0"/>
                                  </p:stCondLst>
                                  <p:childTnLst>
                                    <p:animClr clrSpc="rgb" dir="cw">
                                      <p:cBhvr>
                                        <p:cTn id="47" dur="2000" fill="hold"/>
                                        <p:tgtEl>
                                          <p:spTgt spid="18"/>
                                        </p:tgtEl>
                                        <p:attrNameLst>
                                          <p:attrName>fillcolor</p:attrName>
                                        </p:attrNameLst>
                                      </p:cBhvr>
                                      <p:to>
                                        <a:schemeClr val="accent2"/>
                                      </p:to>
                                    </p:animClr>
                                    <p:set>
                                      <p:cBhvr>
                                        <p:cTn id="48" dur="2000" fill="hold"/>
                                        <p:tgtEl>
                                          <p:spTgt spid="18"/>
                                        </p:tgtEl>
                                        <p:attrNameLst>
                                          <p:attrName>fill.type</p:attrName>
                                        </p:attrNameLst>
                                      </p:cBhvr>
                                      <p:to>
                                        <p:strVal val="solid"/>
                                      </p:to>
                                    </p:set>
                                    <p:set>
                                      <p:cBhvr>
                                        <p:cTn id="49" dur="2000" fill="hold"/>
                                        <p:tgtEl>
                                          <p:spTgt spid="18"/>
                                        </p:tgtEl>
                                        <p:attrNameLst>
                                          <p:attrName>fill.on</p:attrName>
                                        </p:attrNameLst>
                                      </p:cBhvr>
                                      <p:to>
                                        <p:strVal val="true"/>
                                      </p:to>
                                    </p:set>
                                  </p:childTnLst>
                                </p:cTn>
                              </p:par>
                            </p:childTnLst>
                          </p:cTn>
                        </p:par>
                      </p:childTnLst>
                    </p:cTn>
                  </p:par>
                  <p:par>
                    <p:cTn id="50" fill="hold">
                      <p:stCondLst>
                        <p:cond delay="indefinite"/>
                      </p:stCondLst>
                      <p:childTnLst>
                        <p:par>
                          <p:cTn id="51" fill="hold">
                            <p:stCondLst>
                              <p:cond delay="0"/>
                            </p:stCondLst>
                            <p:childTnLst>
                              <p:par>
                                <p:cTn id="52" presetID="1" presetClass="emph" presetSubtype="2" fill="hold" nodeType="clickEffect">
                                  <p:stCondLst>
                                    <p:cond delay="0"/>
                                  </p:stCondLst>
                                  <p:childTnLst>
                                    <p:animClr clrSpc="rgb" dir="cw">
                                      <p:cBhvr>
                                        <p:cTn id="53" dur="2000" fill="hold"/>
                                        <p:tgtEl>
                                          <p:spTgt spid="21"/>
                                        </p:tgtEl>
                                        <p:attrNameLst>
                                          <p:attrName>fillcolor</p:attrName>
                                        </p:attrNameLst>
                                      </p:cBhvr>
                                      <p:to>
                                        <a:schemeClr val="accent2"/>
                                      </p:to>
                                    </p:animClr>
                                    <p:set>
                                      <p:cBhvr>
                                        <p:cTn id="54" dur="2000" fill="hold"/>
                                        <p:tgtEl>
                                          <p:spTgt spid="21"/>
                                        </p:tgtEl>
                                        <p:attrNameLst>
                                          <p:attrName>fill.type</p:attrName>
                                        </p:attrNameLst>
                                      </p:cBhvr>
                                      <p:to>
                                        <p:strVal val="solid"/>
                                      </p:to>
                                    </p:set>
                                    <p:set>
                                      <p:cBhvr>
                                        <p:cTn id="55" dur="2000" fill="hold"/>
                                        <p:tgtEl>
                                          <p:spTgt spid="21"/>
                                        </p:tgtEl>
                                        <p:attrNameLst>
                                          <p:attrName>fill.on</p:attrName>
                                        </p:attrNameLst>
                                      </p:cBhvr>
                                      <p:to>
                                        <p:strVal val="tru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mph" presetSubtype="2" fill="hold" nodeType="clickEffect">
                                  <p:stCondLst>
                                    <p:cond delay="0"/>
                                  </p:stCondLst>
                                  <p:childTnLst>
                                    <p:animClr clrSpc="rgb" dir="cw">
                                      <p:cBhvr>
                                        <p:cTn id="76" dur="2000" fill="hold"/>
                                        <p:tgtEl>
                                          <p:spTgt spid="23"/>
                                        </p:tgtEl>
                                        <p:attrNameLst>
                                          <p:attrName>fillcolor</p:attrName>
                                        </p:attrNameLst>
                                      </p:cBhvr>
                                      <p:to>
                                        <a:schemeClr val="accent2"/>
                                      </p:to>
                                    </p:animClr>
                                    <p:set>
                                      <p:cBhvr>
                                        <p:cTn id="77" dur="2000" fill="hold"/>
                                        <p:tgtEl>
                                          <p:spTgt spid="23"/>
                                        </p:tgtEl>
                                        <p:attrNameLst>
                                          <p:attrName>fill.type</p:attrName>
                                        </p:attrNameLst>
                                      </p:cBhvr>
                                      <p:to>
                                        <p:strVal val="solid"/>
                                      </p:to>
                                    </p:set>
                                    <p:set>
                                      <p:cBhvr>
                                        <p:cTn id="78" dur="2000" fill="hold"/>
                                        <p:tgtEl>
                                          <p:spTgt spid="23"/>
                                        </p:tgtEl>
                                        <p:attrNameLst>
                                          <p:attrName>fill.on</p:attrName>
                                        </p:attrNameLst>
                                      </p:cBhvr>
                                      <p:to>
                                        <p:strVal val="true"/>
                                      </p:to>
                                    </p:set>
                                  </p:childTnLst>
                                </p:cTn>
                              </p:par>
                              <p:par>
                                <p:cTn id="79" presetID="1" presetClass="emph" presetSubtype="2" fill="hold" nodeType="withEffect">
                                  <p:stCondLst>
                                    <p:cond delay="0"/>
                                  </p:stCondLst>
                                  <p:childTnLst>
                                    <p:animClr clrSpc="rgb" dir="cw">
                                      <p:cBhvr>
                                        <p:cTn id="80" dur="2000" fill="hold"/>
                                        <p:tgtEl>
                                          <p:spTgt spid="24"/>
                                        </p:tgtEl>
                                        <p:attrNameLst>
                                          <p:attrName>fillcolor</p:attrName>
                                        </p:attrNameLst>
                                      </p:cBhvr>
                                      <p:to>
                                        <a:schemeClr val="accent2"/>
                                      </p:to>
                                    </p:animClr>
                                    <p:set>
                                      <p:cBhvr>
                                        <p:cTn id="81" dur="2000" fill="hold"/>
                                        <p:tgtEl>
                                          <p:spTgt spid="24"/>
                                        </p:tgtEl>
                                        <p:attrNameLst>
                                          <p:attrName>fill.type</p:attrName>
                                        </p:attrNameLst>
                                      </p:cBhvr>
                                      <p:to>
                                        <p:strVal val="solid"/>
                                      </p:to>
                                    </p:set>
                                    <p:set>
                                      <p:cBhvr>
                                        <p:cTn id="82" dur="2000" fill="hold"/>
                                        <p:tgtEl>
                                          <p:spTgt spid="24"/>
                                        </p:tgtEl>
                                        <p:attrNameLst>
                                          <p:attrName>fill.on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500"/>
                                        <p:tgtEl>
                                          <p:spTgt spid="46"/>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36"/>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37"/>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mph" presetSubtype="2" fill="hold" nodeType="clickEffect">
                                  <p:stCondLst>
                                    <p:cond delay="0"/>
                                  </p:stCondLst>
                                  <p:childTnLst>
                                    <p:animClr clrSpc="rgb" dir="cw">
                                      <p:cBhvr>
                                        <p:cTn id="101" dur="2000" fill="hold"/>
                                        <p:tgtEl>
                                          <p:spTgt spid="35"/>
                                        </p:tgtEl>
                                        <p:attrNameLst>
                                          <p:attrName>fillcolor</p:attrName>
                                        </p:attrNameLst>
                                      </p:cBhvr>
                                      <p:to>
                                        <a:schemeClr val="accent2"/>
                                      </p:to>
                                    </p:animClr>
                                    <p:set>
                                      <p:cBhvr>
                                        <p:cTn id="102" dur="2000" fill="hold"/>
                                        <p:tgtEl>
                                          <p:spTgt spid="35"/>
                                        </p:tgtEl>
                                        <p:attrNameLst>
                                          <p:attrName>fill.type</p:attrName>
                                        </p:attrNameLst>
                                      </p:cBhvr>
                                      <p:to>
                                        <p:strVal val="solid"/>
                                      </p:to>
                                    </p:set>
                                    <p:set>
                                      <p:cBhvr>
                                        <p:cTn id="103" dur="2000" fill="hold"/>
                                        <p:tgtEl>
                                          <p:spTgt spid="35"/>
                                        </p:tgtEl>
                                        <p:attrNameLst>
                                          <p:attrName>fill.on</p:attrName>
                                        </p:attrNameLst>
                                      </p:cBhvr>
                                      <p:to>
                                        <p:strVal val="true"/>
                                      </p:to>
                                    </p:set>
                                  </p:childTnLst>
                                </p:cTn>
                              </p:par>
                              <p:par>
                                <p:cTn id="104" presetID="1" presetClass="emph" presetSubtype="2" fill="hold" nodeType="withEffect">
                                  <p:stCondLst>
                                    <p:cond delay="0"/>
                                  </p:stCondLst>
                                  <p:childTnLst>
                                    <p:animClr clrSpc="rgb" dir="cw">
                                      <p:cBhvr>
                                        <p:cTn id="105" dur="2000" fill="hold"/>
                                        <p:tgtEl>
                                          <p:spTgt spid="36"/>
                                        </p:tgtEl>
                                        <p:attrNameLst>
                                          <p:attrName>fillcolor</p:attrName>
                                        </p:attrNameLst>
                                      </p:cBhvr>
                                      <p:to>
                                        <a:schemeClr val="accent2"/>
                                      </p:to>
                                    </p:animClr>
                                    <p:set>
                                      <p:cBhvr>
                                        <p:cTn id="106" dur="2000" fill="hold"/>
                                        <p:tgtEl>
                                          <p:spTgt spid="36"/>
                                        </p:tgtEl>
                                        <p:attrNameLst>
                                          <p:attrName>fill.type</p:attrName>
                                        </p:attrNameLst>
                                      </p:cBhvr>
                                      <p:to>
                                        <p:strVal val="solid"/>
                                      </p:to>
                                    </p:set>
                                    <p:set>
                                      <p:cBhvr>
                                        <p:cTn id="107" dur="2000" fill="hold"/>
                                        <p:tgtEl>
                                          <p:spTgt spid="36"/>
                                        </p:tgtEl>
                                        <p:attrNameLst>
                                          <p:attrName>fill.on</p:attrName>
                                        </p:attrNameLst>
                                      </p:cBhvr>
                                      <p:to>
                                        <p:strVal val="true"/>
                                      </p:to>
                                    </p:se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7"/>
                                        </p:tgtEl>
                                        <p:attrNameLst>
                                          <p:attrName>style.visibility</p:attrName>
                                        </p:attrNameLst>
                                      </p:cBhvr>
                                      <p:to>
                                        <p:strVal val="visible"/>
                                      </p:to>
                                    </p:set>
                                    <p:animEffect transition="in" filter="fade">
                                      <p:cBhvr>
                                        <p:cTn id="112" dur="500"/>
                                        <p:tgtEl>
                                          <p:spTgt spid="47"/>
                                        </p:tgtEl>
                                      </p:cBhvr>
                                    </p:animEffec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4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4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mph" presetSubtype="2" fill="hold" nodeType="clickEffect">
                                  <p:stCondLst>
                                    <p:cond delay="0"/>
                                  </p:stCondLst>
                                  <p:childTnLst>
                                    <p:animClr clrSpc="rgb" dir="cw">
                                      <p:cBhvr>
                                        <p:cTn id="128" dur="2000" fill="hold"/>
                                        <p:tgtEl>
                                          <p:spTgt spid="41"/>
                                        </p:tgtEl>
                                        <p:attrNameLst>
                                          <p:attrName>fillcolor</p:attrName>
                                        </p:attrNameLst>
                                      </p:cBhvr>
                                      <p:to>
                                        <a:schemeClr val="accent2"/>
                                      </p:to>
                                    </p:animClr>
                                    <p:set>
                                      <p:cBhvr>
                                        <p:cTn id="129" dur="2000" fill="hold"/>
                                        <p:tgtEl>
                                          <p:spTgt spid="41"/>
                                        </p:tgtEl>
                                        <p:attrNameLst>
                                          <p:attrName>fill.type</p:attrName>
                                        </p:attrNameLst>
                                      </p:cBhvr>
                                      <p:to>
                                        <p:strVal val="solid"/>
                                      </p:to>
                                    </p:set>
                                    <p:set>
                                      <p:cBhvr>
                                        <p:cTn id="130" dur="2000" fill="hold"/>
                                        <p:tgtEl>
                                          <p:spTgt spid="41"/>
                                        </p:tgtEl>
                                        <p:attrNameLst>
                                          <p:attrName>fill.on</p:attrName>
                                        </p:attrNameLst>
                                      </p:cBhvr>
                                      <p:to>
                                        <p:strVal val="true"/>
                                      </p:to>
                                    </p:set>
                                  </p:childTnLst>
                                </p:cTn>
                              </p:par>
                              <p:par>
                                <p:cTn id="131" presetID="1" presetClass="emph" presetSubtype="2" fill="hold" nodeType="withEffect">
                                  <p:stCondLst>
                                    <p:cond delay="0"/>
                                  </p:stCondLst>
                                  <p:childTnLst>
                                    <p:animClr clrSpc="rgb" dir="cw">
                                      <p:cBhvr>
                                        <p:cTn id="132" dur="2000" fill="hold"/>
                                        <p:tgtEl>
                                          <p:spTgt spid="49"/>
                                        </p:tgtEl>
                                        <p:attrNameLst>
                                          <p:attrName>fillcolor</p:attrName>
                                        </p:attrNameLst>
                                      </p:cBhvr>
                                      <p:to>
                                        <a:schemeClr val="accent2"/>
                                      </p:to>
                                    </p:animClr>
                                    <p:set>
                                      <p:cBhvr>
                                        <p:cTn id="133" dur="2000" fill="hold"/>
                                        <p:tgtEl>
                                          <p:spTgt spid="49"/>
                                        </p:tgtEl>
                                        <p:attrNameLst>
                                          <p:attrName>fill.type</p:attrName>
                                        </p:attrNameLst>
                                      </p:cBhvr>
                                      <p:to>
                                        <p:strVal val="solid"/>
                                      </p:to>
                                    </p:set>
                                    <p:set>
                                      <p:cBhvr>
                                        <p:cTn id="134" dur="2000" fill="hold"/>
                                        <p:tgtEl>
                                          <p:spTgt spid="49"/>
                                        </p:tgtEl>
                                        <p:attrNameLst>
                                          <p:attrName>fill.on</p:attrName>
                                        </p:attrNameLst>
                                      </p:cBhvr>
                                      <p:to>
                                        <p:strVal val="true"/>
                                      </p:to>
                                    </p:se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48"/>
                                        </p:tgtEl>
                                        <p:attrNameLst>
                                          <p:attrName>style.visibility</p:attrName>
                                        </p:attrNameLst>
                                      </p:cBhvr>
                                      <p:to>
                                        <p:strVal val="visible"/>
                                      </p:to>
                                    </p:set>
                                    <p:animEffect transition="in" filter="fade">
                                      <p:cBhvr>
                                        <p:cTn id="13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32" grpId="0" animBg="1"/>
      <p:bldP spid="33" grpId="0" animBg="1"/>
      <p:bldP spid="34" grpId="0" animBg="1"/>
      <p:bldP spid="35" grpId="0" animBg="1"/>
      <p:bldP spid="36" grpId="0" animBg="1"/>
      <p:bldP spid="37" grpId="0" animBg="1"/>
      <p:bldP spid="39" grpId="0" animBg="1"/>
      <p:bldP spid="41" grpId="0" animBg="1"/>
      <p:bldP spid="42" grpId="0" animBg="1"/>
      <p:bldP spid="43" grpId="0" animBg="1"/>
      <p:bldP spid="44" grpId="0" animBg="1"/>
      <p:bldP spid="45" grpId="0"/>
      <p:bldP spid="46" grpId="0"/>
      <p:bldP spid="47" grpId="0"/>
      <p:bldP spid="48" grpId="0"/>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descr="Teacher">
            <a:extLst>
              <a:ext uri="{FF2B5EF4-FFF2-40B4-BE49-F238E27FC236}">
                <a16:creationId xmlns:a16="http://schemas.microsoft.com/office/drawing/2014/main" id="{68362563-6301-4643-A907-45349F9563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600" y="78577"/>
            <a:ext cx="914400" cy="914400"/>
          </a:xfrm>
          <a:prstGeom prst="rect">
            <a:avLst/>
          </a:prstGeom>
        </p:spPr>
      </p:pic>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11" name="Picture 10">
            <a:extLst>
              <a:ext uri="{FF2B5EF4-FFF2-40B4-BE49-F238E27FC236}">
                <a16:creationId xmlns:a16="http://schemas.microsoft.com/office/drawing/2014/main" id="{9C73236B-B38B-4ED5-927B-D69B32209C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3760" y="1694639"/>
            <a:ext cx="2590701" cy="3468721"/>
          </a:xfrm>
          <a:prstGeom prst="rect">
            <a:avLst/>
          </a:prstGeom>
        </p:spPr>
      </p:pic>
      <p:pic>
        <p:nvPicPr>
          <p:cNvPr id="13" name="Picture 12">
            <a:extLst>
              <a:ext uri="{FF2B5EF4-FFF2-40B4-BE49-F238E27FC236}">
                <a16:creationId xmlns:a16="http://schemas.microsoft.com/office/drawing/2014/main" id="{6F1B1B7E-114A-481D-AF3E-AB1543DC92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1257" y="1956595"/>
            <a:ext cx="4344801" cy="2944809"/>
          </a:xfrm>
          <a:prstGeom prst="rect">
            <a:avLst/>
          </a:prstGeom>
        </p:spPr>
      </p:pic>
      <p:sp>
        <p:nvSpPr>
          <p:cNvPr id="15" name="Speech Bubble: Rectangle with Corners Rounded 14">
            <a:extLst>
              <a:ext uri="{FF2B5EF4-FFF2-40B4-BE49-F238E27FC236}">
                <a16:creationId xmlns:a16="http://schemas.microsoft.com/office/drawing/2014/main" id="{7251FCBA-2724-475D-972C-38C8AC229A75}"/>
              </a:ext>
            </a:extLst>
          </p:cNvPr>
          <p:cNvSpPr/>
          <p:nvPr/>
        </p:nvSpPr>
        <p:spPr>
          <a:xfrm>
            <a:off x="1059825" y="248762"/>
            <a:ext cx="1654085"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7" name="Google Shape;108;p3">
            <a:extLst>
              <a:ext uri="{FF2B5EF4-FFF2-40B4-BE49-F238E27FC236}">
                <a16:creationId xmlns:a16="http://schemas.microsoft.com/office/drawing/2014/main" id="{6172EBDE-543A-4065-9709-D79753155D00}"/>
              </a:ext>
            </a:extLst>
          </p:cNvPr>
          <p:cNvSpPr txBox="1"/>
          <p:nvPr/>
        </p:nvSpPr>
        <p:spPr>
          <a:xfrm>
            <a:off x="1059826" y="274418"/>
            <a:ext cx="185799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Wo </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ist</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t>
            </a:r>
            <a:endParaRPr kumimoji="0" sz="2400" b="1" i="0"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endParaRPr>
          </a:p>
        </p:txBody>
      </p:sp>
      <p:cxnSp>
        <p:nvCxnSpPr>
          <p:cNvPr id="10" name="Straight Connector 9">
            <a:extLst>
              <a:ext uri="{FF2B5EF4-FFF2-40B4-BE49-F238E27FC236}">
                <a16:creationId xmlns:a16="http://schemas.microsoft.com/office/drawing/2014/main" id="{E766C9C4-A42A-4C2B-AD5D-CC457E0A9358}"/>
              </a:ext>
            </a:extLst>
          </p:cNvPr>
          <p:cNvCxnSpPr>
            <a:cxnSpLocks/>
          </p:cNvCxnSpPr>
          <p:nvPr/>
        </p:nvCxnSpPr>
        <p:spPr>
          <a:xfrm>
            <a:off x="6140674" y="0"/>
            <a:ext cx="0" cy="68580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1_W4_9.1.wav"/>
                                        </p:tgtEl>
                                      </p:cMediaNode>
                                    </p:audio>
                                  </p:sub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1814</Words>
  <Application>Microsoft Office PowerPoint</Application>
  <PresentationFormat>Widescreen</PresentationFormat>
  <Paragraphs>268</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Century Gothic</vt:lpstr>
      <vt:lpstr>Modern Love</vt:lpstr>
      <vt:lpstr>Segoe Print</vt:lpstr>
      <vt:lpstr>Symbol</vt:lpstr>
      <vt:lpstr>Tw Cen MT</vt:lpstr>
      <vt:lpstr>Wingdings</vt:lpstr>
      <vt:lpstr>1_Office Theme</vt:lpstr>
      <vt:lpstr>Describing me and others</vt:lpstr>
      <vt:lpstr>aussprechen</vt:lpstr>
      <vt:lpstr>aussprechen</vt:lpstr>
      <vt:lpstr>aussprechen</vt:lpstr>
      <vt:lpstr>Nouns </vt:lpstr>
      <vt:lpstr>der, die, das (the)</vt:lpstr>
      <vt:lpstr>Vokabeln</vt:lpstr>
      <vt:lpstr>Nouns </vt:lpstr>
      <vt:lpstr>hören</vt:lpstr>
      <vt:lpstr>hören</vt:lpstr>
      <vt:lpstr>hören</vt:lpstr>
      <vt:lpstr>hören</vt:lpstr>
      <vt:lpstr>hören</vt:lpstr>
      <vt:lpstr>hören</vt:lpstr>
      <vt:lpstr>Kultur</vt:lpstr>
      <vt:lpstr>Tschüss!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dc:title>
  <dc:creator>Rachel Hawkes</dc:creator>
  <cp:lastModifiedBy>Charlotte Moss</cp:lastModifiedBy>
  <cp:revision>49</cp:revision>
  <dcterms:created xsi:type="dcterms:W3CDTF">2021-07-02T19:27:01Z</dcterms:created>
  <dcterms:modified xsi:type="dcterms:W3CDTF">2023-06-05T13:03:56Z</dcterms:modified>
</cp:coreProperties>
</file>