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404" r:id="rId3"/>
    <p:sldId id="299" r:id="rId4"/>
    <p:sldId id="376" r:id="rId5"/>
    <p:sldId id="405" r:id="rId6"/>
    <p:sldId id="406" r:id="rId7"/>
    <p:sldId id="407" r:id="rId8"/>
    <p:sldId id="408" r:id="rId9"/>
    <p:sldId id="409" r:id="rId10"/>
    <p:sldId id="420" r:id="rId11"/>
    <p:sldId id="383" r:id="rId12"/>
    <p:sldId id="297" r:id="rId13"/>
    <p:sldId id="390" r:id="rId14"/>
    <p:sldId id="410" r:id="rId15"/>
    <p:sldId id="421" r:id="rId16"/>
    <p:sldId id="413" r:id="rId17"/>
    <p:sldId id="41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0EA"/>
    <a:srgbClr val="FFD319"/>
    <a:srgbClr val="FF0066"/>
    <a:srgbClr val="5FADE4"/>
    <a:srgbClr val="FEFCE6"/>
    <a:srgbClr val="F52BCA"/>
    <a:srgbClr val="F9D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5A4C2-24D8-41D9-B8D1-7FAFD74B6E3E}" v="5" dt="2023-06-13T12:26:27.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63144" autoAdjust="0"/>
  </p:normalViewPr>
  <p:slideViewPr>
    <p:cSldViewPr snapToGrid="0">
      <p:cViewPr varScale="1">
        <p:scale>
          <a:sx n="64" d="100"/>
          <a:sy n="64" d="100"/>
        </p:scale>
        <p:origin x="1276"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4BC5A4C2-24D8-41D9-B8D1-7FAFD74B6E3E}"/>
    <pc:docChg chg="undo custSel modSld">
      <pc:chgData name="Charlotte Moss" userId="17b589c9-cb67-41ed-a894-f82ca12b573d" providerId="ADAL" clId="{4BC5A4C2-24D8-41D9-B8D1-7FAFD74B6E3E}" dt="2023-06-22T12:40:57.665" v="30" actId="20577"/>
      <pc:docMkLst>
        <pc:docMk/>
      </pc:docMkLst>
      <pc:sldChg chg="modNotesTx">
        <pc:chgData name="Charlotte Moss" userId="17b589c9-cb67-41ed-a894-f82ca12b573d" providerId="ADAL" clId="{4BC5A4C2-24D8-41D9-B8D1-7FAFD74B6E3E}" dt="2023-06-22T12:40:57.665" v="30" actId="20577"/>
        <pc:sldMkLst>
          <pc:docMk/>
          <pc:sldMk cId="1144262709" sldId="297"/>
        </pc:sldMkLst>
      </pc:sldChg>
      <pc:sldChg chg="addSp delSp modSp mod">
        <pc:chgData name="Charlotte Moss" userId="17b589c9-cb67-41ed-a894-f82ca12b573d" providerId="ADAL" clId="{4BC5A4C2-24D8-41D9-B8D1-7FAFD74B6E3E}" dt="2023-06-13T12:27:08.234" v="21" actId="1076"/>
        <pc:sldMkLst>
          <pc:docMk/>
          <pc:sldMk cId="2144078717" sldId="390"/>
        </pc:sldMkLst>
        <pc:spChg chg="mod">
          <ac:chgData name="Charlotte Moss" userId="17b589c9-cb67-41ed-a894-f82ca12b573d" providerId="ADAL" clId="{4BC5A4C2-24D8-41D9-B8D1-7FAFD74B6E3E}" dt="2023-06-13T12:26:59.135" v="19" actId="1076"/>
          <ac:spMkLst>
            <pc:docMk/>
            <pc:sldMk cId="2144078717" sldId="390"/>
            <ac:spMk id="58" creationId="{EF239C35-C144-491F-AEA8-CD145B46436E}"/>
          </ac:spMkLst>
        </pc:spChg>
        <pc:spChg chg="mod">
          <ac:chgData name="Charlotte Moss" userId="17b589c9-cb67-41ed-a894-f82ca12b573d" providerId="ADAL" clId="{4BC5A4C2-24D8-41D9-B8D1-7FAFD74B6E3E}" dt="2023-06-13T12:27:03.326" v="20" actId="1076"/>
          <ac:spMkLst>
            <pc:docMk/>
            <pc:sldMk cId="2144078717" sldId="390"/>
            <ac:spMk id="59" creationId="{5EAB8AEE-2EFB-4FCD-B290-9EBB073016C9}"/>
          </ac:spMkLst>
        </pc:spChg>
        <pc:spChg chg="mod">
          <ac:chgData name="Charlotte Moss" userId="17b589c9-cb67-41ed-a894-f82ca12b573d" providerId="ADAL" clId="{4BC5A4C2-24D8-41D9-B8D1-7FAFD74B6E3E}" dt="2023-06-13T12:27:08.234" v="21" actId="1076"/>
          <ac:spMkLst>
            <pc:docMk/>
            <pc:sldMk cId="2144078717" sldId="390"/>
            <ac:spMk id="60" creationId="{D18B8898-B477-43E3-BE8C-9D0576976DA9}"/>
          </ac:spMkLst>
        </pc:spChg>
        <pc:graphicFrameChg chg="add del mod modGraphic">
          <ac:chgData name="Charlotte Moss" userId="17b589c9-cb67-41ed-a894-f82ca12b573d" providerId="ADAL" clId="{4BC5A4C2-24D8-41D9-B8D1-7FAFD74B6E3E}" dt="2023-06-13T12:26:53.693" v="18" actId="20577"/>
          <ac:graphicFrameMkLst>
            <pc:docMk/>
            <pc:sldMk cId="2144078717" sldId="390"/>
            <ac:graphicFrameMk id="48" creationId="{E6F5C010-FCBF-483C-895E-1E56C0C2FA24}"/>
          </ac:graphicFrameMkLst>
        </pc:graphicFrameChg>
      </pc:sldChg>
      <pc:sldChg chg="modSp mod">
        <pc:chgData name="Charlotte Moss" userId="17b589c9-cb67-41ed-a894-f82ca12b573d" providerId="ADAL" clId="{4BC5A4C2-24D8-41D9-B8D1-7FAFD74B6E3E}" dt="2023-06-13T12:27:15.950" v="27" actId="20577"/>
        <pc:sldMkLst>
          <pc:docMk/>
          <pc:sldMk cId="3906103895" sldId="413"/>
        </pc:sldMkLst>
        <pc:graphicFrameChg chg="modGraphic">
          <ac:chgData name="Charlotte Moss" userId="17b589c9-cb67-41ed-a894-f82ca12b573d" providerId="ADAL" clId="{4BC5A4C2-24D8-41D9-B8D1-7FAFD74B6E3E}" dt="2023-06-13T12:27:15.950" v="27" actId="20577"/>
          <ac:graphicFrameMkLst>
            <pc:docMk/>
            <pc:sldMk cId="3906103895" sldId="413"/>
            <ac:graphicFrameMk id="48" creationId="{E6F5C010-FCBF-483C-895E-1E56C0C2FA2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err="1">
                <a:solidFill>
                  <a:srgbClr val="002060"/>
                </a:solidFill>
                <a:latin typeface="Century Gothic"/>
                <a:ea typeface="Century Gothic"/>
              </a:rPr>
              <a:t>long</a:t>
            </a:r>
            <a:r>
              <a:rPr lang="de-DE" sz="1800" b="1" i="0" strike="noStrike" spc="-1" dirty="0">
                <a:solidFill>
                  <a:srgbClr val="002060"/>
                </a:solidFill>
                <a:latin typeface="Century Gothic"/>
                <a:ea typeface="Century Gothic"/>
              </a:rPr>
              <a:t> [e] geben </a:t>
            </a:r>
            <a:r>
              <a:rPr lang="de-DE" sz="1800" b="0" i="0" strike="noStrike" spc="-1" dirty="0">
                <a:solidFill>
                  <a:srgbClr val="002060"/>
                </a:solidFill>
                <a:latin typeface="Century Gothic"/>
                <a:ea typeface="Century Gothic"/>
              </a:rPr>
              <a:t>[49</a:t>
            </a:r>
            <a:r>
              <a:rPr lang="de-DE" sz="1800" b="0" i="0" strike="noStrike" spc="-1">
                <a:solidFill>
                  <a:srgbClr val="002060"/>
                </a:solidFill>
                <a:latin typeface="Century Gothic"/>
                <a:ea typeface="Century Gothic"/>
              </a:rPr>
              <a:t>] </a:t>
            </a:r>
            <a:r>
              <a:rPr lang="de-DE" sz="1800" b="1" i="0" strike="noStrike" spc="-1">
                <a:solidFill>
                  <a:srgbClr val="002060"/>
                </a:solidFill>
                <a:latin typeface="Century Gothic"/>
                <a:ea typeface="Century Gothic"/>
              </a:rPr>
              <a:t>Idee </a:t>
            </a:r>
            <a:r>
              <a:rPr lang="de-DE" sz="1800" b="0" i="0" strike="noStrike" spc="-1" dirty="0">
                <a:solidFill>
                  <a:srgbClr val="002060"/>
                </a:solidFill>
                <a:latin typeface="Century Gothic"/>
                <a:ea typeface="Century Gothic"/>
              </a:rPr>
              <a:t>[451] </a:t>
            </a:r>
            <a:r>
              <a:rPr lang="de-DE" sz="1800" b="1" i="0" strike="noStrike" spc="-1" dirty="0">
                <a:solidFill>
                  <a:srgbClr val="002060"/>
                </a:solidFill>
                <a:latin typeface="Century Gothic"/>
                <a:ea typeface="Century Gothic"/>
              </a:rPr>
              <a:t>mehr </a:t>
            </a:r>
            <a:r>
              <a:rPr lang="de-DE" sz="1800" b="0" i="0" strike="noStrike" spc="-1" dirty="0">
                <a:solidFill>
                  <a:srgbClr val="002060"/>
                </a:solidFill>
                <a:latin typeface="Century Gothic"/>
                <a:ea typeface="Century Gothic"/>
              </a:rPr>
              <a:t>[52]</a:t>
            </a:r>
          </a:p>
          <a:p>
            <a:pPr marL="216000" indent="-216000">
              <a:lnSpc>
                <a:spcPct val="100000"/>
              </a:lnSpc>
            </a:pPr>
            <a:r>
              <a:rPr lang="de-DE" sz="1800" b="1" i="0" strike="noStrike" spc="-1" dirty="0" err="1">
                <a:solidFill>
                  <a:srgbClr val="002060"/>
                </a:solidFill>
                <a:latin typeface="Century Gothic"/>
                <a:ea typeface="Century Gothic"/>
              </a:rPr>
              <a:t>short</a:t>
            </a:r>
            <a:r>
              <a:rPr lang="de-DE" sz="1800" b="1" i="0" strike="noStrike" spc="-1" dirty="0">
                <a:solidFill>
                  <a:srgbClr val="002060"/>
                </a:solidFill>
                <a:latin typeface="Century Gothic"/>
                <a:ea typeface="Century Gothic"/>
              </a:rPr>
              <a:t> [e] denken </a:t>
            </a:r>
            <a:r>
              <a:rPr lang="de-DE" sz="1800" b="0" i="0" strike="noStrike" spc="-1" dirty="0">
                <a:solidFill>
                  <a:srgbClr val="002060"/>
                </a:solidFill>
                <a:latin typeface="Century Gothic"/>
                <a:ea typeface="Century Gothic"/>
              </a:rPr>
              <a:t>[128</a:t>
            </a:r>
            <a:r>
              <a:rPr lang="de-DE" sz="1800" b="1" i="0" strike="noStrike" spc="-1" dirty="0">
                <a:solidFill>
                  <a:srgbClr val="002060"/>
                </a:solidFill>
                <a:latin typeface="Century Gothic"/>
                <a:ea typeface="Century Gothic"/>
              </a:rPr>
              <a:t>] Bett </a:t>
            </a:r>
            <a:r>
              <a:rPr lang="de-DE" sz="1800" b="0" i="0" strike="noStrike" spc="-1" dirty="0">
                <a:solidFill>
                  <a:srgbClr val="002060"/>
                </a:solidFill>
                <a:latin typeface="Century Gothic"/>
                <a:ea typeface="Century Gothic"/>
              </a:rPr>
              <a:t>[659] </a:t>
            </a:r>
            <a:r>
              <a:rPr lang="de-DE" sz="1800" b="1" i="0" strike="noStrike" spc="-1" dirty="0">
                <a:solidFill>
                  <a:srgbClr val="002060"/>
                </a:solidFill>
                <a:latin typeface="Century Gothic"/>
                <a:ea typeface="Century Gothic"/>
              </a:rPr>
              <a:t>helfen </a:t>
            </a:r>
            <a:r>
              <a:rPr lang="de-DE" sz="1800" b="0" i="0" strike="noStrike" spc="-1" dirty="0">
                <a:solidFill>
                  <a:srgbClr val="002060"/>
                </a:solidFill>
                <a:latin typeface="Century Gothic"/>
                <a:ea typeface="Century Gothic"/>
              </a:rPr>
              <a:t>[338]</a:t>
            </a:r>
            <a:endParaRPr lang="en-GB" sz="1800" b="0" i="0" strike="noStrike" spc="-1" dirty="0">
              <a:solidFill>
                <a:srgbClr val="002060"/>
              </a:solidFill>
              <a:latin typeface="Century Gothic"/>
              <a:ea typeface="Century Gothic"/>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1" strike="noStrike" spc="-1" dirty="0">
                <a:solidFill>
                  <a:srgbClr val="002060"/>
                </a:solidFill>
                <a:latin typeface="Century Gothic"/>
                <a:ea typeface="Century Gothic"/>
              </a:rPr>
              <a:t> (new)</a:t>
            </a:r>
            <a:r>
              <a:rPr lang="it-IT" sz="1800" b="0" strike="noStrike" spc="-1" dirty="0">
                <a:solidFill>
                  <a:srgbClr val="002060"/>
                </a:solidFill>
                <a:latin typeface="Century Gothic"/>
                <a:ea typeface="Century Gothic"/>
              </a:rPr>
              <a:t>: </a:t>
            </a:r>
            <a:r>
              <a:rPr lang="de-DE" sz="1800" b="1" i="0" strike="noStrike" spc="-1" dirty="0">
                <a:solidFill>
                  <a:srgbClr val="002060"/>
                </a:solidFill>
                <a:highlight>
                  <a:srgbClr val="FFFF00"/>
                </a:highlight>
                <a:latin typeface="Century Gothic"/>
                <a:ea typeface="Century Gothic"/>
              </a:rPr>
              <a:t>was </a:t>
            </a:r>
            <a:r>
              <a:rPr lang="de-DE" sz="1800" b="0" i="0" strike="noStrike" spc="-1" dirty="0">
                <a:solidFill>
                  <a:srgbClr val="002060"/>
                </a:solidFill>
                <a:highlight>
                  <a:srgbClr val="FFFF00"/>
                </a:highlight>
                <a:latin typeface="Century Gothic"/>
                <a:ea typeface="Century Gothic"/>
              </a:rPr>
              <a:t>[38] </a:t>
            </a:r>
            <a:r>
              <a:rPr lang="de-DE" sz="1800" b="1" i="0" strike="noStrike" spc="-1" dirty="0">
                <a:solidFill>
                  <a:srgbClr val="002060"/>
                </a:solidFill>
                <a:highlight>
                  <a:srgbClr val="FFFF00"/>
                </a:highlight>
                <a:latin typeface="Century Gothic"/>
                <a:ea typeface="Century Gothic"/>
              </a:rPr>
              <a:t>blau </a:t>
            </a:r>
            <a:r>
              <a:rPr lang="de-DE" sz="1800" b="0" i="0" strike="noStrike" spc="-1" dirty="0">
                <a:solidFill>
                  <a:srgbClr val="002060"/>
                </a:solidFill>
                <a:highlight>
                  <a:srgbClr val="FFFF00"/>
                </a:highlight>
                <a:latin typeface="Century Gothic"/>
                <a:ea typeface="Century Gothic"/>
              </a:rPr>
              <a:t>[948] </a:t>
            </a:r>
            <a:r>
              <a:rPr lang="de-DE" sz="1800" b="1" i="0" strike="noStrike" spc="-1" dirty="0">
                <a:solidFill>
                  <a:srgbClr val="002060"/>
                </a:solidFill>
                <a:highlight>
                  <a:srgbClr val="FFFF00"/>
                </a:highlight>
                <a:latin typeface="Century Gothic"/>
                <a:ea typeface="Century Gothic"/>
              </a:rPr>
              <a:t>falsch </a:t>
            </a:r>
            <a:r>
              <a:rPr lang="de-DE" sz="1800" b="0" i="0" strike="noStrike" spc="-1" dirty="0">
                <a:solidFill>
                  <a:srgbClr val="002060"/>
                </a:solidFill>
                <a:highlight>
                  <a:srgbClr val="FFFF00"/>
                </a:highlight>
                <a:latin typeface="Century Gothic"/>
                <a:ea typeface="Century Gothic"/>
              </a:rPr>
              <a:t>[524] </a:t>
            </a:r>
            <a:r>
              <a:rPr lang="de-DE" sz="1800" b="1" i="0" strike="noStrike" spc="-1" dirty="0">
                <a:solidFill>
                  <a:srgbClr val="002060"/>
                </a:solidFill>
                <a:highlight>
                  <a:srgbClr val="FFFF00"/>
                </a:highlight>
                <a:latin typeface="Century Gothic"/>
                <a:ea typeface="Century Gothic"/>
              </a:rPr>
              <a:t>gelb </a:t>
            </a:r>
            <a:r>
              <a:rPr lang="de-DE" sz="1800" b="0" i="0" strike="noStrike" spc="-1" dirty="0">
                <a:solidFill>
                  <a:srgbClr val="002060"/>
                </a:solidFill>
                <a:highlight>
                  <a:srgbClr val="FFFF00"/>
                </a:highlight>
                <a:latin typeface="Century Gothic"/>
                <a:ea typeface="Century Gothic"/>
              </a:rPr>
              <a:t>[1446] </a:t>
            </a:r>
            <a:r>
              <a:rPr lang="de-DE" sz="1800" b="1" i="0" strike="noStrike" spc="-1" dirty="0">
                <a:solidFill>
                  <a:srgbClr val="002060"/>
                </a:solidFill>
                <a:highlight>
                  <a:srgbClr val="FFFF00"/>
                </a:highlight>
                <a:latin typeface="Century Gothic"/>
                <a:ea typeface="Century Gothic"/>
              </a:rPr>
              <a:t>rot </a:t>
            </a:r>
            <a:r>
              <a:rPr lang="de-DE" sz="1800" b="0" i="0" strike="noStrike" spc="-1" dirty="0">
                <a:solidFill>
                  <a:srgbClr val="002060"/>
                </a:solidFill>
                <a:highlight>
                  <a:srgbClr val="FFFF00"/>
                </a:highlight>
                <a:latin typeface="Century Gothic"/>
                <a:ea typeface="Century Gothic"/>
              </a:rPr>
              <a:t>[477] </a:t>
            </a:r>
            <a:r>
              <a:rPr lang="de-DE" sz="1800" b="1" i="0" strike="noStrike" spc="-1" dirty="0">
                <a:solidFill>
                  <a:srgbClr val="002060"/>
                </a:solidFill>
                <a:highlight>
                  <a:srgbClr val="FFFF00"/>
                </a:highlight>
                <a:latin typeface="Century Gothic"/>
                <a:ea typeface="Century Gothic"/>
              </a:rPr>
              <a:t>richtig </a:t>
            </a:r>
            <a:r>
              <a:rPr lang="de-DE" sz="1800" b="0" i="0" strike="noStrike" spc="-1" dirty="0">
                <a:solidFill>
                  <a:srgbClr val="002060"/>
                </a:solidFill>
                <a:highlight>
                  <a:srgbClr val="FFFF00"/>
                </a:highlight>
                <a:latin typeface="Century Gothic"/>
                <a:ea typeface="Century Gothic"/>
              </a:rPr>
              <a:t>[177] </a:t>
            </a:r>
            <a:r>
              <a:rPr lang="de-DE" sz="1800" b="1" i="0" strike="noStrike" spc="-1" dirty="0">
                <a:solidFill>
                  <a:srgbClr val="002060"/>
                </a:solidFill>
                <a:highlight>
                  <a:srgbClr val="FFFF00"/>
                </a:highlight>
                <a:latin typeface="Century Gothic"/>
                <a:ea typeface="Century Gothic"/>
              </a:rPr>
              <a:t>das</a:t>
            </a:r>
            <a:r>
              <a:rPr lang="de-DE" sz="1800" b="1" i="0" strike="noStrike" spc="-1" baseline="30000" dirty="0">
                <a:solidFill>
                  <a:srgbClr val="002060"/>
                </a:solidFill>
                <a:highlight>
                  <a:srgbClr val="FFFF00"/>
                </a:highlight>
                <a:latin typeface="Century Gothic"/>
                <a:ea typeface="Century Gothic"/>
              </a:rPr>
              <a:t>2</a:t>
            </a:r>
            <a:r>
              <a:rPr lang="de-DE" sz="1800" b="1" i="0" strike="noStrike" spc="-1" dirty="0">
                <a:solidFill>
                  <a:srgbClr val="002060"/>
                </a:solidFill>
                <a:highlight>
                  <a:srgbClr val="FFFF00"/>
                </a:highlight>
                <a:latin typeface="Century Gothic"/>
                <a:ea typeface="Century Gothic"/>
              </a:rPr>
              <a:t> </a:t>
            </a:r>
            <a:r>
              <a:rPr lang="de-DE" sz="1800" b="0" i="0" strike="noStrike" spc="-1" dirty="0">
                <a:solidFill>
                  <a:srgbClr val="002060"/>
                </a:solidFill>
                <a:highlight>
                  <a:srgbClr val="FFFF00"/>
                </a:highlight>
                <a:latin typeface="Century Gothic"/>
                <a:ea typeface="Century Gothic"/>
              </a:rPr>
              <a:t>[1] </a:t>
            </a:r>
          </a:p>
          <a:p>
            <a:pPr marL="216000" indent="-216000">
              <a:lnSpc>
                <a:spcPct val="100000"/>
              </a:lnSpc>
            </a:pPr>
            <a:endParaRPr lang="de-DE" sz="1800" b="1" i="0" strike="noStrike" spc="-1" dirty="0">
              <a:solidFill>
                <a:srgbClr val="002060"/>
              </a:solidFill>
              <a:effectLst/>
              <a:highlight>
                <a:srgbClr val="FFFF00"/>
              </a:highlight>
              <a:latin typeface="Century Gothic"/>
              <a:ea typeface="+mn-ea"/>
              <a:cs typeface="+mn-cs"/>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br>
              <a:rPr lang="en-GB" b="1" dirty="0"/>
            </a:br>
            <a:r>
              <a:rPr lang="en-GB" b="1" dirty="0"/>
              <a:t>Aim: </a:t>
            </a:r>
            <a:r>
              <a:rPr lang="en-GB" b="0" dirty="0"/>
              <a:t>to practise aural comprehension of a range of the new language learnt so far in the course in short, simple sentences.</a:t>
            </a:r>
          </a:p>
          <a:p>
            <a:br>
              <a:rPr lang="en-GB" dirty="0"/>
            </a:br>
            <a:r>
              <a:rPr lang="en-GB" b="1" dirty="0"/>
              <a:t>Procedure:</a:t>
            </a:r>
            <a:br>
              <a:rPr lang="en-GB" dirty="0"/>
            </a:br>
            <a:r>
              <a:rPr lang="en-GB" dirty="0"/>
              <a:t>1. Read the teacher instruction for the activity in German.  Elicit the meaning from pupils.</a:t>
            </a:r>
          </a:p>
          <a:p>
            <a:r>
              <a:rPr lang="en-GB" dirty="0"/>
              <a:t>2. Click to listen to the first sentence.</a:t>
            </a:r>
          </a:p>
          <a:p>
            <a:r>
              <a:rPr lang="en-GB" dirty="0"/>
              <a:t>3. Pupils write down the meaning in English.</a:t>
            </a:r>
          </a:p>
          <a:p>
            <a:r>
              <a:rPr lang="en-GB" dirty="0"/>
              <a:t>4. Click to reveal the meaning.</a:t>
            </a:r>
          </a:p>
          <a:p>
            <a:r>
              <a:rPr lang="en-GB" dirty="0"/>
              <a:t>5. Complete items 2-6 and click to correct.</a:t>
            </a:r>
          </a:p>
          <a:p>
            <a:r>
              <a:rPr lang="en-GB" dirty="0"/>
              <a:t>6. Extension: teachers can elicit the German from the English answers on the slide.  It does not matter if pupils can only offer some of the words from memory in German.  They should be encouraged to say what they do know.  Teachers can re-play the audio for an additional listen and check step.</a:t>
            </a:r>
          </a:p>
          <a:p>
            <a:endParaRPr lang="en-GB" dirty="0"/>
          </a:p>
          <a:p>
            <a:pPr algn="l">
              <a:lnSpc>
                <a:spcPct val="107000"/>
              </a:lnSpc>
              <a:spcAft>
                <a:spcPts val="800"/>
              </a:spcAft>
            </a:pPr>
            <a:r>
              <a:rPr lang="en-GB" b="1" dirty="0"/>
              <a:t>Transcript</a:t>
            </a:r>
            <a:r>
              <a:rPr lang="en-GB" dirty="0"/>
              <a:t>:</a:t>
            </a:r>
            <a:br>
              <a:rPr lang="en-GB" dirty="0"/>
            </a:b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Ich bin hier in England!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Bist du in Deutschland?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 das ist richtig!</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Der Bleistift ist rot.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Nein, das ist falsch!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Der Bleistift ist gelb und blau.</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7154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5 minutes</a:t>
            </a:r>
          </a:p>
          <a:p>
            <a:pPr marL="0" lvl="0" indent="0" algn="l" rtl="0">
              <a:spcBef>
                <a:spcPts val="0"/>
              </a:spcBef>
              <a:spcAft>
                <a:spcPts val="0"/>
              </a:spcAft>
              <a:buNone/>
            </a:pPr>
            <a:br>
              <a:rPr lang="en-US" b="0" dirty="0"/>
            </a:br>
            <a:r>
              <a:rPr lang="en-US" b="1" dirty="0"/>
              <a:t>Aim: </a:t>
            </a:r>
            <a:r>
              <a:rPr lang="en-US" b="0" dirty="0"/>
              <a:t>to </a:t>
            </a:r>
            <a:r>
              <a:rPr lang="en-US" b="0" dirty="0" err="1"/>
              <a:t>practise</a:t>
            </a:r>
            <a:r>
              <a:rPr lang="en-US" b="0" dirty="0"/>
              <a:t> oral comprehension (listening pupils) and read aloud (speaking pupil) of previously taught words.  </a:t>
            </a:r>
            <a:br>
              <a:rPr lang="en-US" b="0" dirty="0"/>
            </a:br>
            <a:br>
              <a:rPr lang="en-US" b="0" dirty="0"/>
            </a:br>
            <a:r>
              <a:rPr lang="en-US" b="1" dirty="0"/>
              <a:t>Procedure:</a:t>
            </a:r>
          </a:p>
          <a:p>
            <a:pPr marL="228600" lvl="0" indent="-228600" algn="l" rtl="0">
              <a:spcBef>
                <a:spcPts val="0"/>
              </a:spcBef>
              <a:spcAft>
                <a:spcPts val="0"/>
              </a:spcAft>
              <a:buAutoNum type="arabicPeriod"/>
            </a:pPr>
            <a:r>
              <a:rPr lang="en-US" b="0" dirty="0"/>
              <a:t>Pupil A chooses 5 words and say to them to their partner in German. </a:t>
            </a:r>
          </a:p>
          <a:p>
            <a:pPr marL="228600" lvl="0" indent="-228600" algn="l" rtl="0">
              <a:spcBef>
                <a:spcPts val="0"/>
              </a:spcBef>
              <a:spcAft>
                <a:spcPts val="0"/>
              </a:spcAft>
              <a:buAutoNum type="arabicPeriod"/>
            </a:pPr>
            <a:r>
              <a:rPr lang="en-US" b="0" dirty="0"/>
              <a:t>Pupil B says the meaning in English. </a:t>
            </a:r>
          </a:p>
          <a:p>
            <a:pPr marL="228600" lvl="0" indent="-228600" algn="l" rtl="0">
              <a:spcBef>
                <a:spcPts val="0"/>
              </a:spcBef>
              <a:spcAft>
                <a:spcPts val="0"/>
              </a:spcAft>
              <a:buAutoNum type="arabicPeriod"/>
            </a:pPr>
            <a:r>
              <a:rPr lang="en-US" b="0" dirty="0"/>
              <a:t>Swap roles. </a:t>
            </a:r>
            <a:br>
              <a:rPr lang="en-US" b="0" dirty="0"/>
            </a:b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578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endParaRPr lang="en-GB" b="1" dirty="0"/>
          </a:p>
          <a:p>
            <a:r>
              <a:rPr lang="en-GB" b="1" dirty="0"/>
              <a:t>Aim: </a:t>
            </a:r>
            <a:r>
              <a:rPr lang="en-GB" b="0" dirty="0"/>
              <a:t>to practise some previously learnt vocabulary in a simple song (to the tune of ‘If you’re happy and you know it’).</a:t>
            </a:r>
          </a:p>
          <a:p>
            <a:endParaRPr lang="en-GB" b="0" dirty="0"/>
          </a:p>
          <a:p>
            <a:r>
              <a:rPr lang="en-GB" b="1" dirty="0"/>
              <a:t>Procedure:</a:t>
            </a:r>
            <a:br>
              <a:rPr lang="en-GB" dirty="0"/>
            </a:br>
            <a:r>
              <a:rPr lang="en-US" dirty="0"/>
              <a:t>1.</a:t>
            </a:r>
            <a:r>
              <a:rPr lang="en-US" baseline="0" dirty="0"/>
              <a:t> </a:t>
            </a:r>
            <a:r>
              <a:rPr lang="en-GB" baseline="0" dirty="0"/>
              <a:t>Click to play the audio of the song.</a:t>
            </a:r>
          </a:p>
          <a:p>
            <a:r>
              <a:rPr lang="en-GB" baseline="0" dirty="0"/>
              <a:t>2. Repeat the words of each line to practise saying them clearly (borrow the rhythm of the song so that this is a rehearsal stage before singing).</a:t>
            </a:r>
          </a:p>
          <a:p>
            <a:r>
              <a:rPr lang="en-GB" baseline="0" dirty="0"/>
              <a:t>3. Click to play the audio again and this time, pupils join in</a:t>
            </a:r>
            <a:r>
              <a:rPr lang="en-GB" baseline="0"/>
              <a:t>.  </a:t>
            </a:r>
            <a:endParaRPr lang="en-GB" baseline="0" dirty="0"/>
          </a:p>
          <a:p>
            <a:br>
              <a:rPr lang="en-GB" baseline="0" dirty="0"/>
            </a:br>
            <a:r>
              <a:rPr lang="en-GB" b="1" baseline="0" dirty="0"/>
              <a:t>Note</a:t>
            </a:r>
            <a:r>
              <a:rPr lang="en-GB" baseline="0" dirty="0"/>
              <a:t>: Teachers might like to re-use this song as part of their lesson starting routine in future lessons.  Soon pupils will not need to see the words to recall it.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912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137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89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Template for printing</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64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remind pupils of the SSC long </a:t>
            </a:r>
            <a:r>
              <a:rPr lang="en-GB" sz="1200" b="1" strike="noStrike" spc="-1" dirty="0">
                <a:solidFill>
                  <a:srgbClr val="000000"/>
                </a:solidFill>
                <a:latin typeface="Calibri"/>
                <a:ea typeface="Calibri"/>
              </a:rPr>
              <a:t>[e].</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Vocabulary:</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Idee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[451]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mehr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[52]</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351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6</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SSC long [e] and [</a:t>
            </a:r>
            <a:r>
              <a:rPr lang="en-GB" b="0" dirty="0" err="1"/>
              <a:t>ei</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write A or B.</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Elicit the pronunciation of both words to give pupils additional read aloud practice.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Seil</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[4925]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Seele</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[1927]</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Feen [&gt;5009]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fein</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[1676]</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9361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Meer [852] Meier N/A</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1504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weinen</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[1556] Vene [3465]</a:t>
            </a:r>
            <a:endPar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5900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sehen</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[79]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8528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nee (148, variation of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nein</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1599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62207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28.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audio" Target="../media/audio14.wav"/><Relationship Id="rId5" Type="http://schemas.openxmlformats.org/officeDocument/2006/relationships/audio" Target="../media/audio9.wav"/><Relationship Id="rId10" Type="http://schemas.openxmlformats.org/officeDocument/2006/relationships/audio" Target="../media/audio13.wav"/><Relationship Id="rId4" Type="http://schemas.openxmlformats.org/officeDocument/2006/relationships/image" Target="../media/image29.svg"/><Relationship Id="rId9" Type="http://schemas.openxmlformats.org/officeDocument/2006/relationships/audio" Target="../media/audio12.wav"/></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35.png"/><Relationship Id="rId3" Type="http://schemas.openxmlformats.org/officeDocument/2006/relationships/slideLayout" Target="../slideLayouts/slideLayout6.xml"/><Relationship Id="rId7" Type="http://schemas.openxmlformats.org/officeDocument/2006/relationships/audio" Target="../media/audio19.wav"/><Relationship Id="rId12" Type="http://schemas.openxmlformats.org/officeDocument/2006/relationships/image" Target="../media/image3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8.wav"/><Relationship Id="rId11" Type="http://schemas.openxmlformats.org/officeDocument/2006/relationships/image" Target="../media/image33.gif"/><Relationship Id="rId5" Type="http://schemas.openxmlformats.org/officeDocument/2006/relationships/audio" Target="../media/audio17.wav"/><Relationship Id="rId10" Type="http://schemas.openxmlformats.org/officeDocument/2006/relationships/image" Target="../media/image32.gif"/><Relationship Id="rId4" Type="http://schemas.openxmlformats.org/officeDocument/2006/relationships/notesSlide" Target="../notesSlides/notesSlide12.xml"/><Relationship Id="rId9" Type="http://schemas.openxmlformats.org/officeDocument/2006/relationships/audio" Target="../media/audio21.wav"/></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image" Target="../media/image16.gif"/><Relationship Id="rId4" Type="http://schemas.openxmlformats.org/officeDocument/2006/relationships/image" Target="../media/image12.png"/><Relationship Id="rId9"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audio" Target="../media/audio4.wav"/><Relationship Id="rId10" Type="http://schemas.openxmlformats.org/officeDocument/2006/relationships/image" Target="../media/image16.gif"/><Relationship Id="rId4" Type="http://schemas.openxmlformats.org/officeDocument/2006/relationships/image" Target="../media/image1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audio" Target="../media/audio5.wav"/><Relationship Id="rId4" Type="http://schemas.openxmlformats.org/officeDocument/2006/relationships/image" Target="../media/image12.png"/><Relationship Id="rId9"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audio" Target="../media/audio6.wav"/><Relationship Id="rId4" Type="http://schemas.openxmlformats.org/officeDocument/2006/relationships/image" Target="../media/image12.png"/><Relationship Id="rId9"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audio" Target="../media/audio7.wav"/><Relationship Id="rId10" Type="http://schemas.openxmlformats.org/officeDocument/2006/relationships/image" Target="../media/image16.gif"/><Relationship Id="rId4" Type="http://schemas.openxmlformats.org/officeDocument/2006/relationships/image" Target="../media/image12.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8.wa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1146B4F3-CB2A-41B0-B70D-5D45452FE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extBox 6">
            <a:extLst>
              <a:ext uri="{FF2B5EF4-FFF2-40B4-BE49-F238E27FC236}">
                <a16:creationId xmlns:a16="http://schemas.microsoft.com/office/drawing/2014/main" id="{A14087D2-CB18-41D5-8E25-BD3B935DEA41}"/>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8" name="Speech Bubble: Rectangle with Corners Rounded 67">
            <a:extLst>
              <a:ext uri="{FF2B5EF4-FFF2-40B4-BE49-F238E27FC236}">
                <a16:creationId xmlns:a16="http://schemas.microsoft.com/office/drawing/2014/main" id="{070A9DC5-4F5E-4E17-BDE2-3D0EEB0E42C7}"/>
              </a:ext>
            </a:extLst>
          </p:cNvPr>
          <p:cNvSpPr/>
          <p:nvPr/>
        </p:nvSpPr>
        <p:spPr>
          <a:xfrm>
            <a:off x="3847954" y="117512"/>
            <a:ext cx="452441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9" name="Graphic 68" descr="Teacher">
            <a:extLst>
              <a:ext uri="{FF2B5EF4-FFF2-40B4-BE49-F238E27FC236}">
                <a16:creationId xmlns:a16="http://schemas.microsoft.com/office/drawing/2014/main" id="{9242D70A-87F9-4999-B27D-CB8B654325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5233" y="-52673"/>
            <a:ext cx="914400" cy="914400"/>
          </a:xfrm>
          <a:prstGeom prst="rect">
            <a:avLst/>
          </a:prstGeom>
        </p:spPr>
      </p:pic>
      <p:sp>
        <p:nvSpPr>
          <p:cNvPr id="70" name="Google Shape;108;p3">
            <a:hlinkClick r:id="" action="ppaction://noaction">
              <a:snd r:embed="rId5" name="T1_W5F_10.1.wav"/>
            </a:hlinkClick>
            <a:extLst>
              <a:ext uri="{FF2B5EF4-FFF2-40B4-BE49-F238E27FC236}">
                <a16:creationId xmlns:a16="http://schemas.microsoft.com/office/drawing/2014/main" id="{6E167D29-7839-4041-B0F3-862ABC1B859B}"/>
              </a:ext>
            </a:extLst>
          </p:cNvPr>
          <p:cNvSpPr txBox="1"/>
          <p:nvPr/>
        </p:nvSpPr>
        <p:spPr>
          <a:xfrm>
            <a:off x="3847953" y="128500"/>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59" name="Title 1">
            <a:extLst>
              <a:ext uri="{FF2B5EF4-FFF2-40B4-BE49-F238E27FC236}">
                <a16:creationId xmlns:a16="http://schemas.microsoft.com/office/drawing/2014/main" id="{C65A9DE7-BC7F-4892-80DA-26814D6EA771}"/>
              </a:ext>
            </a:extLst>
          </p:cNvPr>
          <p:cNvSpPr txBox="1">
            <a:spLocks/>
          </p:cNvSpPr>
          <p:nvPr/>
        </p:nvSpPr>
        <p:spPr>
          <a:xfrm>
            <a:off x="10950576" y="12097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65" name="Picture 64" descr="A picture containing text, clipart&#10;&#10;Description automatically generated">
            <a:extLst>
              <a:ext uri="{FF2B5EF4-FFF2-40B4-BE49-F238E27FC236}">
                <a16:creationId xmlns:a16="http://schemas.microsoft.com/office/drawing/2014/main" id="{58859A54-D185-4F3C-B76A-7CEC4AE7C70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71" name="TextBox 70">
            <a:extLst>
              <a:ext uri="{FF2B5EF4-FFF2-40B4-BE49-F238E27FC236}">
                <a16:creationId xmlns:a16="http://schemas.microsoft.com/office/drawing/2014/main" id="{AF1D97A7-7B6B-438E-8FDD-128AEAC193DD}"/>
              </a:ext>
            </a:extLst>
          </p:cNvPr>
          <p:cNvSpPr txBox="1"/>
          <p:nvPr/>
        </p:nvSpPr>
        <p:spPr>
          <a:xfrm>
            <a:off x="8945370" y="143642"/>
            <a:ext cx="1924595"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Englisch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a:t>
            </a:r>
          </a:p>
        </p:txBody>
      </p:sp>
      <p:graphicFrame>
        <p:nvGraphicFramePr>
          <p:cNvPr id="72" name="Table 2">
            <a:extLst>
              <a:ext uri="{FF2B5EF4-FFF2-40B4-BE49-F238E27FC236}">
                <a16:creationId xmlns:a16="http://schemas.microsoft.com/office/drawing/2014/main" id="{7AD20A2E-D375-4264-9258-8B89D4C55D48}"/>
              </a:ext>
            </a:extLst>
          </p:cNvPr>
          <p:cNvGraphicFramePr/>
          <p:nvPr/>
        </p:nvGraphicFramePr>
        <p:xfrm>
          <a:off x="285066" y="1524348"/>
          <a:ext cx="9229734" cy="4468241"/>
        </p:xfrm>
        <a:graphic>
          <a:graphicData uri="http://schemas.openxmlformats.org/drawingml/2006/table">
            <a:tbl>
              <a:tblPr/>
              <a:tblGrid>
                <a:gridCol w="791540">
                  <a:extLst>
                    <a:ext uri="{9D8B030D-6E8A-4147-A177-3AD203B41FA5}">
                      <a16:colId xmlns:a16="http://schemas.microsoft.com/office/drawing/2014/main" val="20000"/>
                    </a:ext>
                  </a:extLst>
                </a:gridCol>
                <a:gridCol w="8438194">
                  <a:extLst>
                    <a:ext uri="{9D8B030D-6E8A-4147-A177-3AD203B41FA5}">
                      <a16:colId xmlns:a16="http://schemas.microsoft.com/office/drawing/2014/main" val="20001"/>
                    </a:ext>
                  </a:extLst>
                </a:gridCol>
              </a:tblGrid>
              <a:tr h="525665">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73" name="CustomShape 23">
            <a:hlinkClick r:id="" action="ppaction://noaction">
              <a:snd r:embed="rId7" name="T1_W5F_10.3.wav"/>
            </a:hlinkClick>
            <a:extLst>
              <a:ext uri="{FF2B5EF4-FFF2-40B4-BE49-F238E27FC236}">
                <a16:creationId xmlns:a16="http://schemas.microsoft.com/office/drawing/2014/main" id="{08BD0B7F-514F-4DCD-96C7-5305B4AAED13}"/>
              </a:ext>
            </a:extLst>
          </p:cNvPr>
          <p:cNvSpPr/>
          <p:nvPr/>
        </p:nvSpPr>
        <p:spPr>
          <a:xfrm>
            <a:off x="417674" y="21790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4" name="CustomShape 24">
            <a:hlinkClick r:id="" action="ppaction://noaction">
              <a:snd r:embed="rId8" name="T1_W5F_10.4.wav"/>
            </a:hlinkClick>
            <a:extLst>
              <a:ext uri="{FF2B5EF4-FFF2-40B4-BE49-F238E27FC236}">
                <a16:creationId xmlns:a16="http://schemas.microsoft.com/office/drawing/2014/main" id="{B95C8610-888B-4B13-9D7F-22EB32FDC00F}"/>
              </a:ext>
            </a:extLst>
          </p:cNvPr>
          <p:cNvSpPr/>
          <p:nvPr/>
        </p:nvSpPr>
        <p:spPr>
          <a:xfrm>
            <a:off x="417674" y="280918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5" name="CustomShape 25">
            <a:hlinkClick r:id="" action="ppaction://noaction">
              <a:snd r:embed="rId9" name="T1_W5F_10.5.wav"/>
            </a:hlinkClick>
            <a:extLst>
              <a:ext uri="{FF2B5EF4-FFF2-40B4-BE49-F238E27FC236}">
                <a16:creationId xmlns:a16="http://schemas.microsoft.com/office/drawing/2014/main" id="{87C35FCB-D007-4743-ADA6-245FDF95F301}"/>
              </a:ext>
            </a:extLst>
          </p:cNvPr>
          <p:cNvSpPr/>
          <p:nvPr/>
        </p:nvSpPr>
        <p:spPr>
          <a:xfrm>
            <a:off x="417674" y="348076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6" name="CustomShape 26">
            <a:hlinkClick r:id="" action="ppaction://noaction">
              <a:snd r:embed="rId10" name="T1_W5F_10.6.wav"/>
            </a:hlinkClick>
            <a:extLst>
              <a:ext uri="{FF2B5EF4-FFF2-40B4-BE49-F238E27FC236}">
                <a16:creationId xmlns:a16="http://schemas.microsoft.com/office/drawing/2014/main" id="{46D3D946-A852-409C-8E08-0FB627C7D095}"/>
              </a:ext>
            </a:extLst>
          </p:cNvPr>
          <p:cNvSpPr/>
          <p:nvPr/>
        </p:nvSpPr>
        <p:spPr>
          <a:xfrm>
            <a:off x="417674" y="41541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7" name="CustomShape 27">
            <a:hlinkClick r:id="" action="ppaction://noaction">
              <a:snd r:embed="rId11" name="T1_W5F_10.7.wav"/>
            </a:hlinkClick>
            <a:extLst>
              <a:ext uri="{FF2B5EF4-FFF2-40B4-BE49-F238E27FC236}">
                <a16:creationId xmlns:a16="http://schemas.microsoft.com/office/drawing/2014/main" id="{F1C5BBBC-FEE2-44E5-ADA5-7D8E4B63204F}"/>
              </a:ext>
            </a:extLst>
          </p:cNvPr>
          <p:cNvSpPr/>
          <p:nvPr/>
        </p:nvSpPr>
        <p:spPr>
          <a:xfrm>
            <a:off x="417674" y="48014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8" name="CustomShape 28">
            <a:hlinkClick r:id="" action="ppaction://noaction">
              <a:snd r:embed="rId12" name="T1_W5F_10.8.wav"/>
            </a:hlinkClick>
            <a:extLst>
              <a:ext uri="{FF2B5EF4-FFF2-40B4-BE49-F238E27FC236}">
                <a16:creationId xmlns:a16="http://schemas.microsoft.com/office/drawing/2014/main" id="{9A90868C-7183-439E-A1EB-9079A05B4B16}"/>
              </a:ext>
            </a:extLst>
          </p:cNvPr>
          <p:cNvSpPr/>
          <p:nvPr/>
        </p:nvSpPr>
        <p:spPr>
          <a:xfrm>
            <a:off x="433974" y="5480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 name="TextBox 1">
            <a:hlinkClick r:id="" action="ppaction://noaction">
              <a:snd r:embed="rId13" name="T1_W5F_10.2.wav"/>
            </a:hlinkClick>
            <a:extLst>
              <a:ext uri="{FF2B5EF4-FFF2-40B4-BE49-F238E27FC236}">
                <a16:creationId xmlns:a16="http://schemas.microsoft.com/office/drawing/2014/main" id="{B5C44A1F-2D2E-4E1C-A5BA-3881D709202E}"/>
              </a:ext>
            </a:extLst>
          </p:cNvPr>
          <p:cNvSpPr txBox="1"/>
          <p:nvPr/>
        </p:nvSpPr>
        <p:spPr>
          <a:xfrm>
            <a:off x="285066" y="851528"/>
            <a:ext cx="5810934"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Schreib</a:t>
            </a:r>
            <a:r>
              <a:rPr lang="en-GB" sz="2800" dirty="0">
                <a:solidFill>
                  <a:srgbClr val="002060"/>
                </a:solidFill>
                <a:latin typeface="Century Gothic" panose="020B0502020202020204" pitchFamily="34" charset="0"/>
              </a:rPr>
              <a:t> auf </a:t>
            </a:r>
            <a:r>
              <a:rPr lang="en-GB" sz="2800" dirty="0" err="1">
                <a:solidFill>
                  <a:srgbClr val="002060"/>
                </a:solidFill>
                <a:latin typeface="Century Gothic" panose="020B0502020202020204" pitchFamily="34" charset="0"/>
              </a:rPr>
              <a:t>Englisch</a:t>
            </a:r>
            <a:r>
              <a:rPr lang="en-GB" sz="28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F26EF3AD-714F-48F9-B970-C54CC74048C9}"/>
              </a:ext>
            </a:extLst>
          </p:cNvPr>
          <p:cNvSpPr txBox="1"/>
          <p:nvPr/>
        </p:nvSpPr>
        <p:spPr>
          <a:xfrm>
            <a:off x="1201783" y="2179099"/>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H</a:t>
            </a:r>
            <a:r>
              <a:rPr lang="en-GB" sz="2400" dirty="0" err="1">
                <a:solidFill>
                  <a:srgbClr val="002060"/>
                </a:solidFill>
                <a:latin typeface="Century Gothic" panose="020B0502020202020204" pitchFamily="34" charset="0"/>
              </a:rPr>
              <a:t>ello</a:t>
            </a:r>
            <a:r>
              <a:rPr lang="en-GB" sz="2400" dirty="0">
                <a:solidFill>
                  <a:srgbClr val="002060"/>
                </a:solidFill>
                <a:latin typeface="Century Gothic" panose="020B0502020202020204" pitchFamily="34" charset="0"/>
              </a:rPr>
              <a:t>! I am here in England.</a:t>
            </a:r>
          </a:p>
        </p:txBody>
      </p:sp>
      <p:sp>
        <p:nvSpPr>
          <p:cNvPr id="21" name="TextBox 20">
            <a:extLst>
              <a:ext uri="{FF2B5EF4-FFF2-40B4-BE49-F238E27FC236}">
                <a16:creationId xmlns:a16="http://schemas.microsoft.com/office/drawing/2014/main" id="{8E6E431B-03D2-A843-3235-25CB22E69DA0}"/>
              </a:ext>
            </a:extLst>
          </p:cNvPr>
          <p:cNvSpPr txBox="1"/>
          <p:nvPr/>
        </p:nvSpPr>
        <p:spPr>
          <a:xfrm>
            <a:off x="1201782" y="2809186"/>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Are you in Germany?</a:t>
            </a:r>
            <a:endParaRPr lang="en-GB" sz="2400"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09B34CF5-6208-DFBE-BC45-FBC0A1FC01C3}"/>
              </a:ext>
            </a:extLst>
          </p:cNvPr>
          <p:cNvSpPr txBox="1"/>
          <p:nvPr/>
        </p:nvSpPr>
        <p:spPr>
          <a:xfrm>
            <a:off x="1201777" y="3486998"/>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Yes, that’s right.</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752C5F61-BE58-E854-1F0F-ECF80AC052A6}"/>
              </a:ext>
            </a:extLst>
          </p:cNvPr>
          <p:cNvSpPr txBox="1"/>
          <p:nvPr/>
        </p:nvSpPr>
        <p:spPr>
          <a:xfrm>
            <a:off x="1201780" y="4154164"/>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The pencil is red.</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68B8AA1C-F81D-BBC4-8BCB-86036DE776A1}"/>
              </a:ext>
            </a:extLst>
          </p:cNvPr>
          <p:cNvSpPr txBox="1"/>
          <p:nvPr/>
        </p:nvSpPr>
        <p:spPr>
          <a:xfrm>
            <a:off x="1201779" y="4775884"/>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No, that’s false/wrong!</a:t>
            </a:r>
            <a:endParaRPr lang="en-GB" sz="24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2791984B-9731-7DD4-FF85-D0C13A191A8C}"/>
              </a:ext>
            </a:extLst>
          </p:cNvPr>
          <p:cNvSpPr txBox="1"/>
          <p:nvPr/>
        </p:nvSpPr>
        <p:spPr>
          <a:xfrm>
            <a:off x="1201778" y="5407755"/>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The pencil is yellow and blue.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527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123058"/>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1" name="CustomShape 6">
            <a:extLst>
              <a:ext uri="{FF2B5EF4-FFF2-40B4-BE49-F238E27FC236}">
                <a16:creationId xmlns:a16="http://schemas.microsoft.com/office/drawing/2014/main" id="{DC2280F2-95A9-4874-A75B-9B0CF9D264F7}"/>
              </a:ext>
            </a:extLst>
          </p:cNvPr>
          <p:cNvSpPr/>
          <p:nvPr/>
        </p:nvSpPr>
        <p:spPr>
          <a:xfrm>
            <a:off x="2898529" y="15031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ea typeface="Century Gothic"/>
              </a:rPr>
              <a:t>Was </a:t>
            </a:r>
            <a:r>
              <a:rPr lang="en-GB" sz="2800" b="1" spc="-1" dirty="0" err="1">
                <a:solidFill>
                  <a:srgbClr val="002060"/>
                </a:solidFill>
                <a:latin typeface="Century gothic"/>
                <a:ea typeface="Century Gothic"/>
              </a:rPr>
              <a:t>ist</a:t>
            </a:r>
            <a:r>
              <a:rPr lang="en-GB" sz="2800" b="1" spc="-1" dirty="0">
                <a:solidFill>
                  <a:srgbClr val="002060"/>
                </a:solidFill>
                <a:latin typeface="Century gothic"/>
                <a:ea typeface="Century Gothic"/>
              </a:rPr>
              <a:t> das auf </a:t>
            </a:r>
            <a:r>
              <a:rPr lang="en-GB" sz="2800" b="1" spc="-1" dirty="0" err="1">
                <a:solidFill>
                  <a:srgbClr val="002060"/>
                </a:solidFill>
                <a:latin typeface="Century gothic"/>
                <a:ea typeface="Century Gothic"/>
              </a:rPr>
              <a:t>Englisch</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graphicFrame>
        <p:nvGraphicFramePr>
          <p:cNvPr id="32" name="Google Shape;902;p52">
            <a:extLst>
              <a:ext uri="{FF2B5EF4-FFF2-40B4-BE49-F238E27FC236}">
                <a16:creationId xmlns:a16="http://schemas.microsoft.com/office/drawing/2014/main" id="{EE89D54A-F61D-4711-83B7-5B8AF6EBBE98}"/>
              </a:ext>
            </a:extLst>
          </p:cNvPr>
          <p:cNvGraphicFramePr/>
          <p:nvPr>
            <p:extLst>
              <p:ext uri="{D42A27DB-BD31-4B8C-83A1-F6EECF244321}">
                <p14:modId xmlns:p14="http://schemas.microsoft.com/office/powerpoint/2010/main" val="1060811846"/>
              </p:ext>
            </p:extLst>
          </p:nvPr>
        </p:nvGraphicFramePr>
        <p:xfrm>
          <a:off x="141750" y="2215965"/>
          <a:ext cx="11908500" cy="4476885"/>
        </p:xfrm>
        <a:graphic>
          <a:graphicData uri="http://schemas.openxmlformats.org/drawingml/2006/table">
            <a:tbl>
              <a:tblPr firstRow="1" bandRow="1">
                <a:noFill/>
              </a:tblPr>
              <a:tblGrid>
                <a:gridCol w="2381700">
                  <a:extLst>
                    <a:ext uri="{9D8B030D-6E8A-4147-A177-3AD203B41FA5}">
                      <a16:colId xmlns:a16="http://schemas.microsoft.com/office/drawing/2014/main" val="20000"/>
                    </a:ext>
                  </a:extLst>
                </a:gridCol>
                <a:gridCol w="2381700">
                  <a:extLst>
                    <a:ext uri="{9D8B030D-6E8A-4147-A177-3AD203B41FA5}">
                      <a16:colId xmlns:a16="http://schemas.microsoft.com/office/drawing/2014/main" val="20001"/>
                    </a:ext>
                  </a:extLst>
                </a:gridCol>
                <a:gridCol w="2381700">
                  <a:extLst>
                    <a:ext uri="{9D8B030D-6E8A-4147-A177-3AD203B41FA5}">
                      <a16:colId xmlns:a16="http://schemas.microsoft.com/office/drawing/2014/main" val="20002"/>
                    </a:ext>
                  </a:extLst>
                </a:gridCol>
                <a:gridCol w="2381700">
                  <a:extLst>
                    <a:ext uri="{9D8B030D-6E8A-4147-A177-3AD203B41FA5}">
                      <a16:colId xmlns:a16="http://schemas.microsoft.com/office/drawing/2014/main" val="20003"/>
                    </a:ext>
                  </a:extLst>
                </a:gridCol>
                <a:gridCol w="2381700">
                  <a:extLst>
                    <a:ext uri="{9D8B030D-6E8A-4147-A177-3AD203B41FA5}">
                      <a16:colId xmlns:a16="http://schemas.microsoft.com/office/drawing/2014/main" val="20004"/>
                    </a:ext>
                  </a:extLst>
                </a:gridCol>
              </a:tblGrid>
              <a:tr h="89537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sein</a:t>
                      </a:r>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die Flasche</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rPr>
                        <a:t>blau</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rPr>
                        <a:t>gelb</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rPr>
                        <a:t>das</a:t>
                      </a:r>
                      <a:r>
                        <a:rPr lang="en-GB" sz="2800" b="1" baseline="30000" dirty="0">
                          <a:solidFill>
                            <a:srgbClr val="1F4E79"/>
                          </a:solidFill>
                          <a:latin typeface="Century Gothic"/>
                          <a:ea typeface="Century Gothic"/>
                          <a:cs typeface="Century Gothic"/>
                          <a:sym typeface="Century Gothic"/>
                        </a:rPr>
                        <a:t>2</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9537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das Fenster</a:t>
                      </a:r>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wo?</a:t>
                      </a:r>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was?</a:t>
                      </a:r>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rPr>
                        <a:t>der </a:t>
                      </a:r>
                      <a:r>
                        <a:rPr lang="en-GB" sz="2800" b="1" dirty="0" err="1">
                          <a:solidFill>
                            <a:srgbClr val="1F4E79"/>
                          </a:solidFill>
                          <a:latin typeface="Century Gothic"/>
                          <a:ea typeface="Century Gothic"/>
                          <a:cs typeface="Century Gothic"/>
                          <a:sym typeface="Century Gothic"/>
                        </a:rPr>
                        <a:t>Bleistift</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rPr>
                        <a:t>und</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9537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das Heft</a:t>
                      </a:r>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hier</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rPr>
                        <a:t>du</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richtig</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ja</a:t>
                      </a:r>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9537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der Tisch</a:t>
                      </a:r>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da</a:t>
                      </a:r>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i="0" u="none" strike="noStrike" cap="none" dirty="0">
                          <a:solidFill>
                            <a:srgbClr val="1F4E79"/>
                          </a:solidFill>
                          <a:latin typeface="Century Gothic"/>
                          <a:ea typeface="Century Gothic"/>
                          <a:cs typeface="Century Gothic"/>
                          <a:sym typeface="Century Gothic"/>
                        </a:rPr>
                        <a:t>rot</a:t>
                      </a: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rPr>
                        <a:t>falsch</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nein</a:t>
                      </a:r>
                      <a:endParaRPr sz="2800" b="1">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537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die Tafel</a:t>
                      </a:r>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a:solidFill>
                            <a:srgbClr val="1F4E79"/>
                          </a:solidFill>
                          <a:latin typeface="Century Gothic"/>
                          <a:ea typeface="Century Gothic"/>
                          <a:cs typeface="Century Gothic"/>
                          <a:sym typeface="Century Gothic"/>
                        </a:rPr>
                        <a:t>der, die, das</a:t>
                      </a:r>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i="0" u="none" strike="noStrike" cap="none" dirty="0">
                          <a:solidFill>
                            <a:srgbClr val="1F4E79"/>
                          </a:solidFill>
                          <a:latin typeface="Century Gothic"/>
                          <a:ea typeface="Century Gothic"/>
                          <a:cs typeface="Century Gothic"/>
                          <a:sym typeface="Century Gothic"/>
                        </a:rPr>
                        <a:t>toll</a:t>
                      </a: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rPr>
                        <a:t>ist</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rPr>
                        <a:t>ich </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5" name="CuadroTexto 22">
            <a:extLst>
              <a:ext uri="{FF2B5EF4-FFF2-40B4-BE49-F238E27FC236}">
                <a16:creationId xmlns:a16="http://schemas.microsoft.com/office/drawing/2014/main" id="{6427031C-67CB-42AC-8DDA-C8D43C163784}"/>
              </a:ext>
            </a:extLst>
          </p:cNvPr>
          <p:cNvSpPr txBox="1"/>
          <p:nvPr/>
        </p:nvSpPr>
        <p:spPr>
          <a:xfrm>
            <a:off x="279716" y="1518803"/>
            <a:ext cx="1566454" cy="461665"/>
          </a:xfrm>
          <a:prstGeom prst="rect">
            <a:avLst/>
          </a:prstGeom>
          <a:noFill/>
        </p:spPr>
        <p:txBody>
          <a:bodyPr wrap="none" rtlCol="0">
            <a:spAutoFit/>
          </a:bodyPr>
          <a:lstStyle/>
          <a:p>
            <a:pPr>
              <a:defRPr/>
            </a:pPr>
            <a:r>
              <a:rPr lang="en-US" sz="2400" b="1" dirty="0">
                <a:solidFill>
                  <a:srgbClr val="4472C4">
                    <a:lumMod val="50000"/>
                  </a:srgbClr>
                </a:solidFill>
                <a:latin typeface="Century Gothic" panose="020F0302020204030204"/>
                <a:cs typeface="Arial"/>
                <a:sym typeface="Arial"/>
              </a:rPr>
              <a:t>Person</a:t>
            </a:r>
            <a:r>
              <a:rPr lang="es-GB" sz="2400" dirty="0">
                <a:solidFill>
                  <a:srgbClr val="4472C4">
                    <a:lumMod val="50000"/>
                  </a:srgbClr>
                </a:solidFill>
                <a:latin typeface="Century Gothic" panose="020F0302020204030204"/>
                <a:cs typeface="Arial"/>
                <a:sym typeface="Arial"/>
              </a:rPr>
              <a:t> </a:t>
            </a:r>
            <a:r>
              <a:rPr lang="es-GB" sz="2400" b="1" dirty="0">
                <a:solidFill>
                  <a:srgbClr val="4472C4">
                    <a:lumMod val="50000"/>
                  </a:srgbClr>
                </a:solidFill>
                <a:latin typeface="Century Gothic" panose="020F0302020204030204"/>
                <a:cs typeface="Arial"/>
                <a:sym typeface="Arial"/>
              </a:rPr>
              <a:t>A</a:t>
            </a:r>
            <a:r>
              <a:rPr lang="es-GB" sz="2400" dirty="0">
                <a:solidFill>
                  <a:srgbClr val="4472C4">
                    <a:lumMod val="50000"/>
                  </a:srgbClr>
                </a:solidFill>
                <a:latin typeface="Century Gothic" panose="020F0302020204030204"/>
                <a:cs typeface="Arial"/>
                <a:sym typeface="Arial"/>
              </a:rPr>
              <a:t>:</a:t>
            </a:r>
          </a:p>
        </p:txBody>
      </p:sp>
      <p:pic>
        <p:nvPicPr>
          <p:cNvPr id="39" name="Picture 7">
            <a:extLst>
              <a:ext uri="{FF2B5EF4-FFF2-40B4-BE49-F238E27FC236}">
                <a16:creationId xmlns:a16="http://schemas.microsoft.com/office/drawing/2014/main" id="{E736AE22-F46F-4B50-A307-10DCFC220964}"/>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092811" y="1032998"/>
            <a:ext cx="1578009" cy="118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ustomShape 6">
            <a:extLst>
              <a:ext uri="{FF2B5EF4-FFF2-40B4-BE49-F238E27FC236}">
                <a16:creationId xmlns:a16="http://schemas.microsoft.com/office/drawing/2014/main" id="{0F96BF33-3356-479E-A822-21237123A7F6}"/>
              </a:ext>
            </a:extLst>
          </p:cNvPr>
          <p:cNvSpPr/>
          <p:nvPr/>
        </p:nvSpPr>
        <p:spPr>
          <a:xfrm>
            <a:off x="153753" y="643675"/>
            <a:ext cx="10144790" cy="57479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a:ea typeface="Century Gothic"/>
              </a:rPr>
              <a:t>Choose 5 words. Say them to your partner in German. S/he will tell you what they mean in English.</a:t>
            </a:r>
            <a:endParaRPr kumimoji="0" lang="en-GB" sz="280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6" name="Llamada rectangular redondeada 23">
            <a:extLst>
              <a:ext uri="{FF2B5EF4-FFF2-40B4-BE49-F238E27FC236}">
                <a16:creationId xmlns:a16="http://schemas.microsoft.com/office/drawing/2014/main" id="{02C3BC9C-8730-4001-88E2-A4134BBA2F5D}"/>
              </a:ext>
            </a:extLst>
          </p:cNvPr>
          <p:cNvSpPr/>
          <p:nvPr/>
        </p:nvSpPr>
        <p:spPr>
          <a:xfrm>
            <a:off x="2180244" y="1604469"/>
            <a:ext cx="2713953" cy="769698"/>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wo?, der </a:t>
            </a:r>
            <a:r>
              <a:rPr kumimoji="0" lang="en-GB" sz="2000" b="0" i="0" u="none" strike="noStrike" kern="0" cap="none" spc="0" normalizeH="0" baseline="0" noProof="0" dirty="0" err="1">
                <a:ln>
                  <a:noFill/>
                </a:ln>
                <a:solidFill>
                  <a:srgbClr val="203864"/>
                </a:solidFill>
                <a:effectLst/>
                <a:uLnTx/>
                <a:uFillTx/>
                <a:latin typeface="Century Gothic" panose="020F0302020204030204"/>
                <a:ea typeface="+mn-ea"/>
                <a:cs typeface="+mn-cs"/>
                <a:sym typeface="Arial"/>
              </a:rPr>
              <a:t>Bleistift</a:t>
            </a:r>
            <a:r>
              <a:rPr kumimoji="0" lang="en-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a:t>
            </a:r>
            <a:r>
              <a:rPr kumimoji="0" lang="en-GB" sz="2000" b="0" i="0" u="none" strike="noStrike" kern="0" cap="none" spc="0" normalizeH="0" noProof="0" dirty="0">
                <a:ln>
                  <a:noFill/>
                </a:ln>
                <a:solidFill>
                  <a:srgbClr val="203864"/>
                </a:solidFill>
                <a:effectLst/>
                <a:uLnTx/>
                <a:uFillTx/>
                <a:latin typeface="Century Gothic" panose="020F0302020204030204"/>
                <a:ea typeface="+mn-ea"/>
                <a:cs typeface="+mn-cs"/>
                <a:sym typeface="Arial"/>
              </a:rPr>
              <a:t> toll, </a:t>
            </a:r>
            <a:r>
              <a:rPr kumimoji="0" lang="en-GB" sz="2000" b="0" i="0" u="none" strike="noStrike" kern="0" cap="none" spc="0" normalizeH="0" noProof="0" dirty="0" err="1">
                <a:ln>
                  <a:noFill/>
                </a:ln>
                <a:solidFill>
                  <a:srgbClr val="203864"/>
                </a:solidFill>
                <a:effectLst/>
                <a:uLnTx/>
                <a:uFillTx/>
                <a:latin typeface="Century Gothic" panose="020F0302020204030204"/>
                <a:ea typeface="+mn-ea"/>
                <a:cs typeface="+mn-cs"/>
                <a:sym typeface="Arial"/>
              </a:rPr>
              <a:t>ist</a:t>
            </a:r>
            <a:r>
              <a:rPr kumimoji="0" lang="en-GB" sz="2000" b="0" i="0" u="none" strike="noStrike" kern="0" cap="none" spc="0" normalizeH="0" noProof="0" dirty="0">
                <a:ln>
                  <a:noFill/>
                </a:ln>
                <a:solidFill>
                  <a:srgbClr val="203864"/>
                </a:solidFill>
                <a:effectLst/>
                <a:uLnTx/>
                <a:uFillTx/>
                <a:latin typeface="Century Gothic" panose="020F0302020204030204"/>
                <a:ea typeface="+mn-ea"/>
                <a:cs typeface="+mn-cs"/>
                <a:sym typeface="Arial"/>
              </a:rPr>
              <a:t>, und</a:t>
            </a:r>
            <a:endParaRPr kumimoji="0" lang="es-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
        <p:nvSpPr>
          <p:cNvPr id="41" name="Llamada rectangular redondeada 23">
            <a:extLst>
              <a:ext uri="{FF2B5EF4-FFF2-40B4-BE49-F238E27FC236}">
                <a16:creationId xmlns:a16="http://schemas.microsoft.com/office/drawing/2014/main" id="{F268071B-B3B5-4549-935F-4F617891AAAF}"/>
              </a:ext>
            </a:extLst>
          </p:cNvPr>
          <p:cNvSpPr/>
          <p:nvPr/>
        </p:nvSpPr>
        <p:spPr>
          <a:xfrm>
            <a:off x="5061234" y="1518803"/>
            <a:ext cx="2713953" cy="769698"/>
          </a:xfrm>
          <a:prstGeom prst="wedgeRoundRectCallout">
            <a:avLst>
              <a:gd name="adj1" fmla="val 66688"/>
              <a:gd name="adj2" fmla="val 4234"/>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where?, the pencil, great, is, and</a:t>
            </a:r>
            <a:endParaRPr kumimoji="0" lang="es-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100562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hlinkClick r:id="" action="ppaction://noaction">
              <a:snd r:embed="rId5" name="hallo song spoken.wav"/>
            </a:hlinkClick>
            <a:extLst>
              <a:ext uri="{FF2B5EF4-FFF2-40B4-BE49-F238E27FC236}">
                <a16:creationId xmlns:a16="http://schemas.microsoft.com/office/drawing/2014/main" id="{904B233D-D1EF-4396-938A-0EC6E6B16455}"/>
              </a:ext>
            </a:extLst>
          </p:cNvPr>
          <p:cNvSpPr/>
          <p:nvPr/>
        </p:nvSpPr>
        <p:spPr>
          <a:xfrm>
            <a:off x="259080" y="1310285"/>
            <a:ext cx="7208520" cy="4511395"/>
          </a:xfrm>
          <a:prstGeom prst="wedgeRoundRectCallout">
            <a:avLst>
              <a:gd name="adj1" fmla="val 63311"/>
              <a:gd name="adj2" fmla="val -26344"/>
              <a:gd name="adj3" fmla="val 16667"/>
            </a:avLst>
          </a:prstGeom>
          <a:solidFill>
            <a:srgbClr val="FCF0EA"/>
          </a:solidFill>
          <a:ln w="571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 action="ppaction://noaction">
              <a:snd r:embed="rId6" name="T1_W5F_12.1.wav"/>
            </a:hlinkClick>
            <a:extLst>
              <a:ext uri="{FF2B5EF4-FFF2-40B4-BE49-F238E27FC236}">
                <a16:creationId xmlns:a16="http://schemas.microsoft.com/office/drawing/2014/main" id="{207C148F-45EB-4409-B006-B3FFBC980597}"/>
              </a:ext>
            </a:extLst>
          </p:cNvPr>
          <p:cNvSpPr txBox="1"/>
          <p:nvPr/>
        </p:nvSpPr>
        <p:spPr>
          <a:xfrm>
            <a:off x="3747856" y="83751"/>
            <a:ext cx="4105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Dann sing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2755" y="128500"/>
            <a:ext cx="52133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hlinkClick r:id="" action="ppaction://noaction">
              <a:snd r:embed="rId5" name="hallo song spoken.wav"/>
            </a:hlinkClick>
            <a:extLst>
              <a:ext uri="{FF2B5EF4-FFF2-40B4-BE49-F238E27FC236}">
                <a16:creationId xmlns:a16="http://schemas.microsoft.com/office/drawing/2014/main" id="{7AD3883F-C433-43AE-9FBD-3346B972CBEB}"/>
              </a:ext>
            </a:extLst>
          </p:cNvPr>
          <p:cNvSpPr txBox="1"/>
          <p:nvPr/>
        </p:nvSpPr>
        <p:spPr>
          <a:xfrm>
            <a:off x="617815" y="1827044"/>
            <a:ext cx="6962260" cy="3477875"/>
          </a:xfrm>
          <a:prstGeom prst="rect">
            <a:avLst/>
          </a:prstGeom>
          <a:noFill/>
        </p:spPr>
        <p:txBody>
          <a:bodyPr wrap="square" rtlCol="0">
            <a:spAutoFit/>
          </a:bodyPr>
          <a:lstStyle/>
          <a:p>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Hallo! Hallo! </a:t>
            </a:r>
            <a:r>
              <a:rPr lang="en-GB" sz="4400" dirty="0" err="1">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Guten</a:t>
            </a:r>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 Tag!</a:t>
            </a:r>
            <a:br>
              <a:rPr lang="en-GB" sz="4400" dirty="0">
                <a:solidFill>
                  <a:srgbClr val="002060"/>
                </a:solidFill>
                <a:latin typeface="Century Gothic" panose="020B0502020202020204" pitchFamily="34" charset="0"/>
              </a:rPr>
            </a:br>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Hallo! Hallo! </a:t>
            </a:r>
            <a:r>
              <a:rPr lang="en-GB" sz="4400" dirty="0" err="1">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Guten</a:t>
            </a:r>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 Tag!</a:t>
            </a:r>
            <a:endParaRPr lang="en-GB" sz="4400" dirty="0">
              <a:solidFill>
                <a:srgbClr val="002060"/>
              </a:solidFill>
              <a:latin typeface="Century Gothic" panose="020B0502020202020204" pitchFamily="34" charset="0"/>
            </a:endParaRPr>
          </a:p>
          <a:p>
            <a:r>
              <a:rPr lang="en-GB" sz="4400" dirty="0">
                <a:solidFill>
                  <a:srgbClr val="002060"/>
                </a:solidFill>
                <a:latin typeface="Century Gothic" panose="020B0502020202020204" pitchFamily="34" charset="0"/>
                <a:hlinkClick r:id="" action="ppaction://noaction">
                  <a:snd r:embed="rId8" name="hallo song spoken 2.wav"/>
                  <a:extLst>
                    <a:ext uri="{A12FA001-AC4F-418D-AE19-62706E023703}">
                      <ahyp:hlinkClr xmlns:ahyp="http://schemas.microsoft.com/office/drawing/2018/hyperlinkcolor" val="tx"/>
                    </a:ext>
                  </a:extLst>
                </a:hlinkClick>
              </a:rPr>
              <a:t>Hallo! Ich bin </a:t>
            </a:r>
            <a:r>
              <a:rPr lang="en-GB" sz="4400" dirty="0" err="1">
                <a:solidFill>
                  <a:srgbClr val="002060"/>
                </a:solidFill>
                <a:latin typeface="Century Gothic" panose="020B0502020202020204" pitchFamily="34" charset="0"/>
                <a:hlinkClick r:id="" action="ppaction://noaction">
                  <a:snd r:embed="rId8" name="hallo song spoken 2.wav"/>
                  <a:extLst>
                    <a:ext uri="{A12FA001-AC4F-418D-AE19-62706E023703}">
                      <ahyp:hlinkClr xmlns:ahyp="http://schemas.microsoft.com/office/drawing/2018/hyperlinkcolor" val="tx"/>
                    </a:ext>
                  </a:extLst>
                </a:hlinkClick>
              </a:rPr>
              <a:t>hier</a:t>
            </a:r>
            <a:r>
              <a:rPr lang="en-GB" sz="4400" dirty="0">
                <a:solidFill>
                  <a:srgbClr val="002060"/>
                </a:solidFill>
                <a:latin typeface="Century Gothic" panose="020B0502020202020204" pitchFamily="34" charset="0"/>
                <a:hlinkClick r:id="" action="ppaction://noaction">
                  <a:snd r:embed="rId8" name="hallo song spoken 2.wav"/>
                  <a:extLst>
                    <a:ext uri="{A12FA001-AC4F-418D-AE19-62706E023703}">
                      <ahyp:hlinkClr xmlns:ahyp="http://schemas.microsoft.com/office/drawing/2018/hyperlinkcolor" val="tx"/>
                    </a:ext>
                  </a:extLst>
                </a:hlinkClick>
              </a:rPr>
              <a:t>,</a:t>
            </a:r>
            <a:endParaRPr lang="en-GB" sz="4400" dirty="0">
              <a:solidFill>
                <a:srgbClr val="002060"/>
              </a:solidFill>
              <a:latin typeface="Century Gothic" panose="020B0502020202020204" pitchFamily="34" charset="0"/>
            </a:endParaRPr>
          </a:p>
          <a:p>
            <a:r>
              <a:rPr lang="en-GB" sz="4400" dirty="0">
                <a:solidFill>
                  <a:srgbClr val="002060"/>
                </a:solidFill>
                <a:latin typeface="Century Gothic" panose="020B0502020202020204" pitchFamily="34" charset="0"/>
                <a:hlinkClick r:id="" action="ppaction://noaction">
                  <a:snd r:embed="rId9" name="hallo song spoken 3.wav"/>
                  <a:extLst>
                    <a:ext uri="{A12FA001-AC4F-418D-AE19-62706E023703}">
                      <ahyp:hlinkClr xmlns:ahyp="http://schemas.microsoft.com/office/drawing/2018/hyperlinkcolor" val="tx"/>
                    </a:ext>
                  </a:extLst>
                </a:hlinkClick>
              </a:rPr>
              <a:t>Hallo! Du </a:t>
            </a:r>
            <a:r>
              <a:rPr lang="en-GB" sz="4400" dirty="0" err="1">
                <a:solidFill>
                  <a:srgbClr val="002060"/>
                </a:solidFill>
                <a:latin typeface="Century Gothic" panose="020B0502020202020204" pitchFamily="34" charset="0"/>
                <a:hlinkClick r:id="" action="ppaction://noaction">
                  <a:snd r:embed="rId9" name="hallo song spoken 3.wav"/>
                  <a:extLst>
                    <a:ext uri="{A12FA001-AC4F-418D-AE19-62706E023703}">
                      <ahyp:hlinkClr xmlns:ahyp="http://schemas.microsoft.com/office/drawing/2018/hyperlinkcolor" val="tx"/>
                    </a:ext>
                  </a:extLst>
                </a:hlinkClick>
              </a:rPr>
              <a:t>bist</a:t>
            </a:r>
            <a:r>
              <a:rPr lang="en-GB" sz="4400" dirty="0">
                <a:solidFill>
                  <a:srgbClr val="002060"/>
                </a:solidFill>
                <a:latin typeface="Century Gothic" panose="020B0502020202020204" pitchFamily="34" charset="0"/>
                <a:hlinkClick r:id="" action="ppaction://noaction">
                  <a:snd r:embed="rId9" name="hallo song spoken 3.wav"/>
                  <a:extLst>
                    <a:ext uri="{A12FA001-AC4F-418D-AE19-62706E023703}">
                      <ahyp:hlinkClr xmlns:ahyp="http://schemas.microsoft.com/office/drawing/2018/hyperlinkcolor" val="tx"/>
                    </a:ext>
                  </a:extLst>
                </a:hlinkClick>
              </a:rPr>
              <a:t> da,</a:t>
            </a:r>
            <a:br>
              <a:rPr lang="en-GB" sz="4400" dirty="0">
                <a:solidFill>
                  <a:srgbClr val="002060"/>
                </a:solidFill>
                <a:latin typeface="Century Gothic" panose="020B0502020202020204" pitchFamily="34" charset="0"/>
              </a:rPr>
            </a:br>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Hallo! Hallo! </a:t>
            </a:r>
            <a:r>
              <a:rPr lang="en-GB" sz="4400" dirty="0" err="1">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Guten</a:t>
            </a:r>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 Tag!</a:t>
            </a:r>
            <a:endParaRPr lang="en-GB" sz="4400" dirty="0">
              <a:solidFill>
                <a:srgbClr val="002060"/>
              </a:solidFill>
              <a:latin typeface="Century Gothic" panose="020B0502020202020204" pitchFamily="34" charset="0"/>
            </a:endParaRPr>
          </a:p>
        </p:txBody>
      </p:sp>
      <p:grpSp>
        <p:nvGrpSpPr>
          <p:cNvPr id="4" name="Group 3">
            <a:extLst>
              <a:ext uri="{FF2B5EF4-FFF2-40B4-BE49-F238E27FC236}">
                <a16:creationId xmlns:a16="http://schemas.microsoft.com/office/drawing/2014/main" id="{8E3F406C-5C12-47C4-9BDD-8D387294A56A}"/>
              </a:ext>
            </a:extLst>
          </p:cNvPr>
          <p:cNvGrpSpPr/>
          <p:nvPr/>
        </p:nvGrpSpPr>
        <p:grpSpPr>
          <a:xfrm>
            <a:off x="10451758" y="144473"/>
            <a:ext cx="1740242" cy="1283790"/>
            <a:chOff x="7853595" y="751206"/>
            <a:chExt cx="1740242" cy="1283790"/>
          </a:xfrm>
        </p:grpSpPr>
        <p:pic>
          <p:nvPicPr>
            <p:cNvPr id="9" name="Picture 8" descr="Two people wearing clothing&#10;&#10;Description automatically generated with low confidence">
              <a:extLst>
                <a:ext uri="{FF2B5EF4-FFF2-40B4-BE49-F238E27FC236}">
                  <a16:creationId xmlns:a16="http://schemas.microsoft.com/office/drawing/2014/main" id="{408C5B58-0244-40A0-8F9F-90D58ADDC4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 name="Rectangle 2">
              <a:extLst>
                <a:ext uri="{FF2B5EF4-FFF2-40B4-BE49-F238E27FC236}">
                  <a16:creationId xmlns:a16="http://schemas.microsoft.com/office/drawing/2014/main" id="{16ADC60D-0BD8-4B62-B319-9322CD33FCB0}"/>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cap="none" spc="50" dirty="0">
                  <a:ln w="0"/>
                  <a:solidFill>
                    <a:schemeClr val="bg2"/>
                  </a:solidFill>
                  <a:effectLst>
                    <a:innerShdw blurRad="63500" dist="50800" dir="13500000">
                      <a:srgbClr val="000000">
                        <a:alpha val="50000"/>
                      </a:srgbClr>
                    </a:innerShdw>
                  </a:effectLst>
                </a:rPr>
                <a:t>singen</a:t>
              </a:r>
            </a:p>
          </p:txBody>
        </p:sp>
      </p:grpSp>
      <p:pic>
        <p:nvPicPr>
          <p:cNvPr id="6" name="Picture 5" descr="A picture containing text&#10;&#10;Description automatically generated">
            <a:extLst>
              <a:ext uri="{FF2B5EF4-FFF2-40B4-BE49-F238E27FC236}">
                <a16:creationId xmlns:a16="http://schemas.microsoft.com/office/drawing/2014/main" id="{89E9CF98-562C-4AFB-9552-7210FA053A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1645" y="1310285"/>
            <a:ext cx="1813570" cy="5167937"/>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4D9218B2-6127-4982-8DD0-871C36026F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38430" y="2061697"/>
            <a:ext cx="1862193" cy="4541520"/>
          </a:xfrm>
          <a:prstGeom prst="rect">
            <a:avLst/>
          </a:prstGeom>
        </p:spPr>
      </p:pic>
      <p:pic>
        <p:nvPicPr>
          <p:cNvPr id="5" name="hallo song">
            <a:hlinkClick r:id="" action="ppaction://media"/>
            <a:extLst>
              <a:ext uri="{FF2B5EF4-FFF2-40B4-BE49-F238E27FC236}">
                <a16:creationId xmlns:a16="http://schemas.microsoft.com/office/drawing/2014/main" id="{F97CBE93-EB71-E873-7397-375FD9F76A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688009" y="1310285"/>
            <a:ext cx="1279092" cy="1279092"/>
          </a:xfrm>
          <a:prstGeom prst="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950101211"/>
              </p:ext>
            </p:extLst>
          </p:nvPr>
        </p:nvGraphicFramePr>
        <p:xfrm>
          <a:off x="505302" y="84176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dirty="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j</a:t>
                      </a:r>
                      <a:r>
                        <a:rPr lang="en-GB" sz="2400" b="1" dirty="0">
                          <a:solidFill>
                            <a:srgbClr val="00B0F0"/>
                          </a:solidFill>
                          <a:latin typeface="Century Gothic" panose="020B0502020202020204" pitchFamily="34" charset="0"/>
                        </a:rPr>
                        <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ist</a:t>
                      </a:r>
                      <a:r>
                        <a:rPr lang="en-US" sz="2400" b="1" dirty="0">
                          <a:solidFill>
                            <a:srgbClr val="00B0F0"/>
                          </a:solidFill>
                          <a:latin typeface="Century Gothic" panose="020B0502020202020204" pitchFamily="34" charset="0"/>
                        </a:rPr>
                        <a:t> </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Guten</a:t>
                      </a:r>
                      <a:r>
                        <a:rPr lang="en-US" sz="2400" b="1" dirty="0">
                          <a:solidFill>
                            <a:srgbClr val="00B0F0"/>
                          </a:solidFill>
                          <a:latin typeface="Century Gothic" panose="020B0502020202020204" pitchFamily="34" charset="0"/>
                        </a:rPr>
                        <a:t> 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sie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e</a:t>
                      </a:r>
                      <a:r>
                        <a:rPr lang="en-GB" sz="2400" b="1" dirty="0">
                          <a:solidFill>
                            <a:srgbClr val="00B0F0"/>
                          </a:solidFill>
                          <a:latin typeface="Century Gothic" panose="020B0502020202020204" pitchFamily="34" charset="0"/>
                        </a:rPr>
                        <a:t>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Tafel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er </a:t>
                      </a:r>
                      <a:r>
                        <a:rPr lang="en-GB" sz="2400" b="1" dirty="0" err="1">
                          <a:solidFill>
                            <a:srgbClr val="92D050"/>
                          </a:solidFill>
                          <a:latin typeface="Century Gothic" panose="020B0502020202020204" pitchFamily="34" charset="0"/>
                        </a:rPr>
                        <a:t>Bleistift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Tisch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Flasche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Fenster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u </a:t>
                      </a:r>
                      <a:r>
                        <a:rPr lang="en-GB" sz="2400" b="1" dirty="0" err="1">
                          <a:solidFill>
                            <a:srgbClr val="92D050"/>
                          </a:solidFill>
                          <a:latin typeface="Century Gothic" panose="020B0502020202020204" pitchFamily="34" charset="0"/>
                        </a:rPr>
                        <a:t>bist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a:t>
                      </a:r>
                      <a:r>
                        <a:rPr lang="en-US" sz="2400" b="1" baseline="30000" dirty="0">
                          <a:solidFill>
                            <a:srgbClr val="FF3399"/>
                          </a:solidFill>
                          <a:latin typeface="Century Gothic" panose="020B0502020202020204" pitchFamily="34" charset="0"/>
                        </a:rPr>
                        <a:t>2</a:t>
                      </a:r>
                      <a:endParaRPr lang="en-GB" sz="2400" b="1" baseline="30000"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richtig</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was</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falsch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gelb</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baseline="0" dirty="0">
                          <a:solidFill>
                            <a:srgbClr val="FF3399"/>
                          </a:solidFill>
                          <a:latin typeface="Century Gothic" panose="020B0502020202020204" pitchFamily="34" charset="0"/>
                        </a:rPr>
                        <a:t>rot</a:t>
                      </a:r>
                      <a:endParaRPr lang="en-GB" sz="2400" b="1" baseline="0"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err="1">
                <a:solidFill>
                  <a:srgbClr val="002060"/>
                </a:solidFill>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50044" y="554627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false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49513" y="555476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yellow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21527" y="555456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red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57050" y="45738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that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37913" y="458585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right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37298" y="456930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what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79211" y="3696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bottle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737912" y="3701440"/>
            <a:ext cx="2649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window)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55734" y="3693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are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50045" y="28704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board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66070" y="282780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pencil</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46804" y="285644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(the) table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50046" y="20069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1" y="19561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708456" y="198046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250047" y="10808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yes</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138548"/>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65527" y="116354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hello (formal)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14407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50048" y="54105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blau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95079" y="5432677"/>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richtig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46804" y="544963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das</a:t>
            </a:r>
            <a:r>
              <a:rPr lang="en-US" sz="2400" kern="0" baseline="30000" dirty="0">
                <a:solidFill>
                  <a:srgbClr val="002060"/>
                </a:solidFill>
                <a:latin typeface="Century Gothic" panose="020B0502020202020204" pitchFamily="34" charset="0"/>
                <a:cs typeface="Arial"/>
                <a:sym typeface="Arial"/>
              </a:rPr>
              <a:t>2</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57050" y="45738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37913" y="458585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gelb</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37298" y="456930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was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79211" y="3696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du </a:t>
            </a:r>
            <a:r>
              <a:rPr lang="en-US" sz="2400" kern="0" dirty="0" err="1">
                <a:solidFill>
                  <a:srgbClr val="002060"/>
                </a:solidFill>
                <a:latin typeface="Century Gothic" panose="020B0502020202020204" pitchFamily="34" charset="0"/>
                <a:cs typeface="Arial"/>
                <a:sym typeface="Arial"/>
              </a:rPr>
              <a:t>bist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737912" y="370144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Bleistift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55734" y="3693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Tafel</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50045" y="28704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das Fenster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66070" y="282780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Flasche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46804" y="285644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Tisch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50046" y="20069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Guten</a:t>
            </a:r>
            <a:r>
              <a:rPr lang="en-US" sz="2400" kern="0" dirty="0">
                <a:solidFill>
                  <a:srgbClr val="002060"/>
                </a:solidFill>
                <a:latin typeface="Century Gothic" panose="020B0502020202020204" pitchFamily="34" charset="0"/>
                <a:cs typeface="Arial"/>
                <a:sym typeface="Arial"/>
              </a:rPr>
              <a:t> 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1" y="19561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sie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708456" y="198046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250047" y="10808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138548"/>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65527" y="116354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04135388"/>
              </p:ext>
            </p:extLst>
          </p:nvPr>
        </p:nvGraphicFramePr>
        <p:xfrm>
          <a:off x="524213" y="81098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he </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i</a:t>
                      </a:r>
                      <a:r>
                        <a:rPr lang="en-GB" sz="2400" b="1" dirty="0">
                          <a:solidFill>
                            <a:srgbClr val="00B0F0"/>
                          </a:solidFill>
                          <a:latin typeface="Century Gothic" panose="020B0502020202020204" pitchFamily="34" charset="0"/>
                        </a:rPr>
                        <a: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Hello (formal)</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she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window</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bottle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table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you are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pencil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red</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yellow</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what</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blue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right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that</a:t>
                      </a:r>
                      <a:endParaRPr lang="en-GB" sz="2400" b="1" baseline="30000"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21248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F9EFEAC2-DCDA-4AE6-AF8F-51E4486C0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52342389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17171098"/>
              </p:ext>
            </p:extLst>
          </p:nvPr>
        </p:nvGraphicFramePr>
        <p:xfrm>
          <a:off x="516732" y="81890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dirty="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j</a:t>
                      </a:r>
                      <a:r>
                        <a:rPr lang="en-GB" sz="2400" b="1" dirty="0">
                          <a:solidFill>
                            <a:srgbClr val="002060"/>
                          </a:solidFill>
                          <a:latin typeface="Century Gothic" panose="020B0502020202020204" pitchFamily="34" charset="0"/>
                        </a:rPr>
                        <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ist</a:t>
                      </a:r>
                      <a:r>
                        <a:rPr lang="en-US" sz="2400" b="1" dirty="0">
                          <a:solidFill>
                            <a:srgbClr val="002060"/>
                          </a:solidFill>
                          <a:latin typeface="Century Gothic" panose="020B0502020202020204" pitchFamily="34" charset="0"/>
                        </a:rPr>
                        <a:t> </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Guten</a:t>
                      </a:r>
                      <a:r>
                        <a:rPr lang="en-US" sz="2400" b="1" dirty="0">
                          <a:solidFill>
                            <a:srgbClr val="002060"/>
                          </a:solidFill>
                          <a:latin typeface="Century Gothic" panose="020B0502020202020204" pitchFamily="34" charset="0"/>
                        </a:rPr>
                        <a:t> 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sie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t>
                      </a:r>
                      <a:r>
                        <a:rPr lang="en-GB" sz="2400" b="1" dirty="0">
                          <a:solidFill>
                            <a:srgbClr val="002060"/>
                          </a:solidFill>
                          <a:latin typeface="Century Gothic" panose="020B0502020202020204" pitchFamily="34" charset="0"/>
                        </a:rPr>
                        <a:t>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Tafel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Bleistift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Tisch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Flasche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Fenster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u </a:t>
                      </a:r>
                      <a:r>
                        <a:rPr lang="en-GB" sz="2400" b="1" dirty="0" err="1">
                          <a:solidFill>
                            <a:srgbClr val="002060"/>
                          </a:solidFill>
                          <a:latin typeface="Century Gothic" panose="020B0502020202020204" pitchFamily="34" charset="0"/>
                        </a:rPr>
                        <a:t>bist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a:t>
                      </a:r>
                      <a:r>
                        <a:rPr lang="en-US" sz="2400" b="1" baseline="30000" dirty="0">
                          <a:solidFill>
                            <a:srgbClr val="002060"/>
                          </a:solidFill>
                          <a:latin typeface="Century Gothic" panose="020B0502020202020204" pitchFamily="34" charset="0"/>
                        </a:rPr>
                        <a:t>2</a:t>
                      </a:r>
                      <a:endParaRPr lang="en-GB" sz="2400" b="1" baseline="30000"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richtig</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was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falsch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gelb</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baseline="0" dirty="0">
                          <a:solidFill>
                            <a:srgbClr val="002060"/>
                          </a:solidFill>
                          <a:latin typeface="Century Gothic" panose="020B0502020202020204" pitchFamily="34" charset="0"/>
                        </a:rPr>
                        <a:t>rot</a:t>
                      </a:r>
                      <a:endParaRPr lang="en-GB" sz="2400" b="1"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err="1">
                <a:solidFill>
                  <a:srgbClr val="002060"/>
                </a:solidFill>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08456" y="198046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9061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34224832"/>
              </p:ext>
            </p:extLst>
          </p:nvPr>
        </p:nvGraphicFramePr>
        <p:xfrm>
          <a:off x="524213" y="81098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he </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Hello (formal)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window</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bottle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table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are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pencil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red</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yellow</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what</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blue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right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that</a:t>
                      </a:r>
                      <a:endParaRPr lang="en-GB" sz="2400" b="1" baseline="30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173071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4113006" y="1596767"/>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8000" dirty="0" err="1">
                <a:solidFill>
                  <a:srgbClr val="002060"/>
                </a:solidFill>
                <a:latin typeface="Century Gothic" panose="020B0502020202020204" pitchFamily="34" charset="0"/>
              </a:rPr>
              <a:t>g</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ben</a:t>
            </a:r>
            <a:endParaRPr lang="en-GB" sz="8000" dirty="0">
              <a:solidFill>
                <a:srgbClr val="002060"/>
              </a:solidFill>
              <a:latin typeface="Century Gothic" panose="020B0502020202020204" pitchFamily="34" charset="0"/>
            </a:endParaRPr>
          </a:p>
        </p:txBody>
      </p:sp>
      <p:sp>
        <p:nvSpPr>
          <p:cNvPr id="55" name="CustomShape 3"/>
          <p:cNvSpPr/>
          <p:nvPr/>
        </p:nvSpPr>
        <p:spPr>
          <a:xfrm>
            <a:off x="10448898" y="124011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4550228" y="317517"/>
            <a:ext cx="5465901" cy="1015663"/>
          </a:xfrm>
          <a:prstGeom prst="rect">
            <a:avLst/>
          </a:prstGeom>
          <a:noFill/>
        </p:spPr>
        <p:txBody>
          <a:bodyPr wrap="square" rtlCol="0">
            <a:spAutoFit/>
          </a:bodyPr>
          <a:lstStyle/>
          <a:p>
            <a:r>
              <a:rPr lang="en-GB" sz="6000" dirty="0">
                <a:solidFill>
                  <a:srgbClr val="002060"/>
                </a:solidFill>
                <a:latin typeface="Century Gothic" panose="020B0502020202020204" pitchFamily="34" charset="0"/>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77148" y="1207460"/>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2" name="TextBox 1">
            <a:extLst>
              <a:ext uri="{FF2B5EF4-FFF2-40B4-BE49-F238E27FC236}">
                <a16:creationId xmlns:a16="http://schemas.microsoft.com/office/drawing/2014/main" id="{FC96B7AD-872B-4902-B647-6D312AB19FF0}"/>
              </a:ext>
            </a:extLst>
          </p:cNvPr>
          <p:cNvSpPr txBox="1"/>
          <p:nvPr/>
        </p:nvSpPr>
        <p:spPr>
          <a:xfrm>
            <a:off x="4877382" y="3679795"/>
            <a:ext cx="217777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2150" y="1860041"/>
            <a:ext cx="1800179" cy="1783813"/>
          </a:xfrm>
          <a:prstGeom prst="rect">
            <a:avLst/>
          </a:prstGeom>
        </p:spPr>
      </p:pic>
      <p:sp>
        <p:nvSpPr>
          <p:cNvPr id="13" name="Rectangle 12">
            <a:extLst>
              <a:ext uri="{FF2B5EF4-FFF2-40B4-BE49-F238E27FC236}">
                <a16:creationId xmlns:a16="http://schemas.microsoft.com/office/drawing/2014/main" id="{08F3AA49-1EC2-4A41-AFA9-9B2260566DA0}"/>
              </a:ext>
            </a:extLst>
          </p:cNvPr>
          <p:cNvSpPr/>
          <p:nvPr/>
        </p:nvSpPr>
        <p:spPr>
          <a:xfrm>
            <a:off x="1329622" y="4281637"/>
            <a:ext cx="188705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Id</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751950" y="4293146"/>
            <a:ext cx="2106667"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lang="en-GB" sz="6000" noProof="0" dirty="0" err="1">
                <a:solidFill>
                  <a:srgbClr val="002060"/>
                </a:solidFill>
                <a:latin typeface="Century Gothic" panose="020B0502020202020204" pitchFamily="34" charset="0"/>
              </a:rPr>
              <a:t>hr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26" name="Picture 2" descr="Light, Light Bulb, On, Bulb, Electric Bulb, Electric">
            <a:extLst>
              <a:ext uri="{FF2B5EF4-FFF2-40B4-BE49-F238E27FC236}">
                <a16:creationId xmlns:a16="http://schemas.microsoft.com/office/drawing/2014/main" id="{DCC3BD4E-E4D4-1C5E-0C4E-69E4F6F35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384" y="2447133"/>
            <a:ext cx="1487066" cy="184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lus, Sign, Green, Mark, Icon, Symbol, Positive">
            <a:extLst>
              <a:ext uri="{FF2B5EF4-FFF2-40B4-BE49-F238E27FC236}">
                <a16:creationId xmlns:a16="http://schemas.microsoft.com/office/drawing/2014/main" id="{68E1902D-1D6A-DF56-79EE-A51B47CEC9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3238" y="2076563"/>
            <a:ext cx="1785660" cy="17782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57CFFD5-0653-AFDE-2B85-6055733DC01B}"/>
              </a:ext>
            </a:extLst>
          </p:cNvPr>
          <p:cNvSpPr txBox="1"/>
          <p:nvPr/>
        </p:nvSpPr>
        <p:spPr>
          <a:xfrm>
            <a:off x="9501531" y="3705864"/>
            <a:ext cx="217777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more</a:t>
            </a:r>
          </a:p>
        </p:txBody>
      </p:sp>
      <p:sp>
        <p:nvSpPr>
          <p:cNvPr id="19" name="Title 4">
            <a:extLst>
              <a:ext uri="{FF2B5EF4-FFF2-40B4-BE49-F238E27FC236}">
                <a16:creationId xmlns:a16="http://schemas.microsoft.com/office/drawing/2014/main" id="{29CBB005-DC0D-0C3B-A6DF-6832AE51B0FE}"/>
              </a:ext>
            </a:extLst>
          </p:cNvPr>
          <p:cNvSpPr txBox="1">
            <a:spLocks/>
          </p:cNvSpPr>
          <p:nvPr/>
        </p:nvSpPr>
        <p:spPr>
          <a:xfrm>
            <a:off x="777074" y="128500"/>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20" name="Google Shape;119;p1">
            <a:extLst>
              <a:ext uri="{FF2B5EF4-FFF2-40B4-BE49-F238E27FC236}">
                <a16:creationId xmlns:a16="http://schemas.microsoft.com/office/drawing/2014/main" id="{D901C462-34C6-EFAC-88A7-E53BD0FDD29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76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3"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089759" y="-180437"/>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002060"/>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3974629" y="1803673"/>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81640" y="1859827"/>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06389" y="1776077"/>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896808" y="2605441"/>
            <a:ext cx="13083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188" y="1678296"/>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182094" y="2672698"/>
            <a:ext cx="160653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139636" y="5553583"/>
            <a:ext cx="18485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791188" y="4699487"/>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650726" y="3965690"/>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05612" y="5554274"/>
            <a:ext cx="214193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itle 4">
            <a:extLst>
              <a:ext uri="{FF2B5EF4-FFF2-40B4-BE49-F238E27FC236}">
                <a16:creationId xmlns:a16="http://schemas.microsoft.com/office/drawing/2014/main" id="{F4904BA8-D46F-DB94-965B-D20DC93902C4}"/>
              </a:ext>
            </a:extLst>
          </p:cNvPr>
          <p:cNvSpPr txBox="1">
            <a:spLocks/>
          </p:cNvSpPr>
          <p:nvPr/>
        </p:nvSpPr>
        <p:spPr>
          <a:xfrm>
            <a:off x="777074" y="128500"/>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26" name="Google Shape;119;p1">
            <a:extLst>
              <a:ext uri="{FF2B5EF4-FFF2-40B4-BE49-F238E27FC236}">
                <a16:creationId xmlns:a16="http://schemas.microsoft.com/office/drawing/2014/main" id="{B704F6EF-655F-53D7-25E4-E7187FEBE8A0}"/>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2F4431-4C53-41E2-9446-F70B05A08A3F}"/>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5" name="CustomShape 3">
            <a:hlinkClick r:id="" action="ppaction://noaction">
              <a:snd r:embed="rId5" name="T1_W5F_4.2.wav"/>
            </a:hlinkClick>
            <a:extLst>
              <a:ext uri="{FF2B5EF4-FFF2-40B4-BE49-F238E27FC236}">
                <a16:creationId xmlns:a16="http://schemas.microsoft.com/office/drawing/2014/main" id="{6F64965E-923D-4F16-A5D6-4FD14C01E2BE}"/>
              </a:ext>
            </a:extLst>
          </p:cNvPr>
          <p:cNvSpPr/>
          <p:nvPr/>
        </p:nvSpPr>
        <p:spPr>
          <a:xfrm>
            <a:off x="123171" y="764727"/>
            <a:ext cx="10670466" cy="8998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Moritz is dreaming. What is he dreaming about? </a:t>
            </a:r>
            <a:b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b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B.</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83078" y="1382309"/>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 descr="pillow clipart png - Clip Art Library">
            <a:extLst>
              <a:ext uri="{FF2B5EF4-FFF2-40B4-BE49-F238E27FC236}">
                <a16:creationId xmlns:a16="http://schemas.microsoft.com/office/drawing/2014/main" id="{3B9360C9-3232-40AE-8566-7EC8C429AD25}"/>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pic>
        <p:nvPicPr>
          <p:cNvPr id="8" name="Picture 7" descr="A picture containing green&#10;&#10;Description automatically generated">
            <a:extLst>
              <a:ext uri="{FF2B5EF4-FFF2-40B4-BE49-F238E27FC236}">
                <a16:creationId xmlns:a16="http://schemas.microsoft.com/office/drawing/2014/main" id="{8C5E472E-41A8-4F0A-BB4F-A71211632149}"/>
              </a:ext>
            </a:extLst>
          </p:cNvPr>
          <p:cNvPicPr>
            <a:picLocks noChangeAspect="1"/>
          </p:cNvPicPr>
          <p:nvPr/>
        </p:nvPicPr>
        <p:blipFill rotWithShape="1">
          <a:blip r:embed="rId7">
            <a:extLst>
              <a:ext uri="{28A0092B-C50C-407E-A947-70E740481C1C}">
                <a14:useLocalDpi xmlns:a14="http://schemas.microsoft.com/office/drawing/2010/main" val="0"/>
              </a:ext>
            </a:extLst>
          </a:blip>
          <a:srcRect r="47383"/>
          <a:stretch/>
        </p:blipFill>
        <p:spPr>
          <a:xfrm>
            <a:off x="1559036" y="2423835"/>
            <a:ext cx="3604959" cy="3425647"/>
          </a:xfrm>
          <a:prstGeom prst="rect">
            <a:avLst/>
          </a:prstGeom>
        </p:spPr>
      </p:pic>
      <p:sp>
        <p:nvSpPr>
          <p:cNvPr id="9" name="TextBox 8">
            <a:extLst>
              <a:ext uri="{FF2B5EF4-FFF2-40B4-BE49-F238E27FC236}">
                <a16:creationId xmlns:a16="http://schemas.microsoft.com/office/drawing/2014/main" id="{1284BE1E-37D0-4C10-9FBB-8EF9D7D73677}"/>
              </a:ext>
            </a:extLst>
          </p:cNvPr>
          <p:cNvSpPr txBox="1"/>
          <p:nvPr/>
        </p:nvSpPr>
        <p:spPr>
          <a:xfrm>
            <a:off x="2357558" y="5323832"/>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S</a:t>
            </a:r>
            <a:r>
              <a:rPr lang="en-GB" sz="4400" b="1" dirty="0" err="1">
                <a:solidFill>
                  <a:srgbClr val="002060"/>
                </a:solidFill>
                <a:latin typeface="Century Gothic" panose="020B0502020202020204" pitchFamily="34" charset="0"/>
              </a:rPr>
              <a:t>ei</a:t>
            </a:r>
            <a:r>
              <a:rPr lang="en-GB" sz="4400" dirty="0" err="1">
                <a:solidFill>
                  <a:srgbClr val="002060"/>
                </a:solidFill>
                <a:latin typeface="Century Gothic" panose="020B0502020202020204" pitchFamily="34" charset="0"/>
              </a:rPr>
              <a:t>le</a:t>
            </a:r>
            <a:endParaRPr lang="en-GB" sz="4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F712A09F-4BCB-4339-AB91-E8AAA9B08128}"/>
              </a:ext>
            </a:extLst>
          </p:cNvPr>
          <p:cNvSpPr txBox="1"/>
          <p:nvPr/>
        </p:nvSpPr>
        <p:spPr>
          <a:xfrm>
            <a:off x="5851689" y="5095458"/>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S</a:t>
            </a:r>
            <a:r>
              <a:rPr lang="en-GB" sz="4400" b="1" dirty="0" err="1">
                <a:solidFill>
                  <a:srgbClr val="002060"/>
                </a:solidFill>
                <a:latin typeface="Century Gothic" panose="020B0502020202020204" pitchFamily="34" charset="0"/>
              </a:rPr>
              <a:t>ee</a:t>
            </a:r>
            <a:r>
              <a:rPr lang="en-GB" sz="4400" dirty="0" err="1">
                <a:solidFill>
                  <a:srgbClr val="002060"/>
                </a:solidFill>
                <a:latin typeface="Century Gothic" panose="020B0502020202020204" pitchFamily="34" charset="0"/>
              </a:rPr>
              <a:t>le</a:t>
            </a:r>
            <a:endParaRPr lang="en-GB" sz="4400" dirty="0">
              <a:solidFill>
                <a:srgbClr val="002060"/>
              </a:solidFill>
              <a:latin typeface="Century Gothic" panose="020B0502020202020204" pitchFamily="34" charset="0"/>
            </a:endParaRPr>
          </a:p>
        </p:txBody>
      </p:sp>
      <p:pic>
        <p:nvPicPr>
          <p:cNvPr id="13" name="Picture 12" descr="Shape&#10;&#10;Description automatically generated">
            <a:extLst>
              <a:ext uri="{FF2B5EF4-FFF2-40B4-BE49-F238E27FC236}">
                <a16:creationId xmlns:a16="http://schemas.microsoft.com/office/drawing/2014/main" id="{2E13B3B9-291C-49FB-9BB1-2441581097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4447" y="3004617"/>
            <a:ext cx="2009872" cy="1860702"/>
          </a:xfrm>
          <a:prstGeom prst="rect">
            <a:avLst/>
          </a:prstGeom>
        </p:spPr>
      </p:pic>
      <p:sp>
        <p:nvSpPr>
          <p:cNvPr id="17" name="TextBox 16">
            <a:extLst>
              <a:ext uri="{FF2B5EF4-FFF2-40B4-BE49-F238E27FC236}">
                <a16:creationId xmlns:a16="http://schemas.microsoft.com/office/drawing/2014/main" id="{2EA6BDDF-1DD4-4CE6-966E-948ECAD0B943}"/>
              </a:ext>
            </a:extLst>
          </p:cNvPr>
          <p:cNvSpPr txBox="1"/>
          <p:nvPr/>
        </p:nvSpPr>
        <p:spPr>
          <a:xfrm rot="21025426">
            <a:off x="6096000" y="3429000"/>
            <a:ext cx="1694026" cy="830997"/>
          </a:xfrm>
          <a:prstGeom prst="rect">
            <a:avLst/>
          </a:prstGeom>
          <a:noFill/>
        </p:spPr>
        <p:txBody>
          <a:bodyPr wrap="square" rtlCol="0">
            <a:spAutoFit/>
          </a:bodyPr>
          <a:lstStyle/>
          <a:p>
            <a:pPr algn="ctr"/>
            <a:r>
              <a:rPr lang="en-GB" sz="4800" dirty="0">
                <a:solidFill>
                  <a:schemeClr val="bg1"/>
                </a:solidFill>
                <a:latin typeface="Segoe Script" panose="030B0504020000000003" pitchFamily="66" charset="0"/>
              </a:rPr>
              <a:t>soul</a:t>
            </a:r>
          </a:p>
        </p:txBody>
      </p:sp>
      <p:sp>
        <p:nvSpPr>
          <p:cNvPr id="83" name="CustomShape 23">
            <a:hlinkClick r:id="" action="ppaction://noaction">
              <a:snd r:embed="rId9" name="T1_W5F_4.4.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5224870" y="1653730"/>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erson wearing a yellow shirt&#10;&#10;Description automatically generated with low confidence">
            <a:extLst>
              <a:ext uri="{FF2B5EF4-FFF2-40B4-BE49-F238E27FC236}">
                <a16:creationId xmlns:a16="http://schemas.microsoft.com/office/drawing/2014/main" id="{1D941307-1D90-486C-8A2E-B2333D7D31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49" name="Group 48">
            <a:extLst>
              <a:ext uri="{FF2B5EF4-FFF2-40B4-BE49-F238E27FC236}">
                <a16:creationId xmlns:a16="http://schemas.microsoft.com/office/drawing/2014/main" id="{974B482F-D77A-482B-8E2E-99BF3AF095E1}"/>
              </a:ext>
            </a:extLst>
          </p:cNvPr>
          <p:cNvGrpSpPr/>
          <p:nvPr/>
        </p:nvGrpSpPr>
        <p:grpSpPr>
          <a:xfrm>
            <a:off x="10849413" y="2166924"/>
            <a:ext cx="890953" cy="513823"/>
            <a:chOff x="5360602" y="517320"/>
            <a:chExt cx="1445474" cy="733564"/>
          </a:xfrm>
        </p:grpSpPr>
        <p:sp>
          <p:nvSpPr>
            <p:cNvPr id="50" name="Freeform: Shape 18">
              <a:extLst>
                <a:ext uri="{FF2B5EF4-FFF2-40B4-BE49-F238E27FC236}">
                  <a16:creationId xmlns:a16="http://schemas.microsoft.com/office/drawing/2014/main" id="{6A61EC85-6380-4BE4-9123-0D7D67764928}"/>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51" name="Arc 50">
              <a:extLst>
                <a:ext uri="{FF2B5EF4-FFF2-40B4-BE49-F238E27FC236}">
                  <a16:creationId xmlns:a16="http://schemas.microsoft.com/office/drawing/2014/main" id="{4107F2F2-55B7-4503-8DC6-860CF4976261}"/>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52" name="Arc 51">
              <a:extLst>
                <a:ext uri="{FF2B5EF4-FFF2-40B4-BE49-F238E27FC236}">
                  <a16:creationId xmlns:a16="http://schemas.microsoft.com/office/drawing/2014/main" id="{864A831F-1ECA-41AA-8D68-D1ABABEA44F0}"/>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Tree>
    <p:extLst>
      <p:ext uri="{BB962C8B-B14F-4D97-AF65-F5344CB8AC3E}">
        <p14:creationId xmlns:p14="http://schemas.microsoft.com/office/powerpoint/2010/main" val="7233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83078" y="1402202"/>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sp>
        <p:nvSpPr>
          <p:cNvPr id="9" name="TextBox 8">
            <a:extLst>
              <a:ext uri="{FF2B5EF4-FFF2-40B4-BE49-F238E27FC236}">
                <a16:creationId xmlns:a16="http://schemas.microsoft.com/office/drawing/2014/main" id="{1284BE1E-37D0-4C10-9FBB-8EF9D7D73677}"/>
              </a:ext>
            </a:extLst>
          </p:cNvPr>
          <p:cNvSpPr txBox="1"/>
          <p:nvPr/>
        </p:nvSpPr>
        <p:spPr>
          <a:xfrm>
            <a:off x="2357558" y="5323832"/>
            <a:ext cx="235386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F</a:t>
            </a:r>
            <a:r>
              <a:rPr lang="en-GB" sz="4400" b="1" dirty="0">
                <a:solidFill>
                  <a:srgbClr val="002060"/>
                </a:solidFill>
                <a:latin typeface="Century Gothic" panose="020B0502020202020204" pitchFamily="34" charset="0"/>
              </a:rPr>
              <a:t>ee</a:t>
            </a:r>
            <a:r>
              <a:rPr lang="en-GB" sz="4400" dirty="0">
                <a:solidFill>
                  <a:srgbClr val="002060"/>
                </a:solidFill>
                <a:latin typeface="Century Gothic" panose="020B0502020202020204" pitchFamily="34" charset="0"/>
              </a:rPr>
              <a:t>n</a:t>
            </a:r>
          </a:p>
        </p:txBody>
      </p:sp>
      <p:sp>
        <p:nvSpPr>
          <p:cNvPr id="61" name="TextBox 60">
            <a:extLst>
              <a:ext uri="{FF2B5EF4-FFF2-40B4-BE49-F238E27FC236}">
                <a16:creationId xmlns:a16="http://schemas.microsoft.com/office/drawing/2014/main" id="{F712A09F-4BCB-4339-AB91-E8AAA9B08128}"/>
              </a:ext>
            </a:extLst>
          </p:cNvPr>
          <p:cNvSpPr txBox="1"/>
          <p:nvPr/>
        </p:nvSpPr>
        <p:spPr>
          <a:xfrm>
            <a:off x="5851689" y="5095458"/>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f</a:t>
            </a:r>
            <a:r>
              <a:rPr lang="en-GB" sz="4400" b="1" dirty="0" err="1">
                <a:solidFill>
                  <a:srgbClr val="002060"/>
                </a:solidFill>
                <a:latin typeface="Century Gothic" panose="020B0502020202020204" pitchFamily="34" charset="0"/>
              </a:rPr>
              <a:t>ei</a:t>
            </a:r>
            <a:r>
              <a:rPr lang="en-GB" sz="4400" dirty="0" err="1">
                <a:solidFill>
                  <a:srgbClr val="002060"/>
                </a:solidFill>
                <a:latin typeface="Century Gothic" panose="020B0502020202020204" pitchFamily="34" charset="0"/>
              </a:rPr>
              <a:t>n</a:t>
            </a:r>
            <a:endParaRPr lang="en-GB" sz="4400" dirty="0">
              <a:solidFill>
                <a:srgbClr val="002060"/>
              </a:solidFill>
              <a:latin typeface="Century Gothic" panose="020B0502020202020204" pitchFamily="34" charset="0"/>
            </a:endParaRPr>
          </a:p>
        </p:txBody>
      </p:sp>
      <p:sp>
        <p:nvSpPr>
          <p:cNvPr id="83" name="CustomShape 23">
            <a:hlinkClick r:id="" action="ppaction://noaction">
              <a:snd r:embed="rId5" name="T1_W5F_4.5.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2</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1715152" y="1664535"/>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Creature, Faery, Fairy, Fantasy, Female, Fictional, Fly">
            <a:extLst>
              <a:ext uri="{FF2B5EF4-FFF2-40B4-BE49-F238E27FC236}">
                <a16:creationId xmlns:a16="http://schemas.microsoft.com/office/drawing/2014/main" id="{86210B4B-F27D-7604-72A2-5EDF15E93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455" y="2716135"/>
            <a:ext cx="1214886" cy="2149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reature, Faery, Fairy, Fantasy, Female, Fictional, Fly">
            <a:extLst>
              <a:ext uri="{FF2B5EF4-FFF2-40B4-BE49-F238E27FC236}">
                <a16:creationId xmlns:a16="http://schemas.microsoft.com/office/drawing/2014/main" id="{4E4F8EA3-E580-079A-F1F5-7BE408951A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5070" y="2716135"/>
            <a:ext cx="1214886" cy="21491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nfirmation, Symbol, Icon, Green, To Approve, Approval">
            <a:extLst>
              <a:ext uri="{FF2B5EF4-FFF2-40B4-BE49-F238E27FC236}">
                <a16:creationId xmlns:a16="http://schemas.microsoft.com/office/drawing/2014/main" id="{FAD9F107-B3AC-4CD1-EC4F-06ACD3FA4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9740" y="2883818"/>
            <a:ext cx="1300525" cy="1300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ock&#10;&#10;Description automatically generated">
            <a:extLst>
              <a:ext uri="{FF2B5EF4-FFF2-40B4-BE49-F238E27FC236}">
                <a16:creationId xmlns:a16="http://schemas.microsoft.com/office/drawing/2014/main" id="{321BF1C6-638F-02DD-C12B-752E27643C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5164" y="3881813"/>
            <a:ext cx="718347" cy="361324"/>
          </a:xfrm>
          <a:prstGeom prst="rect">
            <a:avLst/>
          </a:prstGeom>
        </p:spPr>
      </p:pic>
      <p:sp>
        <p:nvSpPr>
          <p:cNvPr id="25" name="Rectangle 24">
            <a:extLst>
              <a:ext uri="{FF2B5EF4-FFF2-40B4-BE49-F238E27FC236}">
                <a16:creationId xmlns:a16="http://schemas.microsoft.com/office/drawing/2014/main" id="{44EC3E6E-25B6-4667-96B2-1CA2BA00AEA1}"/>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4" descr="pillow clipart png - Clip Art Library">
            <a:extLst>
              <a:ext uri="{FF2B5EF4-FFF2-40B4-BE49-F238E27FC236}">
                <a16:creationId xmlns:a16="http://schemas.microsoft.com/office/drawing/2014/main" id="{27D8AA50-3835-4F3C-8CFA-2EC094CDE999}"/>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yellow shirt&#10;&#10;Description automatically generated with low confidence">
            <a:extLst>
              <a:ext uri="{FF2B5EF4-FFF2-40B4-BE49-F238E27FC236}">
                <a16:creationId xmlns:a16="http://schemas.microsoft.com/office/drawing/2014/main" id="{FEE6A665-73AF-4B39-B21E-88A737E990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29" name="Group 28">
            <a:extLst>
              <a:ext uri="{FF2B5EF4-FFF2-40B4-BE49-F238E27FC236}">
                <a16:creationId xmlns:a16="http://schemas.microsoft.com/office/drawing/2014/main" id="{021F4AC3-605D-4972-924F-65CACBB2D198}"/>
              </a:ext>
            </a:extLst>
          </p:cNvPr>
          <p:cNvGrpSpPr/>
          <p:nvPr/>
        </p:nvGrpSpPr>
        <p:grpSpPr>
          <a:xfrm>
            <a:off x="10849413" y="2166924"/>
            <a:ext cx="890953" cy="513823"/>
            <a:chOff x="5360602" y="517320"/>
            <a:chExt cx="1445474" cy="733564"/>
          </a:xfrm>
        </p:grpSpPr>
        <p:sp>
          <p:nvSpPr>
            <p:cNvPr id="31" name="Freeform: Shape 18">
              <a:extLst>
                <a:ext uri="{FF2B5EF4-FFF2-40B4-BE49-F238E27FC236}">
                  <a16:creationId xmlns:a16="http://schemas.microsoft.com/office/drawing/2014/main" id="{7AF9E834-0343-4150-9695-6E84C3E5F073}"/>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51FD5BF2-8A8F-4762-94E3-2EEB8A2241C4}"/>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F7D37E77-9250-40D4-8F13-CEED343EE338}"/>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Tree>
    <p:extLst>
      <p:ext uri="{BB962C8B-B14F-4D97-AF65-F5344CB8AC3E}">
        <p14:creationId xmlns:p14="http://schemas.microsoft.com/office/powerpoint/2010/main" val="410902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83078" y="1382309"/>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sp>
        <p:nvSpPr>
          <p:cNvPr id="9" name="TextBox 8">
            <a:extLst>
              <a:ext uri="{FF2B5EF4-FFF2-40B4-BE49-F238E27FC236}">
                <a16:creationId xmlns:a16="http://schemas.microsoft.com/office/drawing/2014/main" id="{1284BE1E-37D0-4C10-9FBB-8EF9D7D73677}"/>
              </a:ext>
            </a:extLst>
          </p:cNvPr>
          <p:cNvSpPr txBox="1"/>
          <p:nvPr/>
        </p:nvSpPr>
        <p:spPr>
          <a:xfrm>
            <a:off x="2357558" y="5323832"/>
            <a:ext cx="235386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M</a:t>
            </a:r>
            <a:r>
              <a:rPr lang="en-GB" sz="4400" b="1" dirty="0">
                <a:solidFill>
                  <a:srgbClr val="002060"/>
                </a:solidFill>
                <a:latin typeface="Century Gothic" panose="020B0502020202020204" pitchFamily="34" charset="0"/>
              </a:rPr>
              <a:t>ee</a:t>
            </a:r>
            <a:r>
              <a:rPr lang="en-GB" sz="4400" dirty="0">
                <a:solidFill>
                  <a:srgbClr val="002060"/>
                </a:solidFill>
                <a:latin typeface="Century Gothic" panose="020B0502020202020204" pitchFamily="34" charset="0"/>
              </a:rPr>
              <a:t>r</a:t>
            </a:r>
          </a:p>
        </p:txBody>
      </p:sp>
      <p:sp>
        <p:nvSpPr>
          <p:cNvPr id="61" name="TextBox 60">
            <a:extLst>
              <a:ext uri="{FF2B5EF4-FFF2-40B4-BE49-F238E27FC236}">
                <a16:creationId xmlns:a16="http://schemas.microsoft.com/office/drawing/2014/main" id="{F712A09F-4BCB-4339-AB91-E8AAA9B08128}"/>
              </a:ext>
            </a:extLst>
          </p:cNvPr>
          <p:cNvSpPr txBox="1"/>
          <p:nvPr/>
        </p:nvSpPr>
        <p:spPr>
          <a:xfrm>
            <a:off x="5725840" y="4922091"/>
            <a:ext cx="235386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M</a:t>
            </a:r>
            <a:r>
              <a:rPr lang="en-GB" sz="4400" b="1" dirty="0">
                <a:solidFill>
                  <a:srgbClr val="002060"/>
                </a:solidFill>
                <a:latin typeface="Century Gothic" panose="020B0502020202020204" pitchFamily="34" charset="0"/>
              </a:rPr>
              <a:t>ei</a:t>
            </a:r>
            <a:r>
              <a:rPr lang="en-GB" sz="4400" dirty="0">
                <a:solidFill>
                  <a:srgbClr val="002060"/>
                </a:solidFill>
                <a:latin typeface="Century Gothic" panose="020B0502020202020204" pitchFamily="34" charset="0"/>
              </a:rPr>
              <a:t>er</a:t>
            </a:r>
          </a:p>
        </p:txBody>
      </p:sp>
      <p:sp>
        <p:nvSpPr>
          <p:cNvPr id="83" name="CustomShape 23">
            <a:hlinkClick r:id="" action="ppaction://noaction">
              <a:snd r:embed="rId5" name="T1_W5F_4.8.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5153918" y="1925151"/>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The Great Wave Off Kanagawa, Art, Drawing, Landscape">
            <a:extLst>
              <a:ext uri="{FF2B5EF4-FFF2-40B4-BE49-F238E27FC236}">
                <a16:creationId xmlns:a16="http://schemas.microsoft.com/office/drawing/2014/main" id="{547ED875-E24A-3758-1488-14AD288DF6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7775" y="3204276"/>
            <a:ext cx="2262495" cy="15224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ther, Old Age, Aunt, Aunty, Granny, Grandmother">
            <a:extLst>
              <a:ext uri="{FF2B5EF4-FFF2-40B4-BE49-F238E27FC236}">
                <a16:creationId xmlns:a16="http://schemas.microsoft.com/office/drawing/2014/main" id="{29D4CE5C-6269-231C-B43E-1B26B69715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4415" y="3035484"/>
            <a:ext cx="1347417" cy="1549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781483-0670-D34D-A59B-3EB316DB084B}"/>
              </a:ext>
            </a:extLst>
          </p:cNvPr>
          <p:cNvSpPr txBox="1"/>
          <p:nvPr/>
        </p:nvSpPr>
        <p:spPr>
          <a:xfrm>
            <a:off x="7049758" y="3735606"/>
            <a:ext cx="946435" cy="707886"/>
          </a:xfrm>
          <a:prstGeom prst="rect">
            <a:avLst/>
          </a:prstGeom>
          <a:solidFill>
            <a:srgbClr val="FFD319"/>
          </a:solidFill>
        </p:spPr>
        <p:txBody>
          <a:bodyPr wrap="square" rtlCol="0">
            <a:spAutoFit/>
          </a:bodyPr>
          <a:lstStyle/>
          <a:p>
            <a:r>
              <a:rPr lang="en-US" sz="2000" dirty="0">
                <a:latin typeface="Century Gothic" panose="020B0502020202020204" pitchFamily="34" charset="0"/>
              </a:rPr>
              <a:t>Frau Meier</a:t>
            </a:r>
            <a:endParaRPr lang="en-GB" sz="2000" dirty="0">
              <a:latin typeface="Century Gothic" panose="020B0502020202020204" pitchFamily="34" charset="0"/>
            </a:endParaRPr>
          </a:p>
        </p:txBody>
      </p:sp>
      <p:sp>
        <p:nvSpPr>
          <p:cNvPr id="24" name="Rectangle 23">
            <a:extLst>
              <a:ext uri="{FF2B5EF4-FFF2-40B4-BE49-F238E27FC236}">
                <a16:creationId xmlns:a16="http://schemas.microsoft.com/office/drawing/2014/main" id="{B4FC995A-E500-4D6F-842E-D8D671921411}"/>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4" descr="pillow clipart png - Clip Art Library">
            <a:extLst>
              <a:ext uri="{FF2B5EF4-FFF2-40B4-BE49-F238E27FC236}">
                <a16:creationId xmlns:a16="http://schemas.microsoft.com/office/drawing/2014/main" id="{3EF15533-0E29-46CB-A6D4-B3D49D6D97C0}"/>
              </a:ext>
            </a:extLst>
          </p:cNvPr>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erson wearing a yellow shirt&#10;&#10;Description automatically generated with low confidence">
            <a:extLst>
              <a:ext uri="{FF2B5EF4-FFF2-40B4-BE49-F238E27FC236}">
                <a16:creationId xmlns:a16="http://schemas.microsoft.com/office/drawing/2014/main" id="{9F7DF80C-04A3-452D-A186-5AEBDCE669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27" name="Group 26">
            <a:extLst>
              <a:ext uri="{FF2B5EF4-FFF2-40B4-BE49-F238E27FC236}">
                <a16:creationId xmlns:a16="http://schemas.microsoft.com/office/drawing/2014/main" id="{873813E6-1CD0-4C8C-8EF8-552060769720}"/>
              </a:ext>
            </a:extLst>
          </p:cNvPr>
          <p:cNvGrpSpPr/>
          <p:nvPr/>
        </p:nvGrpSpPr>
        <p:grpSpPr>
          <a:xfrm>
            <a:off x="10849413" y="2166924"/>
            <a:ext cx="890953" cy="513823"/>
            <a:chOff x="5360602" y="517320"/>
            <a:chExt cx="1445474" cy="733564"/>
          </a:xfrm>
        </p:grpSpPr>
        <p:sp>
          <p:nvSpPr>
            <p:cNvPr id="28" name="Freeform: Shape 18">
              <a:extLst>
                <a:ext uri="{FF2B5EF4-FFF2-40B4-BE49-F238E27FC236}">
                  <a16:creationId xmlns:a16="http://schemas.microsoft.com/office/drawing/2014/main" id="{E5F64820-0D72-4F51-841F-A02B87BFA9C4}"/>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9" name="Arc 28">
              <a:extLst>
                <a:ext uri="{FF2B5EF4-FFF2-40B4-BE49-F238E27FC236}">
                  <a16:creationId xmlns:a16="http://schemas.microsoft.com/office/drawing/2014/main" id="{032805CD-E6A0-4120-8CCE-D86D3624A9CD}"/>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31" name="Arc 30">
              <a:extLst>
                <a:ext uri="{FF2B5EF4-FFF2-40B4-BE49-F238E27FC236}">
                  <a16:creationId xmlns:a16="http://schemas.microsoft.com/office/drawing/2014/main" id="{39B2E5A5-2EBE-44F6-A6B2-C39C1030583A}"/>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Tree>
    <p:extLst>
      <p:ext uri="{BB962C8B-B14F-4D97-AF65-F5344CB8AC3E}">
        <p14:creationId xmlns:p14="http://schemas.microsoft.com/office/powerpoint/2010/main" val="113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83078" y="1382309"/>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sp>
        <p:nvSpPr>
          <p:cNvPr id="9" name="TextBox 8">
            <a:extLst>
              <a:ext uri="{FF2B5EF4-FFF2-40B4-BE49-F238E27FC236}">
                <a16:creationId xmlns:a16="http://schemas.microsoft.com/office/drawing/2014/main" id="{1284BE1E-37D0-4C10-9FBB-8EF9D7D73677}"/>
              </a:ext>
            </a:extLst>
          </p:cNvPr>
          <p:cNvSpPr txBox="1"/>
          <p:nvPr/>
        </p:nvSpPr>
        <p:spPr>
          <a:xfrm>
            <a:off x="2357558" y="5323832"/>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w</a:t>
            </a:r>
            <a:r>
              <a:rPr lang="en-GB" sz="4400" b="1" dirty="0" err="1">
                <a:solidFill>
                  <a:srgbClr val="002060"/>
                </a:solidFill>
                <a:latin typeface="Century Gothic" panose="020B0502020202020204" pitchFamily="34" charset="0"/>
              </a:rPr>
              <a:t>ei</a:t>
            </a:r>
            <a:r>
              <a:rPr lang="en-GB" sz="4400" dirty="0" err="1">
                <a:solidFill>
                  <a:srgbClr val="002060"/>
                </a:solidFill>
                <a:latin typeface="Century Gothic" panose="020B0502020202020204" pitchFamily="34" charset="0"/>
              </a:rPr>
              <a:t>nen</a:t>
            </a:r>
            <a:endParaRPr lang="en-GB" sz="4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F712A09F-4BCB-4339-AB91-E8AAA9B08128}"/>
              </a:ext>
            </a:extLst>
          </p:cNvPr>
          <p:cNvSpPr txBox="1"/>
          <p:nvPr/>
        </p:nvSpPr>
        <p:spPr>
          <a:xfrm>
            <a:off x="5667405" y="5033418"/>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V</a:t>
            </a:r>
            <a:r>
              <a:rPr lang="en-GB" sz="4400" b="1" dirty="0" err="1">
                <a:solidFill>
                  <a:srgbClr val="002060"/>
                </a:solidFill>
                <a:latin typeface="Century Gothic" panose="020B0502020202020204" pitchFamily="34" charset="0"/>
              </a:rPr>
              <a:t>e</a:t>
            </a:r>
            <a:r>
              <a:rPr lang="en-GB" sz="4400" dirty="0" err="1">
                <a:solidFill>
                  <a:srgbClr val="002060"/>
                </a:solidFill>
                <a:latin typeface="Century Gothic" panose="020B0502020202020204" pitchFamily="34" charset="0"/>
              </a:rPr>
              <a:t>nen</a:t>
            </a:r>
            <a:endParaRPr lang="en-GB" sz="4400" dirty="0">
              <a:solidFill>
                <a:srgbClr val="002060"/>
              </a:solidFill>
              <a:latin typeface="Century Gothic" panose="020B0502020202020204" pitchFamily="34" charset="0"/>
            </a:endParaRPr>
          </a:p>
        </p:txBody>
      </p:sp>
      <p:sp>
        <p:nvSpPr>
          <p:cNvPr id="83" name="CustomShape 23">
            <a:hlinkClick r:id="" action="ppaction://noaction">
              <a:snd r:embed="rId5" name="T1_W5F_4.11.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1697189" y="1785257"/>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Human Body, Circulatory System, Circulation, Blood">
            <a:extLst>
              <a:ext uri="{FF2B5EF4-FFF2-40B4-BE49-F238E27FC236}">
                <a16:creationId xmlns:a16="http://schemas.microsoft.com/office/drawing/2014/main" id="{659C92ED-880C-6F31-1C4E-9DCA2CD4D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9606" y="2767472"/>
            <a:ext cx="1071841" cy="214368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moji, Emoticon, Smiley, Face, Expression, Chat, Symbol">
            <a:extLst>
              <a:ext uri="{FF2B5EF4-FFF2-40B4-BE49-F238E27FC236}">
                <a16:creationId xmlns:a16="http://schemas.microsoft.com/office/drawing/2014/main" id="{DD3F618A-2BBA-6F84-0296-D634E6499EFA}"/>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070215" y="2767472"/>
            <a:ext cx="2650667" cy="265066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983A12E4-BCF3-488C-A3FD-130CFC7986CC}"/>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4" descr="pillow clipart png - Clip Art Library">
            <a:extLst>
              <a:ext uri="{FF2B5EF4-FFF2-40B4-BE49-F238E27FC236}">
                <a16:creationId xmlns:a16="http://schemas.microsoft.com/office/drawing/2014/main" id="{1A7DC57B-0943-4D53-926F-EAA4DA85CFD3}"/>
              </a:ext>
            </a:extLst>
          </p:cNvPr>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erson wearing a yellow shirt&#10;&#10;Description automatically generated with low confidence">
            <a:extLst>
              <a:ext uri="{FF2B5EF4-FFF2-40B4-BE49-F238E27FC236}">
                <a16:creationId xmlns:a16="http://schemas.microsoft.com/office/drawing/2014/main" id="{AFB603AA-23C6-4798-A8C6-1D5FA5559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26" name="Group 25">
            <a:extLst>
              <a:ext uri="{FF2B5EF4-FFF2-40B4-BE49-F238E27FC236}">
                <a16:creationId xmlns:a16="http://schemas.microsoft.com/office/drawing/2014/main" id="{D316184B-1B1B-4EE1-8632-BE89B830CC1B}"/>
              </a:ext>
            </a:extLst>
          </p:cNvPr>
          <p:cNvGrpSpPr/>
          <p:nvPr/>
        </p:nvGrpSpPr>
        <p:grpSpPr>
          <a:xfrm>
            <a:off x="10849413" y="2166924"/>
            <a:ext cx="890953" cy="513823"/>
            <a:chOff x="5360602" y="517320"/>
            <a:chExt cx="1445474" cy="733564"/>
          </a:xfrm>
        </p:grpSpPr>
        <p:sp>
          <p:nvSpPr>
            <p:cNvPr id="27" name="Freeform: Shape 18">
              <a:extLst>
                <a:ext uri="{FF2B5EF4-FFF2-40B4-BE49-F238E27FC236}">
                  <a16:creationId xmlns:a16="http://schemas.microsoft.com/office/drawing/2014/main" id="{810CB186-0013-4267-98BF-64DAD7F065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8" name="Arc 27">
              <a:extLst>
                <a:ext uri="{FF2B5EF4-FFF2-40B4-BE49-F238E27FC236}">
                  <a16:creationId xmlns:a16="http://schemas.microsoft.com/office/drawing/2014/main" id="{223C5EEF-1914-4936-BA29-EC5D7CEE8FCB}"/>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29" name="Arc 28">
              <a:extLst>
                <a:ext uri="{FF2B5EF4-FFF2-40B4-BE49-F238E27FC236}">
                  <a16:creationId xmlns:a16="http://schemas.microsoft.com/office/drawing/2014/main" id="{D869AA07-B08E-4B23-ADE8-4769794956A8}"/>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Tree>
    <p:extLst>
      <p:ext uri="{BB962C8B-B14F-4D97-AF65-F5344CB8AC3E}">
        <p14:creationId xmlns:p14="http://schemas.microsoft.com/office/powerpoint/2010/main" val="41677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78962" y="1382309"/>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sp>
        <p:nvSpPr>
          <p:cNvPr id="9" name="TextBox 8">
            <a:extLst>
              <a:ext uri="{FF2B5EF4-FFF2-40B4-BE49-F238E27FC236}">
                <a16:creationId xmlns:a16="http://schemas.microsoft.com/office/drawing/2014/main" id="{1284BE1E-37D0-4C10-9FBB-8EF9D7D73677}"/>
              </a:ext>
            </a:extLst>
          </p:cNvPr>
          <p:cNvSpPr txBox="1"/>
          <p:nvPr/>
        </p:nvSpPr>
        <p:spPr>
          <a:xfrm>
            <a:off x="2206742" y="5099572"/>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s</a:t>
            </a:r>
            <a:r>
              <a:rPr lang="en-GB" sz="4400" b="1" dirty="0" err="1">
                <a:solidFill>
                  <a:srgbClr val="002060"/>
                </a:solidFill>
                <a:latin typeface="Century Gothic" panose="020B0502020202020204" pitchFamily="34" charset="0"/>
              </a:rPr>
              <a:t>e</a:t>
            </a:r>
            <a:r>
              <a:rPr lang="en-GB" sz="4400" dirty="0" err="1">
                <a:solidFill>
                  <a:srgbClr val="002060"/>
                </a:solidFill>
                <a:latin typeface="Century Gothic" panose="020B0502020202020204" pitchFamily="34" charset="0"/>
              </a:rPr>
              <a:t>hen</a:t>
            </a:r>
            <a:endParaRPr lang="en-GB" sz="4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F712A09F-4BCB-4339-AB91-E8AAA9B08128}"/>
              </a:ext>
            </a:extLst>
          </p:cNvPr>
          <p:cNvSpPr txBox="1"/>
          <p:nvPr/>
        </p:nvSpPr>
        <p:spPr>
          <a:xfrm>
            <a:off x="5848954" y="5095767"/>
            <a:ext cx="235386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s</a:t>
            </a:r>
            <a:r>
              <a:rPr lang="en-GB" sz="4400" b="1" dirty="0">
                <a:solidFill>
                  <a:srgbClr val="002060"/>
                </a:solidFill>
                <a:latin typeface="Century Gothic" panose="020B0502020202020204" pitchFamily="34" charset="0"/>
              </a:rPr>
              <a:t>ei</a:t>
            </a:r>
            <a:r>
              <a:rPr lang="en-GB" sz="4400" dirty="0">
                <a:solidFill>
                  <a:srgbClr val="002060"/>
                </a:solidFill>
                <a:latin typeface="Century Gothic" panose="020B0502020202020204" pitchFamily="34" charset="0"/>
              </a:rPr>
              <a:t>n</a:t>
            </a:r>
          </a:p>
        </p:txBody>
      </p:sp>
      <p:sp>
        <p:nvSpPr>
          <p:cNvPr id="83" name="CustomShape 23">
            <a:hlinkClick r:id="" action="ppaction://noaction">
              <a:snd r:embed="rId5" name="T1_W5F_4.9.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1681173" y="1645612"/>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Diversity, Equality, Children, Nursery">
            <a:extLst>
              <a:ext uri="{FF2B5EF4-FFF2-40B4-BE49-F238E27FC236}">
                <a16:creationId xmlns:a16="http://schemas.microsoft.com/office/drawing/2014/main" id="{C45813EF-7A59-E7A9-5B0C-4C9756949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694904"/>
            <a:ext cx="1278473" cy="1534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clock&#10;&#10;Description automatically generated">
            <a:extLst>
              <a:ext uri="{FF2B5EF4-FFF2-40B4-BE49-F238E27FC236}">
                <a16:creationId xmlns:a16="http://schemas.microsoft.com/office/drawing/2014/main" id="{94EA8816-9235-F632-9A24-BAD16C9D1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2909" y="3732992"/>
            <a:ext cx="746854" cy="324687"/>
          </a:xfrm>
          <a:prstGeom prst="rect">
            <a:avLst/>
          </a:prstGeom>
        </p:spPr>
      </p:pic>
      <p:pic>
        <p:nvPicPr>
          <p:cNvPr id="4100" name="Picture 4" descr="Eye, Optics, Eyelashes, Iris, Lid, Optician">
            <a:extLst>
              <a:ext uri="{FF2B5EF4-FFF2-40B4-BE49-F238E27FC236}">
                <a16:creationId xmlns:a16="http://schemas.microsoft.com/office/drawing/2014/main" id="{4413F99A-4785-EF6C-2A7E-720B50C8B4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7508" y="3053094"/>
            <a:ext cx="2085278" cy="10426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6B38C2F-505B-49CA-973B-3D29E9E8DED7}"/>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4" descr="pillow clipart png - Clip Art Library">
            <a:extLst>
              <a:ext uri="{FF2B5EF4-FFF2-40B4-BE49-F238E27FC236}">
                <a16:creationId xmlns:a16="http://schemas.microsoft.com/office/drawing/2014/main" id="{04F222A4-95FA-448F-9ED4-9219B3366162}"/>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erson wearing a yellow shirt&#10;&#10;Description automatically generated with low confidence">
            <a:extLst>
              <a:ext uri="{FF2B5EF4-FFF2-40B4-BE49-F238E27FC236}">
                <a16:creationId xmlns:a16="http://schemas.microsoft.com/office/drawing/2014/main" id="{EBC54830-83F6-4836-BD44-55FE5991A1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27" name="Group 26">
            <a:extLst>
              <a:ext uri="{FF2B5EF4-FFF2-40B4-BE49-F238E27FC236}">
                <a16:creationId xmlns:a16="http://schemas.microsoft.com/office/drawing/2014/main" id="{CBD557D7-7CF2-436B-9C7B-E05B8540F5A7}"/>
              </a:ext>
            </a:extLst>
          </p:cNvPr>
          <p:cNvGrpSpPr/>
          <p:nvPr/>
        </p:nvGrpSpPr>
        <p:grpSpPr>
          <a:xfrm>
            <a:off x="10849413" y="2166924"/>
            <a:ext cx="890953" cy="513823"/>
            <a:chOff x="5360602" y="517320"/>
            <a:chExt cx="1445474" cy="733564"/>
          </a:xfrm>
        </p:grpSpPr>
        <p:sp>
          <p:nvSpPr>
            <p:cNvPr id="28" name="Freeform: Shape 18">
              <a:extLst>
                <a:ext uri="{FF2B5EF4-FFF2-40B4-BE49-F238E27FC236}">
                  <a16:creationId xmlns:a16="http://schemas.microsoft.com/office/drawing/2014/main" id="{8A736394-D2CC-41D4-8EA0-BC5F623B81AC}"/>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9" name="Arc 28">
              <a:extLst>
                <a:ext uri="{FF2B5EF4-FFF2-40B4-BE49-F238E27FC236}">
                  <a16:creationId xmlns:a16="http://schemas.microsoft.com/office/drawing/2014/main" id="{BEAA18F4-911C-4F27-8CC3-0D51F53FAA42}"/>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31" name="Arc 30">
              <a:extLst>
                <a:ext uri="{FF2B5EF4-FFF2-40B4-BE49-F238E27FC236}">
                  <a16:creationId xmlns:a16="http://schemas.microsoft.com/office/drawing/2014/main" id="{4C50126B-DF86-46DB-A471-AD502DFDFFCD}"/>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Tree>
    <p:extLst>
      <p:ext uri="{BB962C8B-B14F-4D97-AF65-F5344CB8AC3E}">
        <p14:creationId xmlns:p14="http://schemas.microsoft.com/office/powerpoint/2010/main" val="42266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83078" y="1382309"/>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sp>
        <p:nvSpPr>
          <p:cNvPr id="9" name="TextBox 8">
            <a:extLst>
              <a:ext uri="{FF2B5EF4-FFF2-40B4-BE49-F238E27FC236}">
                <a16:creationId xmlns:a16="http://schemas.microsoft.com/office/drawing/2014/main" id="{1284BE1E-37D0-4C10-9FBB-8EF9D7D73677}"/>
              </a:ext>
            </a:extLst>
          </p:cNvPr>
          <p:cNvSpPr txBox="1"/>
          <p:nvPr/>
        </p:nvSpPr>
        <p:spPr>
          <a:xfrm>
            <a:off x="2357558" y="5323832"/>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n</a:t>
            </a:r>
            <a:r>
              <a:rPr lang="en-GB" sz="4400" b="1" dirty="0" err="1">
                <a:solidFill>
                  <a:srgbClr val="002060"/>
                </a:solidFill>
                <a:latin typeface="Century Gothic" panose="020B0502020202020204" pitchFamily="34" charset="0"/>
              </a:rPr>
              <a:t>ei</a:t>
            </a:r>
            <a:r>
              <a:rPr lang="en-GB" sz="4400" dirty="0" err="1">
                <a:solidFill>
                  <a:srgbClr val="002060"/>
                </a:solidFill>
                <a:latin typeface="Century Gothic" panose="020B0502020202020204" pitchFamily="34" charset="0"/>
              </a:rPr>
              <a:t>n</a:t>
            </a:r>
            <a:endParaRPr lang="en-GB" sz="4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F712A09F-4BCB-4339-AB91-E8AAA9B08128}"/>
              </a:ext>
            </a:extLst>
          </p:cNvPr>
          <p:cNvSpPr txBox="1"/>
          <p:nvPr/>
        </p:nvSpPr>
        <p:spPr>
          <a:xfrm>
            <a:off x="5851689" y="5095458"/>
            <a:ext cx="235386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n</a:t>
            </a:r>
            <a:r>
              <a:rPr lang="en-GB" sz="4400" b="1" dirty="0">
                <a:solidFill>
                  <a:srgbClr val="002060"/>
                </a:solidFill>
                <a:latin typeface="Century Gothic" panose="020B0502020202020204" pitchFamily="34" charset="0"/>
              </a:rPr>
              <a:t>ee</a:t>
            </a:r>
            <a:endParaRPr lang="en-GB" sz="4400" dirty="0">
              <a:solidFill>
                <a:srgbClr val="002060"/>
              </a:solidFill>
              <a:latin typeface="Century Gothic" panose="020B0502020202020204" pitchFamily="34" charset="0"/>
            </a:endParaRPr>
          </a:p>
        </p:txBody>
      </p:sp>
      <p:sp>
        <p:nvSpPr>
          <p:cNvPr id="83" name="CustomShape 23">
            <a:hlinkClick r:id="" action="ppaction://noaction">
              <a:snd r:embed="rId5" name="T1_W5F_4.14.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1691344" y="1760027"/>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descr="No Symbol, Prohibition, Sign, Prohibited, Symbol">
            <a:extLst>
              <a:ext uri="{FF2B5EF4-FFF2-40B4-BE49-F238E27FC236}">
                <a16:creationId xmlns:a16="http://schemas.microsoft.com/office/drawing/2014/main" id="{E5B2F2F4-601D-2D5D-F863-BFB0BE230B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1453" y="3470508"/>
            <a:ext cx="1382309" cy="13823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o Symbol, Prohibition, Sign, Prohibited, Symbol">
            <a:extLst>
              <a:ext uri="{FF2B5EF4-FFF2-40B4-BE49-F238E27FC236}">
                <a16:creationId xmlns:a16="http://schemas.microsoft.com/office/drawing/2014/main" id="{7041DEDC-B0FC-87DF-5119-906B1E0AD6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673" y="3269086"/>
            <a:ext cx="1382309" cy="138230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7EBB25F7-4501-496F-83C6-EBDAE355AAFA}"/>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4" descr="pillow clipart png - Clip Art Library">
            <a:extLst>
              <a:ext uri="{FF2B5EF4-FFF2-40B4-BE49-F238E27FC236}">
                <a16:creationId xmlns:a16="http://schemas.microsoft.com/office/drawing/2014/main" id="{AAAE027B-3165-4C77-8C56-C279ECFBB1AA}"/>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erson wearing a yellow shirt&#10;&#10;Description automatically generated with low confidence">
            <a:extLst>
              <a:ext uri="{FF2B5EF4-FFF2-40B4-BE49-F238E27FC236}">
                <a16:creationId xmlns:a16="http://schemas.microsoft.com/office/drawing/2014/main" id="{278D58E7-E8D0-4A51-AB23-93BA49C6C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26" name="Group 25">
            <a:extLst>
              <a:ext uri="{FF2B5EF4-FFF2-40B4-BE49-F238E27FC236}">
                <a16:creationId xmlns:a16="http://schemas.microsoft.com/office/drawing/2014/main" id="{F2CA29AC-780B-4F32-822B-C71EC03C6785}"/>
              </a:ext>
            </a:extLst>
          </p:cNvPr>
          <p:cNvGrpSpPr/>
          <p:nvPr/>
        </p:nvGrpSpPr>
        <p:grpSpPr>
          <a:xfrm>
            <a:off x="10849413" y="2166924"/>
            <a:ext cx="890953" cy="513823"/>
            <a:chOff x="5360602" y="517320"/>
            <a:chExt cx="1445474" cy="733564"/>
          </a:xfrm>
        </p:grpSpPr>
        <p:sp>
          <p:nvSpPr>
            <p:cNvPr id="28" name="Freeform: Shape 18">
              <a:extLst>
                <a:ext uri="{FF2B5EF4-FFF2-40B4-BE49-F238E27FC236}">
                  <a16:creationId xmlns:a16="http://schemas.microsoft.com/office/drawing/2014/main" id="{640FE838-D95F-4313-8301-064D729D46D8}"/>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9" name="Arc 28">
              <a:extLst>
                <a:ext uri="{FF2B5EF4-FFF2-40B4-BE49-F238E27FC236}">
                  <a16:creationId xmlns:a16="http://schemas.microsoft.com/office/drawing/2014/main" id="{282659D0-D37F-423E-A27E-3EC773664C8C}"/>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31" name="Arc 30">
              <a:extLst>
                <a:ext uri="{FF2B5EF4-FFF2-40B4-BE49-F238E27FC236}">
                  <a16:creationId xmlns:a16="http://schemas.microsoft.com/office/drawing/2014/main" id="{0123FF5D-8658-4D93-BDC5-08224FCDE87F}"/>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
        <p:nvSpPr>
          <p:cNvPr id="32" name="Llamada rectangular redondeada 23">
            <a:extLst>
              <a:ext uri="{FF2B5EF4-FFF2-40B4-BE49-F238E27FC236}">
                <a16:creationId xmlns:a16="http://schemas.microsoft.com/office/drawing/2014/main" id="{3F319CFA-CBEA-4D0A-ABC0-19D9AF355CD8}"/>
              </a:ext>
            </a:extLst>
          </p:cNvPr>
          <p:cNvSpPr/>
          <p:nvPr/>
        </p:nvSpPr>
        <p:spPr>
          <a:xfrm>
            <a:off x="7912255" y="5585861"/>
            <a:ext cx="2713953" cy="1059950"/>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Nee</a:t>
            </a:r>
            <a:r>
              <a:rPr kumimoji="0" lang="en-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 </a:t>
            </a:r>
            <a:r>
              <a:rPr lang="en-GB" sz="2000" kern="0" dirty="0">
                <a:solidFill>
                  <a:srgbClr val="203864"/>
                </a:solidFill>
                <a:latin typeface="Century Gothic" panose="020F0302020204030204"/>
                <a:sym typeface="Arial"/>
              </a:rPr>
              <a:t>means the same as </a:t>
            </a:r>
            <a:r>
              <a:rPr lang="en-GB" sz="2000" b="1" kern="0" dirty="0" err="1">
                <a:solidFill>
                  <a:srgbClr val="203864"/>
                </a:solidFill>
                <a:latin typeface="Century Gothic" panose="020F0302020204030204"/>
                <a:sym typeface="Arial"/>
              </a:rPr>
              <a:t>nein</a:t>
            </a:r>
            <a:r>
              <a:rPr lang="en-GB" sz="2000" kern="0" dirty="0">
                <a:solidFill>
                  <a:srgbClr val="203864"/>
                </a:solidFill>
                <a:latin typeface="Century Gothic" panose="020F0302020204030204"/>
                <a:sym typeface="Arial"/>
              </a:rPr>
              <a:t>, like ‘nah’ in English.</a:t>
            </a:r>
            <a:endParaRPr kumimoji="0" lang="es-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99455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2233</Words>
  <Application>Microsoft Office PowerPoint</Application>
  <PresentationFormat>Widescreen</PresentationFormat>
  <Paragraphs>428</Paragraphs>
  <Slides>17</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Century gothic</vt:lpstr>
      <vt:lpstr>Modern Love</vt:lpstr>
      <vt:lpstr>Segoe Script</vt:lpstr>
      <vt:lpstr>1_Office Theme</vt:lpstr>
      <vt:lpstr>Describing me and others </vt:lpstr>
      <vt:lpstr>aussprechen</vt:lpstr>
      <vt:lpstr>aussprechen</vt:lpstr>
      <vt:lpstr>Follow up 1</vt:lpstr>
      <vt:lpstr>Follow up 1</vt:lpstr>
      <vt:lpstr>Follow up 1</vt:lpstr>
      <vt:lpstr>Follow up 1</vt:lpstr>
      <vt:lpstr>Follow up 1</vt:lpstr>
      <vt:lpstr>Follow up 1</vt:lpstr>
      <vt:lpstr>Follow up 2</vt:lpstr>
      <vt:lpstr>Follow up 3</vt:lpstr>
      <vt:lpstr>Follow up 4: </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90</cp:revision>
  <dcterms:created xsi:type="dcterms:W3CDTF">2021-06-12T06:20:35Z</dcterms:created>
  <dcterms:modified xsi:type="dcterms:W3CDTF">2023-06-22T12:41:08Z</dcterms:modified>
</cp:coreProperties>
</file>