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5" r:id="rId2"/>
    <p:sldId id="418" r:id="rId3"/>
    <p:sldId id="404" r:id="rId4"/>
    <p:sldId id="403" r:id="rId5"/>
    <p:sldId id="405" r:id="rId6"/>
    <p:sldId id="419" r:id="rId7"/>
    <p:sldId id="294" r:id="rId8"/>
    <p:sldId id="401" r:id="rId9"/>
    <p:sldId id="407" r:id="rId10"/>
    <p:sldId id="406" r:id="rId11"/>
    <p:sldId id="409" r:id="rId12"/>
    <p:sldId id="408" r:id="rId13"/>
    <p:sldId id="410" r:id="rId14"/>
    <p:sldId id="300" r:id="rId15"/>
    <p:sldId id="414" r:id="rId16"/>
    <p:sldId id="415" r:id="rId17"/>
    <p:sldId id="416" r:id="rId18"/>
    <p:sldId id="417" r:id="rId19"/>
    <p:sldId id="279" r:id="rId20"/>
    <p:sldId id="421" r:id="rId21"/>
    <p:sldId id="42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D"/>
    <a:srgbClr val="FF0066"/>
    <a:srgbClr val="FFFFCC"/>
    <a:srgbClr val="2E94AF"/>
    <a:srgbClr val="EFF9FB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3" autoAdjust="0"/>
    <p:restoredTop sz="59322" autoAdjust="0"/>
  </p:normalViewPr>
  <p:slideViewPr>
    <p:cSldViewPr snapToGrid="0">
      <p:cViewPr varScale="1">
        <p:scale>
          <a:sx n="60" d="100"/>
          <a:sy n="60" d="100"/>
        </p:scale>
        <p:origin x="1552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B7BCB78E-11B8-46DB-A7F6-449A81918438}"/>
    <pc:docChg chg="modSld">
      <pc:chgData name="Charlotte Moss" userId="17b589c9-cb67-41ed-a894-f82ca12b573d" providerId="ADAL" clId="{B7BCB78E-11B8-46DB-A7F6-449A81918438}" dt="2023-06-08T09:50:59.188" v="7" actId="20577"/>
      <pc:docMkLst>
        <pc:docMk/>
      </pc:docMkLst>
      <pc:sldChg chg="modNotesTx">
        <pc:chgData name="Charlotte Moss" userId="17b589c9-cb67-41ed-a894-f82ca12b573d" providerId="ADAL" clId="{B7BCB78E-11B8-46DB-A7F6-449A81918438}" dt="2023-06-08T09:50:59.188" v="7" actId="20577"/>
        <pc:sldMkLst>
          <pc:docMk/>
          <pc:sldMk cId="707440168" sldId="4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XRay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reativecommons.org/licenses/by-sa/4.0/" TargetMode="External"/><Relationship Id="rId5" Type="http://schemas.openxmlformats.org/officeDocument/2006/relationships/hyperlink" Target="https://commons.wikimedia.org/wiki/File:Juist,_Briefkasten_--_2014_--_3622.jpg" TargetMode="External"/><Relationship Id="rId4" Type="http://schemas.openxmlformats.org/officeDocument/2006/relationships/hyperlink" Target="https://commons.wikimedia.org/wiki/Main_Page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[e] geben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Idee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mehr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[e] denken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[128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Bett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[659]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helfen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[338]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(new)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was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[38]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blau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[948]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falsch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[524]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gelb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[1446]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rot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[477]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richtig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[177]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das</a:t>
            </a:r>
            <a:r>
              <a:rPr lang="de-DE" sz="1200" b="1" i="0" strike="noStrike" spc="-1" baseline="30000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2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[1] </a:t>
            </a:r>
          </a:p>
          <a:p>
            <a:pPr marL="216000" indent="-216000">
              <a:lnSpc>
                <a:spcPct val="100000"/>
              </a:lnSpc>
            </a:pPr>
            <a:endParaRPr lang="de-DE" sz="1200" b="1" i="0" strike="noStrike" spc="-1" dirty="0">
              <a:solidFill>
                <a:srgbClr val="002060"/>
              </a:solidFill>
              <a:effectLst/>
              <a:highlight>
                <a:srgbClr val="FFFF00"/>
              </a:highlight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du [54]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bist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[4]</a:t>
            </a:r>
          </a:p>
          <a:p>
            <a:endParaRPr lang="en-GB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3 of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 (6 slides)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to bring up both pictures at once.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Ask: was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Pupils say: Die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Flasche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264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4 of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 (6 slides)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to bring up both pictures at once.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Ask: was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Pupils say: Die Tafel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890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5 of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 (6 slides)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to bring up both pictures at once.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Ask: was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Pupils say: Das Fenster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158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6 of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 (6 slides)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to bring up both pictures at once.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Ask: was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Pupils say: Der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Bleistift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540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(5 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raise intercultural awareness of different uses of colours for different things in Germany and England.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short explanation about colours in Germany and England.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example of the post boxes, asking Wo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das? and eliciting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in England/Deutschland from the whole class.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the correct answers.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Follow up by making true or false statements about each post box, to elicit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falsch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richtig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Click to model these answers from Johanna and Moritz.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repeat steps 2-4 with the next 4 slides.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Picture attribution: German post box</a:t>
            </a:r>
          </a:p>
          <a:p>
            <a:pPr marL="216000" indent="-215280">
              <a:lnSpc>
                <a:spcPct val="100000"/>
              </a:lnSpc>
            </a:pPr>
            <a:r>
              <a:rPr lang="en-GB" b="0" i="0" u="non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3" tooltip="User:XRa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Dietmar </a:t>
            </a:r>
            <a:r>
              <a:rPr lang="en-GB" b="0" i="0" u="none" dirty="0" err="1">
                <a:solidFill>
                  <a:srgbClr val="002060"/>
                </a:solidFill>
                <a:effectLst/>
                <a:latin typeface="Arial" panose="020B0604020202020204" pitchFamily="34" charset="0"/>
                <a:hlinkClick r:id="rId3" tooltip="User:XRa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Rabich</a:t>
            </a:r>
            <a:r>
              <a:rPr lang="en-GB" b="0" i="0" u="non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/ 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hlinkClick r:id="rId4" tooltip="Main P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Wikimedia Commons</a:t>
            </a:r>
            <a:r>
              <a:rPr lang="en-GB" b="0" i="0" u="non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/ </a:t>
            </a:r>
            <a:r>
              <a:rPr lang="en-GB" b="0" i="0" u="none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“Juist, </a:t>
            </a:r>
            <a:r>
              <a:rPr lang="en-GB" b="0" i="0" u="none" strike="noStrike" dirty="0" err="1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Briefkasten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-- 2014 -- 3622”</a:t>
            </a:r>
            <a:r>
              <a:rPr lang="en-GB" b="0" i="0" u="non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/ 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 BY-SA 4.0</a:t>
            </a:r>
            <a:endParaRPr lang="en-GB" sz="1200" b="0" i="0" u="none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[2/5]</a:t>
            </a:r>
          </a:p>
          <a:p>
            <a:pPr marL="216000" indent="-21528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German taxi</a:t>
            </a:r>
          </a:p>
          <a:p>
            <a:pPr marL="216000" indent="-21528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User: (WT-shared)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Riggwelter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at 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wts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wikivoyage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CC BY-SA 4.0, via Wikimedia Commons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30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[3/5]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8793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[4/5]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Attribution: German police officer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Daniel </a:t>
            </a:r>
            <a:r>
              <a:rPr kumimoji="0" lang="en-US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Schwen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via Wikimedia Commons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British Police officer</a:t>
            </a:r>
            <a:endParaRPr kumimoji="0" lang="en-GB" sz="12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+mn-cs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Ollie Harding via Wikimedia Commons https://commons.wikimedia.org/wiki/File:Policewoman_in_the_UK_%285304887200%29.jpg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182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[5/5]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9107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recap information about capitalisation of German (and English) nouns.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gesture for ‘geben’ might be to pretend to give someone on object.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6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applying the rules about capitalisation to simple German sentences.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Ensure that pupils are clear about the scenario and the task.</a:t>
            </a:r>
          </a:p>
          <a:p>
            <a:r>
              <a:rPr lang="en-GB" dirty="0"/>
              <a:t>2. Do the first item to model the activity with pupils.</a:t>
            </a:r>
            <a:br>
              <a:rPr lang="en-GB" dirty="0"/>
            </a:br>
            <a:r>
              <a:rPr lang="en-GB" dirty="0"/>
              <a:t>3. Pupils write each sentence.</a:t>
            </a:r>
          </a:p>
          <a:p>
            <a:r>
              <a:rPr lang="en-GB" dirty="0"/>
              <a:t>4. Click to bring up the written answers.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 of unknown words and cognates</a:t>
            </a: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Bus [1562] Banane [&gt;5009]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Idee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mehr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denken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denken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gesture for ‘denken’ might be to pretend to to put your finger to your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temple as though you are pondering something.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denken</a:t>
            </a:r>
            <a:r>
              <a:rPr lang="de-DE" sz="1200" b="0" strike="noStrike" spc="-1" dirty="0">
                <a:latin typeface="Arial"/>
              </a:rPr>
              <a:t> [128]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‘denken’ might be to pretend to to put your finger to your mouth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if you’re concentrating and thinking about something.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Bett</a:t>
            </a:r>
            <a:r>
              <a:rPr lang="de-DE" sz="1200" b="0" strike="noStrike" spc="-1" dirty="0">
                <a:latin typeface="Arial"/>
              </a:rPr>
              <a:t> [659]</a:t>
            </a:r>
            <a:r>
              <a:rPr lang="de-DE" sz="1200" b="1" strike="noStrike" spc="-1" dirty="0">
                <a:latin typeface="Arial"/>
              </a:rPr>
              <a:t> helfen </a:t>
            </a:r>
            <a:r>
              <a:rPr lang="de-DE" sz="1200" b="0" strike="noStrike" spc="-1" dirty="0">
                <a:latin typeface="Arial"/>
              </a:rPr>
              <a:t>[338]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[e]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[e]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listening to the different pronunciations.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None/>
            </a:pPr>
            <a:r>
              <a:rPr lang="en-GB" dirty="0"/>
              <a:t>1. Click audio button 1 to play the recording for item 1. Pupils need to decide is it long [e] or short [e] and write list of S  for short and L for long.</a:t>
            </a:r>
          </a:p>
          <a:p>
            <a:pPr marL="0" indent="0">
              <a:buNone/>
            </a:pPr>
            <a:r>
              <a:rPr lang="en-GB" dirty="0"/>
              <a:t>2. Elicit the answer; encourage pupils to pay particular attention to </a:t>
            </a:r>
            <a:r>
              <a:rPr lang="en-GB"/>
              <a:t>short [e] </a:t>
            </a:r>
            <a:r>
              <a:rPr lang="en-GB" dirty="0"/>
              <a:t>or </a:t>
            </a:r>
            <a:r>
              <a:rPr lang="en-GB"/>
              <a:t>long [e].</a:t>
            </a:r>
            <a:endParaRPr lang="en-GB" dirty="0"/>
          </a:p>
          <a:p>
            <a:r>
              <a:rPr lang="en-GB" dirty="0"/>
              <a:t>3. Click to bring up the answer tick  for item 1. </a:t>
            </a:r>
          </a:p>
          <a:p>
            <a:r>
              <a:rPr lang="en-GB" dirty="0"/>
              <a:t>4. Elicit the whole word; if necessary click the audio button again to play recording again.</a:t>
            </a:r>
          </a:p>
          <a:p>
            <a:r>
              <a:rPr lang="en-GB" dirty="0"/>
              <a:t>5. Click to bring up the written version of the German word, together with picture.</a:t>
            </a:r>
          </a:p>
          <a:p>
            <a:r>
              <a:rPr lang="en-GB" dirty="0"/>
              <a:t>6. Continue for items 2-6.</a:t>
            </a:r>
          </a:p>
          <a:p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Bett</a:t>
            </a:r>
          </a:p>
          <a:p>
            <a:r>
              <a:rPr lang="en-GB" dirty="0"/>
              <a:t>Problem</a:t>
            </a:r>
          </a:p>
          <a:p>
            <a:r>
              <a:rPr lang="en-GB" dirty="0"/>
              <a:t>Idee</a:t>
            </a:r>
          </a:p>
          <a:p>
            <a:r>
              <a:rPr lang="en-GB" dirty="0" err="1"/>
              <a:t>gelb</a:t>
            </a:r>
            <a:endParaRPr lang="en-GB" dirty="0"/>
          </a:p>
          <a:p>
            <a:r>
              <a:rPr lang="en-GB" dirty="0" err="1"/>
              <a:t>mehr</a:t>
            </a:r>
            <a:endParaRPr lang="en-GB" dirty="0"/>
          </a:p>
          <a:p>
            <a:r>
              <a:rPr lang="en-GB" dirty="0"/>
              <a:t>Ende</a:t>
            </a:r>
          </a:p>
          <a:p>
            <a:endParaRPr lang="en-GB" dirty="0"/>
          </a:p>
          <a:p>
            <a:r>
              <a:rPr lang="en-GB" b="1" dirty="0"/>
              <a:t>Vocabulary:</a:t>
            </a:r>
          </a:p>
          <a:p>
            <a:r>
              <a:rPr lang="en-GB" b="1" dirty="0"/>
              <a:t>Ende</a:t>
            </a:r>
            <a:r>
              <a:rPr lang="en-GB" dirty="0"/>
              <a:t> [183]</a:t>
            </a:r>
            <a:r>
              <a:rPr lang="en-GB" b="1" dirty="0"/>
              <a:t> </a:t>
            </a:r>
            <a:r>
              <a:rPr lang="en-GB" b="1" dirty="0" err="1"/>
              <a:t>gelb</a:t>
            </a:r>
            <a:r>
              <a:rPr lang="en-GB" b="1" dirty="0"/>
              <a:t>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[1446]</a:t>
            </a:r>
            <a:r>
              <a:rPr lang="en-GB" dirty="0"/>
              <a:t> </a:t>
            </a:r>
            <a:r>
              <a:rPr lang="en-GB" b="1" dirty="0"/>
              <a:t>Problem</a:t>
            </a:r>
            <a:r>
              <a:rPr lang="en-GB" dirty="0"/>
              <a:t> [210]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six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1 of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 (6 slides)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elicit vocabulary using the three news colours.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to bring up both pictures at once.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Ask: was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rot? Pupils say: Das Heft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rot. Continue for 6 slides.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52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2 of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 (6 slides)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to bring up both pictures at once.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Ask: was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Pupils say: Der Tisch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28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g"/><Relationship Id="rId4" Type="http://schemas.openxmlformats.org/officeDocument/2006/relationships/image" Target="../media/image34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45.png"/><Relationship Id="rId7" Type="http://schemas.openxmlformats.org/officeDocument/2006/relationships/audio" Target="../media/audio9.wav"/><Relationship Id="rId12" Type="http://schemas.openxmlformats.org/officeDocument/2006/relationships/image" Target="../media/image4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image" Target="../media/image42.png"/><Relationship Id="rId10" Type="http://schemas.openxmlformats.org/officeDocument/2006/relationships/audio" Target="../media/audio12.wav"/><Relationship Id="rId4" Type="http://schemas.openxmlformats.org/officeDocument/2006/relationships/image" Target="../media/image46.svg"/><Relationship Id="rId9" Type="http://schemas.openxmlformats.org/officeDocument/2006/relationships/audio" Target="../media/audio1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9.png"/><Relationship Id="rId1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openxmlformats.org/officeDocument/2006/relationships/image" Target="../media/image6.png"/><Relationship Id="rId10" Type="http://schemas.openxmlformats.org/officeDocument/2006/relationships/audio" Target="../media/audio7.wav"/><Relationship Id="rId4" Type="http://schemas.openxmlformats.org/officeDocument/2006/relationships/image" Target="../media/image11.png"/><Relationship Id="rId9" Type="http://schemas.openxmlformats.org/officeDocument/2006/relationships/audio" Target="../media/audio6.wav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301785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Describing nouns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49B9CC-080D-4707-A59E-BDA4D3DA12D4}"/>
              </a:ext>
            </a:extLst>
          </p:cNvPr>
          <p:cNvSpPr/>
          <p:nvPr/>
        </p:nvSpPr>
        <p:spPr>
          <a:xfrm>
            <a:off x="500063" y="2471738"/>
            <a:ext cx="3243262" cy="19145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red, bin&#10;&#10;Description automatically generated">
            <a:extLst>
              <a:ext uri="{FF2B5EF4-FFF2-40B4-BE49-F238E27FC236}">
                <a16:creationId xmlns:a16="http://schemas.microsoft.com/office/drawing/2014/main" id="{34629A12-A36E-458F-9DBB-79E1848D4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9" y="2673056"/>
            <a:ext cx="755944" cy="15118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BFE20F5-9117-4962-8B4E-EA128C74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20" y="2677654"/>
            <a:ext cx="1920827" cy="15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8A501B38-78E9-4170-BEAA-E2F3F3C9A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74" y="232415"/>
            <a:ext cx="3811412" cy="48812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206542-6224-4E4F-AD4B-4BAFD0618037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blau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6C2BFD1-0B99-EB89-2792-229773C6A940}"/>
              </a:ext>
            </a:extLst>
          </p:cNvPr>
          <p:cNvGrpSpPr/>
          <p:nvPr/>
        </p:nvGrpSpPr>
        <p:grpSpPr>
          <a:xfrm>
            <a:off x="1350181" y="1672172"/>
            <a:ext cx="8581467" cy="3012210"/>
            <a:chOff x="1350181" y="1672172"/>
            <a:chExt cx="8581467" cy="3012210"/>
          </a:xfrm>
        </p:grpSpPr>
        <p:pic>
          <p:nvPicPr>
            <p:cNvPr id="22" name="Picture 21" descr="Icon&#10;&#10;Description automatically generated">
              <a:extLst>
                <a:ext uri="{FF2B5EF4-FFF2-40B4-BE49-F238E27FC236}">
                  <a16:creationId xmlns:a16="http://schemas.microsoft.com/office/drawing/2014/main" id="{DA022658-7474-6A19-D2B3-5FACAA943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543" y="1672172"/>
              <a:ext cx="1506105" cy="3012210"/>
            </a:xfrm>
            <a:prstGeom prst="rect">
              <a:avLst/>
            </a:prstGeom>
          </p:spPr>
        </p:pic>
        <p:pic>
          <p:nvPicPr>
            <p:cNvPr id="23" name="Picture 22" descr="A picture containing text, table, worktable&#10;&#10;Description automatically generated">
              <a:extLst>
                <a:ext uri="{FF2B5EF4-FFF2-40B4-BE49-F238E27FC236}">
                  <a16:creationId xmlns:a16="http://schemas.microsoft.com/office/drawing/2014/main" id="{CC7D2582-5D66-C4C5-1319-B1B324C6C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181" y="2432084"/>
              <a:ext cx="3813276" cy="1993832"/>
            </a:xfrm>
            <a:prstGeom prst="rect">
              <a:avLst/>
            </a:prstGeom>
          </p:spPr>
        </p:pic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4CDFA7-3985-4BD8-B79D-F3A9A2B12523}"/>
              </a:ext>
            </a:extLst>
          </p:cNvPr>
          <p:cNvCxnSpPr>
            <a:cxnSpLocks/>
          </p:cNvCxnSpPr>
          <p:nvPr/>
        </p:nvCxnSpPr>
        <p:spPr>
          <a:xfrm>
            <a:off x="6154962" y="0"/>
            <a:ext cx="0" cy="6858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188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B8CF9D-3D7E-42D0-A487-EB2F8FB24BF3}"/>
              </a:ext>
            </a:extLst>
          </p:cNvPr>
          <p:cNvCxnSpPr/>
          <p:nvPr/>
        </p:nvCxnSpPr>
        <p:spPr>
          <a:xfrm>
            <a:off x="6212114" y="0"/>
            <a:ext cx="116115" cy="6858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gelb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pic>
        <p:nvPicPr>
          <p:cNvPr id="7170" name="Picture 2" descr="Game, Board, Panel Box, Play, Challenge, Yellow Gaming">
            <a:extLst>
              <a:ext uri="{FF2B5EF4-FFF2-40B4-BE49-F238E27FC236}">
                <a16:creationId xmlns:a16="http://schemas.microsoft.com/office/drawing/2014/main" id="{55E4EAE0-43DD-F95E-983F-266EB22D4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15" y="2713702"/>
            <a:ext cx="3133038" cy="193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939381-F3A8-E0F9-F977-243A0153A5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766" y="2506823"/>
            <a:ext cx="1377501" cy="18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5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blau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pic>
        <p:nvPicPr>
          <p:cNvPr id="6146" name="Picture 2" descr="Vector Frame, Border, Decorative, Decoration, Frame">
            <a:extLst>
              <a:ext uri="{FF2B5EF4-FFF2-40B4-BE49-F238E27FC236}">
                <a16:creationId xmlns:a16="http://schemas.microsoft.com/office/drawing/2014/main" id="{E18C6000-1594-B9FA-7DC7-4985491DC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5" y="2397842"/>
            <a:ext cx="2062316" cy="20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Icon&#10;&#10;Description automatically generated with low confidence">
            <a:extLst>
              <a:ext uri="{FF2B5EF4-FFF2-40B4-BE49-F238E27FC236}">
                <a16:creationId xmlns:a16="http://schemas.microsoft.com/office/drawing/2014/main" id="{85B5ED63-B897-C7C6-929A-D0E1721D8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1704374" y="2884036"/>
            <a:ext cx="1765876" cy="88293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AA7FB5-B4B2-4345-AF99-3E01968F956A}"/>
              </a:ext>
            </a:extLst>
          </p:cNvPr>
          <p:cNvCxnSpPr>
            <a:cxnSpLocks/>
          </p:cNvCxnSpPr>
          <p:nvPr/>
        </p:nvCxnSpPr>
        <p:spPr>
          <a:xfrm>
            <a:off x="6154962" y="0"/>
            <a:ext cx="0" cy="6858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37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gelb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8D36F59-EF3C-F57E-EE13-C7F26E2CF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22" y="1729149"/>
            <a:ext cx="1468349" cy="2936698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low confidence">
            <a:extLst>
              <a:ext uri="{FF2B5EF4-FFF2-40B4-BE49-F238E27FC236}">
                <a16:creationId xmlns:a16="http://schemas.microsoft.com/office/drawing/2014/main" id="{D9E47BA8-B34A-6337-F992-049C718B0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1516924" y="3012459"/>
            <a:ext cx="2498327" cy="124916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B72506-C4D9-4976-8F62-C518EB7B8CBD}"/>
              </a:ext>
            </a:extLst>
          </p:cNvPr>
          <p:cNvCxnSpPr>
            <a:cxnSpLocks/>
          </p:cNvCxnSpPr>
          <p:nvPr/>
        </p:nvCxnSpPr>
        <p:spPr>
          <a:xfrm>
            <a:off x="6154962" y="0"/>
            <a:ext cx="0" cy="6858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in Deutschland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62792" y="612843"/>
            <a:ext cx="10340647" cy="9444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Countries have different colours for some things.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Look at the pictures: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0069DA-7639-4A09-A92D-919C8694050C}"/>
              </a:ext>
            </a:extLst>
          </p:cNvPr>
          <p:cNvSpPr txBox="1"/>
          <p:nvPr/>
        </p:nvSpPr>
        <p:spPr>
          <a:xfrm>
            <a:off x="8043863" y="167597"/>
            <a:ext cx="251629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*die </a:t>
            </a:r>
            <a:r>
              <a:rPr lang="en-GB" sz="2000" b="1" dirty="0" err="1">
                <a:solidFill>
                  <a:srgbClr val="002060"/>
                </a:solidFill>
              </a:rPr>
              <a:t>Farbe</a:t>
            </a:r>
            <a:r>
              <a:rPr lang="en-GB" sz="2000" b="1" dirty="0">
                <a:solidFill>
                  <a:srgbClr val="002060"/>
                </a:solidFill>
              </a:rPr>
              <a:t> - colour</a:t>
            </a:r>
          </a:p>
        </p:txBody>
      </p:sp>
      <p:pic>
        <p:nvPicPr>
          <p:cNvPr id="9" name="Picture 8" descr="A picture containing red, bin&#10;&#10;Description automatically generated">
            <a:extLst>
              <a:ext uri="{FF2B5EF4-FFF2-40B4-BE49-F238E27FC236}">
                <a16:creationId xmlns:a16="http://schemas.microsoft.com/office/drawing/2014/main" id="{2CAA5CFD-47DF-4C99-8C25-DD9CE9D2C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69" y="1929416"/>
            <a:ext cx="1741583" cy="34831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6" y="4890372"/>
            <a:ext cx="2460658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865757" y="1966536"/>
              <a:ext cx="2325379" cy="168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</a:rPr>
                <a:t>Richtig</a:t>
              </a:r>
              <a:r>
                <a:rPr lang="en-GB" sz="2800" dirty="0">
                  <a:solidFill>
                    <a:schemeClr val="bg1"/>
                  </a:solidFill>
                </a:rPr>
                <a:t>! Das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in England.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814887" y="113813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830A9A-DD62-461C-8D6E-240680F571DD}"/>
              </a:ext>
            </a:extLst>
          </p:cNvPr>
          <p:cNvGrpSpPr/>
          <p:nvPr/>
        </p:nvGrpSpPr>
        <p:grpSpPr>
          <a:xfrm>
            <a:off x="4814887" y="1138026"/>
            <a:ext cx="2353265" cy="1582780"/>
            <a:chOff x="8473095" y="809990"/>
            <a:chExt cx="2353265" cy="1582780"/>
          </a:xfrm>
        </p:grpSpPr>
        <p:sp>
          <p:nvSpPr>
            <p:cNvPr id="24" name="Oval Callout 13">
              <a:extLst>
                <a:ext uri="{FF2B5EF4-FFF2-40B4-BE49-F238E27FC236}">
                  <a16:creationId xmlns:a16="http://schemas.microsoft.com/office/drawing/2014/main" id="{4200E82B-1C0A-4977-BB7A-B78E65AEBEA8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466AD8-815C-48FC-904E-83E3D45090B6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5664417" y="4936024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5561121" y="5262559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Ja</a:t>
            </a:r>
            <a:r>
              <a:rPr lang="en-GB" sz="2800" dirty="0">
                <a:solidFill>
                  <a:schemeClr val="bg1"/>
                </a:solidFill>
              </a:rPr>
              <a:t>, das </a:t>
            </a:r>
            <a:r>
              <a:rPr lang="en-GB" sz="2800" dirty="0" err="1">
                <a:solidFill>
                  <a:schemeClr val="bg1"/>
                </a:solidFill>
              </a:rPr>
              <a:t>ist</a:t>
            </a:r>
            <a:r>
              <a:rPr lang="en-GB" sz="2800" dirty="0">
                <a:solidFill>
                  <a:schemeClr val="bg1"/>
                </a:solidFill>
              </a:rPr>
              <a:t> in Deutschland.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EA4E24-A329-CBA8-1D13-17A49FF25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236" y="2338685"/>
            <a:ext cx="3075043" cy="243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7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in Deutschland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5" y="4890372"/>
            <a:ext cx="3208695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604577" y="2122487"/>
              <a:ext cx="2847738" cy="11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</a:rPr>
                <a:t>Richtig</a:t>
              </a:r>
              <a:r>
                <a:rPr lang="en-GB" sz="2800" dirty="0">
                  <a:solidFill>
                    <a:schemeClr val="bg1"/>
                  </a:solidFill>
                </a:rPr>
                <a:t>! Das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in Deutschland.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814887" y="113813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6265474" y="4919245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6265474" y="5216235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Ja</a:t>
            </a:r>
            <a:r>
              <a:rPr lang="en-GB" sz="2800" dirty="0">
                <a:solidFill>
                  <a:schemeClr val="bg1"/>
                </a:solidFill>
              </a:rPr>
              <a:t>, das </a:t>
            </a:r>
            <a:r>
              <a:rPr lang="en-GB" sz="2800" dirty="0" err="1">
                <a:solidFill>
                  <a:schemeClr val="bg1"/>
                </a:solidFill>
              </a:rPr>
              <a:t>ist</a:t>
            </a:r>
            <a:r>
              <a:rPr lang="en-GB" sz="2800" dirty="0">
                <a:solidFill>
                  <a:schemeClr val="bg1"/>
                </a:solidFill>
              </a:rPr>
              <a:t> in England.</a:t>
            </a:r>
          </a:p>
        </p:txBody>
      </p:sp>
      <p:pic>
        <p:nvPicPr>
          <p:cNvPr id="23" name="Picture 22" descr="A white car with a sign on it&#10;&#10;Description automatically generated with low confidence">
            <a:extLst>
              <a:ext uri="{FF2B5EF4-FFF2-40B4-BE49-F238E27FC236}">
                <a16:creationId xmlns:a16="http://schemas.microsoft.com/office/drawing/2014/main" id="{A0996BB9-72D3-58DB-5066-9D594F9EE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73" y="2059959"/>
            <a:ext cx="3103722" cy="2327792"/>
          </a:xfrm>
          <a:prstGeom prst="rect">
            <a:avLst/>
          </a:prstGeom>
        </p:spPr>
      </p:pic>
      <p:pic>
        <p:nvPicPr>
          <p:cNvPr id="29" name="Picture 28" descr="A picture containing car, road, outdoor, street&#10;&#10;Description automatically generated">
            <a:extLst>
              <a:ext uri="{FF2B5EF4-FFF2-40B4-BE49-F238E27FC236}">
                <a16:creationId xmlns:a16="http://schemas.microsoft.com/office/drawing/2014/main" id="{017868C7-910A-D177-7791-70C4F9DCA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45" y="1898302"/>
            <a:ext cx="3346474" cy="250985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24CEDEF-1F6F-4C7E-B870-B4C790711640}"/>
              </a:ext>
            </a:extLst>
          </p:cNvPr>
          <p:cNvGrpSpPr/>
          <p:nvPr/>
        </p:nvGrpSpPr>
        <p:grpSpPr>
          <a:xfrm>
            <a:off x="4814887" y="1116520"/>
            <a:ext cx="2353265" cy="1582780"/>
            <a:chOff x="8473095" y="809990"/>
            <a:chExt cx="2353265" cy="1582780"/>
          </a:xfrm>
        </p:grpSpPr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AAF1A160-8FBA-4CC4-A1A3-CC41208FCDF1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594F2E-3682-458D-8034-C2AD475B92EF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560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in Deutschland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6" y="4890372"/>
            <a:ext cx="2460658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865757" y="1966536"/>
              <a:ext cx="2325379" cy="168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</a:rPr>
                <a:t>Richtig</a:t>
              </a:r>
              <a:r>
                <a:rPr lang="en-GB" sz="2800" dirty="0">
                  <a:solidFill>
                    <a:schemeClr val="bg1"/>
                  </a:solidFill>
                </a:rPr>
                <a:t>! Das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in England.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5664417" y="4936024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5561121" y="5262559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Ja</a:t>
            </a:r>
            <a:r>
              <a:rPr lang="en-GB" sz="2800" dirty="0">
                <a:solidFill>
                  <a:schemeClr val="bg1"/>
                </a:solidFill>
              </a:rPr>
              <a:t>, das </a:t>
            </a:r>
            <a:r>
              <a:rPr lang="en-GB" sz="2800" dirty="0" err="1">
                <a:solidFill>
                  <a:schemeClr val="bg1"/>
                </a:solidFill>
              </a:rPr>
              <a:t>ist</a:t>
            </a:r>
            <a:r>
              <a:rPr lang="en-GB" sz="2800" dirty="0">
                <a:solidFill>
                  <a:schemeClr val="bg1"/>
                </a:solidFill>
              </a:rPr>
              <a:t> in Deutschland.</a:t>
            </a:r>
          </a:p>
        </p:txBody>
      </p:sp>
      <p:pic>
        <p:nvPicPr>
          <p:cNvPr id="23" name="Picture 22" descr="A train in a station&#10;&#10;Description automatically generated with low confidence">
            <a:extLst>
              <a:ext uri="{FF2B5EF4-FFF2-40B4-BE49-F238E27FC236}">
                <a16:creationId xmlns:a16="http://schemas.microsoft.com/office/drawing/2014/main" id="{C581FBF6-669B-9D28-6082-CC2C7D895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17" y="2274903"/>
            <a:ext cx="3462290" cy="2308193"/>
          </a:xfrm>
          <a:prstGeom prst="rect">
            <a:avLst/>
          </a:prstGeom>
        </p:spPr>
      </p:pic>
      <p:pic>
        <p:nvPicPr>
          <p:cNvPr id="29" name="Picture 28" descr="A train pulling into a station&#10;&#10;Description automatically generated with medium confidence">
            <a:extLst>
              <a:ext uri="{FF2B5EF4-FFF2-40B4-BE49-F238E27FC236}">
                <a16:creationId xmlns:a16="http://schemas.microsoft.com/office/drawing/2014/main" id="{8AC916F2-C1C2-C941-C03B-0A1D602A0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" y="2434700"/>
            <a:ext cx="3462290" cy="23063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89DBFF6-F652-4344-8FDA-DEFBE9023BD6}"/>
              </a:ext>
            </a:extLst>
          </p:cNvPr>
          <p:cNvGrpSpPr/>
          <p:nvPr/>
        </p:nvGrpSpPr>
        <p:grpSpPr>
          <a:xfrm>
            <a:off x="4814887" y="1138136"/>
            <a:ext cx="2353265" cy="1582780"/>
            <a:chOff x="8445329" y="1846220"/>
            <a:chExt cx="3166236" cy="1925679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95CBACC5-18DF-49AE-81D1-76CE186B9374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A17B07-4BBD-4E47-AA2E-3214D5C7EEC8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53DB6-6614-4CF6-BC7C-062FDEA57E21}"/>
              </a:ext>
            </a:extLst>
          </p:cNvPr>
          <p:cNvGrpSpPr/>
          <p:nvPr/>
        </p:nvGrpSpPr>
        <p:grpSpPr>
          <a:xfrm>
            <a:off x="4814885" y="1119617"/>
            <a:ext cx="2353265" cy="1582780"/>
            <a:chOff x="8473095" y="809990"/>
            <a:chExt cx="2353265" cy="1582780"/>
          </a:xfrm>
        </p:grpSpPr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3328AECA-E0A8-4015-9FB9-B54C493EF115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84902C-59CF-4DE0-A690-A06ED4F3D1E1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532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in Deutschland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6" y="4890372"/>
            <a:ext cx="2460658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865757" y="1966536"/>
              <a:ext cx="2325379" cy="168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</a:rPr>
                <a:t>Richtig</a:t>
              </a:r>
              <a:r>
                <a:rPr lang="en-GB" sz="2800" dirty="0">
                  <a:solidFill>
                    <a:schemeClr val="bg1"/>
                  </a:solidFill>
                </a:rPr>
                <a:t>! Das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in England.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5664417" y="4936024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5561121" y="5262559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Ja</a:t>
            </a:r>
            <a:r>
              <a:rPr lang="en-GB" sz="2800" dirty="0">
                <a:solidFill>
                  <a:schemeClr val="bg1"/>
                </a:solidFill>
              </a:rPr>
              <a:t>, das </a:t>
            </a:r>
            <a:r>
              <a:rPr lang="en-GB" sz="2800" dirty="0" err="1">
                <a:solidFill>
                  <a:schemeClr val="bg1"/>
                </a:solidFill>
              </a:rPr>
              <a:t>ist</a:t>
            </a:r>
            <a:r>
              <a:rPr lang="en-GB" sz="2800" dirty="0">
                <a:solidFill>
                  <a:schemeClr val="bg1"/>
                </a:solidFill>
              </a:rPr>
              <a:t> in Deutschland.</a:t>
            </a:r>
          </a:p>
        </p:txBody>
      </p:sp>
      <p:pic>
        <p:nvPicPr>
          <p:cNvPr id="1026" name="Picture 2" descr="Hamburg policeman">
            <a:extLst>
              <a:ext uri="{FF2B5EF4-FFF2-40B4-BE49-F238E27FC236}">
                <a16:creationId xmlns:a16="http://schemas.microsoft.com/office/drawing/2014/main" id="{6E1A4908-9DEE-A9AF-2876-CE2899B4A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135" y="1579299"/>
            <a:ext cx="2182632" cy="32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44E8E71-EEA2-1D59-76EF-DCEA1FE9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927" y="2217986"/>
            <a:ext cx="1741519" cy="26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1CC3C51-9DAE-4FAF-B152-C237A4365E63}"/>
              </a:ext>
            </a:extLst>
          </p:cNvPr>
          <p:cNvGrpSpPr/>
          <p:nvPr/>
        </p:nvGrpSpPr>
        <p:grpSpPr>
          <a:xfrm>
            <a:off x="4814887" y="1138136"/>
            <a:ext cx="2353265" cy="1582780"/>
            <a:chOff x="8445329" y="1846220"/>
            <a:chExt cx="3166236" cy="1925679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B7673696-EA81-4EF1-B9D8-7C2959149E95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D6431C-F392-4343-B785-D235CDF053FC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E47822-70AB-4049-8BE7-9FE1B0D613BC}"/>
              </a:ext>
            </a:extLst>
          </p:cNvPr>
          <p:cNvGrpSpPr/>
          <p:nvPr/>
        </p:nvGrpSpPr>
        <p:grpSpPr>
          <a:xfrm>
            <a:off x="4814887" y="1129770"/>
            <a:ext cx="2353265" cy="1582780"/>
            <a:chOff x="8473095" y="809990"/>
            <a:chExt cx="2353265" cy="1582780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F70613DB-AD6A-4AE2-9857-187CE2A03587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DB9BCE-57E9-4F49-B88E-3F6C921E8840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597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in Deutschland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5" y="4890372"/>
            <a:ext cx="3208695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604577" y="2122487"/>
              <a:ext cx="2847738" cy="11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</a:rPr>
                <a:t>Richtig</a:t>
              </a:r>
              <a:r>
                <a:rPr lang="en-GB" sz="2800" dirty="0">
                  <a:solidFill>
                    <a:schemeClr val="bg1"/>
                  </a:solidFill>
                </a:rPr>
                <a:t>! Das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in Deutschland.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6265474" y="4919245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6265474" y="5216235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Ja</a:t>
            </a:r>
            <a:r>
              <a:rPr lang="en-GB" sz="2800" dirty="0">
                <a:solidFill>
                  <a:schemeClr val="bg1"/>
                </a:solidFill>
              </a:rPr>
              <a:t>, das </a:t>
            </a:r>
            <a:r>
              <a:rPr lang="en-GB" sz="2800" dirty="0" err="1">
                <a:solidFill>
                  <a:schemeClr val="bg1"/>
                </a:solidFill>
              </a:rPr>
              <a:t>ist</a:t>
            </a:r>
            <a:r>
              <a:rPr lang="en-GB" sz="2800" dirty="0">
                <a:solidFill>
                  <a:schemeClr val="bg1"/>
                </a:solidFill>
              </a:rPr>
              <a:t> in England.</a:t>
            </a:r>
          </a:p>
        </p:txBody>
      </p:sp>
      <p:pic>
        <p:nvPicPr>
          <p:cNvPr id="3074" name="Picture 2" descr="Football, National Team, Ball, Soccer, Sports, Lawn">
            <a:extLst>
              <a:ext uri="{FF2B5EF4-FFF2-40B4-BE49-F238E27FC236}">
                <a16:creationId xmlns:a16="http://schemas.microsoft.com/office/drawing/2014/main" id="{46C4BEE9-3298-C013-1AED-BB7011399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8" y="2211951"/>
            <a:ext cx="4202759" cy="243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lah, Liverpool, Soccer, Football, Chelsea, Arsenal">
            <a:extLst>
              <a:ext uri="{FF2B5EF4-FFF2-40B4-BE49-F238E27FC236}">
                <a16:creationId xmlns:a16="http://schemas.microsoft.com/office/drawing/2014/main" id="{A57E1B0E-4B3F-C31C-5BFD-EC4D79AE2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804" y="1763173"/>
            <a:ext cx="2275592" cy="28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B2A65C8-048D-4FF1-B2F5-CE281B6DB454}"/>
              </a:ext>
            </a:extLst>
          </p:cNvPr>
          <p:cNvGrpSpPr/>
          <p:nvPr/>
        </p:nvGrpSpPr>
        <p:grpSpPr>
          <a:xfrm>
            <a:off x="4814887" y="1138136"/>
            <a:ext cx="2353265" cy="1582780"/>
            <a:chOff x="8445329" y="1846220"/>
            <a:chExt cx="3166236" cy="1925679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0BA2CF87-D8F0-4B18-BF95-9D3D75EC06A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FC2C29-B78B-4546-B4BC-3C28F6B80493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BD8CDF-422E-4209-8F69-3297FE6438AE}"/>
              </a:ext>
            </a:extLst>
          </p:cNvPr>
          <p:cNvGrpSpPr/>
          <p:nvPr/>
        </p:nvGrpSpPr>
        <p:grpSpPr>
          <a:xfrm>
            <a:off x="4814885" y="1132869"/>
            <a:ext cx="2353265" cy="1582780"/>
            <a:chOff x="8473095" y="809990"/>
            <a:chExt cx="2353265" cy="1582780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FE75AA69-A1F5-4D13-AE31-F68111D24D08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DAD3F0-E06B-43E8-921D-82E290FCEAC9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6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</a:rPr>
              <a:t>Nouns </a:t>
            </a:r>
            <a:endParaRPr lang="en-GB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089F59-E5FE-4511-A863-BF81C704EF38}"/>
              </a:ext>
            </a:extLst>
          </p:cNvPr>
          <p:cNvSpPr txBox="1"/>
          <p:nvPr/>
        </p:nvSpPr>
        <p:spPr>
          <a:xfrm>
            <a:off x="406955" y="1218141"/>
            <a:ext cx="11016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Remember that all German nouns start with a capital letter, wherever they are in the sentence: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C81755-EC1F-4ACE-8C5E-17723E3FF61B}"/>
              </a:ext>
            </a:extLst>
          </p:cNvPr>
          <p:cNvSpPr/>
          <p:nvPr/>
        </p:nvSpPr>
        <p:spPr>
          <a:xfrm>
            <a:off x="452478" y="2625577"/>
            <a:ext cx="3438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isch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da.  </a:t>
            </a:r>
            <a:endParaRPr kumimoji="0" lang="en-GB" sz="32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4BCAD0-9A55-426B-AE17-C6D452C2535D}"/>
              </a:ext>
            </a:extLst>
          </p:cNvPr>
          <p:cNvSpPr txBox="1"/>
          <p:nvPr/>
        </p:nvSpPr>
        <p:spPr>
          <a:xfrm>
            <a:off x="6591400" y="2629874"/>
            <a:ext cx="3751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The table is there.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3A3BE0-F146-402F-BAE8-91C95B0FD9D3}"/>
              </a:ext>
            </a:extLst>
          </p:cNvPr>
          <p:cNvSpPr/>
          <p:nvPr/>
        </p:nvSpPr>
        <p:spPr>
          <a:xfrm>
            <a:off x="452478" y="4940158"/>
            <a:ext cx="11287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e.g.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erlin,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oritz.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5B847D-4E09-4E82-9884-D81A3193D63E}"/>
              </a:ext>
            </a:extLst>
          </p:cNvPr>
          <p:cNvSpPr txBox="1"/>
          <p:nvPr/>
        </p:nvSpPr>
        <p:spPr>
          <a:xfrm>
            <a:off x="406955" y="3630081"/>
            <a:ext cx="11016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All </a:t>
            </a:r>
            <a:r>
              <a:rPr lang="en-GB" sz="3200" kern="0" dirty="0">
                <a:solidFill>
                  <a:srgbClr val="002060"/>
                </a:solidFill>
              </a:rPr>
              <a:t>German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proper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nouns also start with capital letters, just like in English: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31" name="Picture 30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8B11BB51-B2C1-4128-BF4B-643FAB3B2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84" y="2186246"/>
            <a:ext cx="2218516" cy="1159986"/>
          </a:xfrm>
          <a:prstGeom prst="rect">
            <a:avLst/>
          </a:prstGeom>
        </p:spPr>
      </p:pic>
      <p:sp>
        <p:nvSpPr>
          <p:cNvPr id="12" name="Oval Callout 13">
            <a:extLst>
              <a:ext uri="{FF2B5EF4-FFF2-40B4-BE49-F238E27FC236}">
                <a16:creationId xmlns:a16="http://schemas.microsoft.com/office/drawing/2014/main" id="{49C40B9E-099B-43BB-8D72-8390C6F9FB96}"/>
              </a:ext>
            </a:extLst>
          </p:cNvPr>
          <p:cNvSpPr/>
          <p:nvPr/>
        </p:nvSpPr>
        <p:spPr>
          <a:xfrm>
            <a:off x="5557838" y="4143375"/>
            <a:ext cx="5143500" cy="2528888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611915-B5A0-40F4-AC0F-782FA2FD588F}"/>
              </a:ext>
            </a:extLst>
          </p:cNvPr>
          <p:cNvSpPr txBox="1"/>
          <p:nvPr/>
        </p:nvSpPr>
        <p:spPr>
          <a:xfrm>
            <a:off x="5826919" y="4549371"/>
            <a:ext cx="4605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And don’t forget that all sentences start with a capital letter in both German and English!</a:t>
            </a:r>
          </a:p>
        </p:txBody>
      </p:sp>
      <p:pic>
        <p:nvPicPr>
          <p:cNvPr id="4" name="Picture 3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5986A8C3-6316-40F1-BFBF-CADB73C20B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1" y="5639859"/>
            <a:ext cx="1742857" cy="983080"/>
          </a:xfrm>
          <a:prstGeom prst="rect">
            <a:avLst/>
          </a:prstGeom>
        </p:spPr>
      </p:pic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6915636-3972-4924-880A-9D5F7DEE5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33" y="5534680"/>
            <a:ext cx="1086020" cy="10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105377" y="3756310"/>
            <a:ext cx="3534942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641086" y="3048424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54" y="1228670"/>
            <a:ext cx="1800179" cy="178381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2871788"/>
            <a:ext cx="2684677" cy="1002766"/>
          </a:xfrm>
          <a:prstGeom prst="wedgeRoundRectCallout">
            <a:avLst>
              <a:gd name="adj1" fmla="val -131943"/>
              <a:gd name="adj2" fmla="val 80105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Notice that 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‘e’ sounds like the ‘a’ in ‘ago’.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Schreib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222622" y="628337"/>
            <a:ext cx="9021392" cy="8823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Moritz’s computer screen isn’t working.  All his sentences have lost their punctuation.  Can you help put them right?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pic>
        <p:nvPicPr>
          <p:cNvPr id="6" name="Google Shape;170;p8">
            <a:extLst>
              <a:ext uri="{FF2B5EF4-FFF2-40B4-BE49-F238E27FC236}">
                <a16:creationId xmlns:a16="http://schemas.microsoft.com/office/drawing/2014/main" id="{6086D851-562D-4426-AE7E-2EB26B63294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828829" y="1620032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B42F9-BB6D-5489-3C7D-87432D2BF603}"/>
              </a:ext>
            </a:extLst>
          </p:cNvPr>
          <p:cNvSpPr txBox="1"/>
          <p:nvPr/>
        </p:nvSpPr>
        <p:spPr>
          <a:xfrm>
            <a:off x="775253" y="1999662"/>
            <a:ext cx="87464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BD0A6-CFF8-5D03-6DF2-B9764493C44C}"/>
              </a:ext>
            </a:extLst>
          </p:cNvPr>
          <p:cNvSpPr txBox="1"/>
          <p:nvPr/>
        </p:nvSpPr>
        <p:spPr>
          <a:xfrm>
            <a:off x="1773153" y="2015020"/>
            <a:ext cx="1129074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bus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E2D31-6900-B712-3ED5-DBDA7A4C403F}"/>
              </a:ext>
            </a:extLst>
          </p:cNvPr>
          <p:cNvSpPr txBox="1"/>
          <p:nvPr/>
        </p:nvSpPr>
        <p:spPr>
          <a:xfrm>
            <a:off x="3025485" y="2016686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169E2-4AAB-059D-88C1-982C2684D3B3}"/>
              </a:ext>
            </a:extLst>
          </p:cNvPr>
          <p:cNvSpPr txBox="1"/>
          <p:nvPr/>
        </p:nvSpPr>
        <p:spPr>
          <a:xfrm>
            <a:off x="3749079" y="2016685"/>
            <a:ext cx="1129074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rot</a:t>
            </a:r>
          </a:p>
        </p:txBody>
      </p:sp>
      <p:sp>
        <p:nvSpPr>
          <p:cNvPr id="12" name="TextBox 11">
            <a:hlinkClick r:id="" action="ppaction://noaction">
              <a:snd r:embed="rId6" name="T1_W5_20.1.wav"/>
            </a:hlinkClick>
            <a:extLst>
              <a:ext uri="{FF2B5EF4-FFF2-40B4-BE49-F238E27FC236}">
                <a16:creationId xmlns:a16="http://schemas.microsoft.com/office/drawing/2014/main" id="{C24EB351-FEB1-E1CE-A48F-37EBD71A5CFD}"/>
              </a:ext>
            </a:extLst>
          </p:cNvPr>
          <p:cNvSpPr txBox="1"/>
          <p:nvPr/>
        </p:nvSpPr>
        <p:spPr>
          <a:xfrm>
            <a:off x="198783" y="1999662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D93D99-772D-D2E9-8017-E1A7DA329EE5}"/>
              </a:ext>
            </a:extLst>
          </p:cNvPr>
          <p:cNvSpPr txBox="1"/>
          <p:nvPr/>
        </p:nvSpPr>
        <p:spPr>
          <a:xfrm>
            <a:off x="775253" y="2848944"/>
            <a:ext cx="1272208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9F94E2-ADDB-59BF-047D-2369B603794E}"/>
              </a:ext>
            </a:extLst>
          </p:cNvPr>
          <p:cNvSpPr txBox="1"/>
          <p:nvPr/>
        </p:nvSpPr>
        <p:spPr>
          <a:xfrm>
            <a:off x="2878149" y="2866761"/>
            <a:ext cx="830290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729372-9D32-AD3A-DFAB-F57632DB7A42}"/>
              </a:ext>
            </a:extLst>
          </p:cNvPr>
          <p:cNvSpPr txBox="1"/>
          <p:nvPr/>
        </p:nvSpPr>
        <p:spPr>
          <a:xfrm>
            <a:off x="2182654" y="2865967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E25AB7-4013-59F5-79A0-1C00678323C3}"/>
              </a:ext>
            </a:extLst>
          </p:cNvPr>
          <p:cNvSpPr txBox="1"/>
          <p:nvPr/>
        </p:nvSpPr>
        <p:spPr>
          <a:xfrm>
            <a:off x="3818730" y="2865967"/>
            <a:ext cx="1498095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</a:rPr>
              <a:t>e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ngland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hlinkClick r:id="" action="ppaction://noaction">
              <a:snd r:embed="rId7" name="T1_W5_20.2.wav"/>
            </a:hlinkClick>
            <a:extLst>
              <a:ext uri="{FF2B5EF4-FFF2-40B4-BE49-F238E27FC236}">
                <a16:creationId xmlns:a16="http://schemas.microsoft.com/office/drawing/2014/main" id="{6771A6CB-7659-ED5B-7946-C4D100BFD373}"/>
              </a:ext>
            </a:extLst>
          </p:cNvPr>
          <p:cNvSpPr txBox="1"/>
          <p:nvPr/>
        </p:nvSpPr>
        <p:spPr>
          <a:xfrm>
            <a:off x="198783" y="2848944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D71325-E511-A6FA-957E-C144920A88FA}"/>
              </a:ext>
            </a:extLst>
          </p:cNvPr>
          <p:cNvSpPr txBox="1"/>
          <p:nvPr/>
        </p:nvSpPr>
        <p:spPr>
          <a:xfrm>
            <a:off x="775253" y="3699703"/>
            <a:ext cx="1624789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>
                <a:solidFill>
                  <a:srgbClr val="4472C4">
                    <a:lumMod val="50000"/>
                  </a:srgbClr>
                </a:solidFill>
              </a:rPr>
              <a:t>johanna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83796A-7E9A-8C08-9CDE-F086EA75D27D}"/>
              </a:ext>
            </a:extLst>
          </p:cNvPr>
          <p:cNvSpPr txBox="1"/>
          <p:nvPr/>
        </p:nvSpPr>
        <p:spPr>
          <a:xfrm>
            <a:off x="3205480" y="3709273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3F27A-2244-399C-A580-F6E80D3E31B8}"/>
              </a:ext>
            </a:extLst>
          </p:cNvPr>
          <p:cNvSpPr txBox="1"/>
          <p:nvPr/>
        </p:nvSpPr>
        <p:spPr>
          <a:xfrm>
            <a:off x="2522438" y="3699703"/>
            <a:ext cx="52110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D5D413-804F-B4A4-2666-921FDD2FEE34}"/>
              </a:ext>
            </a:extLst>
          </p:cNvPr>
          <p:cNvSpPr txBox="1"/>
          <p:nvPr/>
        </p:nvSpPr>
        <p:spPr>
          <a:xfrm>
            <a:off x="4012557" y="3709272"/>
            <a:ext cx="1129074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</a:rPr>
              <a:t>b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erlin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hlinkClick r:id="" action="ppaction://noaction">
              <a:snd r:embed="rId8" name="T1_W5_20.3.wav"/>
            </a:hlinkClick>
            <a:extLst>
              <a:ext uri="{FF2B5EF4-FFF2-40B4-BE49-F238E27FC236}">
                <a16:creationId xmlns:a16="http://schemas.microsoft.com/office/drawing/2014/main" id="{C204F11A-7666-DD0C-4DB6-B55FBA2A7610}"/>
              </a:ext>
            </a:extLst>
          </p:cNvPr>
          <p:cNvSpPr txBox="1"/>
          <p:nvPr/>
        </p:nvSpPr>
        <p:spPr>
          <a:xfrm>
            <a:off x="198783" y="3699703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9958A2-46E7-E5E9-0B4F-FE1E5457AE88}"/>
              </a:ext>
            </a:extLst>
          </p:cNvPr>
          <p:cNvSpPr txBox="1"/>
          <p:nvPr/>
        </p:nvSpPr>
        <p:spPr>
          <a:xfrm>
            <a:off x="775253" y="4557041"/>
            <a:ext cx="87464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die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CD5291-F261-6497-3DA6-B7044AAC5FF9}"/>
              </a:ext>
            </a:extLst>
          </p:cNvPr>
          <p:cNvSpPr txBox="1"/>
          <p:nvPr/>
        </p:nvSpPr>
        <p:spPr>
          <a:xfrm>
            <a:off x="4201924" y="4546342"/>
            <a:ext cx="1114901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</a:rPr>
              <a:t>blau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7D6053-AF96-23C0-F6AE-C99C1A4DED67}"/>
              </a:ext>
            </a:extLst>
          </p:cNvPr>
          <p:cNvSpPr txBox="1"/>
          <p:nvPr/>
        </p:nvSpPr>
        <p:spPr>
          <a:xfrm>
            <a:off x="3373944" y="4551784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hlinkClick r:id="" action="ppaction://noaction">
              <a:snd r:embed="rId9" name="T1_W5_20.4.wav"/>
            </a:hlinkClick>
            <a:extLst>
              <a:ext uri="{FF2B5EF4-FFF2-40B4-BE49-F238E27FC236}">
                <a16:creationId xmlns:a16="http://schemas.microsoft.com/office/drawing/2014/main" id="{64152F50-260B-D898-6836-D97E31C5C566}"/>
              </a:ext>
            </a:extLst>
          </p:cNvPr>
          <p:cNvSpPr txBox="1"/>
          <p:nvPr/>
        </p:nvSpPr>
        <p:spPr>
          <a:xfrm>
            <a:off x="198783" y="4557041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8C1403-9840-B292-28B6-D83853485C3C}"/>
              </a:ext>
            </a:extLst>
          </p:cNvPr>
          <p:cNvSpPr txBox="1"/>
          <p:nvPr/>
        </p:nvSpPr>
        <p:spPr>
          <a:xfrm>
            <a:off x="804449" y="5446438"/>
            <a:ext cx="84544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die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A60C5E-18A8-5C07-D08F-E7724F1D5130}"/>
              </a:ext>
            </a:extLst>
          </p:cNvPr>
          <p:cNvSpPr txBox="1"/>
          <p:nvPr/>
        </p:nvSpPr>
        <p:spPr>
          <a:xfrm>
            <a:off x="1797990" y="5438567"/>
            <a:ext cx="1407489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>
                <a:solidFill>
                  <a:srgbClr val="4472C4">
                    <a:lumMod val="50000"/>
                  </a:srgbClr>
                </a:solidFill>
              </a:rPr>
              <a:t>banane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81C740-424C-AAA1-AA17-19A3CE7F62F0}"/>
              </a:ext>
            </a:extLst>
          </p:cNvPr>
          <p:cNvSpPr txBox="1"/>
          <p:nvPr/>
        </p:nvSpPr>
        <p:spPr>
          <a:xfrm>
            <a:off x="3353573" y="5438567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0" name="TextBox 29">
            <a:hlinkClick r:id="" action="ppaction://noaction">
              <a:snd r:embed="rId10" name="T1_W5_20.5.wav"/>
            </a:hlinkClick>
            <a:extLst>
              <a:ext uri="{FF2B5EF4-FFF2-40B4-BE49-F238E27FC236}">
                <a16:creationId xmlns:a16="http://schemas.microsoft.com/office/drawing/2014/main" id="{17D32429-9EAE-88F7-0B53-5051367D720D}"/>
              </a:ext>
            </a:extLst>
          </p:cNvPr>
          <p:cNvSpPr txBox="1"/>
          <p:nvPr/>
        </p:nvSpPr>
        <p:spPr>
          <a:xfrm>
            <a:off x="203142" y="5442151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E242FA-DF9C-0EC1-414E-91FF90258DFA}"/>
              </a:ext>
            </a:extLst>
          </p:cNvPr>
          <p:cNvSpPr txBox="1"/>
          <p:nvPr/>
        </p:nvSpPr>
        <p:spPr>
          <a:xfrm>
            <a:off x="4144685" y="5428102"/>
            <a:ext cx="996048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gelb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C4D7CE-4616-3560-DC15-828B156374B8}"/>
              </a:ext>
            </a:extLst>
          </p:cNvPr>
          <p:cNvSpPr/>
          <p:nvPr/>
        </p:nvSpPr>
        <p:spPr>
          <a:xfrm>
            <a:off x="6744491" y="1869131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er </a:t>
            </a:r>
            <a:r>
              <a:rPr lang="en-GB" sz="2800" b="1" kern="0" dirty="0">
                <a:solidFill>
                  <a:srgbClr val="002060"/>
                </a:solidFill>
              </a:rPr>
              <a:t>B</a:t>
            </a:r>
            <a:r>
              <a:rPr lang="en-GB" sz="2800" kern="0" dirty="0">
                <a:solidFill>
                  <a:srgbClr val="002060"/>
                </a:solidFill>
              </a:rPr>
              <a:t>us </a:t>
            </a:r>
            <a:r>
              <a:rPr lang="en-GB" sz="2800" kern="0" dirty="0" err="1">
                <a:solidFill>
                  <a:srgbClr val="002060"/>
                </a:solidFill>
              </a:rPr>
              <a:t>ist</a:t>
            </a:r>
            <a:r>
              <a:rPr lang="en-GB" sz="2800" kern="0" dirty="0">
                <a:solidFill>
                  <a:srgbClr val="002060"/>
                </a:solidFill>
              </a:rPr>
              <a:t> rot</a:t>
            </a:r>
            <a:r>
              <a:rPr lang="en-GB" sz="2800" b="1" kern="0" dirty="0">
                <a:solidFill>
                  <a:srgbClr val="002060"/>
                </a:solidFill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DB49AF-9171-078E-6E65-1ADBFF0A1AA3}"/>
              </a:ext>
            </a:extLst>
          </p:cNvPr>
          <p:cNvSpPr/>
          <p:nvPr/>
        </p:nvSpPr>
        <p:spPr>
          <a:xfrm>
            <a:off x="6744491" y="2672278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2. </a:t>
            </a:r>
            <a:r>
              <a:rPr lang="en-GB" sz="2800" b="1" kern="0" dirty="0">
                <a:solidFill>
                  <a:srgbClr val="002060"/>
                </a:solidFill>
              </a:rPr>
              <a:t>D</a:t>
            </a:r>
            <a:r>
              <a:rPr lang="en-GB" sz="2800" kern="0" dirty="0">
                <a:solidFill>
                  <a:srgbClr val="002060"/>
                </a:solidFill>
              </a:rPr>
              <a:t>as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GB" sz="2800" kern="0" dirty="0">
                <a:solidFill>
                  <a:srgbClr val="002060"/>
                </a:solidFill>
              </a:rPr>
              <a:t>in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GB" sz="2800" b="1" kern="0" dirty="0">
                <a:solidFill>
                  <a:srgbClr val="002060"/>
                </a:solidFill>
              </a:rPr>
              <a:t>E</a:t>
            </a:r>
            <a:r>
              <a:rPr lang="en-GB" sz="2800" kern="0" dirty="0">
                <a:solidFill>
                  <a:srgbClr val="002060"/>
                </a:solidFill>
              </a:rPr>
              <a:t>ngland</a:t>
            </a:r>
            <a:r>
              <a:rPr lang="en-GB" sz="2800" b="1" kern="0" dirty="0">
                <a:solidFill>
                  <a:srgbClr val="002060"/>
                </a:solidFill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ABE5AC-9FDA-1CF7-D6D3-4C2C230A00DA}"/>
              </a:ext>
            </a:extLst>
          </p:cNvPr>
          <p:cNvSpPr/>
          <p:nvPr/>
        </p:nvSpPr>
        <p:spPr>
          <a:xfrm>
            <a:off x="6744491" y="3511870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3. </a:t>
            </a:r>
            <a:r>
              <a:rPr lang="en-GB" sz="2800" b="1" kern="0" dirty="0">
                <a:solidFill>
                  <a:srgbClr val="002060"/>
                </a:solidFill>
              </a:rPr>
              <a:t>J</a:t>
            </a:r>
            <a:r>
              <a:rPr lang="en-GB" sz="2800" kern="0" dirty="0">
                <a:solidFill>
                  <a:srgbClr val="002060"/>
                </a:solidFill>
              </a:rPr>
              <a:t>ohanna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in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erlin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en-GB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0CBD294-6D43-FEBA-8220-5715BC431BA8}"/>
              </a:ext>
            </a:extLst>
          </p:cNvPr>
          <p:cNvSpPr/>
          <p:nvPr/>
        </p:nvSpPr>
        <p:spPr>
          <a:xfrm>
            <a:off x="6744491" y="4426510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4. </a:t>
            </a:r>
            <a:r>
              <a:rPr lang="en-GB" sz="2800" b="1" kern="0" dirty="0">
                <a:solidFill>
                  <a:srgbClr val="002060"/>
                </a:solidFill>
              </a:rPr>
              <a:t>D</a:t>
            </a:r>
            <a:r>
              <a:rPr lang="en-GB" sz="2800" kern="0" dirty="0">
                <a:solidFill>
                  <a:srgbClr val="002060"/>
                </a:solidFill>
              </a:rPr>
              <a:t>ie </a:t>
            </a:r>
            <a:r>
              <a:rPr lang="en-GB" sz="2800" b="1" kern="0" dirty="0" err="1">
                <a:solidFill>
                  <a:srgbClr val="002060"/>
                </a:solidFill>
              </a:rPr>
              <a:t>F</a:t>
            </a:r>
            <a:r>
              <a:rPr lang="en-GB" sz="2800" kern="0" dirty="0" err="1">
                <a:solidFill>
                  <a:srgbClr val="002060"/>
                </a:solidFill>
              </a:rPr>
              <a:t>lasche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ist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blau</a:t>
            </a:r>
            <a:r>
              <a:rPr lang="en-GB" sz="2800" b="1" kern="0" dirty="0">
                <a:solidFill>
                  <a:srgbClr val="002060"/>
                </a:solidFill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9E052F-C737-CE4F-A08C-5E1E3E95F25F}"/>
              </a:ext>
            </a:extLst>
          </p:cNvPr>
          <p:cNvSpPr/>
          <p:nvPr/>
        </p:nvSpPr>
        <p:spPr>
          <a:xfrm>
            <a:off x="6744491" y="5336550"/>
            <a:ext cx="5059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5. </a:t>
            </a:r>
            <a:r>
              <a:rPr lang="en-GB" sz="2800" b="1" kern="0" dirty="0">
                <a:solidFill>
                  <a:srgbClr val="002060"/>
                </a:solidFill>
              </a:rPr>
              <a:t>D</a:t>
            </a:r>
            <a:r>
              <a:rPr lang="en-GB" sz="2800" kern="0" dirty="0">
                <a:solidFill>
                  <a:srgbClr val="002060"/>
                </a:solidFill>
              </a:rPr>
              <a:t>ie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</a:t>
            </a:r>
            <a:r>
              <a:rPr lang="en-GB" sz="2800" kern="0" dirty="0" err="1">
                <a:solidFill>
                  <a:srgbClr val="002060"/>
                </a:solidFill>
              </a:rPr>
              <a:t>anane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ist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gelb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553747-04D5-484B-A200-6818C0A95319}"/>
              </a:ext>
            </a:extLst>
          </p:cNvPr>
          <p:cNvSpPr txBox="1"/>
          <p:nvPr/>
        </p:nvSpPr>
        <p:spPr>
          <a:xfrm>
            <a:off x="1787997" y="4559323"/>
            <a:ext cx="148157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flasche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  </a:t>
            </a:r>
          </a:p>
        </p:txBody>
      </p:sp>
      <p:sp>
        <p:nvSpPr>
          <p:cNvPr id="38" name="TextBox 37">
            <a:hlinkClick r:id="" action="ppaction://noaction">
              <a:snd r:embed="rId11" name="T1_W5_20.6.wav"/>
            </a:hlinkClick>
            <a:extLst>
              <a:ext uri="{FF2B5EF4-FFF2-40B4-BE49-F238E27FC236}">
                <a16:creationId xmlns:a16="http://schemas.microsoft.com/office/drawing/2014/main" id="{D5B7C1A5-15A4-E858-85DA-E8C45FD6D1DD}"/>
              </a:ext>
            </a:extLst>
          </p:cNvPr>
          <p:cNvSpPr txBox="1"/>
          <p:nvPr/>
        </p:nvSpPr>
        <p:spPr>
          <a:xfrm>
            <a:off x="233175" y="6068656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115076"/>
                </a:solidFill>
              </a:rPr>
              <a:t>6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5AAF57-1D05-3934-FCE9-5B7889562FEE}"/>
              </a:ext>
            </a:extLst>
          </p:cNvPr>
          <p:cNvSpPr txBox="1"/>
          <p:nvPr/>
        </p:nvSpPr>
        <p:spPr>
          <a:xfrm>
            <a:off x="868540" y="6102388"/>
            <a:ext cx="84544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</a:rPr>
              <a:t>ich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EACC97-8D09-D16D-3377-F5C1F2F04483}"/>
              </a:ext>
            </a:extLst>
          </p:cNvPr>
          <p:cNvSpPr txBox="1"/>
          <p:nvPr/>
        </p:nvSpPr>
        <p:spPr>
          <a:xfrm>
            <a:off x="1862081" y="6094517"/>
            <a:ext cx="84544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4472C4">
                    <a:lumMod val="50000"/>
                  </a:srgbClr>
                </a:solidFill>
              </a:rPr>
              <a:t>bin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21EC6F-83C5-5906-53A7-E280E9F5622B}"/>
              </a:ext>
            </a:extLst>
          </p:cNvPr>
          <p:cNvSpPr txBox="1"/>
          <p:nvPr/>
        </p:nvSpPr>
        <p:spPr>
          <a:xfrm>
            <a:off x="2827251" y="6094517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A4F04-46CE-2833-42BF-D70D4485F5B2}"/>
              </a:ext>
            </a:extLst>
          </p:cNvPr>
          <p:cNvSpPr txBox="1"/>
          <p:nvPr/>
        </p:nvSpPr>
        <p:spPr>
          <a:xfrm>
            <a:off x="3625821" y="6105222"/>
            <a:ext cx="217727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deutschland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1F0987B-38B5-F5D6-21CA-601CD3AA9E20}"/>
              </a:ext>
            </a:extLst>
          </p:cNvPr>
          <p:cNvSpPr/>
          <p:nvPr/>
        </p:nvSpPr>
        <p:spPr>
          <a:xfrm>
            <a:off x="6721391" y="6113744"/>
            <a:ext cx="5059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</a:rPr>
              <a:t>6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</a:t>
            </a:r>
            <a:r>
              <a:rPr lang="en-GB" sz="2800" kern="0" dirty="0">
                <a:solidFill>
                  <a:srgbClr val="002060"/>
                </a:solidFill>
              </a:rPr>
              <a:t> bin in </a:t>
            </a:r>
            <a:r>
              <a:rPr lang="en-GB" sz="2800" b="1" kern="0" dirty="0">
                <a:solidFill>
                  <a:srgbClr val="002060"/>
                </a:solidFill>
              </a:rPr>
              <a:t>D</a:t>
            </a:r>
            <a:r>
              <a:rPr lang="en-GB" sz="2800" kern="0" dirty="0">
                <a:solidFill>
                  <a:srgbClr val="002060"/>
                </a:solidFill>
              </a:rPr>
              <a:t>eutschland</a:t>
            </a:r>
            <a:r>
              <a:rPr lang="en-GB" sz="2800" b="1" kern="0" dirty="0">
                <a:solidFill>
                  <a:srgbClr val="002060"/>
                </a:solidFill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4" descr="A person in a yellow shirt&#10;&#10;Description automatically generated with low confidence">
            <a:extLst>
              <a:ext uri="{FF2B5EF4-FFF2-40B4-BE49-F238E27FC236}">
                <a16:creationId xmlns:a16="http://schemas.microsoft.com/office/drawing/2014/main" id="{8D00F2A5-0FB3-4954-8370-A045873782B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75"/>
          <a:stretch/>
        </p:blipFill>
        <p:spPr>
          <a:xfrm>
            <a:off x="8691609" y="0"/>
            <a:ext cx="1866853" cy="164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9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9EFEAC2-DCDA-4AE6-AF8F-51E4486C0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189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90998" y="1594142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8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</a:t>
            </a:r>
            <a:endParaRPr lang="en-GB" sz="8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655374" y="3677170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2" y="1857416"/>
            <a:ext cx="1800179" cy="17838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07614" y="4279012"/>
            <a:ext cx="188705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Id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529942" y="4290521"/>
            <a:ext cx="2106667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lang="en-GB" sz="6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Light, Light Bulb, On, Bulb, Electric Bulb, Electric">
            <a:extLst>
              <a:ext uri="{FF2B5EF4-FFF2-40B4-BE49-F238E27FC236}">
                <a16:creationId xmlns:a16="http://schemas.microsoft.com/office/drawing/2014/main" id="{DCC3BD4E-E4D4-1C5E-0C4E-69E4F6F3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76" y="2444508"/>
            <a:ext cx="1487066" cy="18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lus, Sign, Green, Mark, Icon, Symbol, Positive">
            <a:extLst>
              <a:ext uri="{FF2B5EF4-FFF2-40B4-BE49-F238E27FC236}">
                <a16:creationId xmlns:a16="http://schemas.microsoft.com/office/drawing/2014/main" id="{68E1902D-1D6A-DF56-79EE-A51B47CE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30" y="2073938"/>
            <a:ext cx="1785660" cy="17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7CFFD5-0653-AFDE-2B85-6055733DC01B}"/>
              </a:ext>
            </a:extLst>
          </p:cNvPr>
          <p:cNvSpPr txBox="1"/>
          <p:nvPr/>
        </p:nvSpPr>
        <p:spPr>
          <a:xfrm>
            <a:off x="9279523" y="3703239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3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3784516" y="4056931"/>
            <a:ext cx="398538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8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nken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31" y="1608331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4859158" y="3636972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to think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FDB59C9-914E-4BCB-B1EF-997B3B353556}"/>
              </a:ext>
            </a:extLst>
          </p:cNvPr>
          <p:cNvSpPr/>
          <p:nvPr/>
        </p:nvSpPr>
        <p:spPr>
          <a:xfrm>
            <a:off x="9135045" y="3135589"/>
            <a:ext cx="2684677" cy="1002766"/>
          </a:xfrm>
          <a:prstGeom prst="wedgeRoundRectCallout">
            <a:avLst>
              <a:gd name="adj1" fmla="val -131943"/>
              <a:gd name="adj2" fmla="val 80105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Notice that 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‘e’ sounds like the ‘a’ in ‘ago’.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4009175" y="1584543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8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nken</a:t>
            </a:r>
            <a:endParaRPr lang="en-GB" sz="8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04" y="1609787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5025031" y="3638428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to think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720381" y="4212274"/>
            <a:ext cx="164981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74" name="Picture 2" descr="Bed, Hospital, Medical, Health, Patient, Care, Sick">
            <a:extLst>
              <a:ext uri="{FF2B5EF4-FFF2-40B4-BE49-F238E27FC236}">
                <a16:creationId xmlns:a16="http://schemas.microsoft.com/office/drawing/2014/main" id="{CCE6F17A-29F6-4142-9442-A5C0FFDC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1" y="3005532"/>
            <a:ext cx="2374816" cy="134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8694483" y="4545867"/>
            <a:ext cx="252024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lang="en-GB" sz="6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lfen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76" name="Picture 4" descr="Hands, Open, Receiving, Hold, Up, God, Spirituality">
            <a:extLst>
              <a:ext uri="{FF2B5EF4-FFF2-40B4-BE49-F238E27FC236}">
                <a16:creationId xmlns:a16="http://schemas.microsoft.com/office/drawing/2014/main" id="{F47D31E6-67F3-23B0-09C1-01384B34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896" y="2781781"/>
            <a:ext cx="1493061" cy="12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911B87-3AF1-4438-2FE9-704484281ED3}"/>
              </a:ext>
            </a:extLst>
          </p:cNvPr>
          <p:cNvSpPr txBox="1"/>
          <p:nvPr/>
        </p:nvSpPr>
        <p:spPr>
          <a:xfrm>
            <a:off x="8701995" y="3992371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to help</a:t>
            </a:r>
          </a:p>
        </p:txBody>
      </p:sp>
    </p:spTree>
    <p:extLst>
      <p:ext uri="{BB962C8B-B14F-4D97-AF65-F5344CB8AC3E}">
        <p14:creationId xmlns:p14="http://schemas.microsoft.com/office/powerpoint/2010/main" val="307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0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343817" y="1747856"/>
          <a:ext cx="10169246" cy="4042793"/>
        </p:xfrm>
        <a:graphic>
          <a:graphicData uri="http://schemas.openxmlformats.org/drawingml/2006/table">
            <a:tbl>
              <a:tblPr/>
              <a:tblGrid>
                <a:gridCol w="157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  <a:gridCol w="3241580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9204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long [e] 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short [e]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Bett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P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roblem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Idee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gelb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mehr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Ende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5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1343" y="1209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and short [e]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7">
            <a:hlinkClick r:id="" action="ppaction://noaction">
              <a:snd r:embed="rId5" name="T1_W5_6.1.wav"/>
            </a:hlinkClick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21343" y="469175"/>
            <a:ext cx="740562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Hör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das (long)[e]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oder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)short [e]?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5_6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90563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5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535956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5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08985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1_W5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4643754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1_W5_6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9" y="5231343"/>
            <a:ext cx="609653" cy="6279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E7AA22-D59B-4254-B4AC-BB4663C477B1}"/>
              </a:ext>
            </a:extLst>
          </p:cNvPr>
          <p:cNvSpPr txBox="1"/>
          <p:nvPr/>
        </p:nvSpPr>
        <p:spPr>
          <a:xfrm>
            <a:off x="8414173" y="2386205"/>
            <a:ext cx="1682799" cy="507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9FFA8-7A4C-4FC1-8C46-CA6B04587DFB}"/>
              </a:ext>
            </a:extLst>
          </p:cNvPr>
          <p:cNvSpPr txBox="1"/>
          <p:nvPr/>
        </p:nvSpPr>
        <p:spPr>
          <a:xfrm>
            <a:off x="8146903" y="3060307"/>
            <a:ext cx="1542787" cy="3140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4C6B41-491A-474A-ABF2-534FB3BFABCE}"/>
              </a:ext>
            </a:extLst>
          </p:cNvPr>
          <p:cNvSpPr txBox="1"/>
          <p:nvPr/>
        </p:nvSpPr>
        <p:spPr>
          <a:xfrm>
            <a:off x="8488629" y="3641788"/>
            <a:ext cx="1499219" cy="281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1314D-E98F-4796-AC2D-09943D576DCB}"/>
              </a:ext>
            </a:extLst>
          </p:cNvPr>
          <p:cNvSpPr txBox="1"/>
          <p:nvPr/>
        </p:nvSpPr>
        <p:spPr>
          <a:xfrm>
            <a:off x="8284639" y="4118485"/>
            <a:ext cx="1591010" cy="430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6285C-07EB-4073-A999-16B99B3ADDF7}"/>
              </a:ext>
            </a:extLst>
          </p:cNvPr>
          <p:cNvSpPr txBox="1"/>
          <p:nvPr/>
        </p:nvSpPr>
        <p:spPr>
          <a:xfrm>
            <a:off x="8324746" y="4772193"/>
            <a:ext cx="1591010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F01205-6B3C-43D0-A1F5-C83066AEB792}"/>
              </a:ext>
            </a:extLst>
          </p:cNvPr>
          <p:cNvSpPr txBox="1"/>
          <p:nvPr/>
        </p:nvSpPr>
        <p:spPr>
          <a:xfrm>
            <a:off x="8194103" y="5360404"/>
            <a:ext cx="1768909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BAAF5CE-D4A8-4E47-9FAF-76A1741BB6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2353311"/>
            <a:ext cx="517321" cy="51732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A333C70-AA90-4C7C-AE40-A6CD92546F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18344" y="2977289"/>
            <a:ext cx="517321" cy="51732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082DEB1-4CED-42C9-B99E-9DE88B0980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3341" y="3506942"/>
            <a:ext cx="517321" cy="51732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1593F7C3-913B-4A4E-A8FB-C1FD30AD7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4107845"/>
            <a:ext cx="517321" cy="51732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6BE1F61A-D849-4AC4-85F5-8FD73C09CE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6316" y="4653014"/>
            <a:ext cx="517321" cy="5173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DBC2CB38-43AE-4BAA-8A09-93DDA22014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7280" y="5168104"/>
            <a:ext cx="517321" cy="517320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63" name="Picture 2" descr="Bed, Hospital, Medical, Health, Patient, Care, Sick">
            <a:extLst>
              <a:ext uri="{FF2B5EF4-FFF2-40B4-BE49-F238E27FC236}">
                <a16:creationId xmlns:a16="http://schemas.microsoft.com/office/drawing/2014/main" id="{04C18546-B657-C6B5-62AA-4357C14AE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75" y="2371277"/>
            <a:ext cx="880149" cy="4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Question Mark, Thinking, Question, Confused, Icon">
            <a:extLst>
              <a:ext uri="{FF2B5EF4-FFF2-40B4-BE49-F238E27FC236}">
                <a16:creationId xmlns:a16="http://schemas.microsoft.com/office/drawing/2014/main" id="{9F1B29BF-142E-9558-E39A-E1103A53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584" y="2954860"/>
            <a:ext cx="274501" cy="46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Light, Light Bulb, On, Bulb, Electric Bulb, Electric">
            <a:extLst>
              <a:ext uri="{FF2B5EF4-FFF2-40B4-BE49-F238E27FC236}">
                <a16:creationId xmlns:a16="http://schemas.microsoft.com/office/drawing/2014/main" id="{C1729852-41D5-C290-DEC7-5BE2C3EE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075" y="3430676"/>
            <a:ext cx="539602" cy="66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exture, Pattern, Background, Yellow, Yellow Background">
            <a:extLst>
              <a:ext uri="{FF2B5EF4-FFF2-40B4-BE49-F238E27FC236}">
                <a16:creationId xmlns:a16="http://schemas.microsoft.com/office/drawing/2014/main" id="{836778E3-E0C7-B288-1AF8-EE977F1C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13" y="4107845"/>
            <a:ext cx="268724" cy="53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Plus, Sign, Green, Mark, Icon, Symbol, Positive">
            <a:extLst>
              <a:ext uri="{FF2B5EF4-FFF2-40B4-BE49-F238E27FC236}">
                <a16:creationId xmlns:a16="http://schemas.microsoft.com/office/drawing/2014/main" id="{7605C87D-76D3-F50C-E641-FFBE59D43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63" y="4756328"/>
            <a:ext cx="403886" cy="4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nd, Sign, Road, Signage, Warning, Caution, Information">
            <a:extLst>
              <a:ext uri="{FF2B5EF4-FFF2-40B4-BE49-F238E27FC236}">
                <a16:creationId xmlns:a16="http://schemas.microsoft.com/office/drawing/2014/main" id="{3FCF8B76-B0F3-B97C-CF84-B87654548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1" y="5324996"/>
            <a:ext cx="734992" cy="37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44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03121" y="215065"/>
            <a:ext cx="563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399923" y="321059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Was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0BE26-FB0F-4C73-874E-050DAA9652FC}"/>
              </a:ext>
            </a:extLst>
          </p:cNvPr>
          <p:cNvSpPr txBox="1"/>
          <p:nvPr/>
        </p:nvSpPr>
        <p:spPr>
          <a:xfrm>
            <a:off x="9264515" y="5885589"/>
            <a:ext cx="1071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blau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8855170" y="3051181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falsch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E802CF-01D5-A2DE-F356-68FEED27E456}"/>
              </a:ext>
            </a:extLst>
          </p:cNvPr>
          <p:cNvSpPr txBox="1"/>
          <p:nvPr/>
        </p:nvSpPr>
        <p:spPr>
          <a:xfrm>
            <a:off x="1610815" y="5941177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gelb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5569572" y="5885590"/>
            <a:ext cx="702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rot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5931636" y="305204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richtig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122" name="Picture 2" descr="Comics, Interrogation, Question, Speech Bubble, Cartoon">
            <a:extLst>
              <a:ext uri="{FF2B5EF4-FFF2-40B4-BE49-F238E27FC236}">
                <a16:creationId xmlns:a16="http://schemas.microsoft.com/office/drawing/2014/main" id="{7830677B-CDDA-2D7E-2DA3-86411583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3" y="1724952"/>
            <a:ext cx="1620945" cy="13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ackground, Blue, Wallpaper, Design, Blue Background">
            <a:extLst>
              <a:ext uri="{FF2B5EF4-FFF2-40B4-BE49-F238E27FC236}">
                <a16:creationId xmlns:a16="http://schemas.microsoft.com/office/drawing/2014/main" id="{4256226C-AF7C-541B-D76E-743D01AD0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45" y="4643453"/>
            <a:ext cx="1359668" cy="99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he Background, Background, Pattern, Wallpaper">
            <a:extLst>
              <a:ext uri="{FF2B5EF4-FFF2-40B4-BE49-F238E27FC236}">
                <a16:creationId xmlns:a16="http://schemas.microsoft.com/office/drawing/2014/main" id="{BEB29591-CDD1-A058-C91D-B2ED7D946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14" y="4644183"/>
            <a:ext cx="1718718" cy="103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ackground, Mesh, Triangles, Yellow, Green, Colour">
            <a:extLst>
              <a:ext uri="{FF2B5EF4-FFF2-40B4-BE49-F238E27FC236}">
                <a16:creationId xmlns:a16="http://schemas.microsoft.com/office/drawing/2014/main" id="{30A503D1-8CD8-6EDB-EACD-8D2FB4CD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67" y="4673016"/>
            <a:ext cx="1733909" cy="9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heck Mark, Tick Mark, Check, Correct, Ok, Yes, Green">
            <a:extLst>
              <a:ext uri="{FF2B5EF4-FFF2-40B4-BE49-F238E27FC236}">
                <a16:creationId xmlns:a16="http://schemas.microsoft.com/office/drawing/2014/main" id="{F4AA77D7-FD12-8F27-1AF4-947DC0C73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161" y="1674563"/>
            <a:ext cx="1302195" cy="127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X, Mark, Multiply, Times, Symbol, Red, Incorrect, Wrong">
            <a:extLst>
              <a:ext uri="{FF2B5EF4-FFF2-40B4-BE49-F238E27FC236}">
                <a16:creationId xmlns:a16="http://schemas.microsoft.com/office/drawing/2014/main" id="{48AB7905-BBDC-BD4E-67B4-D03AEC86F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202" y="1762033"/>
            <a:ext cx="1218874" cy="121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92102DBD-A64A-B2C4-19DC-576502BEB424}"/>
              </a:ext>
            </a:extLst>
          </p:cNvPr>
          <p:cNvSpPr/>
          <p:nvPr/>
        </p:nvSpPr>
        <p:spPr>
          <a:xfrm>
            <a:off x="7596521" y="261221"/>
            <a:ext cx="2684677" cy="1652260"/>
          </a:xfrm>
          <a:prstGeom prst="wedgeRoundRectCallout">
            <a:avLst>
              <a:gd name="adj1" fmla="val -166535"/>
              <a:gd name="adj2" fmla="val 84831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already know that ‘das’ means ‘</a:t>
            </a:r>
            <a:r>
              <a:rPr lang="en-US" i="1" dirty="0"/>
              <a:t>the</a:t>
            </a:r>
            <a:r>
              <a:rPr lang="en-US" dirty="0"/>
              <a:t>’, but it also means ‘</a:t>
            </a:r>
            <a:r>
              <a:rPr lang="en-US" i="1" dirty="0"/>
              <a:t>that</a:t>
            </a:r>
            <a:r>
              <a:rPr lang="en-US" dirty="0"/>
              <a:t>’! E.g. Was </a:t>
            </a:r>
            <a:r>
              <a:rPr lang="en-US" dirty="0" err="1"/>
              <a:t>ist</a:t>
            </a:r>
            <a:r>
              <a:rPr lang="en-US" dirty="0"/>
              <a:t> das? </a:t>
            </a:r>
          </a:p>
          <a:p>
            <a:pPr algn="ctr"/>
            <a:r>
              <a:rPr lang="en-US" i="1" dirty="0"/>
              <a:t>What is that? </a:t>
            </a:r>
            <a:endParaRPr lang="en-GB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3214670" y="3126688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2060"/>
                </a:solidFill>
              </a:rPr>
              <a:t>d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D9E9ACDB-18DE-3231-4EFF-6B7324F3F4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45" y="2299580"/>
            <a:ext cx="1359669" cy="654083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B7350B31-7513-9977-CBB0-CB0CEBCD6021}"/>
              </a:ext>
            </a:extLst>
          </p:cNvPr>
          <p:cNvSpPr/>
          <p:nvPr/>
        </p:nvSpPr>
        <p:spPr>
          <a:xfrm>
            <a:off x="9166788" y="3850256"/>
            <a:ext cx="2684677" cy="1652260"/>
          </a:xfrm>
          <a:prstGeom prst="wedgeRoundRectCallout">
            <a:avLst>
              <a:gd name="adj1" fmla="val -136321"/>
              <a:gd name="adj2" fmla="val -61559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Listen carefully to this word. You know how to say ‘ich’; the ‘</a:t>
            </a:r>
            <a:r>
              <a:rPr lang="en-US" dirty="0" err="1"/>
              <a:t>ig</a:t>
            </a:r>
            <a:r>
              <a:rPr lang="en-US" dirty="0"/>
              <a:t>’ here sounds the same as ‘ich’!</a:t>
            </a:r>
            <a:endParaRPr lang="en-GB" i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5BB1A5F-93D2-E458-D5A3-CF2EFBE74BD6}"/>
              </a:ext>
            </a:extLst>
          </p:cNvPr>
          <p:cNvSpPr/>
          <p:nvPr/>
        </p:nvSpPr>
        <p:spPr>
          <a:xfrm>
            <a:off x="5716858" y="4990675"/>
            <a:ext cx="2684677" cy="1652260"/>
          </a:xfrm>
          <a:prstGeom prst="wedgeRoundRectCallout">
            <a:avLst>
              <a:gd name="adj1" fmla="val -156647"/>
              <a:gd name="adj2" fmla="val 20562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Remember that in German, final –d sounds like –t (e.g. ‘und’). In the same way, final –b sounds like –p! 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20" grpId="0"/>
      <p:bldP spid="20" grpId="1"/>
      <p:bldP spid="20" grpId="2"/>
      <p:bldP spid="21" grpId="0"/>
      <p:bldP spid="21" grpId="1"/>
      <p:bldP spid="21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30" grpId="0" animBg="1"/>
      <p:bldP spid="30" grpId="1" animBg="1"/>
      <p:bldP spid="31" grpId="0"/>
      <p:bldP spid="31" grpId="1"/>
      <p:bldP spid="31" grpId="2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B8CF9D-3D7E-42D0-A487-EB2F8FB24BF3}"/>
              </a:ext>
            </a:extLst>
          </p:cNvPr>
          <p:cNvCxnSpPr>
            <a:cxnSpLocks/>
          </p:cNvCxnSpPr>
          <p:nvPr/>
        </p:nvCxnSpPr>
        <p:spPr>
          <a:xfrm>
            <a:off x="6140674" y="0"/>
            <a:ext cx="0" cy="6858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rot?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28D1357-B8FD-354F-3EFB-B71393A89E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60" y="1694639"/>
            <a:ext cx="2590701" cy="3468721"/>
          </a:xfrm>
          <a:prstGeom prst="rect">
            <a:avLst/>
          </a:prstGeom>
        </p:spPr>
      </p:pic>
      <p:pic>
        <p:nvPicPr>
          <p:cNvPr id="26" name="Picture 2" descr="Game, Board, Panel Box, Play, Challenge, Yellow Gaming">
            <a:extLst>
              <a:ext uri="{FF2B5EF4-FFF2-40B4-BE49-F238E27FC236}">
                <a16:creationId xmlns:a16="http://schemas.microsoft.com/office/drawing/2014/main" id="{D577A1BC-9C8B-D923-A210-14EF4C83F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4" y="2241752"/>
            <a:ext cx="3443950" cy="212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94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73236B-B38B-4ED5-927B-D69B32209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60" y="1694639"/>
            <a:ext cx="2590701" cy="346872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B8CF9D-3D7E-42D0-A487-EB2F8FB24BF3}"/>
              </a:ext>
            </a:extLst>
          </p:cNvPr>
          <p:cNvCxnSpPr>
            <a:cxnSpLocks/>
          </p:cNvCxnSpPr>
          <p:nvPr/>
        </p:nvCxnSpPr>
        <p:spPr>
          <a:xfrm>
            <a:off x="6154962" y="0"/>
            <a:ext cx="0" cy="6858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gelb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pic>
        <p:nvPicPr>
          <p:cNvPr id="24" name="Picture 23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33E4C8A9-FB62-37FD-796E-81AFC1B32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81" y="2432084"/>
            <a:ext cx="3813276" cy="199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6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2211</Words>
  <Application>Microsoft Office PowerPoint</Application>
  <PresentationFormat>Widescreen</PresentationFormat>
  <Paragraphs>345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hören</vt:lpstr>
      <vt:lpstr>Vokabeln</vt:lpstr>
      <vt:lpstr>sprechen</vt:lpstr>
      <vt:lpstr>sprechen</vt:lpstr>
      <vt:lpstr>sprechen</vt:lpstr>
      <vt:lpstr>sprechen</vt:lpstr>
      <vt:lpstr>sprechen</vt:lpstr>
      <vt:lpstr>sprechen</vt:lpstr>
      <vt:lpstr>Kultur</vt:lpstr>
      <vt:lpstr>Kultur</vt:lpstr>
      <vt:lpstr>Kultur</vt:lpstr>
      <vt:lpstr>Kultur</vt:lpstr>
      <vt:lpstr>Kultur</vt:lpstr>
      <vt:lpstr>Nouns </vt:lpstr>
      <vt:lpstr>schreiben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69</cp:revision>
  <dcterms:created xsi:type="dcterms:W3CDTF">2021-07-02T19:27:01Z</dcterms:created>
  <dcterms:modified xsi:type="dcterms:W3CDTF">2023-06-08T09:51:00Z</dcterms:modified>
</cp:coreProperties>
</file>