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5" r:id="rId2"/>
    <p:sldId id="418" r:id="rId3"/>
    <p:sldId id="404" r:id="rId4"/>
    <p:sldId id="403" r:id="rId5"/>
    <p:sldId id="405" r:id="rId6"/>
    <p:sldId id="298" r:id="rId7"/>
    <p:sldId id="294" r:id="rId8"/>
    <p:sldId id="401" r:id="rId9"/>
    <p:sldId id="407" r:id="rId10"/>
    <p:sldId id="406" r:id="rId11"/>
    <p:sldId id="409" r:id="rId12"/>
    <p:sldId id="408" r:id="rId13"/>
    <p:sldId id="410" r:id="rId14"/>
    <p:sldId id="300" r:id="rId15"/>
    <p:sldId id="414" r:id="rId16"/>
    <p:sldId id="415" r:id="rId17"/>
    <p:sldId id="416" r:id="rId18"/>
    <p:sldId id="417" r:id="rId19"/>
    <p:sldId id="279" r:id="rId20"/>
    <p:sldId id="292" r:id="rId21"/>
    <p:sldId id="4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0D"/>
    <a:srgbClr val="FF0066"/>
    <a:srgbClr val="FFFFCC"/>
    <a:srgbClr val="2E94AF"/>
    <a:srgbClr val="EFF9FB"/>
    <a:srgbClr val="29C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F8F125-C048-4233-B16C-41372C7420E0}" v="4" dt="2022-06-30T15:15:33.3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3" autoAdjust="0"/>
    <p:restoredTop sz="59322" autoAdjust="0"/>
  </p:normalViewPr>
  <p:slideViewPr>
    <p:cSldViewPr snapToGrid="0">
      <p:cViewPr varScale="1">
        <p:scale>
          <a:sx n="60" d="100"/>
          <a:sy n="60" d="100"/>
        </p:scale>
        <p:origin x="155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22/06/2023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User:XRa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reativecommons.org/licenses/by-sa/4.0/" TargetMode="External"/><Relationship Id="rId5" Type="http://schemas.openxmlformats.org/officeDocument/2006/relationships/hyperlink" Target="https://commons.wikimedia.org/wiki/File:Juist,_Briefkasten_--_2014_--_3622.jpg" TargetMode="External"/><Relationship Id="rId4" Type="http://schemas.openxmlformats.org/officeDocument/2006/relationships/hyperlink" Target="https://commons.wikimedia.org/wiki/Main_Page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long [e] 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Idee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[451]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mehr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[52]</a:t>
            </a: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short [e] denken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[128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Bett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[659]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helfen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[338]</a:t>
            </a:r>
            <a:endParaRPr lang="en-GB" sz="12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endParaRPr lang="it-IT" sz="12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(new)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was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[38]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blau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[948]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falsch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[524]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gelb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[1446]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rot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[477]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richtig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[177] 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das</a:t>
            </a:r>
            <a:r>
              <a:rPr lang="de-DE" sz="1200" b="1" i="0" strike="noStrike" spc="-1" baseline="30000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2</a:t>
            </a:r>
            <a:r>
              <a:rPr lang="de-DE" sz="1200" b="1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[1] </a:t>
            </a:r>
          </a:p>
          <a:p>
            <a:pPr marL="216000" indent="-216000">
              <a:lnSpc>
                <a:spcPct val="100000"/>
              </a:lnSpc>
            </a:pPr>
            <a:endParaRPr lang="de-DE" sz="1200" b="1" i="0" strike="noStrike" spc="-1" dirty="0">
              <a:solidFill>
                <a:srgbClr val="002060"/>
              </a:solidFill>
              <a:effectLst/>
              <a:highlight>
                <a:srgbClr val="FFFF00"/>
              </a:highlight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Revisit 1: 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du [54] </a:t>
            </a:r>
            <a:r>
              <a:rPr lang="en-GB" sz="1100" b="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bist</a:t>
            </a:r>
            <a:r>
              <a:rPr lang="en-GB" sz="1100" b="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 [4]</a:t>
            </a:r>
          </a:p>
          <a:p>
            <a:endParaRPr lang="en-GB" sz="1100" dirty="0">
              <a:solidFill>
                <a:sysClr val="windowText" lastClr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1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1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1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Note that the first three lessons of the year teach language that can be continuously recycled as lesson routine every lesson in Y3/4.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idea would be that the class teacher (whether or not s/he teaches the class German can re-use the language as part of the daily routine with the class.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3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Die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Flasche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2643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4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Die Tafel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8903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5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Das Fenster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blau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158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6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Der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Bleistift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540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(5 x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raise intercultural awareness of different uses of colours for different things in Germany and England.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Read the short explanation about colours in Germany and England.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present the example of the post boxes, asking Wo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das? and eliciting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in England/Deutschland from the whole class.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the correct answers. 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Follow up by making true or false statements about each post box, to elicit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Nein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falsch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das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ist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richtig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. Click to model these answers from Johanna and Moritz.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Then repeat steps 2-4 with the next 4 slides.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Picture attribution: German post box</a:t>
            </a:r>
          </a:p>
          <a:p>
            <a:pPr marL="216000" indent="-215280">
              <a:lnSpc>
                <a:spcPct val="100000"/>
              </a:lnSpc>
            </a:pPr>
            <a:r>
              <a:rPr lang="en-GB" b="0" i="0" u="non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 tooltip="User:XRa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Dietmar </a:t>
            </a:r>
            <a:r>
              <a:rPr lang="en-GB" b="0" i="0" u="none" dirty="0" err="1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3" tooltip="User:XRa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Rabich</a:t>
            </a:r>
            <a:r>
              <a:rPr lang="en-GB" b="0" i="0" u="non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4" tooltip="Main P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 Commons</a:t>
            </a:r>
            <a:r>
              <a:rPr lang="en-GB" b="0" i="0" u="non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n-GB" b="0" i="0" u="none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“Juist, </a:t>
            </a:r>
            <a:r>
              <a:rPr lang="en-GB" b="0" i="0" u="none" strike="noStrike" dirty="0" err="1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Briefkasten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-- 2014 -- 3622”</a:t>
            </a:r>
            <a:r>
              <a:rPr lang="en-GB" b="0" i="0" u="none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/ </a:t>
            </a:r>
            <a:r>
              <a:rPr lang="en-GB" b="0" i="0" u="none" strike="noStrike" dirty="0">
                <a:solidFill>
                  <a:srgbClr val="002060"/>
                </a:solidFill>
                <a:effectLst/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 BY-SA 4.0</a:t>
            </a:r>
            <a:endParaRPr lang="en-GB" sz="1200" b="0" i="0" u="none" strike="noStrike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21307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[2/5]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Attribution: German taxi</a:t>
            </a:r>
          </a:p>
          <a:p>
            <a:pPr marL="216000" indent="-215280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User: (WT-shared)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Riggwelter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at 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wts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US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wikivoyage</a:t>
            </a:r>
            <a:r>
              <a:rPr lang="en-US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, CC BY-SA 4.0, via Wikimedia Commons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30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[3/5]</a:t>
            </a: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8793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[4/5]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Attribution: German police officer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Daniel </a:t>
            </a:r>
            <a:r>
              <a:rPr kumimoji="0" lang="en-US" sz="120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Schwen</a:t>
            </a:r>
            <a:r>
              <a:rPr kumimoji="0" lang="en-US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via Wikimedia Commons</a:t>
            </a:r>
          </a:p>
          <a:p>
            <a:pPr marL="216000" marR="0" lvl="0" indent="-2152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British Police officer</a:t>
            </a:r>
            <a:endParaRPr kumimoji="0" lang="en-GB" sz="1200" b="1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+mn-cs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Ollie Harding via Wikimedia Commons https://commons.wikimedia.org/wiki/File:Policewoman_in_the_UK_%285304887200%29.jpg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01829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[5/5]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91072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to recap information about capitalisation of German (and English) nouns.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522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fr-FR" baseline="0" dirty="0"/>
              <a:t>a gesture for ‘geben’ might be to pretend to give someone on object.</a:t>
            </a: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geben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[49] </a:t>
            </a:r>
            <a:endParaRPr lang="fr-FR" sz="1200" b="1" strike="noStrike" spc="-1" baseline="0" dirty="0">
              <a:latin typeface="Arial"/>
            </a:endParaRPr>
          </a:p>
          <a:p>
            <a:pPr marL="285750" indent="-285750">
              <a:lnSpc>
                <a:spcPct val="100000"/>
              </a:lnSpc>
              <a:buAutoNum type="romanLcParenR"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applying the rules about capitalisation to simple German sentences.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Ensure that pupils are clear about the scenario and the task.</a:t>
            </a:r>
          </a:p>
          <a:p>
            <a:r>
              <a:rPr lang="en-GB" dirty="0"/>
              <a:t>2. Do the first item to model the activity with pupils.</a:t>
            </a:r>
            <a:br>
              <a:rPr lang="en-GB" dirty="0"/>
            </a:br>
            <a:r>
              <a:rPr lang="en-GB" dirty="0"/>
              <a:t>3. Pupils write each sentence.</a:t>
            </a:r>
          </a:p>
          <a:p>
            <a:r>
              <a:rPr lang="en-GB" dirty="0"/>
              <a:t>4. Click to bring up the written answers.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cognates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Bus [1562] Banane [&gt;5009]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long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geben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Idee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[451]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mehr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[52]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5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Procedure: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Introduce the SSC and present the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source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 word 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Click to bring on the picture and get pupils to repeat the word 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‘</a:t>
            </a:r>
            <a:r>
              <a:rPr kumimoji="0" lang="en-GB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denken</a:t>
            </a: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’ 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(with gesture, if using).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gesture for ‘denken’ might be to pretend to to put your finger to your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temple as though you are pondering something.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denken</a:t>
            </a:r>
            <a:r>
              <a:rPr lang="de-DE" sz="1200" b="0" strike="noStrike" spc="-1" dirty="0">
                <a:latin typeface="Arial"/>
              </a:rPr>
              <a:t> [128]</a:t>
            </a: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09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 short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[e].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Re-present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SSC and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denken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’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baseline="0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a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gesture for ‘denken’ might be to pretend to to put your finger to your mouth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if you’re concentrating and thinking about something.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arenR"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200" b="1" strike="noStrike" spc="-1" dirty="0">
                <a:latin typeface="Arial"/>
              </a:rPr>
              <a:t>Bett</a:t>
            </a:r>
            <a:r>
              <a:rPr lang="de-DE" sz="1200" b="0" strike="noStrike" spc="-1" dirty="0">
                <a:latin typeface="Arial"/>
              </a:rPr>
              <a:t> [659]</a:t>
            </a:r>
            <a:r>
              <a:rPr lang="de-DE" sz="1200" b="1" strike="noStrike" spc="-1" dirty="0">
                <a:latin typeface="Arial"/>
              </a:rPr>
              <a:t> helfen </a:t>
            </a:r>
            <a:r>
              <a:rPr lang="de-DE" sz="1200" b="0" strike="noStrike" spc="-1" dirty="0">
                <a:latin typeface="Arial"/>
              </a:rPr>
              <a:t>[338]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56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Timing: 5 minutes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to consolidate the SSC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long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and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 short [e]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by practising listening to the different pronunciations.</a:t>
            </a: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+mn-lt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+mn-lt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0" indent="0">
              <a:buNone/>
            </a:pPr>
            <a:r>
              <a:rPr lang="en-GB" dirty="0"/>
              <a:t>1. Click audio button 1 to play the recording for item 1. Pupils need to decide is it long [e] or short [e] and write list of S  for short and L for long.</a:t>
            </a:r>
          </a:p>
          <a:p>
            <a:pPr marL="0" indent="0">
              <a:buNone/>
            </a:pPr>
            <a:r>
              <a:rPr lang="en-GB" dirty="0"/>
              <a:t>2. Elicit the answer; encourage pupils to pay particular attention to short [e] or long [e].</a:t>
            </a:r>
          </a:p>
          <a:p>
            <a:r>
              <a:rPr lang="en-GB" dirty="0"/>
              <a:t>3. Click to bring up the answer tick  for item 1. </a:t>
            </a:r>
          </a:p>
          <a:p>
            <a:r>
              <a:rPr lang="en-GB" dirty="0"/>
              <a:t>4. Elicit the whole word; if necessary click the audio button again to play recording again.</a:t>
            </a:r>
          </a:p>
          <a:p>
            <a:r>
              <a:rPr lang="en-GB" dirty="0"/>
              <a:t>5. Click to bring up the written version of the German word, together with picture.</a:t>
            </a:r>
          </a:p>
          <a:p>
            <a:r>
              <a:rPr lang="en-GB" dirty="0"/>
              <a:t>6. Continue for items 2-6.</a:t>
            </a:r>
          </a:p>
          <a:p>
            <a:br>
              <a:rPr lang="en-GB" dirty="0"/>
            </a:b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Bett</a:t>
            </a:r>
          </a:p>
          <a:p>
            <a:r>
              <a:rPr lang="en-GB" dirty="0"/>
              <a:t>Problem</a:t>
            </a:r>
          </a:p>
          <a:p>
            <a:r>
              <a:rPr lang="en-GB" dirty="0"/>
              <a:t>Idee</a:t>
            </a:r>
          </a:p>
          <a:p>
            <a:r>
              <a:rPr lang="en-GB" dirty="0" err="1"/>
              <a:t>gelb</a:t>
            </a:r>
            <a:endParaRPr lang="en-GB" dirty="0"/>
          </a:p>
          <a:p>
            <a:r>
              <a:rPr lang="en-GB" dirty="0" err="1"/>
              <a:t>mehr</a:t>
            </a:r>
            <a:endParaRPr lang="en-GB" dirty="0"/>
          </a:p>
          <a:p>
            <a:r>
              <a:rPr lang="en-GB" dirty="0"/>
              <a:t>Ende</a:t>
            </a:r>
          </a:p>
          <a:p>
            <a:endParaRPr lang="en-GB" dirty="0"/>
          </a:p>
          <a:p>
            <a:r>
              <a:rPr lang="en-GB" b="1" dirty="0"/>
              <a:t>Vocabulary:</a:t>
            </a:r>
          </a:p>
          <a:p>
            <a:r>
              <a:rPr lang="en-GB" b="1" dirty="0"/>
              <a:t>Ende</a:t>
            </a:r>
            <a:r>
              <a:rPr lang="en-GB" dirty="0"/>
              <a:t> [183]</a:t>
            </a:r>
            <a:r>
              <a:rPr lang="en-GB" b="1" dirty="0"/>
              <a:t> </a:t>
            </a:r>
            <a:r>
              <a:rPr lang="en-GB" b="1" dirty="0" err="1"/>
              <a:t>gelb</a:t>
            </a:r>
            <a:r>
              <a:rPr lang="en-GB" b="1" dirty="0"/>
              <a:t> </a:t>
            </a:r>
            <a:r>
              <a:rPr lang="de-DE" sz="1200" b="0" i="0" strike="noStrike" spc="-1" dirty="0">
                <a:solidFill>
                  <a:srgbClr val="002060"/>
                </a:solidFill>
                <a:highlight>
                  <a:srgbClr val="FFFF00"/>
                </a:highlight>
                <a:latin typeface="Century Gothic"/>
                <a:ea typeface="Century Gothic"/>
              </a:rPr>
              <a:t>[1446]</a:t>
            </a:r>
            <a:r>
              <a:rPr lang="en-GB" dirty="0"/>
              <a:t> </a:t>
            </a:r>
            <a:r>
              <a:rPr lang="en-GB" b="1" dirty="0"/>
              <a:t>Problem</a:t>
            </a:r>
            <a:r>
              <a:rPr lang="en-GB" dirty="0"/>
              <a:t> [210]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88A7DB-3951-47CF-8E53-B42241E866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241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German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German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six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German word to disappear.  Elicit the German from pupils. Continue with the remaining items.</a:t>
            </a:r>
          </a:p>
          <a:p>
            <a:pPr marL="14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None/>
              <a:tabLst/>
              <a:defRPr/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512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1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Aim: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elicit vocabulary using the three news colours.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rot? Pupils say: Das Heft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rot. Continue for 6 slides.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252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2 of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Timing: 2 minutes (6 slides)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Click to bring up both pictures at once.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Ask: was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Pupils say: Der Tisch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ist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gelb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2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7.png"/><Relationship Id="rId7" Type="http://schemas.openxmlformats.org/officeDocument/2006/relationships/audio" Target="../media/audio2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audio" Target="../media/audio28.wav"/><Relationship Id="rId4" Type="http://schemas.openxmlformats.org/officeDocument/2006/relationships/image" Target="../media/image18.svg"/><Relationship Id="rId9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7.png"/><Relationship Id="rId7" Type="http://schemas.openxmlformats.org/officeDocument/2006/relationships/audio" Target="../media/audio3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audio" Target="../media/audio30.wav"/><Relationship Id="rId4" Type="http://schemas.openxmlformats.org/officeDocument/2006/relationships/image" Target="../media/image18.sv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audio" Target="../media/audio3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audio" Target="../media/audio32.wav"/><Relationship Id="rId4" Type="http://schemas.openxmlformats.org/officeDocument/2006/relationships/image" Target="../media/image18.sv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audio" Target="../media/audio34.wav"/><Relationship Id="rId4" Type="http://schemas.openxmlformats.org/officeDocument/2006/relationships/image" Target="../media/image18.sv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3" Type="http://schemas.openxmlformats.org/officeDocument/2006/relationships/audio" Target="../media/audio3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10" Type="http://schemas.openxmlformats.org/officeDocument/2006/relationships/image" Target="../media/image2.jpeg"/><Relationship Id="rId4" Type="http://schemas.openxmlformats.org/officeDocument/2006/relationships/audio" Target="../media/audio37.wav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fif"/><Relationship Id="rId3" Type="http://schemas.openxmlformats.org/officeDocument/2006/relationships/audio" Target="../media/audio3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5" Type="http://schemas.openxmlformats.org/officeDocument/2006/relationships/audio" Target="../media/audio37.wav"/><Relationship Id="rId4" Type="http://schemas.openxmlformats.org/officeDocument/2006/relationships/audio" Target="../media/audio38.wav"/><Relationship Id="rId9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3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3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5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6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9.wav"/><Relationship Id="rId5" Type="http://schemas.openxmlformats.org/officeDocument/2006/relationships/audio" Target="../media/audio37.wav"/><Relationship Id="rId4" Type="http://schemas.openxmlformats.org/officeDocument/2006/relationships/audio" Target="../media/audio38.wav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29.gif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3" Type="http://schemas.openxmlformats.org/officeDocument/2006/relationships/image" Target="../media/image45.png"/><Relationship Id="rId7" Type="http://schemas.openxmlformats.org/officeDocument/2006/relationships/audio" Target="../media/audio43.wav"/><Relationship Id="rId12" Type="http://schemas.openxmlformats.org/officeDocument/2006/relationships/image" Target="../media/image4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image" Target="../media/image42.png"/><Relationship Id="rId10" Type="http://schemas.openxmlformats.org/officeDocument/2006/relationships/audio" Target="../media/audio46.wav"/><Relationship Id="rId4" Type="http://schemas.openxmlformats.org/officeDocument/2006/relationships/image" Target="../media/image46.svg"/><Relationship Id="rId9" Type="http://schemas.openxmlformats.org/officeDocument/2006/relationships/audio" Target="../media/audio4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8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5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audio" Target="../media/audio8.wav"/><Relationship Id="rId4" Type="http://schemas.openxmlformats.org/officeDocument/2006/relationships/audio" Target="../media/audio7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9.png"/><Relationship Id="rId18" Type="http://schemas.openxmlformats.org/officeDocument/2006/relationships/image" Target="../media/image16.png"/><Relationship Id="rId3" Type="http://schemas.openxmlformats.org/officeDocument/2006/relationships/audio" Target="../media/audio9.wav"/><Relationship Id="rId7" Type="http://schemas.openxmlformats.org/officeDocument/2006/relationships/audio" Target="../media/audio12.wav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2.png"/><Relationship Id="rId5" Type="http://schemas.openxmlformats.org/officeDocument/2006/relationships/audio" Target="../media/audio10.wav"/><Relationship Id="rId15" Type="http://schemas.openxmlformats.org/officeDocument/2006/relationships/image" Target="../media/image6.png"/><Relationship Id="rId10" Type="http://schemas.openxmlformats.org/officeDocument/2006/relationships/audio" Target="../media/audio15.wav"/><Relationship Id="rId4" Type="http://schemas.openxmlformats.org/officeDocument/2006/relationships/image" Target="../media/image11.png"/><Relationship Id="rId9" Type="http://schemas.openxmlformats.org/officeDocument/2006/relationships/audio" Target="../media/audio14.wav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.wav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audio" Target="../media/audio16.wav"/><Relationship Id="rId7" Type="http://schemas.openxmlformats.org/officeDocument/2006/relationships/audio" Target="../media/audio20.wav"/><Relationship Id="rId12" Type="http://schemas.openxmlformats.org/officeDocument/2006/relationships/audio" Target="../media/audio23.wav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9.wav"/><Relationship Id="rId11" Type="http://schemas.openxmlformats.org/officeDocument/2006/relationships/image" Target="../media/image18.svg"/><Relationship Id="rId5" Type="http://schemas.openxmlformats.org/officeDocument/2006/relationships/audio" Target="../media/audio18.wav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audio" Target="../media/audio17.wav"/><Relationship Id="rId9" Type="http://schemas.openxmlformats.org/officeDocument/2006/relationships/audio" Target="../media/audio22.wav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audio" Target="../media/audio25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audio" Target="../media/audio24.wav"/><Relationship Id="rId4" Type="http://schemas.openxmlformats.org/officeDocument/2006/relationships/image" Target="../media/image18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26.wav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5959980" y="4734448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301785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Describing nouns</a:t>
            </a:r>
          </a:p>
          <a:p>
            <a:pPr marL="45792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SSC long and short [e]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473" y="184975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Describing me and others</a:t>
            </a:r>
            <a:endParaRPr lang="en-GB" sz="40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849B9CC-080D-4707-A59E-BDA4D3DA12D4}"/>
              </a:ext>
            </a:extLst>
          </p:cNvPr>
          <p:cNvSpPr/>
          <p:nvPr/>
        </p:nvSpPr>
        <p:spPr>
          <a:xfrm>
            <a:off x="500063" y="2471738"/>
            <a:ext cx="3243262" cy="191452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red, bin&#10;&#10;Description automatically generated">
            <a:extLst>
              <a:ext uri="{FF2B5EF4-FFF2-40B4-BE49-F238E27FC236}">
                <a16:creationId xmlns:a16="http://schemas.microsoft.com/office/drawing/2014/main" id="{34629A12-A36E-458F-9DBB-79E1848D4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9" y="2673056"/>
            <a:ext cx="755944" cy="151188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BFE20F5-9117-4962-8B4E-EA128C74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20" y="2677654"/>
            <a:ext cx="1920827" cy="152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8A501B38-78E9-4170-BEAA-E2F3F3C9AF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74" y="232415"/>
            <a:ext cx="3811412" cy="48812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206542-6224-4E4F-AD4B-4BAFD0618037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5_8.5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blau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6C2BFD1-0B99-EB89-2792-229773C6A940}"/>
              </a:ext>
            </a:extLst>
          </p:cNvPr>
          <p:cNvGrpSpPr/>
          <p:nvPr/>
        </p:nvGrpSpPr>
        <p:grpSpPr>
          <a:xfrm>
            <a:off x="1302055" y="1922895"/>
            <a:ext cx="8581467" cy="3012210"/>
            <a:chOff x="1350181" y="1672172"/>
            <a:chExt cx="8581467" cy="3012210"/>
          </a:xfrm>
        </p:grpSpPr>
        <p:pic>
          <p:nvPicPr>
            <p:cNvPr id="22" name="Picture 21" descr="Icon&#10;&#10;Description automatically generated">
              <a:hlinkClick r:id="" action="ppaction://noaction">
                <a:snd r:embed="rId7" name="T1_W5_8.6.wav"/>
              </a:hlinkClick>
              <a:extLst>
                <a:ext uri="{FF2B5EF4-FFF2-40B4-BE49-F238E27FC236}">
                  <a16:creationId xmlns:a16="http://schemas.microsoft.com/office/drawing/2014/main" id="{DA022658-7474-6A19-D2B3-5FACAA943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543" y="1672172"/>
              <a:ext cx="1506105" cy="3012210"/>
            </a:xfrm>
            <a:prstGeom prst="rect">
              <a:avLst/>
            </a:prstGeom>
          </p:spPr>
        </p:pic>
        <p:pic>
          <p:nvPicPr>
            <p:cNvPr id="23" name="Picture 22" descr="A picture containing text, table, worktable&#10;&#10;Description automatically generated">
              <a:extLst>
                <a:ext uri="{FF2B5EF4-FFF2-40B4-BE49-F238E27FC236}">
                  <a16:creationId xmlns:a16="http://schemas.microsoft.com/office/drawing/2014/main" id="{CC7D2582-5D66-C4C5-1319-B1B324C6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181" y="2432084"/>
              <a:ext cx="3813276" cy="1993832"/>
            </a:xfrm>
            <a:prstGeom prst="rect">
              <a:avLst/>
            </a:prstGeom>
          </p:spPr>
        </p:pic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F4CDFA7-3985-4BD8-B79D-F3A9A2B12523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18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B8CF9D-3D7E-42D0-A487-EB2F8FB24BF3}"/>
              </a:ext>
            </a:extLst>
          </p:cNvPr>
          <p:cNvCxnSpPr/>
          <p:nvPr/>
        </p:nvCxnSpPr>
        <p:spPr>
          <a:xfrm>
            <a:off x="6212114" y="0"/>
            <a:ext cx="116115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5_8.7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gelb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7170" name="Picture 2" descr="Game, Board, Panel Box, Play, Challenge, Yellow Gaming">
            <a:hlinkClick r:id="" action="ppaction://noaction">
              <a:snd r:embed="rId7" name="T1_W5_8.8.wav"/>
            </a:hlinkClick>
            <a:extLst>
              <a:ext uri="{FF2B5EF4-FFF2-40B4-BE49-F238E27FC236}">
                <a16:creationId xmlns:a16="http://schemas.microsoft.com/office/drawing/2014/main" id="{55E4EAE0-43DD-F95E-983F-266EB22D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15" y="2713702"/>
            <a:ext cx="3133038" cy="193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939381-F3A8-E0F9-F977-243A0153A5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766" y="2506823"/>
            <a:ext cx="1377501" cy="18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5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5_8.9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blau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6146" name="Picture 2" descr="Vector Frame, Border, Decorative, Decoration, Frame">
            <a:hlinkClick r:id="" action="ppaction://noaction">
              <a:snd r:embed="rId7" name="T1_W5_8.10.wav"/>
            </a:hlinkClick>
            <a:extLst>
              <a:ext uri="{FF2B5EF4-FFF2-40B4-BE49-F238E27FC236}">
                <a16:creationId xmlns:a16="http://schemas.microsoft.com/office/drawing/2014/main" id="{E18C6000-1594-B9FA-7DC7-4985491DC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55" y="2397842"/>
            <a:ext cx="2062316" cy="206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Icon&#10;&#10;Description automatically generated with low confidence">
            <a:extLst>
              <a:ext uri="{FF2B5EF4-FFF2-40B4-BE49-F238E27FC236}">
                <a16:creationId xmlns:a16="http://schemas.microsoft.com/office/drawing/2014/main" id="{85B5ED63-B897-C7C6-929A-D0E1721D84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704374" y="2884036"/>
            <a:ext cx="1765876" cy="88293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AA7FB5-B4B2-4345-AF99-3E01968F956A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3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5" name="T1_W5_8.11.wav"/>
            </a:hlinkClick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5_8.11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gelb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8D36F59-EF3C-F57E-EE13-C7F26E2CF6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722" y="1729149"/>
            <a:ext cx="1468349" cy="2936698"/>
          </a:xfrm>
          <a:prstGeom prst="rect">
            <a:avLst/>
          </a:prstGeom>
        </p:spPr>
      </p:pic>
      <p:pic>
        <p:nvPicPr>
          <p:cNvPr id="23" name="Picture 22" descr="Icon&#10;&#10;Description automatically generated with low confidence">
            <a:hlinkClick r:id="" action="ppaction://noaction">
              <a:snd r:embed="rId8" name="T1_W5_8.12.wav"/>
            </a:hlinkClick>
            <a:extLst>
              <a:ext uri="{FF2B5EF4-FFF2-40B4-BE49-F238E27FC236}">
                <a16:creationId xmlns:a16="http://schemas.microsoft.com/office/drawing/2014/main" id="{D9E47BA8-B34A-6337-F992-049C718B0C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988">
            <a:off x="1516924" y="3012459"/>
            <a:ext cx="2498327" cy="124916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B72506-C4D9-4976-8F62-C518EB7B8CBD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1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162792" y="612843"/>
            <a:ext cx="10340647" cy="94449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Countries have different colours for some things.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</a:rPr>
              <a:t>Look at the pictures: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sp>
        <p:nvSpPr>
          <p:cNvPr id="2" name="TextBox 1">
            <a:hlinkClick r:id="" action="ppaction://noaction">
              <a:snd r:embed="rId8" name="T1_W5_14.2.wav"/>
            </a:hlinkClick>
            <a:extLst>
              <a:ext uri="{FF2B5EF4-FFF2-40B4-BE49-F238E27FC236}">
                <a16:creationId xmlns:a16="http://schemas.microsoft.com/office/drawing/2014/main" id="{D90069DA-7639-4A09-A92D-919C8694050C}"/>
              </a:ext>
            </a:extLst>
          </p:cNvPr>
          <p:cNvSpPr txBox="1"/>
          <p:nvPr/>
        </p:nvSpPr>
        <p:spPr>
          <a:xfrm>
            <a:off x="8043863" y="167597"/>
            <a:ext cx="251629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*die </a:t>
            </a:r>
            <a:r>
              <a:rPr lang="en-GB" sz="2000" b="1" dirty="0" err="1">
                <a:solidFill>
                  <a:srgbClr val="002060"/>
                </a:solidFill>
              </a:rPr>
              <a:t>Farbe</a:t>
            </a:r>
            <a:r>
              <a:rPr lang="en-GB" sz="2000" b="1" dirty="0">
                <a:solidFill>
                  <a:srgbClr val="002060"/>
                </a:solidFill>
              </a:rPr>
              <a:t> - colour</a:t>
            </a:r>
          </a:p>
        </p:txBody>
      </p:sp>
      <p:pic>
        <p:nvPicPr>
          <p:cNvPr id="9" name="Picture 8" descr="A picture containing red, bin&#10;&#10;Description automatically generated">
            <a:extLst>
              <a:ext uri="{FF2B5EF4-FFF2-40B4-BE49-F238E27FC236}">
                <a16:creationId xmlns:a16="http://schemas.microsoft.com/office/drawing/2014/main" id="{2CAA5CFD-47DF-4C99-8C25-DD9CE9D2C7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169" y="1929416"/>
            <a:ext cx="1741583" cy="348316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England.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8830A9A-DD62-461C-8D6E-240680F571DD}"/>
              </a:ext>
            </a:extLst>
          </p:cNvPr>
          <p:cNvGrpSpPr/>
          <p:nvPr/>
        </p:nvGrpSpPr>
        <p:grpSpPr>
          <a:xfrm>
            <a:off x="4814887" y="1138026"/>
            <a:ext cx="2353265" cy="1582780"/>
            <a:chOff x="8473095" y="809990"/>
            <a:chExt cx="2353265" cy="1582780"/>
          </a:xfrm>
        </p:grpSpPr>
        <p:sp>
          <p:nvSpPr>
            <p:cNvPr id="24" name="Oval Callout 13">
              <a:extLst>
                <a:ext uri="{FF2B5EF4-FFF2-40B4-BE49-F238E27FC236}">
                  <a16:creationId xmlns:a16="http://schemas.microsoft.com/office/drawing/2014/main" id="{4200E82B-1C0A-4977-BB7A-B78E65AEBEA8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A466AD8-815C-48FC-904E-83E3D45090B6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Deutschland.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7EA4E24-A329-CBA8-1D13-17A49FF2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236" y="2338685"/>
            <a:ext cx="3075043" cy="243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77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1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Deutschland.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9EF27-86C0-4510-8348-67E0E3E48442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4" name="Oval Callout 13">
              <a:extLst>
                <a:ext uri="{FF2B5EF4-FFF2-40B4-BE49-F238E27FC236}">
                  <a16:creationId xmlns:a16="http://schemas.microsoft.com/office/drawing/2014/main" id="{E155C64F-978B-460E-BE01-481640A934B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EFD168-3E64-48DB-8F9D-11CEBC235E52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265474" y="4919245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265474" y="5216235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England.</a:t>
            </a:r>
          </a:p>
        </p:txBody>
      </p:sp>
      <p:pic>
        <p:nvPicPr>
          <p:cNvPr id="23" name="Picture 22" descr="A white car with a sign on it&#10;&#10;Description automatically generated with low confidence">
            <a:extLst>
              <a:ext uri="{FF2B5EF4-FFF2-40B4-BE49-F238E27FC236}">
                <a16:creationId xmlns:a16="http://schemas.microsoft.com/office/drawing/2014/main" id="{A0996BB9-72D3-58DB-5066-9D594F9EE7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73" y="2059959"/>
            <a:ext cx="3103722" cy="2327792"/>
          </a:xfrm>
          <a:prstGeom prst="rect">
            <a:avLst/>
          </a:prstGeom>
        </p:spPr>
      </p:pic>
      <p:pic>
        <p:nvPicPr>
          <p:cNvPr id="29" name="Picture 28" descr="A picture containing car, road, outdoor, street&#10;&#10;Description automatically generated">
            <a:extLst>
              <a:ext uri="{FF2B5EF4-FFF2-40B4-BE49-F238E27FC236}">
                <a16:creationId xmlns:a16="http://schemas.microsoft.com/office/drawing/2014/main" id="{017868C7-910A-D177-7791-70C4F9DCA8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45" y="1898302"/>
            <a:ext cx="3346474" cy="250985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24CEDEF-1F6F-4C7E-B870-B4C790711640}"/>
              </a:ext>
            </a:extLst>
          </p:cNvPr>
          <p:cNvGrpSpPr/>
          <p:nvPr/>
        </p:nvGrpSpPr>
        <p:grpSpPr>
          <a:xfrm>
            <a:off x="4814887" y="1116520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AAF1A160-8FBA-4CC4-A1A3-CC41208FCDF1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7594F2E-3682-458D-8034-C2AD475B92EF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56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1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England.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Deutschland.</a:t>
            </a:r>
          </a:p>
        </p:txBody>
      </p:sp>
      <p:pic>
        <p:nvPicPr>
          <p:cNvPr id="23" name="Picture 22" descr="A train in a station&#10;&#10;Description automatically generated with low confidence">
            <a:extLst>
              <a:ext uri="{FF2B5EF4-FFF2-40B4-BE49-F238E27FC236}">
                <a16:creationId xmlns:a16="http://schemas.microsoft.com/office/drawing/2014/main" id="{C581FBF6-669B-9D28-6082-CC2C7D895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17" y="2274903"/>
            <a:ext cx="3462290" cy="2308193"/>
          </a:xfrm>
          <a:prstGeom prst="rect">
            <a:avLst/>
          </a:prstGeom>
        </p:spPr>
      </p:pic>
      <p:pic>
        <p:nvPicPr>
          <p:cNvPr id="29" name="Picture 28" descr="A train pulling into a station&#10;&#10;Description automatically generated with medium confidence">
            <a:extLst>
              <a:ext uri="{FF2B5EF4-FFF2-40B4-BE49-F238E27FC236}">
                <a16:creationId xmlns:a16="http://schemas.microsoft.com/office/drawing/2014/main" id="{8AC916F2-C1C2-C941-C03B-0A1D602A0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14" y="2434700"/>
            <a:ext cx="3462290" cy="230639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DBFF6-F652-4344-8FDA-DEFBE9023BD6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95CBACC5-18DF-49AE-81D1-76CE186B9374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A17B07-4BBD-4E47-AA2E-3214D5C7EEC8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53DB6-6614-4CF6-BC7C-062FDEA57E21}"/>
              </a:ext>
            </a:extLst>
          </p:cNvPr>
          <p:cNvGrpSpPr/>
          <p:nvPr/>
        </p:nvGrpSpPr>
        <p:grpSpPr>
          <a:xfrm>
            <a:off x="4814885" y="1119617"/>
            <a:ext cx="2353265" cy="1582780"/>
            <a:chOff x="8473095" y="809990"/>
            <a:chExt cx="2353265" cy="1582780"/>
          </a:xfrm>
        </p:grpSpPr>
        <p:sp>
          <p:nvSpPr>
            <p:cNvPr id="30" name="Oval Callout 13">
              <a:extLst>
                <a:ext uri="{FF2B5EF4-FFF2-40B4-BE49-F238E27FC236}">
                  <a16:creationId xmlns:a16="http://schemas.microsoft.com/office/drawing/2014/main" id="{3328AECA-E0A8-4015-9FB9-B54C493EF115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D84902C-59CF-4DE0-A690-A06ED4F3D1E1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532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1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6" y="4890372"/>
            <a:ext cx="2460658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865757" y="1966536"/>
              <a:ext cx="2325379" cy="168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England.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5664417" y="4936024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5561121" y="5262559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Deutschland.</a:t>
            </a:r>
          </a:p>
        </p:txBody>
      </p:sp>
      <p:pic>
        <p:nvPicPr>
          <p:cNvPr id="1026" name="Picture 2" descr="Hamburg policeman">
            <a:extLst>
              <a:ext uri="{FF2B5EF4-FFF2-40B4-BE49-F238E27FC236}">
                <a16:creationId xmlns:a16="http://schemas.microsoft.com/office/drawing/2014/main" id="{6E1A4908-9DEE-A9AF-2876-CE2899B4A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35" y="1579299"/>
            <a:ext cx="2182632" cy="32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44E8E71-EEA2-1D59-76EF-DCEA1FE9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927" y="2217986"/>
            <a:ext cx="1741519" cy="261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1CC3C51-9DAE-4FAF-B152-C237A4365E63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7673696-EA81-4EF1-B9D8-7C2959149E95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D6431C-F392-4343-B785-D235CDF053FC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E47822-70AB-4049-8BE7-9FE1B0D613BC}"/>
              </a:ext>
            </a:extLst>
          </p:cNvPr>
          <p:cNvGrpSpPr/>
          <p:nvPr/>
        </p:nvGrpSpPr>
        <p:grpSpPr>
          <a:xfrm>
            <a:off x="4814887" y="1129770"/>
            <a:ext cx="2353265" cy="1582780"/>
            <a:chOff x="8473095" y="809990"/>
            <a:chExt cx="2353265" cy="1582780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F70613DB-AD6A-4AE2-9857-187CE2A03587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1DB9BCE-57E9-4F49-B88E-3F6C921E8840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97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6" name="T1_W5_14.1.wav"/>
            </a:hlinkClick>
          </p:cNvPr>
          <p:cNvSpPr/>
          <p:nvPr/>
        </p:nvSpPr>
        <p:spPr>
          <a:xfrm>
            <a:off x="114389" y="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Farben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* in Deutschland und England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3440" y="329833"/>
            <a:ext cx="1557451" cy="3749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Kultur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B9ADB6-F0BD-458B-888C-C78805A62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362" y="87550"/>
            <a:ext cx="1695683" cy="10505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0A850A9-6426-4005-A1EC-C89D8B021E18}"/>
              </a:ext>
            </a:extLst>
          </p:cNvPr>
          <p:cNvGrpSpPr/>
          <p:nvPr/>
        </p:nvGrpSpPr>
        <p:grpSpPr>
          <a:xfrm>
            <a:off x="257175" y="4890372"/>
            <a:ext cx="3208695" cy="1639016"/>
            <a:chOff x="8445329" y="1846220"/>
            <a:chExt cx="3166236" cy="1925679"/>
          </a:xfrm>
        </p:grpSpPr>
        <p:sp>
          <p:nvSpPr>
            <p:cNvPr id="21" name="Oval Callout 13">
              <a:extLst>
                <a:ext uri="{FF2B5EF4-FFF2-40B4-BE49-F238E27FC236}">
                  <a16:creationId xmlns:a16="http://schemas.microsoft.com/office/drawing/2014/main" id="{BE096350-DAB1-4518-A6FB-94BF57B45283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59334"/>
                <a:gd name="adj2" fmla="val 43052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1F1938-DB88-4324-A206-474A1AF51022}"/>
                </a:ext>
              </a:extLst>
            </p:cNvPr>
            <p:cNvSpPr txBox="1"/>
            <p:nvPr/>
          </p:nvSpPr>
          <p:spPr>
            <a:xfrm>
              <a:off x="8604577" y="2122487"/>
              <a:ext cx="2847738" cy="1120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 err="1">
                  <a:solidFill>
                    <a:schemeClr val="bg1"/>
                  </a:solidFill>
                </a:rPr>
                <a:t>Richtig</a:t>
              </a:r>
              <a:r>
                <a:rPr lang="en-GB" sz="2800" dirty="0">
                  <a:solidFill>
                    <a:schemeClr val="bg1"/>
                  </a:solidFill>
                </a:rPr>
                <a:t>! Das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in Deutschland.</a:t>
              </a:r>
            </a:p>
          </p:txBody>
        </p:sp>
      </p:grpSp>
      <p:sp>
        <p:nvSpPr>
          <p:cNvPr id="26" name="Oval Callout 13">
            <a:extLst>
              <a:ext uri="{FF2B5EF4-FFF2-40B4-BE49-F238E27FC236}">
                <a16:creationId xmlns:a16="http://schemas.microsoft.com/office/drawing/2014/main" id="{79BCB498-0F0A-4B05-9BB3-BEDF28F11C94}"/>
              </a:ext>
            </a:extLst>
          </p:cNvPr>
          <p:cNvSpPr/>
          <p:nvPr/>
        </p:nvSpPr>
        <p:spPr>
          <a:xfrm>
            <a:off x="6265474" y="4919245"/>
            <a:ext cx="2460658" cy="1639016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29ACCBF-CD2F-4276-A350-2D3CB82C93FB}"/>
              </a:ext>
            </a:extLst>
          </p:cNvPr>
          <p:cNvSpPr txBox="1"/>
          <p:nvPr/>
        </p:nvSpPr>
        <p:spPr>
          <a:xfrm>
            <a:off x="6265474" y="5216235"/>
            <a:ext cx="2667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Ja</a:t>
            </a:r>
            <a:r>
              <a:rPr lang="en-GB" sz="2800" dirty="0">
                <a:solidFill>
                  <a:schemeClr val="bg1"/>
                </a:solidFill>
              </a:rPr>
              <a:t>, das </a:t>
            </a:r>
            <a:r>
              <a:rPr lang="en-GB" sz="2800" dirty="0" err="1">
                <a:solidFill>
                  <a:schemeClr val="bg1"/>
                </a:solidFill>
              </a:rPr>
              <a:t>ist</a:t>
            </a:r>
            <a:r>
              <a:rPr lang="en-GB" sz="2800" dirty="0">
                <a:solidFill>
                  <a:schemeClr val="bg1"/>
                </a:solidFill>
              </a:rPr>
              <a:t> in England.</a:t>
            </a:r>
          </a:p>
        </p:txBody>
      </p:sp>
      <p:pic>
        <p:nvPicPr>
          <p:cNvPr id="3074" name="Picture 2" descr="Football, National Team, Ball, Soccer, Sports, Lawn">
            <a:extLst>
              <a:ext uri="{FF2B5EF4-FFF2-40B4-BE49-F238E27FC236}">
                <a16:creationId xmlns:a16="http://schemas.microsoft.com/office/drawing/2014/main" id="{46C4BEE9-3298-C013-1AED-BB7011399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8" y="2211951"/>
            <a:ext cx="4202759" cy="243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lah, Liverpool, Soccer, Football, Chelsea, Arsenal">
            <a:extLst>
              <a:ext uri="{FF2B5EF4-FFF2-40B4-BE49-F238E27FC236}">
                <a16:creationId xmlns:a16="http://schemas.microsoft.com/office/drawing/2014/main" id="{A57E1B0E-4B3F-C31C-5BFD-EC4D79AE2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804" y="1763173"/>
            <a:ext cx="2275592" cy="282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B2A65C8-048D-4FF1-B2F5-CE281B6DB454}"/>
              </a:ext>
            </a:extLst>
          </p:cNvPr>
          <p:cNvGrpSpPr/>
          <p:nvPr/>
        </p:nvGrpSpPr>
        <p:grpSpPr>
          <a:xfrm>
            <a:off x="4814887" y="1138136"/>
            <a:ext cx="2353265" cy="1582780"/>
            <a:chOff x="8445329" y="1846220"/>
            <a:chExt cx="3166236" cy="1925679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0BA2CF87-D8F0-4B18-BF95-9D3D75EC06A6}"/>
                </a:ext>
              </a:extLst>
            </p:cNvPr>
            <p:cNvSpPr/>
            <p:nvPr/>
          </p:nvSpPr>
          <p:spPr>
            <a:xfrm>
              <a:off x="8445329" y="1846220"/>
              <a:ext cx="3166236" cy="1925679"/>
            </a:xfrm>
            <a:prstGeom prst="wedgeEllipseCallout">
              <a:avLst>
                <a:gd name="adj1" fmla="val -51568"/>
                <a:gd name="adj2" fmla="val 50897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BFC2C29-B78B-4546-B4BC-3C28F6B80493}"/>
                </a:ext>
              </a:extLst>
            </p:cNvPr>
            <p:cNvSpPr txBox="1"/>
            <p:nvPr/>
          </p:nvSpPr>
          <p:spPr>
            <a:xfrm>
              <a:off x="8865756" y="2228655"/>
              <a:ext cx="2325379" cy="1160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BD8CDF-422E-4209-8F69-3297FE6438AE}"/>
              </a:ext>
            </a:extLst>
          </p:cNvPr>
          <p:cNvGrpSpPr/>
          <p:nvPr/>
        </p:nvGrpSpPr>
        <p:grpSpPr>
          <a:xfrm>
            <a:off x="4814885" y="1132869"/>
            <a:ext cx="2353265" cy="1582780"/>
            <a:chOff x="8473095" y="809990"/>
            <a:chExt cx="2353265" cy="1582780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FE75AA69-A1F5-4D13-AE31-F68111D24D08}"/>
                </a:ext>
              </a:extLst>
            </p:cNvPr>
            <p:cNvSpPr/>
            <p:nvPr/>
          </p:nvSpPr>
          <p:spPr>
            <a:xfrm>
              <a:off x="8473095" y="809990"/>
              <a:ext cx="2353265" cy="1582780"/>
            </a:xfrm>
            <a:prstGeom prst="wedgeEllipseCallout">
              <a:avLst>
                <a:gd name="adj1" fmla="val 51038"/>
                <a:gd name="adj2" fmla="val 54508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DAD3F0-E06B-43E8-921D-82E290FCEAC9}"/>
                </a:ext>
              </a:extLst>
            </p:cNvPr>
            <p:cNvSpPr txBox="1"/>
            <p:nvPr/>
          </p:nvSpPr>
          <p:spPr>
            <a:xfrm>
              <a:off x="8728318" y="1167999"/>
              <a:ext cx="172830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>
                  <a:solidFill>
                    <a:schemeClr val="bg1"/>
                  </a:solidFill>
                </a:rPr>
                <a:t>Wo </a:t>
              </a:r>
              <a:r>
                <a:rPr lang="en-GB" sz="2800" dirty="0" err="1">
                  <a:solidFill>
                    <a:schemeClr val="bg1"/>
                  </a:solidFill>
                </a:rPr>
                <a:t>ist</a:t>
              </a:r>
              <a:r>
                <a:rPr lang="en-GB" sz="2800" dirty="0">
                  <a:solidFill>
                    <a:schemeClr val="bg1"/>
                  </a:solidFill>
                </a:rPr>
                <a:t> das?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66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1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1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4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2707"/>
            <a:ext cx="7267988" cy="1144800"/>
          </a:xfrm>
        </p:spPr>
        <p:txBody>
          <a:bodyPr/>
          <a:lstStyle/>
          <a:p>
            <a:r>
              <a:rPr lang="en-GB" sz="3600" b="1" spc="-1" dirty="0">
                <a:latin typeface="Century Gothic" panose="020B0502020202020204" pitchFamily="34" charset="0"/>
              </a:rPr>
              <a:t>Nouns </a:t>
            </a:r>
            <a:endParaRPr lang="en-GB" sz="3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089F59-E5FE-4511-A863-BF81C704EF38}"/>
              </a:ext>
            </a:extLst>
          </p:cNvPr>
          <p:cNvSpPr txBox="1"/>
          <p:nvPr/>
        </p:nvSpPr>
        <p:spPr>
          <a:xfrm>
            <a:off x="406955" y="121814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Remember that all German nouns start with a capital letter, wherever they are in the sentence: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8C81755-EC1F-4ACE-8C5E-17723E3FF61B}"/>
              </a:ext>
            </a:extLst>
          </p:cNvPr>
          <p:cNvSpPr/>
          <p:nvPr/>
        </p:nvSpPr>
        <p:spPr>
          <a:xfrm>
            <a:off x="452478" y="2625577"/>
            <a:ext cx="3438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Der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</a:rPr>
              <a:t>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isch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da.  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4BCAD0-9A55-426B-AE17-C6D452C2535D}"/>
              </a:ext>
            </a:extLst>
          </p:cNvPr>
          <p:cNvSpPr txBox="1"/>
          <p:nvPr/>
        </p:nvSpPr>
        <p:spPr>
          <a:xfrm>
            <a:off x="6591400" y="2629874"/>
            <a:ext cx="3751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The table is there.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3A3BE0-F146-402F-BAE8-91C95B0FD9D3}"/>
              </a:ext>
            </a:extLst>
          </p:cNvPr>
          <p:cNvSpPr/>
          <p:nvPr/>
        </p:nvSpPr>
        <p:spPr>
          <a:xfrm>
            <a:off x="452478" y="4940158"/>
            <a:ext cx="112870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e.g.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erlin, 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oritz.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35B847D-4E09-4E82-9884-D81A3193D63E}"/>
              </a:ext>
            </a:extLst>
          </p:cNvPr>
          <p:cNvSpPr txBox="1"/>
          <p:nvPr/>
        </p:nvSpPr>
        <p:spPr>
          <a:xfrm>
            <a:off x="406955" y="3630081"/>
            <a:ext cx="110166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All </a:t>
            </a:r>
            <a:r>
              <a:rPr lang="en-GB" sz="3200" kern="0" dirty="0">
                <a:solidFill>
                  <a:srgbClr val="002060"/>
                </a:solidFill>
              </a:rPr>
              <a:t>German 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proper</a:t>
            </a:r>
            <a:r>
              <a:rPr kumimoji="0" lang="en-GB" sz="32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nouns also start with capital letters, just like in English: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31" name="Picture 30" descr="A picture containing text, table, worktable&#10;&#10;Description automatically generated">
            <a:extLst>
              <a:ext uri="{FF2B5EF4-FFF2-40B4-BE49-F238E27FC236}">
                <a16:creationId xmlns:a16="http://schemas.microsoft.com/office/drawing/2014/main" id="{8B11BB51-B2C1-4128-BF4B-643FAB3B2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684" y="2186246"/>
            <a:ext cx="2218516" cy="1159986"/>
          </a:xfrm>
          <a:prstGeom prst="rect">
            <a:avLst/>
          </a:prstGeom>
        </p:spPr>
      </p:pic>
      <p:sp>
        <p:nvSpPr>
          <p:cNvPr id="12" name="Oval Callout 13">
            <a:extLst>
              <a:ext uri="{FF2B5EF4-FFF2-40B4-BE49-F238E27FC236}">
                <a16:creationId xmlns:a16="http://schemas.microsoft.com/office/drawing/2014/main" id="{49C40B9E-099B-43BB-8D72-8390C6F9FB96}"/>
              </a:ext>
            </a:extLst>
          </p:cNvPr>
          <p:cNvSpPr/>
          <p:nvPr/>
        </p:nvSpPr>
        <p:spPr>
          <a:xfrm>
            <a:off x="5557838" y="4143375"/>
            <a:ext cx="5143500" cy="2528888"/>
          </a:xfrm>
          <a:prstGeom prst="wedgeEllipseCallout">
            <a:avLst>
              <a:gd name="adj1" fmla="val 63979"/>
              <a:gd name="adj2" fmla="val 39565"/>
            </a:avLst>
          </a:prstGeom>
          <a:solidFill>
            <a:srgbClr val="002060"/>
          </a:solidFill>
          <a:ln w="12700" cap="flat" cmpd="sng" algn="ctr">
            <a:solidFill>
              <a:srgbClr val="FFD10D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611915-B5A0-40F4-AC0F-782FA2FD588F}"/>
              </a:ext>
            </a:extLst>
          </p:cNvPr>
          <p:cNvSpPr txBox="1"/>
          <p:nvPr/>
        </p:nvSpPr>
        <p:spPr>
          <a:xfrm>
            <a:off x="5826919" y="4549371"/>
            <a:ext cx="46053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</a:rPr>
              <a:t>And don’t forget that all sentences start with a capital letter in both German and English!</a:t>
            </a:r>
          </a:p>
        </p:txBody>
      </p:sp>
      <p:pic>
        <p:nvPicPr>
          <p:cNvPr id="4" name="Picture 3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5986A8C3-6316-40F1-BFBF-CADB73C20B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1" y="5639859"/>
            <a:ext cx="1742857" cy="983080"/>
          </a:xfrm>
          <a:prstGeom prst="rect">
            <a:avLst/>
          </a:prstGeom>
        </p:spPr>
      </p:pic>
      <p:pic>
        <p:nvPicPr>
          <p:cNvPr id="5" name="Picture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E6915636-3972-4924-880A-9D5F7DEE5C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833" y="5534680"/>
            <a:ext cx="1086020" cy="105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1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hlinkClick r:id="" action="ppaction://noaction">
              <a:snd r:embed="rId4" name="T1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105377" y="3756310"/>
            <a:ext cx="3534942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41086" y="3048424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54" y="1228670"/>
            <a:ext cx="1800179" cy="1783813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D7F7BE4-A2E7-4344-A631-7E6268F221A5}"/>
              </a:ext>
            </a:extLst>
          </p:cNvPr>
          <p:cNvSpPr/>
          <p:nvPr/>
        </p:nvSpPr>
        <p:spPr>
          <a:xfrm>
            <a:off x="9054098" y="2871788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Schreib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das </a:t>
            </a: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richtig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3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3" name="CustomShape 7"/>
          <p:cNvSpPr/>
          <p:nvPr/>
        </p:nvSpPr>
        <p:spPr>
          <a:xfrm>
            <a:off x="222622" y="628337"/>
            <a:ext cx="9021392" cy="8823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spc="-1" dirty="0">
                <a:solidFill>
                  <a:srgbClr val="002060"/>
                </a:solidFill>
                <a:latin typeface="Century Gothic"/>
              </a:rPr>
              <a:t>Moritz’s computer screen isn’t working.  All his sentences have lost their punctuation.  Can you help put them right?</a:t>
            </a:r>
            <a:endParaRPr kumimoji="0" lang="en-GB" sz="2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pic>
        <p:nvPicPr>
          <p:cNvPr id="6" name="Google Shape;170;p8">
            <a:extLst>
              <a:ext uri="{FF2B5EF4-FFF2-40B4-BE49-F238E27FC236}">
                <a16:creationId xmlns:a16="http://schemas.microsoft.com/office/drawing/2014/main" id="{6086D851-562D-4426-AE7E-2EB26B63294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828829" y="1620032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B42F9-BB6D-5489-3C7D-87432D2BF603}"/>
              </a:ext>
            </a:extLst>
          </p:cNvPr>
          <p:cNvSpPr txBox="1"/>
          <p:nvPr/>
        </p:nvSpPr>
        <p:spPr>
          <a:xfrm>
            <a:off x="775253" y="1999662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BD0A6-CFF8-5D03-6DF2-B9764493C44C}"/>
              </a:ext>
            </a:extLst>
          </p:cNvPr>
          <p:cNvSpPr txBox="1"/>
          <p:nvPr/>
        </p:nvSpPr>
        <p:spPr>
          <a:xfrm>
            <a:off x="1773153" y="2015020"/>
            <a:ext cx="112907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bus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EE2D31-6900-B712-3ED5-DBDA7A4C403F}"/>
              </a:ext>
            </a:extLst>
          </p:cNvPr>
          <p:cNvSpPr txBox="1"/>
          <p:nvPr/>
        </p:nvSpPr>
        <p:spPr>
          <a:xfrm>
            <a:off x="3025485" y="2016686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2169E2-4AAB-059D-88C1-982C2684D3B3}"/>
              </a:ext>
            </a:extLst>
          </p:cNvPr>
          <p:cNvSpPr txBox="1"/>
          <p:nvPr/>
        </p:nvSpPr>
        <p:spPr>
          <a:xfrm>
            <a:off x="3749079" y="2016685"/>
            <a:ext cx="112907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rot</a:t>
            </a:r>
          </a:p>
        </p:txBody>
      </p:sp>
      <p:sp>
        <p:nvSpPr>
          <p:cNvPr id="12" name="TextBox 11">
            <a:hlinkClick r:id="" action="ppaction://noaction">
              <a:snd r:embed="rId6" name="T1_W5_20.1.wav"/>
            </a:hlinkClick>
            <a:extLst>
              <a:ext uri="{FF2B5EF4-FFF2-40B4-BE49-F238E27FC236}">
                <a16:creationId xmlns:a16="http://schemas.microsoft.com/office/drawing/2014/main" id="{C24EB351-FEB1-E1CE-A48F-37EBD71A5CFD}"/>
              </a:ext>
            </a:extLst>
          </p:cNvPr>
          <p:cNvSpPr txBox="1"/>
          <p:nvPr/>
        </p:nvSpPr>
        <p:spPr>
          <a:xfrm>
            <a:off x="198783" y="1999662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D93D99-772D-D2E9-8017-E1A7DA329EE5}"/>
              </a:ext>
            </a:extLst>
          </p:cNvPr>
          <p:cNvSpPr txBox="1"/>
          <p:nvPr/>
        </p:nvSpPr>
        <p:spPr>
          <a:xfrm>
            <a:off x="775253" y="2848944"/>
            <a:ext cx="127220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9F94E2-ADDB-59BF-047D-2369B603794E}"/>
              </a:ext>
            </a:extLst>
          </p:cNvPr>
          <p:cNvSpPr txBox="1"/>
          <p:nvPr/>
        </p:nvSpPr>
        <p:spPr>
          <a:xfrm>
            <a:off x="2878149" y="2866761"/>
            <a:ext cx="830290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729372-9D32-AD3A-DFAB-F57632DB7A42}"/>
              </a:ext>
            </a:extLst>
          </p:cNvPr>
          <p:cNvSpPr txBox="1"/>
          <p:nvPr/>
        </p:nvSpPr>
        <p:spPr>
          <a:xfrm>
            <a:off x="2182654" y="286596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E25AB7-4013-59F5-79A0-1C00678323C3}"/>
              </a:ext>
            </a:extLst>
          </p:cNvPr>
          <p:cNvSpPr txBox="1"/>
          <p:nvPr/>
        </p:nvSpPr>
        <p:spPr>
          <a:xfrm>
            <a:off x="3818730" y="2865967"/>
            <a:ext cx="1498095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</a:rPr>
              <a:t>e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ngland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7" name="TextBox 16">
            <a:hlinkClick r:id="" action="ppaction://noaction">
              <a:snd r:embed="rId7" name="T1_W5_20.2.wav"/>
            </a:hlinkClick>
            <a:extLst>
              <a:ext uri="{FF2B5EF4-FFF2-40B4-BE49-F238E27FC236}">
                <a16:creationId xmlns:a16="http://schemas.microsoft.com/office/drawing/2014/main" id="{6771A6CB-7659-ED5B-7946-C4D100BFD373}"/>
              </a:ext>
            </a:extLst>
          </p:cNvPr>
          <p:cNvSpPr txBox="1"/>
          <p:nvPr/>
        </p:nvSpPr>
        <p:spPr>
          <a:xfrm>
            <a:off x="198783" y="2848944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D71325-E511-A6FA-957E-C144920A88FA}"/>
              </a:ext>
            </a:extLst>
          </p:cNvPr>
          <p:cNvSpPr txBox="1"/>
          <p:nvPr/>
        </p:nvSpPr>
        <p:spPr>
          <a:xfrm>
            <a:off x="775253" y="3699703"/>
            <a:ext cx="1624789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4472C4">
                    <a:lumMod val="50000"/>
                  </a:srgbClr>
                </a:solidFill>
              </a:rPr>
              <a:t>johanna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83796A-7E9A-8C08-9CDE-F086EA75D27D}"/>
              </a:ext>
            </a:extLst>
          </p:cNvPr>
          <p:cNvSpPr txBox="1"/>
          <p:nvPr/>
        </p:nvSpPr>
        <p:spPr>
          <a:xfrm>
            <a:off x="3205480" y="3709273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73F27A-2244-399C-A580-F6E80D3E31B8}"/>
              </a:ext>
            </a:extLst>
          </p:cNvPr>
          <p:cNvSpPr txBox="1"/>
          <p:nvPr/>
        </p:nvSpPr>
        <p:spPr>
          <a:xfrm>
            <a:off x="2522438" y="3699703"/>
            <a:ext cx="52110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D5D413-804F-B4A4-2666-921FDD2FEE34}"/>
              </a:ext>
            </a:extLst>
          </p:cNvPr>
          <p:cNvSpPr txBox="1"/>
          <p:nvPr/>
        </p:nvSpPr>
        <p:spPr>
          <a:xfrm>
            <a:off x="4012557" y="3709272"/>
            <a:ext cx="1129074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</a:rPr>
              <a:t>b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erlin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hlinkClick r:id="" action="ppaction://noaction">
              <a:snd r:embed="rId8" name="T1_W5_20.3.wav"/>
            </a:hlinkClick>
            <a:extLst>
              <a:ext uri="{FF2B5EF4-FFF2-40B4-BE49-F238E27FC236}">
                <a16:creationId xmlns:a16="http://schemas.microsoft.com/office/drawing/2014/main" id="{C204F11A-7666-DD0C-4DB6-B55FBA2A7610}"/>
              </a:ext>
            </a:extLst>
          </p:cNvPr>
          <p:cNvSpPr txBox="1"/>
          <p:nvPr/>
        </p:nvSpPr>
        <p:spPr>
          <a:xfrm>
            <a:off x="198783" y="3699703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9958A2-46E7-E5E9-0B4F-FE1E5457AE88}"/>
              </a:ext>
            </a:extLst>
          </p:cNvPr>
          <p:cNvSpPr txBox="1"/>
          <p:nvPr/>
        </p:nvSpPr>
        <p:spPr>
          <a:xfrm>
            <a:off x="775253" y="4557041"/>
            <a:ext cx="87464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CD5291-F261-6497-3DA6-B7044AAC5FF9}"/>
              </a:ext>
            </a:extLst>
          </p:cNvPr>
          <p:cNvSpPr txBox="1"/>
          <p:nvPr/>
        </p:nvSpPr>
        <p:spPr>
          <a:xfrm>
            <a:off x="4201924" y="4546342"/>
            <a:ext cx="1114901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 err="1">
                <a:solidFill>
                  <a:srgbClr val="4472C4">
                    <a:lumMod val="50000"/>
                  </a:srgbClr>
                </a:solidFill>
              </a:rPr>
              <a:t>blau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7D6053-AF96-23C0-F6AE-C99C1A4DED67}"/>
              </a:ext>
            </a:extLst>
          </p:cNvPr>
          <p:cNvSpPr txBox="1"/>
          <p:nvPr/>
        </p:nvSpPr>
        <p:spPr>
          <a:xfrm>
            <a:off x="3373944" y="4551784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hlinkClick r:id="" action="ppaction://noaction">
              <a:snd r:embed="rId9" name="T1_W5_20.4.wav"/>
            </a:hlinkClick>
            <a:extLst>
              <a:ext uri="{FF2B5EF4-FFF2-40B4-BE49-F238E27FC236}">
                <a16:creationId xmlns:a16="http://schemas.microsoft.com/office/drawing/2014/main" id="{64152F50-260B-D898-6836-D97E31C5C566}"/>
              </a:ext>
            </a:extLst>
          </p:cNvPr>
          <p:cNvSpPr txBox="1"/>
          <p:nvPr/>
        </p:nvSpPr>
        <p:spPr>
          <a:xfrm>
            <a:off x="198783" y="4557041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8C1403-9840-B292-28B6-D83853485C3C}"/>
              </a:ext>
            </a:extLst>
          </p:cNvPr>
          <p:cNvSpPr txBox="1"/>
          <p:nvPr/>
        </p:nvSpPr>
        <p:spPr>
          <a:xfrm>
            <a:off x="804449" y="5446438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die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A60C5E-18A8-5C07-D08F-E7724F1D5130}"/>
              </a:ext>
            </a:extLst>
          </p:cNvPr>
          <p:cNvSpPr txBox="1"/>
          <p:nvPr/>
        </p:nvSpPr>
        <p:spPr>
          <a:xfrm>
            <a:off x="1797990" y="5438567"/>
            <a:ext cx="1407489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err="1">
                <a:solidFill>
                  <a:srgbClr val="4472C4">
                    <a:lumMod val="50000"/>
                  </a:srgbClr>
                </a:solidFill>
              </a:rPr>
              <a:t>banane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81C740-424C-AAA1-AA17-19A3CE7F62F0}"/>
              </a:ext>
            </a:extLst>
          </p:cNvPr>
          <p:cNvSpPr txBox="1"/>
          <p:nvPr/>
        </p:nvSpPr>
        <p:spPr>
          <a:xfrm>
            <a:off x="3353573" y="543856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0" name="TextBox 29">
            <a:hlinkClick r:id="" action="ppaction://noaction">
              <a:snd r:embed="rId10" name="T1_W5_20.5.wav"/>
            </a:hlinkClick>
            <a:extLst>
              <a:ext uri="{FF2B5EF4-FFF2-40B4-BE49-F238E27FC236}">
                <a16:creationId xmlns:a16="http://schemas.microsoft.com/office/drawing/2014/main" id="{17D32429-9EAE-88F7-0B53-5051367D720D}"/>
              </a:ext>
            </a:extLst>
          </p:cNvPr>
          <p:cNvSpPr txBox="1"/>
          <p:nvPr/>
        </p:nvSpPr>
        <p:spPr>
          <a:xfrm>
            <a:off x="203142" y="5442151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E242FA-DF9C-0EC1-414E-91FF90258DFA}"/>
              </a:ext>
            </a:extLst>
          </p:cNvPr>
          <p:cNvSpPr txBox="1"/>
          <p:nvPr/>
        </p:nvSpPr>
        <p:spPr>
          <a:xfrm>
            <a:off x="4144685" y="5428102"/>
            <a:ext cx="996048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gelb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1C4D7CE-4616-3560-DC15-828B156374B8}"/>
              </a:ext>
            </a:extLst>
          </p:cNvPr>
          <p:cNvSpPr/>
          <p:nvPr/>
        </p:nvSpPr>
        <p:spPr>
          <a:xfrm>
            <a:off x="6744491" y="1869131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1.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D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 </a:t>
            </a:r>
            <a:r>
              <a:rPr lang="en-GB" sz="2800" b="1" kern="0" dirty="0">
                <a:solidFill>
                  <a:srgbClr val="002060"/>
                </a:solidFill>
              </a:rPr>
              <a:t>B</a:t>
            </a:r>
            <a:r>
              <a:rPr lang="en-GB" sz="2800" kern="0" dirty="0">
                <a:solidFill>
                  <a:srgbClr val="002060"/>
                </a:solidFill>
              </a:rPr>
              <a:t>us </a:t>
            </a:r>
            <a:r>
              <a:rPr lang="en-GB" sz="2800" kern="0" dirty="0" err="1">
                <a:solidFill>
                  <a:srgbClr val="002060"/>
                </a:solidFill>
              </a:rPr>
              <a:t>ist</a:t>
            </a:r>
            <a:r>
              <a:rPr lang="en-GB" sz="2800" kern="0" dirty="0">
                <a:solidFill>
                  <a:srgbClr val="002060"/>
                </a:solidFill>
              </a:rPr>
              <a:t> rot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1DB49AF-9171-078E-6E65-1ADBFF0A1AA3}"/>
              </a:ext>
            </a:extLst>
          </p:cNvPr>
          <p:cNvSpPr/>
          <p:nvPr/>
        </p:nvSpPr>
        <p:spPr>
          <a:xfrm>
            <a:off x="6744491" y="2672278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2.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as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GB" sz="2800" kern="0" dirty="0">
                <a:solidFill>
                  <a:srgbClr val="002060"/>
                </a:solidFill>
              </a:rPr>
              <a:t>in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lang="en-GB" sz="2800" b="1" kern="0" dirty="0">
                <a:solidFill>
                  <a:srgbClr val="002060"/>
                </a:solidFill>
              </a:rPr>
              <a:t>E</a:t>
            </a:r>
            <a:r>
              <a:rPr lang="en-GB" sz="2800" kern="0" dirty="0">
                <a:solidFill>
                  <a:srgbClr val="002060"/>
                </a:solidFill>
              </a:rPr>
              <a:t>ngland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ABE5AC-9FDA-1CF7-D6D3-4C2C230A00DA}"/>
              </a:ext>
            </a:extLst>
          </p:cNvPr>
          <p:cNvSpPr/>
          <p:nvPr/>
        </p:nvSpPr>
        <p:spPr>
          <a:xfrm>
            <a:off x="6744491" y="351187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3. </a:t>
            </a:r>
            <a:r>
              <a:rPr lang="en-GB" sz="2800" b="1" kern="0" dirty="0">
                <a:solidFill>
                  <a:srgbClr val="002060"/>
                </a:solidFill>
              </a:rPr>
              <a:t>J</a:t>
            </a:r>
            <a:r>
              <a:rPr lang="en-GB" sz="2800" kern="0" dirty="0">
                <a:solidFill>
                  <a:srgbClr val="002060"/>
                </a:solidFill>
              </a:rPr>
              <a:t>ohanna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GB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ist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in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erlin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GB" sz="2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CBD294-6D43-FEBA-8220-5715BC431BA8}"/>
              </a:ext>
            </a:extLst>
          </p:cNvPr>
          <p:cNvSpPr/>
          <p:nvPr/>
        </p:nvSpPr>
        <p:spPr>
          <a:xfrm>
            <a:off x="6744491" y="4426510"/>
            <a:ext cx="4573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4.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ie </a:t>
            </a:r>
            <a:r>
              <a:rPr lang="en-GB" sz="2800" b="1" kern="0" dirty="0" err="1">
                <a:solidFill>
                  <a:srgbClr val="002060"/>
                </a:solidFill>
              </a:rPr>
              <a:t>F</a:t>
            </a:r>
            <a:r>
              <a:rPr lang="en-GB" sz="2800" kern="0" dirty="0" err="1">
                <a:solidFill>
                  <a:srgbClr val="002060"/>
                </a:solidFill>
              </a:rPr>
              <a:t>lasche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ist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blau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9E052F-C737-CE4F-A08C-5E1E3E95F25F}"/>
              </a:ext>
            </a:extLst>
          </p:cNvPr>
          <p:cNvSpPr/>
          <p:nvPr/>
        </p:nvSpPr>
        <p:spPr>
          <a:xfrm>
            <a:off x="6744491" y="5336550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5.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ie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</a:t>
            </a:r>
            <a:r>
              <a:rPr lang="en-GB" sz="2800" kern="0" dirty="0" err="1">
                <a:solidFill>
                  <a:srgbClr val="002060"/>
                </a:solidFill>
              </a:rPr>
              <a:t>anane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ist</a:t>
            </a:r>
            <a:r>
              <a:rPr lang="en-GB" sz="2800" kern="0" dirty="0">
                <a:solidFill>
                  <a:srgbClr val="002060"/>
                </a:solidFill>
              </a:rPr>
              <a:t> </a:t>
            </a:r>
            <a:r>
              <a:rPr lang="en-GB" sz="2800" kern="0" dirty="0" err="1">
                <a:solidFill>
                  <a:srgbClr val="002060"/>
                </a:solidFill>
              </a:rPr>
              <a:t>gelb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553747-04D5-484B-A200-6818C0A95319}"/>
              </a:ext>
            </a:extLst>
          </p:cNvPr>
          <p:cNvSpPr txBox="1"/>
          <p:nvPr/>
        </p:nvSpPr>
        <p:spPr>
          <a:xfrm>
            <a:off x="1787997" y="4559323"/>
            <a:ext cx="1481573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flasche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  </a:t>
            </a:r>
          </a:p>
        </p:txBody>
      </p:sp>
      <p:sp>
        <p:nvSpPr>
          <p:cNvPr id="38" name="TextBox 37">
            <a:hlinkClick r:id="" action="ppaction://noaction">
              <a:snd r:embed="rId11" name="T1_W5_20.6.wav"/>
            </a:hlinkClick>
            <a:extLst>
              <a:ext uri="{FF2B5EF4-FFF2-40B4-BE49-F238E27FC236}">
                <a16:creationId xmlns:a16="http://schemas.microsoft.com/office/drawing/2014/main" id="{D5B7C1A5-15A4-E858-85DA-E8C45FD6D1DD}"/>
              </a:ext>
            </a:extLst>
          </p:cNvPr>
          <p:cNvSpPr txBox="1"/>
          <p:nvPr/>
        </p:nvSpPr>
        <p:spPr>
          <a:xfrm>
            <a:off x="233175" y="6068656"/>
            <a:ext cx="453212" cy="461665"/>
          </a:xfrm>
          <a:prstGeom prst="rect">
            <a:avLst/>
          </a:prstGeom>
          <a:noFill/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115076"/>
                </a:solidFill>
              </a:rPr>
              <a:t>6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5AAF57-1D05-3934-FCE9-5B7889562FEE}"/>
              </a:ext>
            </a:extLst>
          </p:cNvPr>
          <p:cNvSpPr txBox="1"/>
          <p:nvPr/>
        </p:nvSpPr>
        <p:spPr>
          <a:xfrm>
            <a:off x="868540" y="6102388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kern="0" dirty="0">
                <a:solidFill>
                  <a:srgbClr val="4472C4">
                    <a:lumMod val="50000"/>
                  </a:srgbClr>
                </a:solidFill>
              </a:rPr>
              <a:t>ich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EACC97-8D09-D16D-3377-F5C1F2F04483}"/>
              </a:ext>
            </a:extLst>
          </p:cNvPr>
          <p:cNvSpPr txBox="1"/>
          <p:nvPr/>
        </p:nvSpPr>
        <p:spPr>
          <a:xfrm>
            <a:off x="1862081" y="6094517"/>
            <a:ext cx="84544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4472C4">
                    <a:lumMod val="50000"/>
                  </a:srgbClr>
                </a:solidFill>
              </a:rPr>
              <a:t>bin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21EC6F-83C5-5906-53A7-E280E9F5622B}"/>
              </a:ext>
            </a:extLst>
          </p:cNvPr>
          <p:cNvSpPr txBox="1"/>
          <p:nvPr/>
        </p:nvSpPr>
        <p:spPr>
          <a:xfrm>
            <a:off x="2827251" y="6094517"/>
            <a:ext cx="600336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in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2A4F04-46CE-2833-42BF-D70D4485F5B2}"/>
              </a:ext>
            </a:extLst>
          </p:cNvPr>
          <p:cNvSpPr txBox="1"/>
          <p:nvPr/>
        </p:nvSpPr>
        <p:spPr>
          <a:xfrm>
            <a:off x="3625821" y="6105222"/>
            <a:ext cx="2177277" cy="461665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deutschland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1F0987B-38B5-F5D6-21CA-601CD3AA9E20}"/>
              </a:ext>
            </a:extLst>
          </p:cNvPr>
          <p:cNvSpPr/>
          <p:nvPr/>
        </p:nvSpPr>
        <p:spPr>
          <a:xfrm>
            <a:off x="6721391" y="6113744"/>
            <a:ext cx="50596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kern="0" dirty="0">
                <a:solidFill>
                  <a:srgbClr val="002060"/>
                </a:solidFill>
              </a:rPr>
              <a:t>6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. 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I</a:t>
            </a:r>
            <a:r>
              <a:rPr kumimoji="0" lang="en-GB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ch</a:t>
            </a:r>
            <a:r>
              <a:rPr lang="en-GB" sz="2800" kern="0" dirty="0">
                <a:solidFill>
                  <a:srgbClr val="002060"/>
                </a:solidFill>
              </a:rPr>
              <a:t> bin in </a:t>
            </a:r>
            <a:r>
              <a:rPr lang="en-GB" sz="2800" b="1" kern="0" dirty="0">
                <a:solidFill>
                  <a:srgbClr val="002060"/>
                </a:solidFill>
              </a:rPr>
              <a:t>D</a:t>
            </a:r>
            <a:r>
              <a:rPr lang="en-GB" sz="2800" kern="0" dirty="0">
                <a:solidFill>
                  <a:srgbClr val="002060"/>
                </a:solidFill>
              </a:rPr>
              <a:t>eutschland</a:t>
            </a:r>
            <a:r>
              <a:rPr lang="en-GB" sz="2800" b="1" kern="0" dirty="0">
                <a:solidFill>
                  <a:srgbClr val="002060"/>
                </a:solidFill>
              </a:rPr>
              <a:t>.</a:t>
            </a:r>
            <a:endParaRPr kumimoji="0" lang="en-GB" sz="28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4" descr="A person in a yellow shirt&#10;&#10;Description automatically generated with low confidence">
            <a:extLst>
              <a:ext uri="{FF2B5EF4-FFF2-40B4-BE49-F238E27FC236}">
                <a16:creationId xmlns:a16="http://schemas.microsoft.com/office/drawing/2014/main" id="{8D00F2A5-0FB3-4954-8370-A045873782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75"/>
          <a:stretch/>
        </p:blipFill>
        <p:spPr>
          <a:xfrm>
            <a:off x="8691609" y="0"/>
            <a:ext cx="1866853" cy="164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9EFEAC2-DCDA-4AE6-AF8F-51E4486C0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708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ABE2180A-87D9-E481-F196-9A77A18596D5}"/>
              </a:ext>
            </a:extLst>
          </p:cNvPr>
          <p:cNvSpPr/>
          <p:nvPr/>
        </p:nvSpPr>
        <p:spPr>
          <a:xfrm>
            <a:off x="3890998" y="1594142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5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long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96B7AD-872B-4902-B647-6D312AB19FF0}"/>
              </a:ext>
            </a:extLst>
          </p:cNvPr>
          <p:cNvSpPr txBox="1"/>
          <p:nvPr/>
        </p:nvSpPr>
        <p:spPr>
          <a:xfrm>
            <a:off x="4655374" y="3677170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give</a:t>
            </a:r>
          </a:p>
        </p:txBody>
      </p:sp>
      <p:pic>
        <p:nvPicPr>
          <p:cNvPr id="12" name="Picture 11" descr="present">
            <a:extLst>
              <a:ext uri="{FF2B5EF4-FFF2-40B4-BE49-F238E27FC236}">
                <a16:creationId xmlns:a16="http://schemas.microsoft.com/office/drawing/2014/main" id="{A3133CD1-4DFF-4603-927A-895DA2F586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2" y="1857416"/>
            <a:ext cx="1800179" cy="178381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F3AA49-1EC2-4A41-AFA9-9B2260566DA0}"/>
              </a:ext>
            </a:extLst>
          </p:cNvPr>
          <p:cNvSpPr/>
          <p:nvPr/>
        </p:nvSpPr>
        <p:spPr>
          <a:xfrm>
            <a:off x="1107614" y="4279012"/>
            <a:ext cx="1887055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Id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700757-4B70-4CFB-BF84-3D8292CB2DBE}"/>
              </a:ext>
            </a:extLst>
          </p:cNvPr>
          <p:cNvSpPr/>
          <p:nvPr/>
        </p:nvSpPr>
        <p:spPr>
          <a:xfrm>
            <a:off x="8529942" y="4290521"/>
            <a:ext cx="2106667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m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hr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26" name="Picture 2" descr="Light, Light Bulb, On, Bulb, Electric Bulb, Electric">
            <a:extLst>
              <a:ext uri="{FF2B5EF4-FFF2-40B4-BE49-F238E27FC236}">
                <a16:creationId xmlns:a16="http://schemas.microsoft.com/office/drawing/2014/main" id="{DCC3BD4E-E4D4-1C5E-0C4E-69E4F6F3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376" y="2444508"/>
            <a:ext cx="1487066" cy="18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lus, Sign, Green, Mark, Icon, Symbol, Positive">
            <a:extLst>
              <a:ext uri="{FF2B5EF4-FFF2-40B4-BE49-F238E27FC236}">
                <a16:creationId xmlns:a16="http://schemas.microsoft.com/office/drawing/2014/main" id="{68E1902D-1D6A-DF56-79EE-A51B47CEC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30" y="2073938"/>
            <a:ext cx="1785660" cy="177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7CFFD5-0653-AFDE-2B85-6055733DC01B}"/>
              </a:ext>
            </a:extLst>
          </p:cNvPr>
          <p:cNvSpPr txBox="1"/>
          <p:nvPr/>
        </p:nvSpPr>
        <p:spPr>
          <a:xfrm>
            <a:off x="9279523" y="3703239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more</a:t>
            </a:r>
          </a:p>
        </p:txBody>
      </p:sp>
    </p:spTree>
    <p:extLst>
      <p:ext uri="{BB962C8B-B14F-4D97-AF65-F5344CB8AC3E}">
        <p14:creationId xmlns:p14="http://schemas.microsoft.com/office/powerpoint/2010/main" val="315767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3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5_4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0DE3C0-D0BE-B8DC-A9B9-198497282BFB}"/>
              </a:ext>
            </a:extLst>
          </p:cNvPr>
          <p:cNvSpPr/>
          <p:nvPr/>
        </p:nvSpPr>
        <p:spPr>
          <a:xfrm>
            <a:off x="3784516" y="4056931"/>
            <a:ext cx="3985386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nken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531" y="1608331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4859158" y="3636972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think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FDB59C9-914E-4BCB-B1EF-997B3B353556}"/>
              </a:ext>
            </a:extLst>
          </p:cNvPr>
          <p:cNvSpPr/>
          <p:nvPr/>
        </p:nvSpPr>
        <p:spPr>
          <a:xfrm>
            <a:off x="9135045" y="3135589"/>
            <a:ext cx="2684677" cy="1002766"/>
          </a:xfrm>
          <a:prstGeom prst="wedgeRoundRectCallout">
            <a:avLst>
              <a:gd name="adj1" fmla="val -131943"/>
              <a:gd name="adj2" fmla="val 80105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Notice that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‘e’ sounds like the ‘a’ in ‘ago’.</a:t>
            </a:r>
            <a:endParaRPr kumimoji="0" lang="en-GB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66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13B3AF75-2404-DACF-AC3F-6A00FF84F420}"/>
              </a:ext>
            </a:extLst>
          </p:cNvPr>
          <p:cNvSpPr/>
          <p:nvPr/>
        </p:nvSpPr>
        <p:spPr>
          <a:xfrm>
            <a:off x="4009175" y="1584543"/>
            <a:ext cx="4458870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lvl="0" algn="ctr">
              <a:defRPr/>
            </a:pP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</a:t>
            </a:r>
            <a:r>
              <a:rPr lang="en-GB" sz="8000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8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nken</a:t>
            </a:r>
            <a:endParaRPr lang="en-GB" sz="8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49134" y="1332443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0" y="-105943"/>
            <a:ext cx="4874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002060"/>
                </a:solidFill>
              </a:rPr>
              <a:t>short [e]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384" y="1299785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82B9CBA6-AA64-4319-AD0C-341C8AC4EF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278" y="513212"/>
            <a:ext cx="638569" cy="618613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86F982C0-9F1C-4FC3-A97F-AFA3E065868B}"/>
              </a:ext>
            </a:extLst>
          </p:cNvPr>
          <p:cNvSpPr/>
          <p:nvPr/>
        </p:nvSpPr>
        <p:spPr>
          <a:xfrm>
            <a:off x="10396437" y="189956"/>
            <a:ext cx="818288" cy="775440"/>
          </a:xfrm>
          <a:prstGeom prst="wedgeEllipseCallout">
            <a:avLst>
              <a:gd name="adj1" fmla="val 80935"/>
              <a:gd name="adj2" fmla="val 35126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2050" name="Picture 2" descr="Thinker, Thinking, Person, Idea, Wondering, Gesturing">
            <a:extLst>
              <a:ext uri="{FF2B5EF4-FFF2-40B4-BE49-F238E27FC236}">
                <a16:creationId xmlns:a16="http://schemas.microsoft.com/office/drawing/2014/main" id="{BC6EAE60-87B5-7DEF-87F9-2C730F39B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404" y="1609787"/>
            <a:ext cx="1513028" cy="202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0A50F93-8474-7A33-9027-0A93CE5DB3D0}"/>
              </a:ext>
            </a:extLst>
          </p:cNvPr>
          <p:cNvSpPr txBox="1"/>
          <p:nvPr/>
        </p:nvSpPr>
        <p:spPr>
          <a:xfrm>
            <a:off x="5025031" y="3638428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think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616931C-6B08-E97A-C76D-A3ACD63D337F}"/>
              </a:ext>
            </a:extLst>
          </p:cNvPr>
          <p:cNvSpPr/>
          <p:nvPr/>
        </p:nvSpPr>
        <p:spPr>
          <a:xfrm>
            <a:off x="720381" y="4212274"/>
            <a:ext cx="164981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tt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4" name="Picture 2" descr="Bed, Hospital, Medical, Health, Patient, Care, Sick">
            <a:extLst>
              <a:ext uri="{FF2B5EF4-FFF2-40B4-BE49-F238E27FC236}">
                <a16:creationId xmlns:a16="http://schemas.microsoft.com/office/drawing/2014/main" id="{CCE6F17A-29F6-4142-9442-A5C0FFDC2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21" y="3005532"/>
            <a:ext cx="2374816" cy="134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EE5644C-B749-5590-0B8B-B057FC03202E}"/>
              </a:ext>
            </a:extLst>
          </p:cNvPr>
          <p:cNvSpPr/>
          <p:nvPr/>
        </p:nvSpPr>
        <p:spPr>
          <a:xfrm>
            <a:off x="8694483" y="4545867"/>
            <a:ext cx="2520242" cy="101566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6000" dirty="0">
                <a:solidFill>
                  <a:srgbClr val="002060"/>
                </a:solidFill>
                <a:latin typeface="Century Gothic" panose="020B0502020202020204" pitchFamily="34" charset="0"/>
              </a:rPr>
              <a:t>h</a:t>
            </a:r>
            <a:r>
              <a:rPr kumimoji="0" lang="en-GB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</a:t>
            </a:r>
            <a:r>
              <a:rPr lang="en-GB" sz="6000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lfen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076" name="Picture 4" descr="Hands, Open, Receiving, Hold, Up, God, Spirituality">
            <a:extLst>
              <a:ext uri="{FF2B5EF4-FFF2-40B4-BE49-F238E27FC236}">
                <a16:creationId xmlns:a16="http://schemas.microsoft.com/office/drawing/2014/main" id="{F47D31E6-67F3-23B0-09C1-01384B3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896" y="2781781"/>
            <a:ext cx="1493061" cy="121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911B87-3AF1-4438-2FE9-704484281ED3}"/>
              </a:ext>
            </a:extLst>
          </p:cNvPr>
          <p:cNvSpPr txBox="1"/>
          <p:nvPr/>
        </p:nvSpPr>
        <p:spPr>
          <a:xfrm>
            <a:off x="8701995" y="3992371"/>
            <a:ext cx="2177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</a:rPr>
              <a:t>to help</a:t>
            </a:r>
          </a:p>
        </p:txBody>
      </p:sp>
    </p:spTree>
    <p:extLst>
      <p:ext uri="{BB962C8B-B14F-4D97-AF65-F5344CB8AC3E}">
        <p14:creationId xmlns:p14="http://schemas.microsoft.com/office/powerpoint/2010/main" val="30751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0" grpId="0"/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ACB7D602-17DB-4C16-B6C5-9D04175C6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4421100"/>
              </p:ext>
            </p:extLst>
          </p:nvPr>
        </p:nvGraphicFramePr>
        <p:xfrm>
          <a:off x="343817" y="1747856"/>
          <a:ext cx="10169246" cy="4042793"/>
        </p:xfrm>
        <a:graphic>
          <a:graphicData uri="http://schemas.openxmlformats.org/drawingml/2006/table">
            <a:tbl>
              <a:tblPr/>
              <a:tblGrid>
                <a:gridCol w="1576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563">
                  <a:extLst>
                    <a:ext uri="{9D8B030D-6E8A-4147-A177-3AD203B41FA5}">
                      <a16:colId xmlns:a16="http://schemas.microsoft.com/office/drawing/2014/main" val="3175701294"/>
                    </a:ext>
                  </a:extLst>
                </a:gridCol>
                <a:gridCol w="3241580">
                  <a:extLst>
                    <a:ext uri="{9D8B030D-6E8A-4147-A177-3AD203B41FA5}">
                      <a16:colId xmlns:a16="http://schemas.microsoft.com/office/drawing/2014/main" val="2877992749"/>
                    </a:ext>
                  </a:extLst>
                </a:gridCol>
              </a:tblGrid>
              <a:tr h="592049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long [e] 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strike="noStrike" spc="-1" dirty="0">
                          <a:solidFill>
                            <a:srgbClr val="002060"/>
                          </a:solidFill>
                          <a:latin typeface="Century gothic"/>
                        </a:rPr>
                        <a:t>short [e]</a:t>
                      </a:r>
                      <a:endParaRPr lang="en-GB" sz="2400" b="1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word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Bett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P</a:t>
                      </a: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roblem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Idee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strike="noStrike" spc="-1" dirty="0">
                        <a:solidFill>
                          <a:srgbClr val="002060"/>
                        </a:solidFill>
                        <a:latin typeface="Century gothic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gelb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 err="1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mehr</a:t>
                      </a: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512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1" strike="noStrike" kern="1200" spc="-1" dirty="0">
                        <a:solidFill>
                          <a:srgbClr val="002060"/>
                        </a:solidFill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400" b="1" strike="noStrike" kern="1200" spc="-1" dirty="0">
                          <a:solidFill>
                            <a:srgbClr val="002060"/>
                          </a:solidFill>
                          <a:latin typeface="Century gothic"/>
                          <a:ea typeface="+mn-ea"/>
                          <a:cs typeface="+mn-cs"/>
                        </a:rPr>
                        <a:t>Ende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US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hören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text, clipart&#10;&#10;Description automatically generated">
            <a:hlinkClick r:id="" action="ppaction://noaction">
              <a:snd r:embed="rId3" name="T1_W5_6.2.wav"/>
            </a:hlinkClick>
            <a:extLst>
              <a:ext uri="{FF2B5EF4-FFF2-40B4-BE49-F238E27FC236}">
                <a16:creationId xmlns:a16="http://schemas.microsoft.com/office/drawing/2014/main" id="{55E9DF07-E9C0-4015-ABFA-059C677CE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349347"/>
            <a:ext cx="609653" cy="627942"/>
          </a:xfrm>
          <a:prstGeom prst="rect">
            <a:avLst/>
          </a:prstGeom>
        </p:spPr>
      </p:pic>
      <p:sp>
        <p:nvSpPr>
          <p:cNvPr id="15" name="CustomShape 6">
            <a:extLst>
              <a:ext uri="{FF2B5EF4-FFF2-40B4-BE49-F238E27FC236}">
                <a16:creationId xmlns:a16="http://schemas.microsoft.com/office/drawing/2014/main" id="{76EA0DC1-EFD3-4A65-8DC5-2DAE9E183631}"/>
              </a:ext>
            </a:extLst>
          </p:cNvPr>
          <p:cNvSpPr/>
          <p:nvPr/>
        </p:nvSpPr>
        <p:spPr>
          <a:xfrm>
            <a:off x="21343" y="1209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 and short [e]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CustomShape 7">
            <a:hlinkClick r:id="" action="ppaction://noaction">
              <a:snd r:embed="rId5" name="T1_W5_6.1.wav"/>
            </a:hlinkClick>
            <a:extLst>
              <a:ext uri="{FF2B5EF4-FFF2-40B4-BE49-F238E27FC236}">
                <a16:creationId xmlns:a16="http://schemas.microsoft.com/office/drawing/2014/main" id="{1E16F109-5BB7-45F7-B336-9D99B866A7C4}"/>
              </a:ext>
            </a:extLst>
          </p:cNvPr>
          <p:cNvSpPr/>
          <p:nvPr/>
        </p:nvSpPr>
        <p:spPr>
          <a:xfrm>
            <a:off x="21343" y="469175"/>
            <a:ext cx="740562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Hör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zu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Ist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das (long)[e] </a:t>
            </a:r>
            <a:r>
              <a:rPr lang="en-GB" sz="28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oder</a:t>
            </a:r>
            <a:r>
              <a:rPr lang="en-GB" sz="28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)short [e]?</a:t>
            </a:r>
            <a:endParaRPr lang="en-GB" sz="2800" spc="-1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text, clipart&#10;&#10;Description automatically generated">
            <a:hlinkClick r:id="" action="ppaction://noaction">
              <a:snd r:embed="rId6" name="T1_W5_6.3.wav"/>
            </a:hlinkClick>
            <a:extLst>
              <a:ext uri="{FF2B5EF4-FFF2-40B4-BE49-F238E27FC236}">
                <a16:creationId xmlns:a16="http://schemas.microsoft.com/office/drawing/2014/main" id="{D042F965-5B18-4ABC-872A-78DBAD3E2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2905630"/>
            <a:ext cx="609653" cy="627942"/>
          </a:xfrm>
          <a:prstGeom prst="rect">
            <a:avLst/>
          </a:prstGeom>
        </p:spPr>
      </p:pic>
      <p:pic>
        <p:nvPicPr>
          <p:cNvPr id="19" name="Picture 18" descr="A picture containing text, clipart&#10;&#10;Description automatically generated">
            <a:hlinkClick r:id="" action="ppaction://noaction">
              <a:snd r:embed="rId7" name="T1_W5_6.4.wav"/>
            </a:hlinkClick>
            <a:extLst>
              <a:ext uri="{FF2B5EF4-FFF2-40B4-BE49-F238E27FC236}">
                <a16:creationId xmlns:a16="http://schemas.microsoft.com/office/drawing/2014/main" id="{8C3CC06B-6468-4EB9-ADC7-A55577D35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3535956"/>
            <a:ext cx="609653" cy="627942"/>
          </a:xfrm>
          <a:prstGeom prst="rect">
            <a:avLst/>
          </a:prstGeom>
        </p:spPr>
      </p:pic>
      <p:pic>
        <p:nvPicPr>
          <p:cNvPr id="20" name="Picture 19" descr="A picture containing text, clipart&#10;&#10;Description automatically generated">
            <a:hlinkClick r:id="" action="ppaction://noaction">
              <a:snd r:embed="rId8" name="T1_W5_6.5.wav"/>
            </a:hlinkClick>
            <a:extLst>
              <a:ext uri="{FF2B5EF4-FFF2-40B4-BE49-F238E27FC236}">
                <a16:creationId xmlns:a16="http://schemas.microsoft.com/office/drawing/2014/main" id="{B2DA8EDA-E782-4C59-90CF-451F9DD39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62" y="4089855"/>
            <a:ext cx="609653" cy="627942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hlinkClick r:id="" action="ppaction://noaction">
              <a:snd r:embed="rId9" name="T1_W5_6.6.wav"/>
            </a:hlinkClick>
            <a:extLst>
              <a:ext uri="{FF2B5EF4-FFF2-40B4-BE49-F238E27FC236}">
                <a16:creationId xmlns:a16="http://schemas.microsoft.com/office/drawing/2014/main" id="{E7EB8DFC-4C8D-480B-8424-391274A25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42" y="4643754"/>
            <a:ext cx="609653" cy="627942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hlinkClick r:id="" action="ppaction://noaction">
              <a:snd r:embed="rId10" name="T1_W5_6.7.wav"/>
            </a:hlinkClick>
            <a:extLst>
              <a:ext uri="{FF2B5EF4-FFF2-40B4-BE49-F238E27FC236}">
                <a16:creationId xmlns:a16="http://schemas.microsoft.com/office/drawing/2014/main" id="{BD98E516-A01E-4C6C-B2BF-823903EA5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09" y="5231343"/>
            <a:ext cx="609653" cy="627942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E7AA22-D59B-4254-B4AC-BB4663C477B1}"/>
              </a:ext>
            </a:extLst>
          </p:cNvPr>
          <p:cNvSpPr txBox="1"/>
          <p:nvPr/>
        </p:nvSpPr>
        <p:spPr>
          <a:xfrm>
            <a:off x="8414173" y="2386205"/>
            <a:ext cx="1682799" cy="507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789FFA8-7A4C-4FC1-8C46-CA6B04587DFB}"/>
              </a:ext>
            </a:extLst>
          </p:cNvPr>
          <p:cNvSpPr txBox="1"/>
          <p:nvPr/>
        </p:nvSpPr>
        <p:spPr>
          <a:xfrm>
            <a:off x="8146903" y="3060307"/>
            <a:ext cx="1542787" cy="3140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14C6B41-491A-474A-ABF2-534FB3BFABCE}"/>
              </a:ext>
            </a:extLst>
          </p:cNvPr>
          <p:cNvSpPr txBox="1"/>
          <p:nvPr/>
        </p:nvSpPr>
        <p:spPr>
          <a:xfrm>
            <a:off x="8488629" y="3641788"/>
            <a:ext cx="1499219" cy="2815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E1314D-E98F-4796-AC2D-09943D576DCB}"/>
              </a:ext>
            </a:extLst>
          </p:cNvPr>
          <p:cNvSpPr txBox="1"/>
          <p:nvPr/>
        </p:nvSpPr>
        <p:spPr>
          <a:xfrm>
            <a:off x="8284639" y="4118485"/>
            <a:ext cx="1591010" cy="430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16285C-07EB-4073-A999-16B99B3ADDF7}"/>
              </a:ext>
            </a:extLst>
          </p:cNvPr>
          <p:cNvSpPr txBox="1"/>
          <p:nvPr/>
        </p:nvSpPr>
        <p:spPr>
          <a:xfrm>
            <a:off x="8324746" y="4772193"/>
            <a:ext cx="1591010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3F01205-6B3C-43D0-A1F5-C83066AEB792}"/>
              </a:ext>
            </a:extLst>
          </p:cNvPr>
          <p:cNvSpPr txBox="1"/>
          <p:nvPr/>
        </p:nvSpPr>
        <p:spPr>
          <a:xfrm>
            <a:off x="8194103" y="5360404"/>
            <a:ext cx="1768909" cy="32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2" name="Picture 51" descr="Icon&#10;&#10;Description automatically generated">
            <a:extLst>
              <a:ext uri="{FF2B5EF4-FFF2-40B4-BE49-F238E27FC236}">
                <a16:creationId xmlns:a16="http://schemas.microsoft.com/office/drawing/2014/main" id="{2BAAF5CE-D4A8-4E47-9FAF-76A1741BB63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2353311"/>
            <a:ext cx="517321" cy="517320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1A333C70-AA90-4C7C-AE40-A6CD92546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18344" y="2977289"/>
            <a:ext cx="517321" cy="517320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E082DEB1-4CED-42C9-B99E-9DE88B0980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3341" y="3506942"/>
            <a:ext cx="517321" cy="51732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1593F7C3-913B-4A4E-A8FB-C1FD30AD7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691002" y="4107845"/>
            <a:ext cx="517321" cy="517320"/>
          </a:xfrm>
          <a:prstGeom prst="rect">
            <a:avLst/>
          </a:prstGeom>
        </p:spPr>
      </p:pic>
      <p:pic>
        <p:nvPicPr>
          <p:cNvPr id="58" name="Picture 57" descr="Icon&#10;&#10;Description automatically generated">
            <a:extLst>
              <a:ext uri="{FF2B5EF4-FFF2-40B4-BE49-F238E27FC236}">
                <a16:creationId xmlns:a16="http://schemas.microsoft.com/office/drawing/2014/main" id="{6BE1F61A-D849-4AC4-85F5-8FD73C09CE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2956316" y="4653014"/>
            <a:ext cx="517321" cy="51732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DBC2CB38-43AE-4BAA-8A09-93DDA220144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5767280" y="5168104"/>
            <a:ext cx="517321" cy="517320"/>
          </a:xfrm>
          <a:prstGeom prst="rect">
            <a:avLst/>
          </a:prstGeom>
        </p:spPr>
      </p:pic>
      <p:pic>
        <p:nvPicPr>
          <p:cNvPr id="60" name="Picture 5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92D812C-AC04-48C8-A2A9-FA4E7F5ED3D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089" y="-177881"/>
            <a:ext cx="1097375" cy="1402202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5A3F1D2F-9649-44C5-8D2F-38202DFB281C}"/>
              </a:ext>
            </a:extLst>
          </p:cNvPr>
          <p:cNvSpPr txBox="1">
            <a:spLocks/>
          </p:cNvSpPr>
          <p:nvPr/>
        </p:nvSpPr>
        <p:spPr>
          <a:xfrm>
            <a:off x="10396437" y="1166474"/>
            <a:ext cx="1800179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latin typeface="Century Gothic" panose="020B0502020202020204" pitchFamily="34" charset="0"/>
              </a:rPr>
              <a:t>hören</a:t>
            </a:r>
            <a:endParaRPr lang="en-GB" sz="2000" b="1" dirty="0">
              <a:latin typeface="Century Gothic" panose="020B0502020202020204" pitchFamily="34" charset="0"/>
            </a:endParaRPr>
          </a:p>
        </p:txBody>
      </p:sp>
      <p:pic>
        <p:nvPicPr>
          <p:cNvPr id="63" name="Picture 2" descr="Bed, Hospital, Medical, Health, Patient, Care, Sick">
            <a:extLst>
              <a:ext uri="{FF2B5EF4-FFF2-40B4-BE49-F238E27FC236}">
                <a16:creationId xmlns:a16="http://schemas.microsoft.com/office/drawing/2014/main" id="{04C18546-B657-C6B5-62AA-4357C14AE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775" y="2371277"/>
            <a:ext cx="880149" cy="49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Question Mark, Thinking, Question, Confused, Icon">
            <a:extLst>
              <a:ext uri="{FF2B5EF4-FFF2-40B4-BE49-F238E27FC236}">
                <a16:creationId xmlns:a16="http://schemas.microsoft.com/office/drawing/2014/main" id="{9F1B29BF-142E-9558-E39A-E1103A537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584" y="2954860"/>
            <a:ext cx="274501" cy="46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Light, Light Bulb, On, Bulb, Electric Bulb, Electric">
            <a:extLst>
              <a:ext uri="{FF2B5EF4-FFF2-40B4-BE49-F238E27FC236}">
                <a16:creationId xmlns:a16="http://schemas.microsoft.com/office/drawing/2014/main" id="{C1729852-41D5-C290-DEC7-5BE2C3EE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075" y="3430676"/>
            <a:ext cx="539602" cy="6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exture, Pattern, Background, Yellow, Yellow Background">
            <a:extLst>
              <a:ext uri="{FF2B5EF4-FFF2-40B4-BE49-F238E27FC236}">
                <a16:creationId xmlns:a16="http://schemas.microsoft.com/office/drawing/2014/main" id="{836778E3-E0C7-B288-1AF8-EE977F1C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713" y="4107845"/>
            <a:ext cx="268724" cy="5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Plus, Sign, Green, Mark, Icon, Symbol, Positive">
            <a:extLst>
              <a:ext uri="{FF2B5EF4-FFF2-40B4-BE49-F238E27FC236}">
                <a16:creationId xmlns:a16="http://schemas.microsoft.com/office/drawing/2014/main" id="{7605C87D-76D3-F50C-E641-FFBE59D43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963" y="4756328"/>
            <a:ext cx="403886" cy="4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d, Sign, Road, Signage, Warning, Caution, Information">
            <a:extLst>
              <a:ext uri="{FF2B5EF4-FFF2-40B4-BE49-F238E27FC236}">
                <a16:creationId xmlns:a16="http://schemas.microsoft.com/office/drawing/2014/main" id="{3FCF8B76-B0F3-B97C-CF84-B87654548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911" y="5324996"/>
            <a:ext cx="734992" cy="37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8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4549" y="1229428"/>
            <a:ext cx="1557451" cy="374973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C25B4A-87A5-444F-8909-6798D57B9B6E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0407715F-6131-45A0-B32C-D2CFB1907A6E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Explosion: 8 Points 9">
              <a:extLst>
                <a:ext uri="{FF2B5EF4-FFF2-40B4-BE49-F238E27FC236}">
                  <a16:creationId xmlns:a16="http://schemas.microsoft.com/office/drawing/2014/main" id="{B8BE6A60-1CFA-43E3-94FE-71206E822483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Explosion: 8 Points 10">
              <a:extLst>
                <a:ext uri="{FF2B5EF4-FFF2-40B4-BE49-F238E27FC236}">
                  <a16:creationId xmlns:a16="http://schemas.microsoft.com/office/drawing/2014/main" id="{B41BDBF2-E6DC-4745-8986-04DDABD48D4D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871A45-33B3-485C-BB71-EBE790506937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6DB3918C-D9FA-424B-B34A-BF79C4513D2B}"/>
              </a:ext>
            </a:extLst>
          </p:cNvPr>
          <p:cNvSpPr/>
          <p:nvPr/>
        </p:nvSpPr>
        <p:spPr>
          <a:xfrm>
            <a:off x="1003122" y="204077"/>
            <a:ext cx="3140253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23" name="Graphic 22" descr="Teacher">
            <a:extLst>
              <a:ext uri="{FF2B5EF4-FFF2-40B4-BE49-F238E27FC236}">
                <a16:creationId xmlns:a16="http://schemas.microsoft.com/office/drawing/2014/main" id="{67B493D6-FE52-40B5-8ED3-CD5B638AF0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401" y="33892"/>
            <a:ext cx="914400" cy="914400"/>
          </a:xfrm>
          <a:prstGeom prst="rect">
            <a:avLst/>
          </a:prstGeom>
        </p:spPr>
      </p:pic>
      <p:sp>
        <p:nvSpPr>
          <p:cNvPr id="24" name="Google Shape;108;p3">
            <a:hlinkClick r:id="" action="ppaction://noaction">
              <a:snd r:embed="rId12" name="T1_W5_7.1.wav"/>
            </a:hlinkClick>
            <a:extLst>
              <a:ext uri="{FF2B5EF4-FFF2-40B4-BE49-F238E27FC236}">
                <a16:creationId xmlns:a16="http://schemas.microsoft.com/office/drawing/2014/main" id="{3B09A5CC-ABD3-4D45-BAFF-ACCA457248C2}"/>
              </a:ext>
            </a:extLst>
          </p:cNvPr>
          <p:cNvSpPr txBox="1"/>
          <p:nvPr/>
        </p:nvSpPr>
        <p:spPr>
          <a:xfrm>
            <a:off x="1003121" y="215065"/>
            <a:ext cx="56364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Vokabeln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428312-2E53-0D2A-A26C-A965460FC5F1}"/>
              </a:ext>
            </a:extLst>
          </p:cNvPr>
          <p:cNvSpPr txBox="1"/>
          <p:nvPr/>
        </p:nvSpPr>
        <p:spPr>
          <a:xfrm>
            <a:off x="399923" y="3210594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Was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600BE26-FB0F-4C73-874E-050DAA9652FC}"/>
              </a:ext>
            </a:extLst>
          </p:cNvPr>
          <p:cNvSpPr txBox="1"/>
          <p:nvPr/>
        </p:nvSpPr>
        <p:spPr>
          <a:xfrm>
            <a:off x="9264515" y="5885589"/>
            <a:ext cx="107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blau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6CDEA1-3173-A72E-A885-D9210A148A94}"/>
              </a:ext>
            </a:extLst>
          </p:cNvPr>
          <p:cNvSpPr txBox="1"/>
          <p:nvPr/>
        </p:nvSpPr>
        <p:spPr>
          <a:xfrm>
            <a:off x="8855170" y="3051181"/>
            <a:ext cx="1359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falsch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E802CF-01D5-A2DE-F356-68FEED27E456}"/>
              </a:ext>
            </a:extLst>
          </p:cNvPr>
          <p:cNvSpPr txBox="1"/>
          <p:nvPr/>
        </p:nvSpPr>
        <p:spPr>
          <a:xfrm>
            <a:off x="1610815" y="5941177"/>
            <a:ext cx="108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gelb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45BA7D-7F8B-55E6-4AA6-F4CB88655A3E}"/>
              </a:ext>
            </a:extLst>
          </p:cNvPr>
          <p:cNvSpPr txBox="1"/>
          <p:nvPr/>
        </p:nvSpPr>
        <p:spPr>
          <a:xfrm>
            <a:off x="5569572" y="5885590"/>
            <a:ext cx="70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rot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83C137-534F-0DEB-C04D-EA391AB2052A}"/>
              </a:ext>
            </a:extLst>
          </p:cNvPr>
          <p:cNvSpPr txBox="1"/>
          <p:nvPr/>
        </p:nvSpPr>
        <p:spPr>
          <a:xfrm>
            <a:off x="5931636" y="305204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richtig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5122" name="Picture 2" descr="Comics, Interrogation, Question, Speech Bubble, Cartoon">
            <a:extLst>
              <a:ext uri="{FF2B5EF4-FFF2-40B4-BE49-F238E27FC236}">
                <a16:creationId xmlns:a16="http://schemas.microsoft.com/office/drawing/2014/main" id="{7830677B-CDDA-2D7E-2DA3-86411583C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3" y="1724952"/>
            <a:ext cx="1620945" cy="1326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ackground, Blue, Wallpaper, Design, Blue Background">
            <a:extLst>
              <a:ext uri="{FF2B5EF4-FFF2-40B4-BE49-F238E27FC236}">
                <a16:creationId xmlns:a16="http://schemas.microsoft.com/office/drawing/2014/main" id="{4256226C-AF7C-541B-D76E-743D01AD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45" y="4643453"/>
            <a:ext cx="1359668" cy="9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he Background, Background, Pattern, Wallpaper">
            <a:extLst>
              <a:ext uri="{FF2B5EF4-FFF2-40B4-BE49-F238E27FC236}">
                <a16:creationId xmlns:a16="http://schemas.microsoft.com/office/drawing/2014/main" id="{BEB29591-CDD1-A058-C91D-B2ED7D946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4" y="4644183"/>
            <a:ext cx="1718718" cy="103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ckground, Mesh, Triangles, Yellow, Green, Colour">
            <a:extLst>
              <a:ext uri="{FF2B5EF4-FFF2-40B4-BE49-F238E27FC236}">
                <a16:creationId xmlns:a16="http://schemas.microsoft.com/office/drawing/2014/main" id="{30A503D1-8CD8-6EDB-EACD-8D2FB4CD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67" y="4673016"/>
            <a:ext cx="1733909" cy="97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heck Mark, Tick Mark, Check, Correct, Ok, Yes, Green">
            <a:extLst>
              <a:ext uri="{FF2B5EF4-FFF2-40B4-BE49-F238E27FC236}">
                <a16:creationId xmlns:a16="http://schemas.microsoft.com/office/drawing/2014/main" id="{F4AA77D7-FD12-8F27-1AF4-947DC0C73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161" y="1674563"/>
            <a:ext cx="1302195" cy="127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X, Mark, Multiply, Times, Symbol, Red, Incorrect, Wrong">
            <a:extLst>
              <a:ext uri="{FF2B5EF4-FFF2-40B4-BE49-F238E27FC236}">
                <a16:creationId xmlns:a16="http://schemas.microsoft.com/office/drawing/2014/main" id="{48AB7905-BBDC-BD4E-67B4-D03AEC86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02" y="1762033"/>
            <a:ext cx="1218874" cy="121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92102DBD-A64A-B2C4-19DC-576502BEB424}"/>
              </a:ext>
            </a:extLst>
          </p:cNvPr>
          <p:cNvSpPr/>
          <p:nvPr/>
        </p:nvSpPr>
        <p:spPr>
          <a:xfrm>
            <a:off x="7596521" y="261221"/>
            <a:ext cx="2684677" cy="1652260"/>
          </a:xfrm>
          <a:prstGeom prst="wedgeRoundRectCallout">
            <a:avLst>
              <a:gd name="adj1" fmla="val -166535"/>
              <a:gd name="adj2" fmla="val 84831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already know that ‘das’ means ‘</a:t>
            </a:r>
            <a:r>
              <a:rPr lang="en-US" i="1" dirty="0"/>
              <a:t>the</a:t>
            </a:r>
            <a:r>
              <a:rPr lang="en-US" dirty="0"/>
              <a:t>’, but it also means ‘</a:t>
            </a:r>
            <a:r>
              <a:rPr lang="en-US" i="1" dirty="0"/>
              <a:t>that</a:t>
            </a:r>
            <a:r>
              <a:rPr lang="en-US" dirty="0"/>
              <a:t>’! E.g. Was </a:t>
            </a:r>
            <a:r>
              <a:rPr lang="en-US" dirty="0" err="1"/>
              <a:t>ist</a:t>
            </a:r>
            <a:r>
              <a:rPr lang="en-US" dirty="0"/>
              <a:t> das? </a:t>
            </a:r>
          </a:p>
          <a:p>
            <a:pPr algn="ctr"/>
            <a:r>
              <a:rPr lang="en-US" i="1" dirty="0"/>
              <a:t>What is that? </a:t>
            </a:r>
            <a:endParaRPr lang="en-GB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C07AC-22CC-9DCD-CFB2-8182E956AE40}"/>
              </a:ext>
            </a:extLst>
          </p:cNvPr>
          <p:cNvSpPr txBox="1"/>
          <p:nvPr/>
        </p:nvSpPr>
        <p:spPr>
          <a:xfrm>
            <a:off x="3214670" y="3126688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2060"/>
                </a:solidFill>
              </a:rPr>
              <a:t>d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as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" name="Picture 5" descr="A picture containing light&#10;&#10;Description automatically generated">
            <a:extLst>
              <a:ext uri="{FF2B5EF4-FFF2-40B4-BE49-F238E27FC236}">
                <a16:creationId xmlns:a16="http://schemas.microsoft.com/office/drawing/2014/main" id="{D9E9ACDB-18DE-3231-4EFF-6B7324F3F4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645" y="2299580"/>
            <a:ext cx="1359669" cy="654083"/>
          </a:xfrm>
          <a:prstGeom prst="rect">
            <a:avLst/>
          </a:prstGeom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B7350B31-7513-9977-CBB0-CB0CEBCD6021}"/>
              </a:ext>
            </a:extLst>
          </p:cNvPr>
          <p:cNvSpPr/>
          <p:nvPr/>
        </p:nvSpPr>
        <p:spPr>
          <a:xfrm>
            <a:off x="9166788" y="3850256"/>
            <a:ext cx="2684677" cy="1652260"/>
          </a:xfrm>
          <a:prstGeom prst="wedgeRoundRectCallout">
            <a:avLst>
              <a:gd name="adj1" fmla="val -136321"/>
              <a:gd name="adj2" fmla="val -61559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Listen carefully to this word. You know how to say ‘ich’; the ‘</a:t>
            </a:r>
            <a:r>
              <a:rPr lang="en-US" dirty="0" err="1"/>
              <a:t>ig</a:t>
            </a:r>
            <a:r>
              <a:rPr lang="en-US" dirty="0"/>
              <a:t>’ here sounds the same as ‘ich’!</a:t>
            </a:r>
            <a:endParaRPr lang="en-GB" i="1" dirty="0"/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5BB1A5F-93D2-E458-D5A3-CF2EFBE74BD6}"/>
              </a:ext>
            </a:extLst>
          </p:cNvPr>
          <p:cNvSpPr/>
          <p:nvPr/>
        </p:nvSpPr>
        <p:spPr>
          <a:xfrm>
            <a:off x="5690479" y="5059459"/>
            <a:ext cx="2684677" cy="1652260"/>
          </a:xfrm>
          <a:prstGeom prst="wedgeRoundRectCallout">
            <a:avLst>
              <a:gd name="adj1" fmla="val -156647"/>
              <a:gd name="adj2" fmla="val 20562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Remember that in German, final –d sounds like –t (e.g. ‘und’). In the same way, final –b sounds like –p! 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7613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8" grpId="2"/>
      <p:bldP spid="20" grpId="0"/>
      <p:bldP spid="20" grpId="1"/>
      <p:bldP spid="20" grpId="2"/>
      <p:bldP spid="21" grpId="0"/>
      <p:bldP spid="21" grpId="1"/>
      <p:bldP spid="21" grpId="2"/>
      <p:bldP spid="25" grpId="0"/>
      <p:bldP spid="25" grpId="1"/>
      <p:bldP spid="25" grpId="2"/>
      <p:bldP spid="26" grpId="0"/>
      <p:bldP spid="26" grpId="1"/>
      <p:bldP spid="26" grpId="2"/>
      <p:bldP spid="27" grpId="0"/>
      <p:bldP spid="27" grpId="1"/>
      <p:bldP spid="27" grpId="2"/>
      <p:bldP spid="30" grpId="0" animBg="1"/>
      <p:bldP spid="30" grpId="1" animBg="1"/>
      <p:bldP spid="31" grpId="0"/>
      <p:bldP spid="31" grpId="1"/>
      <p:bldP spid="31" grpId="2"/>
      <p:bldP spid="34" grpId="0" animBg="1"/>
      <p:bldP spid="34" grpId="1" animBg="1"/>
      <p:bldP spid="35" grpId="0" animBg="1"/>
      <p:bldP spid="3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B8CF9D-3D7E-42D0-A487-EB2F8FB24BF3}"/>
              </a:ext>
            </a:extLst>
          </p:cNvPr>
          <p:cNvCxnSpPr>
            <a:cxnSpLocks/>
          </p:cNvCxnSpPr>
          <p:nvPr/>
        </p:nvCxnSpPr>
        <p:spPr>
          <a:xfrm>
            <a:off x="6140674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hlinkClick r:id="" action="ppaction://noaction">
              <a:snd r:embed="rId5" name="T1_W5_8.1.wav"/>
            </a:hlinkClick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5" name="T1_W5_8.1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rot?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4" name="Picture 23">
            <a:hlinkClick r:id="" action="ppaction://noaction">
              <a:snd r:embed="rId7" name="T1_W5_8.2.wav"/>
            </a:hlinkClick>
            <a:extLst>
              <a:ext uri="{FF2B5EF4-FFF2-40B4-BE49-F238E27FC236}">
                <a16:creationId xmlns:a16="http://schemas.microsoft.com/office/drawing/2014/main" id="{C28D1357-B8FD-354F-3EFB-B71393A89E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60" y="1694639"/>
            <a:ext cx="2590701" cy="3468721"/>
          </a:xfrm>
          <a:prstGeom prst="rect">
            <a:avLst/>
          </a:prstGeom>
        </p:spPr>
      </p:pic>
      <p:pic>
        <p:nvPicPr>
          <p:cNvPr id="26" name="Picture 2" descr="Game, Board, Panel Box, Play, Challenge, Yellow Gaming">
            <a:extLst>
              <a:ext uri="{FF2B5EF4-FFF2-40B4-BE49-F238E27FC236}">
                <a16:creationId xmlns:a16="http://schemas.microsoft.com/office/drawing/2014/main" id="{D577A1BC-9C8B-D923-A210-14EF4C83F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4" y="2241752"/>
            <a:ext cx="3443950" cy="212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4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966" y="1057333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73236B-B38B-4ED5-927B-D69B32209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760" y="1694639"/>
            <a:ext cx="2590701" cy="346872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B8CF9D-3D7E-42D0-A487-EB2F8FB24BF3}"/>
              </a:ext>
            </a:extLst>
          </p:cNvPr>
          <p:cNvCxnSpPr>
            <a:cxnSpLocks/>
          </p:cNvCxnSpPr>
          <p:nvPr/>
        </p:nvCxnSpPr>
        <p:spPr>
          <a:xfrm>
            <a:off x="6154962" y="0"/>
            <a:ext cx="0" cy="68580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7B3F7F3-00C9-4792-AC53-EC513A32E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600" y="78577"/>
            <a:ext cx="914400" cy="9144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A742D23-8DE7-4A3F-8D48-D641937600E2}"/>
              </a:ext>
            </a:extLst>
          </p:cNvPr>
          <p:cNvSpPr/>
          <p:nvPr/>
        </p:nvSpPr>
        <p:spPr>
          <a:xfrm>
            <a:off x="1059825" y="248762"/>
            <a:ext cx="305497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8" name="Google Shape;108;p3">
            <a:hlinkClick r:id="" action="ppaction://noaction">
              <a:snd r:embed="rId6" name="T1_W5_8.3.wav"/>
            </a:hlinkClick>
            <a:extLst>
              <a:ext uri="{FF2B5EF4-FFF2-40B4-BE49-F238E27FC236}">
                <a16:creationId xmlns:a16="http://schemas.microsoft.com/office/drawing/2014/main" id="{E330BFB4-A4BB-4DBD-BE62-828B215291EC}"/>
              </a:ext>
            </a:extLst>
          </p:cNvPr>
          <p:cNvSpPr txBox="1"/>
          <p:nvPr/>
        </p:nvSpPr>
        <p:spPr>
          <a:xfrm>
            <a:off x="1059826" y="274418"/>
            <a:ext cx="305497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gelb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2BE4F864-F528-5971-D4E5-3E53B725E584}"/>
              </a:ext>
            </a:extLst>
          </p:cNvPr>
          <p:cNvSpPr txBox="1">
            <a:spLocks/>
          </p:cNvSpPr>
          <p:nvPr/>
        </p:nvSpPr>
        <p:spPr>
          <a:xfrm>
            <a:off x="10737630" y="1069266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6E6C7E-CF88-75F6-B7B1-F6C2B8CCBF7F}"/>
              </a:ext>
            </a:extLst>
          </p:cNvPr>
          <p:cNvGrpSpPr/>
          <p:nvPr/>
        </p:nvGrpSpPr>
        <p:grpSpPr>
          <a:xfrm>
            <a:off x="10737630" y="91705"/>
            <a:ext cx="1316286" cy="763575"/>
            <a:chOff x="10714104" y="160499"/>
            <a:chExt cx="1316286" cy="763575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A4341EC4-A025-CFAF-7A35-B51B4A8A2B26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FEAA23DC-5862-B6AF-E509-3DE6AAB8B08C}"/>
                </a:ext>
              </a:extLst>
            </p:cNvPr>
            <p:cNvSpPr/>
            <p:nvPr/>
          </p:nvSpPr>
          <p:spPr>
            <a:xfrm>
              <a:off x="10718337" y="189123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C9883E65-92F5-FD81-D665-56ABD01D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632D059-A6AF-5AF8-AA90-C5F93A769986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dirty="0">
                  <a:solidFill>
                    <a:schemeClr val="bg2">
                      <a:lumMod val="10000"/>
                    </a:schemeClr>
                  </a:solidFill>
                </a:rPr>
                <a:t>…</a:t>
              </a:r>
            </a:p>
          </p:txBody>
        </p:sp>
      </p:grpSp>
      <p:pic>
        <p:nvPicPr>
          <p:cNvPr id="24" name="Picture 23" descr="A picture containing text, table, worktable&#10;&#10;Description automatically generated">
            <a:hlinkClick r:id="" action="ppaction://noaction">
              <a:snd r:embed="rId8" name="T1_W5_8.4.wav"/>
            </a:hlinkClick>
            <a:extLst>
              <a:ext uri="{FF2B5EF4-FFF2-40B4-BE49-F238E27FC236}">
                <a16:creationId xmlns:a16="http://schemas.microsoft.com/office/drawing/2014/main" id="{33E4C8A9-FB62-37FD-796E-81AFC1B327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181" y="2432084"/>
            <a:ext cx="3813276" cy="19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2211</Words>
  <Application>Microsoft Office PowerPoint</Application>
  <PresentationFormat>Widescreen</PresentationFormat>
  <Paragraphs>345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Century gothic</vt:lpstr>
      <vt:lpstr>Modern Love</vt:lpstr>
      <vt:lpstr>Symbol</vt:lpstr>
      <vt:lpstr>Wingdings</vt:lpstr>
      <vt:lpstr>1_Office Theme</vt:lpstr>
      <vt:lpstr>Describing me and others</vt:lpstr>
      <vt:lpstr>aussprechen</vt:lpstr>
      <vt:lpstr>aussprechen</vt:lpstr>
      <vt:lpstr>aussprechen</vt:lpstr>
      <vt:lpstr>aussprechen</vt:lpstr>
      <vt:lpstr>hören</vt:lpstr>
      <vt:lpstr>Vokabeln</vt:lpstr>
      <vt:lpstr>sprechen</vt:lpstr>
      <vt:lpstr>sprechen</vt:lpstr>
      <vt:lpstr>sprechen</vt:lpstr>
      <vt:lpstr>sprechen</vt:lpstr>
      <vt:lpstr>sprechen</vt:lpstr>
      <vt:lpstr>sprechen</vt:lpstr>
      <vt:lpstr>Kultur</vt:lpstr>
      <vt:lpstr>Kultur</vt:lpstr>
      <vt:lpstr>Kultur</vt:lpstr>
      <vt:lpstr>Kultur</vt:lpstr>
      <vt:lpstr>Kultur</vt:lpstr>
      <vt:lpstr>Nouns </vt:lpstr>
      <vt:lpstr>schreiben</vt:lpstr>
      <vt:lpstr>Tschüss!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Charlotte Moss</cp:lastModifiedBy>
  <cp:revision>71</cp:revision>
  <dcterms:created xsi:type="dcterms:W3CDTF">2021-07-02T19:27:01Z</dcterms:created>
  <dcterms:modified xsi:type="dcterms:W3CDTF">2023-06-22T10:47:46Z</dcterms:modified>
</cp:coreProperties>
</file>