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404" r:id="rId3"/>
    <p:sldId id="414" r:id="rId4"/>
    <p:sldId id="376" r:id="rId5"/>
    <p:sldId id="423" r:id="rId6"/>
    <p:sldId id="297" r:id="rId7"/>
    <p:sldId id="383" r:id="rId8"/>
    <p:sldId id="413" r:id="rId9"/>
    <p:sldId id="422" r:id="rId10"/>
    <p:sldId id="410" r:id="rId11"/>
    <p:sldId id="417" r:id="rId12"/>
    <p:sldId id="424" r:id="rId13"/>
    <p:sldId id="419" r:id="rId14"/>
    <p:sldId id="416" r:id="rId15"/>
    <p:sldId id="4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0EA"/>
    <a:srgbClr val="FFD10D"/>
    <a:srgbClr val="FF0066"/>
    <a:srgbClr val="FFD319"/>
    <a:srgbClr val="5FADE4"/>
    <a:srgbClr val="FEFCE6"/>
    <a:srgbClr val="F52BCA"/>
    <a:srgbClr val="F9D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DF11C-AB5A-4B7F-8B71-13E8538E31F8}" v="7" dt="2022-06-30T20:44:48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64512" autoAdjust="0"/>
  </p:normalViewPr>
  <p:slideViewPr>
    <p:cSldViewPr snapToGrid="0">
      <p:cViewPr varScale="1">
        <p:scale>
          <a:sx n="65" d="100"/>
          <a:sy n="65" d="100"/>
        </p:scale>
        <p:origin x="64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e Krusemann" userId="22b930c6-ce99-468c-835c-dba6438d8ea3" providerId="ADAL" clId="{F50DF11C-AB5A-4B7F-8B71-13E8538E31F8}"/>
    <pc:docChg chg="modSld">
      <pc:chgData name="Heike Krusemann" userId="22b930c6-ce99-468c-835c-dba6438d8ea3" providerId="ADAL" clId="{F50DF11C-AB5A-4B7F-8B71-13E8538E31F8}" dt="2022-06-30T20:44:48.808" v="7"/>
      <pc:docMkLst>
        <pc:docMk/>
      </pc:docMkLst>
      <pc:sldChg chg="modAnim">
        <pc:chgData name="Heike Krusemann" userId="22b930c6-ce99-468c-835c-dba6438d8ea3" providerId="ADAL" clId="{F50DF11C-AB5A-4B7F-8B71-13E8538E31F8}" dt="2022-06-30T20:44:48.808" v="7"/>
        <pc:sldMkLst>
          <pc:docMk/>
          <pc:sldMk cId="1144262709" sldId="297"/>
        </pc:sldMkLst>
      </pc:sldChg>
      <pc:sldChg chg="modSp mod">
        <pc:chgData name="Heike Krusemann" userId="22b930c6-ce99-468c-835c-dba6438d8ea3" providerId="ADAL" clId="{F50DF11C-AB5A-4B7F-8B71-13E8538E31F8}" dt="2022-06-30T20:33:57.070" v="0" actId="20577"/>
        <pc:sldMkLst>
          <pc:docMk/>
          <pc:sldMk cId="723374361" sldId="376"/>
        </pc:sldMkLst>
        <pc:spChg chg="mod">
          <ac:chgData name="Heike Krusemann" userId="22b930c6-ce99-468c-835c-dba6438d8ea3" providerId="ADAL" clId="{F50DF11C-AB5A-4B7F-8B71-13E8538E31F8}" dt="2022-06-30T20:33:57.070" v="0" actId="20577"/>
          <ac:spMkLst>
            <pc:docMk/>
            <pc:sldMk cId="723374361" sldId="376"/>
            <ac:spMk id="122" creationId="{E8B46F8E-2612-4E47-9D95-4461486B62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Phonics: 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</a:t>
            </a:r>
            <a:r>
              <a:rPr kumimoji="0" lang="de-DE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ie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] Liebe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[844]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sie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[7]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Brief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[838]</a:t>
            </a:r>
            <a:endParaRPr kumimoji="0" lang="it-IT" sz="12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Vocabulary</a:t>
            </a:r>
            <a:r>
              <a:rPr kumimoji="0" lang="it-IT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(new)</a:t>
            </a:r>
            <a:r>
              <a:rPr kumimoji="0" lang="it-IT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: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Century Gothic"/>
                <a:cs typeface="+mn-cs"/>
              </a:rPr>
              <a:t>Beispiel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Century Gothic"/>
                <a:cs typeface="+mn-cs"/>
              </a:rPr>
              <a:t>[94]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Century Gothic"/>
                <a:cs typeface="+mn-cs"/>
              </a:rPr>
              <a:t>Form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Century Gothic"/>
                <a:cs typeface="+mn-cs"/>
              </a:rPr>
              <a:t>[307]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Century Gothic"/>
                <a:cs typeface="+mn-cs"/>
              </a:rPr>
              <a:t>Mensch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Century Gothic"/>
                <a:cs typeface="+mn-cs"/>
              </a:rPr>
              <a:t>[90]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Century Gothic"/>
                <a:cs typeface="+mn-cs"/>
              </a:rPr>
              <a:t>groß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Century Gothic"/>
                <a:cs typeface="+mn-cs"/>
              </a:rPr>
              <a:t>[67]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Century Gothic"/>
                <a:cs typeface="+mn-cs"/>
              </a:rPr>
              <a:t>klein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Century Gothic"/>
                <a:cs typeface="+mn-cs"/>
              </a:rPr>
              <a:t>[110]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Century Gothic"/>
                <a:cs typeface="+mn-cs"/>
              </a:rPr>
              <a:t>Auf Wiedersehen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Century Gothic"/>
                <a:cs typeface="+mn-cs"/>
              </a:rPr>
              <a:t> [n/a]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Century Gothic"/>
                <a:cs typeface="+mn-cs"/>
              </a:rPr>
              <a:t>tschüss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ea typeface="Century Gothic"/>
                <a:cs typeface="+mn-cs"/>
              </a:rPr>
              <a:t>[3766]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Revisit 1: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Fenster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[674]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Flasche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[1602]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Heft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[3862]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Bleistift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[&gt;5009]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Tafel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[3855]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Tisch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[529]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der, die, das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Jones, R.L &amp;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Tschirner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 (2019). A frequency dictionary of German: Core vocabulary for learners. London: Routledge.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The frequency rankings for words that occur in this PowerPoint which have been</a:t>
            </a:r>
            <a:r>
              <a:rPr kumimoji="0" lang="en-GB" sz="11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 previously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 introduced in these resources are given in the SOW and in the resources that first introduced and formally re-visited those words. 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For any </a:t>
            </a:r>
            <a:r>
              <a:rPr kumimoji="0" lang="en-GB" sz="12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other 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words that occur incidentally in this PowerPoint, frequency rankings will be provided in the notes field wherever possible.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Note that the first three lessons of the year teach language that can be continuously recycled as lesson routine every lesson in Y3/4.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The idea would be that the class teacher (whether or not s/he teaches the class German can re-use the language as part of the daily routine with the class.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English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137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and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</a:t>
            </a:r>
            <a:r>
              <a:rPr lang="en-GB" b="1" dirty="0"/>
              <a:t>English </a:t>
            </a:r>
            <a:r>
              <a:rPr lang="en-GB" b="0" dirty="0"/>
              <a:t>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359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HANDOUT</a:t>
            </a:r>
            <a:br>
              <a:rPr lang="en-GB" b="1" dirty="0"/>
            </a:br>
            <a:r>
              <a:rPr lang="en-GB" b="1" dirty="0"/>
              <a:t>Cut in half lengthways.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823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 dirty="0"/>
              <a:t>Template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065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Template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0CC9-DEA3-4A63-A921-D94C06607C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81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Timing: 1 minute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Aim: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to revisit the SSC 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[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ie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].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Procedure: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Introduce the SSC and present the 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source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 word ‘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Liebe’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(with gesture, if using).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Click to bring on the picture and get pupils to repeat the word 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‘Liebe’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(with gesture, if using).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gesture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‘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Liebe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might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‘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shape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hands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approximately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body.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r-FR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Liebe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[844] 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351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Timing</a:t>
            </a:r>
            <a:r>
              <a:rPr lang="en-GB" sz="1200" b="0" strike="noStrike" spc="-1" dirty="0">
                <a:latin typeface="Arial"/>
              </a:rPr>
              <a:t>: 1 minute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revisit SSC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ie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].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Aim: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to introduce the SSC 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[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ie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].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Procedure: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Re-present the SSC and present the 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source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 word ‘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Liebe’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(with gesture, if using).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Click to bring on the picture and get pupils to repeat the word 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‘Liebe’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t>(with gesture, if using).</a:t>
            </a: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 the 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cluster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words in the same way, bringing on the picture and getting pupils to pronounce the words.</a:t>
            </a: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7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alibri"/>
              <a:buAutoNum type="arabicPeriod"/>
              <a:tabLst/>
              <a:defRPr/>
            </a:pPr>
            <a:endParaRPr kumimoji="0" lang="en-GB" sz="1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sie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[7] </a:t>
            </a:r>
            <a:r>
              <a:rPr kumimoji="0" lang="de-DE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Brief </a:t>
            </a:r>
            <a:r>
              <a:rPr kumimoji="0" lang="de-DE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[838]</a:t>
            </a:r>
            <a:endParaRPr kumimoji="0" lang="it-IT" sz="12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+mn-cs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22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4 minutes </a:t>
            </a:r>
            <a:r>
              <a:rPr lang="en-GB" b="0" dirty="0"/>
              <a:t>(1 minute for practice + 1 minute for saying them out loud x 2 rounds)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SSC knowledge with unfamiliar words. The time limit helps automatization.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Students take 60 seconds to practise saying the words out loud to themselves. Click LOS! to start the timer.</a:t>
            </a:r>
          </a:p>
          <a:p>
            <a:r>
              <a:rPr lang="en-GB" dirty="0"/>
              <a:t>2.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Then teacher clicks and each word flashes a couple of times before disappearing. Students have to pronounce the word (in chorus).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dirty="0"/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Frequency of unknown words and </a:t>
            </a:r>
            <a:r>
              <a:rPr kumimoji="0" lang="it-IT" sz="1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cognates</a:t>
            </a:r>
            <a:r>
              <a: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: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Biene [&gt;5009]  Brief [838] Dienstag [1356] dies [24] Fieber [4774] fliegen [824] Liebe [844] Lied [1733] nie [186] Paper [1163] sieben [611] tief [442] wiederholen [988] Auf Wiedersehen [N/A] 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Jones, R.L &amp;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Tschirner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 (2019). A frequency dictionary of German: Core vocabulary for learners. London: Routledge.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03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5 minutes</a:t>
            </a:r>
          </a:p>
          <a:p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aural comprehension of a range of the new language learnt so far in the course.</a:t>
            </a: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Read the teacher instruction for the activity.</a:t>
            </a:r>
          </a:p>
          <a:p>
            <a:r>
              <a:rPr lang="en-GB" dirty="0"/>
              <a:t>2. Click to listen to the first item</a:t>
            </a:r>
          </a:p>
          <a:p>
            <a:r>
              <a:rPr lang="en-GB" dirty="0"/>
              <a:t>3. Pupils write down the correct letter (A. B or C) of the English translation. </a:t>
            </a:r>
          </a:p>
          <a:p>
            <a:r>
              <a:rPr lang="en-GB" dirty="0"/>
              <a:t>4. Click to reveal the correct column A, B or C. </a:t>
            </a:r>
          </a:p>
          <a:p>
            <a:r>
              <a:rPr lang="en-GB" dirty="0"/>
              <a:t>5. Complete items 2-6 and click to correct.</a:t>
            </a:r>
          </a:p>
          <a:p>
            <a:endParaRPr lang="en-GB" dirty="0"/>
          </a:p>
          <a:p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Transcript</a:t>
            </a:r>
            <a:r>
              <a:rPr lang="en-GB" dirty="0"/>
              <a:t>:</a:t>
            </a:r>
            <a:br>
              <a:rPr lang="en-GB" dirty="0"/>
            </a:br>
            <a:r>
              <a:rPr lang="de-DE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Tschüss!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 bist hier.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 er da?</a:t>
            </a:r>
            <a:br>
              <a:rPr lang="de-DE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 das toll?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 ist klar!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b="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 Wiedersehen!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715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Aim: </a:t>
            </a:r>
            <a:r>
              <a:rPr lang="en-GB" b="0" dirty="0"/>
              <a:t>to practise translation of written phrases of classroom instructions. 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1. Click to bring up the first item. 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2. Pupils to translate.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3. Click to bring up English translation (by Robbie).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4. Continue for items 2-8.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221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Timing:  </a:t>
            </a:r>
            <a:r>
              <a:rPr lang="en-US" b="0" dirty="0"/>
              <a:t>5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/>
            </a:br>
            <a:r>
              <a:rPr lang="en-US" b="1" dirty="0"/>
              <a:t>Aim: </a:t>
            </a:r>
            <a:r>
              <a:rPr lang="en-US" b="0" dirty="0"/>
              <a:t>to complete an oral jigsaw translation at short sentence level.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/>
            </a:br>
            <a:r>
              <a:rPr lang="en-US" b="1" dirty="0"/>
              <a:t>Procedure: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0" dirty="0"/>
              <a:t>This slide models the task.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0" dirty="0"/>
              <a:t>Click through the animations to show how the task works.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0" dirty="0"/>
              <a:t>Pupils sit back to back and use the handout provided.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0" dirty="0"/>
              <a:t>Each student reads what they have in German, the listening student confirms the English translation.  Both students fill in the missing language from their sheets.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b="0" dirty="0"/>
              <a:t>See next slide for a completed version with all the answers.</a:t>
            </a:r>
            <a:br>
              <a:rPr lang="en-US" b="0" dirty="0"/>
            </a:br>
            <a:br>
              <a:rPr lang="en-GB" b="0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784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DO NOT DISPLAY DURING THE TASK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ANSWERS [1]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Click through the animations to reveal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649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DO NOT DISPLAY DURING THE TASK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ANSWERS [2]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Click through the animations to reveal the answers.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88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07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.png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12" Type="http://schemas.openxmlformats.org/officeDocument/2006/relationships/audio" Target="../media/audio9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audio" Target="../media/audio8.wav"/><Relationship Id="rId5" Type="http://schemas.openxmlformats.org/officeDocument/2006/relationships/image" Target="../media/image23.svg"/><Relationship Id="rId10" Type="http://schemas.openxmlformats.org/officeDocument/2006/relationships/audio" Target="../media/audio7.wav"/><Relationship Id="rId4" Type="http://schemas.openxmlformats.org/officeDocument/2006/relationships/image" Target="../media/image22.png"/><Relationship Id="rId9" Type="http://schemas.openxmlformats.org/officeDocument/2006/relationships/audio" Target="../media/audio6.wav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55238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10" name="Picture 6" descr="clip art space ship - Clip Art Library">
            <a:extLst>
              <a:ext uri="{FF2B5EF4-FFF2-40B4-BE49-F238E27FC236}">
                <a16:creationId xmlns:a16="http://schemas.microsoft.com/office/drawing/2014/main" id="{F4B63F61-514B-4A9F-819D-CB1C6791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99815" l="2760" r="96250">
                        <a14:foregroundMark x1="64844" y1="2963" x2="61458" y2="21759"/>
                        <a14:foregroundMark x1="46458" y1="38333" x2="20885" y2="46667"/>
                        <a14:foregroundMark x1="20885" y1="46667" x2="7187" y2="44815"/>
                        <a14:foregroundMark x1="7187" y1="44815" x2="9323" y2="50926"/>
                        <a14:foregroundMark x1="9323" y1="50926" x2="10573" y2="52407"/>
                        <a14:foregroundMark x1="69427" y1="57870" x2="82813" y2="85463"/>
                        <a14:foregroundMark x1="82813" y1="85463" x2="96250" y2="99907"/>
                        <a14:foregroundMark x1="64427" y1="56759" x2="60000" y2="56204"/>
                        <a14:foregroundMark x1="60000" y1="56204" x2="42865" y2="47685"/>
                        <a14:foregroundMark x1="42865" y1="47685" x2="42865" y2="47685"/>
                        <a14:foregroundMark x1="8750" y1="47130" x2="5052" y2="44167"/>
                        <a14:foregroundMark x1="5052" y1="44167" x2="2760" y2="4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507" y="1970489"/>
            <a:ext cx="3451616" cy="194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EFC824-FA25-4285-A435-36F18A340C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7" y="4009768"/>
            <a:ext cx="1402397" cy="14246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4DCDA3-2292-4E8D-BD9C-0D32068A6D05}"/>
              </a:ext>
            </a:extLst>
          </p:cNvPr>
          <p:cNvSpPr txBox="1"/>
          <p:nvPr/>
        </p:nvSpPr>
        <p:spPr>
          <a:xfrm>
            <a:off x="8182900" y="6466406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7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0F516E65-C440-424A-9622-F00786D50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0"/>
            <a:ext cx="3811412" cy="4881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5136"/>
              </p:ext>
            </p:extLst>
          </p:nvPr>
        </p:nvGraphicFramePr>
        <p:xfrm>
          <a:off x="524213" y="810988"/>
          <a:ext cx="9810698" cy="5168388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Deutschland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wo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US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US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toll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und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die Tafel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das Fenster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der Tisch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das Heft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Flasche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Bleistift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Beispiel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der Mensch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die Form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aber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groß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klein</a:t>
                      </a:r>
                      <a:endParaRPr lang="en-GB" sz="2400" b="1" baseline="300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35" y="4480350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69749" y="518318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225293" y="556517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but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670324" y="5587276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big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22049" y="560423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small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232295" y="4728420"/>
            <a:ext cx="250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example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4569325" y="4713542"/>
            <a:ext cx="317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human being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7612543" y="4723903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shape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168864" y="3900873"/>
            <a:ext cx="2631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exercise book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641314" y="385538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bottle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730979" y="384792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pencil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168864" y="2983556"/>
            <a:ext cx="234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noProof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board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641315" y="2982404"/>
            <a:ext cx="244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(the) window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22049" y="3011041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table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234963" y="212340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 are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69056" y="2124243"/>
            <a:ext cx="228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great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83701" y="2135062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192726" y="12619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Germany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669056" y="1293147"/>
            <a:ext cx="216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where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41632" y="127863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it is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48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35" y="4480350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69749" y="518318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239C35-C144-491F-AEA8-CD145B46436E}"/>
              </a:ext>
            </a:extLst>
          </p:cNvPr>
          <p:cNvSpPr txBox="1"/>
          <p:nvPr/>
        </p:nvSpPr>
        <p:spPr>
          <a:xfrm>
            <a:off x="2233292" y="55204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Beispiel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AB8AEE-2EFB-4FCD-B290-9EBB073016C9}"/>
              </a:ext>
            </a:extLst>
          </p:cNvPr>
          <p:cNvSpPr txBox="1"/>
          <p:nvPr/>
        </p:nvSpPr>
        <p:spPr>
          <a:xfrm>
            <a:off x="4678323" y="5542523"/>
            <a:ext cx="241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die Form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18B8898-B477-43E3-BE8C-9D0576976DA9}"/>
              </a:ext>
            </a:extLst>
          </p:cNvPr>
          <p:cNvSpPr txBox="1"/>
          <p:nvPr/>
        </p:nvSpPr>
        <p:spPr>
          <a:xfrm>
            <a:off x="7630048" y="5559481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Mensch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8195D3-7F81-44C0-B3C4-7AA5F73FDFE2}"/>
              </a:ext>
            </a:extLst>
          </p:cNvPr>
          <p:cNvSpPr txBox="1"/>
          <p:nvPr/>
        </p:nvSpPr>
        <p:spPr>
          <a:xfrm>
            <a:off x="2240294" y="468366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groß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4A5B3A-1E1D-4D72-9D2C-CEF166467DEF}"/>
              </a:ext>
            </a:extLst>
          </p:cNvPr>
          <p:cNvSpPr txBox="1"/>
          <p:nvPr/>
        </p:nvSpPr>
        <p:spPr>
          <a:xfrm>
            <a:off x="4721157" y="469570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klein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88424B-C932-4547-A012-B49F40F7D00B}"/>
              </a:ext>
            </a:extLst>
          </p:cNvPr>
          <p:cNvSpPr txBox="1"/>
          <p:nvPr/>
        </p:nvSpPr>
        <p:spPr>
          <a:xfrm>
            <a:off x="7620542" y="4679150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aber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4EF90E7-D847-4795-BDB5-8402724F776D}"/>
              </a:ext>
            </a:extLst>
          </p:cNvPr>
          <p:cNvSpPr txBox="1"/>
          <p:nvPr/>
        </p:nvSpPr>
        <p:spPr>
          <a:xfrm>
            <a:off x="2262455" y="3806115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der </a:t>
            </a: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Bleistift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BEB3B8-B887-4DEB-A486-6CD05DC01D9A}"/>
              </a:ext>
            </a:extLst>
          </p:cNvPr>
          <p:cNvSpPr txBox="1"/>
          <p:nvPr/>
        </p:nvSpPr>
        <p:spPr>
          <a:xfrm>
            <a:off x="4721156" y="381128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Tafel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A77445A-237C-48F8-B46C-8170B7D37559}"/>
              </a:ext>
            </a:extLst>
          </p:cNvPr>
          <p:cNvSpPr txBox="1"/>
          <p:nvPr/>
        </p:nvSpPr>
        <p:spPr>
          <a:xfrm>
            <a:off x="7738978" y="380317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das Heft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9D9F22-C351-4596-BB7D-87AE8D30A74E}"/>
              </a:ext>
            </a:extLst>
          </p:cNvPr>
          <p:cNvSpPr txBox="1"/>
          <p:nvPr/>
        </p:nvSpPr>
        <p:spPr>
          <a:xfrm>
            <a:off x="2233289" y="298031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die </a:t>
            </a: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Flasche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71C234B-E1D8-4BA7-9BB6-CEE92AB173E3}"/>
              </a:ext>
            </a:extLst>
          </p:cNvPr>
          <p:cNvSpPr txBox="1"/>
          <p:nvPr/>
        </p:nvSpPr>
        <p:spPr>
          <a:xfrm>
            <a:off x="4649314" y="293765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der Tisch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29C5FA-AFAC-4818-90A1-7B59F3E335C7}"/>
              </a:ext>
            </a:extLst>
          </p:cNvPr>
          <p:cNvSpPr txBox="1"/>
          <p:nvPr/>
        </p:nvSpPr>
        <p:spPr>
          <a:xfrm>
            <a:off x="7630048" y="2966288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das Fenster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BD33182-986E-45CA-86E6-40DC81B590C8}"/>
              </a:ext>
            </a:extLst>
          </p:cNvPr>
          <p:cNvSpPr txBox="1"/>
          <p:nvPr/>
        </p:nvSpPr>
        <p:spPr>
          <a:xfrm>
            <a:off x="2233290" y="211679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wo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4662F6F-BB7A-440E-99DB-3FEB806B34CB}"/>
              </a:ext>
            </a:extLst>
          </p:cNvPr>
          <p:cNvSpPr txBox="1"/>
          <p:nvPr/>
        </p:nvSpPr>
        <p:spPr>
          <a:xfrm>
            <a:off x="4677055" y="2079490"/>
            <a:ext cx="228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Deutschland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DD82C3-D3C7-45A3-B5A4-90223E7359A7}"/>
              </a:ext>
            </a:extLst>
          </p:cNvPr>
          <p:cNvSpPr txBox="1"/>
          <p:nvPr/>
        </p:nvSpPr>
        <p:spPr>
          <a:xfrm>
            <a:off x="7691700" y="209030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toll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0541C7D-B0CC-4C45-9347-2F6A8921779D}"/>
              </a:ext>
            </a:extLst>
          </p:cNvPr>
          <p:cNvSpPr txBox="1"/>
          <p:nvPr/>
        </p:nvSpPr>
        <p:spPr>
          <a:xfrm>
            <a:off x="2233291" y="119073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und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5556096-252E-4BFA-8C9B-3147737202F6}"/>
              </a:ext>
            </a:extLst>
          </p:cNvPr>
          <p:cNvSpPr txBox="1"/>
          <p:nvPr/>
        </p:nvSpPr>
        <p:spPr>
          <a:xfrm>
            <a:off x="4677055" y="1248394"/>
            <a:ext cx="216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ist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6FCEEC-BBC0-447D-8197-5467071F582A}"/>
              </a:ext>
            </a:extLst>
          </p:cNvPr>
          <p:cNvSpPr txBox="1"/>
          <p:nvPr/>
        </p:nvSpPr>
        <p:spPr>
          <a:xfrm>
            <a:off x="7648771" y="127338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du </a:t>
            </a:r>
            <a:r>
              <a:rPr lang="en-US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bist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806959"/>
              </p:ext>
            </p:extLst>
          </p:nvPr>
        </p:nvGraphicFramePr>
        <p:xfrm>
          <a:off x="547097" y="857811"/>
          <a:ext cx="10007692" cy="5168388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90416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it is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you are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where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Germany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great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bottle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table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window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pencil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board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exercise book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big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small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example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shape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0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human being</a:t>
                      </a:r>
                      <a:endParaRPr lang="en-GB" sz="2000" b="1" baseline="30000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61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>
                <a:solidFill>
                  <a:srgbClr val="FF0000"/>
                </a:solidFill>
                <a:latin typeface="Modern Love" panose="04090805081005020601" pitchFamily="82" charset="0"/>
                <a:cs typeface="Arial"/>
                <a:sym typeface="Arial"/>
              </a:rPr>
              <a:t>rot</a:t>
            </a:r>
            <a:endParaRPr lang="en-GB" sz="1400" kern="0" dirty="0">
              <a:solidFill>
                <a:srgbClr val="FF000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A82104C-C401-4E27-890F-76A269FE2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424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318" y="134047"/>
            <a:ext cx="1217194" cy="508891"/>
          </a:xfrm>
        </p:spPr>
        <p:txBody>
          <a:bodyPr>
            <a:normAutofit/>
          </a:bodyPr>
          <a:lstStyle/>
          <a:p>
            <a:r>
              <a:rPr lang="es-AR" sz="800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 Handout</a:t>
            </a:r>
            <a:endParaRPr lang="en-GB" sz="8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5164824-2069-485A-9176-79301E221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28946"/>
              </p:ext>
            </p:extLst>
          </p:nvPr>
        </p:nvGraphicFramePr>
        <p:xfrm>
          <a:off x="323908" y="340364"/>
          <a:ext cx="5781057" cy="290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046">
                  <a:extLst>
                    <a:ext uri="{9D8B030D-6E8A-4147-A177-3AD203B41FA5}">
                      <a16:colId xmlns:a16="http://schemas.microsoft.com/office/drawing/2014/main" val="3585357028"/>
                    </a:ext>
                  </a:extLst>
                </a:gridCol>
                <a:gridCol w="2895011">
                  <a:extLst>
                    <a:ext uri="{9D8B030D-6E8A-4147-A177-3AD203B41FA5}">
                      <a16:colId xmlns:a16="http://schemas.microsoft.com/office/drawing/2014/main" val="2838520988"/>
                    </a:ext>
                  </a:extLst>
                </a:gridCol>
              </a:tblGrid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b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Hello!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 Help! 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802159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am here.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 that clear?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24277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What is that?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 she here?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413231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Hello! [formal]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 example, please!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975209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__________________________Are you here? 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b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 he there?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200419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A3598538-3948-4809-BBB6-E882A23C66B1}"/>
              </a:ext>
            </a:extLst>
          </p:cNvPr>
          <p:cNvGraphicFramePr>
            <a:graphicFrameLocks noGrp="1"/>
          </p:cNvGraphicFramePr>
          <p:nvPr/>
        </p:nvGraphicFramePr>
        <p:xfrm>
          <a:off x="323908" y="3815793"/>
          <a:ext cx="5772092" cy="290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046">
                  <a:extLst>
                    <a:ext uri="{9D8B030D-6E8A-4147-A177-3AD203B41FA5}">
                      <a16:colId xmlns:a16="http://schemas.microsoft.com/office/drawing/2014/main" val="3585357028"/>
                    </a:ext>
                  </a:extLst>
                </a:gridCol>
                <a:gridCol w="2886046">
                  <a:extLst>
                    <a:ext uri="{9D8B030D-6E8A-4147-A177-3AD203B41FA5}">
                      <a16:colId xmlns:a16="http://schemas.microsoft.com/office/drawing/2014/main" val="2838520988"/>
                    </a:ext>
                  </a:extLst>
                </a:gridCol>
              </a:tblGrid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du </a:t>
                      </a:r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hier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</a:t>
                      </a:r>
                      <a:b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hier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  <a:b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802159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das </a:t>
                      </a:r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klar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  <a:b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Hilfe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24277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Beispiel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bitte!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Hallo! </a:t>
                      </a:r>
                      <a:b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413231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bin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hier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Was </a:t>
                      </a:r>
                      <a:r>
                        <a:rPr lang="en-GB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das?</a:t>
                      </a:r>
                      <a:b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975209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er da?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Guten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Tag!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20041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E7B9569-C041-4F6A-A2F5-E0F85E5C1D0D}"/>
              </a:ext>
            </a:extLst>
          </p:cNvPr>
          <p:cNvSpPr txBox="1"/>
          <p:nvPr/>
        </p:nvSpPr>
        <p:spPr>
          <a:xfrm>
            <a:off x="323908" y="0"/>
            <a:ext cx="240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3BB1E-8DB2-49FE-A0DD-5088C7D92AB4}"/>
              </a:ext>
            </a:extLst>
          </p:cNvPr>
          <p:cNvSpPr txBox="1"/>
          <p:nvPr/>
        </p:nvSpPr>
        <p:spPr>
          <a:xfrm>
            <a:off x="323908" y="3446461"/>
            <a:ext cx="240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Person B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D806931-0559-48A3-894C-879F175B0B70}"/>
              </a:ext>
            </a:extLst>
          </p:cNvPr>
          <p:cNvGraphicFramePr>
            <a:graphicFrameLocks noGrp="1"/>
          </p:cNvGraphicFramePr>
          <p:nvPr/>
        </p:nvGraphicFramePr>
        <p:xfrm>
          <a:off x="6256815" y="337089"/>
          <a:ext cx="5763127" cy="290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7081">
                  <a:extLst>
                    <a:ext uri="{9D8B030D-6E8A-4147-A177-3AD203B41FA5}">
                      <a16:colId xmlns:a16="http://schemas.microsoft.com/office/drawing/2014/main" val="1753394056"/>
                    </a:ext>
                  </a:extLst>
                </a:gridCol>
                <a:gridCol w="2886046">
                  <a:extLst>
                    <a:ext uri="{9D8B030D-6E8A-4147-A177-3AD203B41FA5}">
                      <a16:colId xmlns:a16="http://schemas.microsoft.com/office/drawing/2014/main" val="709593810"/>
                    </a:ext>
                  </a:extLst>
                </a:gridCol>
              </a:tblGrid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Ja, ich bin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hier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er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hier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741445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Tschüss</a:t>
                      </a: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!</a:t>
                      </a:r>
                      <a:b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das ‘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’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oder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‘eine’?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939030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das die Tafel?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du?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670556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Fenster.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das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falsch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532293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Ja, er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da.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Auf Wiedersehen!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45520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91E3401-9576-4C13-9249-30143989F956}"/>
              </a:ext>
            </a:extLst>
          </p:cNvPr>
          <p:cNvGraphicFramePr>
            <a:graphicFrameLocks noGrp="1"/>
          </p:cNvGraphicFramePr>
          <p:nvPr/>
        </p:nvGraphicFramePr>
        <p:xfrm>
          <a:off x="6261297" y="3833427"/>
          <a:ext cx="5772092" cy="290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046">
                  <a:extLst>
                    <a:ext uri="{9D8B030D-6E8A-4147-A177-3AD203B41FA5}">
                      <a16:colId xmlns:a16="http://schemas.microsoft.com/office/drawing/2014/main" val="3605492523"/>
                    </a:ext>
                  </a:extLst>
                </a:gridCol>
                <a:gridCol w="2886046">
                  <a:extLst>
                    <a:ext uri="{9D8B030D-6E8A-4147-A177-3AD203B41FA5}">
                      <a16:colId xmlns:a16="http://schemas.microsoft.com/office/drawing/2014/main" val="2809492716"/>
                    </a:ext>
                  </a:extLst>
                </a:gridCol>
              </a:tblGrid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Goodbye!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 he here?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021817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b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Where are you?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</a:p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 that ‘a (m)’ or ‘a (f)’?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50865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 that the board?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__________________________That is a window.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22276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Yes, I am here. 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_____________</a:t>
                      </a:r>
                      <a: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_____________</a:t>
                      </a:r>
                      <a:br>
                        <a:rPr kumimoji="0" lang="en-GB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Bye!</a:t>
                      </a:r>
                      <a:endParaRPr kumimoji="0" lang="en-GB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446278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 that wrong?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__________________________</a:t>
                      </a:r>
                      <a:b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1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Yes, he is there.</a:t>
                      </a:r>
                      <a:endParaRPr lang="en-GB" sz="1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696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84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42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Englisch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35" y="4480350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69749" y="518318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263332"/>
              </p:ext>
            </p:extLst>
          </p:nvPr>
        </p:nvGraphicFramePr>
        <p:xfrm>
          <a:off x="524213" y="810988"/>
          <a:ext cx="9810698" cy="5168388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Deutschland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toll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Tafel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Fenster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Tisch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Heft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Flasche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Bleistift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Beispiel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Mensch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Form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aber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groß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klein</a:t>
                      </a:r>
                      <a:endParaRPr lang="en-GB" sz="2400" b="1" baseline="30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42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07C148F-45EB-4409-B006-B3FFBC980597}"/>
              </a:ext>
            </a:extLst>
          </p:cNvPr>
          <p:cNvSpPr txBox="1"/>
          <p:nvPr/>
        </p:nvSpPr>
        <p:spPr>
          <a:xfrm>
            <a:off x="3403907" y="84056"/>
            <a:ext cx="323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Schreib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auf Deutsch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CC666C-55A4-4003-95BE-AD110CE2F7C9}"/>
              </a:ext>
            </a:extLst>
          </p:cNvPr>
          <p:cNvSpPr txBox="1"/>
          <p:nvPr/>
        </p:nvSpPr>
        <p:spPr>
          <a:xfrm>
            <a:off x="6692624" y="128500"/>
            <a:ext cx="4051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5: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B4C63B0B-0C7C-4A09-8597-57CFFDBCB5BE}"/>
              </a:ext>
            </a:extLst>
          </p:cNvPr>
          <p:cNvSpPr txBox="1">
            <a:spLocks/>
          </p:cNvSpPr>
          <p:nvPr/>
        </p:nvSpPr>
        <p:spPr>
          <a:xfrm>
            <a:off x="10634549" y="1229428"/>
            <a:ext cx="1557451" cy="374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Vokabeln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014ABF-BD94-46CE-B172-C0D58B8966CA}"/>
              </a:ext>
            </a:extLst>
          </p:cNvPr>
          <p:cNvGrpSpPr/>
          <p:nvPr/>
        </p:nvGrpSpPr>
        <p:grpSpPr>
          <a:xfrm>
            <a:off x="10850272" y="161306"/>
            <a:ext cx="1240568" cy="1008631"/>
            <a:chOff x="10818487" y="2376307"/>
            <a:chExt cx="1240568" cy="100863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2DC53ED-BBF8-4131-B281-2BE74F046548}"/>
                </a:ext>
              </a:extLst>
            </p:cNvPr>
            <p:cNvSpPr/>
            <p:nvPr/>
          </p:nvSpPr>
          <p:spPr>
            <a:xfrm>
              <a:off x="10951620" y="2411979"/>
              <a:ext cx="963627" cy="93365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Explosion: 8 Points 44">
              <a:extLst>
                <a:ext uri="{FF2B5EF4-FFF2-40B4-BE49-F238E27FC236}">
                  <a16:creationId xmlns:a16="http://schemas.microsoft.com/office/drawing/2014/main" id="{FB7D93C4-4793-4034-B3F3-86B2575383C1}"/>
                </a:ext>
              </a:extLst>
            </p:cNvPr>
            <p:cNvSpPr/>
            <p:nvPr/>
          </p:nvSpPr>
          <p:spPr>
            <a:xfrm rot="20101036">
              <a:off x="10818487" y="2376307"/>
              <a:ext cx="1240568" cy="1008631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Explosion: 8 Points 45">
              <a:extLst>
                <a:ext uri="{FF2B5EF4-FFF2-40B4-BE49-F238E27FC236}">
                  <a16:creationId xmlns:a16="http://schemas.microsoft.com/office/drawing/2014/main" id="{1E2F442E-189F-4B26-A368-BF36774FC885}"/>
                </a:ext>
              </a:extLst>
            </p:cNvPr>
            <p:cNvSpPr/>
            <p:nvPr/>
          </p:nvSpPr>
          <p:spPr>
            <a:xfrm rot="20101036">
              <a:off x="10840538" y="2405739"/>
              <a:ext cx="1210924" cy="933778"/>
            </a:xfrm>
            <a:prstGeom prst="irregularSeal1">
              <a:avLst/>
            </a:prstGeom>
            <a:solidFill>
              <a:srgbClr val="FFD10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0FCEF-495F-4BB8-8B0E-B837FAF541D5}"/>
                </a:ext>
              </a:extLst>
            </p:cNvPr>
            <p:cNvSpPr txBox="1"/>
            <p:nvPr/>
          </p:nvSpPr>
          <p:spPr>
            <a:xfrm rot="20326871">
              <a:off x="10872111" y="2644457"/>
              <a:ext cx="1122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Wörter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92A3714-71AC-49CE-90A9-7010B0CB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91103F0C-16C7-4E4A-A03A-6D6A0897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E08E599-F134-4313-95D9-915962208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35" y="4480350"/>
            <a:ext cx="1162417" cy="110123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F53631D-2754-48C4-8AED-8858C9727C21}"/>
              </a:ext>
            </a:extLst>
          </p:cNvPr>
          <p:cNvSpPr txBox="1"/>
          <p:nvPr/>
        </p:nvSpPr>
        <p:spPr>
          <a:xfrm>
            <a:off x="1669749" y="5183184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BFCF36-7406-4CE6-9B31-E13BD8589379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F904FC-0628-46C7-A0E1-B4BE341D70F7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E6F5C010-FCBF-483C-895E-1E56C0C2F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51252"/>
              </p:ext>
            </p:extLst>
          </p:nvPr>
        </p:nvGraphicFramePr>
        <p:xfrm>
          <a:off x="524213" y="810988"/>
          <a:ext cx="9810698" cy="5168388"/>
        </p:xfrm>
        <a:graphic>
          <a:graphicData uri="http://schemas.openxmlformats.org/drawingml/2006/table">
            <a:tbl>
              <a:tblPr firstRow="1" bandRow="1"/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it is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are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where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Germany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great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bottle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table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window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pencil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board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exercise book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big</a:t>
                      </a:r>
                    </a:p>
                  </a:txBody>
                  <a:tcPr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small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example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shape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ea typeface="DejaVu Sans"/>
                          <a:cs typeface="DejaVu Sans"/>
                          <a:sym typeface="Arial"/>
                        </a:defRPr>
                      </a:lvl9pPr>
                    </a:lstStyle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human being</a:t>
                      </a:r>
                      <a:endParaRPr lang="en-GB" sz="2000" b="1" baseline="30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54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3"/>
          <p:cNvSpPr/>
          <p:nvPr/>
        </p:nvSpPr>
        <p:spPr>
          <a:xfrm>
            <a:off x="10401398" y="1240118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648" y="1207460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489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19" name="Title 4">
            <a:extLst>
              <a:ext uri="{FF2B5EF4-FFF2-40B4-BE49-F238E27FC236}">
                <a16:creationId xmlns:a16="http://schemas.microsoft.com/office/drawing/2014/main" id="{29CBB005-DC0D-0C3B-A6DF-6832AE51B0FE}"/>
              </a:ext>
            </a:extLst>
          </p:cNvPr>
          <p:cNvSpPr txBox="1">
            <a:spLocks/>
          </p:cNvSpPr>
          <p:nvPr/>
        </p:nvSpPr>
        <p:spPr>
          <a:xfrm>
            <a:off x="777074" y="128500"/>
            <a:ext cx="28699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32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1</a:t>
            </a:r>
            <a:endParaRPr lang="en-GB" sz="3200" kern="0" dirty="0"/>
          </a:p>
        </p:txBody>
      </p:sp>
      <p:sp>
        <p:nvSpPr>
          <p:cNvPr id="20" name="Google Shape;119;p1">
            <a:extLst>
              <a:ext uri="{FF2B5EF4-FFF2-40B4-BE49-F238E27FC236}">
                <a16:creationId xmlns:a16="http://schemas.microsoft.com/office/drawing/2014/main" id="{D901C462-34C6-EFAC-88A7-E53BD0FDD292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A6A366-8908-C9C6-FF25-2D8499254BDD}"/>
              </a:ext>
            </a:extLst>
          </p:cNvPr>
          <p:cNvSpPr/>
          <p:nvPr/>
        </p:nvSpPr>
        <p:spPr>
          <a:xfrm>
            <a:off x="4408345" y="3682169"/>
            <a:ext cx="2929007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</a:t>
            </a: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ie</a:t>
            </a:r>
            <a:r>
              <a:rPr lang="en-GB" sz="8000" dirty="0">
                <a:solidFill>
                  <a:srgbClr val="002060"/>
                </a:solidFill>
                <a:latin typeface="Century Gothic" panose="020B0502020202020204" pitchFamily="34" charset="0"/>
              </a:rPr>
              <a:t>be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9" name="Picture 38" descr="man with hearts">
            <a:extLst>
              <a:ext uri="{FF2B5EF4-FFF2-40B4-BE49-F238E27FC236}">
                <a16:creationId xmlns:a16="http://schemas.microsoft.com/office/drawing/2014/main" id="{D7F893BF-B224-9518-8CD0-9383A32A65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29" y="1766559"/>
            <a:ext cx="2115341" cy="1915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1CB780-4439-49A9-8D39-A0F9803EF5B9}"/>
              </a:ext>
            </a:extLst>
          </p:cNvPr>
          <p:cNvSpPr txBox="1"/>
          <p:nvPr/>
        </p:nvSpPr>
        <p:spPr>
          <a:xfrm>
            <a:off x="-162640" y="606971"/>
            <a:ext cx="5465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[</a:t>
            </a: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ie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576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3"/>
          <p:cNvSpPr/>
          <p:nvPr/>
        </p:nvSpPr>
        <p:spPr>
          <a:xfrm>
            <a:off x="10401398" y="1240118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CEEA6C-A281-4216-BB7A-769491E9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648" y="1207460"/>
            <a:ext cx="1800180" cy="494975"/>
          </a:xfrm>
        </p:spPr>
        <p:txBody>
          <a:bodyPr/>
          <a:lstStyle/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4744F-B290-4485-90A6-89466F9A0EE9}"/>
              </a:ext>
            </a:extLst>
          </p:cNvPr>
          <p:cNvGrpSpPr/>
          <p:nvPr/>
        </p:nvGrpSpPr>
        <p:grpSpPr>
          <a:xfrm>
            <a:off x="10348937" y="189956"/>
            <a:ext cx="1537410" cy="941869"/>
            <a:chOff x="10396437" y="189956"/>
            <a:chExt cx="1537410" cy="941869"/>
          </a:xfrm>
        </p:grpSpPr>
        <p:pic>
          <p:nvPicPr>
            <p:cNvPr id="7" name="Picture 6" descr="Logo, icon&#10;&#10;Description automatically generated">
              <a:extLst>
                <a:ext uri="{FF2B5EF4-FFF2-40B4-BE49-F238E27FC236}">
                  <a16:creationId xmlns:a16="http://schemas.microsoft.com/office/drawing/2014/main" id="{82B9CBA6-AA64-4319-AD0C-341C8AC4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86F982C0-9F1C-4FC3-A97F-AFA3E065868B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19" name="Title 4">
            <a:extLst>
              <a:ext uri="{FF2B5EF4-FFF2-40B4-BE49-F238E27FC236}">
                <a16:creationId xmlns:a16="http://schemas.microsoft.com/office/drawing/2014/main" id="{29CBB005-DC0D-0C3B-A6DF-6832AE51B0FE}"/>
              </a:ext>
            </a:extLst>
          </p:cNvPr>
          <p:cNvSpPr txBox="1">
            <a:spLocks/>
          </p:cNvSpPr>
          <p:nvPr/>
        </p:nvSpPr>
        <p:spPr>
          <a:xfrm>
            <a:off x="777074" y="128500"/>
            <a:ext cx="28699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3200" b="1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1</a:t>
            </a:r>
            <a:endParaRPr lang="en-GB" sz="3200" kern="0" dirty="0"/>
          </a:p>
        </p:txBody>
      </p:sp>
      <p:sp>
        <p:nvSpPr>
          <p:cNvPr id="20" name="Google Shape;119;p1">
            <a:extLst>
              <a:ext uri="{FF2B5EF4-FFF2-40B4-BE49-F238E27FC236}">
                <a16:creationId xmlns:a16="http://schemas.microsoft.com/office/drawing/2014/main" id="{D901C462-34C6-EFAC-88A7-E53BD0FDD292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D57B4599-585D-B8C1-F2F3-73782ECCC38A}"/>
              </a:ext>
            </a:extLst>
          </p:cNvPr>
          <p:cNvSpPr/>
          <p:nvPr/>
        </p:nvSpPr>
        <p:spPr>
          <a:xfrm>
            <a:off x="3982728" y="1440506"/>
            <a:ext cx="3965988" cy="39769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E70EABD-B5A5-A965-B79B-98D5E015B79C}"/>
              </a:ext>
            </a:extLst>
          </p:cNvPr>
          <p:cNvSpPr/>
          <p:nvPr/>
        </p:nvSpPr>
        <p:spPr>
          <a:xfrm>
            <a:off x="4631496" y="3756308"/>
            <a:ext cx="2929007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</a:t>
            </a: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ie</a:t>
            </a:r>
            <a:r>
              <a:rPr lang="en-GB" sz="8000" dirty="0">
                <a:solidFill>
                  <a:srgbClr val="002060"/>
                </a:solidFill>
                <a:latin typeface="Century Gothic" panose="020B0502020202020204" pitchFamily="34" charset="0"/>
              </a:rPr>
              <a:t>be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3" name="Picture 32" descr="man with hearts">
            <a:extLst>
              <a:ext uri="{FF2B5EF4-FFF2-40B4-BE49-F238E27FC236}">
                <a16:creationId xmlns:a16="http://schemas.microsoft.com/office/drawing/2014/main" id="{D28F606A-AE90-F6E1-5E89-48263614E2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11" y="1931042"/>
            <a:ext cx="2115341" cy="1915610"/>
          </a:xfrm>
          <a:prstGeom prst="rect">
            <a:avLst/>
          </a:prstGeom>
        </p:spPr>
      </p:pic>
      <p:pic>
        <p:nvPicPr>
          <p:cNvPr id="34" name="Picture 33" descr="envelope">
            <a:extLst>
              <a:ext uri="{FF2B5EF4-FFF2-40B4-BE49-F238E27FC236}">
                <a16:creationId xmlns:a16="http://schemas.microsoft.com/office/drawing/2014/main" id="{F4337BE0-CF26-820F-5BF5-60DCB435D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38" y="2458900"/>
            <a:ext cx="1934105" cy="1297410"/>
          </a:xfrm>
          <a:prstGeom prst="rect">
            <a:avLst/>
          </a:prstGeom>
        </p:spPr>
      </p:pic>
      <p:pic>
        <p:nvPicPr>
          <p:cNvPr id="35" name="Picture 2" descr="girl between two other children">
            <a:extLst>
              <a:ext uri="{FF2B5EF4-FFF2-40B4-BE49-F238E27FC236}">
                <a16:creationId xmlns:a16="http://schemas.microsoft.com/office/drawing/2014/main" id="{B6BE42D7-94E0-1EF8-FD8D-4B483EE4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28" y="1931042"/>
            <a:ext cx="2317231" cy="176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97908B1-2C0F-F6DF-DBB4-A82E6673E0C3}"/>
              </a:ext>
            </a:extLst>
          </p:cNvPr>
          <p:cNvSpPr/>
          <p:nvPr/>
        </p:nvSpPr>
        <p:spPr>
          <a:xfrm>
            <a:off x="1355892" y="3756309"/>
            <a:ext cx="1484701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8000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r>
              <a:rPr kumimoji="0" lang="en-GB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ie</a:t>
            </a:r>
            <a:endParaRPr kumimoji="0" lang="en-GB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9586B5-E3AB-0683-6162-82C19DAA2CEB}"/>
              </a:ext>
            </a:extLst>
          </p:cNvPr>
          <p:cNvSpPr/>
          <p:nvPr/>
        </p:nvSpPr>
        <p:spPr>
          <a:xfrm>
            <a:off x="8508157" y="3893391"/>
            <a:ext cx="2297424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8000" dirty="0">
                <a:solidFill>
                  <a:srgbClr val="002060"/>
                </a:solidFill>
                <a:latin typeface="Century Gothic" panose="020B0502020202020204" pitchFamily="34" charset="0"/>
              </a:rPr>
              <a:t>Br</a:t>
            </a:r>
            <a:r>
              <a:rPr lang="en-GB" sz="8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ie</a:t>
            </a:r>
            <a:r>
              <a:rPr lang="en-GB" sz="8000" dirty="0">
                <a:solidFill>
                  <a:srgbClr val="002060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18EBA3-621E-4ABC-BD64-22E67037380B}"/>
              </a:ext>
            </a:extLst>
          </p:cNvPr>
          <p:cNvSpPr txBox="1"/>
          <p:nvPr/>
        </p:nvSpPr>
        <p:spPr>
          <a:xfrm>
            <a:off x="-243890" y="528482"/>
            <a:ext cx="5465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[</a:t>
            </a:r>
            <a:r>
              <a:rPr kumimoji="0" lang="en-GB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ie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5017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e 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ief 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25" y="144150"/>
            <a:ext cx="2869907" cy="523220"/>
          </a:xfrm>
        </p:spPr>
        <p:txBody>
          <a:bodyPr>
            <a:noAutofit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1</a:t>
            </a:r>
            <a:endParaRPr lang="en-GB" sz="3200" dirty="0"/>
          </a:p>
        </p:txBody>
      </p:sp>
      <p:sp>
        <p:nvSpPr>
          <p:cNvPr id="30" name="Google Shape;119;p1">
            <a:extLst>
              <a:ext uri="{FF2B5EF4-FFF2-40B4-BE49-F238E27FC236}">
                <a16:creationId xmlns:a16="http://schemas.microsoft.com/office/drawing/2014/main" id="{32B2FA15-5DA8-4C4C-AE80-A88014C07B0D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CustomShape 3">
            <a:extLst>
              <a:ext uri="{FF2B5EF4-FFF2-40B4-BE49-F238E27FC236}">
                <a16:creationId xmlns:a16="http://schemas.microsoft.com/office/drawing/2014/main" id="{6F64965E-923D-4F16-A5D6-4FD14C01E2BE}"/>
              </a:ext>
            </a:extLst>
          </p:cNvPr>
          <p:cNvSpPr/>
          <p:nvPr/>
        </p:nvSpPr>
        <p:spPr>
          <a:xfrm>
            <a:off x="2926280" y="144869"/>
            <a:ext cx="10670466" cy="4749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Say all the words.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9" name="Rectangle 2" descr="rectangle that moves down the slide to show the 60 second timer">
            <a:extLst>
              <a:ext uri="{FF2B5EF4-FFF2-40B4-BE49-F238E27FC236}">
                <a16:creationId xmlns:a16="http://schemas.microsoft.com/office/drawing/2014/main" id="{5225F201-FAF4-43AC-A7DA-F4AE8F3FB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0612" y="1904870"/>
            <a:ext cx="502131" cy="4156257"/>
          </a:xfrm>
          <a:prstGeom prst="rect">
            <a:avLst/>
          </a:prstGeom>
          <a:solidFill>
            <a:srgbClr val="CC0099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ysClr val="window" lastClr="FFFFFF"/>
            </a:extrusionClr>
          </a:sp3d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70" name="Rectangle 3" descr="rectangle for timer">
            <a:extLst>
              <a:ext uri="{FF2B5EF4-FFF2-40B4-BE49-F238E27FC236}">
                <a16:creationId xmlns:a16="http://schemas.microsoft.com/office/drawing/2014/main" id="{C03D19AE-862D-4A91-81B7-A1F610C9E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246" y="1904868"/>
            <a:ext cx="503528" cy="4156259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ysClr val="window" lastClr="FFFFFF">
                <a:alpha val="63000"/>
              </a:sys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1" name="Line 7" descr="top line for timer, 60 seconds">
            <a:extLst>
              <a:ext uri="{FF2B5EF4-FFF2-40B4-BE49-F238E27FC236}">
                <a16:creationId xmlns:a16="http://schemas.microsoft.com/office/drawing/2014/main" id="{6A95BB07-DF1E-4F98-BD2F-518B6540C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3985" y="1893442"/>
            <a:ext cx="241479" cy="0"/>
          </a:xfrm>
          <a:prstGeom prst="line">
            <a:avLst/>
          </a:prstGeom>
          <a:noFill/>
          <a:ln w="28575">
            <a:solidFill>
              <a:srgbClr val="5B9BD5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72" name="Text Box 12">
            <a:extLst>
              <a:ext uri="{FF2B5EF4-FFF2-40B4-BE49-F238E27FC236}">
                <a16:creationId xmlns:a16="http://schemas.microsoft.com/office/drawing/2014/main" id="{E1E1B3D8-49A9-4E8B-A42D-FB87B41E0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5464" y="1735591"/>
            <a:ext cx="4318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60</a:t>
            </a:r>
          </a:p>
        </p:txBody>
      </p:sp>
      <p:sp>
        <p:nvSpPr>
          <p:cNvPr id="73" name="Line 4" descr="line to show the length of 60 seconds">
            <a:extLst>
              <a:ext uri="{FF2B5EF4-FFF2-40B4-BE49-F238E27FC236}">
                <a16:creationId xmlns:a16="http://schemas.microsoft.com/office/drawing/2014/main" id="{D8A218ED-87AF-4FBD-A3B5-A823BC7262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3985" y="1893442"/>
            <a:ext cx="0" cy="4156259"/>
          </a:xfrm>
          <a:prstGeom prst="line">
            <a:avLst/>
          </a:prstGeom>
          <a:noFill/>
          <a:ln w="28575">
            <a:solidFill>
              <a:srgbClr val="5B9BD5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74" name="Text Box 10">
            <a:extLst>
              <a:ext uri="{FF2B5EF4-FFF2-40B4-BE49-F238E27FC236}">
                <a16:creationId xmlns:a16="http://schemas.microsoft.com/office/drawing/2014/main" id="{E1280479-3FFD-4D95-BC4F-BCE3821E7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3985" y="3877344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Sekunden</a:t>
            </a:r>
            <a:endParaRPr lang="en-GB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Line 9" descr="bottom line for timer, 0 seconds">
            <a:extLst>
              <a:ext uri="{FF2B5EF4-FFF2-40B4-BE49-F238E27FC236}">
                <a16:creationId xmlns:a16="http://schemas.microsoft.com/office/drawing/2014/main" id="{0085820C-0068-475F-A25D-3DD00E73D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53985" y="6049701"/>
            <a:ext cx="216791" cy="0"/>
          </a:xfrm>
          <a:prstGeom prst="line">
            <a:avLst/>
          </a:prstGeom>
          <a:noFill/>
          <a:ln w="28575">
            <a:solidFill>
              <a:srgbClr val="5B9BD5">
                <a:lumMod val="50000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76" name="Text Box 14">
            <a:extLst>
              <a:ext uri="{FF2B5EF4-FFF2-40B4-BE49-F238E27FC236}">
                <a16:creationId xmlns:a16="http://schemas.microsoft.com/office/drawing/2014/main" id="{E2CBAFCA-76CA-48BC-817A-39A7FE015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0776" y="5869173"/>
            <a:ext cx="73417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77" name="Rectangle 76" descr="box to hide timer as it goes off the page">
            <a:extLst>
              <a:ext uri="{FF2B5EF4-FFF2-40B4-BE49-F238E27FC236}">
                <a16:creationId xmlns:a16="http://schemas.microsoft.com/office/drawing/2014/main" id="{A4818526-5F24-47FE-911D-4C6810F27421}"/>
              </a:ext>
            </a:extLst>
          </p:cNvPr>
          <p:cNvSpPr/>
          <p:nvPr/>
        </p:nvSpPr>
        <p:spPr>
          <a:xfrm>
            <a:off x="10017018" y="6092123"/>
            <a:ext cx="745068" cy="7658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8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A55B9F1-82BA-490B-A3D2-79CA0A3AE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7348" y="6280121"/>
            <a:ext cx="1058732" cy="382082"/>
          </a:xfrm>
          <a:prstGeom prst="actionButtonBlank">
            <a:avLst/>
          </a:prstGeom>
          <a:solidFill>
            <a:srgbClr val="1F4E79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LOS!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F6C84B-89E7-EA7F-B106-15335BE83F84}"/>
              </a:ext>
            </a:extLst>
          </p:cNvPr>
          <p:cNvGrpSpPr/>
          <p:nvPr/>
        </p:nvGrpSpPr>
        <p:grpSpPr>
          <a:xfrm>
            <a:off x="669245" y="1539291"/>
            <a:ext cx="1842935" cy="678796"/>
            <a:chOff x="669245" y="1919298"/>
            <a:chExt cx="1842935" cy="678796"/>
          </a:xfrm>
        </p:grpSpPr>
        <p:sp>
          <p:nvSpPr>
            <p:cNvPr id="122" name="Rounded Rectangle 4">
              <a:extLst>
                <a:ext uri="{FF2B5EF4-FFF2-40B4-BE49-F238E27FC236}">
                  <a16:creationId xmlns:a16="http://schemas.microsoft.com/office/drawing/2014/main" id="{E8B46F8E-2612-4E47-9D95-4461486B6248}"/>
                </a:ext>
              </a:extLst>
            </p:cNvPr>
            <p:cNvSpPr/>
            <p:nvPr/>
          </p:nvSpPr>
          <p:spPr>
            <a:xfrm>
              <a:off x="669245" y="1919298"/>
              <a:ext cx="1842935" cy="678796"/>
            </a:xfrm>
            <a:prstGeom prst="roundRect">
              <a:avLst/>
            </a:prstGeom>
            <a:solidFill>
              <a:srgbClr val="FFF4E7"/>
            </a:solidFill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Lied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[</a:t>
              </a:r>
              <a:r>
                <a:rPr lang="en-US" sz="2000" kern="0" dirty="0">
                  <a:solidFill>
                    <a:srgbClr val="002060"/>
                  </a:solidFill>
                  <a:latin typeface="Century Gothic" panose="020F0302020204030204"/>
                </a:rPr>
                <a:t>song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]</a:t>
              </a:r>
            </a:p>
          </p:txBody>
        </p:sp>
        <p:pic>
          <p:nvPicPr>
            <p:cNvPr id="1026" name="Picture 2" descr="Free vector graphics of Musical notes">
              <a:extLst>
                <a:ext uri="{FF2B5EF4-FFF2-40B4-BE49-F238E27FC236}">
                  <a16:creationId xmlns:a16="http://schemas.microsoft.com/office/drawing/2014/main" id="{5AEB1E93-73F4-00A1-BE4A-5A833740F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858" y="2072935"/>
              <a:ext cx="677274" cy="377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60861C6-49B7-23DB-6163-8F7ECDC12F3E}"/>
              </a:ext>
            </a:extLst>
          </p:cNvPr>
          <p:cNvGrpSpPr/>
          <p:nvPr/>
        </p:nvGrpSpPr>
        <p:grpSpPr>
          <a:xfrm>
            <a:off x="669246" y="2591661"/>
            <a:ext cx="1843419" cy="723153"/>
            <a:chOff x="669246" y="2971668"/>
            <a:chExt cx="1843419" cy="723153"/>
          </a:xfrm>
        </p:grpSpPr>
        <p:sp>
          <p:nvSpPr>
            <p:cNvPr id="106" name="Rounded Rectangle 4">
              <a:extLst>
                <a:ext uri="{FF2B5EF4-FFF2-40B4-BE49-F238E27FC236}">
                  <a16:creationId xmlns:a16="http://schemas.microsoft.com/office/drawing/2014/main" id="{296292F9-8AE0-4C60-A8AC-E94BED6880C5}"/>
                </a:ext>
              </a:extLst>
            </p:cNvPr>
            <p:cNvSpPr/>
            <p:nvPr/>
          </p:nvSpPr>
          <p:spPr>
            <a:xfrm>
              <a:off x="669246" y="2971668"/>
              <a:ext cx="1842935" cy="678796"/>
            </a:xfrm>
            <a:prstGeom prst="roundRect">
              <a:avLst/>
            </a:prstGeom>
            <a:solidFill>
              <a:srgbClr val="FFF4E7"/>
            </a:solidFill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wiederholen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[to </a:t>
              </a:r>
              <a:r>
                <a:rPr lang="en-US" sz="2000" kern="0" dirty="0">
                  <a:solidFill>
                    <a:srgbClr val="002060"/>
                  </a:solidFill>
                  <a:latin typeface="Century Gothic" panose="020F0302020204030204"/>
                </a:rPr>
                <a:t>repeat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]</a:t>
              </a:r>
            </a:p>
          </p:txBody>
        </p:sp>
        <p:pic>
          <p:nvPicPr>
            <p:cNvPr id="1028" name="Picture 4" descr="Free vector graphics of Circle">
              <a:extLst>
                <a:ext uri="{FF2B5EF4-FFF2-40B4-BE49-F238E27FC236}">
                  <a16:creationId xmlns:a16="http://schemas.microsoft.com/office/drawing/2014/main" id="{D053EE3D-8369-6972-6FF4-3917269DB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8448" y="3281752"/>
              <a:ext cx="414217" cy="41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473F5B2-F642-BC8E-825A-7016D13B52E1}"/>
              </a:ext>
            </a:extLst>
          </p:cNvPr>
          <p:cNvGrpSpPr/>
          <p:nvPr/>
        </p:nvGrpSpPr>
        <p:grpSpPr>
          <a:xfrm>
            <a:off x="622725" y="3643517"/>
            <a:ext cx="2024177" cy="679310"/>
            <a:chOff x="622725" y="4023524"/>
            <a:chExt cx="2024177" cy="679310"/>
          </a:xfrm>
        </p:grpSpPr>
        <p:sp>
          <p:nvSpPr>
            <p:cNvPr id="80" name="Rounded Rectangle 4">
              <a:extLst>
                <a:ext uri="{FF2B5EF4-FFF2-40B4-BE49-F238E27FC236}">
                  <a16:creationId xmlns:a16="http://schemas.microsoft.com/office/drawing/2014/main" id="{01851D64-03DC-4833-B001-E94A485377C8}"/>
                </a:ext>
              </a:extLst>
            </p:cNvPr>
            <p:cNvSpPr/>
            <p:nvPr/>
          </p:nvSpPr>
          <p:spPr>
            <a:xfrm>
              <a:off x="622725" y="4024038"/>
              <a:ext cx="1842935" cy="678796"/>
            </a:xfrm>
            <a:prstGeom prst="roundRect">
              <a:avLst/>
            </a:prstGeom>
            <a:solidFill>
              <a:srgbClr val="FFF4E7"/>
            </a:solidFill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Dienstag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[Tuesday]</a:t>
              </a:r>
            </a:p>
          </p:txBody>
        </p:sp>
        <p:pic>
          <p:nvPicPr>
            <p:cNvPr id="1030" name="Picture 6" descr="Free illustrations of Tuesday">
              <a:extLst>
                <a:ext uri="{FF2B5EF4-FFF2-40B4-BE49-F238E27FC236}">
                  <a16:creationId xmlns:a16="http://schemas.microsoft.com/office/drawing/2014/main" id="{2E3B77AD-CB4D-9416-5A6C-A7FD9CFE6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967" y="4023524"/>
              <a:ext cx="886935" cy="565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E91D7CD-2C0F-ACBA-8353-BCB465794689}"/>
              </a:ext>
            </a:extLst>
          </p:cNvPr>
          <p:cNvGrpSpPr/>
          <p:nvPr/>
        </p:nvGrpSpPr>
        <p:grpSpPr>
          <a:xfrm>
            <a:off x="669246" y="4725261"/>
            <a:ext cx="1842935" cy="678796"/>
            <a:chOff x="669246" y="5105268"/>
            <a:chExt cx="1842935" cy="678796"/>
          </a:xfrm>
        </p:grpSpPr>
        <p:sp>
          <p:nvSpPr>
            <p:cNvPr id="115" name="Rounded Rectangle 4">
              <a:extLst>
                <a:ext uri="{FF2B5EF4-FFF2-40B4-BE49-F238E27FC236}">
                  <a16:creationId xmlns:a16="http://schemas.microsoft.com/office/drawing/2014/main" id="{15152F82-38D3-473B-BF7D-F24CFF702FEC}"/>
                </a:ext>
              </a:extLst>
            </p:cNvPr>
            <p:cNvSpPr/>
            <p:nvPr/>
          </p:nvSpPr>
          <p:spPr>
            <a:xfrm>
              <a:off x="669246" y="5105268"/>
              <a:ext cx="1842935" cy="678796"/>
            </a:xfrm>
            <a:prstGeom prst="roundRect">
              <a:avLst/>
            </a:prstGeom>
            <a:solidFill>
              <a:srgbClr val="FFF4E7"/>
            </a:solidFill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dies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[this]</a:t>
              </a:r>
            </a:p>
          </p:txBody>
        </p:sp>
        <p:pic>
          <p:nvPicPr>
            <p:cNvPr id="1034" name="Picture 10" descr="Free vector graphics of Down">
              <a:extLst>
                <a:ext uri="{FF2B5EF4-FFF2-40B4-BE49-F238E27FC236}">
                  <a16:creationId xmlns:a16="http://schemas.microsoft.com/office/drawing/2014/main" id="{7342B24B-6590-9579-5838-62CDF1DDC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785" y="5225248"/>
              <a:ext cx="245497" cy="490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96F27D-AB91-B105-575B-E91FFA120E1C}"/>
              </a:ext>
            </a:extLst>
          </p:cNvPr>
          <p:cNvGrpSpPr/>
          <p:nvPr/>
        </p:nvGrpSpPr>
        <p:grpSpPr>
          <a:xfrm>
            <a:off x="2774506" y="1524861"/>
            <a:ext cx="1842935" cy="678796"/>
            <a:chOff x="2774506" y="1904868"/>
            <a:chExt cx="1842935" cy="678796"/>
          </a:xfrm>
        </p:grpSpPr>
        <p:sp>
          <p:nvSpPr>
            <p:cNvPr id="125" name="Rounded Rectangle 4">
              <a:extLst>
                <a:ext uri="{FF2B5EF4-FFF2-40B4-BE49-F238E27FC236}">
                  <a16:creationId xmlns:a16="http://schemas.microsoft.com/office/drawing/2014/main" id="{AA86E7DE-43ED-43D3-A07B-FE153F878E96}"/>
                </a:ext>
              </a:extLst>
            </p:cNvPr>
            <p:cNvSpPr/>
            <p:nvPr/>
          </p:nvSpPr>
          <p:spPr>
            <a:xfrm>
              <a:off x="2774506" y="1904868"/>
              <a:ext cx="1842935" cy="678796"/>
            </a:xfrm>
            <a:prstGeom prst="roundRect">
              <a:avLst/>
            </a:prstGeom>
            <a:solidFill>
              <a:srgbClr val="FFF4E7"/>
            </a:solidFill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hier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[</a:t>
              </a:r>
              <a:r>
                <a:rPr lang="en-US" sz="2000" kern="0" dirty="0">
                  <a:solidFill>
                    <a:srgbClr val="002060"/>
                  </a:solidFill>
                  <a:latin typeface="Century Gothic" panose="020F0302020204030204"/>
                </a:rPr>
                <a:t>here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]</a:t>
              </a:r>
            </a:p>
          </p:txBody>
        </p:sp>
        <p:pic>
          <p:nvPicPr>
            <p:cNvPr id="1036" name="Picture 12" descr="Free vector graphics of Location">
              <a:extLst>
                <a:ext uri="{FF2B5EF4-FFF2-40B4-BE49-F238E27FC236}">
                  <a16:creationId xmlns:a16="http://schemas.microsoft.com/office/drawing/2014/main" id="{8B9DA151-93AA-F82D-0CDE-9485F97CA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595" y="2021153"/>
              <a:ext cx="475615" cy="475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71DA6D6-5C53-B0EE-C277-7C86669BF143}"/>
              </a:ext>
            </a:extLst>
          </p:cNvPr>
          <p:cNvGrpSpPr/>
          <p:nvPr/>
        </p:nvGrpSpPr>
        <p:grpSpPr>
          <a:xfrm>
            <a:off x="2768892" y="2568687"/>
            <a:ext cx="1842935" cy="678796"/>
            <a:chOff x="2768892" y="2948694"/>
            <a:chExt cx="1842935" cy="678796"/>
          </a:xfrm>
        </p:grpSpPr>
        <p:sp>
          <p:nvSpPr>
            <p:cNvPr id="97" name="Rounded Rectangle 4">
              <a:extLst>
                <a:ext uri="{FF2B5EF4-FFF2-40B4-BE49-F238E27FC236}">
                  <a16:creationId xmlns:a16="http://schemas.microsoft.com/office/drawing/2014/main" id="{B2EFE3FB-EBD3-4DBC-93FF-3CA415A31BAB}"/>
                </a:ext>
              </a:extLst>
            </p:cNvPr>
            <p:cNvSpPr/>
            <p:nvPr/>
          </p:nvSpPr>
          <p:spPr>
            <a:xfrm>
              <a:off x="2768892" y="2948694"/>
              <a:ext cx="1842935" cy="678796"/>
            </a:xfrm>
            <a:prstGeom prst="roundRect">
              <a:avLst/>
            </a:prstGeom>
            <a:solidFill>
              <a:srgbClr val="FFF4E7"/>
            </a:solidFill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nie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[never]</a:t>
              </a:r>
            </a:p>
          </p:txBody>
        </p:sp>
        <p:pic>
          <p:nvPicPr>
            <p:cNvPr id="1038" name="Picture 14" descr="Free vector graphics of Sign">
              <a:extLst>
                <a:ext uri="{FF2B5EF4-FFF2-40B4-BE49-F238E27FC236}">
                  <a16:creationId xmlns:a16="http://schemas.microsoft.com/office/drawing/2014/main" id="{ED7F1A64-2DC5-76A5-06AB-5413C3ED7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495" y="3068369"/>
              <a:ext cx="431800" cy="516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0061615-DF24-1CA7-EFE7-77A8DED31685}"/>
              </a:ext>
            </a:extLst>
          </p:cNvPr>
          <p:cNvGrpSpPr/>
          <p:nvPr/>
        </p:nvGrpSpPr>
        <p:grpSpPr>
          <a:xfrm>
            <a:off x="2768894" y="3658461"/>
            <a:ext cx="1842935" cy="678796"/>
            <a:chOff x="2768894" y="4038468"/>
            <a:chExt cx="1842935" cy="678796"/>
          </a:xfrm>
        </p:grpSpPr>
        <p:sp>
          <p:nvSpPr>
            <p:cNvPr id="103" name="Rounded Rectangle 4">
              <a:extLst>
                <a:ext uri="{FF2B5EF4-FFF2-40B4-BE49-F238E27FC236}">
                  <a16:creationId xmlns:a16="http://schemas.microsoft.com/office/drawing/2014/main" id="{53AC67E0-5033-4331-AC48-B210F83287A0}"/>
                </a:ext>
              </a:extLst>
            </p:cNvPr>
            <p:cNvSpPr/>
            <p:nvPr/>
          </p:nvSpPr>
          <p:spPr>
            <a:xfrm>
              <a:off x="2768894" y="4038468"/>
              <a:ext cx="1842935" cy="678796"/>
            </a:xfrm>
            <a:prstGeom prst="roundRect">
              <a:avLst/>
            </a:prstGeom>
            <a:solidFill>
              <a:srgbClr val="FFF4E7"/>
            </a:solidFill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Papier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[paper]</a:t>
              </a:r>
            </a:p>
          </p:txBody>
        </p:sp>
        <p:pic>
          <p:nvPicPr>
            <p:cNvPr id="1040" name="Picture 16" descr="Free vector graphics of Flash card">
              <a:extLst>
                <a:ext uri="{FF2B5EF4-FFF2-40B4-BE49-F238E27FC236}">
                  <a16:creationId xmlns:a16="http://schemas.microsoft.com/office/drawing/2014/main" id="{E758D874-312B-69B1-629D-F1B9C75B7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464" y="4159162"/>
              <a:ext cx="611465" cy="484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4DD245-1128-AC82-4AAA-8D3FA37739F3}"/>
              </a:ext>
            </a:extLst>
          </p:cNvPr>
          <p:cNvGrpSpPr/>
          <p:nvPr/>
        </p:nvGrpSpPr>
        <p:grpSpPr>
          <a:xfrm>
            <a:off x="2768893" y="4725261"/>
            <a:ext cx="1842935" cy="678796"/>
            <a:chOff x="2768893" y="5105268"/>
            <a:chExt cx="1842935" cy="678796"/>
          </a:xfrm>
        </p:grpSpPr>
        <p:sp>
          <p:nvSpPr>
            <p:cNvPr id="91" name="Rounded Rectangle 4">
              <a:extLst>
                <a:ext uri="{FF2B5EF4-FFF2-40B4-BE49-F238E27FC236}">
                  <a16:creationId xmlns:a16="http://schemas.microsoft.com/office/drawing/2014/main" id="{E30CEE27-E1C3-4249-B624-200FB9298F82}"/>
                </a:ext>
              </a:extLst>
            </p:cNvPr>
            <p:cNvSpPr/>
            <p:nvPr/>
          </p:nvSpPr>
          <p:spPr>
            <a:xfrm>
              <a:off x="2768893" y="5105268"/>
              <a:ext cx="1842935" cy="678796"/>
            </a:xfrm>
            <a:prstGeom prst="roundRect">
              <a:avLst/>
            </a:prstGeom>
            <a:solidFill>
              <a:srgbClr val="FFF4E7"/>
            </a:solidFill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 err="1">
                  <a:solidFill>
                    <a:srgbClr val="002060"/>
                  </a:solidFill>
                  <a:latin typeface="Century Gothic" panose="020F0302020204030204"/>
                </a:rPr>
                <a:t>sieben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[seven]</a:t>
              </a:r>
            </a:p>
          </p:txBody>
        </p:sp>
        <p:pic>
          <p:nvPicPr>
            <p:cNvPr id="1042" name="Picture 18" descr="Free vector graphics of Blue">
              <a:extLst>
                <a:ext uri="{FF2B5EF4-FFF2-40B4-BE49-F238E27FC236}">
                  <a16:creationId xmlns:a16="http://schemas.microsoft.com/office/drawing/2014/main" id="{5999C167-5463-314E-28AA-0391BA07D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748" y="5261591"/>
              <a:ext cx="313547" cy="47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622D4A-139B-638B-AB90-0567344B2E9B}"/>
              </a:ext>
            </a:extLst>
          </p:cNvPr>
          <p:cNvGrpSpPr/>
          <p:nvPr/>
        </p:nvGrpSpPr>
        <p:grpSpPr>
          <a:xfrm>
            <a:off x="4919703" y="1524861"/>
            <a:ext cx="1842935" cy="718351"/>
            <a:chOff x="4919703" y="1904868"/>
            <a:chExt cx="1842935" cy="718351"/>
          </a:xfrm>
        </p:grpSpPr>
        <p:sp>
          <p:nvSpPr>
            <p:cNvPr id="112" name="Rounded Rectangle 4">
              <a:extLst>
                <a:ext uri="{FF2B5EF4-FFF2-40B4-BE49-F238E27FC236}">
                  <a16:creationId xmlns:a16="http://schemas.microsoft.com/office/drawing/2014/main" id="{3F7A4CA6-E47F-44EC-89F6-1CB0C4D8F300}"/>
                </a:ext>
              </a:extLst>
            </p:cNvPr>
            <p:cNvSpPr/>
            <p:nvPr/>
          </p:nvSpPr>
          <p:spPr>
            <a:xfrm>
              <a:off x="4919703" y="1904868"/>
              <a:ext cx="1842935" cy="678796"/>
            </a:xfrm>
            <a:prstGeom prst="roundRect">
              <a:avLst/>
            </a:prstGeom>
            <a:solidFill>
              <a:srgbClr val="FFF4E7"/>
            </a:solidFill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fliegen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[to </a:t>
              </a:r>
              <a:r>
                <a:rPr lang="en-US" sz="2000" kern="0" dirty="0">
                  <a:solidFill>
                    <a:srgbClr val="002060"/>
                  </a:solidFill>
                  <a:latin typeface="Century Gothic" panose="020F0302020204030204"/>
                </a:rPr>
                <a:t>fly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]</a:t>
              </a:r>
            </a:p>
          </p:txBody>
        </p:sp>
        <p:pic>
          <p:nvPicPr>
            <p:cNvPr id="1044" name="Picture 20" descr="Free vector graphics of Travel">
              <a:extLst>
                <a:ext uri="{FF2B5EF4-FFF2-40B4-BE49-F238E27FC236}">
                  <a16:creationId xmlns:a16="http://schemas.microsoft.com/office/drawing/2014/main" id="{12EE5936-22BD-E7BA-312D-09554CC39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530" y="2172603"/>
              <a:ext cx="901232" cy="450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AE26C5-13BE-6D40-0556-CD96B9ADD554}"/>
              </a:ext>
            </a:extLst>
          </p:cNvPr>
          <p:cNvGrpSpPr/>
          <p:nvPr/>
        </p:nvGrpSpPr>
        <p:grpSpPr>
          <a:xfrm>
            <a:off x="4919703" y="2594509"/>
            <a:ext cx="1842935" cy="678796"/>
            <a:chOff x="4919703" y="2974516"/>
            <a:chExt cx="1842935" cy="678796"/>
          </a:xfrm>
        </p:grpSpPr>
        <p:sp>
          <p:nvSpPr>
            <p:cNvPr id="109" name="Rounded Rectangle 4">
              <a:extLst>
                <a:ext uri="{FF2B5EF4-FFF2-40B4-BE49-F238E27FC236}">
                  <a16:creationId xmlns:a16="http://schemas.microsoft.com/office/drawing/2014/main" id="{2D9F3912-B427-4469-AB1F-420046783CEE}"/>
                </a:ext>
              </a:extLst>
            </p:cNvPr>
            <p:cNvSpPr/>
            <p:nvPr/>
          </p:nvSpPr>
          <p:spPr>
            <a:xfrm>
              <a:off x="4919703" y="2974516"/>
              <a:ext cx="1842935" cy="678796"/>
            </a:xfrm>
            <a:prstGeom prst="roundRect">
              <a:avLst/>
            </a:prstGeom>
            <a:solidFill>
              <a:srgbClr val="FFF4E7"/>
            </a:solidFill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Brief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[</a:t>
              </a:r>
              <a:r>
                <a:rPr lang="en-US" sz="2000" kern="0" dirty="0">
                  <a:solidFill>
                    <a:srgbClr val="002060"/>
                  </a:solidFill>
                  <a:latin typeface="Century Gothic" panose="020F0302020204030204"/>
                </a:rPr>
                <a:t>letter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]</a:t>
              </a:r>
            </a:p>
          </p:txBody>
        </p:sp>
        <p:pic>
          <p:nvPicPr>
            <p:cNvPr id="1046" name="Picture 22" descr="Free vector graphics of Post office">
              <a:extLst>
                <a:ext uri="{FF2B5EF4-FFF2-40B4-BE49-F238E27FC236}">
                  <a16:creationId xmlns:a16="http://schemas.microsoft.com/office/drawing/2014/main" id="{D1017F9D-54D9-9E78-3A43-709FBB010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630" y="3085321"/>
              <a:ext cx="580866" cy="406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4FA7F9-2518-3127-A08D-5753306A9CA7}"/>
              </a:ext>
            </a:extLst>
          </p:cNvPr>
          <p:cNvGrpSpPr/>
          <p:nvPr/>
        </p:nvGrpSpPr>
        <p:grpSpPr>
          <a:xfrm>
            <a:off x="4925156" y="3658461"/>
            <a:ext cx="1842935" cy="678796"/>
            <a:chOff x="4925156" y="4038468"/>
            <a:chExt cx="1842935" cy="678796"/>
          </a:xfrm>
        </p:grpSpPr>
        <p:sp>
          <p:nvSpPr>
            <p:cNvPr id="88" name="Rounded Rectangle 4">
              <a:extLst>
                <a:ext uri="{FF2B5EF4-FFF2-40B4-BE49-F238E27FC236}">
                  <a16:creationId xmlns:a16="http://schemas.microsoft.com/office/drawing/2014/main" id="{735D8A07-45D2-40D9-ADE3-1EB2AB910A22}"/>
                </a:ext>
              </a:extLst>
            </p:cNvPr>
            <p:cNvSpPr/>
            <p:nvPr/>
          </p:nvSpPr>
          <p:spPr>
            <a:xfrm>
              <a:off x="4925156" y="4038468"/>
              <a:ext cx="1842935" cy="678796"/>
            </a:xfrm>
            <a:prstGeom prst="roundRect">
              <a:avLst/>
            </a:prstGeom>
            <a:solidFill>
              <a:srgbClr val="FFF4E7"/>
            </a:solidFill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sie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[she]</a:t>
              </a:r>
            </a:p>
          </p:txBody>
        </p:sp>
        <p:pic>
          <p:nvPicPr>
            <p:cNvPr id="82" name="Picture 2" descr="girl between two other children">
              <a:extLst>
                <a:ext uri="{FF2B5EF4-FFF2-40B4-BE49-F238E27FC236}">
                  <a16:creationId xmlns:a16="http://schemas.microsoft.com/office/drawing/2014/main" id="{6E53DD6D-6C57-2FEF-5419-82321F4B5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436" y="4158534"/>
              <a:ext cx="611900" cy="46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D59B09-617F-2CA8-DFEF-CFCC8309A82D}"/>
              </a:ext>
            </a:extLst>
          </p:cNvPr>
          <p:cNvGrpSpPr/>
          <p:nvPr/>
        </p:nvGrpSpPr>
        <p:grpSpPr>
          <a:xfrm>
            <a:off x="4919703" y="4717554"/>
            <a:ext cx="1842935" cy="678796"/>
            <a:chOff x="4919703" y="5097561"/>
            <a:chExt cx="1842935" cy="678796"/>
          </a:xfrm>
        </p:grpSpPr>
        <p:sp>
          <p:nvSpPr>
            <p:cNvPr id="118" name="Rounded Rectangle 4">
              <a:extLst>
                <a:ext uri="{FF2B5EF4-FFF2-40B4-BE49-F238E27FC236}">
                  <a16:creationId xmlns:a16="http://schemas.microsoft.com/office/drawing/2014/main" id="{0A3AAE8F-2DCB-476B-AA07-4E430A867E6B}"/>
                </a:ext>
              </a:extLst>
            </p:cNvPr>
            <p:cNvSpPr/>
            <p:nvPr/>
          </p:nvSpPr>
          <p:spPr>
            <a:xfrm>
              <a:off x="4919703" y="5097561"/>
              <a:ext cx="1842935" cy="678796"/>
            </a:xfrm>
            <a:prstGeom prst="roundRect">
              <a:avLst/>
            </a:prstGeom>
            <a:solidFill>
              <a:srgbClr val="FFF4E7"/>
            </a:solidFill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Liebe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[love]</a:t>
              </a:r>
            </a:p>
          </p:txBody>
        </p:sp>
        <p:pic>
          <p:nvPicPr>
            <p:cNvPr id="83" name="Picture 82" descr="man with hearts">
              <a:extLst>
                <a:ext uri="{FF2B5EF4-FFF2-40B4-BE49-F238E27FC236}">
                  <a16:creationId xmlns:a16="http://schemas.microsoft.com/office/drawing/2014/main" id="{2FC163A8-ED42-2152-F2E5-4B2B43D31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357" y="5180845"/>
              <a:ext cx="561041" cy="50806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836C06-5EFE-3520-5881-BC3CE07EFA8B}"/>
              </a:ext>
            </a:extLst>
          </p:cNvPr>
          <p:cNvGrpSpPr/>
          <p:nvPr/>
        </p:nvGrpSpPr>
        <p:grpSpPr>
          <a:xfrm>
            <a:off x="7237289" y="4653045"/>
            <a:ext cx="2288954" cy="969218"/>
            <a:chOff x="7237289" y="5033052"/>
            <a:chExt cx="2288954" cy="969218"/>
          </a:xfrm>
        </p:grpSpPr>
        <p:sp>
          <p:nvSpPr>
            <p:cNvPr id="138" name="Rounded Rectangle 4">
              <a:extLst>
                <a:ext uri="{FF2B5EF4-FFF2-40B4-BE49-F238E27FC236}">
                  <a16:creationId xmlns:a16="http://schemas.microsoft.com/office/drawing/2014/main" id="{FE7FF14A-2C37-4A5C-BE7B-2F68B8C2D0E5}"/>
                </a:ext>
              </a:extLst>
            </p:cNvPr>
            <p:cNvSpPr/>
            <p:nvPr/>
          </p:nvSpPr>
          <p:spPr>
            <a:xfrm>
              <a:off x="7237289" y="5033052"/>
              <a:ext cx="2260315" cy="969218"/>
            </a:xfrm>
            <a:prstGeom prst="roundRect">
              <a:avLst/>
            </a:prstGeom>
            <a:solidFill>
              <a:srgbClr val="FFF4E7"/>
            </a:solidFill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Auf Wiedersehen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[goodbye]</a:t>
              </a:r>
            </a:p>
          </p:txBody>
        </p:sp>
        <p:pic>
          <p:nvPicPr>
            <p:cNvPr id="1048" name="Picture 24" descr="Free illustrations of Rabbit">
              <a:extLst>
                <a:ext uri="{FF2B5EF4-FFF2-40B4-BE49-F238E27FC236}">
                  <a16:creationId xmlns:a16="http://schemas.microsoft.com/office/drawing/2014/main" id="{B32DE963-6F02-4A38-C38B-4AA951CDC6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077" y="5161578"/>
              <a:ext cx="712166" cy="712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E0DF53-4FBA-4D5F-9D97-C45AD1CB5DA4}"/>
              </a:ext>
            </a:extLst>
          </p:cNvPr>
          <p:cNvGrpSpPr/>
          <p:nvPr/>
        </p:nvGrpSpPr>
        <p:grpSpPr>
          <a:xfrm>
            <a:off x="7340046" y="1541283"/>
            <a:ext cx="1842935" cy="678796"/>
            <a:chOff x="7340046" y="1921290"/>
            <a:chExt cx="1842935" cy="678796"/>
          </a:xfrm>
        </p:grpSpPr>
        <p:sp>
          <p:nvSpPr>
            <p:cNvPr id="135" name="Rounded Rectangle 4">
              <a:extLst>
                <a:ext uri="{FF2B5EF4-FFF2-40B4-BE49-F238E27FC236}">
                  <a16:creationId xmlns:a16="http://schemas.microsoft.com/office/drawing/2014/main" id="{0C39582B-9D33-4013-9DF2-D0D9FAAF14CC}"/>
                </a:ext>
              </a:extLst>
            </p:cNvPr>
            <p:cNvSpPr/>
            <p:nvPr/>
          </p:nvSpPr>
          <p:spPr>
            <a:xfrm>
              <a:off x="7340046" y="1921290"/>
              <a:ext cx="1842935" cy="678796"/>
            </a:xfrm>
            <a:prstGeom prst="roundRect">
              <a:avLst/>
            </a:prstGeom>
            <a:solidFill>
              <a:srgbClr val="FFF4E7"/>
            </a:solidFill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 err="1">
                  <a:solidFill>
                    <a:srgbClr val="002060"/>
                  </a:solidFill>
                  <a:latin typeface="Century Gothic" panose="020F0302020204030204"/>
                </a:rPr>
                <a:t>Fieber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[</a:t>
              </a:r>
              <a:r>
                <a:rPr lang="en-US" sz="2000" kern="0" dirty="0">
                  <a:solidFill>
                    <a:srgbClr val="002060"/>
                  </a:solidFill>
                  <a:latin typeface="Century Gothic" panose="020F0302020204030204"/>
                </a:rPr>
                <a:t>fever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]</a:t>
              </a:r>
            </a:p>
          </p:txBody>
        </p:sp>
        <p:pic>
          <p:nvPicPr>
            <p:cNvPr id="1052" name="Picture 28" descr="Free vector graphics of Influenza">
              <a:extLst>
                <a:ext uri="{FF2B5EF4-FFF2-40B4-BE49-F238E27FC236}">
                  <a16:creationId xmlns:a16="http://schemas.microsoft.com/office/drawing/2014/main" id="{AE39E365-2C8E-16F4-4729-D71CD9599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780" y="2038692"/>
              <a:ext cx="716338" cy="41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A00B1D-27F7-0218-F048-BF5608083777}"/>
              </a:ext>
            </a:extLst>
          </p:cNvPr>
          <p:cNvGrpSpPr/>
          <p:nvPr/>
        </p:nvGrpSpPr>
        <p:grpSpPr>
          <a:xfrm>
            <a:off x="7340046" y="2610931"/>
            <a:ext cx="1842935" cy="678796"/>
            <a:chOff x="7340046" y="2990938"/>
            <a:chExt cx="1842935" cy="678796"/>
          </a:xfrm>
        </p:grpSpPr>
        <p:sp>
          <p:nvSpPr>
            <p:cNvPr id="132" name="Rounded Rectangle 4">
              <a:extLst>
                <a:ext uri="{FF2B5EF4-FFF2-40B4-BE49-F238E27FC236}">
                  <a16:creationId xmlns:a16="http://schemas.microsoft.com/office/drawing/2014/main" id="{34E77E79-8009-4246-87C9-D3208CEAB76B}"/>
                </a:ext>
              </a:extLst>
            </p:cNvPr>
            <p:cNvSpPr/>
            <p:nvPr/>
          </p:nvSpPr>
          <p:spPr>
            <a:xfrm>
              <a:off x="7340046" y="2990938"/>
              <a:ext cx="1842935" cy="678796"/>
            </a:xfrm>
            <a:prstGeom prst="roundRect">
              <a:avLst/>
            </a:prstGeom>
            <a:solidFill>
              <a:srgbClr val="FFF4E7"/>
            </a:solidFill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Biene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[</a:t>
              </a:r>
              <a:r>
                <a:rPr lang="en-US" sz="2000" kern="0" dirty="0">
                  <a:solidFill>
                    <a:srgbClr val="002060"/>
                  </a:solidFill>
                  <a:latin typeface="Century Gothic" panose="020F0302020204030204"/>
                </a:rPr>
                <a:t>bee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]</a:t>
              </a:r>
            </a:p>
          </p:txBody>
        </p:sp>
        <p:pic>
          <p:nvPicPr>
            <p:cNvPr id="1054" name="Picture 30" descr="Free vector graphics of Bee">
              <a:extLst>
                <a:ext uri="{FF2B5EF4-FFF2-40B4-BE49-F238E27FC236}">
                  <a16:creationId xmlns:a16="http://schemas.microsoft.com/office/drawing/2014/main" id="{437A6C2C-5F0E-BF05-AC8C-00E5E6D8E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780" y="3114674"/>
              <a:ext cx="524828" cy="373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7079A4-732C-0C2A-E7A9-BD36752D94FC}"/>
              </a:ext>
            </a:extLst>
          </p:cNvPr>
          <p:cNvGrpSpPr/>
          <p:nvPr/>
        </p:nvGrpSpPr>
        <p:grpSpPr>
          <a:xfrm>
            <a:off x="7345499" y="3674883"/>
            <a:ext cx="1842935" cy="678796"/>
            <a:chOff x="7345499" y="4054890"/>
            <a:chExt cx="1842935" cy="678796"/>
          </a:xfrm>
        </p:grpSpPr>
        <p:sp>
          <p:nvSpPr>
            <p:cNvPr id="129" name="Rounded Rectangle 4">
              <a:extLst>
                <a:ext uri="{FF2B5EF4-FFF2-40B4-BE49-F238E27FC236}">
                  <a16:creationId xmlns:a16="http://schemas.microsoft.com/office/drawing/2014/main" id="{4B7F11F2-7FC8-4534-BF59-13D3BD50270E}"/>
                </a:ext>
              </a:extLst>
            </p:cNvPr>
            <p:cNvSpPr/>
            <p:nvPr/>
          </p:nvSpPr>
          <p:spPr>
            <a:xfrm>
              <a:off x="7345499" y="4054890"/>
              <a:ext cx="1842935" cy="678796"/>
            </a:xfrm>
            <a:prstGeom prst="roundRect">
              <a:avLst/>
            </a:prstGeom>
            <a:solidFill>
              <a:srgbClr val="FFF4E7"/>
            </a:solidFill>
            <a:ln w="12700" cap="flat" cmpd="sng" algn="ctr">
              <a:solidFill>
                <a:srgbClr val="1E37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tief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</a:b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[deep]</a:t>
              </a:r>
            </a:p>
          </p:txBody>
        </p:sp>
        <p:pic>
          <p:nvPicPr>
            <p:cNvPr id="1056" name="Picture 32" descr="Free vector graphics of Diving">
              <a:extLst>
                <a:ext uri="{FF2B5EF4-FFF2-40B4-BE49-F238E27FC236}">
                  <a16:creationId xmlns:a16="http://schemas.microsoft.com/office/drawing/2014/main" id="{2A12B784-8D0B-4D86-C38D-D91B88DDB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0942" y="4130052"/>
              <a:ext cx="371202" cy="51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7" name="Speech Bubble: Rectangle with Corners Rounded 126">
            <a:extLst>
              <a:ext uri="{FF2B5EF4-FFF2-40B4-BE49-F238E27FC236}">
                <a16:creationId xmlns:a16="http://schemas.microsoft.com/office/drawing/2014/main" id="{3DF094FD-F671-2BED-86E7-E9E4F25EBEF6}"/>
              </a:ext>
            </a:extLst>
          </p:cNvPr>
          <p:cNvSpPr/>
          <p:nvPr/>
        </p:nvSpPr>
        <p:spPr>
          <a:xfrm>
            <a:off x="2921330" y="5622263"/>
            <a:ext cx="3959376" cy="765877"/>
          </a:xfrm>
          <a:prstGeom prst="wedgeRoundRectCallout">
            <a:avLst>
              <a:gd name="adj1" fmla="val 61928"/>
              <a:gd name="adj2" fmla="val -110273"/>
              <a:gd name="adj3" fmla="val 16667"/>
            </a:avLst>
          </a:prstGeom>
          <a:solidFill>
            <a:srgbClr val="002060"/>
          </a:solidFill>
          <a:ln>
            <a:solidFill>
              <a:srgbClr val="FFD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German ‘</a:t>
            </a:r>
            <a:r>
              <a:rPr lang="en-US" sz="2000" i="1" dirty="0">
                <a:latin typeface="Century Gothic" panose="020B0502020202020204" pitchFamily="34" charset="0"/>
              </a:rPr>
              <a:t>w</a:t>
            </a:r>
            <a:r>
              <a:rPr lang="en-US" sz="2000" dirty="0">
                <a:latin typeface="Century Gothic" panose="020B0502020202020204" pitchFamily="34" charset="0"/>
              </a:rPr>
              <a:t>’ is pronounced like English ‘v’!</a:t>
            </a:r>
            <a:endParaRPr lang="en-GB" sz="2000" i="1" dirty="0">
              <a:latin typeface="Century Gothic" panose="020B0502020202020204" pitchFamily="34" charset="0"/>
            </a:endParaRPr>
          </a:p>
        </p:txBody>
      </p:sp>
      <p:sp>
        <p:nvSpPr>
          <p:cNvPr id="67" name="CustomShape 3">
            <a:extLst>
              <a:ext uri="{FF2B5EF4-FFF2-40B4-BE49-F238E27FC236}">
                <a16:creationId xmlns:a16="http://schemas.microsoft.com/office/drawing/2014/main" id="{6AF8B1F4-6CAA-4484-A44C-988CF1DDA538}"/>
              </a:ext>
            </a:extLst>
          </p:cNvPr>
          <p:cNvSpPr/>
          <p:nvPr/>
        </p:nvSpPr>
        <p:spPr>
          <a:xfrm>
            <a:off x="10413273" y="1240118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8" name="Title 4">
            <a:extLst>
              <a:ext uri="{FF2B5EF4-FFF2-40B4-BE49-F238E27FC236}">
                <a16:creationId xmlns:a16="http://schemas.microsoft.com/office/drawing/2014/main" id="{CA21768B-5CC1-4CE5-83C2-DC7B9E4A8BA2}"/>
              </a:ext>
            </a:extLst>
          </p:cNvPr>
          <p:cNvSpPr txBox="1">
            <a:spLocks/>
          </p:cNvSpPr>
          <p:nvPr/>
        </p:nvSpPr>
        <p:spPr>
          <a:xfrm>
            <a:off x="10450585" y="1175734"/>
            <a:ext cx="1800180" cy="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b="1" kern="0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75F3A83-C372-41F3-B6BD-F5C60D3A99EE}"/>
              </a:ext>
            </a:extLst>
          </p:cNvPr>
          <p:cNvGrpSpPr/>
          <p:nvPr/>
        </p:nvGrpSpPr>
        <p:grpSpPr>
          <a:xfrm>
            <a:off x="10360812" y="189956"/>
            <a:ext cx="1537410" cy="941869"/>
            <a:chOff x="10396437" y="189956"/>
            <a:chExt cx="1537410" cy="941869"/>
          </a:xfrm>
        </p:grpSpPr>
        <p:pic>
          <p:nvPicPr>
            <p:cNvPr id="81" name="Picture 80" descr="Logo, icon&#10;&#10;Description automatically generated">
              <a:extLst>
                <a:ext uri="{FF2B5EF4-FFF2-40B4-BE49-F238E27FC236}">
                  <a16:creationId xmlns:a16="http://schemas.microsoft.com/office/drawing/2014/main" id="{F4E64573-8396-42C5-9D2B-8F258B9B3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84" name="Speech Bubble: Oval 83">
              <a:extLst>
                <a:ext uri="{FF2B5EF4-FFF2-40B4-BE49-F238E27FC236}">
                  <a16:creationId xmlns:a16="http://schemas.microsoft.com/office/drawing/2014/main" id="{4DF1C445-364E-44D9-BB55-1876A2FD9864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37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8" dur="59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2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peech Bubble: Rectangle with Corners Rounded 67">
            <a:hlinkClick r:id="" action="ppaction://noaction">
              <a:snd r:embed="rId3" name="T1_W7F_5.1.wav"/>
            </a:hlinkClick>
            <a:extLst>
              <a:ext uri="{FF2B5EF4-FFF2-40B4-BE49-F238E27FC236}">
                <a16:creationId xmlns:a16="http://schemas.microsoft.com/office/drawing/2014/main" id="{070A9DC5-4F5E-4E17-BDE2-3D0EEB0E42C7}"/>
              </a:ext>
            </a:extLst>
          </p:cNvPr>
          <p:cNvSpPr/>
          <p:nvPr/>
        </p:nvSpPr>
        <p:spPr>
          <a:xfrm>
            <a:off x="3847954" y="117512"/>
            <a:ext cx="6613217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9" name="Graphic 68" descr="Teacher">
            <a:extLst>
              <a:ext uri="{FF2B5EF4-FFF2-40B4-BE49-F238E27FC236}">
                <a16:creationId xmlns:a16="http://schemas.microsoft.com/office/drawing/2014/main" id="{9242D70A-87F9-4999-B27D-CB8B65432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5233" y="-52673"/>
            <a:ext cx="914400" cy="914400"/>
          </a:xfrm>
          <a:prstGeom prst="rect">
            <a:avLst/>
          </a:prstGeom>
        </p:spPr>
      </p:pic>
      <p:sp>
        <p:nvSpPr>
          <p:cNvPr id="70" name="Google Shape;108;p3">
            <a:hlinkClick r:id="" action="ppaction://noaction">
              <a:snd r:embed="rId3" name="T1_W7F_5.1.wav"/>
            </a:hlinkClick>
            <a:extLst>
              <a:ext uri="{FF2B5EF4-FFF2-40B4-BE49-F238E27FC236}">
                <a16:creationId xmlns:a16="http://schemas.microsoft.com/office/drawing/2014/main" id="{6E167D29-7839-4041-B0F3-862ABC1B859B}"/>
              </a:ext>
            </a:extLst>
          </p:cNvPr>
          <p:cNvSpPr txBox="1"/>
          <p:nvPr/>
        </p:nvSpPr>
        <p:spPr>
          <a:xfrm>
            <a:off x="3847954" y="128500"/>
            <a:ext cx="651524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  <a:sym typeface="Calibri"/>
              </a:rPr>
              <a:t>Hör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sym typeface="Calibri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  <a:sym typeface="Calibri"/>
              </a:rPr>
              <a:t>zu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sym typeface="Calibri"/>
              </a:rPr>
              <a:t>. Was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  <a:sym typeface="Calibri"/>
              </a:rPr>
              <a:t>ist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sym typeface="Calibri"/>
              </a:rPr>
              <a:t> das auf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  <a:sym typeface="Calibri"/>
              </a:rPr>
              <a:t>Englisch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  <a:sym typeface="Calibri"/>
              </a:rPr>
              <a:t>?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C65A9DE7-BC7F-4892-80DA-26814D6EA771}"/>
              </a:ext>
            </a:extLst>
          </p:cNvPr>
          <p:cNvSpPr txBox="1">
            <a:spLocks/>
          </p:cNvSpPr>
          <p:nvPr/>
        </p:nvSpPr>
        <p:spPr>
          <a:xfrm>
            <a:off x="10950576" y="1209740"/>
            <a:ext cx="1241424" cy="424815"/>
          </a:xfrm>
          <a:prstGeom prst="rect">
            <a:avLst/>
          </a:prstGeom>
          <a:solidFill>
            <a:srgbClr val="F19D19">
              <a:lumMod val="40000"/>
              <a:lumOff val="60000"/>
            </a:srgbClr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hören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65" name="Picture 6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859A54-D185-4F3C-B76A-7CEC4AE7C70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25" y="0"/>
            <a:ext cx="1097375" cy="1402202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AF1D97A7-7B6B-438E-8FDD-128AEAC193DD}"/>
              </a:ext>
            </a:extLst>
          </p:cNvPr>
          <p:cNvSpPr txBox="1"/>
          <p:nvPr/>
        </p:nvSpPr>
        <p:spPr>
          <a:xfrm>
            <a:off x="9069958" y="71271"/>
            <a:ext cx="192459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auf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Englisch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English</a:t>
            </a:r>
          </a:p>
        </p:txBody>
      </p:sp>
      <p:graphicFrame>
        <p:nvGraphicFramePr>
          <p:cNvPr id="72" name="Table 2">
            <a:extLst>
              <a:ext uri="{FF2B5EF4-FFF2-40B4-BE49-F238E27FC236}">
                <a16:creationId xmlns:a16="http://schemas.microsoft.com/office/drawing/2014/main" id="{7AD20A2E-D375-4264-9258-8B89D4C55D48}"/>
              </a:ext>
            </a:extLst>
          </p:cNvPr>
          <p:cNvGraphicFramePr/>
          <p:nvPr/>
        </p:nvGraphicFramePr>
        <p:xfrm>
          <a:off x="308995" y="2071470"/>
          <a:ext cx="11626332" cy="4468241"/>
        </p:xfrm>
        <a:graphic>
          <a:graphicData uri="http://schemas.openxmlformats.org/drawingml/2006/table">
            <a:tbl>
              <a:tblPr/>
              <a:tblGrid>
                <a:gridCol w="1054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4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4081">
                  <a:extLst>
                    <a:ext uri="{9D8B030D-6E8A-4147-A177-3AD203B41FA5}">
                      <a16:colId xmlns:a16="http://schemas.microsoft.com/office/drawing/2014/main" val="1699234568"/>
                    </a:ext>
                  </a:extLst>
                </a:gridCol>
                <a:gridCol w="3524081">
                  <a:extLst>
                    <a:ext uri="{9D8B030D-6E8A-4147-A177-3AD203B41FA5}">
                      <a16:colId xmlns:a16="http://schemas.microsoft.com/office/drawing/2014/main" val="665492505"/>
                    </a:ext>
                  </a:extLst>
                </a:gridCol>
              </a:tblGrid>
              <a:tr h="5256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0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Hello!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Bye!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Hello (formal)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0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are here.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here.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are there.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0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 she there?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is there.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 he there?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0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That is great!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 that great?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 that right?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0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 that clear?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 that wrong?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That is clear!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0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Goodbye!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 example, please!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Bye!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3" name="CustomShape 23">
            <a:hlinkClick r:id="" action="ppaction://noaction">
              <a:snd r:embed="rId7" name="T1_W7F_5.2.wav"/>
            </a:hlinkClick>
            <a:extLst>
              <a:ext uri="{FF2B5EF4-FFF2-40B4-BE49-F238E27FC236}">
                <a16:creationId xmlns:a16="http://schemas.microsoft.com/office/drawing/2014/main" id="{08BD0B7F-514F-4DCD-96C7-5305B4AAED13}"/>
              </a:ext>
            </a:extLst>
          </p:cNvPr>
          <p:cNvSpPr/>
          <p:nvPr/>
        </p:nvSpPr>
        <p:spPr>
          <a:xfrm>
            <a:off x="415199" y="2745756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4" name="CustomShape 24">
            <a:hlinkClick r:id="" action="ppaction://noaction">
              <a:snd r:embed="rId8" name="T1_W7F_5.3.wav"/>
            </a:hlinkClick>
            <a:extLst>
              <a:ext uri="{FF2B5EF4-FFF2-40B4-BE49-F238E27FC236}">
                <a16:creationId xmlns:a16="http://schemas.microsoft.com/office/drawing/2014/main" id="{B95C8610-888B-4B13-9D7F-22EB32FDC00F}"/>
              </a:ext>
            </a:extLst>
          </p:cNvPr>
          <p:cNvSpPr/>
          <p:nvPr/>
        </p:nvSpPr>
        <p:spPr>
          <a:xfrm>
            <a:off x="415199" y="3375843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2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5" name="CustomShape 25">
            <a:hlinkClick r:id="" action="ppaction://noaction">
              <a:snd r:embed="rId9" name="T1_W7F_5.4.wav"/>
            </a:hlinkClick>
            <a:extLst>
              <a:ext uri="{FF2B5EF4-FFF2-40B4-BE49-F238E27FC236}">
                <a16:creationId xmlns:a16="http://schemas.microsoft.com/office/drawing/2014/main" id="{87C35FCB-D007-4743-ADA6-245FDF95F301}"/>
              </a:ext>
            </a:extLst>
          </p:cNvPr>
          <p:cNvSpPr/>
          <p:nvPr/>
        </p:nvSpPr>
        <p:spPr>
          <a:xfrm>
            <a:off x="415199" y="4047417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3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6" name="CustomShape 26">
            <a:hlinkClick r:id="" action="ppaction://noaction">
              <a:snd r:embed="rId10" name="T1_W7F_5.5.wav"/>
            </a:hlinkClick>
            <a:extLst>
              <a:ext uri="{FF2B5EF4-FFF2-40B4-BE49-F238E27FC236}">
                <a16:creationId xmlns:a16="http://schemas.microsoft.com/office/drawing/2014/main" id="{46D3D946-A852-409C-8E08-0FB627C7D095}"/>
              </a:ext>
            </a:extLst>
          </p:cNvPr>
          <p:cNvSpPr/>
          <p:nvPr/>
        </p:nvSpPr>
        <p:spPr>
          <a:xfrm>
            <a:off x="415199" y="4720821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4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7" name="CustomShape 27">
            <a:hlinkClick r:id="" action="ppaction://noaction">
              <a:snd r:embed="rId11" name="T1_W7F_5.6.wav"/>
            </a:hlinkClick>
            <a:extLst>
              <a:ext uri="{FF2B5EF4-FFF2-40B4-BE49-F238E27FC236}">
                <a16:creationId xmlns:a16="http://schemas.microsoft.com/office/drawing/2014/main" id="{F1C5BBBC-FEE2-44E5-ADA5-7D8E4B63204F}"/>
              </a:ext>
            </a:extLst>
          </p:cNvPr>
          <p:cNvSpPr/>
          <p:nvPr/>
        </p:nvSpPr>
        <p:spPr>
          <a:xfrm>
            <a:off x="415199" y="5368131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5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8" name="CustomShape 28">
            <a:hlinkClick r:id="" action="ppaction://noaction">
              <a:snd r:embed="rId12" name="T1_W7F_5.7.wav"/>
            </a:hlinkClick>
            <a:extLst>
              <a:ext uri="{FF2B5EF4-FFF2-40B4-BE49-F238E27FC236}">
                <a16:creationId xmlns:a16="http://schemas.microsoft.com/office/drawing/2014/main" id="{9A90868C-7183-439E-A1EB-9079A05B4B16}"/>
              </a:ext>
            </a:extLst>
          </p:cNvPr>
          <p:cNvSpPr/>
          <p:nvPr/>
        </p:nvSpPr>
        <p:spPr>
          <a:xfrm>
            <a:off x="431499" y="6047145"/>
            <a:ext cx="464040" cy="396360"/>
          </a:xfrm>
          <a:prstGeom prst="actionButtonBlank">
            <a:avLst/>
          </a:prstGeom>
          <a:solidFill>
            <a:srgbClr val="002060"/>
          </a:solidFill>
          <a:ln>
            <a:solidFill>
              <a:srgbClr val="FFC00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6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C44A1F-2D2E-4E1C-A5BA-3881D709202E}"/>
              </a:ext>
            </a:extLst>
          </p:cNvPr>
          <p:cNvSpPr txBox="1"/>
          <p:nvPr/>
        </p:nvSpPr>
        <p:spPr>
          <a:xfrm>
            <a:off x="131728" y="717860"/>
            <a:ext cx="1057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Robbie has learnt a lot of German this week. 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Frau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Bahlsen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decides to see just how much. Join in and see how much you know. 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999146A-01AD-46BE-A61F-8E60FA8F06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600" y="854919"/>
            <a:ext cx="1141072" cy="11591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3E9893-1D57-4656-A544-A6A088E0E1FB}"/>
              </a:ext>
            </a:extLst>
          </p:cNvPr>
          <p:cNvSpPr/>
          <p:nvPr/>
        </p:nvSpPr>
        <p:spPr>
          <a:xfrm>
            <a:off x="4884821" y="2613377"/>
            <a:ext cx="3525253" cy="637053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7AE44-6BC1-40A6-87F3-EBB0CD1C5AB7}"/>
              </a:ext>
            </a:extLst>
          </p:cNvPr>
          <p:cNvSpPr/>
          <p:nvPr/>
        </p:nvSpPr>
        <p:spPr>
          <a:xfrm>
            <a:off x="1359568" y="3264980"/>
            <a:ext cx="3525253" cy="637053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3D1FEC-230E-4A8E-9427-0393C48C8A7D}"/>
              </a:ext>
            </a:extLst>
          </p:cNvPr>
          <p:cNvSpPr/>
          <p:nvPr/>
        </p:nvSpPr>
        <p:spPr>
          <a:xfrm>
            <a:off x="8402973" y="3925557"/>
            <a:ext cx="3525253" cy="637053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830EA4-6C96-4553-BE86-A5C420D5E254}"/>
              </a:ext>
            </a:extLst>
          </p:cNvPr>
          <p:cNvSpPr/>
          <p:nvPr/>
        </p:nvSpPr>
        <p:spPr>
          <a:xfrm>
            <a:off x="4877720" y="4583818"/>
            <a:ext cx="3525253" cy="637053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39EED4-7419-4A50-BA40-0DB1429D25DF}"/>
              </a:ext>
            </a:extLst>
          </p:cNvPr>
          <p:cNvSpPr/>
          <p:nvPr/>
        </p:nvSpPr>
        <p:spPr>
          <a:xfrm>
            <a:off x="8410074" y="5220871"/>
            <a:ext cx="3525253" cy="637053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2F9E39E-B42B-4355-9E31-34561F9B1578}"/>
              </a:ext>
            </a:extLst>
          </p:cNvPr>
          <p:cNvSpPr/>
          <p:nvPr/>
        </p:nvSpPr>
        <p:spPr>
          <a:xfrm>
            <a:off x="1359568" y="5894020"/>
            <a:ext cx="3525253" cy="637053"/>
          </a:xfrm>
          <a:prstGeom prst="rect">
            <a:avLst/>
          </a:prstGeom>
          <a:solidFill>
            <a:srgbClr val="FFD10D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F1535696-4E75-42B2-A0E4-8F03D98391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8" y="1328053"/>
            <a:ext cx="853758" cy="118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3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7" name="Google Shape;119;p1">
            <a:extLst>
              <a:ext uri="{FF2B5EF4-FFF2-40B4-BE49-F238E27FC236}">
                <a16:creationId xmlns:a16="http://schemas.microsoft.com/office/drawing/2014/main" id="{F89165F8-F1D5-4085-81F8-059C6C59505B}"/>
              </a:ext>
            </a:extLst>
          </p:cNvPr>
          <p:cNvSpPr/>
          <p:nvPr/>
        </p:nvSpPr>
        <p:spPr>
          <a:xfrm>
            <a:off x="122755" y="128500"/>
            <a:ext cx="52133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33468C7-F285-4BD7-97F7-E7F1BBD8A15E}"/>
              </a:ext>
            </a:extLst>
          </p:cNvPr>
          <p:cNvSpPr txBox="1">
            <a:spLocks/>
          </p:cNvSpPr>
          <p:nvPr/>
        </p:nvSpPr>
        <p:spPr>
          <a:xfrm>
            <a:off x="11168850" y="971208"/>
            <a:ext cx="706161" cy="398063"/>
          </a:xfrm>
          <a:prstGeom prst="rect">
            <a:avLst/>
          </a:prstGeom>
          <a:solidFill>
            <a:srgbClr val="2E94AF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prstClr val="white"/>
                </a:solidFill>
                <a:latin typeface="Century Gothic" panose="020B0502020202020204" pitchFamily="34" charset="0"/>
              </a:rPr>
              <a:t>lesen</a:t>
            </a:r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6C4681A7-4D6A-443D-A3E3-CB4098107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530" y="110824"/>
            <a:ext cx="1127858" cy="8291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DDEAEF-B9DD-4BD0-85B5-C822CCCD0BBD}"/>
              </a:ext>
            </a:extLst>
          </p:cNvPr>
          <p:cNvSpPr txBox="1"/>
          <p:nvPr/>
        </p:nvSpPr>
        <p:spPr>
          <a:xfrm>
            <a:off x="216840" y="670689"/>
            <a:ext cx="922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Robbie can read German and English now, too. Can you?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7AC6235-AEDB-447D-A80E-D6C6C797B5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340" y="3999652"/>
            <a:ext cx="1141072" cy="1159184"/>
          </a:xfrm>
          <a:prstGeom prst="rect">
            <a:avLst/>
          </a:prstGeom>
        </p:spPr>
      </p:pic>
      <p:pic>
        <p:nvPicPr>
          <p:cNvPr id="68" name="Picture 6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id="{41CFA857-9B30-4E0C-830A-974A90EE0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929" y="1462592"/>
            <a:ext cx="853758" cy="118397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70474E-09AE-45F0-908B-90CFC84C046A}"/>
              </a:ext>
            </a:extLst>
          </p:cNvPr>
          <p:cNvSpPr/>
          <p:nvPr/>
        </p:nvSpPr>
        <p:spPr>
          <a:xfrm>
            <a:off x="9321617" y="4954842"/>
            <a:ext cx="2225842" cy="129941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 descr="A picture containing text, electronics, monitor, display&#10;&#10;Description automatically generated">
            <a:extLst>
              <a:ext uri="{FF2B5EF4-FFF2-40B4-BE49-F238E27FC236}">
                <a16:creationId xmlns:a16="http://schemas.microsoft.com/office/drawing/2014/main" id="{1DF5286F-1041-4F4A-9D12-EB721536F9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5" y="1136349"/>
            <a:ext cx="9388596" cy="5339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F9FBD0-626C-4869-89B0-2A7EB57EF59B}"/>
              </a:ext>
            </a:extLst>
          </p:cNvPr>
          <p:cNvSpPr txBox="1"/>
          <p:nvPr/>
        </p:nvSpPr>
        <p:spPr>
          <a:xfrm>
            <a:off x="2687567" y="2665267"/>
            <a:ext cx="5089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Guten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Tag,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Klasse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3!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BF085E0-E0BC-498E-B7B8-C02D74606759}"/>
              </a:ext>
            </a:extLst>
          </p:cNvPr>
          <p:cNvSpPr txBox="1"/>
          <p:nvPr/>
        </p:nvSpPr>
        <p:spPr>
          <a:xfrm>
            <a:off x="9292144" y="5389311"/>
            <a:ext cx="2024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Hello, class 3!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FF388-C148-708A-7E27-71BB51BE39D3}"/>
              </a:ext>
            </a:extLst>
          </p:cNvPr>
          <p:cNvSpPr txBox="1"/>
          <p:nvPr/>
        </p:nvSpPr>
        <p:spPr>
          <a:xfrm>
            <a:off x="2367778" y="2646568"/>
            <a:ext cx="640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Ist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das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richtig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oder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falsch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A3AAC4-2913-481A-63D6-0537AF6E5AEB}"/>
              </a:ext>
            </a:extLst>
          </p:cNvPr>
          <p:cNvSpPr txBox="1"/>
          <p:nvPr/>
        </p:nvSpPr>
        <p:spPr>
          <a:xfrm>
            <a:off x="9401716" y="5352325"/>
            <a:ext cx="202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Is that right or wrong?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E9846B-A138-57EC-C119-7E34B2208B74}"/>
              </a:ext>
            </a:extLst>
          </p:cNvPr>
          <p:cNvSpPr txBox="1"/>
          <p:nvPr/>
        </p:nvSpPr>
        <p:spPr>
          <a:xfrm>
            <a:off x="3298663" y="2698243"/>
            <a:ext cx="640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Ist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das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klar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54F49-14C3-34DB-FF2B-823AF6FD12D1}"/>
              </a:ext>
            </a:extLst>
          </p:cNvPr>
          <p:cNvSpPr txBox="1"/>
          <p:nvPr/>
        </p:nvSpPr>
        <p:spPr>
          <a:xfrm>
            <a:off x="9422206" y="5389311"/>
            <a:ext cx="2024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Is that clear?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C96DAF-D35A-4CEF-696B-6C62568CCD45}"/>
              </a:ext>
            </a:extLst>
          </p:cNvPr>
          <p:cNvSpPr txBox="1"/>
          <p:nvPr/>
        </p:nvSpPr>
        <p:spPr>
          <a:xfrm>
            <a:off x="3298663" y="2665267"/>
            <a:ext cx="640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Was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ist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das?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B27211-4184-C23A-4B59-2A504C817950}"/>
              </a:ext>
            </a:extLst>
          </p:cNvPr>
          <p:cNvSpPr txBox="1"/>
          <p:nvPr/>
        </p:nvSpPr>
        <p:spPr>
          <a:xfrm>
            <a:off x="9534122" y="5357049"/>
            <a:ext cx="2024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What is that?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9AEB86-AC02-2F6F-7055-A914B28F1777}"/>
              </a:ext>
            </a:extLst>
          </p:cNvPr>
          <p:cNvSpPr txBox="1"/>
          <p:nvPr/>
        </p:nvSpPr>
        <p:spPr>
          <a:xfrm>
            <a:off x="2489913" y="2646567"/>
            <a:ext cx="640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Ist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es der, die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oder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das?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84E085-D33B-E69F-85C9-21BF19A6CE69}"/>
              </a:ext>
            </a:extLst>
          </p:cNvPr>
          <p:cNvSpPr txBox="1"/>
          <p:nvPr/>
        </p:nvSpPr>
        <p:spPr>
          <a:xfrm>
            <a:off x="9457006" y="5107711"/>
            <a:ext cx="2024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Is it the (m), the (f) or the(n)?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EB7C2E-BC07-C396-5E33-4C166864D807}"/>
              </a:ext>
            </a:extLst>
          </p:cNvPr>
          <p:cNvSpPr txBox="1"/>
          <p:nvPr/>
        </p:nvSpPr>
        <p:spPr>
          <a:xfrm>
            <a:off x="2454101" y="2698243"/>
            <a:ext cx="640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Ist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das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Beispiel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richtig</a:t>
            </a:r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63E82-EBC4-0E58-D835-334B9AA99EAD}"/>
              </a:ext>
            </a:extLst>
          </p:cNvPr>
          <p:cNvSpPr txBox="1"/>
          <p:nvPr/>
        </p:nvSpPr>
        <p:spPr>
          <a:xfrm>
            <a:off x="9442696" y="5138697"/>
            <a:ext cx="2024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Is the example right?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BA19A1-3C19-2A94-A5F4-88E227C917E6}"/>
              </a:ext>
            </a:extLst>
          </p:cNvPr>
          <p:cNvSpPr txBox="1"/>
          <p:nvPr/>
        </p:nvSpPr>
        <p:spPr>
          <a:xfrm>
            <a:off x="2540424" y="2672404"/>
            <a:ext cx="640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Segoe Print" panose="02000600000000000000" pitchFamily="2" charset="0"/>
              </a:rPr>
              <a:t>Schreib</a:t>
            </a:r>
            <a:r>
              <a:rPr lang="en-US" sz="3200" dirty="0">
                <a:solidFill>
                  <a:srgbClr val="002060"/>
                </a:solidFill>
                <a:latin typeface="Segoe Print" panose="02000600000000000000" pitchFamily="2" charset="0"/>
              </a:rPr>
              <a:t> auf Deutsch.</a:t>
            </a:r>
            <a:endParaRPr lang="en-GB" sz="32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9ADC49-5082-F0E7-C8CA-940D852B7E9D}"/>
              </a:ext>
            </a:extLst>
          </p:cNvPr>
          <p:cNvSpPr txBox="1"/>
          <p:nvPr/>
        </p:nvSpPr>
        <p:spPr>
          <a:xfrm>
            <a:off x="9387406" y="5321339"/>
            <a:ext cx="202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Write in German.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D03ACF-3F4C-20A1-A625-17F3C17BF335}"/>
              </a:ext>
            </a:extLst>
          </p:cNvPr>
          <p:cNvSpPr txBox="1"/>
          <p:nvPr/>
        </p:nvSpPr>
        <p:spPr>
          <a:xfrm>
            <a:off x="2626747" y="2724376"/>
            <a:ext cx="6403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Segoe Print" panose="02000600000000000000" pitchFamily="2" charset="0"/>
              </a:rPr>
              <a:t>Auf Wiedersehen!</a:t>
            </a:r>
            <a:endParaRPr lang="en-GB" sz="32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C00091-6D94-A52D-8A28-33CDEF9182DA}"/>
              </a:ext>
            </a:extLst>
          </p:cNvPr>
          <p:cNvSpPr txBox="1"/>
          <p:nvPr/>
        </p:nvSpPr>
        <p:spPr>
          <a:xfrm>
            <a:off x="9497266" y="5446473"/>
            <a:ext cx="2024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Segoe Print" panose="02000600000000000000" pitchFamily="2" charset="0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11442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1" grpId="0"/>
      <p:bldP spid="71" grpId="1"/>
      <p:bldP spid="14" grpId="0"/>
      <p:bldP spid="14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50" name="Google Shape;119;p1">
            <a:extLst>
              <a:ext uri="{FF2B5EF4-FFF2-40B4-BE49-F238E27FC236}">
                <a16:creationId xmlns:a16="http://schemas.microsoft.com/office/drawing/2014/main" id="{A71ACA46-CE7F-4525-A190-BB7A5355194B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A201A429-64ED-4B7A-94F6-0DC7EAB1D42B}"/>
              </a:ext>
            </a:extLst>
          </p:cNvPr>
          <p:cNvSpPr txBox="1">
            <a:spLocks/>
          </p:cNvSpPr>
          <p:nvPr/>
        </p:nvSpPr>
        <p:spPr>
          <a:xfrm>
            <a:off x="10737630" y="1123058"/>
            <a:ext cx="1316286" cy="374973"/>
          </a:xfrm>
          <a:prstGeom prst="rect">
            <a:avLst/>
          </a:prstGeom>
          <a:solidFill>
            <a:srgbClr val="FFD10D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sprechen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4020B0-A2A3-4F68-801E-E9DF382DC02F}"/>
              </a:ext>
            </a:extLst>
          </p:cNvPr>
          <p:cNvGrpSpPr/>
          <p:nvPr/>
        </p:nvGrpSpPr>
        <p:grpSpPr>
          <a:xfrm>
            <a:off x="10737630" y="91705"/>
            <a:ext cx="1316286" cy="754334"/>
            <a:chOff x="10714104" y="160499"/>
            <a:chExt cx="1316286" cy="754334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F4B5CDE5-34C6-427E-BD36-480850F7712A}"/>
                </a:ext>
              </a:extLst>
            </p:cNvPr>
            <p:cNvSpPr/>
            <p:nvPr/>
          </p:nvSpPr>
          <p:spPr>
            <a:xfrm>
              <a:off x="10714104" y="160499"/>
              <a:ext cx="1316286" cy="754334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76200" cap="flat" cmpd="sng" algn="ctr">
              <a:solidFill>
                <a:srgbClr val="E7E6E6">
                  <a:lumMod val="1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5A07DE71-EF7E-4BB1-9B08-A8CC57BE3E77}"/>
                </a:ext>
              </a:extLst>
            </p:cNvPr>
            <p:cNvSpPr/>
            <p:nvPr/>
          </p:nvSpPr>
          <p:spPr>
            <a:xfrm>
              <a:off x="10737630" y="179881"/>
              <a:ext cx="1269234" cy="734951"/>
            </a:xfrm>
            <a:prstGeom prst="wedgeRoundRectCallout">
              <a:avLst>
                <a:gd name="adj1" fmla="val -3751"/>
                <a:gd name="adj2" fmla="val 80385"/>
                <a:gd name="adj3" fmla="val 16667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27" name="Picture 26" descr="A picture containing text, reptile&#10;&#10;Description automatically generated">
              <a:extLst>
                <a:ext uri="{FF2B5EF4-FFF2-40B4-BE49-F238E27FC236}">
                  <a16:creationId xmlns:a16="http://schemas.microsoft.com/office/drawing/2014/main" id="{95BB7C96-D5B4-4C5E-BBCE-F7C229BAA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3670" y="221998"/>
              <a:ext cx="834673" cy="62209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2BAC05-D02F-4D9D-A61C-1280A946D181}"/>
                </a:ext>
              </a:extLst>
            </p:cNvPr>
            <p:cNvSpPr txBox="1"/>
            <p:nvPr/>
          </p:nvSpPr>
          <p:spPr>
            <a:xfrm>
              <a:off x="11439650" y="268502"/>
              <a:ext cx="464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…</a:t>
              </a:r>
            </a:p>
          </p:txBody>
        </p:sp>
      </p:grpSp>
      <p:sp>
        <p:nvSpPr>
          <p:cNvPr id="21" name="CustomShape 6">
            <a:extLst>
              <a:ext uri="{FF2B5EF4-FFF2-40B4-BE49-F238E27FC236}">
                <a16:creationId xmlns:a16="http://schemas.microsoft.com/office/drawing/2014/main" id="{DC2280F2-95A9-4874-A75B-9B0CF9D264F7}"/>
              </a:ext>
            </a:extLst>
          </p:cNvPr>
          <p:cNvSpPr/>
          <p:nvPr/>
        </p:nvSpPr>
        <p:spPr>
          <a:xfrm>
            <a:off x="2861994" y="108003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Partnerarbeit</a:t>
            </a:r>
            <a:r>
              <a:rPr lang="en-GB" sz="2800" b="1" spc="-1" dirty="0">
                <a:solidFill>
                  <a:srgbClr val="002060"/>
                </a:solidFill>
                <a:latin typeface="Century gothic"/>
                <a:ea typeface="Century Gothic"/>
              </a:rPr>
              <a:t>*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0" name="CustomShape 6">
            <a:extLst>
              <a:ext uri="{FF2B5EF4-FFF2-40B4-BE49-F238E27FC236}">
                <a16:creationId xmlns:a16="http://schemas.microsoft.com/office/drawing/2014/main" id="{0F96BF33-3356-479E-A822-21237123A7F6}"/>
              </a:ext>
            </a:extLst>
          </p:cNvPr>
          <p:cNvSpPr/>
          <p:nvPr/>
        </p:nvSpPr>
        <p:spPr>
          <a:xfrm>
            <a:off x="153752" y="643675"/>
            <a:ext cx="10481101" cy="875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spc="-1" dirty="0">
                <a:solidFill>
                  <a:srgbClr val="002060"/>
                </a:solidFill>
                <a:latin typeface="Century gothic"/>
                <a:ea typeface="Century Gothic"/>
              </a:rPr>
              <a:t>Work in tandem with a partner. A and B have different information (half German, half English). </a:t>
            </a:r>
            <a:endParaRPr kumimoji="0" lang="en-GB" sz="24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DBDE7A0-C04F-4942-AECD-60F7877DE3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030" y="143642"/>
            <a:ext cx="1141072" cy="115918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F9E5080-5BCD-4A27-A4C9-1C1A06E8B9DF}"/>
              </a:ext>
            </a:extLst>
          </p:cNvPr>
          <p:cNvSpPr txBox="1"/>
          <p:nvPr/>
        </p:nvSpPr>
        <p:spPr>
          <a:xfrm>
            <a:off x="6292972" y="153204"/>
            <a:ext cx="3366532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*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Partnerarbeit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pair work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6E79AE-AF9B-44B5-801D-E0EA2DD35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064125"/>
              </p:ext>
            </p:extLst>
          </p:nvPr>
        </p:nvGraphicFramePr>
        <p:xfrm>
          <a:off x="383856" y="2577637"/>
          <a:ext cx="3116162" cy="1163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6162">
                  <a:extLst>
                    <a:ext uri="{9D8B030D-6E8A-4147-A177-3AD203B41FA5}">
                      <a16:colId xmlns:a16="http://schemas.microsoft.com/office/drawing/2014/main" val="2351676846"/>
                    </a:ext>
                  </a:extLst>
                </a:gridCol>
              </a:tblGrid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Tschüss! _____________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47274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 That is great!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280162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881B13C3-88FC-48B1-9F86-CCA496A78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293618"/>
              </p:ext>
            </p:extLst>
          </p:nvPr>
        </p:nvGraphicFramePr>
        <p:xfrm>
          <a:off x="8101508" y="4978008"/>
          <a:ext cx="2886046" cy="1163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046">
                  <a:extLst>
                    <a:ext uri="{9D8B030D-6E8A-4147-A177-3AD203B41FA5}">
                      <a16:colId xmlns:a16="http://schemas.microsoft.com/office/drawing/2014/main" val="2351676846"/>
                    </a:ext>
                  </a:extLst>
                </a:gridCol>
              </a:tblGrid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toll! 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371830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 Bye!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1110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922D060-DF40-43CF-8394-B70F4723321E}"/>
              </a:ext>
            </a:extLst>
          </p:cNvPr>
          <p:cNvSpPr txBox="1"/>
          <p:nvPr/>
        </p:nvSpPr>
        <p:spPr>
          <a:xfrm>
            <a:off x="1882657" y="2636126"/>
            <a:ext cx="1949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Bye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5FB323-0C67-4EEE-BE4C-3E8B132C94F8}"/>
              </a:ext>
            </a:extLst>
          </p:cNvPr>
          <p:cNvSpPr txBox="1"/>
          <p:nvPr/>
        </p:nvSpPr>
        <p:spPr>
          <a:xfrm>
            <a:off x="8430516" y="5605020"/>
            <a:ext cx="1949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Tschüss!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858313-2A70-4967-932A-CEA949E4B9F7}"/>
              </a:ext>
            </a:extLst>
          </p:cNvPr>
          <p:cNvSpPr txBox="1"/>
          <p:nvPr/>
        </p:nvSpPr>
        <p:spPr>
          <a:xfrm>
            <a:off x="306833" y="3248418"/>
            <a:ext cx="1949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toll!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58C4DB5-8A3A-4BC9-9F21-5CF1BD83A7A5}"/>
              </a:ext>
            </a:extLst>
          </p:cNvPr>
          <p:cNvSpPr txBox="1"/>
          <p:nvPr/>
        </p:nvSpPr>
        <p:spPr>
          <a:xfrm>
            <a:off x="9405074" y="5068769"/>
            <a:ext cx="1949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That is great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4B5581F-2AA6-498E-B8FC-A61EF775E6AA}"/>
              </a:ext>
            </a:extLst>
          </p:cNvPr>
          <p:cNvGrpSpPr/>
          <p:nvPr/>
        </p:nvGrpSpPr>
        <p:grpSpPr>
          <a:xfrm>
            <a:off x="6165718" y="1682656"/>
            <a:ext cx="1810520" cy="2953227"/>
            <a:chOff x="6007802" y="2411972"/>
            <a:chExt cx="1810520" cy="2953227"/>
          </a:xfrm>
        </p:grpSpPr>
        <p:pic>
          <p:nvPicPr>
            <p:cNvPr id="10" name="Picture 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1226C09-3EAF-497F-8BDB-3AFC680C4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802" y="2411972"/>
              <a:ext cx="1810520" cy="2953227"/>
            </a:xfrm>
            <a:prstGeom prst="rect">
              <a:avLst/>
            </a:prstGeom>
          </p:spPr>
        </p:pic>
        <p:pic>
          <p:nvPicPr>
            <p:cNvPr id="14" name="Picture 13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0050562A-D527-4889-91C2-D3578EA8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4482">
              <a:off x="6323454" y="3186091"/>
              <a:ext cx="1399360" cy="1363843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E88F9B8-389F-452B-9600-18EA26F68953}"/>
              </a:ext>
            </a:extLst>
          </p:cNvPr>
          <p:cNvGrpSpPr/>
          <p:nvPr/>
        </p:nvGrpSpPr>
        <p:grpSpPr>
          <a:xfrm>
            <a:off x="4185181" y="1682656"/>
            <a:ext cx="1810520" cy="2953227"/>
            <a:chOff x="1770987" y="3087678"/>
            <a:chExt cx="1810520" cy="2953227"/>
          </a:xfrm>
        </p:grpSpPr>
        <p:pic>
          <p:nvPicPr>
            <p:cNvPr id="52" name="Picture 5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59F0088-6951-4A9D-8EC1-E61F4C5F3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70987" y="3087678"/>
              <a:ext cx="1810520" cy="2953227"/>
            </a:xfrm>
            <a:prstGeom prst="rect">
              <a:avLst/>
            </a:prstGeom>
          </p:spPr>
        </p:pic>
        <p:pic>
          <p:nvPicPr>
            <p:cNvPr id="53" name="Picture 52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2D2D5638-A1DC-4C48-8F63-2ED43E39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30403" flipH="1">
              <a:off x="1849494" y="3833195"/>
              <a:ext cx="1411187" cy="1363843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3C4515E-9F5D-485A-AF66-DC9870D7905E}"/>
              </a:ext>
            </a:extLst>
          </p:cNvPr>
          <p:cNvSpPr txBox="1"/>
          <p:nvPr/>
        </p:nvSpPr>
        <p:spPr>
          <a:xfrm>
            <a:off x="4506201" y="1807368"/>
            <a:ext cx="1734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Tschüss! </a:t>
            </a:r>
            <a:endParaRPr lang="en-GB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9B4465-1E43-4F5C-9481-7E1939263853}"/>
              </a:ext>
            </a:extLst>
          </p:cNvPr>
          <p:cNvSpPr txBox="1"/>
          <p:nvPr/>
        </p:nvSpPr>
        <p:spPr>
          <a:xfrm>
            <a:off x="6691198" y="1820454"/>
            <a:ext cx="9797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Bye! </a:t>
            </a:r>
            <a:endParaRPr lang="en-GB" b="1" dirty="0"/>
          </a:p>
        </p:txBody>
      </p:sp>
      <p:pic>
        <p:nvPicPr>
          <p:cNvPr id="60" name="Graphic 59" descr="Pencil with solid fill">
            <a:extLst>
              <a:ext uri="{FF2B5EF4-FFF2-40B4-BE49-F238E27FC236}">
                <a16:creationId xmlns:a16="http://schemas.microsoft.com/office/drawing/2014/main" id="{31F2390A-B30B-4DA8-B73D-7FBE31E449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89915" y="2303457"/>
            <a:ext cx="512658" cy="512658"/>
          </a:xfrm>
          <a:prstGeom prst="rect">
            <a:avLst/>
          </a:prstGeom>
        </p:spPr>
      </p:pic>
      <p:pic>
        <p:nvPicPr>
          <p:cNvPr id="61" name="Graphic 60" descr="Pencil with solid fill">
            <a:extLst>
              <a:ext uri="{FF2B5EF4-FFF2-40B4-BE49-F238E27FC236}">
                <a16:creationId xmlns:a16="http://schemas.microsoft.com/office/drawing/2014/main" id="{B4F1D9CA-1871-4491-97B3-A83C6EF9C8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44671" y="5570508"/>
            <a:ext cx="512658" cy="512658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0DCA59D-B216-4D71-9EB4-16AA5719CAA9}"/>
              </a:ext>
            </a:extLst>
          </p:cNvPr>
          <p:cNvSpPr txBox="1"/>
          <p:nvPr/>
        </p:nvSpPr>
        <p:spPr>
          <a:xfrm>
            <a:off x="6505753" y="1682656"/>
            <a:ext cx="11804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Das</a:t>
            </a:r>
            <a: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</a:t>
            </a:r>
            <a:r>
              <a:rPr kumimoji="0" lang="en-GB" sz="20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ist</a:t>
            </a:r>
            <a:r>
              <a:rPr kumimoji="0" lang="en-GB" sz="20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 toll!</a:t>
            </a:r>
            <a:endParaRPr lang="en-GB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446D0B-31FD-408E-888A-0C9488ACF16A}"/>
              </a:ext>
            </a:extLst>
          </p:cNvPr>
          <p:cNvSpPr txBox="1"/>
          <p:nvPr/>
        </p:nvSpPr>
        <p:spPr>
          <a:xfrm>
            <a:off x="4541248" y="1664893"/>
            <a:ext cx="11804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That’s great</a:t>
            </a:r>
            <a:endParaRPr lang="en-GB" b="1" dirty="0"/>
          </a:p>
        </p:txBody>
      </p:sp>
      <p:pic>
        <p:nvPicPr>
          <p:cNvPr id="64" name="Graphic 63" descr="Pencil with solid fill">
            <a:extLst>
              <a:ext uri="{FF2B5EF4-FFF2-40B4-BE49-F238E27FC236}">
                <a16:creationId xmlns:a16="http://schemas.microsoft.com/office/drawing/2014/main" id="{0CB9CC33-20BE-49D7-9CC3-05B8EFEA5E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26701" y="4629487"/>
            <a:ext cx="512658" cy="512658"/>
          </a:xfrm>
          <a:prstGeom prst="rect">
            <a:avLst/>
          </a:prstGeom>
        </p:spPr>
      </p:pic>
      <p:pic>
        <p:nvPicPr>
          <p:cNvPr id="65" name="Graphic 64" descr="Pencil with solid fill">
            <a:extLst>
              <a:ext uri="{FF2B5EF4-FFF2-40B4-BE49-F238E27FC236}">
                <a16:creationId xmlns:a16="http://schemas.microsoft.com/office/drawing/2014/main" id="{E8C06CF5-CED4-4DCC-80D5-4AC0C7624F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8470" y="2992076"/>
            <a:ext cx="512658" cy="5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  <p:bldP spid="48" grpId="0"/>
      <p:bldP spid="49" grpId="0"/>
      <p:bldP spid="57" grpId="0"/>
      <p:bldP spid="57" grpId="1"/>
      <p:bldP spid="58" grpId="0"/>
      <p:bldP spid="58" grpId="1"/>
      <p:bldP spid="6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318" y="134047"/>
            <a:ext cx="1217194" cy="508891"/>
          </a:xfrm>
        </p:spPr>
        <p:txBody>
          <a:bodyPr>
            <a:normAutofit/>
          </a:bodyPr>
          <a:lstStyle/>
          <a:p>
            <a:r>
              <a:rPr lang="es-AR" sz="800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 Handout</a:t>
            </a:r>
            <a:endParaRPr lang="en-GB" sz="8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5164824-2069-485A-9176-79301E221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533467"/>
              </p:ext>
            </p:extLst>
          </p:nvPr>
        </p:nvGraphicFramePr>
        <p:xfrm>
          <a:off x="244240" y="1676400"/>
          <a:ext cx="5781057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046">
                  <a:extLst>
                    <a:ext uri="{9D8B030D-6E8A-4147-A177-3AD203B41FA5}">
                      <a16:colId xmlns:a16="http://schemas.microsoft.com/office/drawing/2014/main" val="3585357028"/>
                    </a:ext>
                  </a:extLst>
                </a:gridCol>
                <a:gridCol w="2895011">
                  <a:extLst>
                    <a:ext uri="{9D8B030D-6E8A-4147-A177-3AD203B41FA5}">
                      <a16:colId xmlns:a16="http://schemas.microsoft.com/office/drawing/2014/main" val="2838520988"/>
                    </a:ext>
                  </a:extLst>
                </a:gridCol>
              </a:tblGrid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b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Hello!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_____________________Help! 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802159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am here.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 that clear?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24277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What is that?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 she here?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413231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Hello! [formal]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 example, please!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975209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_____________________Are you here? 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b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 he there?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200419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A3598538-3948-4809-BBB6-E882A23C6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864809"/>
              </p:ext>
            </p:extLst>
          </p:nvPr>
        </p:nvGraphicFramePr>
        <p:xfrm>
          <a:off x="6319759" y="1676400"/>
          <a:ext cx="5772092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046">
                  <a:extLst>
                    <a:ext uri="{9D8B030D-6E8A-4147-A177-3AD203B41FA5}">
                      <a16:colId xmlns:a16="http://schemas.microsoft.com/office/drawing/2014/main" val="3585357028"/>
                    </a:ext>
                  </a:extLst>
                </a:gridCol>
                <a:gridCol w="2886046">
                  <a:extLst>
                    <a:ext uri="{9D8B030D-6E8A-4147-A177-3AD203B41FA5}">
                      <a16:colId xmlns:a16="http://schemas.microsoft.com/office/drawing/2014/main" val="2838520988"/>
                    </a:ext>
                  </a:extLst>
                </a:gridCol>
              </a:tblGrid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du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hier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</a:t>
                      </a:r>
                      <a:b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hier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  <a:b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802159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das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klar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  <a:b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Hilfe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24277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Beispiel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bitte!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Hallo! </a:t>
                      </a:r>
                      <a:b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413231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bin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hier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Was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das?</a:t>
                      </a:r>
                      <a:b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975209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er da?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Guten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Tag!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20041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E7B9569-C041-4F6A-A2F5-E0F85E5C1D0D}"/>
              </a:ext>
            </a:extLst>
          </p:cNvPr>
          <p:cNvSpPr txBox="1"/>
          <p:nvPr/>
        </p:nvSpPr>
        <p:spPr>
          <a:xfrm>
            <a:off x="152800" y="1109046"/>
            <a:ext cx="240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Person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3BB1E-8DB2-49FE-A0DD-5088C7D92AB4}"/>
              </a:ext>
            </a:extLst>
          </p:cNvPr>
          <p:cNvSpPr txBox="1"/>
          <p:nvPr/>
        </p:nvSpPr>
        <p:spPr>
          <a:xfrm>
            <a:off x="6302114" y="1180724"/>
            <a:ext cx="240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Person 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84C8E6-6A6C-4965-B7EF-4D9AC810114B}"/>
              </a:ext>
            </a:extLst>
          </p:cNvPr>
          <p:cNvSpPr/>
          <p:nvPr/>
        </p:nvSpPr>
        <p:spPr>
          <a:xfrm>
            <a:off x="6319759" y="1676400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1AB29D-3E10-49A3-AD83-1E7A8A17A5B5}"/>
              </a:ext>
            </a:extLst>
          </p:cNvPr>
          <p:cNvSpPr/>
          <p:nvPr/>
        </p:nvSpPr>
        <p:spPr>
          <a:xfrm>
            <a:off x="245213" y="4493623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Graphic 26" descr="Pencil with solid fill">
            <a:extLst>
              <a:ext uri="{FF2B5EF4-FFF2-40B4-BE49-F238E27FC236}">
                <a16:creationId xmlns:a16="http://schemas.microsoft.com/office/drawing/2014/main" id="{17F05CAA-D714-4F87-8CA4-F4AB615E9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1067" y="2013857"/>
            <a:ext cx="512658" cy="512658"/>
          </a:xfrm>
          <a:prstGeom prst="rect">
            <a:avLst/>
          </a:prstGeom>
        </p:spPr>
      </p:pic>
      <p:pic>
        <p:nvPicPr>
          <p:cNvPr id="28" name="Graphic 27" descr="Pencil with solid fill">
            <a:extLst>
              <a:ext uri="{FF2B5EF4-FFF2-40B4-BE49-F238E27FC236}">
                <a16:creationId xmlns:a16="http://schemas.microsoft.com/office/drawing/2014/main" id="{E54C5213-FBF4-47E2-819D-FC10D0007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76" y="4353364"/>
            <a:ext cx="512658" cy="51265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D05BE94-3B82-410A-A8C9-4038F15E47A4}"/>
              </a:ext>
            </a:extLst>
          </p:cNvPr>
          <p:cNvSpPr txBox="1"/>
          <p:nvPr/>
        </p:nvSpPr>
        <p:spPr>
          <a:xfrm>
            <a:off x="6558141" y="1958008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Are you here?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A4B045-E61D-414D-BC6C-1484F0D70317}"/>
              </a:ext>
            </a:extLst>
          </p:cNvPr>
          <p:cNvSpPr txBox="1"/>
          <p:nvPr/>
        </p:nvSpPr>
        <p:spPr>
          <a:xfrm>
            <a:off x="347620" y="4433151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Bist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du </a:t>
            </a:r>
            <a:r>
              <a:rPr lang="en-GB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hier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6CADAA-0E11-4A20-B159-B32666A35318}"/>
              </a:ext>
            </a:extLst>
          </p:cNvPr>
          <p:cNvSpPr/>
          <p:nvPr/>
        </p:nvSpPr>
        <p:spPr>
          <a:xfrm>
            <a:off x="6316250" y="2380162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DD4CCD-8F5E-4179-8B66-CA33809F9223}"/>
              </a:ext>
            </a:extLst>
          </p:cNvPr>
          <p:cNvSpPr/>
          <p:nvPr/>
        </p:nvSpPr>
        <p:spPr>
          <a:xfrm>
            <a:off x="3115879" y="2398758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A6A29C-5166-49A9-87FA-06E7866B0C69}"/>
              </a:ext>
            </a:extLst>
          </p:cNvPr>
          <p:cNvSpPr txBox="1"/>
          <p:nvPr/>
        </p:nvSpPr>
        <p:spPr>
          <a:xfrm>
            <a:off x="3175822" y="2326460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das </a:t>
            </a:r>
            <a:r>
              <a:rPr lang="en-GB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klar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DE93B4-CFDB-492A-BC2E-318883140BBB}"/>
              </a:ext>
            </a:extLst>
          </p:cNvPr>
          <p:cNvSpPr txBox="1"/>
          <p:nvPr/>
        </p:nvSpPr>
        <p:spPr>
          <a:xfrm>
            <a:off x="6320216" y="2654966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Is that clear?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F276A5-39A4-45BA-AC1A-AE99B54305DE}"/>
              </a:ext>
            </a:extLst>
          </p:cNvPr>
          <p:cNvSpPr/>
          <p:nvPr/>
        </p:nvSpPr>
        <p:spPr>
          <a:xfrm>
            <a:off x="6302114" y="3068684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6FE99B-FDC0-435A-A30D-C2FA9C1B9C4B}"/>
              </a:ext>
            </a:extLst>
          </p:cNvPr>
          <p:cNvSpPr/>
          <p:nvPr/>
        </p:nvSpPr>
        <p:spPr>
          <a:xfrm>
            <a:off x="3135742" y="3791997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83229D-929E-46BA-80BB-05424DF518F8}"/>
              </a:ext>
            </a:extLst>
          </p:cNvPr>
          <p:cNvSpPr txBox="1"/>
          <p:nvPr/>
        </p:nvSpPr>
        <p:spPr>
          <a:xfrm>
            <a:off x="3126287" y="3778934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Ein </a:t>
            </a:r>
            <a:r>
              <a:rPr lang="en-GB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Beispiel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, bitte!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C5413E-38F4-491A-92C0-353FB497E67D}"/>
              </a:ext>
            </a:extLst>
          </p:cNvPr>
          <p:cNvSpPr txBox="1"/>
          <p:nvPr/>
        </p:nvSpPr>
        <p:spPr>
          <a:xfrm>
            <a:off x="6316250" y="3366347"/>
            <a:ext cx="2828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An example, please!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9737D2-7AF3-D30D-F0BF-E876152BB82E}"/>
              </a:ext>
            </a:extLst>
          </p:cNvPr>
          <p:cNvSpPr/>
          <p:nvPr/>
        </p:nvSpPr>
        <p:spPr>
          <a:xfrm>
            <a:off x="9193859" y="3800228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61B726-838C-49CF-A32A-BF767068FEBB}"/>
              </a:ext>
            </a:extLst>
          </p:cNvPr>
          <p:cNvSpPr/>
          <p:nvPr/>
        </p:nvSpPr>
        <p:spPr>
          <a:xfrm>
            <a:off x="216880" y="3099662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83C4F3-44CB-4ED3-6403-17A056600B9E}"/>
              </a:ext>
            </a:extLst>
          </p:cNvPr>
          <p:cNvSpPr txBox="1"/>
          <p:nvPr/>
        </p:nvSpPr>
        <p:spPr>
          <a:xfrm>
            <a:off x="244240" y="3055076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Was </a:t>
            </a:r>
            <a:r>
              <a:rPr lang="en-GB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das?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A6A582-F7D1-7234-5DCA-530E93A930B2}"/>
              </a:ext>
            </a:extLst>
          </p:cNvPr>
          <p:cNvSpPr txBox="1"/>
          <p:nvPr/>
        </p:nvSpPr>
        <p:spPr>
          <a:xfrm>
            <a:off x="9220487" y="4033041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What is that?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EB59AE-429C-04EF-C80C-049E6B3ECFD9}"/>
              </a:ext>
            </a:extLst>
          </p:cNvPr>
          <p:cNvSpPr/>
          <p:nvPr/>
        </p:nvSpPr>
        <p:spPr>
          <a:xfrm>
            <a:off x="9191669" y="1651546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5A1763E-50EF-9DA7-D6D8-3E0850F580F8}"/>
              </a:ext>
            </a:extLst>
          </p:cNvPr>
          <p:cNvSpPr/>
          <p:nvPr/>
        </p:nvSpPr>
        <p:spPr>
          <a:xfrm>
            <a:off x="3135741" y="3110552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9F8486-0075-E3F4-A29A-8219E67AFD40}"/>
              </a:ext>
            </a:extLst>
          </p:cNvPr>
          <p:cNvSpPr txBox="1"/>
          <p:nvPr/>
        </p:nvSpPr>
        <p:spPr>
          <a:xfrm>
            <a:off x="3133795" y="3051949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hier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959E309-2534-4B01-F710-99DF3D65FCDD}"/>
              </a:ext>
            </a:extLst>
          </p:cNvPr>
          <p:cNvSpPr txBox="1"/>
          <p:nvPr/>
        </p:nvSpPr>
        <p:spPr>
          <a:xfrm>
            <a:off x="9224792" y="1963564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Is she here?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63B6D68-9D0F-7DF3-9F2C-78A4EBA7FFAC}"/>
              </a:ext>
            </a:extLst>
          </p:cNvPr>
          <p:cNvSpPr/>
          <p:nvPr/>
        </p:nvSpPr>
        <p:spPr>
          <a:xfrm>
            <a:off x="9226188" y="3089846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FD35BCF-193A-BFF3-C1F9-D8FFB18796D3}"/>
              </a:ext>
            </a:extLst>
          </p:cNvPr>
          <p:cNvSpPr/>
          <p:nvPr/>
        </p:nvSpPr>
        <p:spPr>
          <a:xfrm>
            <a:off x="206819" y="1707511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83EA35-07E4-381B-C3CF-7C9B8BAA0903}"/>
              </a:ext>
            </a:extLst>
          </p:cNvPr>
          <p:cNvSpPr txBox="1"/>
          <p:nvPr/>
        </p:nvSpPr>
        <p:spPr>
          <a:xfrm>
            <a:off x="282305" y="1654525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Hallo!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C0A8E0-9E4F-F4B1-B388-6E4EFC9F8E08}"/>
              </a:ext>
            </a:extLst>
          </p:cNvPr>
          <p:cNvSpPr txBox="1"/>
          <p:nvPr/>
        </p:nvSpPr>
        <p:spPr>
          <a:xfrm>
            <a:off x="9209314" y="3363082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Hello!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90D06A-354B-7209-FF75-BA7F9B1797FA}"/>
              </a:ext>
            </a:extLst>
          </p:cNvPr>
          <p:cNvSpPr/>
          <p:nvPr/>
        </p:nvSpPr>
        <p:spPr>
          <a:xfrm>
            <a:off x="6295867" y="3778934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5E8C778-B0D9-C8E3-1CF8-B6122E270316}"/>
              </a:ext>
            </a:extLst>
          </p:cNvPr>
          <p:cNvSpPr/>
          <p:nvPr/>
        </p:nvSpPr>
        <p:spPr>
          <a:xfrm>
            <a:off x="232626" y="2365190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551FCC-2072-FE64-E57B-F44101E4ACA0}"/>
              </a:ext>
            </a:extLst>
          </p:cNvPr>
          <p:cNvSpPr txBox="1"/>
          <p:nvPr/>
        </p:nvSpPr>
        <p:spPr>
          <a:xfrm>
            <a:off x="229559" y="2365190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Ich bin </a:t>
            </a:r>
            <a:r>
              <a:rPr lang="en-US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hier</a:t>
            </a:r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5632A51-941A-4AD4-77EB-646FA8F926C9}"/>
              </a:ext>
            </a:extLst>
          </p:cNvPr>
          <p:cNvSpPr txBox="1"/>
          <p:nvPr/>
        </p:nvSpPr>
        <p:spPr>
          <a:xfrm>
            <a:off x="6349123" y="4043249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I am here.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7BA036E-5F5E-596D-5AB1-B65297A10EFE}"/>
              </a:ext>
            </a:extLst>
          </p:cNvPr>
          <p:cNvSpPr/>
          <p:nvPr/>
        </p:nvSpPr>
        <p:spPr>
          <a:xfrm>
            <a:off x="9202296" y="4453848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B5728B-9337-1F9D-4D68-6B90050468FC}"/>
              </a:ext>
            </a:extLst>
          </p:cNvPr>
          <p:cNvSpPr/>
          <p:nvPr/>
        </p:nvSpPr>
        <p:spPr>
          <a:xfrm>
            <a:off x="219858" y="3818633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DB04FC-1AF3-A00C-0876-7630FC270C5D}"/>
              </a:ext>
            </a:extLst>
          </p:cNvPr>
          <p:cNvSpPr txBox="1"/>
          <p:nvPr/>
        </p:nvSpPr>
        <p:spPr>
          <a:xfrm>
            <a:off x="188550" y="3725006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Guten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Tag!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03DC7D3-6A3A-C12C-E2C1-6B580BC6DFB7}"/>
              </a:ext>
            </a:extLst>
          </p:cNvPr>
          <p:cNvSpPr txBox="1"/>
          <p:nvPr/>
        </p:nvSpPr>
        <p:spPr>
          <a:xfrm>
            <a:off x="9209517" y="4756976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Hello! [formal]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0551246-1D70-CC5A-D5E9-C8B3DE33C5A9}"/>
              </a:ext>
            </a:extLst>
          </p:cNvPr>
          <p:cNvSpPr/>
          <p:nvPr/>
        </p:nvSpPr>
        <p:spPr>
          <a:xfrm>
            <a:off x="6330931" y="4519163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64746B1-3F09-59B8-A9D0-856C6B341524}"/>
              </a:ext>
            </a:extLst>
          </p:cNvPr>
          <p:cNvSpPr/>
          <p:nvPr/>
        </p:nvSpPr>
        <p:spPr>
          <a:xfrm>
            <a:off x="3123799" y="4518982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CFC55CE-F3B0-461E-4787-8B38B8B78A99}"/>
              </a:ext>
            </a:extLst>
          </p:cNvPr>
          <p:cNvSpPr txBox="1"/>
          <p:nvPr/>
        </p:nvSpPr>
        <p:spPr>
          <a:xfrm>
            <a:off x="3120585" y="4463836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er da?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C2093AD-C2D8-4EA9-6BA2-8A2FEA57F99A}"/>
              </a:ext>
            </a:extLst>
          </p:cNvPr>
          <p:cNvSpPr txBox="1"/>
          <p:nvPr/>
        </p:nvSpPr>
        <p:spPr>
          <a:xfrm>
            <a:off x="6307816" y="4784892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Is he there?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90CC603-D940-ECA4-B39D-40D2947CA5D7}"/>
              </a:ext>
            </a:extLst>
          </p:cNvPr>
          <p:cNvSpPr/>
          <p:nvPr/>
        </p:nvSpPr>
        <p:spPr>
          <a:xfrm>
            <a:off x="9185422" y="2380162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B8B4762-BC77-7946-6E39-173BC415E22C}"/>
              </a:ext>
            </a:extLst>
          </p:cNvPr>
          <p:cNvSpPr/>
          <p:nvPr/>
        </p:nvSpPr>
        <p:spPr>
          <a:xfrm>
            <a:off x="3152064" y="1679722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D87E079-FCF2-DA5D-535B-BB3FF058771A}"/>
              </a:ext>
            </a:extLst>
          </p:cNvPr>
          <p:cNvSpPr txBox="1"/>
          <p:nvPr/>
        </p:nvSpPr>
        <p:spPr>
          <a:xfrm>
            <a:off x="3144259" y="1654525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Hilfe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994881-CC88-C8A2-2C03-78904B020589}"/>
              </a:ext>
            </a:extLst>
          </p:cNvPr>
          <p:cNvSpPr txBox="1"/>
          <p:nvPr/>
        </p:nvSpPr>
        <p:spPr>
          <a:xfrm>
            <a:off x="9199260" y="2661770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Help!</a:t>
            </a:r>
          </a:p>
        </p:txBody>
      </p:sp>
    </p:spTree>
    <p:extLst>
      <p:ext uri="{BB962C8B-B14F-4D97-AF65-F5344CB8AC3E}">
        <p14:creationId xmlns:p14="http://schemas.microsoft.com/office/powerpoint/2010/main" val="8750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7" grpId="0"/>
      <p:bldP spid="38" grpId="0"/>
      <p:bldP spid="22" grpId="0" animBg="1"/>
      <p:bldP spid="23" grpId="0" animBg="1"/>
      <p:bldP spid="24" grpId="0"/>
      <p:bldP spid="40" grpId="0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7" grpId="0"/>
      <p:bldP spid="48" grpId="0"/>
      <p:bldP spid="49" grpId="0" animBg="1"/>
      <p:bldP spid="50" grpId="0" animBg="1"/>
      <p:bldP spid="51" grpId="0"/>
      <p:bldP spid="52" grpId="0"/>
      <p:bldP spid="53" grpId="0" animBg="1"/>
      <p:bldP spid="54" grpId="0" animBg="1"/>
      <p:bldP spid="55" grpId="0"/>
      <p:bldP spid="56" grpId="0"/>
      <p:bldP spid="57" grpId="0" animBg="1"/>
      <p:bldP spid="58" grpId="0" animBg="1"/>
      <p:bldP spid="59" grpId="0"/>
      <p:bldP spid="60" grpId="0"/>
      <p:bldP spid="61" grpId="0" animBg="1"/>
      <p:bldP spid="62" grpId="0" animBg="1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76A65099-9414-DC0D-6A2D-B890C8017836}"/>
              </a:ext>
            </a:extLst>
          </p:cNvPr>
          <p:cNvSpPr/>
          <p:nvPr/>
        </p:nvSpPr>
        <p:spPr>
          <a:xfrm>
            <a:off x="9016720" y="4481175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5164824-2069-485A-9176-79301E221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423284"/>
              </p:ext>
            </p:extLst>
          </p:nvPr>
        </p:nvGraphicFramePr>
        <p:xfrm>
          <a:off x="6188706" y="1676400"/>
          <a:ext cx="5781057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6046">
                  <a:extLst>
                    <a:ext uri="{9D8B030D-6E8A-4147-A177-3AD203B41FA5}">
                      <a16:colId xmlns:a16="http://schemas.microsoft.com/office/drawing/2014/main" val="3585357028"/>
                    </a:ext>
                  </a:extLst>
                </a:gridCol>
                <a:gridCol w="2895011">
                  <a:extLst>
                    <a:ext uri="{9D8B030D-6E8A-4147-A177-3AD203B41FA5}">
                      <a16:colId xmlns:a16="http://schemas.microsoft.com/office/drawing/2014/main" val="2838520988"/>
                    </a:ext>
                  </a:extLst>
                </a:gridCol>
              </a:tblGrid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b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Goodbye!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_____________________Is he here?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802159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_____________________Where are you?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 that </a:t>
                      </a:r>
                      <a:r>
                        <a:rPr lang="en-US" sz="20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a(m) 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or </a:t>
                      </a:r>
                      <a:r>
                        <a:rPr lang="en-US" sz="20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a(f)</a:t>
                      </a:r>
                      <a:r>
                        <a:rPr lang="en-US" sz="200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  <a:endParaRPr lang="en-GB" sz="2000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24277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 that the board?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That is a window.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413231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Yes, I am here.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Bye!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975209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_____________________Is that wrong?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b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Yes, he is there.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200419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A3598538-3948-4809-BBB6-E882A23C6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130308"/>
              </p:ext>
            </p:extLst>
          </p:nvPr>
        </p:nvGraphicFramePr>
        <p:xfrm>
          <a:off x="174132" y="1664945"/>
          <a:ext cx="5951086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5543">
                  <a:extLst>
                    <a:ext uri="{9D8B030D-6E8A-4147-A177-3AD203B41FA5}">
                      <a16:colId xmlns:a16="http://schemas.microsoft.com/office/drawing/2014/main" val="3585357028"/>
                    </a:ext>
                  </a:extLst>
                </a:gridCol>
                <a:gridCol w="2975543">
                  <a:extLst>
                    <a:ext uri="{9D8B030D-6E8A-4147-A177-3AD203B41FA5}">
                      <a16:colId xmlns:a16="http://schemas.microsoft.com/office/drawing/2014/main" val="2838520988"/>
                    </a:ext>
                  </a:extLst>
                </a:gridCol>
              </a:tblGrid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ich bin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hier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b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er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hier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802159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Tschüss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!</a:t>
                      </a:r>
                      <a:b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das </a:t>
                      </a:r>
                      <a:r>
                        <a:rPr lang="en-US" sz="2000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oder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_____________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24277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das die Tafel? ____________________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du?</a:t>
                      </a:r>
                      <a:b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413231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Fenster.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das </a:t>
                      </a: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falsch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</a:t>
                      </a:r>
                      <a:b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975209"/>
                  </a:ext>
                </a:extLst>
              </a:tr>
              <a:tr h="58163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Ja, er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ist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da.</a:t>
                      </a:r>
                      <a:b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_____________________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Auf Wiedersehen!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________________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20041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318" y="134047"/>
            <a:ext cx="1217194" cy="508891"/>
          </a:xfrm>
        </p:spPr>
        <p:txBody>
          <a:bodyPr>
            <a:normAutofit/>
          </a:bodyPr>
          <a:lstStyle/>
          <a:p>
            <a:r>
              <a:rPr lang="es-AR" sz="800" b="1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 Handout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B9569-C041-4F6A-A2F5-E0F85E5C1D0D}"/>
              </a:ext>
            </a:extLst>
          </p:cNvPr>
          <p:cNvSpPr txBox="1"/>
          <p:nvPr/>
        </p:nvSpPr>
        <p:spPr>
          <a:xfrm>
            <a:off x="152800" y="1109046"/>
            <a:ext cx="240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Person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3BB1E-8DB2-49FE-A0DD-5088C7D92AB4}"/>
              </a:ext>
            </a:extLst>
          </p:cNvPr>
          <p:cNvSpPr txBox="1"/>
          <p:nvPr/>
        </p:nvSpPr>
        <p:spPr>
          <a:xfrm>
            <a:off x="6302114" y="1180724"/>
            <a:ext cx="240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Person 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84C8E6-6A6C-4965-B7EF-4D9AC810114B}"/>
              </a:ext>
            </a:extLst>
          </p:cNvPr>
          <p:cNvSpPr/>
          <p:nvPr/>
        </p:nvSpPr>
        <p:spPr>
          <a:xfrm>
            <a:off x="285725" y="4460449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Graphic 26" descr="Pencil with solid fill">
            <a:extLst>
              <a:ext uri="{FF2B5EF4-FFF2-40B4-BE49-F238E27FC236}">
                <a16:creationId xmlns:a16="http://schemas.microsoft.com/office/drawing/2014/main" id="{17F05CAA-D714-4F87-8CA4-F4AB615E9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8212" y="4395305"/>
            <a:ext cx="512658" cy="512658"/>
          </a:xfrm>
          <a:prstGeom prst="rect">
            <a:avLst/>
          </a:prstGeom>
        </p:spPr>
      </p:pic>
      <p:pic>
        <p:nvPicPr>
          <p:cNvPr id="28" name="Graphic 27" descr="Pencil with solid fill">
            <a:extLst>
              <a:ext uri="{FF2B5EF4-FFF2-40B4-BE49-F238E27FC236}">
                <a16:creationId xmlns:a16="http://schemas.microsoft.com/office/drawing/2014/main" id="{E54C5213-FBF4-47E2-819D-FC10D0007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76922" y="4204120"/>
            <a:ext cx="512658" cy="512658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F97AA3A-6E2B-B2E0-7B20-151216AC8127}"/>
              </a:ext>
            </a:extLst>
          </p:cNvPr>
          <p:cNvSpPr/>
          <p:nvPr/>
        </p:nvSpPr>
        <p:spPr>
          <a:xfrm>
            <a:off x="3206445" y="3091504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AD9029A-0B49-057C-11B4-2B90B2EC859C}"/>
              </a:ext>
            </a:extLst>
          </p:cNvPr>
          <p:cNvSpPr txBox="1"/>
          <p:nvPr/>
        </p:nvSpPr>
        <p:spPr>
          <a:xfrm>
            <a:off x="9193935" y="4444249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, er </a:t>
            </a:r>
            <a:r>
              <a:rPr lang="en-GB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da.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FA43E2-4F4F-540E-2589-422C330F91ED}"/>
              </a:ext>
            </a:extLst>
          </p:cNvPr>
          <p:cNvSpPr txBox="1"/>
          <p:nvPr/>
        </p:nvSpPr>
        <p:spPr>
          <a:xfrm>
            <a:off x="174132" y="4718174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Yes, he is there.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E10CE07-149E-4C25-1CA4-A5EED488CF97}"/>
              </a:ext>
            </a:extLst>
          </p:cNvPr>
          <p:cNvSpPr/>
          <p:nvPr/>
        </p:nvSpPr>
        <p:spPr>
          <a:xfrm>
            <a:off x="6188705" y="2375723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CDB50C6-D585-3FB1-D0D4-9E0B5C410B3C}"/>
              </a:ext>
            </a:extLst>
          </p:cNvPr>
          <p:cNvSpPr txBox="1"/>
          <p:nvPr/>
        </p:nvSpPr>
        <p:spPr>
          <a:xfrm>
            <a:off x="6272940" y="2351819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Wo </a:t>
            </a:r>
            <a:r>
              <a:rPr lang="en-US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bist</a:t>
            </a:r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du?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1F7D2C9-DEC8-7743-72FA-43C55AA4D5D5}"/>
              </a:ext>
            </a:extLst>
          </p:cNvPr>
          <p:cNvSpPr txBox="1"/>
          <p:nvPr/>
        </p:nvSpPr>
        <p:spPr>
          <a:xfrm>
            <a:off x="3175280" y="3336386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Where are you?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FE13D02-FA00-EED9-7542-DE0D8968151C}"/>
              </a:ext>
            </a:extLst>
          </p:cNvPr>
          <p:cNvSpPr/>
          <p:nvPr/>
        </p:nvSpPr>
        <p:spPr>
          <a:xfrm>
            <a:off x="222237" y="3101082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3E4C1F-6244-4E3D-8B09-5B52119AF080}"/>
              </a:ext>
            </a:extLst>
          </p:cNvPr>
          <p:cNvSpPr/>
          <p:nvPr/>
        </p:nvSpPr>
        <p:spPr>
          <a:xfrm>
            <a:off x="6181977" y="3098384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DBF36B3-C353-53D8-72A9-FC4D7D5DDFDD}"/>
              </a:ext>
            </a:extLst>
          </p:cNvPr>
          <p:cNvSpPr txBox="1"/>
          <p:nvPr/>
        </p:nvSpPr>
        <p:spPr>
          <a:xfrm>
            <a:off x="6272940" y="3043306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das die Tafel?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5072D68-609C-1347-3CE4-DE32A97798A5}"/>
              </a:ext>
            </a:extLst>
          </p:cNvPr>
          <p:cNvSpPr txBox="1"/>
          <p:nvPr/>
        </p:nvSpPr>
        <p:spPr>
          <a:xfrm>
            <a:off x="139928" y="3346766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Is that the board?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C7E8D12-EA9F-02E1-18EF-79BBF358B06F}"/>
              </a:ext>
            </a:extLst>
          </p:cNvPr>
          <p:cNvSpPr/>
          <p:nvPr/>
        </p:nvSpPr>
        <p:spPr>
          <a:xfrm>
            <a:off x="3146032" y="1664945"/>
            <a:ext cx="2963542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92479EE-BB3F-6F89-57FC-ED749C8CE672}"/>
              </a:ext>
            </a:extLst>
          </p:cNvPr>
          <p:cNvSpPr/>
          <p:nvPr/>
        </p:nvSpPr>
        <p:spPr>
          <a:xfrm>
            <a:off x="9020794" y="1676265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A9950A0-41F2-B841-E939-816535884454}"/>
              </a:ext>
            </a:extLst>
          </p:cNvPr>
          <p:cNvSpPr txBox="1"/>
          <p:nvPr/>
        </p:nvSpPr>
        <p:spPr>
          <a:xfrm>
            <a:off x="9131857" y="1613612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er </a:t>
            </a:r>
            <a:r>
              <a:rPr lang="en-US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hier</a:t>
            </a:r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B23FFEE-84B1-5797-CA55-800A5FF81793}"/>
              </a:ext>
            </a:extLst>
          </p:cNvPr>
          <p:cNvSpPr txBox="1"/>
          <p:nvPr/>
        </p:nvSpPr>
        <p:spPr>
          <a:xfrm>
            <a:off x="3149675" y="1939749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Is he here?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4BCB4B4-071C-18E5-D6CA-182698028E36}"/>
              </a:ext>
            </a:extLst>
          </p:cNvPr>
          <p:cNvSpPr/>
          <p:nvPr/>
        </p:nvSpPr>
        <p:spPr>
          <a:xfrm>
            <a:off x="3180770" y="4467290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44627DA-2D2A-BF97-839F-7A01DC56FF95}"/>
              </a:ext>
            </a:extLst>
          </p:cNvPr>
          <p:cNvSpPr/>
          <p:nvPr/>
        </p:nvSpPr>
        <p:spPr>
          <a:xfrm>
            <a:off x="6188706" y="1697976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384A202-98AD-84F4-490D-DA1DE5A299EF}"/>
              </a:ext>
            </a:extLst>
          </p:cNvPr>
          <p:cNvSpPr txBox="1"/>
          <p:nvPr/>
        </p:nvSpPr>
        <p:spPr>
          <a:xfrm>
            <a:off x="6283484" y="1645094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Auf Wiedersehen!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8216EBD-DDAC-0E22-3A33-9D6B21EA24F5}"/>
              </a:ext>
            </a:extLst>
          </p:cNvPr>
          <p:cNvSpPr txBox="1"/>
          <p:nvPr/>
        </p:nvSpPr>
        <p:spPr>
          <a:xfrm>
            <a:off x="3209484" y="4707908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Goodbye!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C961185-B29B-8205-BE27-DA8E16F56FF0}"/>
              </a:ext>
            </a:extLst>
          </p:cNvPr>
          <p:cNvSpPr/>
          <p:nvPr/>
        </p:nvSpPr>
        <p:spPr>
          <a:xfrm>
            <a:off x="243018" y="1645338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0B03134-8C90-0FCC-ECCB-44F5E7251E15}"/>
              </a:ext>
            </a:extLst>
          </p:cNvPr>
          <p:cNvSpPr/>
          <p:nvPr/>
        </p:nvSpPr>
        <p:spPr>
          <a:xfrm>
            <a:off x="6180509" y="3781717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B797891-69C6-7420-BC27-B251C2DD7F57}"/>
              </a:ext>
            </a:extLst>
          </p:cNvPr>
          <p:cNvSpPr txBox="1"/>
          <p:nvPr/>
        </p:nvSpPr>
        <p:spPr>
          <a:xfrm>
            <a:off x="6188706" y="3746876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Ja, ich bin </a:t>
            </a:r>
            <a:r>
              <a:rPr lang="en-US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hier</a:t>
            </a:r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188F820-F0DB-289D-06F6-6EC389EA650C}"/>
              </a:ext>
            </a:extLst>
          </p:cNvPr>
          <p:cNvSpPr txBox="1"/>
          <p:nvPr/>
        </p:nvSpPr>
        <p:spPr>
          <a:xfrm>
            <a:off x="174132" y="1958849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Yes, I am here.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D8A5027-F581-3768-34A5-FB8169A76092}"/>
              </a:ext>
            </a:extLst>
          </p:cNvPr>
          <p:cNvSpPr/>
          <p:nvPr/>
        </p:nvSpPr>
        <p:spPr>
          <a:xfrm>
            <a:off x="252947" y="3793387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17C713-0455-9D7D-421F-EE7F82C5A9ED}"/>
              </a:ext>
            </a:extLst>
          </p:cNvPr>
          <p:cNvSpPr/>
          <p:nvPr/>
        </p:nvSpPr>
        <p:spPr>
          <a:xfrm>
            <a:off x="9064803" y="3106803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1C356A6-4A1B-5A4E-4646-85F472C4961B}"/>
              </a:ext>
            </a:extLst>
          </p:cNvPr>
          <p:cNvSpPr txBox="1"/>
          <p:nvPr/>
        </p:nvSpPr>
        <p:spPr>
          <a:xfrm>
            <a:off x="9078261" y="3060118"/>
            <a:ext cx="252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US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Fenster. 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57030EF-6DEA-E8D7-2C87-9B8F11282C5E}"/>
              </a:ext>
            </a:extLst>
          </p:cNvPr>
          <p:cNvSpPr txBox="1"/>
          <p:nvPr/>
        </p:nvSpPr>
        <p:spPr>
          <a:xfrm>
            <a:off x="152800" y="4032470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That is a window.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350D991-F026-6699-A8C6-0F8F6521AFE9}"/>
              </a:ext>
            </a:extLst>
          </p:cNvPr>
          <p:cNvSpPr/>
          <p:nvPr/>
        </p:nvSpPr>
        <p:spPr>
          <a:xfrm>
            <a:off x="228376" y="2355557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3447316-5FDF-3C9C-46A8-49FDE4B738ED}"/>
              </a:ext>
            </a:extLst>
          </p:cNvPr>
          <p:cNvSpPr/>
          <p:nvPr/>
        </p:nvSpPr>
        <p:spPr>
          <a:xfrm>
            <a:off x="9016720" y="3781717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48856CF-BF4D-D01D-380C-ED9D7C14E00E}"/>
              </a:ext>
            </a:extLst>
          </p:cNvPr>
          <p:cNvSpPr txBox="1"/>
          <p:nvPr/>
        </p:nvSpPr>
        <p:spPr>
          <a:xfrm>
            <a:off x="9078261" y="3721701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Tschüss</a:t>
            </a:r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110C3F7-B899-A643-D80B-000148DBBEDF}"/>
              </a:ext>
            </a:extLst>
          </p:cNvPr>
          <p:cNvSpPr txBox="1"/>
          <p:nvPr/>
        </p:nvSpPr>
        <p:spPr>
          <a:xfrm>
            <a:off x="222237" y="2630361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Bye!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4578B84-1CE3-E534-F4A9-B277B77B16A9}"/>
              </a:ext>
            </a:extLst>
          </p:cNvPr>
          <p:cNvSpPr/>
          <p:nvPr/>
        </p:nvSpPr>
        <p:spPr>
          <a:xfrm>
            <a:off x="3194730" y="3773298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C43B585-5F88-21F1-A07F-3B8C04380BF8}"/>
              </a:ext>
            </a:extLst>
          </p:cNvPr>
          <p:cNvSpPr/>
          <p:nvPr/>
        </p:nvSpPr>
        <p:spPr>
          <a:xfrm>
            <a:off x="6175248" y="4481175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F635DD1-465B-B40F-3C7F-3124548415F4}"/>
              </a:ext>
            </a:extLst>
          </p:cNvPr>
          <p:cNvSpPr txBox="1"/>
          <p:nvPr/>
        </p:nvSpPr>
        <p:spPr>
          <a:xfrm>
            <a:off x="6204033" y="4421790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 das </a:t>
            </a:r>
            <a:r>
              <a:rPr lang="en-US" sz="20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falsch</a:t>
            </a:r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2E86821-255B-5AF5-D351-08689C9FB4D8}"/>
              </a:ext>
            </a:extLst>
          </p:cNvPr>
          <p:cNvSpPr txBox="1"/>
          <p:nvPr/>
        </p:nvSpPr>
        <p:spPr>
          <a:xfrm>
            <a:off x="3163834" y="4048102"/>
            <a:ext cx="240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Is that wrong?</a:t>
            </a:r>
            <a:endParaRPr lang="en-GB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69538BF-1796-45CC-3A2F-81A0A97C4442}"/>
              </a:ext>
            </a:extLst>
          </p:cNvPr>
          <p:cNvSpPr/>
          <p:nvPr/>
        </p:nvSpPr>
        <p:spPr>
          <a:xfrm>
            <a:off x="3194730" y="2369312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576D60E-8F8A-A292-D71F-4C424D73EA02}"/>
              </a:ext>
            </a:extLst>
          </p:cNvPr>
          <p:cNvSpPr/>
          <p:nvPr/>
        </p:nvSpPr>
        <p:spPr>
          <a:xfrm>
            <a:off x="9074069" y="2369630"/>
            <a:ext cx="2889555" cy="674914"/>
          </a:xfrm>
          <a:prstGeom prst="rect">
            <a:avLst/>
          </a:prstGeom>
          <a:solidFill>
            <a:schemeClr val="accent2">
              <a:lumMod val="40000"/>
              <a:lumOff val="6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A993D3B-2240-96B4-1C6D-7A985D384569}"/>
              </a:ext>
            </a:extLst>
          </p:cNvPr>
          <p:cNvSpPr txBox="1"/>
          <p:nvPr/>
        </p:nvSpPr>
        <p:spPr>
          <a:xfrm>
            <a:off x="3080829" y="2662587"/>
            <a:ext cx="2788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Is that </a:t>
            </a:r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a(m) 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or </a:t>
            </a:r>
            <a:r>
              <a:rPr lang="en-US" sz="20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a(f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)?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1AFCE4-F2CA-47DB-89B5-04A064AD9650}"/>
              </a:ext>
            </a:extLst>
          </p:cNvPr>
          <p:cNvSpPr txBox="1"/>
          <p:nvPr/>
        </p:nvSpPr>
        <p:spPr>
          <a:xfrm>
            <a:off x="9046250" y="2344336"/>
            <a:ext cx="3145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das ‘</a:t>
            </a:r>
            <a:r>
              <a:rPr lang="en-US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’ </a:t>
            </a:r>
            <a:r>
              <a:rPr lang="en-US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oder</a:t>
            </a: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‘eine?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25" grpId="0" animBg="1"/>
      <p:bldP spid="65" grpId="0" animBg="1"/>
      <p:bldP spid="69" grpId="0"/>
      <p:bldP spid="70" grpId="0"/>
      <p:bldP spid="71" grpId="0" animBg="1"/>
      <p:bldP spid="72" grpId="0"/>
      <p:bldP spid="73" grpId="0"/>
      <p:bldP spid="74" grpId="0" animBg="1"/>
      <p:bldP spid="75" grpId="0" animBg="1"/>
      <p:bldP spid="76" grpId="0"/>
      <p:bldP spid="77" grpId="0"/>
      <p:bldP spid="78" grpId="0" animBg="1"/>
      <p:bldP spid="79" grpId="0" animBg="1"/>
      <p:bldP spid="80" grpId="0"/>
      <p:bldP spid="81" grpId="0"/>
      <p:bldP spid="82" grpId="0" animBg="1"/>
      <p:bldP spid="83" grpId="0" animBg="1"/>
      <p:bldP spid="84" grpId="0"/>
      <p:bldP spid="85" grpId="0"/>
      <p:bldP spid="86" grpId="0" animBg="1"/>
      <p:bldP spid="87" grpId="0" animBg="1"/>
      <p:bldP spid="88" grpId="0"/>
      <p:bldP spid="89" grpId="0"/>
      <p:bldP spid="90" grpId="0" animBg="1"/>
      <p:bldP spid="91" grpId="0" animBg="1"/>
      <p:bldP spid="92" grpId="0"/>
      <p:bldP spid="93" grpId="0"/>
      <p:bldP spid="94" grpId="0" animBg="1"/>
      <p:bldP spid="95" grpId="0" animBg="1"/>
      <p:bldP spid="96" grpId="0"/>
      <p:bldP spid="97" grpId="0"/>
      <p:bldP spid="98" grpId="0" animBg="1"/>
      <p:bldP spid="99" grpId="0" animBg="1"/>
      <p:bldP spid="100" grpId="0"/>
      <p:bldP spid="101" grpId="0"/>
      <p:bldP spid="103" grpId="0" animBg="1"/>
      <p:bldP spid="104" grpId="0" animBg="1"/>
      <p:bldP spid="105" grpId="0"/>
      <p:bldP spid="48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5907</TotalTime>
  <Words>2691</Words>
  <Application>Microsoft Office PowerPoint</Application>
  <PresentationFormat>Widescreen</PresentationFormat>
  <Paragraphs>505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Century Gothic</vt:lpstr>
      <vt:lpstr>Modern Love</vt:lpstr>
      <vt:lpstr>Segoe Print</vt:lpstr>
      <vt:lpstr>1_Office Theme</vt:lpstr>
      <vt:lpstr>Describing me and others </vt:lpstr>
      <vt:lpstr>aussprechen</vt:lpstr>
      <vt:lpstr>aussprechen</vt:lpstr>
      <vt:lpstr>Follow up 1</vt:lpstr>
      <vt:lpstr>Follow up 2</vt:lpstr>
      <vt:lpstr>Follow up 3 </vt:lpstr>
      <vt:lpstr>Follow up 4</vt:lpstr>
      <vt:lpstr>Follow up 4 Handout</vt:lpstr>
      <vt:lpstr>Follow up 4 Handout</vt:lpstr>
      <vt:lpstr>Follow up 5: </vt:lpstr>
      <vt:lpstr>Follow up 5: </vt:lpstr>
      <vt:lpstr>Tschüss!</vt:lpstr>
      <vt:lpstr>Follow up 4 Handout</vt:lpstr>
      <vt:lpstr>Follow up 5: </vt:lpstr>
      <vt:lpstr>Follow up 5: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Heike Krusemann</cp:lastModifiedBy>
  <cp:revision>124</cp:revision>
  <dcterms:created xsi:type="dcterms:W3CDTF">2021-06-12T06:20:35Z</dcterms:created>
  <dcterms:modified xsi:type="dcterms:W3CDTF">2022-06-30T20:44:51Z</dcterms:modified>
</cp:coreProperties>
</file>