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75" r:id="rId3"/>
    <p:sldId id="277" r:id="rId4"/>
    <p:sldId id="925" r:id="rId5"/>
    <p:sldId id="926" r:id="rId6"/>
    <p:sldId id="421" r:id="rId7"/>
    <p:sldId id="294" r:id="rId8"/>
    <p:sldId id="418" r:id="rId9"/>
    <p:sldId id="297" r:id="rId10"/>
    <p:sldId id="927" r:id="rId11"/>
    <p:sldId id="924" r:id="rId12"/>
    <p:sldId id="9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FFFFCC"/>
    <a:srgbClr val="FF0066"/>
    <a:srgbClr val="FEEC06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2C8654-21D0-7A33-A645-D5137B748F64}" v="8" dt="2023-09-27T16:48:09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3" autoAdjust="0"/>
    <p:restoredTop sz="74778" autoAdjust="0"/>
  </p:normalViewPr>
  <p:slideViewPr>
    <p:cSldViewPr snapToGrid="0">
      <p:cViewPr varScale="1">
        <p:scale>
          <a:sx n="76" d="100"/>
          <a:sy n="76" d="100"/>
        </p:scale>
        <p:origin x="94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339C3F9C-FDBC-47F1-991B-0665C94B7715}"/>
    <pc:docChg chg="modSld">
      <pc:chgData name="Heike Krusemann" userId="22b930c6-ce99-468c-835c-dba6438d8ea3" providerId="ADAL" clId="{339C3F9C-FDBC-47F1-991B-0665C94B7715}" dt="2022-06-30T20:30:15.601" v="8"/>
      <pc:docMkLst>
        <pc:docMk/>
      </pc:docMkLst>
      <pc:sldChg chg="modAnim">
        <pc:chgData name="Heike Krusemann" userId="22b930c6-ce99-468c-835c-dba6438d8ea3" providerId="ADAL" clId="{339C3F9C-FDBC-47F1-991B-0665C94B7715}" dt="2022-06-30T20:27:28.956" v="0"/>
        <pc:sldMkLst>
          <pc:docMk/>
          <pc:sldMk cId="3761398597" sldId="294"/>
        </pc:sldMkLst>
      </pc:sldChg>
      <pc:sldChg chg="modAnim">
        <pc:chgData name="Heike Krusemann" userId="22b930c6-ce99-468c-835c-dba6438d8ea3" providerId="ADAL" clId="{339C3F9C-FDBC-47F1-991B-0665C94B7715}" dt="2022-06-30T20:30:15.601" v="8"/>
        <pc:sldMkLst>
          <pc:docMk/>
          <pc:sldMk cId="1144262709" sldId="297"/>
        </pc:sldMkLst>
      </pc:sldChg>
    </pc:docChg>
  </pc:docChgLst>
  <pc:docChgLst>
    <pc:chgData name="Charlotte Moss" userId="17b589c9-cb67-41ed-a894-f82ca12b573d" providerId="ADAL" clId="{8BF43D02-476C-45AE-AAC2-633C4C8CC7BB}"/>
    <pc:docChg chg="modSld">
      <pc:chgData name="Charlotte Moss" userId="17b589c9-cb67-41ed-a894-f82ca12b573d" providerId="ADAL" clId="{8BF43D02-476C-45AE-AAC2-633C4C8CC7BB}" dt="2023-06-23T13:36:28.040" v="17" actId="20577"/>
      <pc:docMkLst>
        <pc:docMk/>
      </pc:docMkLst>
      <pc:sldChg chg="modSp mod">
        <pc:chgData name="Charlotte Moss" userId="17b589c9-cb67-41ed-a894-f82ca12b573d" providerId="ADAL" clId="{8BF43D02-476C-45AE-AAC2-633C4C8CC7BB}" dt="2023-06-23T13:36:28.040" v="17" actId="20577"/>
        <pc:sldMkLst>
          <pc:docMk/>
          <pc:sldMk cId="1144262709" sldId="297"/>
        </pc:sldMkLst>
        <pc:spChg chg="mod">
          <ac:chgData name="Charlotte Moss" userId="17b589c9-cb67-41ed-a894-f82ca12b573d" providerId="ADAL" clId="{8BF43D02-476C-45AE-AAC2-633C4C8CC7BB}" dt="2023-06-23T13:36:28.040" v="17" actId="20577"/>
          <ac:spMkLst>
            <pc:docMk/>
            <pc:sldMk cId="1144262709" sldId="297"/>
            <ac:spMk id="18" creationId="{5CDDEAEF-B9DD-4BD0-85B5-C822CCCD0BBD}"/>
          </ac:spMkLst>
        </pc:spChg>
      </pc:sldChg>
      <pc:sldChg chg="modNotesTx">
        <pc:chgData name="Charlotte Moss" userId="17b589c9-cb67-41ed-a894-f82ca12b573d" providerId="ADAL" clId="{8BF43D02-476C-45AE-AAC2-633C4C8CC7BB}" dt="2023-06-23T13:34:58.307" v="15" actId="20577"/>
        <pc:sldMkLst>
          <pc:docMk/>
          <pc:sldMk cId="2209770871" sldId="924"/>
        </pc:sldMkLst>
      </pc:sldChg>
    </pc:docChg>
  </pc:docChgLst>
  <pc:docChgLst>
    <pc:chgData name="Ginevra Festanti" userId="S::qy003301@student.reading.ac.uk::a70f9e83-dd03-44d2-a116-de96adfdb528" providerId="AD" clId="Web-{D62C8654-21D0-7A33-A645-D5137B748F64}"/>
    <pc:docChg chg="modSld">
      <pc:chgData name="Ginevra Festanti" userId="S::qy003301@student.reading.ac.uk::a70f9e83-dd03-44d2-a116-de96adfdb528" providerId="AD" clId="Web-{D62C8654-21D0-7A33-A645-D5137B748F64}" dt="2023-09-27T16:48:09.499" v="1" actId="20577"/>
      <pc:docMkLst>
        <pc:docMk/>
      </pc:docMkLst>
      <pc:sldChg chg="modSp">
        <pc:chgData name="Ginevra Festanti" userId="S::qy003301@student.reading.ac.uk::a70f9e83-dd03-44d2-a116-de96adfdb528" providerId="AD" clId="Web-{D62C8654-21D0-7A33-A645-D5137B748F64}" dt="2023-09-27T16:48:09.499" v="1" actId="20577"/>
        <pc:sldMkLst>
          <pc:docMk/>
          <pc:sldMk cId="2296364840" sldId="927"/>
        </pc:sldMkLst>
        <pc:spChg chg="mod">
          <ac:chgData name="Ginevra Festanti" userId="S::qy003301@student.reading.ac.uk::a70f9e83-dd03-44d2-a116-de96adfdb528" providerId="AD" clId="Web-{D62C8654-21D0-7A33-A645-D5137B748F64}" dt="2023-09-27T16:48:09.499" v="1" actId="20577"/>
          <ac:spMkLst>
            <pc:docMk/>
            <pc:sldMk cId="2296364840" sldId="927"/>
            <ac:spMk id="22" creationId="{443FB2FC-D504-FAB4-63BA-1F68AF7367C2}"/>
          </ac:spMkLst>
        </pc:spChg>
      </pc:sldChg>
    </pc:docChg>
  </pc:docChgLst>
  <pc:docChgLst>
    <pc:chgData clId="Web-{D62C8654-21D0-7A33-A645-D5137B748F64}"/>
    <pc:docChg chg="modSld">
      <pc:chgData name="" userId="" providerId="" clId="Web-{D62C8654-21D0-7A33-A645-D5137B748F64}" dt="2023-09-27T16:47:59.546" v="1" actId="20577"/>
      <pc:docMkLst>
        <pc:docMk/>
      </pc:docMkLst>
      <pc:sldChg chg="modSp">
        <pc:chgData name="" userId="" providerId="" clId="Web-{D62C8654-21D0-7A33-A645-D5137B748F64}" dt="2023-09-27T16:47:59.546" v="1" actId="20577"/>
        <pc:sldMkLst>
          <pc:docMk/>
          <pc:sldMk cId="2296364840" sldId="927"/>
        </pc:sldMkLst>
        <pc:spChg chg="mod">
          <ac:chgData name="" userId="" providerId="" clId="Web-{D62C8654-21D0-7A33-A645-D5137B748F64}" dt="2023-09-27T16:47:59.546" v="1" actId="20577"/>
          <ac:spMkLst>
            <pc:docMk/>
            <pc:sldMk cId="2296364840" sldId="927"/>
            <ac:spMk id="22" creationId="{443FB2FC-D504-FAB4-63BA-1F68AF7367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Beispiel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[94]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Form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[307]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Mensch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[90]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groß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[67]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klein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[110]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Auf Wiedersehen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[n/a]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tschüss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[3766]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Fenster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[674]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Flasche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[1602]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Heft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[3862]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Bleistift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[&gt;5009]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Tafel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[3855]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Tisch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[529]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der, die, das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[1] 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 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</a:t>
            </a:r>
          </a:p>
          <a:p>
            <a:r>
              <a:rPr lang="en-GB" baseline="0" dirty="0"/>
              <a:t>4. Click to bring speech bubble of the teacher saying bye Robbie!</a:t>
            </a:r>
          </a:p>
          <a:p>
            <a:r>
              <a:rPr lang="en-GB" baseline="0" dirty="0"/>
              <a:t>5. Click again for speech bubble of Robbie saying goodbye.</a:t>
            </a:r>
          </a:p>
          <a:p>
            <a:r>
              <a:rPr lang="en-GB" baseline="0" dirty="0"/>
              <a:t>7. Click on spaceship to send it flying back into space/ home.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distinguish between the SSCs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to cognates (apart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Dieb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) and identifying the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for instructions to come up.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decide is it [</a:t>
            </a:r>
            <a:r>
              <a:rPr lang="en-GB" dirty="0" err="1"/>
              <a:t>ee</a:t>
            </a:r>
            <a:r>
              <a:rPr lang="en-GB" dirty="0"/>
              <a:t>] or [</a:t>
            </a:r>
            <a:r>
              <a:rPr lang="en-GB" dirty="0" err="1"/>
              <a:t>ie</a:t>
            </a:r>
            <a:r>
              <a:rPr lang="en-GB" dirty="0"/>
              <a:t>] and write down </a:t>
            </a:r>
            <a:r>
              <a:rPr lang="en-GB" dirty="0" err="1"/>
              <a:t>ee</a:t>
            </a:r>
            <a:r>
              <a:rPr lang="en-GB" dirty="0"/>
              <a:t> or </a:t>
            </a:r>
            <a:r>
              <a:rPr lang="en-GB" dirty="0" err="1"/>
              <a:t>ie</a:t>
            </a:r>
            <a:r>
              <a:rPr lang="en-GB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 the image and the words being cognates or near-cognates.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Galerie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Knie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Biologie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See</a:t>
            </a:r>
            <a:br>
              <a:rPr lang="en-GB" dirty="0"/>
            </a:br>
            <a:r>
              <a:rPr lang="en-GB" dirty="0" err="1"/>
              <a:t>Fotografie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Kaffee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Dieb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Biologie</a:t>
            </a:r>
            <a:r>
              <a:rPr lang="en-GB" b="0" baseline="0" dirty="0"/>
              <a:t> [3617] </a:t>
            </a:r>
            <a:r>
              <a:rPr lang="en-GB" b="0" baseline="0" dirty="0" err="1"/>
              <a:t>Dieb</a:t>
            </a:r>
            <a:r>
              <a:rPr lang="en-GB" b="0" baseline="0" dirty="0"/>
              <a:t>  [&gt;5009]  </a:t>
            </a:r>
            <a:r>
              <a:rPr lang="en-GB" b="0" baseline="0" dirty="0" err="1"/>
              <a:t>Fotografie</a:t>
            </a:r>
            <a:r>
              <a:rPr lang="en-GB" b="0" baseline="0" dirty="0"/>
              <a:t> [4327]  Galerie [4328]  </a:t>
            </a:r>
            <a:r>
              <a:rPr lang="en-GB" b="0" baseline="0" dirty="0" err="1"/>
              <a:t>Kaffee</a:t>
            </a:r>
            <a:r>
              <a:rPr lang="en-GB" b="0" baseline="0" dirty="0"/>
              <a:t> [1299]  </a:t>
            </a:r>
            <a:r>
              <a:rPr lang="en-GB" b="0" baseline="0" dirty="0" err="1"/>
              <a:t>Knie</a:t>
            </a:r>
            <a:r>
              <a:rPr lang="en-GB" b="0" baseline="0" dirty="0"/>
              <a:t> [1679]  See  [1317] Tee [2617]</a:t>
            </a: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6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nouns for this week and revisited vocabulary from Week 3.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English meaning from pupils and click to confirm.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Then move on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b="0" dirty="0"/>
              <a:t>: the three new nouns for this week are presented at the end.  All the previous answers are left in place to reduce cognitive load.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Teachers could encourage pupils to consider strategies for how to remember these meanings. E.g., Form is also an English word and has a similar meaning to ‘shape’.  Mensch has the English word ‘men’ in it and men are human beings. </a:t>
            </a:r>
            <a:r>
              <a:rPr lang="en-GB" sz="1200" b="0" strike="noStrike" spc="-1" dirty="0" err="1">
                <a:latin typeface="Arial"/>
              </a:rPr>
              <a:t>Beispiel</a:t>
            </a:r>
            <a:r>
              <a:rPr lang="en-GB" sz="1200" b="0" strike="noStrike" spc="-1" dirty="0">
                <a:latin typeface="Arial"/>
              </a:rPr>
              <a:t> – starts with the word ‘by’ and it’s always helpful to have an example ‘by’ your side.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590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of revisited nouns and accurate read aloud of new nouns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provide the written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needed, click on the picture to hear the word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contrast use of definitive and indefinite articles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mouse to animate</a:t>
            </a:r>
            <a:r>
              <a:rPr lang="en-GB" baseline="0" dirty="0"/>
              <a:t> the explanation.</a:t>
            </a:r>
            <a:endParaRPr lang="en-GB" dirty="0"/>
          </a:p>
          <a:p>
            <a:r>
              <a:rPr lang="en-GB" dirty="0"/>
              <a:t>2. Check</a:t>
            </a:r>
            <a:r>
              <a:rPr lang="en-GB" baseline="0" dirty="0"/>
              <a:t> students’ understanding at each stage.</a:t>
            </a: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1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correct indefinite articles and their association with some previously taught nouns.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identify the gender of the nouns and write the correct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Pupils match the pictures to the words to reinforce their understanding.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revise and practise the Hallo song in preparation for learning the goodbye song on the next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of the explanations.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to bring up speech bubble of teacher saying hello Robbie.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Click to bring up speech bubble of Robbie saying hello.</a:t>
            </a:r>
          </a:p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 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Click to play the audio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of the sung version of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song.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Depending on how much revision is needed, repeat the words of each line to practise saying them clearly (borrow the rhythm of the song so that this is a rehearsal stage before singing).</a:t>
            </a:r>
          </a:p>
          <a:p>
            <a:pPr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Click to play the audio again and this time, pupils join in.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  </a:t>
            </a:r>
            <a:b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/>
              </a:rPr>
            </a:b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Teachers might like to re-use this song as part of their lesson starting routine in future lessons.  Soon pupils will not need to see the words to recall it.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598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804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17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32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336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63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51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787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605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01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96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259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22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7.wav"/><Relationship Id="rId12" Type="http://schemas.openxmlformats.org/officeDocument/2006/relationships/audio" Target="../media/audio21.wav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audio" Target="../media/audio16.wav"/><Relationship Id="rId11" Type="http://schemas.openxmlformats.org/officeDocument/2006/relationships/audio" Target="../media/audio20.wav"/><Relationship Id="rId5" Type="http://schemas.openxmlformats.org/officeDocument/2006/relationships/audio" Target="../media/audio15.wav"/><Relationship Id="rId15" Type="http://schemas.openxmlformats.org/officeDocument/2006/relationships/image" Target="../media/image2.png"/><Relationship Id="rId10" Type="http://schemas.openxmlformats.org/officeDocument/2006/relationships/audio" Target="../media/audio19.wav"/><Relationship Id="rId4" Type="http://schemas.openxmlformats.org/officeDocument/2006/relationships/notesSlide" Target="../notesSlides/notesSlide10.xml"/><Relationship Id="rId9" Type="http://schemas.openxmlformats.org/officeDocument/2006/relationships/audio" Target="../media/audio18.wav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1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21" Type="http://schemas.openxmlformats.org/officeDocument/2006/relationships/image" Target="../media/image17.png"/><Relationship Id="rId7" Type="http://schemas.openxmlformats.org/officeDocument/2006/relationships/audio" Target="../media/audio6.wav"/><Relationship Id="rId12" Type="http://schemas.openxmlformats.org/officeDocument/2006/relationships/audio" Target="../media/audio10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9.wav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audio" Target="../media/audio8.wav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gif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3.wav"/><Relationship Id="rId11" Type="http://schemas.openxmlformats.org/officeDocument/2006/relationships/image" Target="../media/image36.png"/><Relationship Id="rId5" Type="http://schemas.openxmlformats.org/officeDocument/2006/relationships/audio" Target="../media/audio12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Identifying things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Words for ‘a’: </a:t>
            </a:r>
            <a:b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ein, eine, ein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[ie]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1" name="Picture 6" descr="clip art space ship - Clip Art Library">
            <a:extLst>
              <a:ext uri="{FF2B5EF4-FFF2-40B4-BE49-F238E27FC236}">
                <a16:creationId xmlns:a16="http://schemas.microsoft.com/office/drawing/2014/main" id="{1C6327B8-B0F6-48D1-8424-73A37944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9815" l="2760" r="96250">
                        <a14:foregroundMark x1="64844" y1="2963" x2="61458" y2="21759"/>
                        <a14:foregroundMark x1="46458" y1="38333" x2="20885" y2="46667"/>
                        <a14:foregroundMark x1="20885" y1="46667" x2="7187" y2="44815"/>
                        <a14:foregroundMark x1="7187" y1="44815" x2="9323" y2="50926"/>
                        <a14:foregroundMark x1="9323" y1="50926" x2="10573" y2="52407"/>
                        <a14:foregroundMark x1="69427" y1="57870" x2="82813" y2="85463"/>
                        <a14:foregroundMark x1="82813" y1="85463" x2="96250" y2="99907"/>
                        <a14:foregroundMark x1="64427" y1="56759" x2="60000" y2="56204"/>
                        <a14:foregroundMark x1="60000" y1="56204" x2="42865" y2="47685"/>
                        <a14:foregroundMark x1="42865" y1="47685" x2="42865" y2="47685"/>
                        <a14:foregroundMark x1="8750" y1="47130" x2="5052" y2="44167"/>
                        <a14:foregroundMark x1="5052" y1="44167" x2="2760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7" y="1970489"/>
            <a:ext cx="3451616" cy="19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F8A3F3-1653-4386-A6F3-159DFCCFB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7" y="3429000"/>
            <a:ext cx="1402397" cy="142465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E62560F-7718-47C9-9C76-BB5C95407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557BB-CF8B-44CE-BF45-C8FB7B94AEFE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192739" y="1057470"/>
            <a:ext cx="10157761" cy="3552630"/>
          </a:xfrm>
          <a:prstGeom prst="wedgeRoundRectCallout">
            <a:avLst>
              <a:gd name="adj1" fmla="val 55809"/>
              <a:gd name="adj2" fmla="val -386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79" y="286178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7" name="T1_W7_1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418852" y="1094847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9" name="T1_W7_10.4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r>
              <a:rPr lang="de-DE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T1_W7_10.4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endParaRPr lang="de-DE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de-DE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0" name="T1_W7_10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0" name="T1_W7_10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Auf Wiedersehen!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11" name="T1_W7_10.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Bis bald, bis bald, bis bald, bis bald.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2" name="T1_W7_10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r>
              <a:rPr lang="de-DE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2" name="T1_W7_10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13" name="T1_W7_10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Auf Wiedersehen!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Ufo, Alien Ship, Spaceship, Alien, Ship, Spacecraft">
            <a:extLst>
              <a:ext uri="{FF2B5EF4-FFF2-40B4-BE49-F238E27FC236}">
                <a16:creationId xmlns:a16="http://schemas.microsoft.com/office/drawing/2014/main" id="{1566029B-7699-85CC-5605-6BBA5DA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999">
            <a:off x="5554151" y="4378698"/>
            <a:ext cx="4866841" cy="19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46F2B-CA2F-AD6A-8079-3D854B189B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4" y="5014122"/>
            <a:ext cx="2154583" cy="1729342"/>
          </a:xfrm>
          <a:prstGeom prst="rect">
            <a:avLst/>
          </a:prstGeom>
        </p:spPr>
      </p:pic>
      <p:sp>
        <p:nvSpPr>
          <p:cNvPr id="11" name="Rounded Rectangular Callout 35">
            <a:extLst>
              <a:ext uri="{FF2B5EF4-FFF2-40B4-BE49-F238E27FC236}">
                <a16:creationId xmlns:a16="http://schemas.microsoft.com/office/drawing/2014/main" id="{1C83F864-CBC6-8806-B15E-522BC291AC0D}"/>
              </a:ext>
            </a:extLst>
          </p:cNvPr>
          <p:cNvSpPr/>
          <p:nvPr/>
        </p:nvSpPr>
        <p:spPr>
          <a:xfrm>
            <a:off x="3498281" y="4779878"/>
            <a:ext cx="2938614" cy="552076"/>
          </a:xfrm>
          <a:prstGeom prst="wedgeRoundRectCallout">
            <a:avLst>
              <a:gd name="adj1" fmla="val -88365"/>
              <a:gd name="adj2" fmla="val 4700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Auf Wiedersehen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12760E7-5267-2648-ADB9-586173EF9A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12" y="1944548"/>
            <a:ext cx="1509049" cy="2092722"/>
          </a:xfrm>
          <a:prstGeom prst="rect">
            <a:avLst/>
          </a:prstGeom>
        </p:spPr>
      </p:pic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id="{AD89A92E-09EE-D659-68F8-710325CF2989}"/>
              </a:ext>
            </a:extLst>
          </p:cNvPr>
          <p:cNvSpPr/>
          <p:nvPr/>
        </p:nvSpPr>
        <p:spPr>
          <a:xfrm>
            <a:off x="10049087" y="4276860"/>
            <a:ext cx="1842752" cy="663709"/>
          </a:xfrm>
          <a:prstGeom prst="wedgeRoundRectCallout">
            <a:avLst>
              <a:gd name="adj1" fmla="val -2267"/>
              <a:gd name="adj2" fmla="val -20297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Robbie!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DC73F4-3F33-41C2-BAE3-3AD06F059EA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5"/>
          <a:stretch/>
        </p:blipFill>
        <p:spPr>
          <a:xfrm rot="20866866">
            <a:off x="7151331" y="4341172"/>
            <a:ext cx="1494272" cy="583427"/>
          </a:xfrm>
          <a:prstGeom prst="rect">
            <a:avLst/>
          </a:prstGeom>
        </p:spPr>
      </p:pic>
      <p:pic>
        <p:nvPicPr>
          <p:cNvPr id="4" name="tschuess song">
            <a:hlinkClick r:id="" action="ppaction://media"/>
            <a:extLst>
              <a:ext uri="{FF2B5EF4-FFF2-40B4-BE49-F238E27FC236}">
                <a16:creationId xmlns:a16="http://schemas.microsoft.com/office/drawing/2014/main" id="{2F191327-40AA-BF81-DA95-36F7F2280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75918" y="5077465"/>
            <a:ext cx="1509050" cy="15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2" grpId="0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A5A38F7-E6DC-43F0-AED9-858505A82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778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 [</a:t>
            </a:r>
            <a:r>
              <a:rPr lang="en-GB" sz="6600" dirty="0" err="1">
                <a:solidFill>
                  <a:srgbClr val="FF0066"/>
                </a:solidFill>
              </a:rPr>
              <a:t>ie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 [</a:t>
            </a:r>
            <a:r>
              <a:rPr lang="en-GB" sz="6600" dirty="0" err="1">
                <a:solidFill>
                  <a:srgbClr val="FF0066"/>
                </a:solidFill>
              </a:rPr>
              <a:t>ie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Br</a:t>
            </a:r>
            <a:r>
              <a:rPr lang="en-GB" sz="8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e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ef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10396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 a l e r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 n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B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o l o g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7_4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7_4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es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7_4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2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7_4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8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7_4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56506" y="709441"/>
            <a:ext cx="971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1-8 und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15919CC9-96F8-41CE-85A2-3B49D561C9F0}"/>
              </a:ext>
            </a:extLst>
          </p:cNvPr>
          <p:cNvSpPr/>
          <p:nvPr/>
        </p:nvSpPr>
        <p:spPr>
          <a:xfrm>
            <a:off x="7461733" y="552438"/>
            <a:ext cx="2775470" cy="932436"/>
          </a:xfrm>
          <a:prstGeom prst="wedgeRoundRectCallout">
            <a:avLst>
              <a:gd name="adj1" fmla="val -67772"/>
              <a:gd name="adj2" fmla="val 30567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work out the meanings ?</a:t>
            </a:r>
            <a:endParaRPr lang="en-GB" i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2561477" y="2116525"/>
            <a:ext cx="624880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840508" y="3282127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2671258" y="4499842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533564" y="5734304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/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 e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 o t o g r a f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 a f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f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e  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885350" y="2094273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7835339" y="3282126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7545879" y="4492077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866333" y="5684706"/>
            <a:ext cx="556862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7_4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69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7_4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05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7_4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1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7_4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pic>
        <p:nvPicPr>
          <p:cNvPr id="2052" name="Picture 4" descr="Leg, Shin, Foot, Knee, Toes, Limb, Appendage, Body Part">
            <a:extLst>
              <a:ext uri="{FF2B5EF4-FFF2-40B4-BE49-F238E27FC236}">
                <a16:creationId xmlns:a16="http://schemas.microsoft.com/office/drawing/2014/main" id="{5A69790D-13B8-C7CE-86AF-322A467F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79" y="3046892"/>
            <a:ext cx="833501" cy="8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cience Lab, Scientist, Research, Chemistry, Biology">
            <a:extLst>
              <a:ext uri="{FF2B5EF4-FFF2-40B4-BE49-F238E27FC236}">
                <a16:creationId xmlns:a16="http://schemas.microsoft.com/office/drawing/2014/main" id="{03E93413-C22C-0C60-93DE-5D7C3ED4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93" y="4229936"/>
            <a:ext cx="1307853" cy="9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e, Teacup, Cup, Beverage, Drink, Tea Bag, Hot Drink">
            <a:extLst>
              <a:ext uri="{FF2B5EF4-FFF2-40B4-BE49-F238E27FC236}">
                <a16:creationId xmlns:a16="http://schemas.microsoft.com/office/drawing/2014/main" id="{3F53BC27-08A5-9459-870C-0EB0294E8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79" y="5391457"/>
            <a:ext cx="960010" cy="9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cean, Fish, Wave, Waves, Bird, Life, Sea, Animal">
            <a:extLst>
              <a:ext uri="{FF2B5EF4-FFF2-40B4-BE49-F238E27FC236}">
                <a16:creationId xmlns:a16="http://schemas.microsoft.com/office/drawing/2014/main" id="{9DA18D9D-2BE7-616D-83B1-59737B44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534" y="1896811"/>
            <a:ext cx="1281300" cy="88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Frame, Picture, Frame, White, Black, Blank">
            <a:extLst>
              <a:ext uri="{FF2B5EF4-FFF2-40B4-BE49-F238E27FC236}">
                <a16:creationId xmlns:a16="http://schemas.microsoft.com/office/drawing/2014/main" id="{5CC65C18-9DD4-3D16-9940-5FB46B60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85" y="1872183"/>
            <a:ext cx="1111220" cy="8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rink, Coffee, Tea, Beverage, Hot Drink, Hot Beverage">
            <a:extLst>
              <a:ext uri="{FF2B5EF4-FFF2-40B4-BE49-F238E27FC236}">
                <a16:creationId xmlns:a16="http://schemas.microsoft.com/office/drawing/2014/main" id="{E569CCF4-8B78-9796-EC45-767D938B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197" y="4229936"/>
            <a:ext cx="960011" cy="8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mera, Hand Drawn, Old, Nostalgia, Retro, Lens">
            <a:extLst>
              <a:ext uri="{FF2B5EF4-FFF2-40B4-BE49-F238E27FC236}">
                <a16:creationId xmlns:a16="http://schemas.microsoft.com/office/drawing/2014/main" id="{35E6E3EE-B066-51A1-BC6B-6727A6D8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03" y="2956978"/>
            <a:ext cx="978405" cy="9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urglar, Crime, Criminal, Theft, Thief, Man, Person">
            <a:extLst>
              <a:ext uri="{FF2B5EF4-FFF2-40B4-BE49-F238E27FC236}">
                <a16:creationId xmlns:a16="http://schemas.microsoft.com/office/drawing/2014/main" id="{86E55C6D-604A-2C67-4AC7-3DA9F642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287" y="5405424"/>
            <a:ext cx="667299" cy="9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5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010129"/>
              </p:ext>
            </p:extLst>
          </p:nvPr>
        </p:nvGraphicFramePr>
        <p:xfrm>
          <a:off x="1012637" y="1730554"/>
          <a:ext cx="10231572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0524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450425" y="94543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Bleistift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1012637" y="229487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table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4406721" y="229487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human being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7840530" y="227646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window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1012637" y="384057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shape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4406721" y="384057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exercise book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7840530" y="382216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pencil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1003122" y="548177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bottle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4397206" y="548177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board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7831015" y="546336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1B71F-7775-4276-A0D9-A794EA0473BB}"/>
              </a:ext>
            </a:extLst>
          </p:cNvPr>
          <p:cNvSpPr/>
          <p:nvPr/>
        </p:nvSpPr>
        <p:spPr>
          <a:xfrm>
            <a:off x="7840530" y="3381253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B3B80A-CFC5-631D-D7CD-107AC906A11D}"/>
              </a:ext>
            </a:extLst>
          </p:cNvPr>
          <p:cNvSpPr/>
          <p:nvPr/>
        </p:nvSpPr>
        <p:spPr>
          <a:xfrm>
            <a:off x="4446446" y="1721889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0DFDAD-239A-66C7-7B3B-705C96BEEE73}"/>
              </a:ext>
            </a:extLst>
          </p:cNvPr>
          <p:cNvSpPr/>
          <p:nvPr/>
        </p:nvSpPr>
        <p:spPr>
          <a:xfrm>
            <a:off x="7850045" y="5022885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BC070B-95A5-C716-DE2B-0A3ED731FF98}"/>
              </a:ext>
            </a:extLst>
          </p:cNvPr>
          <p:cNvSpPr/>
          <p:nvPr/>
        </p:nvSpPr>
        <p:spPr>
          <a:xfrm>
            <a:off x="1003042" y="3381253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965536-042A-667E-A1C2-BDB554D5E130}"/>
              </a:ext>
            </a:extLst>
          </p:cNvPr>
          <p:cNvSpPr txBox="1"/>
          <p:nvPr/>
        </p:nvSpPr>
        <p:spPr>
          <a:xfrm>
            <a:off x="3450425" y="95216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Fenster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2C2F2A-A6B6-34CA-9D9B-807F25FED1FB}"/>
              </a:ext>
            </a:extLst>
          </p:cNvPr>
          <p:cNvSpPr/>
          <p:nvPr/>
        </p:nvSpPr>
        <p:spPr>
          <a:xfrm>
            <a:off x="7839017" y="1764824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1A1AD0-0922-88C2-827F-EDA177DEE5AA}"/>
              </a:ext>
            </a:extLst>
          </p:cNvPr>
          <p:cNvSpPr txBox="1"/>
          <p:nvPr/>
        </p:nvSpPr>
        <p:spPr>
          <a:xfrm>
            <a:off x="3460692" y="9363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Tisch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027996-16D6-6827-85A4-51A142650EF7}"/>
              </a:ext>
            </a:extLst>
          </p:cNvPr>
          <p:cNvSpPr/>
          <p:nvPr/>
        </p:nvSpPr>
        <p:spPr>
          <a:xfrm>
            <a:off x="1003041" y="1727777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589031-0426-BEA4-615E-ABA4A4F71B9A}"/>
              </a:ext>
            </a:extLst>
          </p:cNvPr>
          <p:cNvSpPr txBox="1"/>
          <p:nvPr/>
        </p:nvSpPr>
        <p:spPr>
          <a:xfrm>
            <a:off x="3460692" y="94424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Heft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3CA3B3-76D7-5252-0652-A43C54A6F889}"/>
              </a:ext>
            </a:extLst>
          </p:cNvPr>
          <p:cNvSpPr/>
          <p:nvPr/>
        </p:nvSpPr>
        <p:spPr>
          <a:xfrm>
            <a:off x="4406721" y="3399926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4BE9E8-D035-1F43-33A2-B3E282DA5547}"/>
              </a:ext>
            </a:extLst>
          </p:cNvPr>
          <p:cNvSpPr txBox="1"/>
          <p:nvPr/>
        </p:nvSpPr>
        <p:spPr>
          <a:xfrm>
            <a:off x="3450425" y="9428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die </a:t>
            </a:r>
            <a:r>
              <a:rPr lang="en-US" sz="3200" b="1" dirty="0" err="1"/>
              <a:t>Flasche</a:t>
            </a:r>
            <a:endParaRPr lang="en-GB" sz="32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12013B-8AF4-399F-C86C-CE67357181E5}"/>
              </a:ext>
            </a:extLst>
          </p:cNvPr>
          <p:cNvSpPr/>
          <p:nvPr/>
        </p:nvSpPr>
        <p:spPr>
          <a:xfrm>
            <a:off x="1003041" y="5042037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C7D16-5B23-5815-1FDC-E821281A5F11}"/>
              </a:ext>
            </a:extLst>
          </p:cNvPr>
          <p:cNvSpPr txBox="1"/>
          <p:nvPr/>
        </p:nvSpPr>
        <p:spPr>
          <a:xfrm>
            <a:off x="3470959" y="9428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die Tafel</a:t>
            </a:r>
            <a:endParaRPr lang="en-GB" sz="3200" b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D6ABD7E-4CEF-9956-9D53-58EE86C0B460}"/>
              </a:ext>
            </a:extLst>
          </p:cNvPr>
          <p:cNvSpPr/>
          <p:nvPr/>
        </p:nvSpPr>
        <p:spPr>
          <a:xfrm>
            <a:off x="4436851" y="5043396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7CE453-8210-BEA9-32B5-E27F8BF50381}"/>
              </a:ext>
            </a:extLst>
          </p:cNvPr>
          <p:cNvSpPr txBox="1"/>
          <p:nvPr/>
        </p:nvSpPr>
        <p:spPr>
          <a:xfrm>
            <a:off x="3450425" y="95713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Form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8CE1AE-1ED6-A83A-3514-7299D778C2BC}"/>
              </a:ext>
            </a:extLst>
          </p:cNvPr>
          <p:cNvSpPr txBox="1"/>
          <p:nvPr/>
        </p:nvSpPr>
        <p:spPr>
          <a:xfrm>
            <a:off x="3460692" y="93751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Mensch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D62C9-022B-B31B-545E-0F6A3FDF903D}"/>
              </a:ext>
            </a:extLst>
          </p:cNvPr>
          <p:cNvSpPr txBox="1"/>
          <p:nvPr/>
        </p:nvSpPr>
        <p:spPr>
          <a:xfrm>
            <a:off x="3450425" y="94395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</a:t>
            </a:r>
            <a:r>
              <a:rPr lang="en-GB" sz="3200" b="1" dirty="0" err="1">
                <a:solidFill>
                  <a:srgbClr val="002060"/>
                </a:solidFill>
              </a:rPr>
              <a:t>Beispiel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26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29" grpId="0" animBg="1"/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63187"/>
              </p:ext>
            </p:extLst>
          </p:nvPr>
        </p:nvGraphicFramePr>
        <p:xfrm>
          <a:off x="1003122" y="1645876"/>
          <a:ext cx="10231572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0524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440910" y="86671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pencil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974801" y="1685990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Heft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4430076" y="167378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Flasche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7865333" y="170930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Tisch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1003122" y="33648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Bleistift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4417068" y="33384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Fenster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7831014" y="332061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</a:t>
            </a:r>
            <a:r>
              <a:rPr lang="en-GB" sz="3200" b="1" dirty="0" err="1">
                <a:solidFill>
                  <a:srgbClr val="002060"/>
                </a:solidFill>
              </a:rPr>
              <a:t>Beispiel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1003122" y="499151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Tafel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4391301" y="4962475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Mensch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7689391" y="495383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Form</a:t>
            </a:r>
          </a:p>
        </p:txBody>
      </p:sp>
      <p:pic>
        <p:nvPicPr>
          <p:cNvPr id="25" name="Picture 24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C019192B-0EBF-FB1F-2ECD-26CDC38A4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19" y="2376207"/>
            <a:ext cx="1537398" cy="80385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AEF83EB-1CED-2C3A-387E-D5FF98E32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9" y="2307927"/>
            <a:ext cx="401927" cy="803853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low confidence">
            <a:extLst>
              <a:ext uri="{FF2B5EF4-FFF2-40B4-BE49-F238E27FC236}">
                <a16:creationId xmlns:a16="http://schemas.microsoft.com/office/drawing/2014/main" id="{E7FF6717-0769-4479-8464-DEF84A4A3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805911" y="3992586"/>
            <a:ext cx="1402714" cy="7013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9BBAE7-973D-492E-D458-16C52C3ED9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02" y="2270765"/>
            <a:ext cx="667319" cy="893481"/>
          </a:xfrm>
          <a:prstGeom prst="rect">
            <a:avLst/>
          </a:prstGeom>
        </p:spPr>
      </p:pic>
      <p:pic>
        <p:nvPicPr>
          <p:cNvPr id="30" name="Picture 29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CDB4049B-8A07-0426-2631-EA7A5DE2B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46" y="5472664"/>
            <a:ext cx="1052230" cy="982355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29A1C3-F943-0B03-2AE1-0FA708C795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52" y="3922567"/>
            <a:ext cx="1768629" cy="93223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9EB6CE8-E4CA-34EA-5DE4-FEDDEC2B5E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69" y="5475115"/>
            <a:ext cx="852078" cy="9897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418897" y="85013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table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402945" y="85483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exercise book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429845" y="847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example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23C7A7-AAA2-4B5F-A592-47D20BB3869D}"/>
              </a:ext>
            </a:extLst>
          </p:cNvPr>
          <p:cNvSpPr txBox="1"/>
          <p:nvPr/>
        </p:nvSpPr>
        <p:spPr>
          <a:xfrm>
            <a:off x="3418002" y="84771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human being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417107" y="83315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shape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716B8F-6BE5-4489-2FE4-31F365439CF9}"/>
              </a:ext>
            </a:extLst>
          </p:cNvPr>
          <p:cNvSpPr txBox="1"/>
          <p:nvPr/>
        </p:nvSpPr>
        <p:spPr>
          <a:xfrm>
            <a:off x="3423029" y="847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window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388239" y="82152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board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402401" y="81148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bottle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77F6A9-3969-45FF-85A8-392B1CC65558}"/>
              </a:ext>
            </a:extLst>
          </p:cNvPr>
          <p:cNvGrpSpPr/>
          <p:nvPr/>
        </p:nvGrpSpPr>
        <p:grpSpPr>
          <a:xfrm>
            <a:off x="8979987" y="5621066"/>
            <a:ext cx="974376" cy="584775"/>
            <a:chOff x="10441981" y="5676900"/>
            <a:chExt cx="974376" cy="584775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0EC4B9F2-D992-48F1-A637-377C78C0E5B2}"/>
                </a:ext>
              </a:extLst>
            </p:cNvPr>
            <p:cNvSpPr/>
            <p:nvPr/>
          </p:nvSpPr>
          <p:spPr>
            <a:xfrm>
              <a:off x="10634549" y="5676900"/>
              <a:ext cx="628466" cy="584775"/>
            </a:xfrm>
            <a:prstGeom prst="triangle">
              <a:avLst/>
            </a:prstGeom>
            <a:solidFill>
              <a:srgbClr val="FFD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93BCFD-E3E7-48F0-8971-8956BCEE6472}"/>
                </a:ext>
              </a:extLst>
            </p:cNvPr>
            <p:cNvSpPr/>
            <p:nvPr/>
          </p:nvSpPr>
          <p:spPr>
            <a:xfrm>
              <a:off x="10949994" y="5776354"/>
              <a:ext cx="466363" cy="3749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EA52FF-BD5C-4433-9A00-C048D00BBE45}"/>
                </a:ext>
              </a:extLst>
            </p:cNvPr>
            <p:cNvSpPr/>
            <p:nvPr/>
          </p:nvSpPr>
          <p:spPr>
            <a:xfrm>
              <a:off x="10441981" y="5776354"/>
              <a:ext cx="354671" cy="37497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Graphic 43" descr="Window with solid fill">
            <a:extLst>
              <a:ext uri="{FF2B5EF4-FFF2-40B4-BE49-F238E27FC236}">
                <a16:creationId xmlns:a16="http://schemas.microsoft.com/office/drawing/2014/main" id="{2E53CA13-FF0E-4D5C-8DE5-DE17FBC09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1922" y="3767355"/>
            <a:ext cx="1171841" cy="11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B819D63-4421-4BD7-B31C-3709FDE32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38" y="1193371"/>
            <a:ext cx="5140255" cy="4798911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5" y="2707"/>
            <a:ext cx="11144273" cy="752271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‘a’ (</a:t>
            </a:r>
            <a:r>
              <a:rPr lang="en-GB" sz="3600" b="1" spc="-1" dirty="0" err="1">
                <a:latin typeface="Century Gothic" panose="020B0502020202020204" pitchFamily="34" charset="0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</a:rPr>
              <a:t>, eine, </a:t>
            </a:r>
            <a:r>
              <a:rPr lang="en-GB" sz="3600" b="1" spc="-1" dirty="0" err="1">
                <a:latin typeface="Century Gothic" panose="020B0502020202020204" pitchFamily="34" charset="0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</a:rPr>
              <a:t>) </a:t>
            </a:r>
            <a:r>
              <a:rPr lang="en-GB" sz="3600" spc="-1" dirty="0" err="1">
                <a:latin typeface="Century Gothic" panose="020B0502020202020204" pitchFamily="34" charset="0"/>
              </a:rPr>
              <a:t>oder</a:t>
            </a:r>
            <a:r>
              <a:rPr lang="en-GB" sz="3600" spc="-1" dirty="0">
                <a:latin typeface="Century Gothic" panose="020B0502020202020204" pitchFamily="34" charset="0"/>
              </a:rPr>
              <a:t> </a:t>
            </a:r>
            <a:r>
              <a:rPr lang="en-GB" sz="3600" b="1" spc="-1" dirty="0">
                <a:latin typeface="Century Gothic" panose="020B0502020202020204" pitchFamily="34" charset="0"/>
              </a:rPr>
              <a:t>‘the’ (der, die, das)</a:t>
            </a:r>
            <a:endParaRPr lang="en-GB" sz="36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27265E-88F0-4B47-AC93-63B2EC5A3489}"/>
              </a:ext>
            </a:extLst>
          </p:cNvPr>
          <p:cNvSpPr txBox="1">
            <a:spLocks/>
          </p:cNvSpPr>
          <p:nvPr/>
        </p:nvSpPr>
        <p:spPr>
          <a:xfrm>
            <a:off x="92295" y="801875"/>
            <a:ext cx="11696742" cy="7571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‘</a:t>
            </a:r>
            <a:r>
              <a:rPr lang="en-GB" b="1" dirty="0"/>
              <a:t>a</a:t>
            </a:r>
            <a:r>
              <a:rPr lang="en-GB" dirty="0"/>
              <a:t>’ (</a:t>
            </a:r>
            <a:r>
              <a:rPr lang="en-GB" dirty="0" err="1"/>
              <a:t>ein</a:t>
            </a:r>
            <a:r>
              <a:rPr lang="en-GB" dirty="0"/>
              <a:t>, eine, </a:t>
            </a:r>
            <a:r>
              <a:rPr lang="en-GB" dirty="0" err="1"/>
              <a:t>ein</a:t>
            </a:r>
            <a:r>
              <a:rPr lang="en-GB" dirty="0"/>
              <a:t>) often introduces new information and identifies something to the listener:</a:t>
            </a:r>
            <a:endParaRPr lang="en-GB" dirty="0">
              <a:solidFill>
                <a:srgbClr val="DAA520"/>
              </a:solidFill>
            </a:endParaRPr>
          </a:p>
        </p:txBody>
      </p:sp>
      <p:sp>
        <p:nvSpPr>
          <p:cNvPr id="15" name="Rounded Rectangular Callout 35">
            <a:extLst>
              <a:ext uri="{FF2B5EF4-FFF2-40B4-BE49-F238E27FC236}">
                <a16:creationId xmlns:a16="http://schemas.microsoft.com/office/drawing/2014/main" id="{3B523CAC-767E-4F2C-A284-853225245B7A}"/>
              </a:ext>
            </a:extLst>
          </p:cNvPr>
          <p:cNvSpPr/>
          <p:nvPr/>
        </p:nvSpPr>
        <p:spPr>
          <a:xfrm>
            <a:off x="454938" y="2568205"/>
            <a:ext cx="2755231" cy="673769"/>
          </a:xfrm>
          <a:prstGeom prst="wedgeRoundRectCallout">
            <a:avLst>
              <a:gd name="adj1" fmla="val -22580"/>
              <a:gd name="adj2" fmla="val 1035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</a:p>
        </p:txBody>
      </p:sp>
      <p:sp>
        <p:nvSpPr>
          <p:cNvPr id="17" name="Rounded Rectangular Callout 36">
            <a:extLst>
              <a:ext uri="{FF2B5EF4-FFF2-40B4-BE49-F238E27FC236}">
                <a16:creationId xmlns:a16="http://schemas.microsoft.com/office/drawing/2014/main" id="{45230A34-46DA-4E4A-AB0F-7944EF6F7801}"/>
              </a:ext>
            </a:extLst>
          </p:cNvPr>
          <p:cNvSpPr/>
          <p:nvPr/>
        </p:nvSpPr>
        <p:spPr>
          <a:xfrm>
            <a:off x="8001642" y="1804540"/>
            <a:ext cx="3561960" cy="673769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Tafel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0ED240-D8B0-40CD-8A0E-9ECE92D0F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" y="3668270"/>
            <a:ext cx="2567343" cy="2608095"/>
          </a:xfrm>
          <a:prstGeom prst="rect">
            <a:avLst/>
          </a:prstGeom>
        </p:spPr>
      </p:pic>
      <p:sp>
        <p:nvSpPr>
          <p:cNvPr id="20" name="Rounded Rectangular Callout 41">
            <a:extLst>
              <a:ext uri="{FF2B5EF4-FFF2-40B4-BE49-F238E27FC236}">
                <a16:creationId xmlns:a16="http://schemas.microsoft.com/office/drawing/2014/main" id="{AA50E478-13A9-4FA9-83CE-7DB101CA9961}"/>
              </a:ext>
            </a:extLst>
          </p:cNvPr>
          <p:cNvSpPr/>
          <p:nvPr/>
        </p:nvSpPr>
        <p:spPr>
          <a:xfrm>
            <a:off x="2598324" y="3384073"/>
            <a:ext cx="2755231" cy="908586"/>
          </a:xfrm>
          <a:prstGeom prst="wedgeRoundRectCallout">
            <a:avLst>
              <a:gd name="adj1" fmla="val -63191"/>
              <a:gd name="adj2" fmla="val 280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Ach!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Tafel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groß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8E19A0A-F125-4E72-9CCD-ADA497E802E9}"/>
              </a:ext>
            </a:extLst>
          </p:cNvPr>
          <p:cNvSpPr txBox="1">
            <a:spLocks/>
          </p:cNvSpPr>
          <p:nvPr/>
        </p:nvSpPr>
        <p:spPr>
          <a:xfrm>
            <a:off x="247629" y="6272173"/>
            <a:ext cx="11696742" cy="75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(der, die, das) refers to something already mentioned or known.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237B11-BFA5-8D3A-CBA9-BC4CA923DBC8}"/>
              </a:ext>
            </a:extLst>
          </p:cNvPr>
          <p:cNvSpPr/>
          <p:nvPr/>
        </p:nvSpPr>
        <p:spPr>
          <a:xfrm>
            <a:off x="697599" y="5089223"/>
            <a:ext cx="1010885" cy="26199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Robbie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36A875A0-2F5F-4E0D-8B61-E883BFB9E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43" y="2478309"/>
            <a:ext cx="1551827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 animBg="1"/>
      <p:bldP spid="17" grpId="0" animBg="1"/>
      <p:bldP spid="20" grpId="0" animBg="1"/>
      <p:bldP spid="29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CDDEAEF-B9DD-4BD0-85B5-C822CCCD0BBD}"/>
              </a:ext>
            </a:extLst>
          </p:cNvPr>
          <p:cNvSpPr txBox="1"/>
          <p:nvPr/>
        </p:nvSpPr>
        <p:spPr>
          <a:xfrm>
            <a:off x="220911" y="57766"/>
            <a:ext cx="8617041" cy="733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Robbie is new to Earth. They have a translator but it is stuck between English and German.  Help them fill in the gaps.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95D4068E-8C14-4130-7B69-BC2DC69C4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299488"/>
              </p:ext>
            </p:extLst>
          </p:nvPr>
        </p:nvGraphicFramePr>
        <p:xfrm>
          <a:off x="735956" y="1077157"/>
          <a:ext cx="5437944" cy="5347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____   Mensch _____ ?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 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?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  _______  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 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305013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884A0D-B041-1A5F-FC27-9F71E9C4BB43}"/>
              </a:ext>
            </a:extLst>
          </p:cNvPr>
          <p:cNvSpPr/>
          <p:nvPr/>
        </p:nvSpPr>
        <p:spPr>
          <a:xfrm>
            <a:off x="7658472" y="781275"/>
            <a:ext cx="1205592" cy="2436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Robbie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-120875" y="33205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Graphic 13" descr="Blackboard">
            <a:extLst>
              <a:ext uri="{FF2B5EF4-FFF2-40B4-BE49-F238E27FC236}">
                <a16:creationId xmlns:a16="http://schemas.microsoft.com/office/drawing/2014/main" id="{269193F8-986A-4E14-BB45-66BE535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7818" y="-120999"/>
            <a:ext cx="1256675" cy="1256675"/>
          </a:xfrm>
          <a:prstGeom prst="rect">
            <a:avLst/>
          </a:prstGeom>
        </p:spPr>
      </p:pic>
      <p:pic>
        <p:nvPicPr>
          <p:cNvPr id="47" name="Picture 46" descr="Shape&#10;&#10;Description automatically generated">
            <a:extLst>
              <a:ext uri="{FF2B5EF4-FFF2-40B4-BE49-F238E27FC236}">
                <a16:creationId xmlns:a16="http://schemas.microsoft.com/office/drawing/2014/main" id="{230422AF-DFB4-41EF-9C5F-02AB70C47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12953" y="122585"/>
            <a:ext cx="934094" cy="9340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1D966EA-455A-4429-B737-3E94F3AA7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92" y="81073"/>
            <a:ext cx="1002389" cy="10183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C4FFE7B-54E4-4347-9255-BB76816050B4}"/>
              </a:ext>
            </a:extLst>
          </p:cNvPr>
          <p:cNvSpPr txBox="1"/>
          <p:nvPr/>
        </p:nvSpPr>
        <p:spPr>
          <a:xfrm>
            <a:off x="958563" y="658750"/>
            <a:ext cx="6638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Deutsch.</a:t>
            </a:r>
            <a:endParaRPr lang="en-GB" dirty="0"/>
          </a:p>
        </p:txBody>
      </p:sp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E6BB1A17-8787-92AE-EF7F-D380BACA8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188367"/>
              </p:ext>
            </p:extLst>
          </p:nvPr>
        </p:nvGraphicFramePr>
        <p:xfrm>
          <a:off x="6358302" y="1115904"/>
          <a:ext cx="4874647" cy="5360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4647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 a _______ _______blue?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 a  shape ____ 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an  _________  correct?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a  ________ great?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a window there?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 ___ a pencil?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7459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7756FD3-BCE8-EFF7-607D-F4F2851AE2A7}"/>
              </a:ext>
            </a:extLst>
          </p:cNvPr>
          <p:cNvSpPr txBox="1"/>
          <p:nvPr/>
        </p:nvSpPr>
        <p:spPr>
          <a:xfrm>
            <a:off x="1420389" y="1267570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C4798E-4694-1F3E-9B28-776125F7D55D}"/>
              </a:ext>
            </a:extLst>
          </p:cNvPr>
          <p:cNvSpPr txBox="1"/>
          <p:nvPr/>
        </p:nvSpPr>
        <p:spPr>
          <a:xfrm>
            <a:off x="1160532" y="2142057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Form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97D7F7-1883-627E-3853-DC4A2D818874}"/>
              </a:ext>
            </a:extLst>
          </p:cNvPr>
          <p:cNvSpPr txBox="1"/>
          <p:nvPr/>
        </p:nvSpPr>
        <p:spPr>
          <a:xfrm>
            <a:off x="7132368" y="3064677"/>
            <a:ext cx="168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example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4D0C24-65D5-8999-E09B-E2BFC708AFAF}"/>
              </a:ext>
            </a:extLst>
          </p:cNvPr>
          <p:cNvSpPr txBox="1"/>
          <p:nvPr/>
        </p:nvSpPr>
        <p:spPr>
          <a:xfrm>
            <a:off x="1250093" y="3045801"/>
            <a:ext cx="199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395FF8-756B-C9F2-805C-3BD10FB36D58}"/>
              </a:ext>
            </a:extLst>
          </p:cNvPr>
          <p:cNvSpPr txBox="1"/>
          <p:nvPr/>
        </p:nvSpPr>
        <p:spPr>
          <a:xfrm>
            <a:off x="7117156" y="3964929"/>
            <a:ext cx="121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colour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E0DFE4-13F4-EB40-577D-9D30FE164D93}"/>
              </a:ext>
            </a:extLst>
          </p:cNvPr>
          <p:cNvSpPr txBox="1"/>
          <p:nvPr/>
        </p:nvSpPr>
        <p:spPr>
          <a:xfrm>
            <a:off x="7369202" y="5757322"/>
            <a:ext cx="43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3816C-344B-06CB-7CA0-4A4918BB715F}"/>
              </a:ext>
            </a:extLst>
          </p:cNvPr>
          <p:cNvSpPr txBox="1"/>
          <p:nvPr/>
        </p:nvSpPr>
        <p:spPr>
          <a:xfrm>
            <a:off x="1160533" y="3937691"/>
            <a:ext cx="83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646966-DA7B-DB2C-59B0-7E9805B8B950}"/>
              </a:ext>
            </a:extLst>
          </p:cNvPr>
          <p:cNvSpPr txBox="1"/>
          <p:nvPr/>
        </p:nvSpPr>
        <p:spPr>
          <a:xfrm>
            <a:off x="1142329" y="4841435"/>
            <a:ext cx="270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Fenster  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1AF18-10A6-9864-10F3-A523DC4FCA62}"/>
              </a:ext>
            </a:extLst>
          </p:cNvPr>
          <p:cNvSpPr txBox="1"/>
          <p:nvPr/>
        </p:nvSpPr>
        <p:spPr>
          <a:xfrm>
            <a:off x="1950492" y="5697625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Bleistift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49546D-F20C-7989-7215-601A63409866}"/>
              </a:ext>
            </a:extLst>
          </p:cNvPr>
          <p:cNvSpPr txBox="1"/>
          <p:nvPr/>
        </p:nvSpPr>
        <p:spPr>
          <a:xfrm>
            <a:off x="778242" y="5715922"/>
            <a:ext cx="85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AC2E18-3BAC-6B35-1FAA-147D829D351D}"/>
              </a:ext>
            </a:extLst>
          </p:cNvPr>
          <p:cNvSpPr txBox="1"/>
          <p:nvPr/>
        </p:nvSpPr>
        <p:spPr>
          <a:xfrm>
            <a:off x="7030731" y="1286257"/>
            <a:ext cx="250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human being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9BAE20-C6AB-B34A-3AFF-DFA60958FD40}"/>
              </a:ext>
            </a:extLst>
          </p:cNvPr>
          <p:cNvSpPr txBox="1"/>
          <p:nvPr/>
        </p:nvSpPr>
        <p:spPr>
          <a:xfrm>
            <a:off x="6501396" y="4841435"/>
            <a:ext cx="43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1DCCE3-5A3A-C9ED-BE75-CC4D8E5B9996}"/>
              </a:ext>
            </a:extLst>
          </p:cNvPr>
          <p:cNvSpPr txBox="1"/>
          <p:nvPr/>
        </p:nvSpPr>
        <p:spPr>
          <a:xfrm>
            <a:off x="3477554" y="1258987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057DC7-DAF4-F787-852A-A73D3226BB5D}"/>
              </a:ext>
            </a:extLst>
          </p:cNvPr>
          <p:cNvSpPr txBox="1"/>
          <p:nvPr/>
        </p:nvSpPr>
        <p:spPr>
          <a:xfrm>
            <a:off x="8178405" y="2157594"/>
            <a:ext cx="659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big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711CD5-43CB-7FDB-18B5-FEAA5BEBA364}"/>
              </a:ext>
            </a:extLst>
          </p:cNvPr>
          <p:cNvSpPr txBox="1"/>
          <p:nvPr/>
        </p:nvSpPr>
        <p:spPr>
          <a:xfrm>
            <a:off x="3321414" y="3045801"/>
            <a:ext cx="199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richtig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06AB66-7687-3872-FC5F-5EA005ACD9A9}"/>
              </a:ext>
            </a:extLst>
          </p:cNvPr>
          <p:cNvSpPr txBox="1"/>
          <p:nvPr/>
        </p:nvSpPr>
        <p:spPr>
          <a:xfrm>
            <a:off x="3056874" y="3948810"/>
            <a:ext cx="83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toll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241B956-737A-4F08-912E-E1B50EECFC25}"/>
              </a:ext>
            </a:extLst>
          </p:cNvPr>
          <p:cNvSpPr txBox="1">
            <a:spLocks/>
          </p:cNvSpPr>
          <p:nvPr/>
        </p:nvSpPr>
        <p:spPr>
          <a:xfrm>
            <a:off x="10780238" y="928417"/>
            <a:ext cx="1410311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342" y="842271"/>
            <a:ext cx="1605127" cy="582075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schreiben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8ECC9-1F28-4C53-9BD8-71F8D34DB59F}"/>
              </a:ext>
            </a:extLst>
          </p:cNvPr>
          <p:cNvSpPr/>
          <p:nvPr/>
        </p:nvSpPr>
        <p:spPr>
          <a:xfrm>
            <a:off x="127663" y="1347716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4F352A0-A842-4376-9D18-2F8F3072015D}"/>
              </a:ext>
            </a:extLst>
          </p:cNvPr>
          <p:cNvSpPr/>
          <p:nvPr/>
        </p:nvSpPr>
        <p:spPr>
          <a:xfrm>
            <a:off x="135356" y="2217247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260E5B-64F4-4579-AFD6-B6687C1006AA}"/>
              </a:ext>
            </a:extLst>
          </p:cNvPr>
          <p:cNvSpPr/>
          <p:nvPr/>
        </p:nvSpPr>
        <p:spPr>
          <a:xfrm>
            <a:off x="135356" y="3078227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523534C-D5FE-47D2-8410-12792D8F1426}"/>
              </a:ext>
            </a:extLst>
          </p:cNvPr>
          <p:cNvSpPr/>
          <p:nvPr/>
        </p:nvSpPr>
        <p:spPr>
          <a:xfrm>
            <a:off x="135356" y="3970014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624EF21-C2A1-4078-A776-DDABF41EF729}"/>
              </a:ext>
            </a:extLst>
          </p:cNvPr>
          <p:cNvSpPr/>
          <p:nvPr/>
        </p:nvSpPr>
        <p:spPr>
          <a:xfrm>
            <a:off x="127662" y="4841434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3B45D6A-4A6E-4850-85DA-8694F983BF0B}"/>
              </a:ext>
            </a:extLst>
          </p:cNvPr>
          <p:cNvSpPr/>
          <p:nvPr/>
        </p:nvSpPr>
        <p:spPr>
          <a:xfrm>
            <a:off x="128580" y="5763317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6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008" y="641987"/>
            <a:ext cx="1241424" cy="424815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4431CC5-5256-4686-8189-75A9F0091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079" y="2613815"/>
            <a:ext cx="1509049" cy="2092722"/>
          </a:xfrm>
          <a:prstGeom prst="rect">
            <a:avLst/>
          </a:prstGeom>
        </p:spPr>
      </p:pic>
      <p:sp>
        <p:nvSpPr>
          <p:cNvPr id="13" name="TextBox 12">
            <a:hlinkClick r:id="" action="ppaction://noaction">
              <a:snd r:embed="rId8" name="T1_W7_9.1.wav"/>
            </a:hlinkClick>
            <a:extLst>
              <a:ext uri="{FF2B5EF4-FFF2-40B4-BE49-F238E27FC236}">
                <a16:creationId xmlns:a16="http://schemas.microsoft.com/office/drawing/2014/main" id="{16716C56-9A12-2D59-A07C-1C4632D52F0C}"/>
              </a:ext>
            </a:extLst>
          </p:cNvPr>
          <p:cNvSpPr txBox="1"/>
          <p:nvPr/>
        </p:nvSpPr>
        <p:spPr>
          <a:xfrm>
            <a:off x="505333" y="273093"/>
            <a:ext cx="3904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Dann sing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E52B0A6-0B8A-A4B4-87ED-026BECC82F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50" y="125293"/>
            <a:ext cx="2311650" cy="13062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3FB2FC-D504-FAB4-63BA-1F68AF7367C2}"/>
              </a:ext>
            </a:extLst>
          </p:cNvPr>
          <p:cNvSpPr txBox="1"/>
          <p:nvPr/>
        </p:nvSpPr>
        <p:spPr>
          <a:xfrm>
            <a:off x="145568" y="1016032"/>
            <a:ext cx="95065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Century Gothic"/>
              </a:rPr>
              <a:t> 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We are singing the </a:t>
            </a:r>
            <a:r>
              <a:rPr lang="en-GB" sz="2000" b="1" i="1" dirty="0">
                <a:solidFill>
                  <a:srgbClr val="002060"/>
                </a:solidFill>
                <a:latin typeface="Century Gothic"/>
              </a:rPr>
              <a:t>Hallo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Song to Robbie to welcome him to our school. 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361A3A-BB89-7174-10A2-DC1A0655D218}"/>
              </a:ext>
            </a:extLst>
          </p:cNvPr>
          <p:cNvSpPr txBox="1"/>
          <p:nvPr/>
        </p:nvSpPr>
        <p:spPr>
          <a:xfrm>
            <a:off x="383420" y="1690062"/>
            <a:ext cx="6186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Hallo!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Guten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Tag!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Hallo!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Guten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Tag!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Ich bin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Du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da,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Hallo!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Guten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Tag!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66E5B8-ED50-7335-3391-703DAADAF35C}"/>
              </a:ext>
            </a:extLst>
          </p:cNvPr>
          <p:cNvGrpSpPr/>
          <p:nvPr/>
        </p:nvGrpSpPr>
        <p:grpSpPr>
          <a:xfrm>
            <a:off x="6803995" y="1690062"/>
            <a:ext cx="2567343" cy="2608095"/>
            <a:chOff x="5699011" y="1459284"/>
            <a:chExt cx="2567343" cy="26080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3BE892-4232-E641-1E89-610F91F33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011" y="1459284"/>
              <a:ext cx="2567343" cy="2608095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A0F81D5-9C5A-6C3E-24C4-1931A5073806}"/>
                </a:ext>
              </a:extLst>
            </p:cNvPr>
            <p:cNvSpPr/>
            <p:nvPr/>
          </p:nvSpPr>
          <p:spPr>
            <a:xfrm>
              <a:off x="6338516" y="2825797"/>
              <a:ext cx="1010885" cy="261992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Robbie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B171FFF-4761-2C77-58E7-4099F5C5B7F4}"/>
              </a:ext>
            </a:extLst>
          </p:cNvPr>
          <p:cNvSpPr txBox="1"/>
          <p:nvPr/>
        </p:nvSpPr>
        <p:spPr>
          <a:xfrm>
            <a:off x="379409" y="5233837"/>
            <a:ext cx="3723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But sadly, Robbie can’t stay.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Now we are teaching Robbie the goodbye song: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ounded Rectangular Callout 35">
            <a:extLst>
              <a:ext uri="{FF2B5EF4-FFF2-40B4-BE49-F238E27FC236}">
                <a16:creationId xmlns:a16="http://schemas.microsoft.com/office/drawing/2014/main" id="{85A8D5FD-5E99-213F-E3A9-89D305082FAC}"/>
              </a:ext>
            </a:extLst>
          </p:cNvPr>
          <p:cNvSpPr/>
          <p:nvPr/>
        </p:nvSpPr>
        <p:spPr>
          <a:xfrm>
            <a:off x="9496930" y="1341615"/>
            <a:ext cx="2311650" cy="552076"/>
          </a:xfrm>
          <a:prstGeom prst="wedgeRoundRectCallout">
            <a:avLst>
              <a:gd name="adj1" fmla="val -36323"/>
              <a:gd name="adj2" fmla="val 28818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 Robbie!</a:t>
            </a:r>
          </a:p>
        </p:txBody>
      </p: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D9079377-ABE7-8CF6-1445-94A3342D5174}"/>
              </a:ext>
            </a:extLst>
          </p:cNvPr>
          <p:cNvSpPr/>
          <p:nvPr/>
        </p:nvSpPr>
        <p:spPr>
          <a:xfrm>
            <a:off x="6313704" y="4217195"/>
            <a:ext cx="2311650" cy="552076"/>
          </a:xfrm>
          <a:prstGeom prst="wedgeRoundRectCallout">
            <a:avLst>
              <a:gd name="adj1" fmla="val -11861"/>
              <a:gd name="adj2" fmla="val -322026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Tag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hallo song">
            <a:hlinkClick r:id="" action="ppaction://media"/>
            <a:extLst>
              <a:ext uri="{FF2B5EF4-FFF2-40B4-BE49-F238E27FC236}">
                <a16:creationId xmlns:a16="http://schemas.microsoft.com/office/drawing/2014/main" id="{2FB4CB0B-C413-564C-23FB-031A9B28B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52755" y="5102122"/>
            <a:ext cx="1279092" cy="12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1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22" grpId="0"/>
      <p:bldP spid="23" grpId="0"/>
      <p:bldP spid="26" grpId="0"/>
      <p:bldP spid="28" grpId="0" animBg="1"/>
      <p:bldP spid="3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1953</Words>
  <Application>Microsoft Office PowerPoint</Application>
  <PresentationFormat>Widescreen</PresentationFormat>
  <Paragraphs>268</Paragraphs>
  <Slides>11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1_Office Theme</vt:lpstr>
      <vt:lpstr>2_Office Theme</vt:lpstr>
      <vt:lpstr>Describing me and others</vt:lpstr>
      <vt:lpstr>aussprechen</vt:lpstr>
      <vt:lpstr>aussprechen</vt:lpstr>
      <vt:lpstr>hören</vt:lpstr>
      <vt:lpstr>Vokabeln</vt:lpstr>
      <vt:lpstr>Vokabeln</vt:lpstr>
      <vt:lpstr>‘a’ (ein, eine, ein) oder ‘the’ (der, die, das)</vt:lpstr>
      <vt:lpstr>schreiben</vt:lpstr>
      <vt:lpstr>singen</vt:lpstr>
      <vt:lpstr>Hör zu.  Dann sing mit!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112</cp:revision>
  <dcterms:created xsi:type="dcterms:W3CDTF">2021-07-02T19:27:01Z</dcterms:created>
  <dcterms:modified xsi:type="dcterms:W3CDTF">2023-09-27T16:48:10Z</dcterms:modified>
</cp:coreProperties>
</file>