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14"/>
  </p:notesMasterIdLst>
  <p:sldIdLst>
    <p:sldId id="275" r:id="rId3"/>
    <p:sldId id="277" r:id="rId4"/>
    <p:sldId id="925" r:id="rId5"/>
    <p:sldId id="298" r:id="rId6"/>
    <p:sldId id="421" r:id="rId7"/>
    <p:sldId id="294" r:id="rId8"/>
    <p:sldId id="418" r:id="rId9"/>
    <p:sldId id="297" r:id="rId10"/>
    <p:sldId id="401" r:id="rId11"/>
    <p:sldId id="924" r:id="rId12"/>
    <p:sldId id="29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10D"/>
    <a:srgbClr val="FFFFCC"/>
    <a:srgbClr val="FF0066"/>
    <a:srgbClr val="FEEC06"/>
    <a:srgbClr val="2E94AF"/>
    <a:srgbClr val="EFF9FB"/>
    <a:srgbClr val="29C1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CD73F95-8D26-CAB2-421F-EF12EB372E40}" v="8" dt="2023-09-27T16:47:12.1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63" autoAdjust="0"/>
    <p:restoredTop sz="75933" autoAdjust="0"/>
  </p:normalViewPr>
  <p:slideViewPr>
    <p:cSldViewPr snapToGrid="0">
      <p:cViewPr varScale="1">
        <p:scale>
          <a:sx n="41" d="100"/>
          <a:sy n="41" d="100"/>
        </p:scale>
        <p:origin x="48" y="36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otte Moss" userId="17b589c9-cb67-41ed-a894-f82ca12b573d" providerId="ADAL" clId="{C04D9710-9AC2-4D45-BA59-7FEA28883294}"/>
    <pc:docChg chg="modSld">
      <pc:chgData name="Charlotte Moss" userId="17b589c9-cb67-41ed-a894-f82ca12b573d" providerId="ADAL" clId="{C04D9710-9AC2-4D45-BA59-7FEA28883294}" dt="2023-06-23T13:36:05.497" v="1" actId="20577"/>
      <pc:docMkLst>
        <pc:docMk/>
      </pc:docMkLst>
      <pc:sldChg chg="modSp mod">
        <pc:chgData name="Charlotte Moss" userId="17b589c9-cb67-41ed-a894-f82ca12b573d" providerId="ADAL" clId="{C04D9710-9AC2-4D45-BA59-7FEA28883294}" dt="2023-06-23T13:36:05.497" v="1" actId="20577"/>
        <pc:sldMkLst>
          <pc:docMk/>
          <pc:sldMk cId="1144262709" sldId="297"/>
        </pc:sldMkLst>
        <pc:spChg chg="mod">
          <ac:chgData name="Charlotte Moss" userId="17b589c9-cb67-41ed-a894-f82ca12b573d" providerId="ADAL" clId="{C04D9710-9AC2-4D45-BA59-7FEA28883294}" dt="2023-06-23T13:36:05.497" v="1" actId="20577"/>
          <ac:spMkLst>
            <pc:docMk/>
            <pc:sldMk cId="1144262709" sldId="297"/>
            <ac:spMk id="18" creationId="{5CDDEAEF-B9DD-4BD0-85B5-C822CCCD0BBD}"/>
          </ac:spMkLst>
        </pc:spChg>
      </pc:sldChg>
    </pc:docChg>
  </pc:docChgLst>
  <pc:docChgLst>
    <pc:chgData name="Ginevra Festanti" userId="S::qy003301@student.reading.ac.uk::a70f9e83-dd03-44d2-a116-de96adfdb528" providerId="AD" clId="Web-{7CD73F95-8D26-CAB2-421F-EF12EB372E40}"/>
    <pc:docChg chg="modSld">
      <pc:chgData name="Ginevra Festanti" userId="S::qy003301@student.reading.ac.uk::a70f9e83-dd03-44d2-a116-de96adfdb528" providerId="AD" clId="Web-{7CD73F95-8D26-CAB2-421F-EF12EB372E40}" dt="2023-09-27T16:46:52.712" v="2" actId="20577"/>
      <pc:docMkLst>
        <pc:docMk/>
      </pc:docMkLst>
      <pc:sldChg chg="modSp">
        <pc:chgData name="Ginevra Festanti" userId="S::qy003301@student.reading.ac.uk::a70f9e83-dd03-44d2-a116-de96adfdb528" providerId="AD" clId="Web-{7CD73F95-8D26-CAB2-421F-EF12EB372E40}" dt="2023-09-27T16:46:52.712" v="2" actId="20577"/>
        <pc:sldMkLst>
          <pc:docMk/>
          <pc:sldMk cId="682947188" sldId="401"/>
        </pc:sldMkLst>
        <pc:spChg chg="mod">
          <ac:chgData name="Ginevra Festanti" userId="S::qy003301@student.reading.ac.uk::a70f9e83-dd03-44d2-a116-de96adfdb528" providerId="AD" clId="Web-{7CD73F95-8D26-CAB2-421F-EF12EB372E40}" dt="2023-09-27T16:46:52.712" v="2" actId="20577"/>
          <ac:spMkLst>
            <pc:docMk/>
            <pc:sldMk cId="682947188" sldId="401"/>
            <ac:spMk id="22" creationId="{443FB2FC-D504-FAB4-63BA-1F68AF7367C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</a:t>
            </a:r>
            <a:r>
              <a:rPr lang="de-DE" sz="12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ie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Liebe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[844]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sie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[7]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Brief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[838]</a:t>
            </a:r>
            <a:endParaRPr lang="it-IT" sz="1200" b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 (new)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200" b="1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Beispiel </a:t>
            </a:r>
            <a:r>
              <a:rPr lang="de-DE" sz="1200" b="0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[94] </a:t>
            </a:r>
            <a:r>
              <a:rPr lang="de-DE" sz="1200" b="1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Form </a:t>
            </a:r>
            <a:r>
              <a:rPr lang="de-DE" sz="1200" b="0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[307] </a:t>
            </a:r>
            <a:r>
              <a:rPr lang="de-DE" sz="1200" b="1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Mensch </a:t>
            </a:r>
            <a:r>
              <a:rPr lang="de-DE" sz="1200" b="0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[90] </a:t>
            </a:r>
            <a:r>
              <a:rPr lang="de-DE" sz="1200" b="1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groß </a:t>
            </a:r>
            <a:r>
              <a:rPr lang="de-DE" sz="1200" b="0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[67] </a:t>
            </a:r>
            <a:r>
              <a:rPr lang="de-DE" sz="1200" b="1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klein </a:t>
            </a:r>
            <a:r>
              <a:rPr lang="de-DE" sz="1200" b="0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[110] </a:t>
            </a:r>
            <a:r>
              <a:rPr lang="de-DE" sz="1200" b="1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Auf Wiedersehen</a:t>
            </a:r>
            <a:r>
              <a:rPr lang="de-DE" sz="1200" b="0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 [n/a] </a:t>
            </a:r>
            <a:r>
              <a:rPr lang="de-DE" sz="1200" b="1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tschüss </a:t>
            </a:r>
            <a:r>
              <a:rPr lang="de-DE" sz="1200" b="0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[3766]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Revisit 1: </a:t>
            </a:r>
            <a:r>
              <a:rPr lang="de-DE" sz="11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Fenster </a:t>
            </a:r>
            <a:r>
              <a:rPr lang="de-DE" sz="1100" b="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[674] </a:t>
            </a:r>
            <a:r>
              <a:rPr lang="de-DE" sz="11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Flasche</a:t>
            </a:r>
            <a:r>
              <a:rPr lang="de-DE" sz="1100" b="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[1602] </a:t>
            </a:r>
            <a:r>
              <a:rPr lang="de-DE" sz="11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Heft</a:t>
            </a:r>
            <a:r>
              <a:rPr lang="de-DE" sz="1100" b="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[3862] </a:t>
            </a:r>
            <a:r>
              <a:rPr lang="de-DE" sz="11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Bleistift </a:t>
            </a:r>
            <a:r>
              <a:rPr lang="de-DE" sz="1100" b="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[&gt;5009] </a:t>
            </a:r>
            <a:r>
              <a:rPr lang="de-DE" sz="11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Tafel</a:t>
            </a:r>
            <a:r>
              <a:rPr lang="de-DE" sz="1100" b="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[3855] </a:t>
            </a:r>
            <a:r>
              <a:rPr lang="de-DE" sz="11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Tisch</a:t>
            </a:r>
            <a:r>
              <a:rPr lang="de-DE" sz="1100" b="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[529] </a:t>
            </a:r>
            <a:r>
              <a:rPr lang="de-DE" sz="11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der, die, das </a:t>
            </a:r>
            <a:r>
              <a:rPr lang="de-DE" sz="1100" b="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[1] </a:t>
            </a:r>
          </a:p>
          <a:p>
            <a:pPr marL="216000" indent="-216000">
              <a:lnSpc>
                <a:spcPct val="100000"/>
              </a:lnSpc>
            </a:pPr>
            <a:endParaRPr lang="en-GB" sz="1100" dirty="0">
              <a:solidFill>
                <a:sysClr val="windowText" lastClr="000000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1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1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 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Note that the first three lessons of the year teach language that can be continuously recycled as lesson routine every lesson in Y3/4.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idea would be that the class teacher (whether or not s/he teaches the class German can re-use the language as part of the daily routine with the class.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5 minutes</a:t>
            </a:r>
            <a:br>
              <a:rPr lang="en-GB" b="1" dirty="0"/>
            </a:br>
            <a:endParaRPr lang="en-GB" b="1" dirty="0"/>
          </a:p>
          <a:p>
            <a:r>
              <a:rPr lang="en-GB" b="1" dirty="0"/>
              <a:t>Aim: </a:t>
            </a:r>
            <a:r>
              <a:rPr lang="en-GB" b="0" dirty="0"/>
              <a:t>to practise some previously learnt vocabulary in a simple song (to the tune of ‘Hi </a:t>
            </a:r>
            <a:r>
              <a:rPr lang="en-GB" b="0" dirty="0" err="1"/>
              <a:t>ho</a:t>
            </a:r>
            <a:r>
              <a:rPr lang="en-GB" b="0" dirty="0"/>
              <a:t> Hi </a:t>
            </a:r>
            <a:r>
              <a:rPr lang="en-GB" b="0" dirty="0" err="1"/>
              <a:t>ho</a:t>
            </a:r>
            <a:r>
              <a:rPr lang="en-GB" b="0" dirty="0"/>
              <a:t> it’s off to work we go’).</a:t>
            </a:r>
          </a:p>
          <a:p>
            <a:endParaRPr lang="en-GB" b="0" dirty="0"/>
          </a:p>
          <a:p>
            <a:r>
              <a:rPr lang="en-GB" b="1" dirty="0"/>
              <a:t>Procedure:</a:t>
            </a:r>
            <a:br>
              <a:rPr lang="en-GB" dirty="0"/>
            </a:br>
            <a:r>
              <a:rPr lang="en-US" dirty="0"/>
              <a:t>1.</a:t>
            </a:r>
            <a:r>
              <a:rPr lang="en-US" baseline="0" dirty="0"/>
              <a:t> </a:t>
            </a:r>
            <a:r>
              <a:rPr lang="en-GB" baseline="0" dirty="0"/>
              <a:t>Click to play the audio of the song.</a:t>
            </a:r>
          </a:p>
          <a:p>
            <a:r>
              <a:rPr lang="en-GB" baseline="0" dirty="0"/>
              <a:t>2. Repeat the words of each line to practise saying them clearly (borrow the rhythm of the song so that this is a rehearsal stage before singing).</a:t>
            </a:r>
          </a:p>
          <a:p>
            <a:r>
              <a:rPr lang="en-GB" baseline="0" dirty="0"/>
              <a:t>3. Click to play the audio again and this time, pupils join in.</a:t>
            </a:r>
          </a:p>
          <a:p>
            <a:r>
              <a:rPr lang="en-GB" baseline="0" dirty="0"/>
              <a:t>4. Click to bring speech bubble of the teacher saying bye Robbie!</a:t>
            </a:r>
          </a:p>
          <a:p>
            <a:r>
              <a:rPr lang="en-GB" baseline="0" dirty="0"/>
              <a:t>5. Click again for speech bubble of Robbie saying goodbye.</a:t>
            </a:r>
          </a:p>
          <a:p>
            <a:r>
              <a:rPr lang="en-GB" baseline="0" dirty="0"/>
              <a:t>7. Click on spaceship to send it flying back into space/ home. </a:t>
            </a:r>
            <a:br>
              <a:rPr lang="en-GB" baseline="0" dirty="0"/>
            </a:br>
            <a:endParaRPr lang="en-GB" baseline="0" dirty="0"/>
          </a:p>
          <a:p>
            <a:br>
              <a:rPr lang="en-GB" baseline="0" dirty="0"/>
            </a:br>
            <a:r>
              <a:rPr lang="en-GB" b="1" baseline="0" dirty="0"/>
              <a:t>Note</a:t>
            </a:r>
            <a:r>
              <a:rPr lang="en-GB" baseline="0" dirty="0"/>
              <a:t>: Teachers might like to re-use this song as part of their lesson finishing routine in future lessons.  Soon pupils will not need to see the words to recall it.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2215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ie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the SSC and 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Liebe’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‘Liebe’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r-FR" baseline="0" dirty="0"/>
              <a:t>A gesture for ‘</a:t>
            </a:r>
            <a:r>
              <a:rPr lang="fr-FR" baseline="0" dirty="0" err="1"/>
              <a:t>Liebe</a:t>
            </a:r>
            <a:r>
              <a:rPr lang="fr-FR" baseline="0" dirty="0"/>
              <a:t>’ might be to </a:t>
            </a:r>
            <a:r>
              <a:rPr lang="fr-FR" baseline="0" dirty="0" err="1"/>
              <a:t>make</a:t>
            </a:r>
            <a:r>
              <a:rPr lang="fr-FR" baseline="0" dirty="0"/>
              <a:t> a ‘heart’ shape with </a:t>
            </a:r>
            <a:r>
              <a:rPr lang="fr-FR" baseline="0" dirty="0" err="1"/>
              <a:t>both</a:t>
            </a:r>
            <a:r>
              <a:rPr lang="fr-FR" baseline="0" dirty="0"/>
              <a:t> hands </a:t>
            </a:r>
            <a:r>
              <a:rPr lang="fr-FR" baseline="0" dirty="0" err="1"/>
              <a:t>approximately</a:t>
            </a:r>
            <a:r>
              <a:rPr lang="fr-FR" baseline="0" dirty="0"/>
              <a:t> </a:t>
            </a:r>
            <a:r>
              <a:rPr lang="fr-FR" baseline="0" dirty="0" err="1"/>
              <a:t>where</a:t>
            </a:r>
            <a:r>
              <a:rPr lang="fr-FR" baseline="0" dirty="0"/>
              <a:t> </a:t>
            </a:r>
            <a:r>
              <a:rPr lang="fr-FR" baseline="0" dirty="0" err="1"/>
              <a:t>your</a:t>
            </a:r>
            <a:r>
              <a:rPr lang="fr-FR" baseline="0" dirty="0"/>
              <a:t> </a:t>
            </a:r>
            <a:r>
              <a:rPr lang="fr-FR" baseline="0" dirty="0" err="1"/>
              <a:t>heart</a:t>
            </a:r>
            <a:r>
              <a:rPr lang="fr-FR" baseline="0" dirty="0"/>
              <a:t> </a:t>
            </a:r>
            <a:r>
              <a:rPr lang="fr-FR" baseline="0" dirty="0" err="1"/>
              <a:t>is</a:t>
            </a:r>
            <a:r>
              <a:rPr lang="fr-FR" baseline="0" dirty="0"/>
              <a:t> in </a:t>
            </a:r>
            <a:r>
              <a:rPr lang="fr-FR" baseline="0" dirty="0" err="1"/>
              <a:t>your</a:t>
            </a:r>
            <a:r>
              <a:rPr lang="fr-FR" baseline="0" dirty="0"/>
              <a:t> body. </a:t>
            </a:r>
            <a:br>
              <a:rPr lang="fr-FR" baseline="0" dirty="0"/>
            </a:br>
            <a:endParaRPr lang="fr-FR" sz="1200" b="0" strike="noStrike" spc="-1" baseline="0" dirty="0">
              <a:latin typeface="Arial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Liebe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[844]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ie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Re-present the SSC and 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Liebe’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‘Liebe’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sie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[7]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Brief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[838]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it-IT" sz="1200" b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795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5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distinguish between the SSCs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 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ee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and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 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ie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by listening to cognates (apart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Dieb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) and identifying the sounds.</a:t>
            </a: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8600">
              <a:buAutoNum type="arabicPeriod"/>
            </a:pPr>
            <a:r>
              <a:rPr lang="en-GB" dirty="0"/>
              <a:t>Click for instructions to come up. 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Click audio button 1 to play the recording for item 1. Pupils need to decide is it [</a:t>
            </a:r>
            <a:r>
              <a:rPr lang="en-GB" dirty="0" err="1"/>
              <a:t>ee</a:t>
            </a:r>
            <a:r>
              <a:rPr lang="en-GB" dirty="0"/>
              <a:t>] or [</a:t>
            </a:r>
            <a:r>
              <a:rPr lang="en-GB" dirty="0" err="1"/>
              <a:t>ie</a:t>
            </a:r>
            <a:r>
              <a:rPr lang="en-GB" dirty="0"/>
              <a:t>] and write down </a:t>
            </a:r>
            <a:r>
              <a:rPr lang="en-GB" dirty="0" err="1"/>
              <a:t>ee</a:t>
            </a:r>
            <a:r>
              <a:rPr lang="en-GB" dirty="0"/>
              <a:t> or </a:t>
            </a:r>
            <a:r>
              <a:rPr lang="en-GB" dirty="0" err="1"/>
              <a:t>ie</a:t>
            </a:r>
            <a:r>
              <a:rPr lang="en-GB" dirty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Elicit the answer.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Click to reveal the spelling of word 1.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Elicit the meaning, based on  the image and the words being cognates or near-cognates. 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Continue for items 2-8. 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dirty="0"/>
            </a:br>
            <a:r>
              <a:rPr lang="en-GB" b="1" dirty="0"/>
              <a:t>Transcript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/>
              <a:t>Galerie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Knie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Biologie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Tee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See</a:t>
            </a:r>
            <a:br>
              <a:rPr lang="en-GB" dirty="0"/>
            </a:br>
            <a:r>
              <a:rPr lang="en-GB" dirty="0" err="1"/>
              <a:t>Fotografie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Kaffee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Dieb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dirty="0"/>
            </a:br>
            <a:br>
              <a:rPr lang="en-GB" dirty="0"/>
            </a:br>
            <a:r>
              <a:rPr lang="en-GB" b="1" baseline="0" dirty="0"/>
              <a:t>Word frequency (1 is the most frequent word in German): </a:t>
            </a:r>
            <a:br>
              <a:rPr lang="en-GB" b="1" baseline="0" dirty="0"/>
            </a:br>
            <a:r>
              <a:rPr lang="en-GB" b="0" baseline="0" dirty="0" err="1"/>
              <a:t>Biologie</a:t>
            </a:r>
            <a:r>
              <a:rPr lang="en-GB" b="0" baseline="0" dirty="0"/>
              <a:t> [3617] </a:t>
            </a:r>
            <a:r>
              <a:rPr lang="en-GB" b="0" baseline="0" dirty="0" err="1"/>
              <a:t>Dieb</a:t>
            </a:r>
            <a:r>
              <a:rPr lang="en-GB" b="0" baseline="0" dirty="0"/>
              <a:t>  [&gt;5009]  </a:t>
            </a:r>
            <a:r>
              <a:rPr lang="en-GB" b="0" baseline="0" dirty="0" err="1"/>
              <a:t>Fotografie</a:t>
            </a:r>
            <a:r>
              <a:rPr lang="en-GB" b="0" baseline="0" dirty="0"/>
              <a:t> [4327]  Galerie [4328]  </a:t>
            </a:r>
            <a:r>
              <a:rPr lang="en-GB" b="0" baseline="0" dirty="0" err="1"/>
              <a:t>Kaffee</a:t>
            </a:r>
            <a:r>
              <a:rPr lang="en-GB" b="0" baseline="0" dirty="0"/>
              <a:t> [1299]  </a:t>
            </a:r>
            <a:r>
              <a:rPr lang="en-GB" b="0" baseline="0" dirty="0" err="1"/>
              <a:t>Knie</a:t>
            </a:r>
            <a:r>
              <a:rPr lang="en-GB" b="0" baseline="0" dirty="0"/>
              <a:t> [1679]  See  [1317] Tee [2617]</a:t>
            </a:r>
            <a:br>
              <a:rPr lang="en-GB" baseline="0" dirty="0"/>
            </a:br>
            <a:br>
              <a:rPr lang="en-GB" baseline="0" dirty="0"/>
            </a:b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(2019). A frequency dictionary of German: core vocabulary for learners. Routledge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8A7DB-3951-47CF-8E53-B42241E8667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02417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6 minutes (two slides)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written comprehension and read aloud of the new nouns for this week and revisited vocabulary from Week 3.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for a German word. Elicit pronunciation from pupils.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Elicit the English meaning from pupils and click to confirm.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Continue with the remaining words.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4. Then move on to the next slide.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Note</a:t>
            </a:r>
            <a:r>
              <a:rPr lang="en-GB" b="0" dirty="0"/>
              <a:t>: the three new nouns for this week are presented at the end.  All the previous answers are left in place to reduce cognitive load.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0" strike="noStrike" spc="-1" dirty="0">
                <a:latin typeface="Arial"/>
              </a:rPr>
              <a:t>Teachers could encourage pupils to consider strategies for how to remember these meanings. E.g., Form is also an English word and has a similar meaning to ‘shape’.  Mensch has the English word ‘men’ in it and men are human beings. </a:t>
            </a:r>
            <a:r>
              <a:rPr lang="en-GB" sz="1200" b="0" strike="noStrike" spc="-1" dirty="0" err="1">
                <a:latin typeface="Arial"/>
              </a:rPr>
              <a:t>Beispiel</a:t>
            </a:r>
            <a:r>
              <a:rPr lang="en-GB" sz="1200" b="0" strike="noStrike" spc="-1" dirty="0">
                <a:latin typeface="Arial"/>
              </a:rPr>
              <a:t> – starts with the word ‘by’ and it’s always helpful to have an example ‘by’ your side.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85901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elicit oral production of revisited nouns and accurate read aloud of new nouns for this week.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for an English word.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Elicit the German word from all pupils, chorally.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Click to provide the written answer.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4. If needed, click on the picture to hear the word pronounced.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3512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b="1" dirty="0"/>
              <a:t>Timing: 2 minutes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contrast use of definitive and indefinite articles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Click on the mouse to animate</a:t>
            </a:r>
            <a:r>
              <a:rPr lang="en-GB" baseline="0" dirty="0"/>
              <a:t> the explanation.</a:t>
            </a:r>
            <a:endParaRPr lang="en-GB" dirty="0"/>
          </a:p>
          <a:p>
            <a:r>
              <a:rPr lang="en-GB" dirty="0"/>
              <a:t>2. Check</a:t>
            </a:r>
            <a:r>
              <a:rPr lang="en-GB" baseline="0" dirty="0"/>
              <a:t> students’ understanding at each stage.</a:t>
            </a:r>
            <a:endParaRPr lang="en-GB" dirty="0"/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57182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Timing: </a:t>
            </a:r>
            <a:r>
              <a:rPr lang="en-GB" b="0" dirty="0"/>
              <a:t>10 minutes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Aim: </a:t>
            </a:r>
            <a:r>
              <a:rPr lang="en-GB" b="0" dirty="0"/>
              <a:t>to practise written production of the correct indefinite articles and their association with some previously taught nouns.</a:t>
            </a: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1. Read the instruction in German.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2. Pupils to identify the gender of the nouns and write the correct indefinite article.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3. Pupils match the pictures to the words to reinforce their understanding.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2215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Timing: 2 minutes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Aim: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revise and practise the Hallo song in preparation for learning the goodbye song on the next slide.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Procedure: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through the animations of the explanations.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Click to bring up speech bubble of teacher saying hello Robbie.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Click to bring up speech bubble of Robbie saying hello.</a:t>
            </a:r>
          </a:p>
          <a:p>
            <a:pPr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 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 Click to play the audio 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of the sung version of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song.</a:t>
            </a:r>
            <a:endParaRPr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Depending on how much revision is needed, repeat the words of each line to practise saying them clearly (borrow the rhythm of the song so that this is a rehearsal stage before singing).</a:t>
            </a:r>
          </a:p>
          <a:p>
            <a:pPr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Click to play the audio again and this time, pupils join in.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  </a:t>
            </a:r>
            <a:br>
              <a:rPr lang="en-GB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Calibri"/>
              </a:rPr>
            </a:b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Teachers might like to re-use this song as part of their lesson starting routine in future lessons.  Soon pupils will not need to see the words to recall it.</a:t>
            </a: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252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85986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68049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11779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4324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13361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1634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4516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77871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26058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80150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9966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32597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audio" Target="../media/audio55.wav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50.wav"/><Relationship Id="rId12" Type="http://schemas.openxmlformats.org/officeDocument/2006/relationships/audio" Target="../media/audio54.wav"/><Relationship Id="rId17" Type="http://schemas.openxmlformats.org/officeDocument/2006/relationships/image" Target="../media/image36.png"/><Relationship Id="rId2" Type="http://schemas.openxmlformats.org/officeDocument/2006/relationships/audio" Target="../media/media2.wav"/><Relationship Id="rId16" Type="http://schemas.openxmlformats.org/officeDocument/2006/relationships/image" Target="../media/image34.png"/><Relationship Id="rId1" Type="http://schemas.microsoft.com/office/2007/relationships/media" Target="../media/media2.wav"/><Relationship Id="rId6" Type="http://schemas.openxmlformats.org/officeDocument/2006/relationships/audio" Target="../media/audio49.wav"/><Relationship Id="rId11" Type="http://schemas.openxmlformats.org/officeDocument/2006/relationships/audio" Target="../media/audio53.wav"/><Relationship Id="rId5" Type="http://schemas.openxmlformats.org/officeDocument/2006/relationships/audio" Target="../media/audio48.wav"/><Relationship Id="rId15" Type="http://schemas.openxmlformats.org/officeDocument/2006/relationships/image" Target="../media/image2.png"/><Relationship Id="rId10" Type="http://schemas.openxmlformats.org/officeDocument/2006/relationships/audio" Target="../media/audio52.wav"/><Relationship Id="rId4" Type="http://schemas.openxmlformats.org/officeDocument/2006/relationships/notesSlide" Target="../notesSlides/notesSlide10.xml"/><Relationship Id="rId9" Type="http://schemas.openxmlformats.org/officeDocument/2006/relationships/audio" Target="../media/audio51.wav"/><Relationship Id="rId1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6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audio" Target="../media/audio4.wav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audio" Target="../media/audio13.wav"/><Relationship Id="rId18" Type="http://schemas.openxmlformats.org/officeDocument/2006/relationships/image" Target="../media/image14.png"/><Relationship Id="rId3" Type="http://schemas.openxmlformats.org/officeDocument/2006/relationships/audio" Target="../media/audio5.wav"/><Relationship Id="rId21" Type="http://schemas.openxmlformats.org/officeDocument/2006/relationships/image" Target="../media/image17.png"/><Relationship Id="rId7" Type="http://schemas.openxmlformats.org/officeDocument/2006/relationships/audio" Target="../media/audio8.wav"/><Relationship Id="rId12" Type="http://schemas.openxmlformats.org/officeDocument/2006/relationships/audio" Target="../media/audio12.wav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7.wav"/><Relationship Id="rId11" Type="http://schemas.openxmlformats.org/officeDocument/2006/relationships/audio" Target="../media/audio11.wav"/><Relationship Id="rId5" Type="http://schemas.openxmlformats.org/officeDocument/2006/relationships/audio" Target="../media/audio6.wav"/><Relationship Id="rId15" Type="http://schemas.openxmlformats.org/officeDocument/2006/relationships/image" Target="../media/image11.png"/><Relationship Id="rId10" Type="http://schemas.openxmlformats.org/officeDocument/2006/relationships/audio" Target="../media/audio10.wav"/><Relationship Id="rId19" Type="http://schemas.openxmlformats.org/officeDocument/2006/relationships/image" Target="../media/image15.png"/><Relationship Id="rId4" Type="http://schemas.openxmlformats.org/officeDocument/2006/relationships/image" Target="../media/image8.png"/><Relationship Id="rId9" Type="http://schemas.openxmlformats.org/officeDocument/2006/relationships/image" Target="../media/image9.png"/><Relationship Id="rId1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9.wav"/><Relationship Id="rId13" Type="http://schemas.openxmlformats.org/officeDocument/2006/relationships/image" Target="../media/image19.svg"/><Relationship Id="rId3" Type="http://schemas.openxmlformats.org/officeDocument/2006/relationships/audio" Target="../media/audio14.wav"/><Relationship Id="rId7" Type="http://schemas.openxmlformats.org/officeDocument/2006/relationships/audio" Target="../media/audio18.wav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7.wav"/><Relationship Id="rId11" Type="http://schemas.openxmlformats.org/officeDocument/2006/relationships/audio" Target="../media/audio22.wav"/><Relationship Id="rId5" Type="http://schemas.openxmlformats.org/officeDocument/2006/relationships/audio" Target="../media/audio16.wav"/><Relationship Id="rId10" Type="http://schemas.openxmlformats.org/officeDocument/2006/relationships/audio" Target="../media/audio21.wav"/><Relationship Id="rId4" Type="http://schemas.openxmlformats.org/officeDocument/2006/relationships/audio" Target="../media/audio15.wav"/><Relationship Id="rId9" Type="http://schemas.openxmlformats.org/officeDocument/2006/relationships/audio" Target="../media/audio20.wav"/><Relationship Id="rId14" Type="http://schemas.openxmlformats.org/officeDocument/2006/relationships/audio" Target="../media/audio23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9.wav"/><Relationship Id="rId13" Type="http://schemas.openxmlformats.org/officeDocument/2006/relationships/image" Target="../media/image19.svg"/><Relationship Id="rId18" Type="http://schemas.openxmlformats.org/officeDocument/2006/relationships/image" Target="../media/image23.png"/><Relationship Id="rId3" Type="http://schemas.openxmlformats.org/officeDocument/2006/relationships/audio" Target="../media/audio24.wav"/><Relationship Id="rId21" Type="http://schemas.openxmlformats.org/officeDocument/2006/relationships/image" Target="../media/image26.png"/><Relationship Id="rId7" Type="http://schemas.openxmlformats.org/officeDocument/2006/relationships/audio" Target="../media/audio28.wav"/><Relationship Id="rId12" Type="http://schemas.openxmlformats.org/officeDocument/2006/relationships/image" Target="../media/image18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7.wav"/><Relationship Id="rId11" Type="http://schemas.openxmlformats.org/officeDocument/2006/relationships/audio" Target="../media/audio32.wav"/><Relationship Id="rId5" Type="http://schemas.openxmlformats.org/officeDocument/2006/relationships/audio" Target="../media/audio26.wav"/><Relationship Id="rId15" Type="http://schemas.openxmlformats.org/officeDocument/2006/relationships/image" Target="../media/image20.gif"/><Relationship Id="rId23" Type="http://schemas.openxmlformats.org/officeDocument/2006/relationships/image" Target="../media/image28.svg"/><Relationship Id="rId10" Type="http://schemas.openxmlformats.org/officeDocument/2006/relationships/audio" Target="../media/audio31.wav"/><Relationship Id="rId19" Type="http://schemas.openxmlformats.org/officeDocument/2006/relationships/image" Target="../media/image24.png"/><Relationship Id="rId4" Type="http://schemas.openxmlformats.org/officeDocument/2006/relationships/audio" Target="../media/audio25.wav"/><Relationship Id="rId9" Type="http://schemas.openxmlformats.org/officeDocument/2006/relationships/audio" Target="../media/audio30.wav"/><Relationship Id="rId14" Type="http://schemas.openxmlformats.org/officeDocument/2006/relationships/audio" Target="../media/audio33.wav"/><Relationship Id="rId22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7.wav"/><Relationship Id="rId3" Type="http://schemas.openxmlformats.org/officeDocument/2006/relationships/audio" Target="../media/audio34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audio" Target="../media/audio36.wav"/><Relationship Id="rId10" Type="http://schemas.openxmlformats.org/officeDocument/2006/relationships/image" Target="../media/image30.gif"/><Relationship Id="rId4" Type="http://schemas.openxmlformats.org/officeDocument/2006/relationships/audio" Target="../media/audio35.wav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9.wav"/><Relationship Id="rId13" Type="http://schemas.openxmlformats.org/officeDocument/2006/relationships/audio" Target="../media/audio44.wav"/><Relationship Id="rId3" Type="http://schemas.openxmlformats.org/officeDocument/2006/relationships/image" Target="../media/image31.png"/><Relationship Id="rId7" Type="http://schemas.openxmlformats.org/officeDocument/2006/relationships/audio" Target="../media/audio38.wav"/><Relationship Id="rId12" Type="http://schemas.openxmlformats.org/officeDocument/2006/relationships/audio" Target="../media/audio43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11" Type="http://schemas.openxmlformats.org/officeDocument/2006/relationships/audio" Target="../media/audio42.wav"/><Relationship Id="rId5" Type="http://schemas.openxmlformats.org/officeDocument/2006/relationships/image" Target="../media/image33.png"/><Relationship Id="rId10" Type="http://schemas.openxmlformats.org/officeDocument/2006/relationships/audio" Target="../media/audio41.wav"/><Relationship Id="rId4" Type="http://schemas.openxmlformats.org/officeDocument/2006/relationships/image" Target="../media/image32.svg"/><Relationship Id="rId9" Type="http://schemas.openxmlformats.org/officeDocument/2006/relationships/audio" Target="../media/audio40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47.wav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audio46.wav"/><Relationship Id="rId11" Type="http://schemas.openxmlformats.org/officeDocument/2006/relationships/image" Target="../media/image36.png"/><Relationship Id="rId5" Type="http://schemas.openxmlformats.org/officeDocument/2006/relationships/audio" Target="../media/audio45.wav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ustomShape 1"/>
          <p:cNvSpPr/>
          <p:nvPr/>
        </p:nvSpPr>
        <p:spPr>
          <a:xfrm>
            <a:off x="0" y="9236"/>
            <a:ext cx="4350240" cy="685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>
                <a:solidFill>
                  <a:srgbClr val="FF0000"/>
                </a:solidFill>
                <a:latin typeface="Modern Love" panose="04090805081005020601" pitchFamily="82" charset="0"/>
                <a:cs typeface="Arial"/>
                <a:sym typeface="Arial"/>
              </a:rPr>
              <a:t>rot</a:t>
            </a:r>
            <a:endParaRPr lang="en-GB" sz="1400" kern="0" dirty="0">
              <a:solidFill>
                <a:srgbClr val="FF000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0" y="4917688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Identifying things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Words for ‘a’: </a:t>
            </a:r>
            <a:b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</a:b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ein, eine, ein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SSC [ie]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Describing me and others</a:t>
            </a:r>
            <a:endParaRPr lang="en-GB" sz="4000" dirty="0"/>
          </a:p>
        </p:txBody>
      </p:sp>
      <p:pic>
        <p:nvPicPr>
          <p:cNvPr id="11" name="Picture 6" descr="clip art space ship - Clip Art Library">
            <a:extLst>
              <a:ext uri="{FF2B5EF4-FFF2-40B4-BE49-F238E27FC236}">
                <a16:creationId xmlns:a16="http://schemas.microsoft.com/office/drawing/2014/main" id="{1C6327B8-B0F6-48D1-8424-73A37944E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63" b="99815" l="2760" r="96250">
                        <a14:foregroundMark x1="64844" y1="2963" x2="61458" y2="21759"/>
                        <a14:foregroundMark x1="46458" y1="38333" x2="20885" y2="46667"/>
                        <a14:foregroundMark x1="20885" y1="46667" x2="7187" y2="44815"/>
                        <a14:foregroundMark x1="7187" y1="44815" x2="9323" y2="50926"/>
                        <a14:foregroundMark x1="9323" y1="50926" x2="10573" y2="52407"/>
                        <a14:foregroundMark x1="69427" y1="57870" x2="82813" y2="85463"/>
                        <a14:foregroundMark x1="82813" y1="85463" x2="96250" y2="99907"/>
                        <a14:foregroundMark x1="64427" y1="56759" x2="60000" y2="56204"/>
                        <a14:foregroundMark x1="60000" y1="56204" x2="42865" y2="47685"/>
                        <a14:foregroundMark x1="42865" y1="47685" x2="42865" y2="47685"/>
                        <a14:foregroundMark x1="8750" y1="47130" x2="5052" y2="44167"/>
                        <a14:foregroundMark x1="5052" y1="44167" x2="2760" y2="4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8507" y="1970489"/>
            <a:ext cx="3451616" cy="1941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F8A3F3-1653-4386-A6F3-159DFCCFBF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07" y="3429000"/>
            <a:ext cx="1402397" cy="1424658"/>
          </a:xfrm>
          <a:prstGeom prst="rect">
            <a:avLst/>
          </a:prstGeom>
        </p:spPr>
      </p:pic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CE62560F-7718-47C9-9C76-BB5C95407A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D7557BB-CF8B-44CE-BF45-C8FB7B94AEFE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7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8D7FCBA4-A9E5-4388-B426-047502BD6034}"/>
              </a:ext>
            </a:extLst>
          </p:cNvPr>
          <p:cNvSpPr/>
          <p:nvPr/>
        </p:nvSpPr>
        <p:spPr>
          <a:xfrm>
            <a:off x="192739" y="1057470"/>
            <a:ext cx="10157761" cy="3552630"/>
          </a:xfrm>
          <a:prstGeom prst="wedgeRoundRectCallout">
            <a:avLst>
              <a:gd name="adj1" fmla="val 55809"/>
              <a:gd name="adj2" fmla="val -38667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879" y="286178"/>
            <a:ext cx="7872305" cy="582075"/>
          </a:xfrm>
        </p:spPr>
        <p:txBody>
          <a:bodyPr>
            <a:normAutofit/>
          </a:bodyPr>
          <a:lstStyle/>
          <a:p>
            <a:r>
              <a:rPr kumimoji="0" lang="en-GB" sz="3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hlinkClick r:id="" action="ppaction://noaction">
                  <a:snd r:embed="rId7" name="T1_W7_10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Hör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hlinkClick r:id="" action="ppaction://noaction">
                  <a:snd r:embed="rId7" name="T1_W7_10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en-GB" sz="3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hlinkClick r:id="" action="ppaction://noaction">
                  <a:snd r:embed="rId7" name="T1_W7_10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zu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hlinkClick r:id="" action="ppaction://noaction">
                  <a:snd r:embed="rId7" name="T1_W7_10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  Dann sing </a:t>
            </a:r>
            <a:r>
              <a:rPr kumimoji="0" lang="en-GB" sz="3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hlinkClick r:id="" action="ppaction://noaction">
                  <a:snd r:embed="rId7" name="T1_W7_10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mit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hlinkClick r:id="" action="ppaction://noaction">
                  <a:snd r:embed="rId7" name="T1_W7_10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  <a:hlinkClick r:id="" action="ppaction://noaction">
                <a:snd r:embed="rId7" name="T1_W7_10.1.wav"/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21" name="Picture 20" descr="A picture containing text&#10;&#10;Description automatically generated">
            <a:extLst>
              <a:ext uri="{FF2B5EF4-FFF2-40B4-BE49-F238E27FC236}">
                <a16:creationId xmlns:a16="http://schemas.microsoft.com/office/drawing/2014/main" id="{C303ECB6-9440-4AF7-A96E-DB3E151946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725" y="128500"/>
            <a:ext cx="2747607" cy="155256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AD3883F-C433-43AE-9FBD-3346B972CBEB}"/>
              </a:ext>
            </a:extLst>
          </p:cNvPr>
          <p:cNvSpPr txBox="1"/>
          <p:nvPr/>
        </p:nvSpPr>
        <p:spPr>
          <a:xfrm>
            <a:off x="418852" y="1094847"/>
            <a:ext cx="100232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hlinkClick r:id="" action="ppaction://noaction">
                  <a:snd r:embed="rId9" name="T1_W7_10.4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Tschüss, Tschüss, </a:t>
            </a:r>
            <a:r>
              <a:rPr lang="de-DE" sz="4400" dirty="0">
                <a:solidFill>
                  <a:srgbClr val="002060"/>
                </a:solidFill>
                <a:latin typeface="Century Gothic" panose="020B0502020202020204" pitchFamily="34" charset="0"/>
                <a:hlinkClick r:id="" action="ppaction://noaction">
                  <a:snd r:embed="rId9" name="T1_W7_10.4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Tschüss, Tschüss, </a:t>
            </a:r>
            <a:endParaRPr lang="de-DE" sz="4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r>
              <a:rPr lang="de-DE" sz="4400" dirty="0">
                <a:solidFill>
                  <a:srgbClr val="002060"/>
                </a:solidFill>
                <a:latin typeface="Century Gothic" panose="020B0502020202020204" pitchFamily="34" charset="0"/>
                <a:hlinkClick r:id="" action="ppaction://noaction">
                  <a:snd r:embed="rId10" name="T1_W7_10.5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Tschüss, Tschüss, </a:t>
            </a: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hlinkClick r:id="" action="ppaction://noaction">
                  <a:snd r:embed="rId10" name="T1_W7_10.5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Auf Wiedersehen!</a:t>
            </a:r>
            <a:endParaRPr kumimoji="0" lang="de-DE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hlinkClick r:id="" action="ppaction://noaction">
                  <a:snd r:embed="rId11" name="T1_W7_10.6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Bis bald, bis bald, bis bald, bis bald.</a:t>
            </a:r>
            <a:endParaRPr kumimoji="0" lang="de-DE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lvl="0"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hlinkClick r:id="" action="ppaction://noaction">
                  <a:snd r:embed="rId12" name="T1_W7_10.7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Tschüss, Tschüss, </a:t>
            </a:r>
            <a:r>
              <a:rPr lang="de-DE" sz="4400" dirty="0">
                <a:solidFill>
                  <a:srgbClr val="002060"/>
                </a:solidFill>
                <a:latin typeface="Century Gothic" panose="020B0502020202020204" pitchFamily="34" charset="0"/>
                <a:hlinkClick r:id="" action="ppaction://noaction">
                  <a:snd r:embed="rId12" name="T1_W7_10.7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Tschüss, Tschüss, </a:t>
            </a:r>
            <a:b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hlinkClick r:id="" action="ppaction://noaction">
                  <a:snd r:embed="rId13" name="T1_W7_10.8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Auf Wiedersehen!</a:t>
            </a:r>
            <a:endParaRPr kumimoji="0" lang="de-DE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098" name="Picture 2" descr="Ufo, Alien Ship, Spaceship, Alien, Ship, Spacecraft">
            <a:extLst>
              <a:ext uri="{FF2B5EF4-FFF2-40B4-BE49-F238E27FC236}">
                <a16:creationId xmlns:a16="http://schemas.microsoft.com/office/drawing/2014/main" id="{1566029B-7699-85CC-5605-6BBA5DA1B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58999">
            <a:off x="5554151" y="4378698"/>
            <a:ext cx="4866841" cy="1981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446F2B-CA2F-AD6A-8079-3D854B189B6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94" y="5014122"/>
            <a:ext cx="2154583" cy="1729342"/>
          </a:xfrm>
          <a:prstGeom prst="rect">
            <a:avLst/>
          </a:prstGeom>
        </p:spPr>
      </p:pic>
      <p:sp>
        <p:nvSpPr>
          <p:cNvPr id="11" name="Rounded Rectangular Callout 35">
            <a:extLst>
              <a:ext uri="{FF2B5EF4-FFF2-40B4-BE49-F238E27FC236}">
                <a16:creationId xmlns:a16="http://schemas.microsoft.com/office/drawing/2014/main" id="{1C83F864-CBC6-8806-B15E-522BC291AC0D}"/>
              </a:ext>
            </a:extLst>
          </p:cNvPr>
          <p:cNvSpPr/>
          <p:nvPr/>
        </p:nvSpPr>
        <p:spPr>
          <a:xfrm>
            <a:off x="3498281" y="4779878"/>
            <a:ext cx="2938614" cy="552076"/>
          </a:xfrm>
          <a:prstGeom prst="wedgeRoundRectCallout">
            <a:avLst>
              <a:gd name="adj1" fmla="val -88365"/>
              <a:gd name="adj2" fmla="val 47007"/>
              <a:gd name="adj3" fmla="val 16667"/>
            </a:avLst>
          </a:prstGeom>
          <a:solidFill>
            <a:srgbClr val="115076"/>
          </a:solidFill>
          <a:ln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Auf Wiedersehen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</a:t>
            </a:r>
          </a:p>
        </p:txBody>
      </p:sp>
      <p:pic>
        <p:nvPicPr>
          <p:cNvPr id="14" name="Picture 13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id="{612760E7-5267-2648-ADB9-586173EF9A4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0212" y="1944548"/>
            <a:ext cx="1509049" cy="2092722"/>
          </a:xfrm>
          <a:prstGeom prst="rect">
            <a:avLst/>
          </a:prstGeom>
        </p:spPr>
      </p:pic>
      <p:sp>
        <p:nvSpPr>
          <p:cNvPr id="13" name="Rounded Rectangular Callout 35">
            <a:extLst>
              <a:ext uri="{FF2B5EF4-FFF2-40B4-BE49-F238E27FC236}">
                <a16:creationId xmlns:a16="http://schemas.microsoft.com/office/drawing/2014/main" id="{AD89A92E-09EE-D659-68F8-710325CF2989}"/>
              </a:ext>
            </a:extLst>
          </p:cNvPr>
          <p:cNvSpPr/>
          <p:nvPr/>
        </p:nvSpPr>
        <p:spPr>
          <a:xfrm>
            <a:off x="10049087" y="4276860"/>
            <a:ext cx="1842752" cy="663709"/>
          </a:xfrm>
          <a:prstGeom prst="wedgeRoundRectCallout">
            <a:avLst>
              <a:gd name="adj1" fmla="val -2267"/>
              <a:gd name="adj2" fmla="val -202977"/>
              <a:gd name="adj3" fmla="val 16667"/>
            </a:avLst>
          </a:prstGeom>
          <a:solidFill>
            <a:srgbClr val="115076"/>
          </a:solidFill>
          <a:ln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Tschüss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Robbie!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BDC73F4-3F33-41C2-BAE3-3AD06F059EA6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55"/>
          <a:stretch/>
        </p:blipFill>
        <p:spPr>
          <a:xfrm rot="20866866">
            <a:off x="7151331" y="4341172"/>
            <a:ext cx="1494272" cy="583427"/>
          </a:xfrm>
          <a:prstGeom prst="rect">
            <a:avLst/>
          </a:prstGeom>
        </p:spPr>
      </p:pic>
      <p:pic>
        <p:nvPicPr>
          <p:cNvPr id="4" name="tschuess song">
            <a:hlinkClick r:id="" action="ppaction://media"/>
            <a:extLst>
              <a:ext uri="{FF2B5EF4-FFF2-40B4-BE49-F238E27FC236}">
                <a16:creationId xmlns:a16="http://schemas.microsoft.com/office/drawing/2014/main" id="{2F191327-40AA-BF81-DA95-36F7F22803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575918" y="5077465"/>
            <a:ext cx="1509050" cy="150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77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7_10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7_10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52 -0.00672 0.00104 -0.0132 0.00182 -0.01968 C 0.00221 -0.02361 0.00469 -0.03218 0.00547 -0.03426 C 0.00651 -0.03681 0.00794 -0.03866 0.00911 -0.04074 C 0.01094 -0.0507 0.00937 -0.04445 0.0164 -0.05695 L 0.02005 -0.06343 C 0.0207 -0.06459 0.02109 -0.06621 0.02187 -0.0669 L 0.02734 -0.07176 C 0.02982 -0.07593 0.03203 -0.08079 0.03476 -0.08472 C 0.0362 -0.08681 0.03776 -0.08912 0.03932 -0.09121 C 0.04323 -0.0963 0.04778 -0.09977 0.05117 -0.10579 C 0.05208 -0.10741 0.05286 -0.10926 0.0539 -0.11065 C 0.05573 -0.1132 0.05768 -0.11482 0.05937 -0.11713 C 0.0664 -0.12732 0.06041 -0.11968 0.06484 -0.12847 C 0.06693 -0.13264 0.06979 -0.13542 0.07135 -0.14005 C 0.07461 -0.14977 0.07252 -0.1463 0.07682 -0.15139 C 0.07786 -0.15533 0.08047 -0.16343 0.08047 -0.1676 C 0.08073 -0.19861 0.08034 -0.2294 0.07956 -0.26019 C 0.07943 -0.26273 0.07825 -0.26459 0.07773 -0.2669 C 0.07643 -0.27222 0.07578 -0.27801 0.07409 -0.2831 C 0.07265 -0.28704 0.07109 -0.29213 0.06953 -0.29607 C 0.06771 -0.30047 0.0664 -0.30579 0.06393 -0.30903 C 0.05521 -0.32153 0.06393 -0.30996 0.05208 -0.32199 C 0.04297 -0.33125 0.04987 -0.32523 0.04206 -0.33681 C 0.03659 -0.34468 0.03685 -0.34213 0.03112 -0.34815 C 0.02916 -0.35 0.0276 -0.35278 0.02552 -0.35463 C 0.02383 -0.35625 0.02187 -0.35625 0.02005 -0.35787 C 0.01627 -0.36111 0.01315 -0.3669 0.00911 -0.36922 C 0.00729 -0.37037 0.00547 -0.3713 0.00364 -0.37246 C 0.00208 -0.37338 0.00065 -0.37477 -0.00091 -0.3757 C -0.00339 -0.37709 -0.00586 -0.37755 -0.00821 -0.37894 C -0.01016 -0.38033 -0.01185 -0.38264 -0.0138 -0.3838 C -0.01615 -0.38542 -0.01875 -0.38565 -0.0211 -0.38704 C -0.03568 -0.39699 -0.0211 -0.39074 -0.03568 -0.39861 C -0.03946 -0.40047 -0.06511 -0.4125 -0.06953 -0.4132 L -0.08047 -0.41482 C -0.0836 -0.41574 -0.08659 -0.41713 -0.08972 -0.41806 C -0.09714 -0.42037 -0.09544 -0.41898 -0.10339 -0.4213 C -0.10677 -0.42222 -0.11003 -0.42361 -0.11341 -0.42454 C -0.1168 -0.42523 -0.12018 -0.42547 -0.12344 -0.42616 C -0.15352 -0.4331 -0.11628 -0.42523 -0.14453 -0.43426 C -0.14779 -0.43542 -0.1513 -0.43519 -0.15456 -0.43588 C -0.15912 -0.43681 -0.1638 -0.43797 -0.16836 -0.43912 C -0.17136 -0.44144 -0.17435 -0.44422 -0.17748 -0.4456 C -0.17982 -0.44676 -0.18242 -0.44653 -0.18477 -0.44722 C -0.21576 -0.45834 -0.17826 -0.44769 -0.20495 -0.45371 C -0.20886 -0.45463 -0.21289 -0.45579 -0.2168 -0.45695 C -0.22084 -0.45834 -0.22461 -0.46111 -0.22865 -0.46204 C -0.23998 -0.46389 -0.25117 -0.46412 -0.2625 -0.46528 C -0.26589 -0.46621 -0.26927 -0.46713 -0.27253 -0.46852 C -0.27852 -0.4706 -0.28203 -0.47315 -0.28815 -0.475 C -0.29115 -0.4757 -0.29427 -0.47593 -0.29727 -0.47662 C -0.3 -0.47824 -0.30274 -0.47963 -0.30547 -0.48148 C -0.31172 -0.48565 -0.31172 -0.48727 -0.31836 -0.48959 C -0.32253 -0.49097 -0.32682 -0.49167 -0.33112 -0.49283 C -0.33412 -0.49445 -0.33724 -0.4956 -0.34024 -0.49769 C -0.34128 -0.49838 -0.34206 -0.5 -0.34297 -0.50093 C -0.34414 -0.50209 -0.34557 -0.50278 -0.34662 -0.50417 C -0.3474 -0.5051 -0.34779 -0.50648 -0.34844 -0.50741 C -0.35365 -0.51505 -0.35091 -0.50903 -0.35391 -0.51713 C -0.353 -0.53241 -0.35261 -0.54769 -0.35117 -0.56273 C -0.35104 -0.56505 -0.35013 -0.56713 -0.34935 -0.56922 C -0.34571 -0.57917 -0.34701 -0.57523 -0.34297 -0.58056 C -0.34141 -0.58264 -0.34011 -0.58542 -0.33841 -0.58704 C -0.33529 -0.59028 -0.33099 -0.59097 -0.32748 -0.5919 C -0.32031 -0.59676 -0.31068 -0.60371 -0.30365 -0.6051 L -0.29544 -0.60672 C -0.27774 -0.61366 -0.29388 -0.60787 -0.2625 -0.61482 C -0.26003 -0.61528 -0.25768 -0.61574 -0.25521 -0.61644 C -0.25365 -0.6169 -0.25222 -0.61783 -0.25065 -0.61806 C -0.24271 -0.61898 -0.23477 -0.61898 -0.22682 -0.61968 C -0.22292 -0.61991 -0.21888 -0.62107 -0.21498 -0.6213 L -0.16563 -0.62454 L -0.1418 -0.6294 C -0.1375 -0.6301 -0.13321 -0.6301 -0.12904 -0.63102 C -0.12591 -0.63172 -0.12292 -0.6331 -0.11979 -0.63426 C -0.11563 -0.63611 -0.10729 -0.63982 -0.10248 -0.64236 C -0.09974 -0.64398 -0.09701 -0.6456 -0.09427 -0.64722 C -0.07709 -0.6581 -0.09883 -0.64514 -0.07136 -0.6669 C -0.06862 -0.66898 -0.06576 -0.6706 -0.06315 -0.67338 C -0.06055 -0.67616 -0.05847 -0.68033 -0.05586 -0.6831 C -0.05287 -0.68635 -0.04961 -0.6882 -0.04662 -0.69121 C -0.03294 -0.70463 -0.0418 -0.69699 -0.02839 -0.71227 C -0.02487 -0.71644 -0.02097 -0.71968 -0.01745 -0.72361 C -0.01485 -0.72662 -0.01276 -0.73079 -0.01003 -0.73357 C -0.00781 -0.73565 -0.00508 -0.73611 -0.00274 -0.73843 C 0.00351 -0.74445 0.00976 -0.75047 0.01549 -0.75787 C 0.01771 -0.76065 0.01966 -0.76343 0.02187 -0.76597 C 0.02487 -0.76945 0.02825 -0.77199 0.03112 -0.7757 C 0.03307 -0.77847 0.0345 -0.78264 0.03659 -0.78542 C 0.0388 -0.78866 0.04153 -0.79051 0.04388 -0.79352 C 0.04609 -0.79607 0.04804 -0.79908 0.05026 -0.80162 C 0.0539 -0.80556 0.05768 -0.8088 0.0612 -0.81297 C 0.06758 -0.82014 0.07643 -0.83472 0.08138 -0.84213 C 0.08281 -0.84445 0.08476 -0.84607 0.08594 -0.84861 C 0.08711 -0.85139 0.08815 -0.85463 0.08958 -0.85695 C 0.09088 -0.85903 0.09284 -0.85972 0.09414 -0.86181 C 0.09583 -0.86412 0.09713 -0.86736 0.0987 -0.86991 C 0.10052 -0.87246 0.10234 -0.87547 0.10429 -0.87801 C 0.10755 -0.88241 0.11133 -0.88588 0.11432 -0.89097 C 0.11523 -0.8926 0.12448 -0.91019 0.12799 -0.91366 C 0.12916 -0.91482 0.13047 -0.91482 0.13164 -0.91528 C 0.13698 -0.92477 0.14062 -0.93195 0.14726 -0.93982 C 0.14909 -0.9419 0.15078 -0.94422 0.15273 -0.9463 C 0.1539 -0.94746 0.15521 -0.94838 0.15638 -0.94954 C 0.15794 -0.95116 0.15937 -0.95278 0.16094 -0.9544 C 0.1625 -0.95764 0.1638 -0.96135 0.16549 -0.96412 C 0.16679 -0.96621 0.16862 -0.96736 0.17005 -0.96898 C 0.17096 -0.97014 0.172 -0.97107 0.17278 -0.97222 C 0.17409 -0.97431 0.17539 -0.97639 0.17643 -0.97871 C 0.18346 -0.99306 0.17708 -0.98148 0.18021 -0.98704 " pathEditMode="relative" ptsTypes="AAAAAAAAAAAAAAAAAAAAAAAAAAAAAAAAAAAAAAAAAAAAAAAAAAAAAAAAAAAAAAAAAAAAAAAAAAAAAAAAAAAAAAAAAAAAAAAAAAAAAAAAAAAAAAAA"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52 -0.00672 0.00104 -0.0132 0.00182 -0.01968 C 0.00221 -0.02361 0.00469 -0.03218 0.00547 -0.03426 C 0.00651 -0.03681 0.00794 -0.03866 0.00911 -0.04074 C 0.01094 -0.0507 0.00937 -0.04445 0.0164 -0.05695 L 0.02005 -0.06343 C 0.0207 -0.06459 0.02109 -0.06621 0.02187 -0.0669 L 0.02734 -0.07176 C 0.02982 -0.07593 0.03203 -0.08079 0.03476 -0.08472 C 0.0362 -0.08681 0.03776 -0.08912 0.03932 -0.09121 C 0.04323 -0.0963 0.04778 -0.09977 0.05117 -0.10579 C 0.05208 -0.10741 0.05286 -0.10926 0.0539 -0.11065 C 0.05573 -0.1132 0.05768 -0.11482 0.05937 -0.11713 C 0.0664 -0.12732 0.06041 -0.11968 0.06484 -0.12847 C 0.06693 -0.13264 0.06979 -0.13542 0.07135 -0.14005 C 0.07461 -0.14977 0.07252 -0.1463 0.07682 -0.15139 C 0.07786 -0.15533 0.08047 -0.16343 0.08047 -0.1676 C 0.08073 -0.19861 0.08034 -0.2294 0.07956 -0.26019 C 0.07943 -0.26273 0.07825 -0.26459 0.07773 -0.2669 C 0.07643 -0.27222 0.07578 -0.27801 0.07409 -0.2831 C 0.07265 -0.28704 0.07109 -0.29213 0.06953 -0.29607 C 0.06771 -0.30047 0.0664 -0.30579 0.06393 -0.30903 C 0.05521 -0.32153 0.06393 -0.30996 0.05208 -0.32199 C 0.04297 -0.33125 0.04987 -0.32523 0.04206 -0.33681 C 0.03659 -0.34468 0.03685 -0.34213 0.03112 -0.34815 C 0.02916 -0.35 0.0276 -0.35278 0.02552 -0.35463 C 0.02383 -0.35625 0.02187 -0.35625 0.02005 -0.35787 C 0.01627 -0.36111 0.01315 -0.3669 0.00911 -0.36922 C 0.00729 -0.37037 0.00547 -0.3713 0.00364 -0.37246 C 0.00208 -0.37338 0.00065 -0.37477 -0.00091 -0.3757 C -0.00339 -0.37709 -0.00586 -0.37755 -0.00821 -0.37894 C -0.01016 -0.38033 -0.01185 -0.38264 -0.0138 -0.3838 C -0.01615 -0.38542 -0.01875 -0.38565 -0.0211 -0.38704 C -0.03568 -0.39699 -0.0211 -0.39074 -0.03568 -0.39861 C -0.03946 -0.40047 -0.06511 -0.4125 -0.06953 -0.4132 L -0.08047 -0.41482 C -0.0836 -0.41574 -0.08659 -0.41713 -0.08972 -0.41806 C -0.09714 -0.42037 -0.09544 -0.41898 -0.10339 -0.4213 C -0.10677 -0.42222 -0.11003 -0.42361 -0.11341 -0.42454 C -0.1168 -0.42523 -0.12018 -0.42547 -0.12344 -0.42616 C -0.15352 -0.4331 -0.11628 -0.42523 -0.14453 -0.43426 C -0.14779 -0.43542 -0.1513 -0.43519 -0.15456 -0.43588 C -0.15912 -0.43681 -0.1638 -0.43797 -0.16836 -0.43912 C -0.17136 -0.44144 -0.17435 -0.44422 -0.17748 -0.4456 C -0.17982 -0.44676 -0.18242 -0.44653 -0.18477 -0.44722 C -0.21576 -0.45834 -0.17826 -0.44769 -0.20495 -0.45371 C -0.20886 -0.45463 -0.21289 -0.45579 -0.2168 -0.45695 C -0.22084 -0.45834 -0.22461 -0.46111 -0.22865 -0.46204 C -0.23998 -0.46389 -0.25117 -0.46412 -0.2625 -0.46528 C -0.26589 -0.46621 -0.26927 -0.46713 -0.27253 -0.46852 C -0.27852 -0.4706 -0.28203 -0.47315 -0.28815 -0.475 C -0.29115 -0.4757 -0.29427 -0.47593 -0.29727 -0.47662 C -0.3 -0.47824 -0.30274 -0.47963 -0.30547 -0.48148 C -0.31172 -0.48565 -0.31172 -0.48727 -0.31836 -0.48959 C -0.32253 -0.49097 -0.32682 -0.49167 -0.33112 -0.49283 C -0.33412 -0.49445 -0.33724 -0.4956 -0.34024 -0.49769 C -0.34128 -0.49838 -0.34206 -0.5 -0.34297 -0.50093 C -0.34414 -0.50209 -0.34557 -0.50278 -0.34662 -0.50417 C -0.3474 -0.5051 -0.34779 -0.50648 -0.34844 -0.50741 C -0.35365 -0.51505 -0.35091 -0.50903 -0.35391 -0.51713 C -0.353 -0.53241 -0.35261 -0.54769 -0.35117 -0.56273 C -0.35104 -0.56505 -0.35013 -0.56713 -0.34935 -0.56922 C -0.34571 -0.57917 -0.34701 -0.57523 -0.34297 -0.58056 C -0.34141 -0.58264 -0.34011 -0.58542 -0.33841 -0.58704 C -0.33529 -0.59028 -0.33099 -0.59097 -0.32748 -0.5919 C -0.32031 -0.59676 -0.31068 -0.60371 -0.30365 -0.6051 L -0.29544 -0.60672 C -0.27774 -0.61366 -0.29388 -0.60787 -0.2625 -0.61482 C -0.26003 -0.61528 -0.25768 -0.61574 -0.25521 -0.61644 C -0.25365 -0.6169 -0.25222 -0.61783 -0.25065 -0.61806 C -0.24271 -0.61898 -0.23477 -0.61898 -0.22682 -0.61968 C -0.22292 -0.61991 -0.21888 -0.62107 -0.21498 -0.6213 L -0.16563 -0.62454 L -0.1418 -0.6294 C -0.1375 -0.6301 -0.13321 -0.6301 -0.12904 -0.63102 C -0.12591 -0.63172 -0.12292 -0.6331 -0.11979 -0.63426 C -0.11563 -0.63611 -0.10729 -0.63982 -0.10248 -0.64236 C -0.09974 -0.64398 -0.09701 -0.6456 -0.09427 -0.64722 C -0.07709 -0.6581 -0.09883 -0.64514 -0.07136 -0.6669 C -0.06862 -0.66898 -0.06576 -0.6706 -0.06315 -0.67338 C -0.06055 -0.67616 -0.05847 -0.68033 -0.05586 -0.6831 C -0.05287 -0.68635 -0.04961 -0.6882 -0.04662 -0.69121 C -0.03294 -0.70463 -0.0418 -0.69699 -0.02839 -0.71227 C -0.02487 -0.71644 -0.02097 -0.71968 -0.01745 -0.72361 C -0.01485 -0.72662 -0.01276 -0.73079 -0.01003 -0.73357 C -0.00781 -0.73565 -0.00508 -0.73611 -0.00274 -0.73843 C 0.00351 -0.74445 0.00976 -0.75047 0.01549 -0.75787 C 0.01771 -0.76065 0.01966 -0.76343 0.02187 -0.76597 C 0.02487 -0.76945 0.02825 -0.77199 0.03112 -0.7757 C 0.03307 -0.77847 0.0345 -0.78264 0.03659 -0.78542 C 0.0388 -0.78866 0.04153 -0.79051 0.04388 -0.79352 C 0.04609 -0.79607 0.04804 -0.79908 0.05026 -0.80162 C 0.0539 -0.80556 0.05768 -0.8088 0.0612 -0.81297 C 0.06758 -0.82014 0.07643 -0.83472 0.08138 -0.84213 C 0.08281 -0.84445 0.08476 -0.84607 0.08594 -0.84861 C 0.08711 -0.85139 0.08815 -0.85463 0.08958 -0.85695 C 0.09088 -0.85903 0.09284 -0.85972 0.09414 -0.86181 C 0.09583 -0.86412 0.09713 -0.86736 0.0987 -0.86991 C 0.10052 -0.87246 0.10234 -0.87547 0.10429 -0.87801 C 0.10755 -0.88241 0.11133 -0.88588 0.11432 -0.89097 C 0.11523 -0.8926 0.12448 -0.91019 0.12799 -0.91366 C 0.12916 -0.91482 0.13047 -0.91482 0.13164 -0.91528 C 0.13698 -0.92477 0.14062 -0.93195 0.14726 -0.93982 C 0.14909 -0.9419 0.15078 -0.94422 0.15273 -0.9463 C 0.1539 -0.94746 0.15521 -0.94838 0.15638 -0.94954 C 0.15794 -0.95116 0.15937 -0.95278 0.16094 -0.9544 C 0.1625 -0.95764 0.1638 -0.96135 0.16549 -0.96412 C 0.16679 -0.96621 0.16862 -0.96736 0.17005 -0.96898 C 0.17096 -0.97014 0.172 -0.97107 0.17278 -0.97222 C 0.17409 -0.97431 0.17539 -0.97639 0.17643 -0.97871 C 0.18346 -0.99306 0.17708 -0.98148 0.18021 -0.98704 " pathEditMode="relative" ptsTypes="AAAAAAAAAAAAAAAAAAAAAAAAAAAAAAAAAAAAAAAAAAAAAAAAAAAAAAAAAAAAAAAAAAAAAAAAAAAAAAAAAAAAAAAAAAAAAAAAAAAAAAAAAAAAAAAA">
                                      <p:cBhvr>
                                        <p:cTn id="30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78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22" grpId="0"/>
      <p:bldP spid="11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0" y="0"/>
            <a:ext cx="4350240" cy="685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>
                <a:solidFill>
                  <a:srgbClr val="FF0000"/>
                </a:solidFill>
                <a:latin typeface="Modern Love" panose="04090805081005020601" pitchFamily="82" charset="0"/>
                <a:cs typeface="Arial"/>
                <a:sym typeface="Arial"/>
              </a:rPr>
              <a:t>rot</a:t>
            </a:r>
            <a:endParaRPr lang="en-GB" sz="1400" kern="0" dirty="0">
              <a:solidFill>
                <a:srgbClr val="FF000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4A5A38F7-E6DC-43F0-AED9-858505A826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hlinkClick r:id="" action="ppaction://noaction">
              <a:snd r:embed="rId4" name="T1_W7_2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-79513" y="-50588"/>
            <a:ext cx="54659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solidFill>
                  <a:srgbClr val="002060"/>
                </a:solidFill>
              </a:rPr>
              <a:t> [</a:t>
            </a:r>
            <a:r>
              <a:rPr lang="en-GB" sz="6600" dirty="0" err="1">
                <a:solidFill>
                  <a:srgbClr val="FF0066"/>
                </a:solidFill>
              </a:rPr>
              <a:t>ie</a:t>
            </a:r>
            <a:r>
              <a:rPr lang="en-GB" sz="6600" dirty="0">
                <a:solidFill>
                  <a:srgbClr val="002060"/>
                </a:solidFill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</a:rPr>
                <a:t>…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C596076-C468-46AA-BCB5-4607E09FFDA4}"/>
              </a:ext>
            </a:extLst>
          </p:cNvPr>
          <p:cNvSpPr/>
          <p:nvPr/>
        </p:nvSpPr>
        <p:spPr>
          <a:xfrm>
            <a:off x="4408345" y="3682169"/>
            <a:ext cx="2929007" cy="132343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</a:t>
            </a: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ie</a:t>
            </a:r>
            <a:r>
              <a:rPr lang="en-GB" sz="8000" dirty="0">
                <a:solidFill>
                  <a:srgbClr val="002060"/>
                </a:solidFill>
                <a:latin typeface="Century Gothic" panose="020B0502020202020204" pitchFamily="34" charset="0"/>
              </a:rPr>
              <a:t>be</a:t>
            </a:r>
            <a:endParaRPr kumimoji="0" lang="en-GB" sz="8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3" name="Picture 22" descr="man with hearts">
            <a:extLst>
              <a:ext uri="{FF2B5EF4-FFF2-40B4-BE49-F238E27FC236}">
                <a16:creationId xmlns:a16="http://schemas.microsoft.com/office/drawing/2014/main" id="{A8F59FED-131C-45CF-A0E3-D78960B985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329" y="1766559"/>
            <a:ext cx="2115341" cy="19156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7_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3">
            <a:extLst>
              <a:ext uri="{FF2B5EF4-FFF2-40B4-BE49-F238E27FC236}">
                <a16:creationId xmlns:a16="http://schemas.microsoft.com/office/drawing/2014/main" id="{F8EA6856-C534-254D-7053-BE22E6FF16FC}"/>
              </a:ext>
            </a:extLst>
          </p:cNvPr>
          <p:cNvSpPr/>
          <p:nvPr/>
        </p:nvSpPr>
        <p:spPr>
          <a:xfrm>
            <a:off x="3982728" y="1440506"/>
            <a:ext cx="3965988" cy="397698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hlinkClick r:id="" action="ppaction://noaction">
              <a:snd r:embed="rId6" name="T1_W7_2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-79513" y="-50588"/>
            <a:ext cx="54659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solidFill>
                  <a:srgbClr val="002060"/>
                </a:solidFill>
              </a:rPr>
              <a:t> [</a:t>
            </a:r>
            <a:r>
              <a:rPr lang="en-GB" sz="6600" dirty="0" err="1">
                <a:solidFill>
                  <a:srgbClr val="FF0066"/>
                </a:solidFill>
              </a:rPr>
              <a:t>ie</a:t>
            </a:r>
            <a:r>
              <a:rPr lang="en-GB" sz="6600" dirty="0">
                <a:solidFill>
                  <a:srgbClr val="002060"/>
                </a:solidFill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</a:rPr>
                <a:t>…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C596076-C468-46AA-BCB5-4607E09FFDA4}"/>
              </a:ext>
            </a:extLst>
          </p:cNvPr>
          <p:cNvSpPr/>
          <p:nvPr/>
        </p:nvSpPr>
        <p:spPr>
          <a:xfrm>
            <a:off x="4631496" y="3756308"/>
            <a:ext cx="2929007" cy="132343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</a:t>
            </a: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ie</a:t>
            </a:r>
            <a:r>
              <a:rPr lang="en-GB" sz="8000" dirty="0">
                <a:solidFill>
                  <a:srgbClr val="002060"/>
                </a:solidFill>
                <a:latin typeface="Century Gothic" panose="020B0502020202020204" pitchFamily="34" charset="0"/>
              </a:rPr>
              <a:t>be</a:t>
            </a:r>
            <a:endParaRPr kumimoji="0" lang="en-GB" sz="8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3" name="Picture 22" descr="man with hearts">
            <a:extLst>
              <a:ext uri="{FF2B5EF4-FFF2-40B4-BE49-F238E27FC236}">
                <a16:creationId xmlns:a16="http://schemas.microsoft.com/office/drawing/2014/main" id="{A8F59FED-131C-45CF-A0E3-D78960B985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011" y="1931042"/>
            <a:ext cx="2115341" cy="1915610"/>
          </a:xfrm>
          <a:prstGeom prst="rect">
            <a:avLst/>
          </a:prstGeom>
        </p:spPr>
      </p:pic>
      <p:pic>
        <p:nvPicPr>
          <p:cNvPr id="25" name="Picture 24" descr="envelope">
            <a:extLst>
              <a:ext uri="{FF2B5EF4-FFF2-40B4-BE49-F238E27FC236}">
                <a16:creationId xmlns:a16="http://schemas.microsoft.com/office/drawing/2014/main" id="{4019D0B7-0BE9-4AA2-A338-2BDE89A589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838" y="2458900"/>
            <a:ext cx="1934105" cy="1297410"/>
          </a:xfrm>
          <a:prstGeom prst="rect">
            <a:avLst/>
          </a:prstGeom>
        </p:spPr>
      </p:pic>
      <p:pic>
        <p:nvPicPr>
          <p:cNvPr id="21" name="Picture 2" descr="girl between two other children">
            <a:extLst>
              <a:ext uri="{FF2B5EF4-FFF2-40B4-BE49-F238E27FC236}">
                <a16:creationId xmlns:a16="http://schemas.microsoft.com/office/drawing/2014/main" id="{C766FA1C-5E94-0936-4394-0EC68DC4A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28" y="1931042"/>
            <a:ext cx="2317231" cy="1768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F71338C-E215-4961-8C6D-3DBF1EF527DE}"/>
              </a:ext>
            </a:extLst>
          </p:cNvPr>
          <p:cNvSpPr/>
          <p:nvPr/>
        </p:nvSpPr>
        <p:spPr>
          <a:xfrm>
            <a:off x="1355892" y="3756309"/>
            <a:ext cx="1484701" cy="132343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GB" sz="8000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r>
              <a:rPr kumimoji="0" lang="en-GB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ie</a:t>
            </a:r>
            <a:endParaRPr kumimoji="0" lang="en-GB" sz="8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C17FFE1-6D14-7763-9E38-0035D319E87D}"/>
              </a:ext>
            </a:extLst>
          </p:cNvPr>
          <p:cNvSpPr/>
          <p:nvPr/>
        </p:nvSpPr>
        <p:spPr>
          <a:xfrm>
            <a:off x="8508157" y="3893391"/>
            <a:ext cx="2297424" cy="132343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GB" sz="8000" dirty="0">
                <a:solidFill>
                  <a:srgbClr val="002060"/>
                </a:solidFill>
                <a:latin typeface="Century Gothic" panose="020B0502020202020204" pitchFamily="34" charset="0"/>
              </a:rPr>
              <a:t>Br</a:t>
            </a:r>
            <a:r>
              <a:rPr lang="en-GB" sz="8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ie</a:t>
            </a:r>
            <a:r>
              <a:rPr lang="en-GB" sz="8000" dirty="0">
                <a:solidFill>
                  <a:srgbClr val="002060"/>
                </a:solidFill>
                <a:latin typeface="Century Gothic" panose="020B0502020202020204" pitchFamily="34" charset="0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1200752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7_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7_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7_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0" grpId="0"/>
      <p:bldP spid="13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2">
            <a:extLst>
              <a:ext uri="{FF2B5EF4-FFF2-40B4-BE49-F238E27FC236}">
                <a16:creationId xmlns:a16="http://schemas.microsoft.com/office/drawing/2014/main" id="{ACB7D602-17DB-4C16-B6C5-9D04175C6B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5002937"/>
              </p:ext>
            </p:extLst>
          </p:nvPr>
        </p:nvGraphicFramePr>
        <p:xfrm>
          <a:off x="310396" y="1672947"/>
          <a:ext cx="5085231" cy="4796804"/>
        </p:xfrm>
        <a:graphic>
          <a:graphicData uri="http://schemas.openxmlformats.org/drawingml/2006/table">
            <a:tbl>
              <a:tblPr/>
              <a:tblGrid>
                <a:gridCol w="9188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5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0663">
                  <a:extLst>
                    <a:ext uri="{9D8B030D-6E8A-4147-A177-3AD203B41FA5}">
                      <a16:colId xmlns:a16="http://schemas.microsoft.com/office/drawing/2014/main" val="3175701294"/>
                    </a:ext>
                  </a:extLst>
                </a:gridCol>
              </a:tblGrid>
              <a:tr h="119920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G a l e r </a:t>
                      </a:r>
                      <a:r>
                        <a:rPr lang="en-GB" sz="2400" b="1" strike="noStrike" kern="1200" spc="-1" dirty="0" err="1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i</a:t>
                      </a: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 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920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K n </a:t>
                      </a:r>
                      <a:r>
                        <a:rPr lang="en-GB" sz="2400" b="1" strike="noStrike" kern="1200" spc="-1" dirty="0" err="1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i</a:t>
                      </a: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 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9920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B </a:t>
                      </a:r>
                      <a:r>
                        <a:rPr lang="en-GB" sz="2400" b="1" strike="noStrike" kern="1200" spc="-1" dirty="0" err="1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i</a:t>
                      </a: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 o l o g </a:t>
                      </a:r>
                      <a:r>
                        <a:rPr lang="en-GB" sz="2400" b="1" strike="noStrike" kern="1200" spc="-1" dirty="0" err="1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i</a:t>
                      </a: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 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9920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T e </a:t>
                      </a: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e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US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9" descr="A picture containing text, clipart&#10;&#10;Description automatically generated">
            <a:hlinkClick r:id="" action="ppaction://noaction">
              <a:snd r:embed="rId3" name="T1_W7_4.2.wav"/>
            </a:hlinkClick>
            <a:extLst>
              <a:ext uri="{FF2B5EF4-FFF2-40B4-BE49-F238E27FC236}">
                <a16:creationId xmlns:a16="http://schemas.microsoft.com/office/drawing/2014/main" id="{55E9DF07-E9C0-4015-ABFA-059C677CE4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6" y="1994485"/>
            <a:ext cx="609653" cy="627942"/>
          </a:xfrm>
          <a:prstGeom prst="rect">
            <a:avLst/>
          </a:prstGeom>
        </p:spPr>
      </p:pic>
      <p:sp>
        <p:nvSpPr>
          <p:cNvPr id="15" name="CustomShape 6">
            <a:hlinkClick r:id="" action="ppaction://noaction">
              <a:snd r:embed="rId5" name="T1_W7_4.1.wav"/>
            </a:hlinkClick>
            <a:extLst>
              <a:ext uri="{FF2B5EF4-FFF2-40B4-BE49-F238E27FC236}">
                <a16:creationId xmlns:a16="http://schemas.microsoft.com/office/drawing/2014/main" id="{76EA0DC1-EFD3-4A65-8DC5-2DAE9E183631}"/>
              </a:ext>
            </a:extLst>
          </p:cNvPr>
          <p:cNvSpPr/>
          <p:nvPr/>
        </p:nvSpPr>
        <p:spPr>
          <a:xfrm>
            <a:off x="27886" y="2227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Hör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zu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es </a:t>
            </a:r>
            <a:r>
              <a:rPr kumimoji="0" lang="en-GB" sz="28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28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ee</a:t>
            </a:r>
            <a:r>
              <a:rPr kumimoji="0" lang="en-GB" sz="28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 </a:t>
            </a:r>
            <a:r>
              <a:rPr kumimoji="0" lang="en-GB" sz="28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oder</a:t>
            </a:r>
            <a:r>
              <a:rPr kumimoji="0" lang="en-GB" sz="28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[</a:t>
            </a:r>
            <a:r>
              <a:rPr kumimoji="0" lang="en-GB" sz="28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ie</a:t>
            </a:r>
            <a:r>
              <a:rPr kumimoji="0" lang="en-GB" sz="28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8" name="Picture 17" descr="A picture containing text, clipart&#10;&#10;Description automatically generated">
            <a:hlinkClick r:id="" action="ppaction://noaction">
              <a:snd r:embed="rId6" name="T1_W7_4.3.wav"/>
            </a:hlinkClick>
            <a:extLst>
              <a:ext uri="{FF2B5EF4-FFF2-40B4-BE49-F238E27FC236}">
                <a16:creationId xmlns:a16="http://schemas.microsoft.com/office/drawing/2014/main" id="{D042F965-5B18-4ABC-872A-78DBAD3E2A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02" y="3145980"/>
            <a:ext cx="609653" cy="627942"/>
          </a:xfrm>
          <a:prstGeom prst="rect">
            <a:avLst/>
          </a:prstGeom>
        </p:spPr>
      </p:pic>
      <p:pic>
        <p:nvPicPr>
          <p:cNvPr id="19" name="Picture 18" descr="A picture containing text, clipart&#10;&#10;Description automatically generated">
            <a:hlinkClick r:id="" action="ppaction://noaction">
              <a:snd r:embed="rId7" name="T1_W7_4.4.wav"/>
            </a:hlinkClick>
            <a:extLst>
              <a:ext uri="{FF2B5EF4-FFF2-40B4-BE49-F238E27FC236}">
                <a16:creationId xmlns:a16="http://schemas.microsoft.com/office/drawing/2014/main" id="{8C3CC06B-6468-4EB9-ADC7-A55577D35A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58" y="4377802"/>
            <a:ext cx="609653" cy="627942"/>
          </a:xfrm>
          <a:prstGeom prst="rect">
            <a:avLst/>
          </a:prstGeom>
        </p:spPr>
      </p:pic>
      <p:pic>
        <p:nvPicPr>
          <p:cNvPr id="20" name="Picture 19" descr="A picture containing text, clipart&#10;&#10;Description automatically generated">
            <a:hlinkClick r:id="" action="ppaction://noaction">
              <a:snd r:embed="rId8" name="T1_W7_4.5.wav"/>
            </a:hlinkClick>
            <a:extLst>
              <a:ext uri="{FF2B5EF4-FFF2-40B4-BE49-F238E27FC236}">
                <a16:creationId xmlns:a16="http://schemas.microsoft.com/office/drawing/2014/main" id="{B2DA8EDA-E782-4C59-90CF-451F9DD392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57" y="5612264"/>
            <a:ext cx="609653" cy="627942"/>
          </a:xfrm>
          <a:prstGeom prst="rect">
            <a:avLst/>
          </a:prstGeom>
        </p:spPr>
      </p:pic>
      <p:pic>
        <p:nvPicPr>
          <p:cNvPr id="60" name="Picture 5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92D812C-AC04-48C8-A2A9-FA4E7F5ED3D9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6089" y="-177881"/>
            <a:ext cx="1097375" cy="1402202"/>
          </a:xfrm>
          <a:prstGeom prst="rect">
            <a:avLst/>
          </a:prstGeom>
        </p:spPr>
      </p:pic>
      <p:sp>
        <p:nvSpPr>
          <p:cNvPr id="61" name="Title 1">
            <a:extLst>
              <a:ext uri="{FF2B5EF4-FFF2-40B4-BE49-F238E27FC236}">
                <a16:creationId xmlns:a16="http://schemas.microsoft.com/office/drawing/2014/main" id="{5A3F1D2F-9649-44C5-8D2F-38202DFB281C}"/>
              </a:ext>
            </a:extLst>
          </p:cNvPr>
          <p:cNvSpPr txBox="1">
            <a:spLocks/>
          </p:cNvSpPr>
          <p:nvPr/>
        </p:nvSpPr>
        <p:spPr>
          <a:xfrm>
            <a:off x="10396437" y="1166474"/>
            <a:ext cx="1800179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latin typeface="Century Gothic" panose="020B0502020202020204" pitchFamily="34" charset="0"/>
              </a:rPr>
              <a:t>hören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A8C3160-B063-4678-BA12-DFDA88F096C6}"/>
              </a:ext>
            </a:extLst>
          </p:cNvPr>
          <p:cNvSpPr txBox="1"/>
          <p:nvPr/>
        </p:nvSpPr>
        <p:spPr>
          <a:xfrm>
            <a:off x="56506" y="709441"/>
            <a:ext cx="9716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Schreib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1-8 und [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]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oder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[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].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15919CC9-96F8-41CE-85A2-3B49D561C9F0}"/>
              </a:ext>
            </a:extLst>
          </p:cNvPr>
          <p:cNvSpPr/>
          <p:nvPr/>
        </p:nvSpPr>
        <p:spPr>
          <a:xfrm>
            <a:off x="7461733" y="552438"/>
            <a:ext cx="2775470" cy="932436"/>
          </a:xfrm>
          <a:prstGeom prst="wedgeRoundRectCallout">
            <a:avLst>
              <a:gd name="adj1" fmla="val -67772"/>
              <a:gd name="adj2" fmla="val 30567"/>
              <a:gd name="adj3" fmla="val 16667"/>
            </a:avLst>
          </a:prstGeom>
          <a:solidFill>
            <a:srgbClr val="002060"/>
          </a:solidFill>
          <a:ln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Can you work out the meanings ?</a:t>
            </a:r>
            <a:endParaRPr lang="en-GB" i="1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C9596A8-C2C3-4124-94EF-E49A9C0E2642}"/>
              </a:ext>
            </a:extLst>
          </p:cNvPr>
          <p:cNvSpPr/>
          <p:nvPr/>
        </p:nvSpPr>
        <p:spPr>
          <a:xfrm>
            <a:off x="2561477" y="2116525"/>
            <a:ext cx="624880" cy="383861"/>
          </a:xfrm>
          <a:prstGeom prst="round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_ _ 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64A95592-98FD-4F61-8C1A-F317EF95A93E}"/>
              </a:ext>
            </a:extLst>
          </p:cNvPr>
          <p:cNvSpPr/>
          <p:nvPr/>
        </p:nvSpPr>
        <p:spPr>
          <a:xfrm>
            <a:off x="1840508" y="3282127"/>
            <a:ext cx="720969" cy="383861"/>
          </a:xfrm>
          <a:prstGeom prst="round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_ _ 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A1DE0701-0407-4C19-B025-5BB1F552C6A1}"/>
              </a:ext>
            </a:extLst>
          </p:cNvPr>
          <p:cNvSpPr/>
          <p:nvPr/>
        </p:nvSpPr>
        <p:spPr>
          <a:xfrm>
            <a:off x="2671258" y="4499842"/>
            <a:ext cx="720969" cy="383861"/>
          </a:xfrm>
          <a:prstGeom prst="round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_ _ 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A0DBC7D4-CCFE-4820-BF94-A2729BA770E7}"/>
              </a:ext>
            </a:extLst>
          </p:cNvPr>
          <p:cNvSpPr/>
          <p:nvPr/>
        </p:nvSpPr>
        <p:spPr>
          <a:xfrm>
            <a:off x="1533564" y="5734304"/>
            <a:ext cx="720969" cy="383861"/>
          </a:xfrm>
          <a:prstGeom prst="round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_ _ </a:t>
            </a:r>
          </a:p>
        </p:txBody>
      </p:sp>
      <p:graphicFrame>
        <p:nvGraphicFramePr>
          <p:cNvPr id="62" name="Table 2">
            <a:extLst>
              <a:ext uri="{FF2B5EF4-FFF2-40B4-BE49-F238E27FC236}">
                <a16:creationId xmlns:a16="http://schemas.microsoft.com/office/drawing/2014/main" id="{524770D9-BF89-4252-8C83-5D153DCD62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92270162"/>
              </p:ext>
            </p:extLst>
          </p:nvPr>
        </p:nvGraphicFramePr>
        <p:xfrm>
          <a:off x="5614841" y="1672947"/>
          <a:ext cx="5568974" cy="4796804"/>
        </p:xfrm>
        <a:graphic>
          <a:graphicData uri="http://schemas.openxmlformats.org/drawingml/2006/table">
            <a:tbl>
              <a:tblPr/>
              <a:tblGrid>
                <a:gridCol w="9188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213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3175701294"/>
                    </a:ext>
                  </a:extLst>
                </a:gridCol>
              </a:tblGrid>
              <a:tr h="119920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S e </a:t>
                      </a:r>
                      <a:r>
                        <a:rPr lang="en-GB" sz="2400" b="1" strike="noStrike" kern="1200" spc="-1" dirty="0" err="1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e</a:t>
                      </a: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920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F o t o g r a f </a:t>
                      </a: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</a:t>
                      </a: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e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9920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K a f </a:t>
                      </a:r>
                      <a:r>
                        <a:rPr lang="en-GB" sz="2400" b="1" strike="noStrike" kern="1200" spc="-1" dirty="0" err="1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f</a:t>
                      </a: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 e </a:t>
                      </a:r>
                      <a:r>
                        <a:rPr lang="en-GB" sz="2400" b="1" strike="noStrike" kern="1200" spc="-1" dirty="0" err="1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e</a:t>
                      </a: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9920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D </a:t>
                      </a: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</a:t>
                      </a: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e  b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166D1E1B-5C74-46C6-8E8D-F06C8F61AAFE}"/>
              </a:ext>
            </a:extLst>
          </p:cNvPr>
          <p:cNvSpPr/>
          <p:nvPr/>
        </p:nvSpPr>
        <p:spPr>
          <a:xfrm>
            <a:off x="6885350" y="2094273"/>
            <a:ext cx="720969" cy="383861"/>
          </a:xfrm>
          <a:prstGeom prst="round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_ _ 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A00761D1-CE6E-494E-8832-A325CCE1F80E}"/>
              </a:ext>
            </a:extLst>
          </p:cNvPr>
          <p:cNvSpPr/>
          <p:nvPr/>
        </p:nvSpPr>
        <p:spPr>
          <a:xfrm>
            <a:off x="7835339" y="3282126"/>
            <a:ext cx="720969" cy="383861"/>
          </a:xfrm>
          <a:prstGeom prst="round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_ _ 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61681166-F974-44E1-B27F-D56678AEF68C}"/>
              </a:ext>
            </a:extLst>
          </p:cNvPr>
          <p:cNvSpPr/>
          <p:nvPr/>
        </p:nvSpPr>
        <p:spPr>
          <a:xfrm>
            <a:off x="7545879" y="4492077"/>
            <a:ext cx="720969" cy="383861"/>
          </a:xfrm>
          <a:prstGeom prst="round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_ _ 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93E81911-0BFB-4FC7-B3EC-91FF790568DE}"/>
              </a:ext>
            </a:extLst>
          </p:cNvPr>
          <p:cNvSpPr/>
          <p:nvPr/>
        </p:nvSpPr>
        <p:spPr>
          <a:xfrm>
            <a:off x="6866333" y="5684706"/>
            <a:ext cx="556862" cy="383861"/>
          </a:xfrm>
          <a:prstGeom prst="round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_ _ </a:t>
            </a:r>
          </a:p>
        </p:txBody>
      </p:sp>
      <p:pic>
        <p:nvPicPr>
          <p:cNvPr id="71" name="Picture 70" descr="A picture containing text, clipart&#10;&#10;Description automatically generated">
            <a:hlinkClick r:id="" action="ppaction://noaction">
              <a:snd r:embed="rId10" name="T1_W7_4.6.wav"/>
            </a:hlinkClick>
            <a:extLst>
              <a:ext uri="{FF2B5EF4-FFF2-40B4-BE49-F238E27FC236}">
                <a16:creationId xmlns:a16="http://schemas.microsoft.com/office/drawing/2014/main" id="{F676F472-1AF7-4358-93C9-291077FDFE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269" y="1994485"/>
            <a:ext cx="609653" cy="627942"/>
          </a:xfrm>
          <a:prstGeom prst="rect">
            <a:avLst/>
          </a:prstGeom>
        </p:spPr>
      </p:pic>
      <p:pic>
        <p:nvPicPr>
          <p:cNvPr id="72" name="Picture 71" descr="A picture containing text, clipart&#10;&#10;Description automatically generated">
            <a:hlinkClick r:id="" action="ppaction://noaction">
              <a:snd r:embed="rId11" name="T1_W7_4.7.wav"/>
            </a:hlinkClick>
            <a:extLst>
              <a:ext uri="{FF2B5EF4-FFF2-40B4-BE49-F238E27FC236}">
                <a16:creationId xmlns:a16="http://schemas.microsoft.com/office/drawing/2014/main" id="{08D2F2FE-58C6-4196-80F4-DD290F9A71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705" y="3145980"/>
            <a:ext cx="609653" cy="627942"/>
          </a:xfrm>
          <a:prstGeom prst="rect">
            <a:avLst/>
          </a:prstGeom>
        </p:spPr>
      </p:pic>
      <p:pic>
        <p:nvPicPr>
          <p:cNvPr id="73" name="Picture 72" descr="A picture containing text, clipart&#10;&#10;Description automatically generated">
            <a:hlinkClick r:id="" action="ppaction://noaction">
              <a:snd r:embed="rId12" name="T1_W7_4.8.wav"/>
            </a:hlinkClick>
            <a:extLst>
              <a:ext uri="{FF2B5EF4-FFF2-40B4-BE49-F238E27FC236}">
                <a16:creationId xmlns:a16="http://schemas.microsoft.com/office/drawing/2014/main" id="{78E0C581-CC05-470B-B2EA-60D50C0AD6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061" y="4377802"/>
            <a:ext cx="609653" cy="627942"/>
          </a:xfrm>
          <a:prstGeom prst="rect">
            <a:avLst/>
          </a:prstGeom>
        </p:spPr>
      </p:pic>
      <p:pic>
        <p:nvPicPr>
          <p:cNvPr id="74" name="Picture 73" descr="A picture containing text, clipart&#10;&#10;Description automatically generated">
            <a:hlinkClick r:id="" action="ppaction://noaction">
              <a:snd r:embed="rId13" name="T1_W7_4.9.wav"/>
            </a:hlinkClick>
            <a:extLst>
              <a:ext uri="{FF2B5EF4-FFF2-40B4-BE49-F238E27FC236}">
                <a16:creationId xmlns:a16="http://schemas.microsoft.com/office/drawing/2014/main" id="{A916C8DB-EAEB-41E4-81DF-9FFB02FACC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060" y="5612264"/>
            <a:ext cx="609653" cy="627942"/>
          </a:xfrm>
          <a:prstGeom prst="rect">
            <a:avLst/>
          </a:prstGeom>
        </p:spPr>
      </p:pic>
      <p:pic>
        <p:nvPicPr>
          <p:cNvPr id="2052" name="Picture 4" descr="Leg, Shin, Foot, Knee, Toes, Limb, Appendage, Body Part">
            <a:extLst>
              <a:ext uri="{FF2B5EF4-FFF2-40B4-BE49-F238E27FC236}">
                <a16:creationId xmlns:a16="http://schemas.microsoft.com/office/drawing/2014/main" id="{5A69790D-13B8-C7CE-86AF-322A467FA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979" y="3046892"/>
            <a:ext cx="833501" cy="894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cience Lab, Scientist, Research, Chemistry, Biology">
            <a:extLst>
              <a:ext uri="{FF2B5EF4-FFF2-40B4-BE49-F238E27FC236}">
                <a16:creationId xmlns:a16="http://schemas.microsoft.com/office/drawing/2014/main" id="{03E93413-C22C-0C60-93DE-5D7C3ED47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993" y="4229936"/>
            <a:ext cx="1307853" cy="92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ee, Teacup, Cup, Beverage, Drink, Tea Bag, Hot Drink">
            <a:extLst>
              <a:ext uri="{FF2B5EF4-FFF2-40B4-BE49-F238E27FC236}">
                <a16:creationId xmlns:a16="http://schemas.microsoft.com/office/drawing/2014/main" id="{3F53BC27-08A5-9459-870C-0EB0294E8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979" y="5391457"/>
            <a:ext cx="960010" cy="97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Ocean, Fish, Wave, Waves, Bird, Life, Sea, Animal">
            <a:extLst>
              <a:ext uri="{FF2B5EF4-FFF2-40B4-BE49-F238E27FC236}">
                <a16:creationId xmlns:a16="http://schemas.microsoft.com/office/drawing/2014/main" id="{9DA18D9D-2BE7-616D-83B1-59737B44E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6534" y="1896811"/>
            <a:ext cx="1281300" cy="888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Picture Frame, Picture, Frame, White, Black, Blank">
            <a:extLst>
              <a:ext uri="{FF2B5EF4-FFF2-40B4-BE49-F238E27FC236}">
                <a16:creationId xmlns:a16="http://schemas.microsoft.com/office/drawing/2014/main" id="{5CC65C18-9DD4-3D16-9940-5FB46B604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685" y="1872183"/>
            <a:ext cx="1111220" cy="858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Drink, Coffee, Tea, Beverage, Hot Drink, Hot Beverage">
            <a:extLst>
              <a:ext uri="{FF2B5EF4-FFF2-40B4-BE49-F238E27FC236}">
                <a16:creationId xmlns:a16="http://schemas.microsoft.com/office/drawing/2014/main" id="{E569CCF4-8B78-9796-EC45-767D938BD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7197" y="4229936"/>
            <a:ext cx="960011" cy="88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Camera, Hand Drawn, Old, Nostalgia, Retro, Lens">
            <a:extLst>
              <a:ext uri="{FF2B5EF4-FFF2-40B4-BE49-F238E27FC236}">
                <a16:creationId xmlns:a16="http://schemas.microsoft.com/office/drawing/2014/main" id="{35E6E3EE-B066-51A1-BC6B-6727A6D8A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8803" y="2956978"/>
            <a:ext cx="978405" cy="982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Burglar, Crime, Criminal, Theft, Thief, Man, Person">
            <a:extLst>
              <a:ext uri="{FF2B5EF4-FFF2-40B4-BE49-F238E27FC236}">
                <a16:creationId xmlns:a16="http://schemas.microsoft.com/office/drawing/2014/main" id="{86E55C6D-604A-2C67-4AC7-3DA9F642F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6287" y="5405424"/>
            <a:ext cx="667299" cy="964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5875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 animBg="1"/>
      <p:bldP spid="2" grpId="0" animBg="1"/>
      <p:bldP spid="44" grpId="0" animBg="1"/>
      <p:bldP spid="45" grpId="0" animBg="1"/>
      <p:bldP spid="56" grpId="0" animBg="1"/>
      <p:bldP spid="67" grpId="0" animBg="1"/>
      <p:bldP spid="68" grpId="0" animBg="1"/>
      <p:bldP spid="69" grpId="0" animBg="1"/>
      <p:bldP spid="7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6DB3918C-D9FA-424B-B34A-BF79C4513D2B}"/>
              </a:ext>
            </a:extLst>
          </p:cNvPr>
          <p:cNvSpPr/>
          <p:nvPr/>
        </p:nvSpPr>
        <p:spPr>
          <a:xfrm>
            <a:off x="1003122" y="204077"/>
            <a:ext cx="4659124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3" name="Graphic 22" descr="Teacher">
            <a:extLst>
              <a:ext uri="{FF2B5EF4-FFF2-40B4-BE49-F238E27FC236}">
                <a16:creationId xmlns:a16="http://schemas.microsoft.com/office/drawing/2014/main" id="{67B493D6-FE52-40B5-8ED3-CD5B638AF00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0401" y="33892"/>
            <a:ext cx="914400" cy="914400"/>
          </a:xfrm>
          <a:prstGeom prst="rect">
            <a:avLst/>
          </a:prstGeom>
        </p:spPr>
      </p:pic>
      <p:sp>
        <p:nvSpPr>
          <p:cNvPr id="24" name="Google Shape;108;p3">
            <a:hlinkClick r:id="" action="ppaction://noaction">
              <a:snd r:embed="rId14" name="T1_W7_5.1.wav"/>
            </a:hlinkClick>
            <a:extLst>
              <a:ext uri="{FF2B5EF4-FFF2-40B4-BE49-F238E27FC236}">
                <a16:creationId xmlns:a16="http://schemas.microsoft.com/office/drawing/2014/main" id="{3B09A5CC-ABD3-4D45-BAFF-ACCA457248C2}"/>
              </a:ext>
            </a:extLst>
          </p:cNvPr>
          <p:cNvSpPr txBox="1"/>
          <p:nvPr/>
        </p:nvSpPr>
        <p:spPr>
          <a:xfrm>
            <a:off x="1035565" y="205121"/>
            <a:ext cx="462668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Was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das auf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Englisch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8" name="Table 38">
            <a:extLst>
              <a:ext uri="{FF2B5EF4-FFF2-40B4-BE49-F238E27FC236}">
                <a16:creationId xmlns:a16="http://schemas.microsoft.com/office/drawing/2014/main" id="{F10931FF-5262-4250-9309-6312F34C5E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7010129"/>
              </p:ext>
            </p:extLst>
          </p:nvPr>
        </p:nvGraphicFramePr>
        <p:xfrm>
          <a:off x="1012637" y="1730554"/>
          <a:ext cx="10231572" cy="497226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10524">
                  <a:extLst>
                    <a:ext uri="{9D8B030D-6E8A-4147-A177-3AD203B41FA5}">
                      <a16:colId xmlns:a16="http://schemas.microsoft.com/office/drawing/2014/main" val="675467513"/>
                    </a:ext>
                  </a:extLst>
                </a:gridCol>
                <a:gridCol w="3410524">
                  <a:extLst>
                    <a:ext uri="{9D8B030D-6E8A-4147-A177-3AD203B41FA5}">
                      <a16:colId xmlns:a16="http://schemas.microsoft.com/office/drawing/2014/main" val="2476820774"/>
                    </a:ext>
                  </a:extLst>
                </a:gridCol>
                <a:gridCol w="3410524">
                  <a:extLst>
                    <a:ext uri="{9D8B030D-6E8A-4147-A177-3AD203B41FA5}">
                      <a16:colId xmlns:a16="http://schemas.microsoft.com/office/drawing/2014/main" val="403662420"/>
                    </a:ext>
                  </a:extLst>
                </a:gridCol>
              </a:tblGrid>
              <a:tr h="165742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7441391"/>
                  </a:ext>
                </a:extLst>
              </a:tr>
              <a:tr h="165742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0897450"/>
                  </a:ext>
                </a:extLst>
              </a:tr>
              <a:tr h="165742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3264357"/>
                  </a:ext>
                </a:extLst>
              </a:tr>
            </a:tbl>
          </a:graphicData>
        </a:graphic>
      </p:graphicFrame>
      <p:sp>
        <p:nvSpPr>
          <p:cNvPr id="39" name="TextBox 38">
            <a:extLst>
              <a:ext uri="{FF2B5EF4-FFF2-40B4-BE49-F238E27FC236}">
                <a16:creationId xmlns:a16="http://schemas.microsoft.com/office/drawing/2014/main" id="{5DCF8E43-6922-407D-9AF1-7C9C84C6A847}"/>
              </a:ext>
            </a:extLst>
          </p:cNvPr>
          <p:cNvSpPr txBox="1"/>
          <p:nvPr/>
        </p:nvSpPr>
        <p:spPr>
          <a:xfrm>
            <a:off x="3450425" y="945432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der </a:t>
            </a:r>
            <a:r>
              <a:rPr lang="en-GB" sz="3200" b="1" dirty="0" err="1">
                <a:solidFill>
                  <a:srgbClr val="002060"/>
                </a:solidFill>
              </a:rPr>
              <a:t>Bleistift</a:t>
            </a:r>
            <a:endParaRPr lang="en-GB" sz="3200" b="1" dirty="0">
              <a:solidFill>
                <a:srgbClr val="00206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61B0BC2-7499-4788-BE77-75457F87C47B}"/>
              </a:ext>
            </a:extLst>
          </p:cNvPr>
          <p:cNvSpPr txBox="1"/>
          <p:nvPr/>
        </p:nvSpPr>
        <p:spPr>
          <a:xfrm>
            <a:off x="1012637" y="2294878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table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5A88A0C-4EC5-4221-905C-B61B17DF9CA2}"/>
              </a:ext>
            </a:extLst>
          </p:cNvPr>
          <p:cNvSpPr txBox="1"/>
          <p:nvPr/>
        </p:nvSpPr>
        <p:spPr>
          <a:xfrm>
            <a:off x="4406721" y="2294877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human being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F38863B-0E21-4D37-9002-6C0F6D8A03BC}"/>
              </a:ext>
            </a:extLst>
          </p:cNvPr>
          <p:cNvSpPr txBox="1"/>
          <p:nvPr/>
        </p:nvSpPr>
        <p:spPr>
          <a:xfrm>
            <a:off x="7840530" y="2276469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window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89D61C8-D63D-4464-A25C-5E937132CA1E}"/>
              </a:ext>
            </a:extLst>
          </p:cNvPr>
          <p:cNvSpPr txBox="1"/>
          <p:nvPr/>
        </p:nvSpPr>
        <p:spPr>
          <a:xfrm>
            <a:off x="1012637" y="3840573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shape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3709A0A-BE90-42BD-A4FF-42B1703A4E88}"/>
              </a:ext>
            </a:extLst>
          </p:cNvPr>
          <p:cNvSpPr txBox="1"/>
          <p:nvPr/>
        </p:nvSpPr>
        <p:spPr>
          <a:xfrm>
            <a:off x="4406721" y="3840572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exercise book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C2E6601-221D-4A06-B49E-5A13A89967D7}"/>
              </a:ext>
            </a:extLst>
          </p:cNvPr>
          <p:cNvSpPr txBox="1"/>
          <p:nvPr/>
        </p:nvSpPr>
        <p:spPr>
          <a:xfrm>
            <a:off x="7840530" y="3822164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pencil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B100F61-6D1B-4E44-AD06-00D26E74F8B1}"/>
              </a:ext>
            </a:extLst>
          </p:cNvPr>
          <p:cNvSpPr txBox="1"/>
          <p:nvPr/>
        </p:nvSpPr>
        <p:spPr>
          <a:xfrm>
            <a:off x="1003122" y="5481777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bottle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0549D2E-91E2-4DD9-983A-3BF5ABD740D0}"/>
              </a:ext>
            </a:extLst>
          </p:cNvPr>
          <p:cNvSpPr txBox="1"/>
          <p:nvPr/>
        </p:nvSpPr>
        <p:spPr>
          <a:xfrm>
            <a:off x="4397206" y="5481776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board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0C1A0A0-D8D2-487F-A994-32856EE809CE}"/>
              </a:ext>
            </a:extLst>
          </p:cNvPr>
          <p:cNvSpPr txBox="1"/>
          <p:nvPr/>
        </p:nvSpPr>
        <p:spPr>
          <a:xfrm>
            <a:off x="7831015" y="5463368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example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11B71F-7775-4276-A0D9-A794EA0473BB}"/>
              </a:ext>
            </a:extLst>
          </p:cNvPr>
          <p:cNvSpPr/>
          <p:nvPr/>
        </p:nvSpPr>
        <p:spPr>
          <a:xfrm>
            <a:off x="7840530" y="3381253"/>
            <a:ext cx="3403679" cy="1662201"/>
          </a:xfrm>
          <a:prstGeom prst="rect">
            <a:avLst/>
          </a:prstGeom>
          <a:solidFill>
            <a:srgbClr val="FFD10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0B3B80A-CFC5-631D-D7CD-107AC906A11D}"/>
              </a:ext>
            </a:extLst>
          </p:cNvPr>
          <p:cNvSpPr/>
          <p:nvPr/>
        </p:nvSpPr>
        <p:spPr>
          <a:xfrm>
            <a:off x="4446446" y="1721889"/>
            <a:ext cx="3403679" cy="1662201"/>
          </a:xfrm>
          <a:prstGeom prst="rect">
            <a:avLst/>
          </a:prstGeom>
          <a:solidFill>
            <a:srgbClr val="FFD10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E0DFDAD-239A-66C7-7B3B-705C96BEEE73}"/>
              </a:ext>
            </a:extLst>
          </p:cNvPr>
          <p:cNvSpPr/>
          <p:nvPr/>
        </p:nvSpPr>
        <p:spPr>
          <a:xfrm>
            <a:off x="7850045" y="5022885"/>
            <a:ext cx="3403679" cy="1662201"/>
          </a:xfrm>
          <a:prstGeom prst="rect">
            <a:avLst/>
          </a:prstGeom>
          <a:solidFill>
            <a:srgbClr val="FFD10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0BC070B-95A5-C716-DE2B-0A3ED731FF98}"/>
              </a:ext>
            </a:extLst>
          </p:cNvPr>
          <p:cNvSpPr/>
          <p:nvPr/>
        </p:nvSpPr>
        <p:spPr>
          <a:xfrm>
            <a:off x="1003042" y="3381253"/>
            <a:ext cx="3403679" cy="1662201"/>
          </a:xfrm>
          <a:prstGeom prst="rect">
            <a:avLst/>
          </a:prstGeom>
          <a:solidFill>
            <a:srgbClr val="FFD10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9965536-042A-667E-A1C2-BDB554D5E130}"/>
              </a:ext>
            </a:extLst>
          </p:cNvPr>
          <p:cNvSpPr txBox="1"/>
          <p:nvPr/>
        </p:nvSpPr>
        <p:spPr>
          <a:xfrm>
            <a:off x="3450425" y="952162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das Fenster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22C2F2A-A6B6-34CA-9D9B-807F25FED1FB}"/>
              </a:ext>
            </a:extLst>
          </p:cNvPr>
          <p:cNvSpPr/>
          <p:nvPr/>
        </p:nvSpPr>
        <p:spPr>
          <a:xfrm>
            <a:off x="7839017" y="1764824"/>
            <a:ext cx="3403679" cy="1662201"/>
          </a:xfrm>
          <a:prstGeom prst="rect">
            <a:avLst/>
          </a:prstGeom>
          <a:solidFill>
            <a:srgbClr val="FFD10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61A1AD0-0922-88C2-827F-EDA177DEE5AA}"/>
              </a:ext>
            </a:extLst>
          </p:cNvPr>
          <p:cNvSpPr txBox="1"/>
          <p:nvPr/>
        </p:nvSpPr>
        <p:spPr>
          <a:xfrm>
            <a:off x="3460692" y="936326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der Tisch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5027996-16D6-6827-85A4-51A142650EF7}"/>
              </a:ext>
            </a:extLst>
          </p:cNvPr>
          <p:cNvSpPr/>
          <p:nvPr/>
        </p:nvSpPr>
        <p:spPr>
          <a:xfrm>
            <a:off x="1003041" y="1727777"/>
            <a:ext cx="3403679" cy="1662201"/>
          </a:xfrm>
          <a:prstGeom prst="rect">
            <a:avLst/>
          </a:prstGeom>
          <a:solidFill>
            <a:srgbClr val="FFD10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6589031-0426-BEA4-615E-ABA4A4F71B9A}"/>
              </a:ext>
            </a:extLst>
          </p:cNvPr>
          <p:cNvSpPr txBox="1"/>
          <p:nvPr/>
        </p:nvSpPr>
        <p:spPr>
          <a:xfrm>
            <a:off x="3460692" y="944244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das Heft</a:t>
            </a:r>
            <a:endParaRPr lang="en-GB" sz="3200" b="1" dirty="0">
              <a:solidFill>
                <a:srgbClr val="002060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D3CA3B3-76D7-5252-0652-A43C54A6F889}"/>
              </a:ext>
            </a:extLst>
          </p:cNvPr>
          <p:cNvSpPr/>
          <p:nvPr/>
        </p:nvSpPr>
        <p:spPr>
          <a:xfrm>
            <a:off x="4406721" y="3399926"/>
            <a:ext cx="3403679" cy="1662201"/>
          </a:xfrm>
          <a:prstGeom prst="rect">
            <a:avLst/>
          </a:prstGeom>
          <a:solidFill>
            <a:srgbClr val="FFD10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24BE9E8-D035-1F43-33A2-B3E282DA5547}"/>
              </a:ext>
            </a:extLst>
          </p:cNvPr>
          <p:cNvSpPr txBox="1"/>
          <p:nvPr/>
        </p:nvSpPr>
        <p:spPr>
          <a:xfrm>
            <a:off x="3450425" y="942826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b="1" dirty="0"/>
              <a:t>die </a:t>
            </a:r>
            <a:r>
              <a:rPr lang="en-US" sz="3200" b="1" dirty="0" err="1"/>
              <a:t>Flasche</a:t>
            </a:r>
            <a:endParaRPr lang="en-GB" sz="3200" b="1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C12013B-8AF4-399F-C86C-CE67357181E5}"/>
              </a:ext>
            </a:extLst>
          </p:cNvPr>
          <p:cNvSpPr/>
          <p:nvPr/>
        </p:nvSpPr>
        <p:spPr>
          <a:xfrm>
            <a:off x="1003041" y="5042037"/>
            <a:ext cx="3403679" cy="1662201"/>
          </a:xfrm>
          <a:prstGeom prst="rect">
            <a:avLst/>
          </a:prstGeom>
          <a:solidFill>
            <a:srgbClr val="FFD10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B5C7D16-5B23-5815-1FDC-E821281A5F11}"/>
              </a:ext>
            </a:extLst>
          </p:cNvPr>
          <p:cNvSpPr txBox="1"/>
          <p:nvPr/>
        </p:nvSpPr>
        <p:spPr>
          <a:xfrm>
            <a:off x="3470959" y="942826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b="1" dirty="0"/>
              <a:t>die Tafel</a:t>
            </a:r>
            <a:endParaRPr lang="en-GB" sz="3200" b="1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D6ABD7E-4CEF-9956-9D53-58EE86C0B460}"/>
              </a:ext>
            </a:extLst>
          </p:cNvPr>
          <p:cNvSpPr/>
          <p:nvPr/>
        </p:nvSpPr>
        <p:spPr>
          <a:xfrm>
            <a:off x="4436851" y="5043396"/>
            <a:ext cx="3403679" cy="1662201"/>
          </a:xfrm>
          <a:prstGeom prst="rect">
            <a:avLst/>
          </a:prstGeom>
          <a:solidFill>
            <a:srgbClr val="FFD10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67CE453-8210-BEA9-32B5-E27F8BF50381}"/>
              </a:ext>
            </a:extLst>
          </p:cNvPr>
          <p:cNvSpPr txBox="1"/>
          <p:nvPr/>
        </p:nvSpPr>
        <p:spPr>
          <a:xfrm>
            <a:off x="3450425" y="957136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die Form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08CE1AE-1ED6-A83A-3514-7299D778C2BC}"/>
              </a:ext>
            </a:extLst>
          </p:cNvPr>
          <p:cNvSpPr txBox="1"/>
          <p:nvPr/>
        </p:nvSpPr>
        <p:spPr>
          <a:xfrm>
            <a:off x="3460692" y="937513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der Mensch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F8D62C9-022B-B31B-545E-0F6A3FDF903D}"/>
              </a:ext>
            </a:extLst>
          </p:cNvPr>
          <p:cNvSpPr txBox="1"/>
          <p:nvPr/>
        </p:nvSpPr>
        <p:spPr>
          <a:xfrm>
            <a:off x="3450425" y="943959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das </a:t>
            </a:r>
            <a:r>
              <a:rPr lang="en-GB" sz="3200" b="1" dirty="0" err="1">
                <a:solidFill>
                  <a:srgbClr val="002060"/>
                </a:solidFill>
              </a:rPr>
              <a:t>Beispiel</a:t>
            </a:r>
            <a:endParaRPr lang="en-GB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199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7_5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7_5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7_5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7_5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7_5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7_5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1_W7_5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1_W7_5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1_W7_5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6" grpId="0" animBg="1"/>
      <p:bldP spid="26" grpId="0" animBg="1"/>
      <p:bldP spid="28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41" grpId="0" animBg="1"/>
      <p:bldP spid="42" grpId="0" animBg="1"/>
      <p:bldP spid="43" grpId="0" animBg="1"/>
      <p:bldP spid="29" grpId="0" animBg="1"/>
      <p:bldP spid="25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6DB3918C-D9FA-424B-B34A-BF79C4513D2B}"/>
              </a:ext>
            </a:extLst>
          </p:cNvPr>
          <p:cNvSpPr/>
          <p:nvPr/>
        </p:nvSpPr>
        <p:spPr>
          <a:xfrm>
            <a:off x="1003122" y="204077"/>
            <a:ext cx="4659124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3" name="Graphic 22" descr="Teacher">
            <a:extLst>
              <a:ext uri="{FF2B5EF4-FFF2-40B4-BE49-F238E27FC236}">
                <a16:creationId xmlns:a16="http://schemas.microsoft.com/office/drawing/2014/main" id="{67B493D6-FE52-40B5-8ED3-CD5B638AF00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0401" y="33892"/>
            <a:ext cx="914400" cy="914400"/>
          </a:xfrm>
          <a:prstGeom prst="rect">
            <a:avLst/>
          </a:prstGeom>
        </p:spPr>
      </p:pic>
      <p:sp>
        <p:nvSpPr>
          <p:cNvPr id="24" name="Google Shape;108;p3">
            <a:hlinkClick r:id="" action="ppaction://noaction">
              <a:snd r:embed="rId14" name="T1_W7_6.1.wav"/>
            </a:hlinkClick>
            <a:extLst>
              <a:ext uri="{FF2B5EF4-FFF2-40B4-BE49-F238E27FC236}">
                <a16:creationId xmlns:a16="http://schemas.microsoft.com/office/drawing/2014/main" id="{3B09A5CC-ABD3-4D45-BAFF-ACCA457248C2}"/>
              </a:ext>
            </a:extLst>
          </p:cNvPr>
          <p:cNvSpPr txBox="1"/>
          <p:nvPr/>
        </p:nvSpPr>
        <p:spPr>
          <a:xfrm>
            <a:off x="1035565" y="205121"/>
            <a:ext cx="462668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Was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das auf Deutsch?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8" name="Table 38">
            <a:extLst>
              <a:ext uri="{FF2B5EF4-FFF2-40B4-BE49-F238E27FC236}">
                <a16:creationId xmlns:a16="http://schemas.microsoft.com/office/drawing/2014/main" id="{F10931FF-5262-4250-9309-6312F34C5E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8463187"/>
              </p:ext>
            </p:extLst>
          </p:nvPr>
        </p:nvGraphicFramePr>
        <p:xfrm>
          <a:off x="1003122" y="1645876"/>
          <a:ext cx="10231572" cy="497226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10524">
                  <a:extLst>
                    <a:ext uri="{9D8B030D-6E8A-4147-A177-3AD203B41FA5}">
                      <a16:colId xmlns:a16="http://schemas.microsoft.com/office/drawing/2014/main" val="675467513"/>
                    </a:ext>
                  </a:extLst>
                </a:gridCol>
                <a:gridCol w="3410524">
                  <a:extLst>
                    <a:ext uri="{9D8B030D-6E8A-4147-A177-3AD203B41FA5}">
                      <a16:colId xmlns:a16="http://schemas.microsoft.com/office/drawing/2014/main" val="2476820774"/>
                    </a:ext>
                  </a:extLst>
                </a:gridCol>
                <a:gridCol w="3410524">
                  <a:extLst>
                    <a:ext uri="{9D8B030D-6E8A-4147-A177-3AD203B41FA5}">
                      <a16:colId xmlns:a16="http://schemas.microsoft.com/office/drawing/2014/main" val="403662420"/>
                    </a:ext>
                  </a:extLst>
                </a:gridCol>
              </a:tblGrid>
              <a:tr h="165742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7441391"/>
                  </a:ext>
                </a:extLst>
              </a:tr>
              <a:tr h="165742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0897450"/>
                  </a:ext>
                </a:extLst>
              </a:tr>
              <a:tr h="165742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3264357"/>
                  </a:ext>
                </a:extLst>
              </a:tr>
            </a:tbl>
          </a:graphicData>
        </a:graphic>
      </p:graphicFrame>
      <p:sp>
        <p:nvSpPr>
          <p:cNvPr id="39" name="TextBox 38">
            <a:extLst>
              <a:ext uri="{FF2B5EF4-FFF2-40B4-BE49-F238E27FC236}">
                <a16:creationId xmlns:a16="http://schemas.microsoft.com/office/drawing/2014/main" id="{5DCF8E43-6922-407D-9AF1-7C9C84C6A847}"/>
              </a:ext>
            </a:extLst>
          </p:cNvPr>
          <p:cNvSpPr txBox="1"/>
          <p:nvPr/>
        </p:nvSpPr>
        <p:spPr>
          <a:xfrm>
            <a:off x="3440910" y="866715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/>
              <a:t>pencil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61B0BC2-7499-4788-BE77-75457F87C47B}"/>
              </a:ext>
            </a:extLst>
          </p:cNvPr>
          <p:cNvSpPr txBox="1"/>
          <p:nvPr/>
        </p:nvSpPr>
        <p:spPr>
          <a:xfrm>
            <a:off x="974801" y="1685990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das Heft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5A88A0C-4EC5-4221-905C-B61B17DF9CA2}"/>
              </a:ext>
            </a:extLst>
          </p:cNvPr>
          <p:cNvSpPr txBox="1"/>
          <p:nvPr/>
        </p:nvSpPr>
        <p:spPr>
          <a:xfrm>
            <a:off x="4430076" y="1673782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die </a:t>
            </a:r>
            <a:r>
              <a:rPr lang="en-GB" sz="3200" b="1" dirty="0" err="1">
                <a:solidFill>
                  <a:srgbClr val="002060"/>
                </a:solidFill>
              </a:rPr>
              <a:t>Flasche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F38863B-0E21-4D37-9002-6C0F6D8A03BC}"/>
              </a:ext>
            </a:extLst>
          </p:cNvPr>
          <p:cNvSpPr txBox="1"/>
          <p:nvPr/>
        </p:nvSpPr>
        <p:spPr>
          <a:xfrm>
            <a:off x="7865333" y="1709302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der Tisch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89D61C8-D63D-4464-A25C-5E937132CA1E}"/>
              </a:ext>
            </a:extLst>
          </p:cNvPr>
          <p:cNvSpPr txBox="1"/>
          <p:nvPr/>
        </p:nvSpPr>
        <p:spPr>
          <a:xfrm>
            <a:off x="1003122" y="3364894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der </a:t>
            </a:r>
            <a:r>
              <a:rPr lang="en-GB" sz="3200" b="1" dirty="0" err="1">
                <a:solidFill>
                  <a:srgbClr val="002060"/>
                </a:solidFill>
              </a:rPr>
              <a:t>Bleistift</a:t>
            </a:r>
            <a:endParaRPr lang="en-GB" sz="3200" b="1" dirty="0">
              <a:solidFill>
                <a:srgbClr val="00206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3709A0A-BE90-42BD-A4FF-42B1703A4E88}"/>
              </a:ext>
            </a:extLst>
          </p:cNvPr>
          <p:cNvSpPr txBox="1"/>
          <p:nvPr/>
        </p:nvSpPr>
        <p:spPr>
          <a:xfrm>
            <a:off x="4417068" y="3338494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das Fenster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C2E6601-221D-4A06-B49E-5A13A89967D7}"/>
              </a:ext>
            </a:extLst>
          </p:cNvPr>
          <p:cNvSpPr txBox="1"/>
          <p:nvPr/>
        </p:nvSpPr>
        <p:spPr>
          <a:xfrm>
            <a:off x="7831014" y="3320616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das </a:t>
            </a:r>
            <a:r>
              <a:rPr lang="en-GB" sz="3200" b="1" dirty="0" err="1">
                <a:solidFill>
                  <a:srgbClr val="002060"/>
                </a:solidFill>
              </a:rPr>
              <a:t>Beispiel</a:t>
            </a:r>
            <a:endParaRPr lang="en-GB" sz="3200" b="1" dirty="0">
              <a:solidFill>
                <a:srgbClr val="002060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B100F61-6D1B-4E44-AD06-00D26E74F8B1}"/>
              </a:ext>
            </a:extLst>
          </p:cNvPr>
          <p:cNvSpPr txBox="1"/>
          <p:nvPr/>
        </p:nvSpPr>
        <p:spPr>
          <a:xfrm>
            <a:off x="1003122" y="4991518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die Tafel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0549D2E-91E2-4DD9-983A-3BF5ABD740D0}"/>
              </a:ext>
            </a:extLst>
          </p:cNvPr>
          <p:cNvSpPr txBox="1"/>
          <p:nvPr/>
        </p:nvSpPr>
        <p:spPr>
          <a:xfrm>
            <a:off x="4391301" y="4962475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der Mensch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0C1A0A0-D8D2-487F-A994-32856EE809CE}"/>
              </a:ext>
            </a:extLst>
          </p:cNvPr>
          <p:cNvSpPr txBox="1"/>
          <p:nvPr/>
        </p:nvSpPr>
        <p:spPr>
          <a:xfrm>
            <a:off x="7689391" y="4953836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die Form</a:t>
            </a:r>
          </a:p>
        </p:txBody>
      </p:sp>
      <p:pic>
        <p:nvPicPr>
          <p:cNvPr id="25" name="Picture 24" descr="A picture containing text, table, worktable&#10;&#10;Description automatically generated">
            <a:extLst>
              <a:ext uri="{FF2B5EF4-FFF2-40B4-BE49-F238E27FC236}">
                <a16:creationId xmlns:a16="http://schemas.microsoft.com/office/drawing/2014/main" id="{C019192B-0EBF-FB1F-2ECD-26CDC38A4D7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919" y="2376207"/>
            <a:ext cx="1537398" cy="803853"/>
          </a:xfrm>
          <a:prstGeom prst="rect">
            <a:avLst/>
          </a:prstGeom>
        </p:spPr>
      </p:pic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2AEF83EB-1CED-2C3A-387E-D5FF98E3254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979" y="2307927"/>
            <a:ext cx="401927" cy="803853"/>
          </a:xfrm>
          <a:prstGeom prst="rect">
            <a:avLst/>
          </a:prstGeom>
        </p:spPr>
      </p:pic>
      <p:pic>
        <p:nvPicPr>
          <p:cNvPr id="27" name="Picture 26" descr="Icon&#10;&#10;Description automatically generated with low confidence">
            <a:extLst>
              <a:ext uri="{FF2B5EF4-FFF2-40B4-BE49-F238E27FC236}">
                <a16:creationId xmlns:a16="http://schemas.microsoft.com/office/drawing/2014/main" id="{E7FF6717-0769-4479-8464-DEF84A4A34D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0988">
            <a:off x="1805911" y="3992586"/>
            <a:ext cx="1402714" cy="70135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79BBAE7-973D-492E-D458-16C52C3ED9A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302" y="2270765"/>
            <a:ext cx="667319" cy="893481"/>
          </a:xfrm>
          <a:prstGeom prst="rect">
            <a:avLst/>
          </a:prstGeom>
        </p:spPr>
      </p:pic>
      <p:pic>
        <p:nvPicPr>
          <p:cNvPr id="30" name="Picture 29" descr="A picture containing text, electronics, monitor, display&#10;&#10;Description automatically generated">
            <a:extLst>
              <a:ext uri="{FF2B5EF4-FFF2-40B4-BE49-F238E27FC236}">
                <a16:creationId xmlns:a16="http://schemas.microsoft.com/office/drawing/2014/main" id="{CDB4049B-8A07-0426-2631-EA7A5DE2B22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846" y="5472664"/>
            <a:ext cx="1052230" cy="982355"/>
          </a:xfrm>
          <a:prstGeom prst="rect">
            <a:avLst/>
          </a:prstGeom>
        </p:spPr>
      </p:pic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E329A1C3-F943-0B03-2AE1-0FA708C795B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352" y="3922567"/>
            <a:ext cx="1768629" cy="932233"/>
          </a:xfrm>
          <a:prstGeom prst="rect">
            <a:avLst/>
          </a:prstGeom>
        </p:spPr>
      </p:pic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69EB6CE8-E4CA-34EA-5DE4-FEDDEC2B5EC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869" y="5475115"/>
            <a:ext cx="852078" cy="98971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51BBEA29-4470-F784-5EFB-2FC2F72C6971}"/>
              </a:ext>
            </a:extLst>
          </p:cNvPr>
          <p:cNvSpPr txBox="1"/>
          <p:nvPr/>
        </p:nvSpPr>
        <p:spPr>
          <a:xfrm>
            <a:off x="3418897" y="850137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/>
              <a:t>table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1D386BE-1CDA-C7E1-D0FF-221D692F2C57}"/>
              </a:ext>
            </a:extLst>
          </p:cNvPr>
          <p:cNvSpPr txBox="1"/>
          <p:nvPr/>
        </p:nvSpPr>
        <p:spPr>
          <a:xfrm>
            <a:off x="3402945" y="854833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/>
              <a:t>exercise book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4608809-0CFE-689A-2A63-F97AABAFA84A}"/>
              </a:ext>
            </a:extLst>
          </p:cNvPr>
          <p:cNvSpPr txBox="1"/>
          <p:nvPr/>
        </p:nvSpPr>
        <p:spPr>
          <a:xfrm>
            <a:off x="3429845" y="847561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/>
              <a:t>example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623C7A7-AAA2-4B5F-A592-47D20BB3869D}"/>
              </a:ext>
            </a:extLst>
          </p:cNvPr>
          <p:cNvSpPr txBox="1"/>
          <p:nvPr/>
        </p:nvSpPr>
        <p:spPr>
          <a:xfrm>
            <a:off x="3418002" y="847713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/>
              <a:t>human being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F547B82-B9D3-E768-F71E-EEDC4E801CE9}"/>
              </a:ext>
            </a:extLst>
          </p:cNvPr>
          <p:cNvSpPr txBox="1"/>
          <p:nvPr/>
        </p:nvSpPr>
        <p:spPr>
          <a:xfrm>
            <a:off x="3417107" y="833157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/>
              <a:t>shape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3716B8F-6BE5-4489-2FE4-31F365439CF9}"/>
              </a:ext>
            </a:extLst>
          </p:cNvPr>
          <p:cNvSpPr txBox="1"/>
          <p:nvPr/>
        </p:nvSpPr>
        <p:spPr>
          <a:xfrm>
            <a:off x="3423029" y="847561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/>
              <a:t>window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191D575-BA17-5D63-F7D8-651FB8674F80}"/>
              </a:ext>
            </a:extLst>
          </p:cNvPr>
          <p:cNvSpPr txBox="1"/>
          <p:nvPr/>
        </p:nvSpPr>
        <p:spPr>
          <a:xfrm>
            <a:off x="3388239" y="821520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/>
              <a:t>board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47A2A63-9C57-E6DC-B1BA-9AA5C5CEB98E}"/>
              </a:ext>
            </a:extLst>
          </p:cNvPr>
          <p:cNvSpPr txBox="1"/>
          <p:nvPr/>
        </p:nvSpPr>
        <p:spPr>
          <a:xfrm>
            <a:off x="3402401" y="811481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/>
              <a:t>bottle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F77F6A9-3969-45FF-85A8-392B1CC65558}"/>
              </a:ext>
            </a:extLst>
          </p:cNvPr>
          <p:cNvGrpSpPr/>
          <p:nvPr/>
        </p:nvGrpSpPr>
        <p:grpSpPr>
          <a:xfrm>
            <a:off x="8979987" y="5621066"/>
            <a:ext cx="974376" cy="584775"/>
            <a:chOff x="10441981" y="5676900"/>
            <a:chExt cx="974376" cy="584775"/>
          </a:xfrm>
        </p:grpSpPr>
        <p:sp>
          <p:nvSpPr>
            <p:cNvPr id="4" name="Isosceles Triangle 3">
              <a:extLst>
                <a:ext uri="{FF2B5EF4-FFF2-40B4-BE49-F238E27FC236}">
                  <a16:creationId xmlns:a16="http://schemas.microsoft.com/office/drawing/2014/main" id="{0EC4B9F2-D992-48F1-A637-377C78C0E5B2}"/>
                </a:ext>
              </a:extLst>
            </p:cNvPr>
            <p:cNvSpPr/>
            <p:nvPr/>
          </p:nvSpPr>
          <p:spPr>
            <a:xfrm>
              <a:off x="10634549" y="5676900"/>
              <a:ext cx="628466" cy="584775"/>
            </a:xfrm>
            <a:prstGeom prst="triangle">
              <a:avLst/>
            </a:prstGeom>
            <a:solidFill>
              <a:srgbClr val="FFD1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693BCFD-E3E7-48F0-8971-8956BCEE6472}"/>
                </a:ext>
              </a:extLst>
            </p:cNvPr>
            <p:cNvSpPr/>
            <p:nvPr/>
          </p:nvSpPr>
          <p:spPr>
            <a:xfrm>
              <a:off x="10949994" y="5776354"/>
              <a:ext cx="466363" cy="37497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BEA52FF-BD5C-4433-9A00-C048D00BBE45}"/>
                </a:ext>
              </a:extLst>
            </p:cNvPr>
            <p:cNvSpPr/>
            <p:nvPr/>
          </p:nvSpPr>
          <p:spPr>
            <a:xfrm>
              <a:off x="10441981" y="5776354"/>
              <a:ext cx="354671" cy="37497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4" name="Graphic 43" descr="Window with solid fill">
            <a:extLst>
              <a:ext uri="{FF2B5EF4-FFF2-40B4-BE49-F238E27FC236}">
                <a16:creationId xmlns:a16="http://schemas.microsoft.com/office/drawing/2014/main" id="{2E53CA13-FF0E-4D5C-8DE5-DE17FBC098D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5521922" y="3767355"/>
            <a:ext cx="1171841" cy="117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39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7_6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7_6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7_6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7_6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7_6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7_6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1_W7_6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1_W7_6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1_W7_6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33" grpId="0" animBg="1"/>
      <p:bldP spid="34" grpId="0" animBg="1"/>
      <p:bldP spid="35" grpId="0" animBg="1"/>
      <p:bldP spid="36" grpId="0" animBg="1"/>
      <p:bldP spid="37" grpId="0" animBg="1"/>
      <p:bldP spid="41" grpId="0" animBg="1"/>
      <p:bldP spid="42" grpId="0" animBg="1"/>
      <p:bldP spid="4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picture containing text, electronics, monitor, display&#10;&#10;Description automatically generated">
            <a:extLst>
              <a:ext uri="{FF2B5EF4-FFF2-40B4-BE49-F238E27FC236}">
                <a16:creationId xmlns:a16="http://schemas.microsoft.com/office/drawing/2014/main" id="{4B819D63-4421-4BD7-B31C-3709FDE32D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638" y="1193371"/>
            <a:ext cx="5140255" cy="4798911"/>
          </a:xfrm>
          <a:prstGeom prst="rect">
            <a:avLst/>
          </a:prstGeom>
        </p:spPr>
      </p:pic>
      <p:pic>
        <p:nvPicPr>
          <p:cNvPr id="89" name="Google Shape;170;p8"/>
          <p:cNvPicPr/>
          <p:nvPr/>
        </p:nvPicPr>
        <p:blipFill>
          <a:blip r:embed="rId7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95" y="2707"/>
            <a:ext cx="11144273" cy="752271"/>
          </a:xfrm>
        </p:spPr>
        <p:txBody>
          <a:bodyPr/>
          <a:lstStyle/>
          <a:p>
            <a:r>
              <a:rPr lang="en-GB" sz="3600" b="1" spc="-1" dirty="0">
                <a:latin typeface="Century Gothic" panose="020B0502020202020204" pitchFamily="34" charset="0"/>
                <a:hlinkClick r:id="" action="ppaction://noaction">
                  <a:snd r:embed="rId8" name="T1_W7_7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‘a’ (</a:t>
            </a:r>
            <a:r>
              <a:rPr lang="en-GB" sz="3600" b="1" spc="-1" dirty="0" err="1">
                <a:latin typeface="Century Gothic" panose="020B0502020202020204" pitchFamily="34" charset="0"/>
                <a:hlinkClick r:id="" action="ppaction://noaction">
                  <a:snd r:embed="rId8" name="T1_W7_7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ein</a:t>
            </a:r>
            <a:r>
              <a:rPr lang="en-GB" sz="3600" b="1" spc="-1" dirty="0">
                <a:latin typeface="Century Gothic" panose="020B0502020202020204" pitchFamily="34" charset="0"/>
                <a:hlinkClick r:id="" action="ppaction://noaction">
                  <a:snd r:embed="rId8" name="T1_W7_7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eine, </a:t>
            </a:r>
            <a:r>
              <a:rPr lang="en-GB" sz="3600" b="1" spc="-1" dirty="0" err="1">
                <a:latin typeface="Century Gothic" panose="020B0502020202020204" pitchFamily="34" charset="0"/>
                <a:hlinkClick r:id="" action="ppaction://noaction">
                  <a:snd r:embed="rId8" name="T1_W7_7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ein</a:t>
            </a:r>
            <a:r>
              <a:rPr lang="en-GB" sz="3600" b="1" spc="-1" dirty="0">
                <a:latin typeface="Century Gothic" panose="020B0502020202020204" pitchFamily="34" charset="0"/>
                <a:hlinkClick r:id="" action="ppaction://noaction">
                  <a:snd r:embed="rId8" name="T1_W7_7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 </a:t>
            </a:r>
            <a:r>
              <a:rPr lang="en-GB" sz="3600" spc="-1" dirty="0" err="1">
                <a:latin typeface="Century Gothic" panose="020B0502020202020204" pitchFamily="34" charset="0"/>
                <a:hlinkClick r:id="" action="ppaction://noaction">
                  <a:snd r:embed="rId8" name="T1_W7_7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oder</a:t>
            </a:r>
            <a:r>
              <a:rPr lang="en-GB" sz="3600" spc="-1" dirty="0">
                <a:latin typeface="Century Gothic" panose="020B0502020202020204" pitchFamily="34" charset="0"/>
                <a:hlinkClick r:id="" action="ppaction://noaction">
                  <a:snd r:embed="rId8" name="T1_W7_7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sz="3600" b="1" spc="-1" dirty="0">
                <a:latin typeface="Century Gothic" panose="020B0502020202020204" pitchFamily="34" charset="0"/>
                <a:hlinkClick r:id="" action="ppaction://noaction">
                  <a:snd r:embed="rId8" name="T1_W7_7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‘the’ (der, die, das)</a:t>
            </a:r>
            <a:endParaRPr lang="en-GB" sz="3600" dirty="0">
              <a:hlinkClick r:id="" action="ppaction://noaction">
                <a:snd r:embed="rId8" name="T1_W7_7.1.wav"/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C27265E-88F0-4B47-AC93-63B2EC5A3489}"/>
              </a:ext>
            </a:extLst>
          </p:cNvPr>
          <p:cNvSpPr txBox="1">
            <a:spLocks/>
          </p:cNvSpPr>
          <p:nvPr/>
        </p:nvSpPr>
        <p:spPr>
          <a:xfrm>
            <a:off x="92295" y="801875"/>
            <a:ext cx="11696742" cy="757154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‘</a:t>
            </a:r>
            <a:r>
              <a:rPr lang="en-GB" b="1" dirty="0"/>
              <a:t>a</a:t>
            </a:r>
            <a:r>
              <a:rPr lang="en-GB" dirty="0"/>
              <a:t>’ (</a:t>
            </a:r>
            <a:r>
              <a:rPr lang="en-GB" dirty="0" err="1"/>
              <a:t>ein</a:t>
            </a:r>
            <a:r>
              <a:rPr lang="en-GB" dirty="0"/>
              <a:t>, eine, </a:t>
            </a:r>
            <a:r>
              <a:rPr lang="en-GB" dirty="0" err="1"/>
              <a:t>ein</a:t>
            </a:r>
            <a:r>
              <a:rPr lang="en-GB" dirty="0"/>
              <a:t>) often introduces new information and identifies something to the listener:</a:t>
            </a:r>
            <a:endParaRPr lang="en-GB" dirty="0">
              <a:solidFill>
                <a:srgbClr val="DAA520"/>
              </a:solidFill>
            </a:endParaRPr>
          </a:p>
        </p:txBody>
      </p:sp>
      <p:sp>
        <p:nvSpPr>
          <p:cNvPr id="15" name="Rounded Rectangular Callout 35">
            <a:extLst>
              <a:ext uri="{FF2B5EF4-FFF2-40B4-BE49-F238E27FC236}">
                <a16:creationId xmlns:a16="http://schemas.microsoft.com/office/drawing/2014/main" id="{3B523CAC-767E-4F2C-A284-853225245B7A}"/>
              </a:ext>
            </a:extLst>
          </p:cNvPr>
          <p:cNvSpPr/>
          <p:nvPr/>
        </p:nvSpPr>
        <p:spPr>
          <a:xfrm>
            <a:off x="454938" y="2568205"/>
            <a:ext cx="2755231" cy="673769"/>
          </a:xfrm>
          <a:prstGeom prst="wedgeRoundRectCallout">
            <a:avLst>
              <a:gd name="adj1" fmla="val -22580"/>
              <a:gd name="adj2" fmla="val 103571"/>
              <a:gd name="adj3" fmla="val 16667"/>
            </a:avLst>
          </a:prstGeom>
          <a:solidFill>
            <a:srgbClr val="115076"/>
          </a:solidFill>
          <a:ln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Was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das?</a:t>
            </a:r>
          </a:p>
        </p:txBody>
      </p:sp>
      <p:sp>
        <p:nvSpPr>
          <p:cNvPr id="17" name="Rounded Rectangular Callout 36">
            <a:extLst>
              <a:ext uri="{FF2B5EF4-FFF2-40B4-BE49-F238E27FC236}">
                <a16:creationId xmlns:a16="http://schemas.microsoft.com/office/drawing/2014/main" id="{45230A34-46DA-4E4A-AB0F-7944EF6F7801}"/>
              </a:ext>
            </a:extLst>
          </p:cNvPr>
          <p:cNvSpPr/>
          <p:nvPr/>
        </p:nvSpPr>
        <p:spPr>
          <a:xfrm>
            <a:off x="8001642" y="1804540"/>
            <a:ext cx="3561960" cy="673769"/>
          </a:xfrm>
          <a:prstGeom prst="wedgeRoundRectCallout">
            <a:avLst/>
          </a:prstGeom>
          <a:solidFill>
            <a:srgbClr val="115076"/>
          </a:solidFill>
          <a:ln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eine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Tafel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10ED240-D8B0-40CD-8A0E-9ECE92D0F5C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5" y="3668270"/>
            <a:ext cx="2567343" cy="2608095"/>
          </a:xfrm>
          <a:prstGeom prst="rect">
            <a:avLst/>
          </a:prstGeom>
        </p:spPr>
      </p:pic>
      <p:sp>
        <p:nvSpPr>
          <p:cNvPr id="20" name="Rounded Rectangular Callout 41">
            <a:extLst>
              <a:ext uri="{FF2B5EF4-FFF2-40B4-BE49-F238E27FC236}">
                <a16:creationId xmlns:a16="http://schemas.microsoft.com/office/drawing/2014/main" id="{AA50E478-13A9-4FA9-83CE-7DB101CA9961}"/>
              </a:ext>
            </a:extLst>
          </p:cNvPr>
          <p:cNvSpPr/>
          <p:nvPr/>
        </p:nvSpPr>
        <p:spPr>
          <a:xfrm>
            <a:off x="2598324" y="3384073"/>
            <a:ext cx="2755231" cy="908586"/>
          </a:xfrm>
          <a:prstGeom prst="wedgeRoundRectCallout">
            <a:avLst>
              <a:gd name="adj1" fmla="val -63191"/>
              <a:gd name="adj2" fmla="val 28071"/>
              <a:gd name="adj3" fmla="val 16667"/>
            </a:avLst>
          </a:prstGeom>
          <a:solidFill>
            <a:srgbClr val="115076"/>
          </a:solidFill>
          <a:ln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Ach! </a:t>
            </a:r>
            <a:r>
              <a:rPr kumimoji="0" lang="en-GB" sz="2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Tafel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groß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C8E19A0A-F125-4E72-9CCD-ADA497E802E9}"/>
              </a:ext>
            </a:extLst>
          </p:cNvPr>
          <p:cNvSpPr txBox="1">
            <a:spLocks/>
          </p:cNvSpPr>
          <p:nvPr/>
        </p:nvSpPr>
        <p:spPr>
          <a:xfrm>
            <a:off x="247629" y="6272173"/>
            <a:ext cx="11696742" cy="75715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‘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(der, die, das) refers to something already mentioned or known.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DAA52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7237B11-BFA5-8D3A-CBA9-BC4CA923DBC8}"/>
              </a:ext>
            </a:extLst>
          </p:cNvPr>
          <p:cNvSpPr/>
          <p:nvPr/>
        </p:nvSpPr>
        <p:spPr>
          <a:xfrm>
            <a:off x="697599" y="5089223"/>
            <a:ext cx="1010885" cy="261992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Robbie</a:t>
            </a:r>
            <a:endParaRPr lang="en-GB" b="1" dirty="0">
              <a:solidFill>
                <a:schemeClr val="tx1"/>
              </a:solidFill>
            </a:endParaRPr>
          </a:p>
        </p:txBody>
      </p:sp>
      <p:pic>
        <p:nvPicPr>
          <p:cNvPr id="8" name="Picture 7" descr="A person wearing a yellow shirt&#10;&#10;Description automatically generated with low confidence">
            <a:extLst>
              <a:ext uri="{FF2B5EF4-FFF2-40B4-BE49-F238E27FC236}">
                <a16:creationId xmlns:a16="http://schemas.microsoft.com/office/drawing/2014/main" id="{36A875A0-2F5F-4E0D-8B61-E883BFB9E3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443" y="2478309"/>
            <a:ext cx="1551827" cy="378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895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7_7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7_7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7_7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 animBg="1"/>
      <p:bldP spid="17" grpId="0" animBg="1"/>
      <p:bldP spid="20" grpId="0" animBg="1"/>
      <p:bldP spid="29" grpId="0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5CDDEAEF-B9DD-4BD0-85B5-C822CCCD0BBD}"/>
              </a:ext>
            </a:extLst>
          </p:cNvPr>
          <p:cNvSpPr txBox="1"/>
          <p:nvPr/>
        </p:nvSpPr>
        <p:spPr>
          <a:xfrm>
            <a:off x="220911" y="57766"/>
            <a:ext cx="8617041" cy="733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Robbie is new </a:t>
            </a:r>
            <a:r>
              <a:rPr kumimoji="0" lang="en-GB" sz="20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Earth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They have a translator but it is stuck between English and German.  Help them fill in the gaps.</a:t>
            </a:r>
          </a:p>
        </p:txBody>
      </p:sp>
      <p:graphicFrame>
        <p:nvGraphicFramePr>
          <p:cNvPr id="12" name="Table 3">
            <a:extLst>
              <a:ext uri="{FF2B5EF4-FFF2-40B4-BE49-F238E27FC236}">
                <a16:creationId xmlns:a16="http://schemas.microsoft.com/office/drawing/2014/main" id="{95D4068E-8C14-4130-7B69-BC2DC69C47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2299488"/>
              </p:ext>
            </p:extLst>
          </p:nvPr>
        </p:nvGraphicFramePr>
        <p:xfrm>
          <a:off x="735956" y="1077157"/>
          <a:ext cx="5437944" cy="534726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37944">
                  <a:extLst>
                    <a:ext uri="{9D8B030D-6E8A-4147-A177-3AD203B41FA5}">
                      <a16:colId xmlns:a16="http://schemas.microsoft.com/office/drawing/2014/main" val="904959870"/>
                    </a:ext>
                  </a:extLst>
                </a:gridCol>
              </a:tblGrid>
              <a:tr h="891211">
                <a:tc>
                  <a:txBody>
                    <a:bodyPr/>
                    <a:lstStyle/>
                    <a:p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____   Mensch _____ ?  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9909940"/>
                  </a:ext>
                </a:extLst>
              </a:tr>
              <a:tr h="891211">
                <a:tc>
                  <a:txBody>
                    <a:bodyPr/>
                    <a:lstStyle/>
                    <a:p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____  _______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groß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3977084"/>
                  </a:ext>
                </a:extLst>
              </a:tr>
              <a:tr h="891211">
                <a:tc>
                  <a:txBody>
                    <a:bodyPr/>
                    <a:lstStyle/>
                    <a:p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____  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Beispiel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_______ ? 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6761987"/>
                  </a:ext>
                </a:extLst>
              </a:tr>
              <a:tr h="891211">
                <a:tc>
                  <a:txBody>
                    <a:bodyPr/>
                    <a:lstStyle/>
                    <a:p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_____ 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Farbe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____ 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398160"/>
                  </a:ext>
                </a:extLst>
              </a:tr>
              <a:tr h="891211">
                <a:tc>
                  <a:txBody>
                    <a:bodyPr/>
                    <a:lstStyle/>
                    <a:p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___  _______  ___?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0821478"/>
                  </a:ext>
                </a:extLst>
              </a:tr>
              <a:tr h="891211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___  ________?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6305013"/>
                  </a:ext>
                </a:extLst>
              </a:tr>
            </a:tbl>
          </a:graphicData>
        </a:graphic>
      </p:graphicFrame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3884A0D-B041-1A5F-FC27-9F71E9C4BB43}"/>
              </a:ext>
            </a:extLst>
          </p:cNvPr>
          <p:cNvSpPr/>
          <p:nvPr/>
        </p:nvSpPr>
        <p:spPr>
          <a:xfrm>
            <a:off x="7658472" y="781275"/>
            <a:ext cx="1205592" cy="243652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Robbie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-120875" y="332053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4" name="Graphic 13" descr="Blackboard">
            <a:extLst>
              <a:ext uri="{FF2B5EF4-FFF2-40B4-BE49-F238E27FC236}">
                <a16:creationId xmlns:a16="http://schemas.microsoft.com/office/drawing/2014/main" id="{269193F8-986A-4E14-BB45-66BE535D41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07818" y="-120999"/>
            <a:ext cx="1256675" cy="1256675"/>
          </a:xfrm>
          <a:prstGeom prst="rect">
            <a:avLst/>
          </a:prstGeom>
        </p:spPr>
      </p:pic>
      <p:pic>
        <p:nvPicPr>
          <p:cNvPr id="47" name="Picture 46" descr="Shape&#10;&#10;Description automatically generated">
            <a:extLst>
              <a:ext uri="{FF2B5EF4-FFF2-40B4-BE49-F238E27FC236}">
                <a16:creationId xmlns:a16="http://schemas.microsoft.com/office/drawing/2014/main" id="{230422AF-DFB4-41EF-9C5F-02AB70C47C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812953" y="122585"/>
            <a:ext cx="934094" cy="934094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71D966EA-455A-4429-B737-3E94F3AA75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992" y="81073"/>
            <a:ext cx="1002389" cy="1018300"/>
          </a:xfrm>
          <a:prstGeom prst="rect">
            <a:avLst/>
          </a:prstGeom>
        </p:spPr>
      </p:pic>
      <p:sp>
        <p:nvSpPr>
          <p:cNvPr id="63" name="TextBox 62">
            <a:hlinkClick r:id="" action="ppaction://noaction">
              <a:snd r:embed="rId7" name="T1_W7_8.1.wav"/>
            </a:hlinkClick>
            <a:extLst>
              <a:ext uri="{FF2B5EF4-FFF2-40B4-BE49-F238E27FC236}">
                <a16:creationId xmlns:a16="http://schemas.microsoft.com/office/drawing/2014/main" id="{5C4FFE7B-54E4-4347-9255-BB76816050B4}"/>
              </a:ext>
            </a:extLst>
          </p:cNvPr>
          <p:cNvSpPr txBox="1"/>
          <p:nvPr/>
        </p:nvSpPr>
        <p:spPr>
          <a:xfrm>
            <a:off x="958563" y="658750"/>
            <a:ext cx="663819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Schreib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auf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Englisch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und Deutsch.</a:t>
            </a:r>
            <a:endParaRPr lang="en-GB" dirty="0"/>
          </a:p>
        </p:txBody>
      </p:sp>
      <p:graphicFrame>
        <p:nvGraphicFramePr>
          <p:cNvPr id="15" name="Table 3">
            <a:extLst>
              <a:ext uri="{FF2B5EF4-FFF2-40B4-BE49-F238E27FC236}">
                <a16:creationId xmlns:a16="http://schemas.microsoft.com/office/drawing/2014/main" id="{E6BB1A17-8787-92AE-EF7F-D380BACA89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2188367"/>
              </p:ext>
            </p:extLst>
          </p:nvPr>
        </p:nvGraphicFramePr>
        <p:xfrm>
          <a:off x="6358302" y="1115904"/>
          <a:ext cx="4874647" cy="536062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74647">
                  <a:extLst>
                    <a:ext uri="{9D8B030D-6E8A-4147-A177-3AD203B41FA5}">
                      <a16:colId xmlns:a16="http://schemas.microsoft.com/office/drawing/2014/main" val="904959870"/>
                    </a:ext>
                  </a:extLst>
                </a:gridCol>
              </a:tblGrid>
              <a:tr h="893437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  a _______ _______blue?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9909940"/>
                  </a:ext>
                </a:extLst>
              </a:tr>
              <a:tr h="893437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  a  shape ____  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3977084"/>
                  </a:ext>
                </a:extLst>
              </a:tr>
              <a:tr h="893437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 an  _________  correct?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6761987"/>
                  </a:ext>
                </a:extLst>
              </a:tr>
              <a:tr h="893437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 a  ________ great?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398160"/>
                  </a:ext>
                </a:extLst>
              </a:tr>
              <a:tr h="893437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 a window there?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0821478"/>
                  </a:ext>
                </a:extLst>
              </a:tr>
              <a:tr h="8934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What ___ a pencil?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4745908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D7756FD3-BCE8-EFF7-607D-F4F2851AE2A7}"/>
              </a:ext>
            </a:extLst>
          </p:cNvPr>
          <p:cNvSpPr txBox="1"/>
          <p:nvPr/>
        </p:nvSpPr>
        <p:spPr>
          <a:xfrm>
            <a:off x="1420389" y="1267570"/>
            <a:ext cx="1456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EC4798E-4694-1F3E-9B28-776125F7D55D}"/>
              </a:ext>
            </a:extLst>
          </p:cNvPr>
          <p:cNvSpPr txBox="1"/>
          <p:nvPr/>
        </p:nvSpPr>
        <p:spPr>
          <a:xfrm>
            <a:off x="1160532" y="2142057"/>
            <a:ext cx="1975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eine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 Form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97D7F7-1883-627E-3853-DC4A2D818874}"/>
              </a:ext>
            </a:extLst>
          </p:cNvPr>
          <p:cNvSpPr txBox="1"/>
          <p:nvPr/>
        </p:nvSpPr>
        <p:spPr>
          <a:xfrm>
            <a:off x="7132368" y="3064677"/>
            <a:ext cx="1683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example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44D0C24-65D5-8999-E09B-E2BFC708AFAF}"/>
              </a:ext>
            </a:extLst>
          </p:cNvPr>
          <p:cNvSpPr txBox="1"/>
          <p:nvPr/>
        </p:nvSpPr>
        <p:spPr>
          <a:xfrm>
            <a:off x="1250093" y="3045801"/>
            <a:ext cx="1995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F395FF8-756B-C9F2-805C-3BD10FB36D58}"/>
              </a:ext>
            </a:extLst>
          </p:cNvPr>
          <p:cNvSpPr txBox="1"/>
          <p:nvPr/>
        </p:nvSpPr>
        <p:spPr>
          <a:xfrm>
            <a:off x="7117156" y="3964929"/>
            <a:ext cx="1218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colour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5E0DFE4-13F4-EB40-577D-9D30FE164D93}"/>
              </a:ext>
            </a:extLst>
          </p:cNvPr>
          <p:cNvSpPr txBox="1"/>
          <p:nvPr/>
        </p:nvSpPr>
        <p:spPr>
          <a:xfrm>
            <a:off x="7369202" y="5757322"/>
            <a:ext cx="435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93816C-344B-06CB-7CA0-4A4918BB715F}"/>
              </a:ext>
            </a:extLst>
          </p:cNvPr>
          <p:cNvSpPr txBox="1"/>
          <p:nvPr/>
        </p:nvSpPr>
        <p:spPr>
          <a:xfrm>
            <a:off x="1160533" y="3937691"/>
            <a:ext cx="836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eine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0646966-DA7B-DB2C-59B0-7E9805B8B950}"/>
              </a:ext>
            </a:extLst>
          </p:cNvPr>
          <p:cNvSpPr txBox="1"/>
          <p:nvPr/>
        </p:nvSpPr>
        <p:spPr>
          <a:xfrm>
            <a:off x="1142329" y="4841435"/>
            <a:ext cx="2703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Fenster  da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101AF18-10A6-9864-10F3-A523DC4FCA62}"/>
              </a:ext>
            </a:extLst>
          </p:cNvPr>
          <p:cNvSpPr txBox="1"/>
          <p:nvPr/>
        </p:nvSpPr>
        <p:spPr>
          <a:xfrm>
            <a:off x="1950492" y="5697625"/>
            <a:ext cx="1975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Bleistift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D49546D-F20C-7989-7215-601A63409866}"/>
              </a:ext>
            </a:extLst>
          </p:cNvPr>
          <p:cNvSpPr txBox="1"/>
          <p:nvPr/>
        </p:nvSpPr>
        <p:spPr>
          <a:xfrm>
            <a:off x="778242" y="5715922"/>
            <a:ext cx="858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Was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4AC2E18-3BAC-6B35-1FAA-147D829D351D}"/>
              </a:ext>
            </a:extLst>
          </p:cNvPr>
          <p:cNvSpPr txBox="1"/>
          <p:nvPr/>
        </p:nvSpPr>
        <p:spPr>
          <a:xfrm>
            <a:off x="7030731" y="1286257"/>
            <a:ext cx="2500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human being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39BAE20-C6AB-B34A-3AFF-DFA60958FD40}"/>
              </a:ext>
            </a:extLst>
          </p:cNvPr>
          <p:cNvSpPr txBox="1"/>
          <p:nvPr/>
        </p:nvSpPr>
        <p:spPr>
          <a:xfrm>
            <a:off x="6501396" y="4841435"/>
            <a:ext cx="435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11DCCE3-5A3A-C9ED-BE75-CC4D8E5B9996}"/>
              </a:ext>
            </a:extLst>
          </p:cNvPr>
          <p:cNvSpPr txBox="1"/>
          <p:nvPr/>
        </p:nvSpPr>
        <p:spPr>
          <a:xfrm>
            <a:off x="3477554" y="1258987"/>
            <a:ext cx="1456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blau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1057DC7-DAF4-F787-852A-A73D3226BB5D}"/>
              </a:ext>
            </a:extLst>
          </p:cNvPr>
          <p:cNvSpPr txBox="1"/>
          <p:nvPr/>
        </p:nvSpPr>
        <p:spPr>
          <a:xfrm>
            <a:off x="8178405" y="2157594"/>
            <a:ext cx="659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>
                <a:solidFill>
                  <a:srgbClr val="92D050"/>
                </a:solidFill>
                <a:latin typeface="Century Gothic" panose="020B0502020202020204" pitchFamily="34" charset="0"/>
              </a:rPr>
              <a:t>big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C711CD5-43CB-7FDB-18B5-FEAA5BEBA364}"/>
              </a:ext>
            </a:extLst>
          </p:cNvPr>
          <p:cNvSpPr txBox="1"/>
          <p:nvPr/>
        </p:nvSpPr>
        <p:spPr>
          <a:xfrm>
            <a:off x="3321414" y="3045801"/>
            <a:ext cx="1995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richtig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606AB66-7687-3872-FC5F-5EA005ACD9A9}"/>
              </a:ext>
            </a:extLst>
          </p:cNvPr>
          <p:cNvSpPr txBox="1"/>
          <p:nvPr/>
        </p:nvSpPr>
        <p:spPr>
          <a:xfrm>
            <a:off x="3056874" y="3948810"/>
            <a:ext cx="836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toll </a:t>
            </a: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D241B956-737A-4F08-912E-E1B50EECFC25}"/>
              </a:ext>
            </a:extLst>
          </p:cNvPr>
          <p:cNvSpPr txBox="1">
            <a:spLocks/>
          </p:cNvSpPr>
          <p:nvPr/>
        </p:nvSpPr>
        <p:spPr>
          <a:xfrm>
            <a:off x="10780238" y="928417"/>
            <a:ext cx="1410311" cy="374973"/>
          </a:xfrm>
          <a:prstGeom prst="rect">
            <a:avLst/>
          </a:prstGeom>
          <a:solidFill>
            <a:srgbClr val="FF0000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5342" y="842271"/>
            <a:ext cx="1605127" cy="582075"/>
          </a:xfrm>
        </p:spPr>
        <p:txBody>
          <a:bodyPr>
            <a:normAutofit/>
          </a:bodyPr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schreiben</a:t>
            </a:r>
            <a:endParaRPr lang="en-GB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hlinkClick r:id="" action="ppaction://noaction">
              <a:snd r:embed="rId8" name="T1_W7_8.2.wav"/>
            </a:hlinkClick>
            <a:extLst>
              <a:ext uri="{FF2B5EF4-FFF2-40B4-BE49-F238E27FC236}">
                <a16:creationId xmlns:a16="http://schemas.microsoft.com/office/drawing/2014/main" id="{3E08ECC9-1F28-4C53-9BD8-71F8D34DB59F}"/>
              </a:ext>
            </a:extLst>
          </p:cNvPr>
          <p:cNvSpPr/>
          <p:nvPr/>
        </p:nvSpPr>
        <p:spPr>
          <a:xfrm>
            <a:off x="127663" y="1347716"/>
            <a:ext cx="515045" cy="46166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33" name="Rectangle: Rounded Corners 32">
            <a:hlinkClick r:id="" action="ppaction://noaction">
              <a:snd r:embed="rId9" name="T1_W7_8.3.wav"/>
            </a:hlinkClick>
            <a:extLst>
              <a:ext uri="{FF2B5EF4-FFF2-40B4-BE49-F238E27FC236}">
                <a16:creationId xmlns:a16="http://schemas.microsoft.com/office/drawing/2014/main" id="{C4F352A0-A842-4376-9D18-2F8F3072015D}"/>
              </a:ext>
            </a:extLst>
          </p:cNvPr>
          <p:cNvSpPr/>
          <p:nvPr/>
        </p:nvSpPr>
        <p:spPr>
          <a:xfrm>
            <a:off x="135356" y="2217247"/>
            <a:ext cx="515045" cy="46166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35" name="Rectangle: Rounded Corners 34">
            <a:hlinkClick r:id="" action="ppaction://noaction">
              <a:snd r:embed="rId10" name="T1_W7_8.4.wav"/>
            </a:hlinkClick>
            <a:extLst>
              <a:ext uri="{FF2B5EF4-FFF2-40B4-BE49-F238E27FC236}">
                <a16:creationId xmlns:a16="http://schemas.microsoft.com/office/drawing/2014/main" id="{09260E5B-64F4-4579-AFD6-B6687C1006AA}"/>
              </a:ext>
            </a:extLst>
          </p:cNvPr>
          <p:cNvSpPr/>
          <p:nvPr/>
        </p:nvSpPr>
        <p:spPr>
          <a:xfrm>
            <a:off x="135356" y="3078227"/>
            <a:ext cx="515045" cy="46166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37" name="Rectangle: Rounded Corners 36">
            <a:hlinkClick r:id="" action="ppaction://noaction">
              <a:snd r:embed="rId11" name="T1_W7_8.5.wav"/>
            </a:hlinkClick>
            <a:extLst>
              <a:ext uri="{FF2B5EF4-FFF2-40B4-BE49-F238E27FC236}">
                <a16:creationId xmlns:a16="http://schemas.microsoft.com/office/drawing/2014/main" id="{6523534C-D5FE-47D2-8410-12792D8F1426}"/>
              </a:ext>
            </a:extLst>
          </p:cNvPr>
          <p:cNvSpPr/>
          <p:nvPr/>
        </p:nvSpPr>
        <p:spPr>
          <a:xfrm>
            <a:off x="135356" y="3970014"/>
            <a:ext cx="515045" cy="46166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38" name="Rectangle: Rounded Corners 37">
            <a:hlinkClick r:id="" action="ppaction://noaction">
              <a:snd r:embed="rId12" name="T1_W7_8.6.wav"/>
            </a:hlinkClick>
            <a:extLst>
              <a:ext uri="{FF2B5EF4-FFF2-40B4-BE49-F238E27FC236}">
                <a16:creationId xmlns:a16="http://schemas.microsoft.com/office/drawing/2014/main" id="{2624EF21-C2A1-4078-A776-DDABF41EF729}"/>
              </a:ext>
            </a:extLst>
          </p:cNvPr>
          <p:cNvSpPr/>
          <p:nvPr/>
        </p:nvSpPr>
        <p:spPr>
          <a:xfrm>
            <a:off x="127662" y="4841434"/>
            <a:ext cx="515045" cy="46166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43" name="Rectangle: Rounded Corners 42">
            <a:hlinkClick r:id="" action="ppaction://noaction">
              <a:snd r:embed="rId13" name="T1_W7_8.7.wav"/>
            </a:hlinkClick>
            <a:extLst>
              <a:ext uri="{FF2B5EF4-FFF2-40B4-BE49-F238E27FC236}">
                <a16:creationId xmlns:a16="http://schemas.microsoft.com/office/drawing/2014/main" id="{13B45D6A-4A6E-4850-85DA-8694F983BF0B}"/>
              </a:ext>
            </a:extLst>
          </p:cNvPr>
          <p:cNvSpPr/>
          <p:nvPr/>
        </p:nvSpPr>
        <p:spPr>
          <a:xfrm>
            <a:off x="128580" y="5763317"/>
            <a:ext cx="515045" cy="46166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14426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1" grpId="0"/>
      <p:bldP spid="25" grpId="0"/>
      <p:bldP spid="26" grpId="0"/>
      <p:bldP spid="27" grpId="0"/>
      <p:bldP spid="29" grpId="0"/>
      <p:bldP spid="30" grpId="0"/>
      <p:bldP spid="31" grpId="0"/>
      <p:bldP spid="32" grpId="0"/>
      <p:bldP spid="34" grpId="0"/>
      <p:bldP spid="36" grpId="0"/>
      <p:bldP spid="39" grpId="0"/>
      <p:bldP spid="40" grpId="0"/>
      <p:bldP spid="41" grpId="0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5008" y="641987"/>
            <a:ext cx="1241424" cy="424815"/>
          </a:xfrm>
          <a:solidFill>
            <a:srgbClr val="FFD10D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singen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2" name="Picture 41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id="{64431CC5-5256-4686-8189-75A9F00916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079" y="2613815"/>
            <a:ext cx="1509049" cy="2092722"/>
          </a:xfrm>
          <a:prstGeom prst="rect">
            <a:avLst/>
          </a:prstGeom>
        </p:spPr>
      </p:pic>
      <p:sp>
        <p:nvSpPr>
          <p:cNvPr id="13" name="TextBox 12">
            <a:hlinkClick r:id="" action="ppaction://noaction">
              <a:snd r:embed="rId8" name="T1_W7_9.1.wav"/>
            </a:hlinkClick>
            <a:extLst>
              <a:ext uri="{FF2B5EF4-FFF2-40B4-BE49-F238E27FC236}">
                <a16:creationId xmlns:a16="http://schemas.microsoft.com/office/drawing/2014/main" id="{16716C56-9A12-2D59-A07C-1C4632D52F0C}"/>
              </a:ext>
            </a:extLst>
          </p:cNvPr>
          <p:cNvSpPr txBox="1"/>
          <p:nvPr/>
        </p:nvSpPr>
        <p:spPr>
          <a:xfrm>
            <a:off x="505333" y="273093"/>
            <a:ext cx="3904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Hör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zu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 Dann sing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mit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!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1E52B0A6-0B8A-A4B4-87ED-026BECC82F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0350" y="125293"/>
            <a:ext cx="2311650" cy="1306221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43FB2FC-D504-FAB4-63BA-1F68AF7367C2}"/>
              </a:ext>
            </a:extLst>
          </p:cNvPr>
          <p:cNvSpPr txBox="1"/>
          <p:nvPr/>
        </p:nvSpPr>
        <p:spPr>
          <a:xfrm>
            <a:off x="145568" y="1016032"/>
            <a:ext cx="9506505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002060"/>
                </a:solidFill>
                <a:latin typeface="Century Gothic"/>
              </a:rPr>
              <a:t> </a:t>
            </a:r>
            <a:r>
              <a:rPr lang="en-GB" sz="2000" b="1" dirty="0">
                <a:solidFill>
                  <a:srgbClr val="002060"/>
                </a:solidFill>
                <a:latin typeface="Century Gothic"/>
              </a:rPr>
              <a:t>We are singing the </a:t>
            </a:r>
            <a:r>
              <a:rPr lang="en-GB" sz="2000" b="1" i="1" dirty="0">
                <a:solidFill>
                  <a:srgbClr val="002060"/>
                </a:solidFill>
                <a:latin typeface="Century Gothic"/>
              </a:rPr>
              <a:t>Hallo</a:t>
            </a:r>
            <a:r>
              <a:rPr lang="en-GB" sz="2000" b="1" dirty="0">
                <a:solidFill>
                  <a:srgbClr val="002060"/>
                </a:solidFill>
                <a:latin typeface="Century Gothic"/>
              </a:rPr>
              <a:t> Song to Robbie to welcome him to our school. 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7361A3A-BB89-7174-10A2-DC1A0655D218}"/>
              </a:ext>
            </a:extLst>
          </p:cNvPr>
          <p:cNvSpPr txBox="1"/>
          <p:nvPr/>
        </p:nvSpPr>
        <p:spPr>
          <a:xfrm>
            <a:off x="383420" y="1690062"/>
            <a:ext cx="61868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Hallo! Hallo!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Guten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 Tag!</a:t>
            </a:r>
            <a:b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Hallo! Hallo!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Guten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 Tag!</a:t>
            </a:r>
          </a:p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Hallo! Ich bin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hier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,</a:t>
            </a:r>
          </a:p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Hallo! Du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bist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 da,</a:t>
            </a:r>
            <a:b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Hallo! Hallo!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Guten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 Tag!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666E5B8-ED50-7335-3391-703DAADAF35C}"/>
              </a:ext>
            </a:extLst>
          </p:cNvPr>
          <p:cNvGrpSpPr/>
          <p:nvPr/>
        </p:nvGrpSpPr>
        <p:grpSpPr>
          <a:xfrm>
            <a:off x="6803995" y="1690062"/>
            <a:ext cx="2567343" cy="2608095"/>
            <a:chOff x="5699011" y="1459284"/>
            <a:chExt cx="2567343" cy="260809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CA3BE892-4232-E641-1E89-610F91F33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9011" y="1459284"/>
              <a:ext cx="2567343" cy="2608095"/>
            </a:xfrm>
            <a:prstGeom prst="rect">
              <a:avLst/>
            </a:prstGeom>
          </p:spPr>
        </p:pic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A0F81D5-9C5A-6C3E-24C4-1931A5073806}"/>
                </a:ext>
              </a:extLst>
            </p:cNvPr>
            <p:cNvSpPr/>
            <p:nvPr/>
          </p:nvSpPr>
          <p:spPr>
            <a:xfrm>
              <a:off x="6338516" y="2825797"/>
              <a:ext cx="1010885" cy="261992"/>
            </a:xfrm>
            <a:prstGeom prst="roundRect">
              <a:avLst/>
            </a:prstGeom>
            <a:solidFill>
              <a:srgbClr val="FF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Robbie</a:t>
              </a:r>
              <a:endParaRPr lang="en-GB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DB171FFF-4761-2C77-58E7-4099F5C5B7F4}"/>
              </a:ext>
            </a:extLst>
          </p:cNvPr>
          <p:cNvSpPr txBox="1"/>
          <p:nvPr/>
        </p:nvSpPr>
        <p:spPr>
          <a:xfrm>
            <a:off x="379409" y="5233837"/>
            <a:ext cx="37233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But sadly, Robbie can’t stay. 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Now we are teaching Robbie the goodbye song: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8" name="Rounded Rectangular Callout 35">
            <a:extLst>
              <a:ext uri="{FF2B5EF4-FFF2-40B4-BE49-F238E27FC236}">
                <a16:creationId xmlns:a16="http://schemas.microsoft.com/office/drawing/2014/main" id="{85A8D5FD-5E99-213F-E3A9-89D305082FAC}"/>
              </a:ext>
            </a:extLst>
          </p:cNvPr>
          <p:cNvSpPr/>
          <p:nvPr/>
        </p:nvSpPr>
        <p:spPr>
          <a:xfrm>
            <a:off x="9496930" y="1341615"/>
            <a:ext cx="2311650" cy="552076"/>
          </a:xfrm>
          <a:prstGeom prst="wedgeRoundRectCallout">
            <a:avLst>
              <a:gd name="adj1" fmla="val -36323"/>
              <a:gd name="adj2" fmla="val 288187"/>
              <a:gd name="adj3" fmla="val 16667"/>
            </a:avLst>
          </a:prstGeom>
          <a:solidFill>
            <a:srgbClr val="115076"/>
          </a:solidFill>
          <a:ln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Hallo Robbie!</a:t>
            </a:r>
          </a:p>
        </p:txBody>
      </p:sp>
      <p:sp>
        <p:nvSpPr>
          <p:cNvPr id="30" name="Rounded Rectangular Callout 35">
            <a:extLst>
              <a:ext uri="{FF2B5EF4-FFF2-40B4-BE49-F238E27FC236}">
                <a16:creationId xmlns:a16="http://schemas.microsoft.com/office/drawing/2014/main" id="{D9079377-ABE7-8CF6-1445-94A3342D5174}"/>
              </a:ext>
            </a:extLst>
          </p:cNvPr>
          <p:cNvSpPr/>
          <p:nvPr/>
        </p:nvSpPr>
        <p:spPr>
          <a:xfrm>
            <a:off x="6313704" y="4217195"/>
            <a:ext cx="2311650" cy="552076"/>
          </a:xfrm>
          <a:prstGeom prst="wedgeRoundRectCallout">
            <a:avLst>
              <a:gd name="adj1" fmla="val -11861"/>
              <a:gd name="adj2" fmla="val -322026"/>
              <a:gd name="adj3" fmla="val 16667"/>
            </a:avLst>
          </a:prstGeom>
          <a:solidFill>
            <a:srgbClr val="115076"/>
          </a:solidFill>
          <a:ln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Guten</a:t>
            </a:r>
            <a:r>
              <a:rPr lang="en-GB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Tag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</a:t>
            </a:r>
          </a:p>
        </p:txBody>
      </p:sp>
      <p:pic>
        <p:nvPicPr>
          <p:cNvPr id="14" name="hallo song">
            <a:hlinkClick r:id="" action="ppaction://media"/>
            <a:extLst>
              <a:ext uri="{FF2B5EF4-FFF2-40B4-BE49-F238E27FC236}">
                <a16:creationId xmlns:a16="http://schemas.microsoft.com/office/drawing/2014/main" id="{2FB4CB0B-C413-564C-23FB-031A9B28BD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652755" y="5102122"/>
            <a:ext cx="1279092" cy="127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94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7_9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7_9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71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/>
      <p:bldP spid="22" grpId="0"/>
      <p:bldP spid="23" grpId="0"/>
      <p:bldP spid="26" grpId="0"/>
      <p:bldP spid="28" grpId="0" animBg="1"/>
      <p:bldP spid="30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1953</Words>
  <Application>Microsoft Office PowerPoint</Application>
  <PresentationFormat>Widescreen</PresentationFormat>
  <Paragraphs>268</Paragraphs>
  <Slides>11</Slides>
  <Notes>11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1_Office Theme</vt:lpstr>
      <vt:lpstr>2_Office Theme</vt:lpstr>
      <vt:lpstr>Describing me and others</vt:lpstr>
      <vt:lpstr>aussprechen</vt:lpstr>
      <vt:lpstr>aussprechen</vt:lpstr>
      <vt:lpstr>hören</vt:lpstr>
      <vt:lpstr>Vokabeln</vt:lpstr>
      <vt:lpstr>Vokabeln</vt:lpstr>
      <vt:lpstr>‘a’ (ein, eine, ein) oder ‘the’ (der, die, das)</vt:lpstr>
      <vt:lpstr>schreiben</vt:lpstr>
      <vt:lpstr>singen</vt:lpstr>
      <vt:lpstr>Hör zu.  Dann sing mit!</vt:lpstr>
      <vt:lpstr>Tschüss!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Ginevra Festanti</cp:lastModifiedBy>
  <cp:revision>115</cp:revision>
  <dcterms:created xsi:type="dcterms:W3CDTF">2021-07-02T19:27:01Z</dcterms:created>
  <dcterms:modified xsi:type="dcterms:W3CDTF">2023-09-27T16:47:12Z</dcterms:modified>
</cp:coreProperties>
</file>