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2"/>
  </p:notesMasterIdLst>
  <p:sldIdLst>
    <p:sldId id="275" r:id="rId5"/>
    <p:sldId id="932" r:id="rId6"/>
    <p:sldId id="277" r:id="rId7"/>
    <p:sldId id="299" r:id="rId8"/>
    <p:sldId id="298" r:id="rId9"/>
    <p:sldId id="402" r:id="rId10"/>
    <p:sldId id="279" r:id="rId11"/>
    <p:sldId id="281" r:id="rId12"/>
    <p:sldId id="927" r:id="rId13"/>
    <p:sldId id="928" r:id="rId14"/>
    <p:sldId id="929" r:id="rId15"/>
    <p:sldId id="930" r:id="rId16"/>
    <p:sldId id="931" r:id="rId17"/>
    <p:sldId id="926" r:id="rId18"/>
    <p:sldId id="933" r:id="rId19"/>
    <p:sldId id="934" r:id="rId20"/>
    <p:sldId id="93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C1FA"/>
    <a:srgbClr val="FFFFCC"/>
    <a:srgbClr val="FFD10D"/>
    <a:srgbClr val="2E94AF"/>
    <a:srgbClr val="EFF9FB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FBCB4E-0A55-4B13-BD8C-3B0AB9A19F95}" v="49" dt="2023-07-04T13:10:05.9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8" autoAdjust="0"/>
    <p:restoredTop sz="49354" autoAdjust="0"/>
  </p:normalViewPr>
  <p:slideViewPr>
    <p:cSldViewPr snapToGrid="0">
      <p:cViewPr varScale="1">
        <p:scale>
          <a:sx n="50" d="100"/>
          <a:sy n="50" d="100"/>
        </p:scale>
        <p:origin x="1928" y="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ike Krusemann" userId="22b930c6-ce99-468c-835c-dba6438d8ea3" providerId="ADAL" clId="{2A38CFC1-B33C-44E5-B606-4B5707891651}"/>
    <pc:docChg chg="modSld">
      <pc:chgData name="Heike Krusemann" userId="22b930c6-ce99-468c-835c-dba6438d8ea3" providerId="ADAL" clId="{2A38CFC1-B33C-44E5-B606-4B5707891651}" dt="2022-06-30T21:05:59.327" v="2" actId="20577"/>
      <pc:docMkLst>
        <pc:docMk/>
      </pc:docMkLst>
      <pc:sldChg chg="modSp">
        <pc:chgData name="Heike Krusemann" userId="22b930c6-ce99-468c-835c-dba6438d8ea3" providerId="ADAL" clId="{2A38CFC1-B33C-44E5-B606-4B5707891651}" dt="2022-06-30T21:02:29.877" v="0" actId="20577"/>
        <pc:sldMkLst>
          <pc:docMk/>
          <pc:sldMk cId="260055330" sldId="402"/>
        </pc:sldMkLst>
        <pc:spChg chg="mod">
          <ac:chgData name="Heike Krusemann" userId="22b930c6-ce99-468c-835c-dba6438d8ea3" providerId="ADAL" clId="{2A38CFC1-B33C-44E5-B606-4B5707891651}" dt="2022-06-30T21:02:29.877" v="0" actId="20577"/>
          <ac:spMkLst>
            <pc:docMk/>
            <pc:sldMk cId="260055330" sldId="402"/>
            <ac:spMk id="20" creationId="{0F0756AD-A848-B27C-FDB0-4067E332F7B0}"/>
          </ac:spMkLst>
        </pc:spChg>
      </pc:sldChg>
      <pc:sldChg chg="modSp mod">
        <pc:chgData name="Heike Krusemann" userId="22b930c6-ce99-468c-835c-dba6438d8ea3" providerId="ADAL" clId="{2A38CFC1-B33C-44E5-B606-4B5707891651}" dt="2022-06-30T21:05:59.327" v="2" actId="20577"/>
        <pc:sldMkLst>
          <pc:docMk/>
          <pc:sldMk cId="298991970" sldId="934"/>
        </pc:sldMkLst>
        <pc:spChg chg="mod">
          <ac:chgData name="Heike Krusemann" userId="22b930c6-ce99-468c-835c-dba6438d8ea3" providerId="ADAL" clId="{2A38CFC1-B33C-44E5-B606-4B5707891651}" dt="2022-06-30T21:05:59.327" v="2" actId="20577"/>
          <ac:spMkLst>
            <pc:docMk/>
            <pc:sldMk cId="298991970" sldId="934"/>
            <ac:spMk id="4" creationId="{E1D59A62-6A13-4DC1-AE4B-AE171A2FCFAF}"/>
          </ac:spMkLst>
        </pc:spChg>
      </pc:sldChg>
    </pc:docChg>
  </pc:docChgLst>
  <pc:docChgLst>
    <pc:chgData name="Charlotte Moss" userId="17b589c9-cb67-41ed-a894-f82ca12b573d" providerId="ADAL" clId="{DFFBCB4E-0A55-4B13-BD8C-3B0AB9A19F95}"/>
    <pc:docChg chg="custSel modSld">
      <pc:chgData name="Charlotte Moss" userId="17b589c9-cb67-41ed-a894-f82ca12b573d" providerId="ADAL" clId="{DFFBCB4E-0A55-4B13-BD8C-3B0AB9A19F95}" dt="2023-07-04T13:23:25.579" v="61"/>
      <pc:docMkLst>
        <pc:docMk/>
      </pc:docMkLst>
      <pc:sldChg chg="addSp delSp modSp mod delAnim modAnim modNotesTx">
        <pc:chgData name="Charlotte Moss" userId="17b589c9-cb67-41ed-a894-f82ca12b573d" providerId="ADAL" clId="{DFFBCB4E-0A55-4B13-BD8C-3B0AB9A19F95}" dt="2023-07-04T13:10:05.985" v="59" actId="1037"/>
        <pc:sldMkLst>
          <pc:docMk/>
          <pc:sldMk cId="0" sldId="275"/>
        </pc:sldMkLst>
        <pc:spChg chg="add mod">
          <ac:chgData name="Charlotte Moss" userId="17b589c9-cb67-41ed-a894-f82ca12b573d" providerId="ADAL" clId="{DFFBCB4E-0A55-4B13-BD8C-3B0AB9A19F95}" dt="2023-07-04T13:08:25.042" v="3"/>
          <ac:spMkLst>
            <pc:docMk/>
            <pc:sldMk cId="0" sldId="275"/>
            <ac:spMk id="3" creationId="{0A21DF10-0EBA-CB18-97A3-C8EF69045242}"/>
          </ac:spMkLst>
        </pc:spChg>
        <pc:spChg chg="del mod topLvl">
          <ac:chgData name="Charlotte Moss" userId="17b589c9-cb67-41ed-a894-f82ca12b573d" providerId="ADAL" clId="{DFFBCB4E-0A55-4B13-BD8C-3B0AB9A19F95}" dt="2023-07-04T13:09:24.420" v="30" actId="478"/>
          <ac:spMkLst>
            <pc:docMk/>
            <pc:sldMk cId="0" sldId="275"/>
            <ac:spMk id="13" creationId="{DAF9CB7C-5957-3047-408E-55116A47862A}"/>
          </ac:spMkLst>
        </pc:spChg>
        <pc:spChg chg="mod">
          <ac:chgData name="Charlotte Moss" userId="17b589c9-cb67-41ed-a894-f82ca12b573d" providerId="ADAL" clId="{DFFBCB4E-0A55-4B13-BD8C-3B0AB9A19F95}" dt="2023-07-04T13:09:15.159" v="25" actId="1076"/>
          <ac:spMkLst>
            <pc:docMk/>
            <pc:sldMk cId="0" sldId="275"/>
            <ac:spMk id="17" creationId="{2941B33F-383C-C145-1480-82E16F9BFFFA}"/>
          </ac:spMkLst>
        </pc:spChg>
        <pc:grpChg chg="add del mod">
          <ac:chgData name="Charlotte Moss" userId="17b589c9-cb67-41ed-a894-f82ca12b573d" providerId="ADAL" clId="{DFFBCB4E-0A55-4B13-BD8C-3B0AB9A19F95}" dt="2023-07-04T13:09:24.420" v="30" actId="478"/>
          <ac:grpSpMkLst>
            <pc:docMk/>
            <pc:sldMk cId="0" sldId="275"/>
            <ac:grpSpMk id="11" creationId="{550E57E1-ABEB-F55A-F9A3-C1F0E4A22C0D}"/>
          </ac:grpSpMkLst>
        </pc:grpChg>
        <pc:grpChg chg="add del mod">
          <ac:chgData name="Charlotte Moss" userId="17b589c9-cb67-41ed-a894-f82ca12b573d" providerId="ADAL" clId="{DFFBCB4E-0A55-4B13-BD8C-3B0AB9A19F95}" dt="2023-07-04T13:09:31.633" v="33" actId="478"/>
          <ac:grpSpMkLst>
            <pc:docMk/>
            <pc:sldMk cId="0" sldId="275"/>
            <ac:grpSpMk id="15" creationId="{C01F75D4-5EC9-4E03-CF5C-D0D8E9054033}"/>
          </ac:grpSpMkLst>
        </pc:grpChg>
        <pc:picChg chg="add del mod">
          <ac:chgData name="Charlotte Moss" userId="17b589c9-cb67-41ed-a894-f82ca12b573d" providerId="ADAL" clId="{DFFBCB4E-0A55-4B13-BD8C-3B0AB9A19F95}" dt="2023-07-04T13:08:28.496" v="7" actId="478"/>
          <ac:picMkLst>
            <pc:docMk/>
            <pc:sldMk cId="0" sldId="275"/>
            <ac:picMk id="4" creationId="{133F599E-3DFC-113B-32FD-625E894B95D7}"/>
          </ac:picMkLst>
        </pc:picChg>
        <pc:picChg chg="add del mod">
          <ac:chgData name="Charlotte Moss" userId="17b589c9-cb67-41ed-a894-f82ca12b573d" providerId="ADAL" clId="{DFFBCB4E-0A55-4B13-BD8C-3B0AB9A19F95}" dt="2023-07-04T13:08:28.064" v="6" actId="478"/>
          <ac:picMkLst>
            <pc:docMk/>
            <pc:sldMk cId="0" sldId="275"/>
            <ac:picMk id="5" creationId="{1B6BA568-4CAF-3E26-2D23-E2C84E7B8316}"/>
          </ac:picMkLst>
        </pc:picChg>
        <pc:picChg chg="add del mod">
          <ac:chgData name="Charlotte Moss" userId="17b589c9-cb67-41ed-a894-f82ca12b573d" providerId="ADAL" clId="{DFFBCB4E-0A55-4B13-BD8C-3B0AB9A19F95}" dt="2023-07-04T13:08:27.329" v="5" actId="478"/>
          <ac:picMkLst>
            <pc:docMk/>
            <pc:sldMk cId="0" sldId="275"/>
            <ac:picMk id="6" creationId="{A0AE56F7-BA89-547E-5F73-85E794BDA43C}"/>
          </ac:picMkLst>
        </pc:picChg>
        <pc:picChg chg="add del mod">
          <ac:chgData name="Charlotte Moss" userId="17b589c9-cb67-41ed-a894-f82ca12b573d" providerId="ADAL" clId="{DFFBCB4E-0A55-4B13-BD8C-3B0AB9A19F95}" dt="2023-07-04T13:08:26.912" v="4" actId="478"/>
          <ac:picMkLst>
            <pc:docMk/>
            <pc:sldMk cId="0" sldId="275"/>
            <ac:picMk id="8" creationId="{5B17F5D1-B11B-FF30-752B-253996AAA51C}"/>
          </ac:picMkLst>
        </pc:picChg>
        <pc:picChg chg="add mod">
          <ac:chgData name="Charlotte Moss" userId="17b589c9-cb67-41ed-a894-f82ca12b573d" providerId="ADAL" clId="{DFFBCB4E-0A55-4B13-BD8C-3B0AB9A19F95}" dt="2023-07-04T13:08:58.569" v="16" actId="1076"/>
          <ac:picMkLst>
            <pc:docMk/>
            <pc:sldMk cId="0" sldId="275"/>
            <ac:picMk id="10" creationId="{6B26200F-84FE-0E17-34CA-8A8D81E06169}"/>
          </ac:picMkLst>
        </pc:picChg>
        <pc:picChg chg="del mod topLvl">
          <ac:chgData name="Charlotte Moss" userId="17b589c9-cb67-41ed-a894-f82ca12b573d" providerId="ADAL" clId="{DFFBCB4E-0A55-4B13-BD8C-3B0AB9A19F95}" dt="2023-07-04T13:09:32.577" v="35" actId="478"/>
          <ac:picMkLst>
            <pc:docMk/>
            <pc:sldMk cId="0" sldId="275"/>
            <ac:picMk id="12" creationId="{08F48D76-E72B-1EC3-D114-B5D43BECFEA1}"/>
          </ac:picMkLst>
        </pc:picChg>
        <pc:picChg chg="add mod">
          <ac:chgData name="Charlotte Moss" userId="17b589c9-cb67-41ed-a894-f82ca12b573d" providerId="ADAL" clId="{DFFBCB4E-0A55-4B13-BD8C-3B0AB9A19F95}" dt="2023-07-04T13:10:02.593" v="50" actId="1035"/>
          <ac:picMkLst>
            <pc:docMk/>
            <pc:sldMk cId="0" sldId="275"/>
            <ac:picMk id="14" creationId="{710039B9-DC3A-B643-AC6D-33A184EFFF25}"/>
          </ac:picMkLst>
        </pc:picChg>
        <pc:picChg chg="mod">
          <ac:chgData name="Charlotte Moss" userId="17b589c9-cb67-41ed-a894-f82ca12b573d" providerId="ADAL" clId="{DFFBCB4E-0A55-4B13-BD8C-3B0AB9A19F95}" dt="2023-07-04T13:09:15.159" v="25" actId="1076"/>
          <ac:picMkLst>
            <pc:docMk/>
            <pc:sldMk cId="0" sldId="275"/>
            <ac:picMk id="16" creationId="{A3BD34E0-37DC-4623-4CDC-A1B2956A36EF}"/>
          </ac:picMkLst>
        </pc:picChg>
        <pc:picChg chg="add del mod">
          <ac:chgData name="Charlotte Moss" userId="17b589c9-cb67-41ed-a894-f82ca12b573d" providerId="ADAL" clId="{DFFBCB4E-0A55-4B13-BD8C-3B0AB9A19F95}" dt="2023-07-04T13:09:32.053" v="34" actId="478"/>
          <ac:picMkLst>
            <pc:docMk/>
            <pc:sldMk cId="0" sldId="275"/>
            <ac:picMk id="18" creationId="{36A0F5D1-6AE6-C09A-D20A-350E20F5AB92}"/>
          </ac:picMkLst>
        </pc:picChg>
        <pc:picChg chg="add mod">
          <ac:chgData name="Charlotte Moss" userId="17b589c9-cb67-41ed-a894-f82ca12b573d" providerId="ADAL" clId="{DFFBCB4E-0A55-4B13-BD8C-3B0AB9A19F95}" dt="2023-07-04T13:10:03.681" v="53" actId="1038"/>
          <ac:picMkLst>
            <pc:docMk/>
            <pc:sldMk cId="0" sldId="275"/>
            <ac:picMk id="19" creationId="{F3B065A4-0AC3-6340-7631-F5CB2E7346D8}"/>
          </ac:picMkLst>
        </pc:picChg>
        <pc:picChg chg="add mod">
          <ac:chgData name="Charlotte Moss" userId="17b589c9-cb67-41ed-a894-f82ca12b573d" providerId="ADAL" clId="{DFFBCB4E-0A55-4B13-BD8C-3B0AB9A19F95}" dt="2023-07-04T13:10:04.801" v="56" actId="1036"/>
          <ac:picMkLst>
            <pc:docMk/>
            <pc:sldMk cId="0" sldId="275"/>
            <ac:picMk id="20" creationId="{79F6BEB4-201C-4DBE-0352-AF27DBE9F0C3}"/>
          </ac:picMkLst>
        </pc:picChg>
        <pc:picChg chg="add mod">
          <ac:chgData name="Charlotte Moss" userId="17b589c9-cb67-41ed-a894-f82ca12b573d" providerId="ADAL" clId="{DFFBCB4E-0A55-4B13-BD8C-3B0AB9A19F95}" dt="2023-07-04T13:10:05.985" v="59" actId="1037"/>
          <ac:picMkLst>
            <pc:docMk/>
            <pc:sldMk cId="0" sldId="275"/>
            <ac:picMk id="21" creationId="{5B716359-5C12-7AAB-80CF-D8E3E7F051F6}"/>
          </ac:picMkLst>
        </pc:picChg>
      </pc:sldChg>
      <pc:sldChg chg="modNotesTx">
        <pc:chgData name="Charlotte Moss" userId="17b589c9-cb67-41ed-a894-f82ca12b573d" providerId="ADAL" clId="{DFFBCB4E-0A55-4B13-BD8C-3B0AB9A19F95}" dt="2023-07-04T13:23:25.579" v="61"/>
        <pc:sldMkLst>
          <pc:docMk/>
          <pc:sldMk cId="298991970" sldId="93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04/07/2023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[w] </a:t>
            </a:r>
            <a:r>
              <a:rPr lang="en-GB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Antwort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[522] </a:t>
            </a:r>
            <a:r>
              <a:rPr lang="en-GB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gewinnen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[372]  </a:t>
            </a:r>
            <a:r>
              <a:rPr lang="en-GB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ja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[45] </a:t>
            </a:r>
            <a:r>
              <a:rPr lang="en-GB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wahr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[737] 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Wasser 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[254] 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Welt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[164] </a:t>
            </a:r>
          </a:p>
          <a:p>
            <a:pPr marL="216000" indent="-216000">
              <a:lnSpc>
                <a:spcPct val="100000"/>
              </a:lnSpc>
            </a:pPr>
            <a:endParaRPr lang="en-GB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</a:t>
            </a:r>
          </a:p>
          <a:p>
            <a:pPr marL="216000" indent="-216000">
              <a:lnSpc>
                <a:spcPct val="100000"/>
              </a:lnSpc>
            </a:pP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New words in </a:t>
            </a:r>
            <a:r>
              <a:rPr lang="it-IT" sz="12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bold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links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[893]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oben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[417]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rechts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[829]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unten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[710]</a:t>
            </a:r>
            <a:endParaRPr lang="it-IT" sz="12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</a:t>
            </a:r>
            <a:r>
              <a:rPr lang="it-IT" sz="12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1: Ding [370] </a:t>
            </a:r>
            <a:r>
              <a:rPr lang="it-IT" sz="1200" b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Farbe</a:t>
            </a:r>
            <a:r>
              <a:rPr lang="it-IT" sz="12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[1079] </a:t>
            </a:r>
            <a:r>
              <a:rPr lang="it-IT" sz="1200" b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Ort</a:t>
            </a:r>
            <a:r>
              <a:rPr lang="it-IT" sz="12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[341]  </a:t>
            </a:r>
            <a:r>
              <a:rPr lang="it-IT" sz="1200" b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Person</a:t>
            </a:r>
            <a:r>
              <a:rPr lang="it-IT" sz="12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[357] </a:t>
            </a:r>
            <a:r>
              <a:rPr lang="it-IT" sz="1200" b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klar</a:t>
            </a:r>
            <a:r>
              <a:rPr lang="it-IT" sz="12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[239] </a:t>
            </a:r>
            <a:r>
              <a:rPr lang="it-IT" sz="1200" b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oder</a:t>
            </a:r>
            <a:r>
              <a:rPr lang="it-IT" sz="12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[35]</a:t>
            </a:r>
          </a:p>
          <a:p>
            <a:pPr marL="216000" indent="-216000">
              <a:lnSpc>
                <a:spcPct val="100000"/>
              </a:lnSpc>
            </a:pPr>
            <a:r>
              <a:rPr lang="it-IT" sz="1200" b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</a:t>
            </a:r>
            <a:r>
              <a:rPr lang="it-IT" sz="12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2: </a:t>
            </a:r>
            <a:r>
              <a:rPr lang="de-DE" sz="12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ich [10] er [15] sie [7] sein, bin, ist [4] da [239] hier [68]  Guten Tag [n/a] Hallo [1077] ja [45] nein [148]</a:t>
            </a:r>
            <a:endParaRPr lang="it-IT" sz="1200" b="0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endParaRPr lang="en-GB" sz="1100" dirty="0">
              <a:solidFill>
                <a:sysClr val="windowText" lastClr="000000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that first 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 can re-use the language as part of the daily routine with the class.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[3/6]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Answer: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 err="1">
                <a:latin typeface="Arial"/>
              </a:rPr>
              <a:t>falsch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502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[4/6]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Answer: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 err="1">
                <a:latin typeface="Arial"/>
              </a:rPr>
              <a:t>richtig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4214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[5/6]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Answer: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 err="1">
                <a:latin typeface="Arial"/>
              </a:rPr>
              <a:t>richtig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5659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[6/6]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Answer: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 err="1">
                <a:latin typeface="Arial"/>
              </a:rPr>
              <a:t>falsch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8622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Aim: </a:t>
            </a:r>
            <a:r>
              <a:rPr lang="en-GB" sz="1200" b="0" strike="noStrike" spc="-1" dirty="0">
                <a:latin typeface="Arial"/>
              </a:rPr>
              <a:t>to introduce the use of </a:t>
            </a:r>
            <a:r>
              <a:rPr lang="en-GB" sz="1200" b="1" i="1" strike="noStrike" spc="-1" dirty="0" err="1">
                <a:latin typeface="Arial"/>
              </a:rPr>
              <a:t>nicht</a:t>
            </a:r>
            <a:r>
              <a:rPr lang="en-GB" sz="1200" b="1" i="1" strike="noStrike" spc="-1" dirty="0">
                <a:latin typeface="Arial"/>
              </a:rPr>
              <a:t> </a:t>
            </a:r>
            <a:r>
              <a:rPr lang="en-GB" sz="1200" b="0" strike="noStrike" spc="-1" dirty="0">
                <a:latin typeface="Arial"/>
              </a:rPr>
              <a:t>for negation with adjectives, adverbs and definite articles.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14394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comprehension of </a:t>
            </a:r>
            <a:r>
              <a:rPr lang="en-GB" sz="1200" b="1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nicht</a:t>
            </a:r>
            <a:r>
              <a:rPr lang="en-GB" sz="1200" b="1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previously taught nouns in short sentences.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the example. Pupils will hear a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nicht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negative sentence or an affirmative sentence and decide whether it refers to A or B.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Continue for items 1-6. Click to bring up answer ticks. 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2860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Transcript: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Ex.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nicht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England!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nicht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das Ding.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die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Farbe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rot.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nicht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der Tisch.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4. 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die Person.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5. 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nicht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der Ort.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6. 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nicht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die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Farbe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gelb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5450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3 minutes</a:t>
            </a:r>
          </a:p>
          <a:p>
            <a:endParaRPr lang="en-GB" b="1" dirty="0"/>
          </a:p>
          <a:p>
            <a:r>
              <a:rPr lang="en-GB" b="1" dirty="0"/>
              <a:t>Aim: </a:t>
            </a:r>
            <a:r>
              <a:rPr lang="en-GB" b="0" dirty="0"/>
              <a:t>to practise the language for bye and goodbye in a simple song (to the tune of ‘Hi </a:t>
            </a:r>
            <a:r>
              <a:rPr lang="en-GB" b="0" dirty="0" err="1"/>
              <a:t>ho</a:t>
            </a:r>
            <a:r>
              <a:rPr lang="en-GB" b="0" dirty="0"/>
              <a:t> Hi </a:t>
            </a:r>
            <a:r>
              <a:rPr lang="en-GB" b="0" dirty="0" err="1"/>
              <a:t>ho</a:t>
            </a:r>
            <a:r>
              <a:rPr lang="en-GB" b="0" dirty="0"/>
              <a:t> it’s off to work we go’).</a:t>
            </a:r>
          </a:p>
          <a:p>
            <a:endParaRPr lang="en-GB" b="0" dirty="0"/>
          </a:p>
          <a:p>
            <a:r>
              <a:rPr lang="en-GB" b="1" dirty="0"/>
              <a:t>Procedure:</a:t>
            </a:r>
            <a:br>
              <a:rPr lang="en-GB" dirty="0"/>
            </a:br>
            <a:r>
              <a:rPr lang="en-US" dirty="0"/>
              <a:t>1.</a:t>
            </a:r>
            <a:r>
              <a:rPr lang="en-US" baseline="0" dirty="0"/>
              <a:t> </a:t>
            </a:r>
            <a:r>
              <a:rPr lang="en-GB" baseline="0" dirty="0"/>
              <a:t>Click on the mp3 player to play the audio of the song.</a:t>
            </a:r>
          </a:p>
          <a:p>
            <a:r>
              <a:rPr lang="en-GB" baseline="0" dirty="0"/>
              <a:t>2. Repeat the words of each line to practise saying them clearly (borrow the rhythm of the song so that this is a rehearsal stage before singing).</a:t>
            </a:r>
          </a:p>
          <a:p>
            <a:r>
              <a:rPr lang="en-GB" baseline="0" dirty="0"/>
              <a:t>3. Click to play the audio again and this time, pupils join in. </a:t>
            </a:r>
          </a:p>
          <a:p>
            <a:br>
              <a:rPr lang="en-GB" baseline="0" dirty="0"/>
            </a:br>
            <a:r>
              <a:rPr lang="en-GB" b="1" baseline="0" dirty="0"/>
              <a:t>Note</a:t>
            </a:r>
            <a:r>
              <a:rPr lang="en-GB" baseline="0" dirty="0"/>
              <a:t>: Teachers might like to re-use this song as part of their lesson finishing routine in future lessons.  </a:t>
            </a:r>
            <a:r>
              <a:rPr lang="en-GB" baseline="0"/>
              <a:t>Soon pupils will not need to see the words to recall it.</a:t>
            </a:r>
            <a:endParaRPr lang="en-GB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2 minutes</a:t>
            </a:r>
            <a:br>
              <a:rPr lang="en-GB" b="1" dirty="0"/>
            </a:br>
            <a:endParaRPr lang="en-GB" b="1" dirty="0"/>
          </a:p>
          <a:p>
            <a:r>
              <a:rPr lang="en-GB" b="1" dirty="0"/>
              <a:t>Aim: </a:t>
            </a:r>
            <a:r>
              <a:rPr lang="en-GB" b="0" dirty="0"/>
              <a:t>to practise some previously learnt vocabulary in a simple song (to the tune of ‘If you’re happy and you know it’).</a:t>
            </a:r>
          </a:p>
          <a:p>
            <a:endParaRPr lang="en-GB" b="0" dirty="0"/>
          </a:p>
          <a:p>
            <a:r>
              <a:rPr lang="en-GB" b="1" dirty="0"/>
              <a:t>Procedure:</a:t>
            </a:r>
            <a:br>
              <a:rPr lang="en-GB" dirty="0"/>
            </a:br>
            <a:r>
              <a:rPr lang="en-US" dirty="0"/>
              <a:t>1.</a:t>
            </a:r>
            <a:r>
              <a:rPr lang="en-US" baseline="0" dirty="0"/>
              <a:t> </a:t>
            </a:r>
            <a:r>
              <a:rPr lang="en-GB" baseline="0" dirty="0"/>
              <a:t>Click the callout to play the audio of the song.</a:t>
            </a:r>
          </a:p>
          <a:p>
            <a:r>
              <a:rPr lang="en-GB" baseline="0" dirty="0"/>
              <a:t>2. Repeat the words of each line to practise saying them clearly (borrow the rhythm of the song so that this is a rehearsal stage before singing).</a:t>
            </a:r>
          </a:p>
          <a:p>
            <a:r>
              <a:rPr lang="en-GB" baseline="0"/>
              <a:t>3. Click to play the audio again and this time, pupils join in.</a:t>
            </a:r>
            <a:r>
              <a:rPr lang="en-GB"/>
              <a:t> </a:t>
            </a:r>
            <a:br>
              <a:rPr lang="en-GB" baseline="0" dirty="0">
                <a:cs typeface="+mn-lt"/>
              </a:rPr>
            </a:br>
            <a:endParaRPr lang="en-GB" baseline="0" dirty="0"/>
          </a:p>
          <a:p>
            <a:br>
              <a:rPr lang="en-GB" baseline="0" dirty="0"/>
            </a:br>
            <a:r>
              <a:rPr lang="en-GB" b="1" baseline="0" dirty="0"/>
              <a:t>Note</a:t>
            </a:r>
            <a:r>
              <a:rPr lang="en-GB" baseline="0" dirty="0"/>
              <a:t>: Teachers might like to re-use this song as part of their lesson starting routine in future lessons.  Soon pupils will not need to see the words to recall it.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[W].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Welt’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Welt’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 err="1"/>
              <a:t>Welt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mime a big </a:t>
            </a:r>
            <a:r>
              <a:rPr lang="fr-FR" baseline="0" dirty="0" err="1"/>
              <a:t>sphere</a:t>
            </a:r>
            <a:r>
              <a:rPr lang="fr-FR" baseline="0" dirty="0"/>
              <a:t> </a:t>
            </a:r>
            <a:r>
              <a:rPr lang="fr-FR" baseline="0" dirty="0" err="1"/>
              <a:t>with</a:t>
            </a:r>
            <a:r>
              <a:rPr lang="fr-FR" baseline="0" dirty="0"/>
              <a:t> </a:t>
            </a:r>
            <a:r>
              <a:rPr lang="fr-FR" baseline="0" dirty="0" err="1"/>
              <a:t>your</a:t>
            </a:r>
            <a:r>
              <a:rPr lang="fr-FR" baseline="0" dirty="0"/>
              <a:t> hands.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fr-FR" sz="1200" b="0" strike="noStrike" spc="-1" baseline="0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</a:t>
            </a:r>
            <a:r>
              <a:rPr kumimoji="0" lang="it-IT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: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Welt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[164]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fr-FR" sz="1200" b="0" strike="noStrike" spc="-1" baseline="0" dirty="0">
              <a:latin typeface="Arial"/>
            </a:endParaRP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[W].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Welt’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‘Welt’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Vocabulary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: Antwort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[522]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gewinnen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[372]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wahr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[737]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Wasser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[245]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Welt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[164]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010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[w]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by ‘read aloud’ conversation containing known words with [w]. </a:t>
            </a: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r>
              <a:rPr lang="en-GB" dirty="0"/>
              <a:t>1. Model the dialogue or click audio to play. </a:t>
            </a:r>
          </a:p>
          <a:p>
            <a:r>
              <a:rPr lang="en-GB" dirty="0"/>
              <a:t>2. Click </a:t>
            </a:r>
            <a:r>
              <a:rPr lang="en-GB"/>
              <a:t>to bring </a:t>
            </a:r>
            <a:r>
              <a:rPr lang="en-GB" dirty="0"/>
              <a:t>up speech bubble explaining about ‘</a:t>
            </a:r>
            <a:r>
              <a:rPr lang="en-GB" dirty="0" err="1"/>
              <a:t>alles</a:t>
            </a:r>
            <a:r>
              <a:rPr lang="en-GB" dirty="0"/>
              <a:t> </a:t>
            </a:r>
            <a:r>
              <a:rPr lang="en-GB" dirty="0" err="1"/>
              <a:t>klar</a:t>
            </a:r>
            <a:r>
              <a:rPr lang="en-GB" dirty="0"/>
              <a:t>’ – they already know ‘</a:t>
            </a:r>
            <a:r>
              <a:rPr lang="en-GB" dirty="0" err="1"/>
              <a:t>klar</a:t>
            </a:r>
            <a:r>
              <a:rPr lang="en-GB" dirty="0"/>
              <a:t>’. Explain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that teachers can say this as a question to ask if everything is clear/understood and that they can reply using ‘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alles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klar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’ as a statement.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241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new vocabulary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Click for a German word. Elicit pronunciation from pupils.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Click for the English meaning and picture prompt. Elicit the German word again.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Present all six words like this, in order top left to bottom right.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Click for one English meaning to disappear in random order.  Elicit the English meaning from pupils. Continue with the remaining items.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 Click for the German word to disappear in random order.  Elicit the German from pupils. Continue with the remaining items.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Vocabulary: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links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[893]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oben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[417]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rechts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[829]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unten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[710]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422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Aim: </a:t>
            </a:r>
            <a:r>
              <a:rPr lang="en-GB" sz="1200" b="0" strike="noStrike" spc="-1" dirty="0">
                <a:latin typeface="Arial"/>
              </a:rPr>
              <a:t>to introduce the use of </a:t>
            </a:r>
            <a:r>
              <a:rPr lang="en-GB" sz="1200" b="1" i="1" strike="noStrike" spc="-1" dirty="0" err="1">
                <a:latin typeface="Arial"/>
              </a:rPr>
              <a:t>nicht</a:t>
            </a:r>
            <a:r>
              <a:rPr lang="en-GB" sz="1200" b="1" i="1" strike="noStrike" spc="-1" dirty="0">
                <a:latin typeface="Arial"/>
              </a:rPr>
              <a:t> </a:t>
            </a:r>
            <a:r>
              <a:rPr lang="en-GB" sz="1200" b="0" strike="noStrike" spc="-1" dirty="0">
                <a:latin typeface="Arial"/>
              </a:rPr>
              <a:t>for negation with adjectives, adverbs and definite articles.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[Slide 1 of 6] 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 (6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of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nicht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,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four new adverbs for this lesson and a range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Talk pupils through the first one to model the task.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Identify ‘das Heft’ and then elicit the meaning of ‘</a:t>
            </a:r>
            <a:r>
              <a:rPr lang="en-GB" sz="1200" b="0" strike="noStrike" spc="-1" dirty="0" err="1">
                <a:latin typeface="Arial"/>
              </a:rPr>
              <a:t>oben</a:t>
            </a:r>
            <a:r>
              <a:rPr lang="en-GB" sz="1200" b="0" strike="noStrike" spc="-1" dirty="0">
                <a:latin typeface="Arial"/>
              </a:rPr>
              <a:t>’ (up, above) and ‘</a:t>
            </a:r>
            <a:r>
              <a:rPr lang="en-GB" sz="1200" b="0" strike="noStrike" spc="-1" dirty="0" err="1">
                <a:latin typeface="Arial"/>
              </a:rPr>
              <a:t>rechts</a:t>
            </a:r>
            <a:r>
              <a:rPr lang="en-GB" sz="1200" b="0" strike="noStrike" spc="-1" dirty="0">
                <a:latin typeface="Arial"/>
              </a:rPr>
              <a:t>’ (right) and ask pupils: </a:t>
            </a:r>
            <a:r>
              <a:rPr lang="en-GB" sz="1200" b="0" strike="noStrike" spc="-1" dirty="0" err="1">
                <a:latin typeface="Arial"/>
              </a:rPr>
              <a:t>Ist</a:t>
            </a:r>
            <a:r>
              <a:rPr lang="en-GB" sz="1200" b="0" strike="noStrike" spc="-1" dirty="0">
                <a:latin typeface="Arial"/>
              </a:rPr>
              <a:t> das Heft </a:t>
            </a:r>
            <a:r>
              <a:rPr lang="en-GB" sz="1200" b="0" strike="noStrike" spc="-1" dirty="0" err="1">
                <a:latin typeface="Arial"/>
              </a:rPr>
              <a:t>oben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rechts</a:t>
            </a:r>
            <a:r>
              <a:rPr lang="en-GB" sz="1200" b="0" strike="noStrike" spc="-1" dirty="0">
                <a:latin typeface="Arial"/>
              </a:rPr>
              <a:t>?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If needed, put to the position ‘</a:t>
            </a:r>
            <a:r>
              <a:rPr lang="en-GB" sz="1200" b="0" strike="noStrike" spc="-1" dirty="0" err="1">
                <a:latin typeface="Arial"/>
              </a:rPr>
              <a:t>oben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rechts</a:t>
            </a:r>
            <a:r>
              <a:rPr lang="en-GB" sz="1200" b="0" strike="noStrike" spc="-1" dirty="0">
                <a:latin typeface="Arial"/>
              </a:rPr>
              <a:t>’ and ask ‘</a:t>
            </a:r>
            <a:r>
              <a:rPr lang="en-GB" sz="1200" b="0" strike="noStrike" spc="-1" dirty="0" err="1">
                <a:latin typeface="Arial"/>
              </a:rPr>
              <a:t>Ist</a:t>
            </a:r>
            <a:r>
              <a:rPr lang="en-GB" sz="1200" b="0" strike="noStrike" spc="-1" dirty="0">
                <a:latin typeface="Arial"/>
              </a:rPr>
              <a:t> das </a:t>
            </a:r>
            <a:r>
              <a:rPr lang="en-GB" sz="1200" b="0" strike="noStrike" spc="-1" dirty="0" err="1">
                <a:latin typeface="Arial"/>
              </a:rPr>
              <a:t>das</a:t>
            </a:r>
            <a:r>
              <a:rPr lang="en-GB" sz="1200" b="0" strike="noStrike" spc="-1" dirty="0">
                <a:latin typeface="Arial"/>
              </a:rPr>
              <a:t> Heft?’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When pupils are happy that the answer is ‘</a:t>
            </a:r>
            <a:r>
              <a:rPr lang="en-GB" sz="1200" b="0" strike="noStrike" spc="-1" dirty="0" err="1">
                <a:latin typeface="Arial"/>
              </a:rPr>
              <a:t>falsch</a:t>
            </a:r>
            <a:r>
              <a:rPr lang="en-GB" sz="1200" b="0" strike="noStrike" spc="-1" dirty="0">
                <a:latin typeface="Arial"/>
              </a:rPr>
              <a:t>’ move on to the remaining five slides.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Answer: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 err="1">
                <a:latin typeface="Arial"/>
              </a:rPr>
              <a:t>falsch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[2/6]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Answer: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 err="1">
                <a:latin typeface="Arial"/>
              </a:rPr>
              <a:t>richtig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515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39.png"/><Relationship Id="rId18" Type="http://schemas.openxmlformats.org/officeDocument/2006/relationships/image" Target="../media/image35.png"/><Relationship Id="rId26" Type="http://schemas.openxmlformats.org/officeDocument/2006/relationships/image" Target="../media/image30.png"/><Relationship Id="rId3" Type="http://schemas.openxmlformats.org/officeDocument/2006/relationships/audio" Target="../media/audio2.wav"/><Relationship Id="rId21" Type="http://schemas.openxmlformats.org/officeDocument/2006/relationships/image" Target="../media/image42.png"/><Relationship Id="rId7" Type="http://schemas.openxmlformats.org/officeDocument/2006/relationships/audio" Target="../media/audio6.wav"/><Relationship Id="rId12" Type="http://schemas.openxmlformats.org/officeDocument/2006/relationships/image" Target="../media/image38.png"/><Relationship Id="rId17" Type="http://schemas.openxmlformats.org/officeDocument/2006/relationships/image" Target="../media/image41.png"/><Relationship Id="rId25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0.png"/><Relationship Id="rId20" Type="http://schemas.openxmlformats.org/officeDocument/2006/relationships/image" Target="../media/image27.svg"/><Relationship Id="rId29" Type="http://schemas.openxmlformats.org/officeDocument/2006/relationships/image" Target="../media/image32.sv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24" Type="http://schemas.openxmlformats.org/officeDocument/2006/relationships/image" Target="../media/image25.gif"/><Relationship Id="rId5" Type="http://schemas.openxmlformats.org/officeDocument/2006/relationships/audio" Target="../media/audio4.wav"/><Relationship Id="rId15" Type="http://schemas.openxmlformats.org/officeDocument/2006/relationships/image" Target="../media/image34.jpg"/><Relationship Id="rId23" Type="http://schemas.openxmlformats.org/officeDocument/2006/relationships/image" Target="../media/image44.png"/><Relationship Id="rId28" Type="http://schemas.openxmlformats.org/officeDocument/2006/relationships/image" Target="../media/image31.png"/><Relationship Id="rId10" Type="http://schemas.openxmlformats.org/officeDocument/2006/relationships/audio" Target="../media/audio9.wav"/><Relationship Id="rId19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audio" Target="../media/audio11.wav"/><Relationship Id="rId22" Type="http://schemas.openxmlformats.org/officeDocument/2006/relationships/image" Target="../media/image43.png"/><Relationship Id="rId27" Type="http://schemas.openxmlformats.org/officeDocument/2006/relationships/image" Target="../media/image29.png"/><Relationship Id="rId30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5.xml"/><Relationship Id="rId7" Type="http://schemas.openxmlformats.org/officeDocument/2006/relationships/audio" Target="../media/audio13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5" Type="http://schemas.openxmlformats.org/officeDocument/2006/relationships/audio" Target="../media/audio12.wav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>
                <a:solidFill>
                  <a:srgbClr val="FF0000"/>
                </a:solidFill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lang="en-GB" sz="1400" kern="0" dirty="0">
              <a:solidFill>
                <a:srgbClr val="FF000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102682" y="5742818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Negation with </a:t>
            </a:r>
            <a:r>
              <a:rPr kumimoji="0" lang="fr-FR" sz="2800" b="1" i="1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nicht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[w]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Describing me and others</a:t>
            </a:r>
            <a:endParaRPr lang="en-GB" sz="4000" dirty="0"/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1BF7B5CF-F7B4-4E98-8CBE-0D3D7EA30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F24450-0073-4CF6-9E90-8FF9AE5D5AB3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9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A21DF10-0EBA-CB18-97A3-C8EF69045242}"/>
              </a:ext>
            </a:extLst>
          </p:cNvPr>
          <p:cNvSpPr/>
          <p:nvPr/>
        </p:nvSpPr>
        <p:spPr>
          <a:xfrm>
            <a:off x="165483" y="1983149"/>
            <a:ext cx="3842327" cy="2890982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6B26200F-84FE-0E17-34CA-8A8D81E061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7" y="3079117"/>
            <a:ext cx="782736" cy="892671"/>
          </a:xfrm>
          <a:prstGeom prst="rect">
            <a:avLst/>
          </a:prstGeom>
        </p:spPr>
      </p:pic>
      <p:pic>
        <p:nvPicPr>
          <p:cNvPr id="14" name="Picture 2" descr="Free vector graphics of Arrow">
            <a:extLst>
              <a:ext uri="{FF2B5EF4-FFF2-40B4-BE49-F238E27FC236}">
                <a16:creationId xmlns:a16="http://schemas.microsoft.com/office/drawing/2014/main" id="{710039B9-DC3A-B643-AC6D-33A184EFF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39188">
            <a:off x="1960616" y="2327106"/>
            <a:ext cx="1041477" cy="74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Free vector graphics of Arrow">
            <a:extLst>
              <a:ext uri="{FF2B5EF4-FFF2-40B4-BE49-F238E27FC236}">
                <a16:creationId xmlns:a16="http://schemas.microsoft.com/office/drawing/2014/main" id="{F3B065A4-0AC3-6340-7631-F5CB2E734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25999">
            <a:off x="2893454" y="3127953"/>
            <a:ext cx="1041477" cy="74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ree vector graphics of Arrow">
            <a:extLst>
              <a:ext uri="{FF2B5EF4-FFF2-40B4-BE49-F238E27FC236}">
                <a16:creationId xmlns:a16="http://schemas.microsoft.com/office/drawing/2014/main" id="{79F6BEB4-201C-4DBE-0352-AF27DBE9F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63705" y="3934334"/>
            <a:ext cx="1041477" cy="74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vector graphics of Arrow">
            <a:extLst>
              <a:ext uri="{FF2B5EF4-FFF2-40B4-BE49-F238E27FC236}">
                <a16:creationId xmlns:a16="http://schemas.microsoft.com/office/drawing/2014/main" id="{5B716359-5C12-7AAB-80CF-D8E3E7F05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85" y="3111742"/>
            <a:ext cx="1041477" cy="74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Richtig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oder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falsch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? [3/6]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101159" y="425134"/>
            <a:ext cx="7774935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Lies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den </a:t>
            </a:r>
            <a:r>
              <a:rPr kumimoji="0" lang="en-GB" sz="24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Satz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*. </a:t>
            </a:r>
            <a:r>
              <a:rPr kumimoji="0" lang="en-GB" sz="24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Ist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das </a:t>
            </a:r>
            <a:r>
              <a:rPr kumimoji="0" lang="en-GB" sz="24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richtig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oder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falsch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A8CB7F0-F8CF-4B81-B158-8063FEDA7D6B}"/>
              </a:ext>
            </a:extLst>
          </p:cNvPr>
          <p:cNvSpPr/>
          <p:nvPr/>
        </p:nvSpPr>
        <p:spPr>
          <a:xfrm>
            <a:off x="211012" y="1052066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11313F-4C16-4800-AA8E-4829AAC57E2F}"/>
              </a:ext>
            </a:extLst>
          </p:cNvPr>
          <p:cNvSpPr txBox="1"/>
          <p:nvPr/>
        </p:nvSpPr>
        <p:spPr>
          <a:xfrm>
            <a:off x="9760225" y="6360168"/>
            <a:ext cx="2340731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der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Satz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- sentence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8D9E057B-324D-431E-BD1C-6C151F9B858F}"/>
              </a:ext>
            </a:extLst>
          </p:cNvPr>
          <p:cNvGraphicFramePr>
            <a:graphicFrameLocks noGrp="1"/>
          </p:cNvGraphicFramePr>
          <p:nvPr/>
        </p:nvGraphicFramePr>
        <p:xfrm>
          <a:off x="2121453" y="1760708"/>
          <a:ext cx="6962914" cy="46721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81457">
                  <a:extLst>
                    <a:ext uri="{9D8B030D-6E8A-4147-A177-3AD203B41FA5}">
                      <a16:colId xmlns:a16="http://schemas.microsoft.com/office/drawing/2014/main" val="1206341068"/>
                    </a:ext>
                  </a:extLst>
                </a:gridCol>
                <a:gridCol w="3481457">
                  <a:extLst>
                    <a:ext uri="{9D8B030D-6E8A-4147-A177-3AD203B41FA5}">
                      <a16:colId xmlns:a16="http://schemas.microsoft.com/office/drawing/2014/main" val="4243052311"/>
                    </a:ext>
                  </a:extLst>
                </a:gridCol>
              </a:tblGrid>
              <a:tr h="233607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305038"/>
                  </a:ext>
                </a:extLst>
              </a:tr>
              <a:tr h="233607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421710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8C0A0E9-13DA-4600-B147-9B6B4A53C71A}"/>
              </a:ext>
            </a:extLst>
          </p:cNvPr>
          <p:cNvSpPr txBox="1"/>
          <p:nvPr/>
        </p:nvSpPr>
        <p:spPr>
          <a:xfrm>
            <a:off x="834887" y="1091056"/>
            <a:ext cx="849795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Der </a:t>
            </a:r>
            <a:r>
              <a:rPr lang="en-GB" sz="2400" dirty="0" err="1">
                <a:solidFill>
                  <a:srgbClr val="002060"/>
                </a:solidFill>
              </a:rPr>
              <a:t>Bleistift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ist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nicht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oben</a:t>
            </a:r>
            <a:r>
              <a:rPr lang="en-GB" sz="2400" dirty="0">
                <a:solidFill>
                  <a:srgbClr val="002060"/>
                </a:solidFill>
              </a:rPr>
              <a:t> links.</a:t>
            </a: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F32D4CF7-972F-45A7-9A51-76A8B2ACF4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664" y="4506189"/>
            <a:ext cx="1132942" cy="1315940"/>
          </a:xfrm>
          <a:prstGeom prst="rect">
            <a:avLst/>
          </a:prstGeom>
        </p:spPr>
      </p:pic>
      <p:pic>
        <p:nvPicPr>
          <p:cNvPr id="24" name="Picture 23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386FBB63-A5AF-4FDA-894D-291B4507BD4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292" y="4506189"/>
            <a:ext cx="1316286" cy="1260755"/>
          </a:xfrm>
          <a:prstGeom prst="rect">
            <a:avLst/>
          </a:prstGeom>
        </p:spPr>
      </p:pic>
      <p:pic>
        <p:nvPicPr>
          <p:cNvPr id="25" name="Picture 24" descr="A picture containing icon&#10;&#10;Description automatically generated">
            <a:extLst>
              <a:ext uri="{FF2B5EF4-FFF2-40B4-BE49-F238E27FC236}">
                <a16:creationId xmlns:a16="http://schemas.microsoft.com/office/drawing/2014/main" id="{E7DDA1B0-4FD5-46CD-AE5E-BB792B10F2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321" y="2472525"/>
            <a:ext cx="914401" cy="8930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6FCFD7-E215-4B5E-AF66-F0F645C59DB4}"/>
              </a:ext>
            </a:extLst>
          </p:cNvPr>
          <p:cNvSpPr txBox="1"/>
          <p:nvPr/>
        </p:nvSpPr>
        <p:spPr>
          <a:xfrm>
            <a:off x="5120228" y="1033082"/>
            <a:ext cx="2445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FF0000"/>
                </a:solidFill>
                <a:latin typeface="Segoe Script" panose="030B0504020000000003" pitchFamily="66" charset="0"/>
              </a:rPr>
              <a:t>falsch</a:t>
            </a:r>
            <a:endParaRPr lang="en-GB" sz="3600" b="1" dirty="0">
              <a:solidFill>
                <a:srgbClr val="FF0000"/>
              </a:solidFill>
              <a:latin typeface="Segoe Script" panose="030B0504020000000003" pitchFamily="66" charset="0"/>
            </a:endParaRPr>
          </a:p>
        </p:txBody>
      </p:sp>
      <p:pic>
        <p:nvPicPr>
          <p:cNvPr id="28" name="Picture 27" descr="Icon&#10;&#10;Description automatically generated with low confidence">
            <a:extLst>
              <a:ext uri="{FF2B5EF4-FFF2-40B4-BE49-F238E27FC236}">
                <a16:creationId xmlns:a16="http://schemas.microsoft.com/office/drawing/2014/main" id="{FDEDAFCB-7A37-49E7-B25B-BAEE6B7D7C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988">
            <a:off x="2870922" y="2443580"/>
            <a:ext cx="1819169" cy="90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62275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Richtig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oder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falsch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? [4/6]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101159" y="425134"/>
            <a:ext cx="7774935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Lies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den </a:t>
            </a:r>
            <a:r>
              <a:rPr kumimoji="0" lang="en-GB" sz="24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Satz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*. </a:t>
            </a:r>
            <a:r>
              <a:rPr kumimoji="0" lang="en-GB" sz="24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Ist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das </a:t>
            </a:r>
            <a:r>
              <a:rPr kumimoji="0" lang="en-GB" sz="24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richtig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oder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falsch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A8CB7F0-F8CF-4B81-B158-8063FEDA7D6B}"/>
              </a:ext>
            </a:extLst>
          </p:cNvPr>
          <p:cNvSpPr/>
          <p:nvPr/>
        </p:nvSpPr>
        <p:spPr>
          <a:xfrm>
            <a:off x="211012" y="1052066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11313F-4C16-4800-AA8E-4829AAC57E2F}"/>
              </a:ext>
            </a:extLst>
          </p:cNvPr>
          <p:cNvSpPr txBox="1"/>
          <p:nvPr/>
        </p:nvSpPr>
        <p:spPr>
          <a:xfrm>
            <a:off x="9760225" y="6360168"/>
            <a:ext cx="2340731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der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Satz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- sentence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8D9E057B-324D-431E-BD1C-6C151F9B858F}"/>
              </a:ext>
            </a:extLst>
          </p:cNvPr>
          <p:cNvGraphicFramePr>
            <a:graphicFrameLocks noGrp="1"/>
          </p:cNvGraphicFramePr>
          <p:nvPr/>
        </p:nvGraphicFramePr>
        <p:xfrm>
          <a:off x="2121453" y="1760708"/>
          <a:ext cx="6962914" cy="46721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81457">
                  <a:extLst>
                    <a:ext uri="{9D8B030D-6E8A-4147-A177-3AD203B41FA5}">
                      <a16:colId xmlns:a16="http://schemas.microsoft.com/office/drawing/2014/main" val="1206341068"/>
                    </a:ext>
                  </a:extLst>
                </a:gridCol>
                <a:gridCol w="3481457">
                  <a:extLst>
                    <a:ext uri="{9D8B030D-6E8A-4147-A177-3AD203B41FA5}">
                      <a16:colId xmlns:a16="http://schemas.microsoft.com/office/drawing/2014/main" val="4243052311"/>
                    </a:ext>
                  </a:extLst>
                </a:gridCol>
              </a:tblGrid>
              <a:tr h="233607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305038"/>
                  </a:ext>
                </a:extLst>
              </a:tr>
              <a:tr h="233607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421710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8C0A0E9-13DA-4600-B147-9B6B4A53C71A}"/>
              </a:ext>
            </a:extLst>
          </p:cNvPr>
          <p:cNvSpPr txBox="1"/>
          <p:nvPr/>
        </p:nvSpPr>
        <p:spPr>
          <a:xfrm>
            <a:off x="834887" y="1091056"/>
            <a:ext cx="849795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Die Tafel </a:t>
            </a:r>
            <a:r>
              <a:rPr lang="en-GB" sz="2400" dirty="0" err="1">
                <a:solidFill>
                  <a:srgbClr val="002060"/>
                </a:solidFill>
              </a:rPr>
              <a:t>ist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nicht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unten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rechts</a:t>
            </a:r>
            <a:r>
              <a:rPr lang="en-GB" sz="24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23" name="Graphic 22" descr="Map with pin with solid fill">
            <a:extLst>
              <a:ext uri="{FF2B5EF4-FFF2-40B4-BE49-F238E27FC236}">
                <a16:creationId xmlns:a16="http://schemas.microsoft.com/office/drawing/2014/main" id="{A19B1795-A481-4953-A7EF-DF122FDD6C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00265" y="4651350"/>
            <a:ext cx="1260755" cy="1260755"/>
          </a:xfrm>
          <a:prstGeom prst="rect">
            <a:avLst/>
          </a:prstGeom>
        </p:spPr>
      </p:pic>
      <p:pic>
        <p:nvPicPr>
          <p:cNvPr id="24" name="Picture 23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386FBB63-A5AF-4FDA-894D-291B4507BD4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337" y="2168245"/>
            <a:ext cx="1316286" cy="1260755"/>
          </a:xfrm>
          <a:prstGeom prst="rect">
            <a:avLst/>
          </a:prstGeom>
        </p:spPr>
      </p:pic>
      <p:pic>
        <p:nvPicPr>
          <p:cNvPr id="25" name="Picture 24" descr="A picture containing icon&#10;&#10;Description automatically generated">
            <a:extLst>
              <a:ext uri="{FF2B5EF4-FFF2-40B4-BE49-F238E27FC236}">
                <a16:creationId xmlns:a16="http://schemas.microsoft.com/office/drawing/2014/main" id="{E7DDA1B0-4FD5-46CD-AE5E-BB792B10F2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433" y="4612608"/>
            <a:ext cx="914401" cy="8930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6FCFD7-E215-4B5E-AF66-F0F645C59DB4}"/>
              </a:ext>
            </a:extLst>
          </p:cNvPr>
          <p:cNvSpPr txBox="1"/>
          <p:nvPr/>
        </p:nvSpPr>
        <p:spPr>
          <a:xfrm>
            <a:off x="5351796" y="1018258"/>
            <a:ext cx="2445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FF0000"/>
                </a:solidFill>
                <a:latin typeface="Segoe Script" panose="030B0504020000000003" pitchFamily="66" charset="0"/>
              </a:rPr>
              <a:t>richtig</a:t>
            </a:r>
            <a:endParaRPr lang="en-GB" sz="3600" b="1" dirty="0">
              <a:solidFill>
                <a:srgbClr val="FF0000"/>
              </a:solidFill>
              <a:latin typeface="Segoe Script" panose="030B0504020000000003" pitchFamily="66" charset="0"/>
            </a:endParaRPr>
          </a:p>
        </p:txBody>
      </p:sp>
      <p:pic>
        <p:nvPicPr>
          <p:cNvPr id="29" name="Picture 28" descr="A picture containing text, electronics, monitor, display&#10;&#10;Description automatically generated">
            <a:extLst>
              <a:ext uri="{FF2B5EF4-FFF2-40B4-BE49-F238E27FC236}">
                <a16:creationId xmlns:a16="http://schemas.microsoft.com/office/drawing/2014/main" id="{DE82C6E1-67E6-4038-83EE-F0FC905C8A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790" y="1918734"/>
            <a:ext cx="1991230" cy="18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8730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Richtig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oder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falsch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? [5/6]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101159" y="425134"/>
            <a:ext cx="7774935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Lies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den </a:t>
            </a:r>
            <a:r>
              <a:rPr kumimoji="0" lang="en-GB" sz="24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Satz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*. </a:t>
            </a:r>
            <a:r>
              <a:rPr kumimoji="0" lang="en-GB" sz="24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Ist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das </a:t>
            </a:r>
            <a:r>
              <a:rPr kumimoji="0" lang="en-GB" sz="24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richtig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oder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falsch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A8CB7F0-F8CF-4B81-B158-8063FEDA7D6B}"/>
              </a:ext>
            </a:extLst>
          </p:cNvPr>
          <p:cNvSpPr/>
          <p:nvPr/>
        </p:nvSpPr>
        <p:spPr>
          <a:xfrm>
            <a:off x="211012" y="1052066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11313F-4C16-4800-AA8E-4829AAC57E2F}"/>
              </a:ext>
            </a:extLst>
          </p:cNvPr>
          <p:cNvSpPr txBox="1"/>
          <p:nvPr/>
        </p:nvSpPr>
        <p:spPr>
          <a:xfrm>
            <a:off x="9760225" y="6360168"/>
            <a:ext cx="2340731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der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Satz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- sentence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8D9E057B-324D-431E-BD1C-6C151F9B858F}"/>
              </a:ext>
            </a:extLst>
          </p:cNvPr>
          <p:cNvGraphicFramePr>
            <a:graphicFrameLocks noGrp="1"/>
          </p:cNvGraphicFramePr>
          <p:nvPr/>
        </p:nvGraphicFramePr>
        <p:xfrm>
          <a:off x="2121453" y="1760708"/>
          <a:ext cx="6962914" cy="46721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81457">
                  <a:extLst>
                    <a:ext uri="{9D8B030D-6E8A-4147-A177-3AD203B41FA5}">
                      <a16:colId xmlns:a16="http://schemas.microsoft.com/office/drawing/2014/main" val="1206341068"/>
                    </a:ext>
                  </a:extLst>
                </a:gridCol>
                <a:gridCol w="3481457">
                  <a:extLst>
                    <a:ext uri="{9D8B030D-6E8A-4147-A177-3AD203B41FA5}">
                      <a16:colId xmlns:a16="http://schemas.microsoft.com/office/drawing/2014/main" val="4243052311"/>
                    </a:ext>
                  </a:extLst>
                </a:gridCol>
              </a:tblGrid>
              <a:tr h="233607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305038"/>
                  </a:ext>
                </a:extLst>
              </a:tr>
              <a:tr h="233607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421710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8C0A0E9-13DA-4600-B147-9B6B4A53C71A}"/>
              </a:ext>
            </a:extLst>
          </p:cNvPr>
          <p:cNvSpPr txBox="1"/>
          <p:nvPr/>
        </p:nvSpPr>
        <p:spPr>
          <a:xfrm>
            <a:off x="834887" y="1091056"/>
            <a:ext cx="849795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Das Ding </a:t>
            </a:r>
            <a:r>
              <a:rPr lang="en-GB" sz="2400" dirty="0" err="1">
                <a:solidFill>
                  <a:srgbClr val="002060"/>
                </a:solidFill>
              </a:rPr>
              <a:t>ist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nicht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oben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rechts</a:t>
            </a:r>
            <a:r>
              <a:rPr lang="en-GB" sz="24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22" name="Graphic 21" descr="Window with solid fill">
            <a:extLst>
              <a:ext uri="{FF2B5EF4-FFF2-40B4-BE49-F238E27FC236}">
                <a16:creationId xmlns:a16="http://schemas.microsoft.com/office/drawing/2014/main" id="{06F6EFDB-D6A0-4988-A0EA-4669681659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44339" y="4411057"/>
            <a:ext cx="1571594" cy="1571594"/>
          </a:xfrm>
          <a:prstGeom prst="rect">
            <a:avLst/>
          </a:prstGeom>
        </p:spPr>
      </p:pic>
      <p:pic>
        <p:nvPicPr>
          <p:cNvPr id="24" name="Picture 23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386FBB63-A5AF-4FDA-894D-291B4507BD4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434" y="4546747"/>
            <a:ext cx="1316286" cy="12607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6FCFD7-E215-4B5E-AF66-F0F645C59DB4}"/>
              </a:ext>
            </a:extLst>
          </p:cNvPr>
          <p:cNvSpPr txBox="1"/>
          <p:nvPr/>
        </p:nvSpPr>
        <p:spPr>
          <a:xfrm>
            <a:off x="5272621" y="1058682"/>
            <a:ext cx="2445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FF0000"/>
                </a:solidFill>
                <a:latin typeface="Segoe Script" panose="030B0504020000000003" pitchFamily="66" charset="0"/>
              </a:rPr>
              <a:t>richtig</a:t>
            </a:r>
            <a:endParaRPr lang="en-GB" sz="3600" b="1" dirty="0">
              <a:solidFill>
                <a:srgbClr val="FF0000"/>
              </a:solidFill>
              <a:latin typeface="Segoe Script" panose="030B0504020000000003" pitchFamily="66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4C2A7A8-068B-487C-84E0-900E53746119}"/>
              </a:ext>
            </a:extLst>
          </p:cNvPr>
          <p:cNvSpPr/>
          <p:nvPr/>
        </p:nvSpPr>
        <p:spPr>
          <a:xfrm>
            <a:off x="6466697" y="2310789"/>
            <a:ext cx="1112920" cy="979578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ADF58DE9-1CE1-4E7C-9CB6-F9476F0B8D9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669" y="2138513"/>
            <a:ext cx="1520687" cy="152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58033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Richtig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oder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falsch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? [6/6]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101159" y="425134"/>
            <a:ext cx="7774935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Lies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den </a:t>
            </a:r>
            <a:r>
              <a:rPr kumimoji="0" lang="en-GB" sz="24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Satz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*. </a:t>
            </a:r>
            <a:r>
              <a:rPr kumimoji="0" lang="en-GB" sz="24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Ist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das </a:t>
            </a:r>
            <a:r>
              <a:rPr kumimoji="0" lang="en-GB" sz="24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richtig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oder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falsch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A8CB7F0-F8CF-4B81-B158-8063FEDA7D6B}"/>
              </a:ext>
            </a:extLst>
          </p:cNvPr>
          <p:cNvSpPr/>
          <p:nvPr/>
        </p:nvSpPr>
        <p:spPr>
          <a:xfrm>
            <a:off x="211012" y="1052066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11313F-4C16-4800-AA8E-4829AAC57E2F}"/>
              </a:ext>
            </a:extLst>
          </p:cNvPr>
          <p:cNvSpPr txBox="1"/>
          <p:nvPr/>
        </p:nvSpPr>
        <p:spPr>
          <a:xfrm>
            <a:off x="9760225" y="6360168"/>
            <a:ext cx="2340731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der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Satz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- sentence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8D9E057B-324D-431E-BD1C-6C151F9B858F}"/>
              </a:ext>
            </a:extLst>
          </p:cNvPr>
          <p:cNvGraphicFramePr>
            <a:graphicFrameLocks noGrp="1"/>
          </p:cNvGraphicFramePr>
          <p:nvPr/>
        </p:nvGraphicFramePr>
        <p:xfrm>
          <a:off x="2121453" y="1760708"/>
          <a:ext cx="6962914" cy="46721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81457">
                  <a:extLst>
                    <a:ext uri="{9D8B030D-6E8A-4147-A177-3AD203B41FA5}">
                      <a16:colId xmlns:a16="http://schemas.microsoft.com/office/drawing/2014/main" val="1206341068"/>
                    </a:ext>
                  </a:extLst>
                </a:gridCol>
                <a:gridCol w="3481457">
                  <a:extLst>
                    <a:ext uri="{9D8B030D-6E8A-4147-A177-3AD203B41FA5}">
                      <a16:colId xmlns:a16="http://schemas.microsoft.com/office/drawing/2014/main" val="4243052311"/>
                    </a:ext>
                  </a:extLst>
                </a:gridCol>
              </a:tblGrid>
              <a:tr h="233607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305038"/>
                  </a:ext>
                </a:extLst>
              </a:tr>
              <a:tr h="233607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421710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8C0A0E9-13DA-4600-B147-9B6B4A53C71A}"/>
              </a:ext>
            </a:extLst>
          </p:cNvPr>
          <p:cNvSpPr txBox="1"/>
          <p:nvPr/>
        </p:nvSpPr>
        <p:spPr>
          <a:xfrm>
            <a:off x="834887" y="1091056"/>
            <a:ext cx="849795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Der </a:t>
            </a:r>
            <a:r>
              <a:rPr lang="en-GB" sz="2400" dirty="0" err="1">
                <a:solidFill>
                  <a:srgbClr val="002060"/>
                </a:solidFill>
              </a:rPr>
              <a:t>Punkt</a:t>
            </a:r>
            <a:r>
              <a:rPr lang="en-GB" sz="2400" dirty="0">
                <a:solidFill>
                  <a:srgbClr val="002060"/>
                </a:solidFill>
              </a:rPr>
              <a:t> is </a:t>
            </a:r>
            <a:r>
              <a:rPr lang="en-GB" sz="2400" dirty="0" err="1">
                <a:solidFill>
                  <a:srgbClr val="002060"/>
                </a:solidFill>
              </a:rPr>
              <a:t>nicht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unten</a:t>
            </a:r>
            <a:r>
              <a:rPr lang="en-GB" sz="2400" dirty="0">
                <a:solidFill>
                  <a:srgbClr val="002060"/>
                </a:solidFill>
              </a:rPr>
              <a:t> links.</a:t>
            </a:r>
          </a:p>
        </p:txBody>
      </p:sp>
      <p:pic>
        <p:nvPicPr>
          <p:cNvPr id="23" name="Graphic 22" descr="Map with pin with solid fill">
            <a:extLst>
              <a:ext uri="{FF2B5EF4-FFF2-40B4-BE49-F238E27FC236}">
                <a16:creationId xmlns:a16="http://schemas.microsoft.com/office/drawing/2014/main" id="{A19B1795-A481-4953-A7EF-DF122FDD6C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15339" y="4506189"/>
            <a:ext cx="1260755" cy="12607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6FCFD7-E215-4B5E-AF66-F0F645C59DB4}"/>
              </a:ext>
            </a:extLst>
          </p:cNvPr>
          <p:cNvSpPr txBox="1"/>
          <p:nvPr/>
        </p:nvSpPr>
        <p:spPr>
          <a:xfrm>
            <a:off x="4945423" y="994429"/>
            <a:ext cx="2445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FF0000"/>
                </a:solidFill>
                <a:latin typeface="Segoe Script" panose="030B0504020000000003" pitchFamily="66" charset="0"/>
              </a:rPr>
              <a:t>falsch</a:t>
            </a:r>
            <a:endParaRPr lang="en-GB" sz="3600" b="1" dirty="0">
              <a:solidFill>
                <a:srgbClr val="FF0000"/>
              </a:solidFill>
              <a:latin typeface="Segoe Script" panose="030B0504020000000003" pitchFamily="66" charset="0"/>
            </a:endParaRPr>
          </a:p>
        </p:txBody>
      </p:sp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A34B2960-88C6-4F51-B4CC-69100FE7FC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502" y="2168245"/>
            <a:ext cx="630378" cy="1260755"/>
          </a:xfrm>
          <a:prstGeom prst="rect">
            <a:avLst/>
          </a:prstGeom>
        </p:spPr>
      </p:pic>
      <p:pic>
        <p:nvPicPr>
          <p:cNvPr id="28" name="Picture 27" descr="Icon&#10;&#10;Description automatically generated with low confidence">
            <a:extLst>
              <a:ext uri="{FF2B5EF4-FFF2-40B4-BE49-F238E27FC236}">
                <a16:creationId xmlns:a16="http://schemas.microsoft.com/office/drawing/2014/main" id="{FDEDAFCB-7A37-49E7-B25B-BAEE6B7D7C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988">
            <a:off x="2731266" y="2602628"/>
            <a:ext cx="1819169" cy="90958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4C2A7A8-068B-487C-84E0-900E53746119}"/>
              </a:ext>
            </a:extLst>
          </p:cNvPr>
          <p:cNvSpPr/>
          <p:nvPr/>
        </p:nvSpPr>
        <p:spPr>
          <a:xfrm>
            <a:off x="3255476" y="4787366"/>
            <a:ext cx="1112920" cy="979578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158591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96" y="210542"/>
            <a:ext cx="7267988" cy="425580"/>
          </a:xfrm>
        </p:spPr>
        <p:txBody>
          <a:bodyPr/>
          <a:lstStyle/>
          <a:p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Nicht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 (not) [2/2]</a:t>
            </a:r>
            <a:endParaRPr lang="en-GB" sz="3600" dirty="0"/>
          </a:p>
        </p:txBody>
      </p:sp>
      <p:sp>
        <p:nvSpPr>
          <p:cNvPr id="41" name="CustomShape 3">
            <a:extLst>
              <a:ext uri="{FF2B5EF4-FFF2-40B4-BE49-F238E27FC236}">
                <a16:creationId xmlns:a16="http://schemas.microsoft.com/office/drawing/2014/main" id="{32490790-E097-4A1A-8770-FFA1AF74A266}"/>
              </a:ext>
            </a:extLst>
          </p:cNvPr>
          <p:cNvSpPr/>
          <p:nvPr/>
        </p:nvSpPr>
        <p:spPr>
          <a:xfrm>
            <a:off x="364260" y="1174796"/>
            <a:ext cx="1075925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Use </a:t>
            </a:r>
            <a:r>
              <a:rPr lang="en-GB" sz="32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nicht</a:t>
            </a: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before ‘</a:t>
            </a:r>
            <a:r>
              <a:rPr lang="en-GB" sz="32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der, die, </a:t>
            </a:r>
            <a:r>
              <a:rPr lang="en-GB" sz="32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das</a:t>
            </a:r>
            <a:r>
              <a:rPr lang="en-GB" sz="3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’</a:t>
            </a: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and a noun to mean </a:t>
            </a:r>
            <a:r>
              <a:rPr lang="en-GB" sz="32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not the</a:t>
            </a: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4" name="CustomShape 8">
            <a:extLst>
              <a:ext uri="{FF2B5EF4-FFF2-40B4-BE49-F238E27FC236}">
                <a16:creationId xmlns:a16="http://schemas.microsoft.com/office/drawing/2014/main" id="{07B6BC77-E613-458A-B22A-FCA78B2C3327}"/>
              </a:ext>
            </a:extLst>
          </p:cNvPr>
          <p:cNvSpPr/>
          <p:nvPr/>
        </p:nvSpPr>
        <p:spPr>
          <a:xfrm>
            <a:off x="650918" y="2517435"/>
            <a:ext cx="36910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Das </a:t>
            </a:r>
            <a:r>
              <a:rPr lang="en-GB" sz="32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ist</a:t>
            </a: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der Tisch.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5" name="CustomShape 9">
            <a:extLst>
              <a:ext uri="{FF2B5EF4-FFF2-40B4-BE49-F238E27FC236}">
                <a16:creationId xmlns:a16="http://schemas.microsoft.com/office/drawing/2014/main" id="{F0ED6096-BE06-410E-8514-A3B5BB65FEF9}"/>
              </a:ext>
            </a:extLst>
          </p:cNvPr>
          <p:cNvSpPr/>
          <p:nvPr/>
        </p:nvSpPr>
        <p:spPr>
          <a:xfrm>
            <a:off x="631300" y="3199176"/>
            <a:ext cx="438913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That is the table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6" name="Google Shape;183;p8">
            <a:extLst>
              <a:ext uri="{FF2B5EF4-FFF2-40B4-BE49-F238E27FC236}">
                <a16:creationId xmlns:a16="http://schemas.microsoft.com/office/drawing/2014/main" id="{AC007015-8DDE-4AAC-821C-BF3BA72076D4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239914" y="3199175"/>
            <a:ext cx="436270" cy="518041"/>
          </a:xfrm>
          <a:prstGeom prst="rect">
            <a:avLst/>
          </a:prstGeom>
          <a:ln>
            <a:noFill/>
          </a:ln>
        </p:spPr>
      </p:pic>
      <p:sp>
        <p:nvSpPr>
          <p:cNvPr id="47" name="CustomShape 8">
            <a:extLst>
              <a:ext uri="{FF2B5EF4-FFF2-40B4-BE49-F238E27FC236}">
                <a16:creationId xmlns:a16="http://schemas.microsoft.com/office/drawing/2014/main" id="{048A52B3-9BD4-4726-97C9-2EB06AB53DDB}"/>
              </a:ext>
            </a:extLst>
          </p:cNvPr>
          <p:cNvSpPr/>
          <p:nvPr/>
        </p:nvSpPr>
        <p:spPr>
          <a:xfrm>
            <a:off x="6381135" y="2516860"/>
            <a:ext cx="4814641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Das </a:t>
            </a:r>
            <a:r>
              <a:rPr lang="en-GB" sz="32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ist</a:t>
            </a: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32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nicht</a:t>
            </a: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der Tisch.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8" name="CustomShape 9">
            <a:extLst>
              <a:ext uri="{FF2B5EF4-FFF2-40B4-BE49-F238E27FC236}">
                <a16:creationId xmlns:a16="http://schemas.microsoft.com/office/drawing/2014/main" id="{32F65D20-7FC7-4A1C-AC38-7EA60AE4C24A}"/>
              </a:ext>
            </a:extLst>
          </p:cNvPr>
          <p:cNvSpPr/>
          <p:nvPr/>
        </p:nvSpPr>
        <p:spPr>
          <a:xfrm>
            <a:off x="6380044" y="3199174"/>
            <a:ext cx="446682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That is 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not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the table.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F7F8EEB6-437C-4990-A94C-F51DA1D528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828" y="2749982"/>
            <a:ext cx="1050535" cy="82565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9C45BD3-C98E-4229-8FE1-AC686DB1DCA3}"/>
              </a:ext>
            </a:extLst>
          </p:cNvPr>
          <p:cNvGrpSpPr/>
          <p:nvPr/>
        </p:nvGrpSpPr>
        <p:grpSpPr>
          <a:xfrm>
            <a:off x="10926223" y="2752839"/>
            <a:ext cx="969632" cy="892671"/>
            <a:chOff x="10926223" y="2752839"/>
            <a:chExt cx="969632" cy="89267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E50AD655-1486-4ADE-8153-033236845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26223" y="2880174"/>
              <a:ext cx="967334" cy="760265"/>
            </a:xfrm>
            <a:prstGeom prst="rect">
              <a:avLst/>
            </a:prstGeom>
          </p:spPr>
        </p:pic>
        <p:pic>
          <p:nvPicPr>
            <p:cNvPr id="51" name="Picture 50" descr="Icon&#10;&#10;Description automatically generated">
              <a:extLst>
                <a:ext uri="{FF2B5EF4-FFF2-40B4-BE49-F238E27FC236}">
                  <a16:creationId xmlns:a16="http://schemas.microsoft.com/office/drawing/2014/main" id="{41EDE6B7-1035-4E59-A47F-552387A66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13119" y="2752839"/>
              <a:ext cx="782736" cy="892671"/>
            </a:xfrm>
            <a:prstGeom prst="rect">
              <a:avLst/>
            </a:prstGeom>
          </p:spPr>
        </p:pic>
      </p:grpSp>
      <p:sp>
        <p:nvSpPr>
          <p:cNvPr id="37" name="CustomShape 3">
            <a:extLst>
              <a:ext uri="{FF2B5EF4-FFF2-40B4-BE49-F238E27FC236}">
                <a16:creationId xmlns:a16="http://schemas.microsoft.com/office/drawing/2014/main" id="{547DB383-6ED1-E212-0CEA-AFD19256B9C6}"/>
              </a:ext>
            </a:extLst>
          </p:cNvPr>
          <p:cNvSpPr/>
          <p:nvPr/>
        </p:nvSpPr>
        <p:spPr>
          <a:xfrm>
            <a:off x="364260" y="4468510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This works in the same way with questions: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CustomShape 3">
            <a:extLst>
              <a:ext uri="{FF2B5EF4-FFF2-40B4-BE49-F238E27FC236}">
                <a16:creationId xmlns:a16="http://schemas.microsoft.com/office/drawing/2014/main" id="{5F8FB33B-2520-FBEE-AEAB-BD380991C2BA}"/>
              </a:ext>
            </a:extLst>
          </p:cNvPr>
          <p:cNvSpPr/>
          <p:nvPr/>
        </p:nvSpPr>
        <p:spPr>
          <a:xfrm>
            <a:off x="650918" y="5275174"/>
            <a:ext cx="3454671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US" sz="3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das der Tisch?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3" name="Google Shape;183;p8">
            <a:extLst>
              <a:ext uri="{FF2B5EF4-FFF2-40B4-BE49-F238E27FC236}">
                <a16:creationId xmlns:a16="http://schemas.microsoft.com/office/drawing/2014/main" id="{2CC83289-5E11-17B7-BC72-6220F812AF27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943774" y="5737844"/>
            <a:ext cx="436270" cy="605232"/>
          </a:xfrm>
          <a:prstGeom prst="rect">
            <a:avLst/>
          </a:prstGeom>
          <a:ln>
            <a:noFill/>
          </a:ln>
        </p:spPr>
      </p:pic>
      <p:sp>
        <p:nvSpPr>
          <p:cNvPr id="53" name="CustomShape 3">
            <a:extLst>
              <a:ext uri="{FF2B5EF4-FFF2-40B4-BE49-F238E27FC236}">
                <a16:creationId xmlns:a16="http://schemas.microsoft.com/office/drawing/2014/main" id="{9A7CFAB6-D35F-E665-7102-7C194B1C348E}"/>
              </a:ext>
            </a:extLst>
          </p:cNvPr>
          <p:cNvSpPr/>
          <p:nvPr/>
        </p:nvSpPr>
        <p:spPr>
          <a:xfrm>
            <a:off x="6380044" y="5275174"/>
            <a:ext cx="565445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Nein</a:t>
            </a:r>
            <a:r>
              <a:rPr lang="en-US" sz="3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, das </a:t>
            </a:r>
            <a:r>
              <a:rPr lang="en-US" sz="3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US" sz="3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3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nicht</a:t>
            </a:r>
            <a:r>
              <a:rPr lang="en-US" sz="3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der Tisch.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14B591BC-CCCE-B724-B1A8-4F766FF5DC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767" y="5649122"/>
            <a:ext cx="1050535" cy="82565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B8B1861-1847-493F-9D1D-5005B2A2E017}"/>
              </a:ext>
            </a:extLst>
          </p:cNvPr>
          <p:cNvGrpSpPr/>
          <p:nvPr/>
        </p:nvGrpSpPr>
        <p:grpSpPr>
          <a:xfrm>
            <a:off x="11049169" y="4505399"/>
            <a:ext cx="1050535" cy="937846"/>
            <a:chOff x="10936621" y="6028443"/>
            <a:chExt cx="1050535" cy="937846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DD3A094C-5679-8C6C-35A4-621F1F304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6621" y="6140633"/>
              <a:ext cx="1050535" cy="825656"/>
            </a:xfrm>
            <a:prstGeom prst="rect">
              <a:avLst/>
            </a:prstGeom>
          </p:spPr>
        </p:pic>
        <p:pic>
          <p:nvPicPr>
            <p:cNvPr id="58" name="Picture 57" descr="Icon&#10;&#10;Description automatically generated">
              <a:extLst>
                <a:ext uri="{FF2B5EF4-FFF2-40B4-BE49-F238E27FC236}">
                  <a16:creationId xmlns:a16="http://schemas.microsoft.com/office/drawing/2014/main" id="{CC4CA7A6-A187-741D-EFA7-58BD5147B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13119" y="6028443"/>
              <a:ext cx="782736" cy="892671"/>
            </a:xfrm>
            <a:prstGeom prst="rect">
              <a:avLst/>
            </a:prstGeom>
          </p:spPr>
        </p:pic>
      </p:grpSp>
      <p:pic>
        <p:nvPicPr>
          <p:cNvPr id="22" name="Google Shape;183;p8">
            <a:extLst>
              <a:ext uri="{FF2B5EF4-FFF2-40B4-BE49-F238E27FC236}">
                <a16:creationId xmlns:a16="http://schemas.microsoft.com/office/drawing/2014/main" id="{C548DCAD-209B-46F2-8CC0-09AEFF9FA3C8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906253" y="3206398"/>
            <a:ext cx="436270" cy="518041"/>
          </a:xfrm>
          <a:prstGeom prst="rect">
            <a:avLst/>
          </a:prstGeom>
          <a:ln>
            <a:noFill/>
          </a:ln>
        </p:spPr>
      </p:pic>
      <p:pic>
        <p:nvPicPr>
          <p:cNvPr id="23" name="Google Shape;183;p8">
            <a:extLst>
              <a:ext uri="{FF2B5EF4-FFF2-40B4-BE49-F238E27FC236}">
                <a16:creationId xmlns:a16="http://schemas.microsoft.com/office/drawing/2014/main" id="{809411D7-8381-46B7-9250-74F118ADC0ED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239914" y="5881612"/>
            <a:ext cx="436270" cy="518041"/>
          </a:xfrm>
          <a:prstGeom prst="rect">
            <a:avLst/>
          </a:prstGeom>
          <a:ln>
            <a:noFill/>
          </a:ln>
        </p:spPr>
      </p:pic>
      <p:sp>
        <p:nvSpPr>
          <p:cNvPr id="24" name="CustomShape 9">
            <a:extLst>
              <a:ext uri="{FF2B5EF4-FFF2-40B4-BE49-F238E27FC236}">
                <a16:creationId xmlns:a16="http://schemas.microsoft.com/office/drawing/2014/main" id="{27AB0FF1-4928-4555-A7E3-42B9559F5E58}"/>
              </a:ext>
            </a:extLst>
          </p:cNvPr>
          <p:cNvSpPr/>
          <p:nvPr/>
        </p:nvSpPr>
        <p:spPr>
          <a:xfrm>
            <a:off x="650918" y="5881613"/>
            <a:ext cx="438913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 that the table?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6" name="CustomShape 9">
            <a:extLst>
              <a:ext uri="{FF2B5EF4-FFF2-40B4-BE49-F238E27FC236}">
                <a16:creationId xmlns:a16="http://schemas.microsoft.com/office/drawing/2014/main" id="{87C25757-1301-4FFA-BF32-EFA399FE9E89}"/>
              </a:ext>
            </a:extLst>
          </p:cNvPr>
          <p:cNvSpPr/>
          <p:nvPr/>
        </p:nvSpPr>
        <p:spPr>
          <a:xfrm>
            <a:off x="6416806" y="5822818"/>
            <a:ext cx="5476751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No, that is not the table.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71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45" grpId="0"/>
      <p:bldP spid="47" grpId="0"/>
      <p:bldP spid="48" grpId="0"/>
      <p:bldP spid="37" grpId="0"/>
      <p:bldP spid="42" grpId="0"/>
      <p:bldP spid="53" grpId="0"/>
      <p:bldP spid="24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D0AE0A8A-6B26-4805-AFC9-9406B1F9D391}"/>
              </a:ext>
            </a:extLst>
          </p:cNvPr>
          <p:cNvGraphicFramePr>
            <a:graphicFrameLocks noGrp="1"/>
          </p:cNvGraphicFramePr>
          <p:nvPr/>
        </p:nvGraphicFramePr>
        <p:xfrm>
          <a:off x="8673095" y="2864699"/>
          <a:ext cx="2689818" cy="11776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44909">
                  <a:extLst>
                    <a:ext uri="{9D8B030D-6E8A-4147-A177-3AD203B41FA5}">
                      <a16:colId xmlns:a16="http://schemas.microsoft.com/office/drawing/2014/main" val="2615621232"/>
                    </a:ext>
                  </a:extLst>
                </a:gridCol>
                <a:gridCol w="1344909">
                  <a:extLst>
                    <a:ext uri="{9D8B030D-6E8A-4147-A177-3AD203B41FA5}">
                      <a16:colId xmlns:a16="http://schemas.microsoft.com/office/drawing/2014/main" val="2664118119"/>
                    </a:ext>
                  </a:extLst>
                </a:gridCol>
              </a:tblGrid>
              <a:tr h="449733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855448"/>
                  </a:ext>
                </a:extLst>
              </a:tr>
              <a:tr h="72041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3685861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/>
        </p:nvGraphicFramePr>
        <p:xfrm>
          <a:off x="829087" y="1169506"/>
          <a:ext cx="5644814" cy="5417063"/>
        </p:xfrm>
        <a:graphic>
          <a:graphicData uri="http://schemas.openxmlformats.org/drawingml/2006/table">
            <a:tbl>
              <a:tblPr/>
              <a:tblGrid>
                <a:gridCol w="719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62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28732">
                  <a:extLst>
                    <a:ext uri="{9D8B030D-6E8A-4147-A177-3AD203B41FA5}">
                      <a16:colId xmlns:a16="http://schemas.microsoft.com/office/drawing/2014/main" val="1714821981"/>
                    </a:ext>
                  </a:extLst>
                </a:gridCol>
              </a:tblGrid>
              <a:tr h="51700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7251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9822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7251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4826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13084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87829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5" name="CustomShape 22">
            <a:hlinkClick r:id="" action="ppaction://noaction">
              <a:snd r:embed="rId3" name="T1_W9_15.4.wav"/>
            </a:hlinkClick>
            <a:extLst>
              <a:ext uri="{FF2B5EF4-FFF2-40B4-BE49-F238E27FC236}">
                <a16:creationId xmlns:a16="http://schemas.microsoft.com/office/drawing/2014/main" id="{4247252A-FC32-4F16-8616-A5FE2859FCB7}"/>
              </a:ext>
            </a:extLst>
          </p:cNvPr>
          <p:cNvSpPr/>
          <p:nvPr/>
        </p:nvSpPr>
        <p:spPr>
          <a:xfrm>
            <a:off x="8094867" y="3453507"/>
            <a:ext cx="464040" cy="519776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Ex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23">
            <a:hlinkClick r:id="" action="ppaction://noaction">
              <a:snd r:embed="rId4" name="T1_W9_15.5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934479" y="1795497"/>
            <a:ext cx="464040" cy="519776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CustomShape 24">
            <a:hlinkClick r:id="" action="ppaction://noaction">
              <a:snd r:embed="rId5" name="T1_W9_15.6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934479" y="2656076"/>
            <a:ext cx="464040" cy="519776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CustomShape 25">
            <a:hlinkClick r:id="" action="ppaction://noaction">
              <a:snd r:embed="rId6" name="T1_W9_15.7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934479" y="3453507"/>
            <a:ext cx="464040" cy="519776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CustomShape 26">
            <a:hlinkClick r:id="" action="ppaction://noaction">
              <a:snd r:embed="rId7" name="T1_W9_15.8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934479" y="4265484"/>
            <a:ext cx="464040" cy="519776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CustomShape 27">
            <a:hlinkClick r:id="" action="ppaction://noaction">
              <a:snd r:embed="rId8" name="T1_W9_15.9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936591" y="5117677"/>
            <a:ext cx="464040" cy="519776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CustomShape 28">
            <a:hlinkClick r:id="" action="ppaction://noaction">
              <a:snd r:embed="rId9" name="T1_W9_15.10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936591" y="5898061"/>
            <a:ext cx="464040" cy="519776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CustomShape 6">
            <a:hlinkClick r:id="" action="ppaction://noaction">
              <a:snd r:embed="rId10" name="T1_W9_15.1.wav"/>
            </a:hlinkClick>
            <a:extLst>
              <a:ext uri="{FF2B5EF4-FFF2-40B4-BE49-F238E27FC236}">
                <a16:creationId xmlns:a16="http://schemas.microsoft.com/office/drawing/2014/main" id="{85BDA598-D8FC-421B-AEDB-34FBDED665F3}"/>
              </a:ext>
            </a:extLst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oder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B?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CustomShape 7">
            <a:hlinkClick r:id="" action="ppaction://noaction">
              <a:snd r:embed="rId11" name="T1_W9_15.2.wav"/>
            </a:hlinkClick>
            <a:extLst>
              <a:ext uri="{FF2B5EF4-FFF2-40B4-BE49-F238E27FC236}">
                <a16:creationId xmlns:a16="http://schemas.microsoft.com/office/drawing/2014/main" id="{CDE017ED-8249-468A-9710-339DEB7176CF}"/>
              </a:ext>
            </a:extLst>
          </p:cNvPr>
          <p:cNvSpPr/>
          <p:nvPr/>
        </p:nvSpPr>
        <p:spPr>
          <a:xfrm>
            <a:off x="114389" y="440163"/>
            <a:ext cx="685610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zu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 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Ist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das A 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oder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B?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38D73F0C-2FDA-4386-9298-50EF1D54097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197896" y="1897884"/>
            <a:ext cx="517321" cy="517320"/>
          </a:xfrm>
          <a:prstGeom prst="rect">
            <a:avLst/>
          </a:prstGeom>
        </p:spPr>
      </p:pic>
      <p:sp>
        <p:nvSpPr>
          <p:cNvPr id="3" name="TextBox 2">
            <a:hlinkClick r:id="" action="ppaction://noaction">
              <a:snd r:embed="rId14" name="T1_W9_15.3.wav"/>
            </a:hlinkClick>
            <a:extLst>
              <a:ext uri="{FF2B5EF4-FFF2-40B4-BE49-F238E27FC236}">
                <a16:creationId xmlns:a16="http://schemas.microsoft.com/office/drawing/2014/main" id="{5C6EEF37-903F-4D9E-B15C-0ABE12ED09F1}"/>
              </a:ext>
            </a:extLst>
          </p:cNvPr>
          <p:cNvSpPr txBox="1"/>
          <p:nvPr/>
        </p:nvSpPr>
        <p:spPr>
          <a:xfrm>
            <a:off x="6636711" y="2955345"/>
            <a:ext cx="1900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002060"/>
                </a:solidFill>
              </a:rPr>
              <a:t>zum</a:t>
            </a:r>
            <a:r>
              <a:rPr lang="en-GB" sz="2000" b="1" dirty="0">
                <a:solidFill>
                  <a:srgbClr val="002060"/>
                </a:solidFill>
              </a:rPr>
              <a:t> </a:t>
            </a:r>
            <a:r>
              <a:rPr lang="en-GB" sz="2000" b="1" dirty="0" err="1">
                <a:solidFill>
                  <a:srgbClr val="002060"/>
                </a:solidFill>
              </a:rPr>
              <a:t>Beispiel</a:t>
            </a:r>
            <a:r>
              <a:rPr lang="en-GB" sz="2000" dirty="0">
                <a:solidFill>
                  <a:srgbClr val="002060"/>
                </a:solidFill>
              </a:rPr>
              <a:t>:</a:t>
            </a:r>
          </a:p>
        </p:txBody>
      </p:sp>
      <p:pic>
        <p:nvPicPr>
          <p:cNvPr id="20" name="Picture 19" descr="Map&#10;&#10;Description automatically generated">
            <a:extLst>
              <a:ext uri="{FF2B5EF4-FFF2-40B4-BE49-F238E27FC236}">
                <a16:creationId xmlns:a16="http://schemas.microsoft.com/office/drawing/2014/main" id="{B18E64B0-3615-481F-83EA-5C2B71ECAB32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350" y="3330843"/>
            <a:ext cx="687884" cy="68788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83C0280-8C5B-46FD-B733-B8B49923C941}"/>
              </a:ext>
            </a:extLst>
          </p:cNvPr>
          <p:cNvGrpSpPr/>
          <p:nvPr/>
        </p:nvGrpSpPr>
        <p:grpSpPr>
          <a:xfrm>
            <a:off x="10474134" y="3370258"/>
            <a:ext cx="429245" cy="688782"/>
            <a:chOff x="-3257549" y="351247"/>
            <a:chExt cx="2891629" cy="464001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52BEBEE-F2EE-4C26-B22C-6B2A8A09A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57549" y="351247"/>
              <a:ext cx="2813062" cy="437511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AFD3200-9481-4AE7-98E9-A13692B7B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6307">
              <a:off x="-3010690" y="1820813"/>
              <a:ext cx="2644770" cy="3170446"/>
            </a:xfrm>
            <a:prstGeom prst="rect">
              <a:avLst/>
            </a:prstGeom>
          </p:spPr>
        </p:pic>
      </p:grpSp>
      <p:pic>
        <p:nvPicPr>
          <p:cNvPr id="30" name="Picture 29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19730595-D688-4FA5-9781-98576B4BC1DB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851" y="1731573"/>
            <a:ext cx="770762" cy="738245"/>
          </a:xfrm>
          <a:prstGeom prst="rect">
            <a:avLst/>
          </a:prstGeom>
        </p:spPr>
      </p:pic>
      <p:pic>
        <p:nvPicPr>
          <p:cNvPr id="31" name="Graphic 30" descr="Window with solid fill">
            <a:extLst>
              <a:ext uri="{FF2B5EF4-FFF2-40B4-BE49-F238E27FC236}">
                <a16:creationId xmlns:a16="http://schemas.microsoft.com/office/drawing/2014/main" id="{28AC666A-FB5D-4EB6-B53A-827C7DA0058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375040" y="1731573"/>
            <a:ext cx="721257" cy="721257"/>
          </a:xfrm>
          <a:prstGeom prst="rect">
            <a:avLst/>
          </a:prstGeom>
        </p:spPr>
      </p:pic>
      <p:pic>
        <p:nvPicPr>
          <p:cNvPr id="10" name="Picture 9" descr="A picture containing text, transport&#10;&#10;Description automatically generated">
            <a:extLst>
              <a:ext uri="{FF2B5EF4-FFF2-40B4-BE49-F238E27FC236}">
                <a16:creationId xmlns:a16="http://schemas.microsoft.com/office/drawing/2014/main" id="{6D237828-5E51-4709-A268-F2BAFDC3D1A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976" y="2504629"/>
            <a:ext cx="877920" cy="751240"/>
          </a:xfrm>
          <a:prstGeom prst="rect">
            <a:avLst/>
          </a:prstGeom>
        </p:spPr>
      </p:pic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9FCA7C63-3269-45F9-BF65-7D648D00740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77" y="2608922"/>
            <a:ext cx="782977" cy="741218"/>
          </a:xfrm>
          <a:prstGeom prst="rect">
            <a:avLst/>
          </a:prstGeom>
        </p:spPr>
      </p:pic>
      <p:pic>
        <p:nvPicPr>
          <p:cNvPr id="14" name="Picture 13" descr="Logo&#10;&#10;Description automatically generated with low confidence">
            <a:extLst>
              <a:ext uri="{FF2B5EF4-FFF2-40B4-BE49-F238E27FC236}">
                <a16:creationId xmlns:a16="http://schemas.microsoft.com/office/drawing/2014/main" id="{79ADC30E-1158-435F-A758-9EA9B05CC95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028" y="5838028"/>
            <a:ext cx="734221" cy="695062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4CE0F975-EADE-4339-BCC5-17F706B4A0C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9629943" y="3416125"/>
            <a:ext cx="517321" cy="517320"/>
          </a:xfrm>
          <a:prstGeom prst="rect">
            <a:avLst/>
          </a:prstGeom>
        </p:spPr>
      </p:pic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7556C0CF-2068-4BFE-847B-3CB1FE32AA7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219855" y="2643690"/>
            <a:ext cx="517321" cy="517320"/>
          </a:xfrm>
          <a:prstGeom prst="rect">
            <a:avLst/>
          </a:prstGeom>
        </p:spPr>
      </p:pic>
      <p:pic>
        <p:nvPicPr>
          <p:cNvPr id="34" name="Picture 33" descr="A picture containing text, table, worktable&#10;&#10;Description automatically generated">
            <a:extLst>
              <a:ext uri="{FF2B5EF4-FFF2-40B4-BE49-F238E27FC236}">
                <a16:creationId xmlns:a16="http://schemas.microsoft.com/office/drawing/2014/main" id="{2FD207E1-5241-455F-8EEA-E73C491CC73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182" y="3361158"/>
            <a:ext cx="1375871" cy="719396"/>
          </a:xfrm>
          <a:prstGeom prst="rect">
            <a:avLst/>
          </a:prstGeom>
        </p:spPr>
      </p:pic>
      <p:pic>
        <p:nvPicPr>
          <p:cNvPr id="35" name="Picture 34" descr="A picture containing text, electronics, monitor, display&#10;&#10;Description automatically generated">
            <a:extLst>
              <a:ext uri="{FF2B5EF4-FFF2-40B4-BE49-F238E27FC236}">
                <a16:creationId xmlns:a16="http://schemas.microsoft.com/office/drawing/2014/main" id="{119DA35E-14FA-49D3-A0C7-EF933CCF112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398" y="3331219"/>
            <a:ext cx="687734" cy="642064"/>
          </a:xfrm>
          <a:prstGeom prst="rect">
            <a:avLst/>
          </a:prstGeom>
        </p:spPr>
      </p:pic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DC1C56AB-60BC-4371-9D83-1C9EBD038FE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577652" y="3462196"/>
            <a:ext cx="517321" cy="517320"/>
          </a:xfrm>
          <a:prstGeom prst="rect">
            <a:avLst/>
          </a:prstGeom>
        </p:spPr>
      </p:pic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50FC39E6-3085-4AD7-8BE5-C74237B0364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582" y="4191258"/>
            <a:ext cx="669031" cy="777096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A65C37C-8EBC-447E-9C23-FBFD8024F95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763" y="4147526"/>
            <a:ext cx="388548" cy="777096"/>
          </a:xfrm>
          <a:prstGeom prst="rect">
            <a:avLst/>
          </a:prstGeom>
        </p:spPr>
      </p:pic>
      <p:pic>
        <p:nvPicPr>
          <p:cNvPr id="39" name="Picture 38" descr="Icon&#10;&#10;Description automatically generated">
            <a:extLst>
              <a:ext uri="{FF2B5EF4-FFF2-40B4-BE49-F238E27FC236}">
                <a16:creationId xmlns:a16="http://schemas.microsoft.com/office/drawing/2014/main" id="{B6869AC6-EAB6-45AB-932D-93530E5653F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577651" y="4425239"/>
            <a:ext cx="517321" cy="517320"/>
          </a:xfrm>
          <a:prstGeom prst="rect">
            <a:avLst/>
          </a:prstGeom>
        </p:spPr>
      </p:pic>
      <p:pic>
        <p:nvPicPr>
          <p:cNvPr id="40" name="Graphic 39" descr="Map with pin with solid fill">
            <a:extLst>
              <a:ext uri="{FF2B5EF4-FFF2-40B4-BE49-F238E27FC236}">
                <a16:creationId xmlns:a16="http://schemas.microsoft.com/office/drawing/2014/main" id="{3B3F291D-6563-4A1F-B41D-E60C3D23840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2250356" y="4802727"/>
            <a:ext cx="1061668" cy="1061668"/>
          </a:xfrm>
          <a:prstGeom prst="rect">
            <a:avLst/>
          </a:prstGeom>
        </p:spPr>
      </p:pic>
      <p:pic>
        <p:nvPicPr>
          <p:cNvPr id="41" name="Picture 40" descr="Icon&#10;&#10;Description automatically generated with low confidence">
            <a:extLst>
              <a:ext uri="{FF2B5EF4-FFF2-40B4-BE49-F238E27FC236}">
                <a16:creationId xmlns:a16="http://schemas.microsoft.com/office/drawing/2014/main" id="{45008678-8EA2-4611-8245-467206B77C3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988">
            <a:off x="4788205" y="5125170"/>
            <a:ext cx="1007943" cy="503972"/>
          </a:xfrm>
          <a:prstGeom prst="rect">
            <a:avLst/>
          </a:prstGeom>
        </p:spPr>
      </p:pic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1643BA8B-CBA6-45D7-B5A0-152890FF478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896445" y="5171174"/>
            <a:ext cx="517321" cy="517320"/>
          </a:xfrm>
          <a:prstGeom prst="rect">
            <a:avLst/>
          </a:prstGeom>
        </p:spPr>
      </p:pic>
      <p:sp>
        <p:nvSpPr>
          <p:cNvPr id="43" name="Isosceles Triangle 42">
            <a:extLst>
              <a:ext uri="{FF2B5EF4-FFF2-40B4-BE49-F238E27FC236}">
                <a16:creationId xmlns:a16="http://schemas.microsoft.com/office/drawing/2014/main" id="{19529B10-1ACD-4DB7-9468-18EB1E2B7318}"/>
              </a:ext>
            </a:extLst>
          </p:cNvPr>
          <p:cNvSpPr/>
          <p:nvPr/>
        </p:nvSpPr>
        <p:spPr>
          <a:xfrm>
            <a:off x="2265262" y="5838028"/>
            <a:ext cx="979549" cy="681568"/>
          </a:xfrm>
          <a:prstGeom prst="triangle">
            <a:avLst/>
          </a:prstGeom>
          <a:solidFill>
            <a:srgbClr val="00B0F0"/>
          </a:solidFill>
          <a:ln>
            <a:solidFill>
              <a:srgbClr val="29C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4" name="Picture 43" descr="Icon&#10;&#10;Description automatically generated">
            <a:extLst>
              <a:ext uri="{FF2B5EF4-FFF2-40B4-BE49-F238E27FC236}">
                <a16:creationId xmlns:a16="http://schemas.microsoft.com/office/drawing/2014/main" id="{0ABEA4FA-8537-4951-8ACF-E59686712B7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279312" y="5974888"/>
            <a:ext cx="517321" cy="517320"/>
          </a:xfrm>
          <a:prstGeom prst="rect">
            <a:avLst/>
          </a:prstGeom>
        </p:spPr>
      </p:pic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8C874CCF-29BE-4F30-9403-05B010DAA91E}"/>
              </a:ext>
            </a:extLst>
          </p:cNvPr>
          <p:cNvSpPr/>
          <p:nvPr/>
        </p:nvSpPr>
        <p:spPr>
          <a:xfrm>
            <a:off x="7055426" y="1231411"/>
            <a:ext cx="3360239" cy="1357575"/>
          </a:xfrm>
          <a:prstGeom prst="wedgeRoundRectCallout">
            <a:avLst>
              <a:gd name="adj1" fmla="val -11393"/>
              <a:gd name="adj2" fmla="val 79368"/>
              <a:gd name="adj3" fmla="val 16667"/>
            </a:avLst>
          </a:prstGeom>
          <a:solidFill>
            <a:schemeClr val="bg1"/>
          </a:solidFill>
          <a:ln w="57150">
            <a:solidFill>
              <a:srgbClr val="29C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2060"/>
                </a:solidFill>
              </a:rPr>
              <a:t>Das </a:t>
            </a:r>
            <a:r>
              <a:rPr lang="en-GB" sz="3200" dirty="0" err="1">
                <a:solidFill>
                  <a:srgbClr val="002060"/>
                </a:solidFill>
              </a:rPr>
              <a:t>ist</a:t>
            </a:r>
            <a:r>
              <a:rPr lang="en-GB" sz="3200" dirty="0">
                <a:solidFill>
                  <a:srgbClr val="002060"/>
                </a:solidFill>
              </a:rPr>
              <a:t> </a:t>
            </a:r>
            <a:r>
              <a:rPr lang="en-GB" sz="3200" dirty="0" err="1">
                <a:solidFill>
                  <a:srgbClr val="002060"/>
                </a:solidFill>
              </a:rPr>
              <a:t>nicht</a:t>
            </a:r>
            <a:r>
              <a:rPr lang="en-GB" sz="3200" dirty="0">
                <a:solidFill>
                  <a:srgbClr val="002060"/>
                </a:solidFill>
              </a:rPr>
              <a:t> England!</a:t>
            </a:r>
          </a:p>
        </p:txBody>
      </p:sp>
    </p:spTree>
    <p:extLst>
      <p:ext uri="{BB962C8B-B14F-4D97-AF65-F5344CB8AC3E}">
        <p14:creationId xmlns:p14="http://schemas.microsoft.com/office/powerpoint/2010/main" val="271869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/>
      <p:bldP spid="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8D7FCBA4-A9E5-4388-B426-047502BD6034}"/>
              </a:ext>
            </a:extLst>
          </p:cNvPr>
          <p:cNvSpPr/>
          <p:nvPr/>
        </p:nvSpPr>
        <p:spPr>
          <a:xfrm>
            <a:off x="620251" y="1681063"/>
            <a:ext cx="10157761" cy="3552630"/>
          </a:xfrm>
          <a:prstGeom prst="wedgeRoundRectCallout">
            <a:avLst>
              <a:gd name="adj1" fmla="val 32895"/>
              <a:gd name="adj2" fmla="val -6474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79" y="286178"/>
            <a:ext cx="7872305" cy="582075"/>
          </a:xfrm>
        </p:spPr>
        <p:txBody>
          <a:bodyPr>
            <a:normAutofit/>
          </a:bodyPr>
          <a:lstStyle/>
          <a:p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hlinkClick r:id="" action="ppaction://noaction">
                  <a:snd r:embed="rId5" name="T1_W9_16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Hör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hlinkClick r:id="" action="ppaction://noaction">
                  <a:snd r:embed="rId5" name="T1_W9_16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hlinkClick r:id="" action="ppaction://noaction">
                  <a:snd r:embed="rId5" name="T1_W9_16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zu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hlinkClick r:id="" action="ppaction://noaction">
                  <a:snd r:embed="rId5" name="T1_W9_16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 Dann sing </a:t>
            </a: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hlinkClick r:id="" action="ppaction://noaction">
                  <a:snd r:embed="rId5" name="T1_W9_16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mit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hlinkClick r:id="" action="ppaction://noaction">
                  <a:snd r:embed="rId5" name="T1_W9_16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  <a:endParaRPr lang="en-GB" sz="3200" dirty="0">
              <a:latin typeface="Century Gothic" panose="020B0502020202020204" pitchFamily="34" charset="0"/>
              <a:hlinkClick r:id="" action="ppaction://noaction">
                <a:snd r:embed="rId5" name="T1_W9_16.1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C303ECB6-9440-4AF7-A96E-DB3E151946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725" y="128500"/>
            <a:ext cx="2747607" cy="155256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AD3883F-C433-43AE-9FBD-3346B972CBEB}"/>
              </a:ext>
            </a:extLst>
          </p:cNvPr>
          <p:cNvSpPr txBox="1"/>
          <p:nvPr/>
        </p:nvSpPr>
        <p:spPr>
          <a:xfrm>
            <a:off x="846364" y="1718440"/>
            <a:ext cx="100232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Tschüss, Tschüss, Tschüss, Tschüss,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Tschüss, Tschüss, Auf Wiedersehen!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Bis bald, bis bald, bis bald, bis bald.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Tschüss, Tschüss, Tschüss, Tschüss, </a:t>
            </a:r>
            <a:b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Auf Wiedersehen!</a:t>
            </a:r>
          </a:p>
        </p:txBody>
      </p:sp>
      <p:sp>
        <p:nvSpPr>
          <p:cNvPr id="4" name="TextBox 3">
            <a:hlinkClick r:id="" action="ppaction://noaction">
              <a:snd r:embed="rId7" name="T1_W9_16.2.wav"/>
            </a:hlinkClick>
            <a:extLst>
              <a:ext uri="{FF2B5EF4-FFF2-40B4-BE49-F238E27FC236}">
                <a16:creationId xmlns:a16="http://schemas.microsoft.com/office/drawing/2014/main" id="{E1D59A62-6A13-4DC1-AE4B-AE171A2FCFAF}"/>
              </a:ext>
            </a:extLst>
          </p:cNvPr>
          <p:cNvSpPr txBox="1"/>
          <p:nvPr/>
        </p:nvSpPr>
        <p:spPr>
          <a:xfrm>
            <a:off x="9167751" y="6360168"/>
            <a:ext cx="2933206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Bis bald! </a:t>
            </a:r>
            <a:r>
              <a:rPr lang="en-GB">
                <a:solidFill>
                  <a:srgbClr val="002060"/>
                </a:solidFill>
                <a:latin typeface="Century Gothic" panose="020B0502020202020204" pitchFamily="34" charset="0"/>
              </a:rPr>
              <a:t>–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See you soon!</a:t>
            </a:r>
          </a:p>
        </p:txBody>
      </p:sp>
      <p:pic>
        <p:nvPicPr>
          <p:cNvPr id="5" name="tschuess song">
            <a:hlinkClick r:id="" action="ppaction://media"/>
            <a:extLst>
              <a:ext uri="{FF2B5EF4-FFF2-40B4-BE49-F238E27FC236}">
                <a16:creationId xmlns:a16="http://schemas.microsoft.com/office/drawing/2014/main" id="{1E64C052-8A72-DA48-7AA2-C6AA798786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69564" y="3345134"/>
            <a:ext cx="1350962" cy="135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9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8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>
                <a:solidFill>
                  <a:srgbClr val="FF0000"/>
                </a:solidFill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lang="en-GB" sz="1400" kern="0" dirty="0">
              <a:solidFill>
                <a:srgbClr val="FF000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F3AF43B0-41F2-47CC-9F94-6693871740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43497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2EE0B19-BE04-4025-9E74-BB21397C3B5B}"/>
              </a:ext>
            </a:extLst>
          </p:cNvPr>
          <p:cNvSpPr/>
          <p:nvPr/>
        </p:nvSpPr>
        <p:spPr>
          <a:xfrm>
            <a:off x="192453" y="1690062"/>
            <a:ext cx="10157761" cy="3552630"/>
          </a:xfrm>
          <a:prstGeom prst="wedgeRoundRectCallout">
            <a:avLst>
              <a:gd name="adj1" fmla="val 32895"/>
              <a:gd name="adj2" fmla="val -6474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854" y="0"/>
            <a:ext cx="2237996" cy="582075"/>
          </a:xfrm>
        </p:spPr>
        <p:txBody>
          <a:bodyPr>
            <a:normAutofit/>
          </a:bodyPr>
          <a:lstStyle/>
          <a:p>
            <a:r>
              <a:rPr lang="en-GB" sz="800" b="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singen</a:t>
            </a:r>
            <a:endParaRPr lang="en-GB" sz="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hlinkClick r:id="" action="ppaction://noaction">
              <a:snd r:embed="rId5" name="T1_W9_2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213834" y="78396"/>
            <a:ext cx="5098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3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3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3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 Dann sing </a:t>
            </a:r>
            <a:r>
              <a:rPr kumimoji="0" lang="en-GB" sz="3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mit</a:t>
            </a:r>
            <a:r>
              <a:rPr kumimoji="0" lang="en-GB" sz="3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!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C303ECB6-9440-4AF7-A96E-DB3E151946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725" y="128500"/>
            <a:ext cx="2747607" cy="155256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AD3883F-C433-43AE-9FBD-3346B972CBEB}"/>
              </a:ext>
            </a:extLst>
          </p:cNvPr>
          <p:cNvSpPr txBox="1"/>
          <p:nvPr/>
        </p:nvSpPr>
        <p:spPr>
          <a:xfrm>
            <a:off x="383420" y="1690062"/>
            <a:ext cx="787230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Hallo! Hallo!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Guten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Tag!</a:t>
            </a:r>
            <a:b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Hallo! Hallo!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Guten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Tag!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Hallo! Ich bin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hier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Hallo! Du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bist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da,</a:t>
            </a:r>
            <a:b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Hallo! Hallo!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Guten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Tag!</a:t>
            </a:r>
          </a:p>
        </p:txBody>
      </p:sp>
      <p:pic>
        <p:nvPicPr>
          <p:cNvPr id="3" name="hallo song">
            <a:hlinkClick r:id="" action="ppaction://media"/>
            <a:extLst>
              <a:ext uri="{FF2B5EF4-FFF2-40B4-BE49-F238E27FC236}">
                <a16:creationId xmlns:a16="http://schemas.microsoft.com/office/drawing/2014/main" id="{C0F23219-276C-EFB5-7916-9792941B7A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55335" y="2770806"/>
            <a:ext cx="1316385" cy="131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32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1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4938035" y="3811580"/>
            <a:ext cx="2315930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lang="en-GB" sz="6600" b="1" noProof="0" dirty="0">
                <a:solidFill>
                  <a:srgbClr val="FF0066"/>
                </a:solidFill>
                <a:latin typeface="Century Gothic" panose="020B0502020202020204" pitchFamily="34" charset="0"/>
              </a:rPr>
              <a:t>W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elt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89452" y="-84044"/>
            <a:ext cx="3863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>
                <a:solidFill>
                  <a:srgbClr val="002060"/>
                </a:solidFill>
              </a:rPr>
              <a:t>[w]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pic>
        <p:nvPicPr>
          <p:cNvPr id="1026" name="Picture 2" descr="Free vector graphics of World">
            <a:extLst>
              <a:ext uri="{FF2B5EF4-FFF2-40B4-BE49-F238E27FC236}">
                <a16:creationId xmlns:a16="http://schemas.microsoft.com/office/drawing/2014/main" id="{A8D65C0D-F6A9-C098-5AC5-60B520A6A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531" y="1801157"/>
            <a:ext cx="1986226" cy="201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119269" y="-191614"/>
            <a:ext cx="3863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>
                <a:solidFill>
                  <a:srgbClr val="002060"/>
                </a:solidFill>
              </a:rPr>
              <a:t>[w]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C7E08738-085A-4F94-A942-18CA5B613937}"/>
              </a:ext>
            </a:extLst>
          </p:cNvPr>
          <p:cNvSpPr/>
          <p:nvPr/>
        </p:nvSpPr>
        <p:spPr>
          <a:xfrm>
            <a:off x="4402834" y="1594142"/>
            <a:ext cx="3776181" cy="36303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CustomShape 2">
            <a:extLst>
              <a:ext uri="{FF2B5EF4-FFF2-40B4-BE49-F238E27FC236}">
                <a16:creationId xmlns:a16="http://schemas.microsoft.com/office/drawing/2014/main" id="{03563C69-6445-4B65-1C0A-4912B599C62F}"/>
              </a:ext>
            </a:extLst>
          </p:cNvPr>
          <p:cNvSpPr/>
          <p:nvPr/>
        </p:nvSpPr>
        <p:spPr>
          <a:xfrm>
            <a:off x="4938035" y="3811580"/>
            <a:ext cx="2315930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lang="en-GB" sz="6600" b="1" noProof="0" dirty="0">
                <a:solidFill>
                  <a:srgbClr val="FF0066"/>
                </a:solidFill>
                <a:latin typeface="Century Gothic" panose="020B0502020202020204" pitchFamily="34" charset="0"/>
              </a:rPr>
              <a:t>W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elt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1" name="Picture 2" descr="Free vector graphics of World">
            <a:extLst>
              <a:ext uri="{FF2B5EF4-FFF2-40B4-BE49-F238E27FC236}">
                <a16:creationId xmlns:a16="http://schemas.microsoft.com/office/drawing/2014/main" id="{24D9A5CB-51AF-A2B8-E9B6-2D34AA4E5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531" y="1801157"/>
            <a:ext cx="1986226" cy="201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graphics of Water tap">
            <a:extLst>
              <a:ext uri="{FF2B5EF4-FFF2-40B4-BE49-F238E27FC236}">
                <a16:creationId xmlns:a16="http://schemas.microsoft.com/office/drawing/2014/main" id="{84A3CBBE-2AF9-0A06-C51E-C9D1E3DD3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652" y="977510"/>
            <a:ext cx="1376552" cy="203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stomShape 2">
            <a:extLst>
              <a:ext uri="{FF2B5EF4-FFF2-40B4-BE49-F238E27FC236}">
                <a16:creationId xmlns:a16="http://schemas.microsoft.com/office/drawing/2014/main" id="{AC535F9A-6114-2F99-27C7-48C471B37CD0}"/>
              </a:ext>
            </a:extLst>
          </p:cNvPr>
          <p:cNvSpPr/>
          <p:nvPr/>
        </p:nvSpPr>
        <p:spPr>
          <a:xfrm>
            <a:off x="207997" y="2814983"/>
            <a:ext cx="3293761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lang="en-GB" sz="6600" b="1" noProof="0" dirty="0">
                <a:solidFill>
                  <a:srgbClr val="FF0066"/>
                </a:solidFill>
                <a:latin typeface="Century Gothic" panose="020B0502020202020204" pitchFamily="34" charset="0"/>
              </a:rPr>
              <a:t>W</a:t>
            </a:r>
            <a:r>
              <a:rPr lang="en-GB" sz="66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asser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52" name="Picture 4" descr="Free vector graphics of Girl">
            <a:extLst>
              <a:ext uri="{FF2B5EF4-FFF2-40B4-BE49-F238E27FC236}">
                <a16:creationId xmlns:a16="http://schemas.microsoft.com/office/drawing/2014/main" id="{DF6FB126-2744-ADC0-A842-41A0D9382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712" y="1068272"/>
            <a:ext cx="1376552" cy="187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stomShape 2">
            <a:extLst>
              <a:ext uri="{FF2B5EF4-FFF2-40B4-BE49-F238E27FC236}">
                <a16:creationId xmlns:a16="http://schemas.microsoft.com/office/drawing/2014/main" id="{80469775-BE9A-894C-5892-F7A6D6B7DD0E}"/>
              </a:ext>
            </a:extLst>
          </p:cNvPr>
          <p:cNvSpPr/>
          <p:nvPr/>
        </p:nvSpPr>
        <p:spPr>
          <a:xfrm>
            <a:off x="8157666" y="2941254"/>
            <a:ext cx="3776181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lang="en-GB" sz="66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Ant</a:t>
            </a:r>
            <a:r>
              <a:rPr lang="en-GB" sz="6600" b="1" noProof="0" dirty="0">
                <a:solidFill>
                  <a:srgbClr val="FF0066"/>
                </a:solidFill>
                <a:latin typeface="Century Gothic" panose="020B0502020202020204" pitchFamily="34" charset="0"/>
              </a:rPr>
              <a:t>w</a:t>
            </a:r>
            <a:r>
              <a:rPr lang="en-GB" sz="66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ort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54" name="Picture 6" descr="Free vector graphics of Accept">
            <a:extLst>
              <a:ext uri="{FF2B5EF4-FFF2-40B4-BE49-F238E27FC236}">
                <a16:creationId xmlns:a16="http://schemas.microsoft.com/office/drawing/2014/main" id="{FB5E118C-A318-173E-8D41-1CB5CAD45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731" y="4082798"/>
            <a:ext cx="2054915" cy="172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stomShape 2">
            <a:extLst>
              <a:ext uri="{FF2B5EF4-FFF2-40B4-BE49-F238E27FC236}">
                <a16:creationId xmlns:a16="http://schemas.microsoft.com/office/drawing/2014/main" id="{8D26D0BE-05A1-E1C9-709F-DC2C25A69807}"/>
              </a:ext>
            </a:extLst>
          </p:cNvPr>
          <p:cNvSpPr/>
          <p:nvPr/>
        </p:nvSpPr>
        <p:spPr>
          <a:xfrm>
            <a:off x="403097" y="5560382"/>
            <a:ext cx="3776181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lang="en-GB" sz="6600" b="1" noProof="0" dirty="0">
                <a:solidFill>
                  <a:srgbClr val="FF0066"/>
                </a:solidFill>
                <a:latin typeface="Century Gothic" panose="020B0502020202020204" pitchFamily="34" charset="0"/>
              </a:rPr>
              <a:t>w</a:t>
            </a:r>
            <a:r>
              <a:rPr lang="en-GB" sz="66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ahr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">
            <a:extLst>
              <a:ext uri="{FF2B5EF4-FFF2-40B4-BE49-F238E27FC236}">
                <a16:creationId xmlns:a16="http://schemas.microsoft.com/office/drawing/2014/main" id="{454F14AC-57E8-FFF4-87E3-B3E7DC022EE1}"/>
              </a:ext>
            </a:extLst>
          </p:cNvPr>
          <p:cNvSpPr/>
          <p:nvPr/>
        </p:nvSpPr>
        <p:spPr>
          <a:xfrm>
            <a:off x="7654711" y="5477122"/>
            <a:ext cx="4279136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lang="en-GB" sz="66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ge</a:t>
            </a:r>
            <a:r>
              <a:rPr lang="en-GB" sz="6600" b="1" noProof="0" dirty="0">
                <a:solidFill>
                  <a:srgbClr val="FF0066"/>
                </a:solidFill>
                <a:latin typeface="Century Gothic" panose="020B0502020202020204" pitchFamily="34" charset="0"/>
              </a:rPr>
              <a:t>w</a:t>
            </a:r>
            <a:r>
              <a:rPr lang="en-GB" sz="66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innen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56" name="Picture 8" descr="Free vector graphics of Award">
            <a:extLst>
              <a:ext uri="{FF2B5EF4-FFF2-40B4-BE49-F238E27FC236}">
                <a16:creationId xmlns:a16="http://schemas.microsoft.com/office/drawing/2014/main" id="{70F57165-EFE8-7388-3F1D-A24275B2D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3356" y="4021592"/>
            <a:ext cx="1481224" cy="159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99649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0"/>
            <a:ext cx="81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[w]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CustomShape 6">
            <a:extLst>
              <a:ext uri="{FF2B5EF4-FFF2-40B4-BE49-F238E27FC236}">
                <a16:creationId xmlns:a16="http://schemas.microsoft.com/office/drawing/2014/main" id="{76EA0DC1-EFD3-4A65-8DC5-2DAE9E183631}"/>
              </a:ext>
            </a:extLst>
          </p:cNvPr>
          <p:cNvSpPr/>
          <p:nvPr/>
        </p:nvSpPr>
        <p:spPr>
          <a:xfrm>
            <a:off x="898842" y="2378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ead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the dialogue with a partner.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7">
            <a:extLst>
              <a:ext uri="{FF2B5EF4-FFF2-40B4-BE49-F238E27FC236}">
                <a16:creationId xmlns:a16="http://schemas.microsoft.com/office/drawing/2014/main" id="{1E16F109-5BB7-45F7-B336-9D99B866A7C4}"/>
              </a:ext>
            </a:extLst>
          </p:cNvPr>
          <p:cNvSpPr/>
          <p:nvPr/>
        </p:nvSpPr>
        <p:spPr>
          <a:xfrm>
            <a:off x="831251" y="496380"/>
            <a:ext cx="7475438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Maike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and Steffen are travelling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in Germany and are talking on the phone.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57C4FD2-6F61-444C-A1BA-3D28A91C21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B9BA21D-D352-47FD-A7F3-4B63D9417064}"/>
              </a:ext>
            </a:extLst>
          </p:cNvPr>
          <p:cNvCxnSpPr/>
          <p:nvPr/>
        </p:nvCxnSpPr>
        <p:spPr>
          <a:xfrm>
            <a:off x="8251433" y="2615199"/>
            <a:ext cx="3538164" cy="362778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E4606F9-D114-4711-93C2-0286AFBA5E5B}"/>
              </a:ext>
            </a:extLst>
          </p:cNvPr>
          <p:cNvSpPr txBox="1"/>
          <p:nvPr/>
        </p:nvSpPr>
        <p:spPr>
          <a:xfrm>
            <a:off x="8631598" y="353188"/>
            <a:ext cx="12919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Map of Germany with the two cities marked on there.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67B0F78-33AA-6E27-34A0-9D97C164B95F}"/>
              </a:ext>
            </a:extLst>
          </p:cNvPr>
          <p:cNvGrpSpPr/>
          <p:nvPr/>
        </p:nvGrpSpPr>
        <p:grpSpPr>
          <a:xfrm>
            <a:off x="8121330" y="2532467"/>
            <a:ext cx="3794831" cy="3882488"/>
            <a:chOff x="8397169" y="2349347"/>
            <a:chExt cx="3794831" cy="388248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E2EAD16-287D-4C04-B98A-A65E5F0D43B1}"/>
                </a:ext>
              </a:extLst>
            </p:cNvPr>
            <p:cNvSpPr/>
            <p:nvPr/>
          </p:nvSpPr>
          <p:spPr>
            <a:xfrm>
              <a:off x="8397169" y="2349347"/>
              <a:ext cx="3794831" cy="3882488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 descr="A person holding a phone&#10;&#10;Description automatically generated with low confidence">
              <a:extLst>
                <a:ext uri="{FF2B5EF4-FFF2-40B4-BE49-F238E27FC236}">
                  <a16:creationId xmlns:a16="http://schemas.microsoft.com/office/drawing/2014/main" id="{C9D4BD8D-E154-4168-86D1-7C639479A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8086" y="2725122"/>
              <a:ext cx="1359959" cy="1407756"/>
            </a:xfrm>
            <a:prstGeom prst="rect">
              <a:avLst/>
            </a:prstGeom>
          </p:spPr>
        </p:pic>
        <p:pic>
          <p:nvPicPr>
            <p:cNvPr id="11" name="Picture 10" descr="A person talking on the phone&#10;&#10;Description automatically generated with medium confidence">
              <a:extLst>
                <a:ext uri="{FF2B5EF4-FFF2-40B4-BE49-F238E27FC236}">
                  <a16:creationId xmlns:a16="http://schemas.microsoft.com/office/drawing/2014/main" id="{A07A734A-D2E2-4FBE-9044-4587F6F87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8173" y="4167808"/>
              <a:ext cx="1800180" cy="1481564"/>
            </a:xfrm>
            <a:prstGeom prst="rect">
              <a:avLst/>
            </a:prstGeom>
          </p:spPr>
        </p:pic>
      </p:grpSp>
      <p:pic>
        <p:nvPicPr>
          <p:cNvPr id="27" name="Picture 26" descr="Map&#10;&#10;Description automatically generated">
            <a:extLst>
              <a:ext uri="{FF2B5EF4-FFF2-40B4-BE49-F238E27FC236}">
                <a16:creationId xmlns:a16="http://schemas.microsoft.com/office/drawing/2014/main" id="{F0673783-F7E4-4F6D-9C32-9D88DD80FA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353" y="118492"/>
            <a:ext cx="1711231" cy="2090321"/>
          </a:xfrm>
          <a:prstGeom prst="rect">
            <a:avLst/>
          </a:prstGeom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4A86FD73-90B6-34DD-03FE-016FACEA2FCB}"/>
              </a:ext>
            </a:extLst>
          </p:cNvPr>
          <p:cNvSpPr/>
          <p:nvPr/>
        </p:nvSpPr>
        <p:spPr>
          <a:xfrm>
            <a:off x="476510" y="1536830"/>
            <a:ext cx="3052753" cy="874269"/>
          </a:xfrm>
          <a:prstGeom prst="wedgeRoundRectCallout">
            <a:avLst>
              <a:gd name="adj1" fmla="val -49488"/>
              <a:gd name="adj2" fmla="val 7235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CAE3DA-8928-17E0-9B63-8B16C7B894AC}"/>
              </a:ext>
            </a:extLst>
          </p:cNvPr>
          <p:cNvSpPr txBox="1"/>
          <p:nvPr/>
        </p:nvSpPr>
        <p:spPr>
          <a:xfrm>
            <a:off x="674637" y="1758520"/>
            <a:ext cx="27109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</a:rPr>
              <a:t>Hallo! </a:t>
            </a:r>
            <a:r>
              <a:rPr lang="en-US" sz="2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W</a:t>
            </a:r>
            <a:r>
              <a:rPr lang="en-US" sz="2200" b="1" dirty="0">
                <a:solidFill>
                  <a:srgbClr val="002060"/>
                </a:solidFill>
              </a:rPr>
              <a:t>ie </a:t>
            </a:r>
            <a:r>
              <a:rPr lang="en-US" sz="2200" b="1" dirty="0" err="1">
                <a:solidFill>
                  <a:srgbClr val="002060"/>
                </a:solidFill>
              </a:rPr>
              <a:t>geht’s</a:t>
            </a:r>
            <a:r>
              <a:rPr lang="en-US" sz="2200" b="1" dirty="0">
                <a:solidFill>
                  <a:srgbClr val="002060"/>
                </a:solidFill>
              </a:rPr>
              <a:t>? </a:t>
            </a:r>
            <a:endParaRPr lang="en-GB" sz="2200" b="1" dirty="0">
              <a:solidFill>
                <a:srgbClr val="002060"/>
              </a:solidFill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69FD578F-180F-78CF-0A7C-B15939343E58}"/>
              </a:ext>
            </a:extLst>
          </p:cNvPr>
          <p:cNvSpPr/>
          <p:nvPr/>
        </p:nvSpPr>
        <p:spPr>
          <a:xfrm>
            <a:off x="3655325" y="2287987"/>
            <a:ext cx="3052753" cy="874269"/>
          </a:xfrm>
          <a:prstGeom prst="wedgeRoundRectCallout">
            <a:avLst>
              <a:gd name="adj1" fmla="val 51933"/>
              <a:gd name="adj2" fmla="val 6685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E1CC287-08F6-F783-94D4-EDFC183511D2}"/>
              </a:ext>
            </a:extLst>
          </p:cNvPr>
          <p:cNvSpPr txBox="1"/>
          <p:nvPr/>
        </p:nvSpPr>
        <p:spPr>
          <a:xfrm>
            <a:off x="3788780" y="2509677"/>
            <a:ext cx="27109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02060"/>
                </a:solidFill>
              </a:rPr>
              <a:t>Gut! </a:t>
            </a:r>
            <a:r>
              <a:rPr lang="en-US" sz="2200" b="1">
                <a:solidFill>
                  <a:srgbClr val="FF0066"/>
                </a:solidFill>
                <a:latin typeface="Century Gothic" panose="020B0502020202020204" pitchFamily="34" charset="0"/>
              </a:rPr>
              <a:t>W</a:t>
            </a:r>
            <a:r>
              <a:rPr lang="en-US" sz="2200" b="1">
                <a:solidFill>
                  <a:srgbClr val="002060"/>
                </a:solidFill>
              </a:rPr>
              <a:t>o bist du? </a:t>
            </a:r>
            <a:endParaRPr lang="en-GB" sz="2200" b="1" dirty="0">
              <a:solidFill>
                <a:srgbClr val="002060"/>
              </a:solidFill>
            </a:endParaRPr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517A1E7D-F0CC-B5E5-EF81-37E31C4EA6E4}"/>
              </a:ext>
            </a:extLst>
          </p:cNvPr>
          <p:cNvSpPr/>
          <p:nvPr/>
        </p:nvSpPr>
        <p:spPr>
          <a:xfrm>
            <a:off x="476509" y="3162256"/>
            <a:ext cx="3052753" cy="874269"/>
          </a:xfrm>
          <a:prstGeom prst="wedgeRoundRectCallout">
            <a:avLst>
              <a:gd name="adj1" fmla="val -49488"/>
              <a:gd name="adj2" fmla="val 7235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E126BA58-24EE-DCA3-12AB-5559304CBB9F}"/>
              </a:ext>
            </a:extLst>
          </p:cNvPr>
          <p:cNvSpPr/>
          <p:nvPr/>
        </p:nvSpPr>
        <p:spPr>
          <a:xfrm>
            <a:off x="480090" y="4765059"/>
            <a:ext cx="3052753" cy="874269"/>
          </a:xfrm>
          <a:prstGeom prst="wedgeRoundRectCallout">
            <a:avLst>
              <a:gd name="adj1" fmla="val -49488"/>
              <a:gd name="adj2" fmla="val 7235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91D2BAE5-B118-3E2C-0C15-71EF620F6081}"/>
              </a:ext>
            </a:extLst>
          </p:cNvPr>
          <p:cNvSpPr/>
          <p:nvPr/>
        </p:nvSpPr>
        <p:spPr>
          <a:xfrm>
            <a:off x="3853445" y="3730673"/>
            <a:ext cx="3052753" cy="874269"/>
          </a:xfrm>
          <a:prstGeom prst="wedgeRoundRectCallout">
            <a:avLst>
              <a:gd name="adj1" fmla="val 51933"/>
              <a:gd name="adj2" fmla="val 6685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32156ED5-3CC4-6925-E2D0-5380AC84EADA}"/>
              </a:ext>
            </a:extLst>
          </p:cNvPr>
          <p:cNvSpPr/>
          <p:nvPr/>
        </p:nvSpPr>
        <p:spPr>
          <a:xfrm>
            <a:off x="3768004" y="5540686"/>
            <a:ext cx="3052753" cy="874269"/>
          </a:xfrm>
          <a:prstGeom prst="wedgeRoundRectCallout">
            <a:avLst>
              <a:gd name="adj1" fmla="val 51933"/>
              <a:gd name="adj2" fmla="val 6685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EE5A022-EC73-73C6-8EC5-B0BAFD7953EB}"/>
              </a:ext>
            </a:extLst>
          </p:cNvPr>
          <p:cNvSpPr txBox="1"/>
          <p:nvPr/>
        </p:nvSpPr>
        <p:spPr>
          <a:xfrm>
            <a:off x="521336" y="3246631"/>
            <a:ext cx="30079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</a:rPr>
              <a:t>Ich bin in </a:t>
            </a:r>
            <a:r>
              <a:rPr lang="en-US" sz="2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W</a:t>
            </a:r>
            <a:r>
              <a:rPr lang="en-US" sz="2200" b="1" dirty="0">
                <a:solidFill>
                  <a:srgbClr val="002060"/>
                </a:solidFill>
              </a:rPr>
              <a:t>uppertal! Und du? </a:t>
            </a:r>
            <a:endParaRPr lang="en-GB" sz="2200" b="1" dirty="0">
              <a:solidFill>
                <a:srgbClr val="00206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D1AB222-E498-D3AC-D315-75BA88EF02B4}"/>
              </a:ext>
            </a:extLst>
          </p:cNvPr>
          <p:cNvSpPr txBox="1"/>
          <p:nvPr/>
        </p:nvSpPr>
        <p:spPr>
          <a:xfrm>
            <a:off x="3830074" y="3952363"/>
            <a:ext cx="30994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</a:rPr>
              <a:t>Ich bin in </a:t>
            </a:r>
            <a:r>
              <a:rPr lang="en-US" sz="2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W</a:t>
            </a:r>
            <a:r>
              <a:rPr lang="en-US" sz="2200" b="1" dirty="0">
                <a:solidFill>
                  <a:srgbClr val="002060"/>
                </a:solidFill>
              </a:rPr>
              <a:t>iesbaden.</a:t>
            </a:r>
            <a:endParaRPr lang="en-GB" sz="2200" b="1" dirty="0">
              <a:solidFill>
                <a:srgbClr val="00206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2AD51CC-C466-A8E8-274A-0D4EA048D1D9}"/>
              </a:ext>
            </a:extLst>
          </p:cNvPr>
          <p:cNvSpPr txBox="1"/>
          <p:nvPr/>
        </p:nvSpPr>
        <p:spPr>
          <a:xfrm>
            <a:off x="532060" y="4817472"/>
            <a:ext cx="27109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2060"/>
                </a:solidFill>
              </a:rPr>
              <a:t>Alles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klar</a:t>
            </a:r>
            <a:r>
              <a:rPr lang="en-US" sz="2200" b="1" dirty="0">
                <a:solidFill>
                  <a:srgbClr val="002060"/>
                </a:solidFill>
              </a:rPr>
              <a:t>. </a:t>
            </a:r>
          </a:p>
          <a:p>
            <a:r>
              <a:rPr lang="en-US" sz="2200" b="1" dirty="0">
                <a:solidFill>
                  <a:srgbClr val="002060"/>
                </a:solidFill>
              </a:rPr>
              <a:t>Auf </a:t>
            </a:r>
            <a:r>
              <a:rPr lang="en-US" sz="2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W</a:t>
            </a:r>
            <a:r>
              <a:rPr lang="en-US" sz="2200" b="1" dirty="0">
                <a:solidFill>
                  <a:srgbClr val="002060"/>
                </a:solidFill>
              </a:rPr>
              <a:t>iedersehen. </a:t>
            </a:r>
            <a:endParaRPr lang="en-GB" sz="2200" b="1" dirty="0">
              <a:solidFill>
                <a:srgbClr val="00206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19CD75B-2A35-4901-0F9B-28897CE69460}"/>
              </a:ext>
            </a:extLst>
          </p:cNvPr>
          <p:cNvSpPr txBox="1"/>
          <p:nvPr/>
        </p:nvSpPr>
        <p:spPr>
          <a:xfrm>
            <a:off x="4205953" y="5733556"/>
            <a:ext cx="15113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2060"/>
                </a:solidFill>
              </a:rPr>
              <a:t>Tschüss</a:t>
            </a:r>
            <a:r>
              <a:rPr lang="en-US" sz="2200" b="1" dirty="0">
                <a:solidFill>
                  <a:srgbClr val="002060"/>
                </a:solidFill>
              </a:rPr>
              <a:t>!</a:t>
            </a:r>
            <a:endParaRPr lang="en-GB" sz="2200" b="1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C2D22CC-60F3-96C2-BB93-7E204DB181C4}"/>
              </a:ext>
            </a:extLst>
          </p:cNvPr>
          <p:cNvSpPr txBox="1"/>
          <p:nvPr/>
        </p:nvSpPr>
        <p:spPr>
          <a:xfrm>
            <a:off x="4371474" y="3938155"/>
            <a:ext cx="89996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561A616-A058-F628-979A-F9D35482591B}"/>
              </a:ext>
            </a:extLst>
          </p:cNvPr>
          <p:cNvSpPr txBox="1"/>
          <p:nvPr/>
        </p:nvSpPr>
        <p:spPr>
          <a:xfrm>
            <a:off x="4371474" y="3938155"/>
            <a:ext cx="89996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  <p:sp>
        <p:nvSpPr>
          <p:cNvPr id="40" name="Rounded Rectangular Callout 24">
            <a:extLst>
              <a:ext uri="{FF2B5EF4-FFF2-40B4-BE49-F238E27FC236}">
                <a16:creationId xmlns:a16="http://schemas.microsoft.com/office/drawing/2014/main" id="{D9F4FA08-8896-65C8-D4C2-217C135ECF7D}"/>
              </a:ext>
            </a:extLst>
          </p:cNvPr>
          <p:cNvSpPr/>
          <p:nvPr/>
        </p:nvSpPr>
        <p:spPr>
          <a:xfrm>
            <a:off x="3631116" y="584543"/>
            <a:ext cx="6893571" cy="2292793"/>
          </a:xfrm>
          <a:prstGeom prst="wedgeRoundRectCallout">
            <a:avLst>
              <a:gd name="adj1" fmla="val -73647"/>
              <a:gd name="adj2" fmla="val 141655"/>
              <a:gd name="adj3" fmla="val 16667"/>
            </a:avLst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Alles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klar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means 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all clear </a:t>
            </a:r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and can be used as a question and an answer: </a:t>
            </a:r>
          </a:p>
          <a:p>
            <a:pPr lvl="0">
              <a:defRPr/>
            </a:pPr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Teacher:        </a:t>
            </a:r>
            <a:r>
              <a:rPr lang="en-GB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Alles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klar</a:t>
            </a:r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? (Everything clear?)</a:t>
            </a:r>
          </a:p>
          <a:p>
            <a:pPr lvl="0">
              <a:defRPr/>
            </a:pPr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Pupil:              </a:t>
            </a:r>
            <a:r>
              <a:rPr lang="en-GB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Alles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klar</a:t>
            </a:r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!  (all clear!)</a:t>
            </a:r>
          </a:p>
        </p:txBody>
      </p:sp>
      <p:sp>
        <p:nvSpPr>
          <p:cNvPr id="7" name="Action Button: Sound 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19BA66E-72FC-432D-B1EF-F8F346AA2306}"/>
              </a:ext>
            </a:extLst>
          </p:cNvPr>
          <p:cNvSpPr/>
          <p:nvPr/>
        </p:nvSpPr>
        <p:spPr>
          <a:xfrm>
            <a:off x="5220590" y="1695176"/>
            <a:ext cx="433953" cy="386856"/>
          </a:xfrm>
          <a:prstGeom prst="actionButtonSoun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Action Button: Sound 3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B9FBBFE-130F-4044-A993-1B47A96458B7}"/>
              </a:ext>
            </a:extLst>
          </p:cNvPr>
          <p:cNvSpPr/>
          <p:nvPr/>
        </p:nvSpPr>
        <p:spPr>
          <a:xfrm>
            <a:off x="5220591" y="2124840"/>
            <a:ext cx="433953" cy="386856"/>
          </a:xfrm>
          <a:prstGeom prst="actionButtonSoun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87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7" grpId="0" animBg="1"/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" name="CustomShape 2">
            <a:extLst>
              <a:ext uri="{FF2B5EF4-FFF2-40B4-BE49-F238E27FC236}">
                <a16:creationId xmlns:a16="http://schemas.microsoft.com/office/drawing/2014/main" id="{490338EE-67EF-C040-A3AA-03F3C307D118}"/>
              </a:ext>
            </a:extLst>
          </p:cNvPr>
          <p:cNvSpPr/>
          <p:nvPr/>
        </p:nvSpPr>
        <p:spPr>
          <a:xfrm>
            <a:off x="0" y="3529109"/>
            <a:ext cx="3293761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lang="en-US" sz="4800" b="1" spc="-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links</a:t>
            </a:r>
            <a:endParaRPr kumimoji="0" lang="en-GB" sz="4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CustomShape 2">
            <a:extLst>
              <a:ext uri="{FF2B5EF4-FFF2-40B4-BE49-F238E27FC236}">
                <a16:creationId xmlns:a16="http://schemas.microsoft.com/office/drawing/2014/main" id="{A385762A-E8DC-E5B3-2E3C-A99D6134B80C}"/>
              </a:ext>
            </a:extLst>
          </p:cNvPr>
          <p:cNvSpPr/>
          <p:nvPr/>
        </p:nvSpPr>
        <p:spPr>
          <a:xfrm>
            <a:off x="4495711" y="2331742"/>
            <a:ext cx="3293761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sz="4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oben</a:t>
            </a:r>
            <a:endParaRPr lang="en-GB" sz="4800" b="1" spc="-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CustomShape 2">
            <a:extLst>
              <a:ext uri="{FF2B5EF4-FFF2-40B4-BE49-F238E27FC236}">
                <a16:creationId xmlns:a16="http://schemas.microsoft.com/office/drawing/2014/main" id="{023BB741-258F-6BED-EF62-43209B35AF85}"/>
              </a:ext>
            </a:extLst>
          </p:cNvPr>
          <p:cNvSpPr/>
          <p:nvPr/>
        </p:nvSpPr>
        <p:spPr>
          <a:xfrm>
            <a:off x="9222664" y="3497613"/>
            <a:ext cx="3293761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lang="en-US" sz="4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rechts</a:t>
            </a:r>
            <a:endParaRPr lang="en-GB" sz="4800" b="1" spc="-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ustomShape 2">
            <a:extLst>
              <a:ext uri="{FF2B5EF4-FFF2-40B4-BE49-F238E27FC236}">
                <a16:creationId xmlns:a16="http://schemas.microsoft.com/office/drawing/2014/main" id="{1270F049-DC32-FDF1-0D65-8176FB8A1C36}"/>
              </a:ext>
            </a:extLst>
          </p:cNvPr>
          <p:cNvSpPr/>
          <p:nvPr/>
        </p:nvSpPr>
        <p:spPr>
          <a:xfrm>
            <a:off x="4594261" y="3874078"/>
            <a:ext cx="3293761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sz="4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unten</a:t>
            </a:r>
            <a:endParaRPr lang="en-GB" sz="4800" b="1" spc="-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50BCC4-F564-7F65-46A1-7573670C36C8}"/>
              </a:ext>
            </a:extLst>
          </p:cNvPr>
          <p:cNvGrpSpPr/>
          <p:nvPr/>
        </p:nvGrpSpPr>
        <p:grpSpPr>
          <a:xfrm rot="10800000">
            <a:off x="9968955" y="2490837"/>
            <a:ext cx="1801177" cy="1282428"/>
            <a:chOff x="195889" y="1702415"/>
            <a:chExt cx="1801177" cy="1282428"/>
          </a:xfrm>
        </p:grpSpPr>
        <p:pic>
          <p:nvPicPr>
            <p:cNvPr id="3074" name="Picture 2" descr="Free vector graphics of Arrow">
              <a:extLst>
                <a:ext uri="{FF2B5EF4-FFF2-40B4-BE49-F238E27FC236}">
                  <a16:creationId xmlns:a16="http://schemas.microsoft.com/office/drawing/2014/main" id="{E833C068-81D9-E3AC-AB64-FF8D7783F1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889" y="1702415"/>
              <a:ext cx="1801177" cy="1282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Google Shape;108;p3">
              <a:extLst>
                <a:ext uri="{FF2B5EF4-FFF2-40B4-BE49-F238E27FC236}">
                  <a16:creationId xmlns:a16="http://schemas.microsoft.com/office/drawing/2014/main" id="{2F9B119B-B9AA-84CE-D733-054C94A53CED}"/>
                </a:ext>
              </a:extLst>
            </p:cNvPr>
            <p:cNvSpPr txBox="1"/>
            <p:nvPr/>
          </p:nvSpPr>
          <p:spPr>
            <a:xfrm rot="10800000">
              <a:off x="326377" y="2131777"/>
              <a:ext cx="1007269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right</a:t>
              </a:r>
              <a:endParaRPr kumimoji="0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9" name="Picture 2" descr="Free vector graphics of Arrow">
            <a:extLst>
              <a:ext uri="{FF2B5EF4-FFF2-40B4-BE49-F238E27FC236}">
                <a16:creationId xmlns:a16="http://schemas.microsoft.com/office/drawing/2014/main" id="{A0418CB7-D0C3-88B5-4BC5-03DFE4635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39188">
            <a:off x="5213298" y="551784"/>
            <a:ext cx="1801177" cy="128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Google Shape;108;p3">
            <a:extLst>
              <a:ext uri="{FF2B5EF4-FFF2-40B4-BE49-F238E27FC236}">
                <a16:creationId xmlns:a16="http://schemas.microsoft.com/office/drawing/2014/main" id="{0F0756AD-A848-B27C-FDB0-4067E332F7B0}"/>
              </a:ext>
            </a:extLst>
          </p:cNvPr>
          <p:cNvSpPr txBox="1"/>
          <p:nvPr/>
        </p:nvSpPr>
        <p:spPr>
          <a:xfrm>
            <a:off x="5431261" y="1536770"/>
            <a:ext cx="155745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above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4A06BDA-C2C7-C867-D6F6-2ACD378E73A6}"/>
              </a:ext>
            </a:extLst>
          </p:cNvPr>
          <p:cNvGrpSpPr/>
          <p:nvPr/>
        </p:nvGrpSpPr>
        <p:grpSpPr>
          <a:xfrm>
            <a:off x="712151" y="2571775"/>
            <a:ext cx="1801177" cy="1282428"/>
            <a:chOff x="195889" y="1702415"/>
            <a:chExt cx="1801177" cy="1282428"/>
          </a:xfrm>
        </p:grpSpPr>
        <p:pic>
          <p:nvPicPr>
            <p:cNvPr id="22" name="Picture 2" descr="Free vector graphics of Arrow">
              <a:extLst>
                <a:ext uri="{FF2B5EF4-FFF2-40B4-BE49-F238E27FC236}">
                  <a16:creationId xmlns:a16="http://schemas.microsoft.com/office/drawing/2014/main" id="{3821C3A5-B08C-B8BB-598A-7FC60559D4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889" y="1702415"/>
              <a:ext cx="1801177" cy="1282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Google Shape;108;p3">
              <a:extLst>
                <a:ext uri="{FF2B5EF4-FFF2-40B4-BE49-F238E27FC236}">
                  <a16:creationId xmlns:a16="http://schemas.microsoft.com/office/drawing/2014/main" id="{BB0702F3-936C-5A11-3BB1-60D18D1B040E}"/>
                </a:ext>
              </a:extLst>
            </p:cNvPr>
            <p:cNvSpPr txBox="1"/>
            <p:nvPr/>
          </p:nvSpPr>
          <p:spPr>
            <a:xfrm>
              <a:off x="433379" y="2031663"/>
              <a:ext cx="1007269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left</a:t>
              </a:r>
              <a:endParaRPr kumimoji="0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4" name="Picture 2" descr="Free vector graphics of Arrow">
            <a:extLst>
              <a:ext uri="{FF2B5EF4-FFF2-40B4-BE49-F238E27FC236}">
                <a16:creationId xmlns:a16="http://schemas.microsoft.com/office/drawing/2014/main" id="{E21FD9AA-9D80-29F3-13F9-873466A30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46221" y="4777927"/>
            <a:ext cx="1609386" cy="141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Google Shape;108;p3">
            <a:extLst>
              <a:ext uri="{FF2B5EF4-FFF2-40B4-BE49-F238E27FC236}">
                <a16:creationId xmlns:a16="http://schemas.microsoft.com/office/drawing/2014/main" id="{9E86BAC4-03FC-BB6C-878E-47AD6991BB5F}"/>
              </a:ext>
            </a:extLst>
          </p:cNvPr>
          <p:cNvSpPr txBox="1"/>
          <p:nvPr/>
        </p:nvSpPr>
        <p:spPr>
          <a:xfrm>
            <a:off x="5458693" y="5390680"/>
            <a:ext cx="1411484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down,</a:t>
            </a:r>
            <a:endParaRPr lang="en-GB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</a:b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below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9C278133-CE8D-1D19-D38A-FAF88FCB4E81}"/>
              </a:ext>
            </a:extLst>
          </p:cNvPr>
          <p:cNvSpPr/>
          <p:nvPr/>
        </p:nvSpPr>
        <p:spPr>
          <a:xfrm>
            <a:off x="1003122" y="204077"/>
            <a:ext cx="3140253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7" name="Graphic 26" descr="Teacher">
            <a:extLst>
              <a:ext uri="{FF2B5EF4-FFF2-40B4-BE49-F238E27FC236}">
                <a16:creationId xmlns:a16="http://schemas.microsoft.com/office/drawing/2014/main" id="{2E13CD9D-C03E-2A96-6388-E999FD9CCB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401" y="33892"/>
            <a:ext cx="914400" cy="9144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76246AB-81E1-4EB5-829F-435E8EE7C4FC}"/>
              </a:ext>
            </a:extLst>
          </p:cNvPr>
          <p:cNvSpPr txBox="1"/>
          <p:nvPr/>
        </p:nvSpPr>
        <p:spPr>
          <a:xfrm>
            <a:off x="1084535" y="232264"/>
            <a:ext cx="30953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Vokabeln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lernen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05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9" grpId="2"/>
      <p:bldP spid="13" grpId="0"/>
      <p:bldP spid="13" grpId="1"/>
      <p:bldP spid="13" grpId="2"/>
      <p:bldP spid="14" grpId="0"/>
      <p:bldP spid="14" grpId="1"/>
      <p:bldP spid="14" grpId="2"/>
      <p:bldP spid="16" grpId="0"/>
      <p:bldP spid="16" grpId="1"/>
      <p:bldP spid="16" grpId="2"/>
      <p:bldP spid="20" grpId="0"/>
      <p:bldP spid="20" grpId="1"/>
      <p:bldP spid="20" grpId="2"/>
      <p:bldP spid="25" grpId="0"/>
      <p:bldP spid="25" grpId="1"/>
      <p:bldP spid="25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250710" y="1219860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Use </a:t>
            </a:r>
            <a:r>
              <a:rPr lang="en-GB" sz="32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nicht</a:t>
            </a: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before an adjective or adverb to mean </a:t>
            </a:r>
            <a:r>
              <a:rPr lang="en-GB" sz="32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not</a:t>
            </a: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5" name="CustomShape 8"/>
          <p:cNvSpPr/>
          <p:nvPr/>
        </p:nvSpPr>
        <p:spPr>
          <a:xfrm>
            <a:off x="1054993" y="2273615"/>
            <a:ext cx="36910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Ich bin </a:t>
            </a:r>
            <a:r>
              <a:rPr kumimoji="0" lang="en-GB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hier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6" name="CustomShape 9"/>
          <p:cNvSpPr/>
          <p:nvPr/>
        </p:nvSpPr>
        <p:spPr>
          <a:xfrm>
            <a:off x="1071236" y="2997585"/>
            <a:ext cx="295141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 am here.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02" name="Google Shape;183;p8"/>
          <p:cNvPicPr/>
          <p:nvPr/>
        </p:nvPicPr>
        <p:blipFill>
          <a:blip r:embed="rId4"/>
          <a:stretch/>
        </p:blipFill>
        <p:spPr>
          <a:xfrm>
            <a:off x="634966" y="2957678"/>
            <a:ext cx="436270" cy="518041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96" y="210542"/>
            <a:ext cx="7267988" cy="425580"/>
          </a:xfrm>
        </p:spPr>
        <p:txBody>
          <a:bodyPr/>
          <a:lstStyle/>
          <a:p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Nicht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 (not) [1/2]</a:t>
            </a:r>
            <a:endParaRPr lang="en-GB" sz="3600" dirty="0"/>
          </a:p>
        </p:txBody>
      </p:sp>
      <p:sp>
        <p:nvSpPr>
          <p:cNvPr id="26" name="CustomShape 8">
            <a:extLst>
              <a:ext uri="{FF2B5EF4-FFF2-40B4-BE49-F238E27FC236}">
                <a16:creationId xmlns:a16="http://schemas.microsoft.com/office/drawing/2014/main" id="{3EDEABA0-BED6-4D47-BED6-1543B5DBCD80}"/>
              </a:ext>
            </a:extLst>
          </p:cNvPr>
          <p:cNvSpPr/>
          <p:nvPr/>
        </p:nvSpPr>
        <p:spPr>
          <a:xfrm>
            <a:off x="6273990" y="2290098"/>
            <a:ext cx="36910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Ich bin </a:t>
            </a:r>
            <a:r>
              <a:rPr lang="en-GB" sz="32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nicht</a:t>
            </a:r>
            <a:r>
              <a:rPr lang="en-GB" sz="3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hier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" name="CustomShape 9">
            <a:extLst>
              <a:ext uri="{FF2B5EF4-FFF2-40B4-BE49-F238E27FC236}">
                <a16:creationId xmlns:a16="http://schemas.microsoft.com/office/drawing/2014/main" id="{AEB41F79-DAFB-4F80-8B35-4F34F83FD2C7}"/>
              </a:ext>
            </a:extLst>
          </p:cNvPr>
          <p:cNvSpPr/>
          <p:nvPr/>
        </p:nvSpPr>
        <p:spPr>
          <a:xfrm>
            <a:off x="6273990" y="2977554"/>
            <a:ext cx="326742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 am 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not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here.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Google Shape;183;p8">
            <a:extLst>
              <a:ext uri="{FF2B5EF4-FFF2-40B4-BE49-F238E27FC236}">
                <a16:creationId xmlns:a16="http://schemas.microsoft.com/office/drawing/2014/main" id="{B3F26E8E-22E4-48D6-90FB-712B34A4D8F7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816660" y="2997765"/>
            <a:ext cx="436270" cy="518041"/>
          </a:xfrm>
          <a:prstGeom prst="rect">
            <a:avLst/>
          </a:prstGeom>
          <a:ln>
            <a:noFill/>
          </a:ln>
        </p:spPr>
      </p:pic>
      <p:sp>
        <p:nvSpPr>
          <p:cNvPr id="31" name="CustomShape 8">
            <a:extLst>
              <a:ext uri="{FF2B5EF4-FFF2-40B4-BE49-F238E27FC236}">
                <a16:creationId xmlns:a16="http://schemas.microsoft.com/office/drawing/2014/main" id="{C9EE4F8B-0A95-47D8-B6CD-9D3E3F310F67}"/>
              </a:ext>
            </a:extLst>
          </p:cNvPr>
          <p:cNvSpPr/>
          <p:nvPr/>
        </p:nvSpPr>
        <p:spPr>
          <a:xfrm>
            <a:off x="1057904" y="4361907"/>
            <a:ext cx="36910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Der Tisch </a:t>
            </a:r>
            <a:r>
              <a:rPr lang="en-GB" sz="32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ist</a:t>
            </a: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32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blau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2" name="CustomShape 9">
            <a:extLst>
              <a:ext uri="{FF2B5EF4-FFF2-40B4-BE49-F238E27FC236}">
                <a16:creationId xmlns:a16="http://schemas.microsoft.com/office/drawing/2014/main" id="{12AC466E-9A92-4214-A15D-11E3EDBB0C80}"/>
              </a:ext>
            </a:extLst>
          </p:cNvPr>
          <p:cNvSpPr/>
          <p:nvPr/>
        </p:nvSpPr>
        <p:spPr>
          <a:xfrm>
            <a:off x="1055871" y="5137462"/>
            <a:ext cx="4077371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The table is blue.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4" name="Google Shape;183;p8">
            <a:extLst>
              <a:ext uri="{FF2B5EF4-FFF2-40B4-BE49-F238E27FC236}">
                <a16:creationId xmlns:a16="http://schemas.microsoft.com/office/drawing/2014/main" id="{97CA182F-E206-4B50-88D1-D6AA573035A5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34966" y="5093722"/>
            <a:ext cx="436270" cy="518041"/>
          </a:xfrm>
          <a:prstGeom prst="rect">
            <a:avLst/>
          </a:prstGeom>
          <a:ln>
            <a:noFill/>
          </a:ln>
        </p:spPr>
      </p:pic>
      <p:sp>
        <p:nvSpPr>
          <p:cNvPr id="35" name="CustomShape 8">
            <a:extLst>
              <a:ext uri="{FF2B5EF4-FFF2-40B4-BE49-F238E27FC236}">
                <a16:creationId xmlns:a16="http://schemas.microsoft.com/office/drawing/2014/main" id="{F68B0249-E538-44DB-9F37-E9F6BD10F1BC}"/>
              </a:ext>
            </a:extLst>
          </p:cNvPr>
          <p:cNvSpPr/>
          <p:nvPr/>
        </p:nvSpPr>
        <p:spPr>
          <a:xfrm>
            <a:off x="6206561" y="4390763"/>
            <a:ext cx="49262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Der Tisch </a:t>
            </a:r>
            <a:r>
              <a:rPr lang="en-GB" sz="32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ist</a:t>
            </a: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32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nicht</a:t>
            </a:r>
            <a:r>
              <a:rPr lang="en-GB" sz="3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32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blau</a:t>
            </a: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6" name="CustomShape 9">
            <a:extLst>
              <a:ext uri="{FF2B5EF4-FFF2-40B4-BE49-F238E27FC236}">
                <a16:creationId xmlns:a16="http://schemas.microsoft.com/office/drawing/2014/main" id="{601190AF-C5D6-4D0B-B58B-8D351302C723}"/>
              </a:ext>
            </a:extLst>
          </p:cNvPr>
          <p:cNvSpPr/>
          <p:nvPr/>
        </p:nvSpPr>
        <p:spPr>
          <a:xfrm>
            <a:off x="6236653" y="5136089"/>
            <a:ext cx="446566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The table is 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not 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blue.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8" name="Google Shape;183;p8">
            <a:extLst>
              <a:ext uri="{FF2B5EF4-FFF2-40B4-BE49-F238E27FC236}">
                <a16:creationId xmlns:a16="http://schemas.microsoft.com/office/drawing/2014/main" id="{F5B1D059-F811-4E0F-B6A3-194DA9427A84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832965" y="5105972"/>
            <a:ext cx="436270" cy="518041"/>
          </a:xfrm>
          <a:prstGeom prst="rect">
            <a:avLst/>
          </a:prstGeom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510AB20-557E-43A7-B3C4-76A0581E6BFC}"/>
              </a:ext>
            </a:extLst>
          </p:cNvPr>
          <p:cNvGrpSpPr/>
          <p:nvPr/>
        </p:nvGrpSpPr>
        <p:grpSpPr>
          <a:xfrm>
            <a:off x="4621518" y="4745788"/>
            <a:ext cx="798863" cy="1117452"/>
            <a:chOff x="4450872" y="4793912"/>
            <a:chExt cx="798863" cy="1117452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E34BDF7B-0F01-4866-A2CE-D59C7E29A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0872" y="5196030"/>
              <a:ext cx="798863" cy="62785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266C9C5-82EC-4E01-AD84-40D158EA8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0664" y="4793912"/>
              <a:ext cx="561130" cy="111745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1F8E193-776C-4418-A10C-1CD6448F49AA}"/>
              </a:ext>
            </a:extLst>
          </p:cNvPr>
          <p:cNvGrpSpPr/>
          <p:nvPr/>
        </p:nvGrpSpPr>
        <p:grpSpPr>
          <a:xfrm>
            <a:off x="3722593" y="2350975"/>
            <a:ext cx="918520" cy="945556"/>
            <a:chOff x="3547158" y="2103807"/>
            <a:chExt cx="918520" cy="945556"/>
          </a:xfrm>
        </p:grpSpPr>
        <p:pic>
          <p:nvPicPr>
            <p:cNvPr id="99" name="Google Shape;180;p8"/>
            <p:cNvPicPr/>
            <p:nvPr/>
          </p:nvPicPr>
          <p:blipFill>
            <a:blip r:embed="rId7"/>
            <a:stretch/>
          </p:blipFill>
          <p:spPr>
            <a:xfrm>
              <a:off x="3547158" y="2103807"/>
              <a:ext cx="436270" cy="94555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F4D5A712-B220-4229-AE70-3728934A9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9408" y="2240217"/>
              <a:ext cx="436270" cy="69716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6BA3300-0098-47D0-A005-C29FF1E7492E}"/>
              </a:ext>
            </a:extLst>
          </p:cNvPr>
          <p:cNvGrpSpPr/>
          <p:nvPr/>
        </p:nvGrpSpPr>
        <p:grpSpPr>
          <a:xfrm>
            <a:off x="10000825" y="2330216"/>
            <a:ext cx="1196959" cy="973713"/>
            <a:chOff x="9907009" y="2114061"/>
            <a:chExt cx="1196959" cy="973713"/>
          </a:xfrm>
        </p:grpSpPr>
        <p:pic>
          <p:nvPicPr>
            <p:cNvPr id="28" name="Google Shape;180;p8">
              <a:extLst>
                <a:ext uri="{FF2B5EF4-FFF2-40B4-BE49-F238E27FC236}">
                  <a16:creationId xmlns:a16="http://schemas.microsoft.com/office/drawing/2014/main" id="{8812DEB3-8131-4A52-8CB3-06B008D86B94}"/>
                </a:ext>
              </a:extLst>
            </p:cNvPr>
            <p:cNvPicPr/>
            <p:nvPr/>
          </p:nvPicPr>
          <p:blipFill>
            <a:blip r:embed="rId7"/>
            <a:stretch/>
          </p:blipFill>
          <p:spPr>
            <a:xfrm>
              <a:off x="9907009" y="2114061"/>
              <a:ext cx="424309" cy="94555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Icon&#10;&#10;Description automatically generated">
              <a:extLst>
                <a:ext uri="{FF2B5EF4-FFF2-40B4-BE49-F238E27FC236}">
                  <a16:creationId xmlns:a16="http://schemas.microsoft.com/office/drawing/2014/main" id="{83A29D42-E9AC-4C9B-92C9-38FE0230B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0577" y="2350975"/>
              <a:ext cx="436270" cy="697160"/>
            </a:xfrm>
            <a:prstGeom prst="rect">
              <a:avLst/>
            </a:prstGeom>
          </p:spPr>
        </p:pic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DBEB98FA-0F47-4ED3-9B8F-5C8F4CD3F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9726" y="2569734"/>
              <a:ext cx="454242" cy="51804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8671778-5894-4900-9857-F25BC1868841}"/>
              </a:ext>
            </a:extLst>
          </p:cNvPr>
          <p:cNvGrpSpPr/>
          <p:nvPr/>
        </p:nvGrpSpPr>
        <p:grpSpPr>
          <a:xfrm>
            <a:off x="10785890" y="4569237"/>
            <a:ext cx="936711" cy="1157337"/>
            <a:chOff x="10238378" y="4361907"/>
            <a:chExt cx="936711" cy="1157337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18EAA93F-C7EA-CACE-F47D-C7D9822B8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8378" y="4841661"/>
              <a:ext cx="798863" cy="627857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F68A992B-35E4-D86E-2DA3-EB43815B2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7244" y="4361907"/>
              <a:ext cx="561130" cy="1117452"/>
            </a:xfrm>
            <a:prstGeom prst="rect">
              <a:avLst/>
            </a:prstGeom>
          </p:spPr>
        </p:pic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id="{ADC4C172-EB0B-4C92-84F9-037C82FA6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1658" y="4933702"/>
              <a:ext cx="513431" cy="5855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84737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/>
      <p:bldP spid="26" grpId="0"/>
      <p:bldP spid="27" grpId="0"/>
      <p:bldP spid="31" grpId="0"/>
      <p:bldP spid="32" grpId="0"/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Richtig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oder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falsch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? [1/6]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101159" y="425134"/>
            <a:ext cx="7774935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Lies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den </a:t>
            </a:r>
            <a:r>
              <a:rPr kumimoji="0" lang="en-GB" sz="24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Satz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*. </a:t>
            </a:r>
            <a:r>
              <a:rPr kumimoji="0" lang="en-GB" sz="24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Ist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das </a:t>
            </a:r>
            <a:r>
              <a:rPr kumimoji="0" lang="en-GB" sz="24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richtig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oder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falsch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A8CB7F0-F8CF-4B81-B158-8063FEDA7D6B}"/>
              </a:ext>
            </a:extLst>
          </p:cNvPr>
          <p:cNvSpPr/>
          <p:nvPr/>
        </p:nvSpPr>
        <p:spPr>
          <a:xfrm>
            <a:off x="211012" y="1052066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11313F-4C16-4800-AA8E-4829AAC57E2F}"/>
              </a:ext>
            </a:extLst>
          </p:cNvPr>
          <p:cNvSpPr txBox="1"/>
          <p:nvPr/>
        </p:nvSpPr>
        <p:spPr>
          <a:xfrm>
            <a:off x="9760225" y="6360168"/>
            <a:ext cx="2340731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der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Satz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- sentence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8D9E057B-324D-431E-BD1C-6C151F9B85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6433677"/>
              </p:ext>
            </p:extLst>
          </p:nvPr>
        </p:nvGraphicFramePr>
        <p:xfrm>
          <a:off x="2121453" y="1760708"/>
          <a:ext cx="6962914" cy="46721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81457">
                  <a:extLst>
                    <a:ext uri="{9D8B030D-6E8A-4147-A177-3AD203B41FA5}">
                      <a16:colId xmlns:a16="http://schemas.microsoft.com/office/drawing/2014/main" val="1206341068"/>
                    </a:ext>
                  </a:extLst>
                </a:gridCol>
                <a:gridCol w="3481457">
                  <a:extLst>
                    <a:ext uri="{9D8B030D-6E8A-4147-A177-3AD203B41FA5}">
                      <a16:colId xmlns:a16="http://schemas.microsoft.com/office/drawing/2014/main" val="4243052311"/>
                    </a:ext>
                  </a:extLst>
                </a:gridCol>
              </a:tblGrid>
              <a:tr h="233607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305038"/>
                  </a:ext>
                </a:extLst>
              </a:tr>
              <a:tr h="233607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421710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8C0A0E9-13DA-4600-B147-9B6B4A53C71A}"/>
              </a:ext>
            </a:extLst>
          </p:cNvPr>
          <p:cNvSpPr txBox="1"/>
          <p:nvPr/>
        </p:nvSpPr>
        <p:spPr>
          <a:xfrm>
            <a:off x="834887" y="1091056"/>
            <a:ext cx="849795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Das Heft </a:t>
            </a:r>
            <a:r>
              <a:rPr lang="en-GB" sz="2400" dirty="0" err="1">
                <a:solidFill>
                  <a:srgbClr val="002060"/>
                </a:solidFill>
              </a:rPr>
              <a:t>ist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oben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rechts</a:t>
            </a:r>
            <a:r>
              <a:rPr lang="en-GB" sz="24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8" name="Picture 17" descr="A picture containing text, table, worktable&#10;&#10;Description automatically generated">
            <a:extLst>
              <a:ext uri="{FF2B5EF4-FFF2-40B4-BE49-F238E27FC236}">
                <a16:creationId xmlns:a16="http://schemas.microsoft.com/office/drawing/2014/main" id="{76DB7D8F-78D7-45B3-999B-21DECE3738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325" y="2441657"/>
            <a:ext cx="1748823" cy="914400"/>
          </a:xfrm>
          <a:prstGeom prst="rect">
            <a:avLst/>
          </a:prstGeom>
        </p:spPr>
      </p:pic>
      <p:pic>
        <p:nvPicPr>
          <p:cNvPr id="22" name="Graphic 21" descr="Window with solid fill">
            <a:extLst>
              <a:ext uri="{FF2B5EF4-FFF2-40B4-BE49-F238E27FC236}">
                <a16:creationId xmlns:a16="http://schemas.microsoft.com/office/drawing/2014/main" id="{06F6EFDB-D6A0-4988-A0EA-4669681659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55126" y="2113060"/>
            <a:ext cx="1571594" cy="15715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6FCFD7-E215-4B5E-AF66-F0F645C59DB4}"/>
              </a:ext>
            </a:extLst>
          </p:cNvPr>
          <p:cNvSpPr txBox="1"/>
          <p:nvPr/>
        </p:nvSpPr>
        <p:spPr>
          <a:xfrm>
            <a:off x="4711148" y="1010383"/>
            <a:ext cx="2445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FF0000"/>
                </a:solidFill>
                <a:latin typeface="Segoe Script" panose="030B0504020000000003" pitchFamily="66" charset="0"/>
              </a:rPr>
              <a:t>falsch</a:t>
            </a:r>
            <a:endParaRPr lang="en-GB" sz="3600" b="1" dirty="0">
              <a:solidFill>
                <a:srgbClr val="FF0000"/>
              </a:solidFill>
              <a:latin typeface="Segoe Script" panose="030B0504020000000003" pitchFamily="66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33035BC-0764-45CA-A61A-E450067C96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468" y="4904387"/>
            <a:ext cx="941626" cy="1260755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A34B2960-88C6-4F51-B4CC-69100FE7FC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394" y="4904386"/>
            <a:ext cx="630378" cy="1260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Richtig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oder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falsch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? [2/6]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101159" y="425134"/>
            <a:ext cx="7774935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Lies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den </a:t>
            </a:r>
            <a:r>
              <a:rPr kumimoji="0" lang="en-GB" sz="24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Satz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*. </a:t>
            </a:r>
            <a:r>
              <a:rPr kumimoji="0" lang="en-GB" sz="24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Ist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das </a:t>
            </a:r>
            <a:r>
              <a:rPr kumimoji="0" lang="en-GB" sz="24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richtig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oder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falsch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A8CB7F0-F8CF-4B81-B158-8063FEDA7D6B}"/>
              </a:ext>
            </a:extLst>
          </p:cNvPr>
          <p:cNvSpPr/>
          <p:nvPr/>
        </p:nvSpPr>
        <p:spPr>
          <a:xfrm>
            <a:off x="211012" y="1052066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11313F-4C16-4800-AA8E-4829AAC57E2F}"/>
              </a:ext>
            </a:extLst>
          </p:cNvPr>
          <p:cNvSpPr txBox="1"/>
          <p:nvPr/>
        </p:nvSpPr>
        <p:spPr>
          <a:xfrm>
            <a:off x="9760225" y="6360168"/>
            <a:ext cx="2340731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der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Satz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- sentence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8D9E057B-324D-431E-BD1C-6C151F9B858F}"/>
              </a:ext>
            </a:extLst>
          </p:cNvPr>
          <p:cNvGraphicFramePr>
            <a:graphicFrameLocks noGrp="1"/>
          </p:cNvGraphicFramePr>
          <p:nvPr/>
        </p:nvGraphicFramePr>
        <p:xfrm>
          <a:off x="2121453" y="1760708"/>
          <a:ext cx="6962914" cy="46721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81457">
                  <a:extLst>
                    <a:ext uri="{9D8B030D-6E8A-4147-A177-3AD203B41FA5}">
                      <a16:colId xmlns:a16="http://schemas.microsoft.com/office/drawing/2014/main" val="1206341068"/>
                    </a:ext>
                  </a:extLst>
                </a:gridCol>
                <a:gridCol w="3481457">
                  <a:extLst>
                    <a:ext uri="{9D8B030D-6E8A-4147-A177-3AD203B41FA5}">
                      <a16:colId xmlns:a16="http://schemas.microsoft.com/office/drawing/2014/main" val="4243052311"/>
                    </a:ext>
                  </a:extLst>
                </a:gridCol>
              </a:tblGrid>
              <a:tr h="233607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305038"/>
                  </a:ext>
                </a:extLst>
              </a:tr>
              <a:tr h="233607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421710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8C0A0E9-13DA-4600-B147-9B6B4A53C71A}"/>
              </a:ext>
            </a:extLst>
          </p:cNvPr>
          <p:cNvSpPr txBox="1"/>
          <p:nvPr/>
        </p:nvSpPr>
        <p:spPr>
          <a:xfrm>
            <a:off x="834887" y="1091056"/>
            <a:ext cx="849795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Der Ort </a:t>
            </a:r>
            <a:r>
              <a:rPr lang="en-GB" sz="2400" dirty="0" err="1">
                <a:solidFill>
                  <a:srgbClr val="002060"/>
                </a:solidFill>
              </a:rPr>
              <a:t>ist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nicht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oben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rechts</a:t>
            </a:r>
            <a:r>
              <a:rPr lang="en-GB" sz="24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F32D4CF7-972F-45A7-9A51-76A8B2ACF4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694" y="2158497"/>
            <a:ext cx="1132942" cy="1315940"/>
          </a:xfrm>
          <a:prstGeom prst="rect">
            <a:avLst/>
          </a:prstGeom>
        </p:spPr>
      </p:pic>
      <p:pic>
        <p:nvPicPr>
          <p:cNvPr id="23" name="Graphic 22" descr="Map with pin with solid fill">
            <a:extLst>
              <a:ext uri="{FF2B5EF4-FFF2-40B4-BE49-F238E27FC236}">
                <a16:creationId xmlns:a16="http://schemas.microsoft.com/office/drawing/2014/main" id="{A19B1795-A481-4953-A7EF-DF122FDD6C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67205" y="2182808"/>
            <a:ext cx="1260755" cy="12607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6FCFD7-E215-4B5E-AF66-F0F645C59DB4}"/>
              </a:ext>
            </a:extLst>
          </p:cNvPr>
          <p:cNvSpPr txBox="1"/>
          <p:nvPr/>
        </p:nvSpPr>
        <p:spPr>
          <a:xfrm>
            <a:off x="5387921" y="1018258"/>
            <a:ext cx="2445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FF0000"/>
                </a:solidFill>
                <a:latin typeface="Segoe Script" panose="030B0504020000000003" pitchFamily="66" charset="0"/>
              </a:rPr>
              <a:t>richtig</a:t>
            </a:r>
            <a:endParaRPr lang="en-GB" sz="3600" b="1" dirty="0">
              <a:solidFill>
                <a:srgbClr val="FF0000"/>
              </a:solidFill>
              <a:latin typeface="Segoe Script" panose="030B0504020000000003" pitchFamily="66" charset="0"/>
            </a:endParaRPr>
          </a:p>
        </p:txBody>
      </p:sp>
      <p:pic>
        <p:nvPicPr>
          <p:cNvPr id="28" name="Picture 27" descr="Icon&#10;&#10;Description automatically generated with low confidence">
            <a:extLst>
              <a:ext uri="{FF2B5EF4-FFF2-40B4-BE49-F238E27FC236}">
                <a16:creationId xmlns:a16="http://schemas.microsoft.com/office/drawing/2014/main" id="{FDEDAFCB-7A37-49E7-B25B-BAEE6B7D7C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988">
            <a:off x="6522440" y="4760474"/>
            <a:ext cx="1819169" cy="909585"/>
          </a:xfrm>
          <a:prstGeom prst="rect">
            <a:avLst/>
          </a:prstGeom>
        </p:spPr>
      </p:pic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ADF58DE9-1CE1-4E7C-9CB6-F9476F0B8D9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975" y="4454922"/>
            <a:ext cx="1520687" cy="152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31950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2F7E18F99B554BA7E8B4CB7D5983E9" ma:contentTypeVersion="9" ma:contentTypeDescription="Create a new document." ma:contentTypeScope="" ma:versionID="204da8952edf39917306072ce74d45c5">
  <xsd:schema xmlns:xsd="http://www.w3.org/2001/XMLSchema" xmlns:xs="http://www.w3.org/2001/XMLSchema" xmlns:p="http://schemas.microsoft.com/office/2006/metadata/properties" xmlns:ns3="2e76a080-e978-4c6f-9404-9a08901db6cb" xmlns:ns4="14021365-9c4a-42c7-9af8-2b2d04039a8f" targetNamespace="http://schemas.microsoft.com/office/2006/metadata/properties" ma:root="true" ma:fieldsID="184ba2ff092efc6e4700b4fea330a13e" ns3:_="" ns4:_="">
    <xsd:import namespace="2e76a080-e978-4c6f-9404-9a08901db6cb"/>
    <xsd:import namespace="14021365-9c4a-42c7-9af8-2b2d04039a8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76a080-e978-4c6f-9404-9a08901db6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2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021365-9c4a-42c7-9af8-2b2d04039a8f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40AF16E-B375-4D42-87C9-8844D83361EB}">
  <ds:schemaRefs>
    <ds:schemaRef ds:uri="14021365-9c4a-42c7-9af8-2b2d04039a8f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2e76a080-e978-4c6f-9404-9a08901db6cb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F7240CB-7D2E-455F-9C13-72A763C84E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e76a080-e978-4c6f-9404-9a08901db6cb"/>
    <ds:schemaRef ds:uri="14021365-9c4a-42c7-9af8-2b2d04039a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CCABB9B-C38F-4F6B-8969-986CFB2031B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2022</Words>
  <Application>Microsoft Office PowerPoint</Application>
  <PresentationFormat>Widescreen</PresentationFormat>
  <Paragraphs>298</Paragraphs>
  <Slides>17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Century Gothic</vt:lpstr>
      <vt:lpstr>Century Gothic</vt:lpstr>
      <vt:lpstr>Modern Love</vt:lpstr>
      <vt:lpstr>Segoe Script</vt:lpstr>
      <vt:lpstr>Symbol</vt:lpstr>
      <vt:lpstr>Times New Roman</vt:lpstr>
      <vt:lpstr>Wingdings</vt:lpstr>
      <vt:lpstr>1_Office Theme</vt:lpstr>
      <vt:lpstr>Describing me and others</vt:lpstr>
      <vt:lpstr>singen</vt:lpstr>
      <vt:lpstr>aussprechen</vt:lpstr>
      <vt:lpstr>aussprechen</vt:lpstr>
      <vt:lpstr>aussprechen</vt:lpstr>
      <vt:lpstr>Vokabeln</vt:lpstr>
      <vt:lpstr>Nicht (not) [1/2]</vt:lpstr>
      <vt:lpstr>lesen</vt:lpstr>
      <vt:lpstr>lesen</vt:lpstr>
      <vt:lpstr>lesen</vt:lpstr>
      <vt:lpstr>lesen</vt:lpstr>
      <vt:lpstr>lesen</vt:lpstr>
      <vt:lpstr>lesen</vt:lpstr>
      <vt:lpstr>Nicht (not) [2/2]</vt:lpstr>
      <vt:lpstr>hören</vt:lpstr>
      <vt:lpstr>Hör zu.  Dann sing mit!</vt:lpstr>
      <vt:lpstr>Tschüss!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Charlotte Moss</cp:lastModifiedBy>
  <cp:revision>74</cp:revision>
  <dcterms:created xsi:type="dcterms:W3CDTF">2021-07-02T19:27:01Z</dcterms:created>
  <dcterms:modified xsi:type="dcterms:W3CDTF">2023-07-04T13:23:35Z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0x0101006C2F7E18F99B554BA7E8B4CB7D5983E9</vt:lpwstr>
  </property>
</Properties>
</file>