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404" r:id="rId3"/>
    <p:sldId id="414" r:id="rId4"/>
    <p:sldId id="376" r:id="rId5"/>
    <p:sldId id="770" r:id="rId6"/>
    <p:sldId id="775" r:id="rId7"/>
    <p:sldId id="297" r:id="rId8"/>
    <p:sldId id="772" r:id="rId9"/>
    <p:sldId id="410" r:id="rId10"/>
    <p:sldId id="417" r:id="rId11"/>
    <p:sldId id="290" r:id="rId12"/>
    <p:sldId id="774" r:id="rId13"/>
    <p:sldId id="7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19"/>
    <a:srgbClr val="FF0066"/>
    <a:srgbClr val="FCF0EA"/>
    <a:srgbClr val="FFD10D"/>
    <a:srgbClr val="5FADE4"/>
    <a:srgbClr val="FEFCE6"/>
    <a:srgbClr val="F52BCA"/>
    <a:srgbClr val="F9D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61190" autoAdjust="0"/>
  </p:normalViewPr>
  <p:slideViewPr>
    <p:cSldViewPr snapToGrid="0">
      <p:cViewPr varScale="1">
        <p:scale>
          <a:sx n="62" d="100"/>
          <a:sy n="62" d="100"/>
        </p:scale>
        <p:origin x="108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73ACA925-338A-4A84-9AEC-E62B513D3791}"/>
    <pc:docChg chg="modSld">
      <pc:chgData name="Charlotte Moss" userId="17b589c9-cb67-41ed-a894-f82ca12b573d" providerId="ADAL" clId="{73ACA925-338A-4A84-9AEC-E62B513D3791}" dt="2023-08-04T09:55:25.435" v="26" actId="6549"/>
      <pc:docMkLst>
        <pc:docMk/>
      </pc:docMkLst>
      <pc:sldChg chg="modNotesTx">
        <pc:chgData name="Charlotte Moss" userId="17b589c9-cb67-41ed-a894-f82ca12b573d" providerId="ADAL" clId="{73ACA925-338A-4A84-9AEC-E62B513D3791}" dt="2023-08-04T09:55:25.435" v="26" actId="6549"/>
        <pc:sldMkLst>
          <pc:docMk/>
          <pc:sldMk cId="3157674263" sldId="404"/>
        </pc:sldMkLst>
      </pc:sldChg>
      <pc:sldChg chg="modSp mod modNotesTx">
        <pc:chgData name="Charlotte Moss" userId="17b589c9-cb67-41ed-a894-f82ca12b573d" providerId="ADAL" clId="{73ACA925-338A-4A84-9AEC-E62B513D3791}" dt="2023-08-03T15:32:38.968" v="25" actId="20577"/>
        <pc:sldMkLst>
          <pc:docMk/>
          <pc:sldMk cId="2893702316" sldId="772"/>
        </pc:sldMkLst>
        <pc:spChg chg="mod">
          <ac:chgData name="Charlotte Moss" userId="17b589c9-cb67-41ed-a894-f82ca12b573d" providerId="ADAL" clId="{73ACA925-338A-4A84-9AEC-E62B513D3791}" dt="2023-08-03T15:32:38.968" v="25" actId="20577"/>
          <ac:spMkLst>
            <pc:docMk/>
            <pc:sldMk cId="2893702316" sldId="772"/>
            <ac:spMk id="2" creationId="{B5C44A1F-2D2E-4E1C-A5BA-3881D70920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04/08/2023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9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</a:p>
          <a:p>
            <a:pPr marL="216000" indent="-216000">
              <a:lnSpc>
                <a:spcPct val="100000"/>
              </a:lnSpc>
            </a:pPr>
            <a:r>
              <a:rPr lang="de-DE" sz="9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[ä] spät </a:t>
            </a:r>
            <a:r>
              <a:rPr lang="de-DE" sz="9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[171] </a:t>
            </a:r>
            <a:r>
              <a:rPr lang="de-DE" sz="9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zählen</a:t>
            </a:r>
            <a:r>
              <a:rPr lang="de-DE" sz="9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[680] </a:t>
            </a:r>
            <a:r>
              <a:rPr lang="de-DE" sz="9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wählen </a:t>
            </a:r>
            <a:r>
              <a:rPr lang="de-DE" sz="9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[64]</a:t>
            </a:r>
            <a:endParaRPr lang="it-IT" sz="9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9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 (new)</a:t>
            </a:r>
            <a:r>
              <a:rPr lang="it-IT" sz="9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1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kein, keine, kein </a:t>
            </a:r>
            <a:r>
              <a:rPr lang="de-DE" sz="11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[46] </a:t>
            </a:r>
            <a:r>
              <a:rPr lang="de-DE" sz="11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Handy </a:t>
            </a:r>
            <a:r>
              <a:rPr lang="de-DE" sz="11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[1693]  </a:t>
            </a:r>
            <a:r>
              <a:rPr lang="de-DE" sz="11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Hund </a:t>
            </a:r>
            <a:r>
              <a:rPr lang="de-DE" sz="11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[825]</a:t>
            </a:r>
            <a:r>
              <a:rPr lang="de-DE" sz="11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Wasser </a:t>
            </a:r>
            <a:r>
              <a:rPr lang="de-DE" sz="11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[245]</a:t>
            </a:r>
            <a:r>
              <a:rPr lang="de-DE" sz="11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Wort </a:t>
            </a:r>
            <a:r>
              <a:rPr lang="de-DE" sz="11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[194] </a:t>
            </a:r>
          </a:p>
          <a:p>
            <a:pPr marL="216000" indent="-216000">
              <a:lnSpc>
                <a:spcPct val="100000"/>
              </a:lnSpc>
            </a:pPr>
            <a:r>
              <a:rPr lang="en-GB" sz="8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Revisit 1: </a:t>
            </a:r>
            <a:r>
              <a:rPr lang="de-DE" sz="11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Bild [253] Foto [633] Freund, Freundin [273] Fußball [1277]  Tasche [1804] mein, meine [51] dein, deine [233]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Jones, R.L &amp;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Tschirner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 (2019). A frequency dictionary of German: Core vocabulary for learners. London: Routledge.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The frequency rankings for words that occur in this PowerPoint which have been</a:t>
            </a:r>
            <a:r>
              <a:rPr kumimoji="0" lang="en-GB" sz="11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 previously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 introduced in these resources are given in the SOW and in the resources that first introduced and formally re-visited those words. 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For any </a:t>
            </a:r>
            <a:r>
              <a:rPr kumimoji="0" lang="en-GB" sz="1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other 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words that occur incidentally in this PowerPoint, frequency rankings will be provided in the notes field wherever possible.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translations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to think about genders (masculine/feminine/neuter) for nouns and </a:t>
            </a:r>
            <a:r>
              <a:rPr lang="en-GB" b="0" dirty="0" err="1"/>
              <a:t>kein</a:t>
            </a:r>
            <a:r>
              <a:rPr lang="en-GB" b="0" dirty="0"/>
              <a:t>/</a:t>
            </a:r>
            <a:r>
              <a:rPr lang="en-GB" b="0" dirty="0" err="1"/>
              <a:t>mein</a:t>
            </a:r>
            <a:r>
              <a:rPr lang="en-GB" b="0" dirty="0"/>
              <a:t>/</a:t>
            </a:r>
            <a:r>
              <a:rPr lang="en-GB" b="0" dirty="0" err="1"/>
              <a:t>dein</a:t>
            </a:r>
            <a:r>
              <a:rPr lang="en-GB" b="0" dirty="0"/>
              <a:t>.</a:t>
            </a: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359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401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71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1 minute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Aim: </a:t>
            </a:r>
            <a:r>
              <a:rPr lang="en-GB" b="0" baseline="0" dirty="0"/>
              <a:t>To introduce SSC </a:t>
            </a:r>
            <a:r>
              <a:rPr lang="en-GB" b="1" baseline="0" dirty="0"/>
              <a:t>[</a:t>
            </a:r>
            <a:r>
              <a:rPr lang="en-GB" sz="12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ä</a:t>
            </a:r>
            <a:r>
              <a:rPr lang="en-GB" b="1" baseline="0" dirty="0"/>
              <a:t>]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 the SSC </a:t>
            </a: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and </a:t>
            </a:r>
            <a:r>
              <a:rPr lang="en-GB" b="0"/>
              <a:t>say </a:t>
            </a:r>
            <a:r>
              <a:rPr lang="en-GB" b="0" dirty="0"/>
              <a:t>the </a:t>
            </a:r>
            <a:r>
              <a:rPr lang="en-GB" b="1" dirty="0"/>
              <a:t>[</a:t>
            </a:r>
            <a:r>
              <a:rPr lang="en-GB" sz="1200" b="1" dirty="0">
                <a:solidFill>
                  <a:srgbClr val="FFCC00"/>
                </a:solidFill>
                <a:latin typeface="Century Gothic" panose="020B0502020202020204" pitchFamily="34" charset="0"/>
              </a:rPr>
              <a:t>ä]</a:t>
            </a:r>
            <a:r>
              <a:rPr lang="en-GB" b="1" dirty="0"/>
              <a:t> </a:t>
            </a:r>
            <a:r>
              <a:rPr lang="en-GB" b="0" dirty="0"/>
              <a:t>sound first, on its own.  Pupils repeat it with you.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spät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spät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</a:t>
            </a:r>
            <a:r>
              <a:rPr lang="en-GB" baseline="0" dirty="0"/>
              <a:t> gesture for this could be to bring your left arm up to mime suddenly looking at your watch.</a:t>
            </a:r>
            <a:endParaRPr lang="en-GB" b="1" dirty="0"/>
          </a:p>
          <a:p>
            <a:pPr marL="0" indent="0">
              <a:lnSpc>
                <a:spcPct val="100000"/>
              </a:lnSpc>
              <a:buNone/>
            </a:pPr>
            <a:endParaRPr lang="fr-FR" sz="1200" b="0" strike="noStrike" spc="-1" baseline="0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 err="1"/>
              <a:t>spät</a:t>
            </a:r>
            <a:r>
              <a:rPr lang="en-GB" sz="1200" b="1" baseline="0" dirty="0"/>
              <a:t> </a:t>
            </a:r>
            <a:r>
              <a:rPr lang="en-GB" sz="1200" baseline="0" dirty="0"/>
              <a:t>[171]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351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[ä].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Re-present the SSC and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spät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spät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cluster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words in the same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 way, bringing on the picture and getting pupils to pronounce the words.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baseline="0" dirty="0" err="1"/>
              <a:t>spät</a:t>
            </a:r>
            <a:r>
              <a:rPr lang="en-GB" sz="1200" b="1" baseline="0" dirty="0"/>
              <a:t> </a:t>
            </a:r>
            <a:r>
              <a:rPr lang="en-GB" sz="1200" baseline="0" dirty="0"/>
              <a:t>[171] </a:t>
            </a:r>
            <a:r>
              <a:rPr lang="en-GB" sz="1200" b="1" baseline="0" dirty="0" err="1"/>
              <a:t>zählen</a:t>
            </a:r>
            <a:r>
              <a:rPr lang="en-GB" sz="1200" b="1" baseline="0" dirty="0"/>
              <a:t> </a:t>
            </a:r>
            <a:r>
              <a:rPr lang="en-GB" sz="1200" b="0" baseline="0" dirty="0"/>
              <a:t>[680] </a:t>
            </a:r>
            <a:r>
              <a:rPr lang="en-GB" sz="1200" b="1" baseline="0" dirty="0" err="1"/>
              <a:t>wählen</a:t>
            </a:r>
            <a:r>
              <a:rPr lang="en-GB" sz="1200" b="1" baseline="0" dirty="0"/>
              <a:t> </a:t>
            </a:r>
            <a:r>
              <a:rPr lang="en-GB" sz="1200" baseline="0" dirty="0"/>
              <a:t>[64]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22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4 minutes </a:t>
            </a:r>
            <a:r>
              <a:rPr lang="en-GB" b="0" dirty="0"/>
              <a:t>(1 minute for practice + 1 minute for saying them out loud x 2 rounds)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SSC [ä] knowledge with unfamiliar words. 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Pupils take 60 seconds to practise saying the words out loud to themselves. Click LOS! to start the timer.</a:t>
            </a:r>
          </a:p>
          <a:p>
            <a:r>
              <a:rPr lang="en-GB" dirty="0"/>
              <a:t>2.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Then teacher clicks and each word flashes a couple of times before disappearing. Pupils have to pronounce the word (in chorus).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dirty="0"/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Frequency of unknown words and </a:t>
            </a:r>
            <a:r>
              <a:rPr kumimoji="0" lang="it-IT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cognates</a:t>
            </a:r>
            <a:r>
              <a: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: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Bär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[3494] Hand [180]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Präsident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[546] Universität [415]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März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[987]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Realität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[1684]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Atmosphäre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[2423]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Identität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[2272]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Qualität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[1202]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Aktivität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[1422]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Nationalität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[n/a]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Käse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[4094]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Jones, R.L &amp;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Tschirner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 (2019). A frequency dictionary of German: Core vocabulary for learners. London: Routledge.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03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With thanks to Amanda Izquierdo for the task design.</a:t>
            </a:r>
          </a:p>
          <a:p>
            <a:endParaRPr lang="en-US" b="1" dirty="0"/>
          </a:p>
          <a:p>
            <a:r>
              <a:rPr lang="en-US" b="1" dirty="0"/>
              <a:t>Timing: 5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US" b="0" dirty="0" err="1"/>
              <a:t>practise</a:t>
            </a:r>
            <a:r>
              <a:rPr lang="en-US" b="0" dirty="0"/>
              <a:t> written recall of meanings of 12 items of vocabulary from this week’s new and revisited list.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Click to animate.  A word will pass across the screen. </a:t>
            </a:r>
          </a:p>
          <a:p>
            <a:pPr marL="228600" indent="-228600">
              <a:buAutoNum type="arabicPeriod"/>
            </a:pPr>
            <a:r>
              <a:rPr lang="en-US" b="0" dirty="0"/>
              <a:t>Pupils write down the English meaning.</a:t>
            </a:r>
          </a:p>
          <a:p>
            <a:pPr marL="228600" indent="-228600">
              <a:buAutoNum type="arabicPeriod"/>
            </a:pPr>
            <a:r>
              <a:rPr lang="en-US" b="0" dirty="0"/>
              <a:t>Repeat for items 2-12.</a:t>
            </a:r>
          </a:p>
          <a:p>
            <a:pPr marL="228600" indent="-228600">
              <a:buAutoNum type="arabicPeriod"/>
            </a:pPr>
            <a:r>
              <a:rPr lang="en-US" b="0" dirty="0"/>
              <a:t>In pairs, pupils try to say the German for all the items on their list.</a:t>
            </a:r>
            <a:br>
              <a:rPr lang="en-US" b="0" dirty="0"/>
            </a:br>
            <a:r>
              <a:rPr lang="en-US" b="0" dirty="0"/>
              <a:t>Note: they may not manage to do them all but should not worry at this stage. Follow up 5 offers another opportunity to revisit much of the same vocabulary.</a:t>
            </a:r>
          </a:p>
          <a:p>
            <a:pPr marL="228600" indent="-228600">
              <a:buAutoNum type="arabicPeriod"/>
            </a:pPr>
            <a:r>
              <a:rPr lang="en-US" b="0" dirty="0"/>
              <a:t>The next slide presents the answers, in order, with audio.</a:t>
            </a:r>
          </a:p>
          <a:p>
            <a:pPr marL="0" indent="0">
              <a:buNone/>
            </a:pPr>
            <a:endParaRPr lang="en-US" b="0" dirty="0"/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b="1" dirty="0"/>
              <a:t>Answers:</a:t>
            </a:r>
            <a:br>
              <a:rPr lang="en-US" b="0" dirty="0"/>
            </a:b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der Hund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das Bild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die Freundin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das Handy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der Freund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das Wasser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das Wort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mein(e)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dein (e)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die Tasche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kein (e)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der Fußball</a:t>
            </a:r>
            <a:br>
              <a:rPr lang="en-US" b="0" dirty="0"/>
            </a:b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30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US" b="0" dirty="0" err="1"/>
              <a:t>practise</a:t>
            </a:r>
            <a:r>
              <a:rPr lang="en-US" b="0" dirty="0"/>
              <a:t> written recall of meanings of 12 items of vocabulary from this week’s new and revisited list.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pPr marL="0" indent="0">
              <a:buNone/>
            </a:pPr>
            <a:r>
              <a:rPr lang="en-US" b="0" dirty="0"/>
              <a:t>Click to animate.  Words appear in answer order, with audio to check, if required.</a:t>
            </a:r>
          </a:p>
          <a:p>
            <a:pPr marL="0" indent="0">
              <a:buNone/>
            </a:pPr>
            <a:endParaRPr lang="en-US" b="0" dirty="0"/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b="1" dirty="0"/>
              <a:t>Answers:</a:t>
            </a:r>
            <a:br>
              <a:rPr lang="en-US" b="0" dirty="0"/>
            </a:br>
            <a:r>
              <a:rPr lang="de-DE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der Hund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das Bild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die Freundin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das Handy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der Freund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das Wasser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das Wort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mein(e)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dein (e)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die Tasche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kein (e)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der Fußball</a:t>
            </a:r>
            <a:br>
              <a:rPr lang="en-US" b="0" dirty="0"/>
            </a:br>
            <a:endParaRPr lang="en-US" b="0" dirty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93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Aim: </a:t>
            </a:r>
            <a:r>
              <a:rPr lang="en-GB" b="0" dirty="0"/>
              <a:t>to practise comprehension and translation of written phrases using ich bin/du </a:t>
            </a:r>
            <a:r>
              <a:rPr lang="en-GB" b="0" dirty="0" err="1"/>
              <a:t>bist</a:t>
            </a:r>
            <a:r>
              <a:rPr lang="en-GB" b="0" dirty="0"/>
              <a:t>/ das </a:t>
            </a:r>
            <a:r>
              <a:rPr lang="en-GB" b="0" dirty="0" err="1"/>
              <a:t>ist</a:t>
            </a:r>
            <a:r>
              <a:rPr lang="en-GB" b="0" dirty="0"/>
              <a:t> + </a:t>
            </a:r>
            <a:r>
              <a:rPr lang="en-GB" b="0" dirty="0" err="1"/>
              <a:t>ein</a:t>
            </a:r>
            <a:r>
              <a:rPr lang="en-GB" b="0" dirty="0"/>
              <a:t>/</a:t>
            </a:r>
            <a:r>
              <a:rPr lang="en-GB" b="0" dirty="0" err="1"/>
              <a:t>eine</a:t>
            </a:r>
            <a:r>
              <a:rPr lang="en-GB" b="0" dirty="0"/>
              <a:t>/</a:t>
            </a:r>
            <a:r>
              <a:rPr lang="en-GB" b="0" dirty="0" err="1"/>
              <a:t>ein</a:t>
            </a:r>
            <a:r>
              <a:rPr lang="en-GB" b="0" dirty="0"/>
              <a:t> and </a:t>
            </a:r>
            <a:r>
              <a:rPr lang="en-GB" b="0" dirty="0" err="1"/>
              <a:t>kein</a:t>
            </a:r>
            <a:r>
              <a:rPr lang="en-GB" b="0" dirty="0"/>
              <a:t>/</a:t>
            </a:r>
            <a:r>
              <a:rPr lang="en-GB" b="0" dirty="0" err="1"/>
              <a:t>keine</a:t>
            </a:r>
            <a:r>
              <a:rPr lang="en-GB" b="0" dirty="0"/>
              <a:t>/</a:t>
            </a:r>
            <a:r>
              <a:rPr lang="en-GB" b="0" dirty="0" err="1"/>
              <a:t>kein</a:t>
            </a:r>
            <a:r>
              <a:rPr lang="en-GB" b="0" dirty="0"/>
              <a:t> + a range of new and revisited nouns.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1. Click to bring up the first item. 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2. Pupils to translate e.g. on mini whiteboards.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3. Click to bring up English translation (by Robbie).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4. Continue for items 2-11.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221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5 minutes</a:t>
            </a:r>
          </a:p>
          <a:p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oral production of sentences with </a:t>
            </a:r>
            <a:r>
              <a:rPr lang="en-GB" b="0" dirty="0" err="1"/>
              <a:t>ein</a:t>
            </a:r>
            <a:r>
              <a:rPr lang="en-GB" b="0" dirty="0"/>
              <a:t>/</a:t>
            </a:r>
            <a:r>
              <a:rPr lang="en-GB" b="0" dirty="0" err="1"/>
              <a:t>eine</a:t>
            </a:r>
            <a:r>
              <a:rPr lang="en-GB" b="0" dirty="0"/>
              <a:t>/</a:t>
            </a:r>
            <a:r>
              <a:rPr lang="en-GB" b="0" dirty="0" err="1"/>
              <a:t>ein</a:t>
            </a:r>
            <a:r>
              <a:rPr lang="en-GB" b="0" dirty="0"/>
              <a:t> and </a:t>
            </a:r>
            <a:r>
              <a:rPr lang="en-GB" b="0" dirty="0" err="1"/>
              <a:t>kein</a:t>
            </a:r>
            <a:r>
              <a:rPr lang="en-GB" b="0" dirty="0"/>
              <a:t>/</a:t>
            </a:r>
            <a:r>
              <a:rPr lang="en-GB" b="0" dirty="0" err="1"/>
              <a:t>keine</a:t>
            </a:r>
            <a:r>
              <a:rPr lang="en-GB" b="0" dirty="0"/>
              <a:t>/</a:t>
            </a:r>
            <a:r>
              <a:rPr lang="en-GB" b="0" dirty="0" err="1"/>
              <a:t>kein</a:t>
            </a:r>
            <a:r>
              <a:rPr lang="en-GB" b="0" dirty="0"/>
              <a:t> and a range of new and revisited nouns.</a:t>
            </a:r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Read the scenario: pupils are going to help Robbie find their way through the maze by producing correct German sentences using </a:t>
            </a:r>
            <a:r>
              <a:rPr lang="en-GB" dirty="0" err="1"/>
              <a:t>ein</a:t>
            </a:r>
            <a:r>
              <a:rPr lang="en-GB" dirty="0"/>
              <a:t>/</a:t>
            </a:r>
            <a:r>
              <a:rPr lang="en-GB" dirty="0" err="1"/>
              <a:t>eine</a:t>
            </a:r>
            <a:r>
              <a:rPr lang="en-GB" dirty="0"/>
              <a:t>/</a:t>
            </a:r>
            <a:r>
              <a:rPr lang="en-GB" dirty="0" err="1"/>
              <a:t>ein</a:t>
            </a:r>
            <a:r>
              <a:rPr lang="en-GB" dirty="0"/>
              <a:t> or </a:t>
            </a:r>
            <a:r>
              <a:rPr lang="en-GB" dirty="0" err="1"/>
              <a:t>kein</a:t>
            </a:r>
            <a:r>
              <a:rPr lang="en-GB" dirty="0"/>
              <a:t>/</a:t>
            </a:r>
            <a:r>
              <a:rPr lang="en-GB" dirty="0" err="1"/>
              <a:t>keine</a:t>
            </a:r>
            <a:r>
              <a:rPr lang="en-GB" dirty="0"/>
              <a:t>/</a:t>
            </a:r>
            <a:r>
              <a:rPr lang="en-GB" dirty="0" err="1"/>
              <a:t>kein</a:t>
            </a:r>
            <a:r>
              <a:rPr lang="en-GB" dirty="0"/>
              <a:t>. If there is a cross on the object, pupils must make a sentence with </a:t>
            </a:r>
            <a:r>
              <a:rPr lang="en-GB" dirty="0" err="1"/>
              <a:t>kein</a:t>
            </a:r>
            <a:r>
              <a:rPr lang="en-GB" dirty="0"/>
              <a:t>(e). If they only see the object, they use </a:t>
            </a:r>
            <a:r>
              <a:rPr lang="en-GB" dirty="0" err="1"/>
              <a:t>ein</a:t>
            </a:r>
            <a:r>
              <a:rPr lang="en-GB" dirty="0"/>
              <a:t>(e). They need to think about the gender of each noun to make accurate sentences  </a:t>
            </a:r>
            <a:r>
              <a:rPr lang="en-GB" dirty="0" err="1"/>
              <a:t>e.g</a:t>
            </a:r>
            <a:r>
              <a:rPr lang="en-GB" dirty="0"/>
              <a:t> 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kein</a:t>
            </a:r>
            <a:r>
              <a:rPr lang="en-GB" dirty="0"/>
              <a:t> </a:t>
            </a:r>
            <a:r>
              <a:rPr lang="en-GB" dirty="0" err="1"/>
              <a:t>Foto</a:t>
            </a:r>
            <a:r>
              <a:rPr lang="en-GB" dirty="0"/>
              <a:t> but 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kein</a:t>
            </a:r>
            <a:r>
              <a:rPr lang="en-GB" b="1" dirty="0" err="1"/>
              <a:t>e</a:t>
            </a:r>
            <a:r>
              <a:rPr lang="en-GB" dirty="0"/>
              <a:t> </a:t>
            </a:r>
            <a:r>
              <a:rPr lang="en-GB" dirty="0" err="1"/>
              <a:t>Flasche</a:t>
            </a:r>
            <a:r>
              <a:rPr lang="en-GB" dirty="0"/>
              <a:t>. </a:t>
            </a:r>
          </a:p>
          <a:p>
            <a:r>
              <a:rPr lang="en-GB" dirty="0"/>
              <a:t>2. Click through the first two together- Robbie gets them wrong, can the class correct? In the first example they use </a:t>
            </a:r>
            <a:r>
              <a:rPr lang="en-GB" dirty="0" err="1"/>
              <a:t>kein</a:t>
            </a:r>
            <a:r>
              <a:rPr lang="en-GB" dirty="0"/>
              <a:t> instead of </a:t>
            </a:r>
            <a:r>
              <a:rPr lang="en-GB" dirty="0" err="1"/>
              <a:t>ein</a:t>
            </a:r>
            <a:r>
              <a:rPr lang="en-GB" dirty="0"/>
              <a:t>. In the second they use </a:t>
            </a:r>
            <a:r>
              <a:rPr lang="en-GB" dirty="0" err="1"/>
              <a:t>keine</a:t>
            </a:r>
            <a:r>
              <a:rPr lang="en-GB" dirty="0"/>
              <a:t> instead of </a:t>
            </a:r>
            <a:r>
              <a:rPr lang="en-GB" dirty="0" err="1"/>
              <a:t>kein</a:t>
            </a:r>
            <a:r>
              <a:rPr lang="en-GB" dirty="0"/>
              <a:t>. </a:t>
            </a:r>
          </a:p>
          <a:p>
            <a:r>
              <a:rPr lang="en-GB" dirty="0"/>
              <a:t>3. In pairs, pupil take it in turns to say sentences to make their way from the bottom to the top of the maze. If they make a mistake, they go back to the start.</a:t>
            </a:r>
          </a:p>
          <a:p>
            <a:r>
              <a:rPr lang="en-GB" dirty="0"/>
              <a:t>4. They then need to find their way back through the maze (top to bottom) using a different route. </a:t>
            </a:r>
          </a:p>
          <a:p>
            <a:r>
              <a:rPr lang="en-GB" dirty="0"/>
              <a:t>5. If time, play a whole class version, with pupils listening out carefully for correct use of </a:t>
            </a:r>
            <a:r>
              <a:rPr lang="en-GB" dirty="0" err="1"/>
              <a:t>ein</a:t>
            </a:r>
            <a:r>
              <a:rPr lang="en-GB" dirty="0"/>
              <a:t> and </a:t>
            </a:r>
            <a:r>
              <a:rPr lang="en-GB" dirty="0" err="1"/>
              <a:t>kein</a:t>
            </a:r>
            <a:r>
              <a:rPr lang="en-GB" dirty="0"/>
              <a:t> words. </a:t>
            </a:r>
          </a:p>
          <a:p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Correct sentences (bottom to top):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Hund.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Wort.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kein</a:t>
            </a:r>
            <a:r>
              <a:rPr lang="en-GB" dirty="0"/>
              <a:t> Handy.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kein</a:t>
            </a:r>
            <a:r>
              <a:rPr lang="en-GB" dirty="0"/>
              <a:t> </a:t>
            </a:r>
            <a:r>
              <a:rPr lang="en-GB" dirty="0" err="1"/>
              <a:t>Fußball</a:t>
            </a:r>
            <a:r>
              <a:rPr lang="en-GB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Freundin</a:t>
            </a:r>
            <a:r>
              <a:rPr lang="en-GB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Flasche</a:t>
            </a:r>
            <a:r>
              <a:rPr lang="en-GB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Fußball</a:t>
            </a:r>
            <a:r>
              <a:rPr lang="en-GB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kein</a:t>
            </a:r>
            <a:r>
              <a:rPr lang="en-GB" dirty="0"/>
              <a:t> Wort.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kein</a:t>
            </a:r>
            <a:r>
              <a:rPr lang="en-GB" dirty="0"/>
              <a:t> Hund.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kein</a:t>
            </a:r>
            <a:r>
              <a:rPr lang="en-GB" dirty="0"/>
              <a:t> </a:t>
            </a:r>
            <a:r>
              <a:rPr lang="en-GB" dirty="0" err="1"/>
              <a:t>Foto</a:t>
            </a:r>
            <a:r>
              <a:rPr lang="en-GB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Flasche</a:t>
            </a:r>
            <a:r>
              <a:rPr lang="en-GB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Handy.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kein</a:t>
            </a:r>
            <a:r>
              <a:rPr lang="en-GB" dirty="0"/>
              <a:t> Wasser.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0804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to think about genders (masculine/feminine/neuter) for nouns and </a:t>
            </a:r>
            <a:r>
              <a:rPr lang="en-GB" b="0" dirty="0" err="1"/>
              <a:t>kein</a:t>
            </a:r>
            <a:r>
              <a:rPr lang="en-GB" b="0" dirty="0"/>
              <a:t>/</a:t>
            </a:r>
            <a:r>
              <a:rPr lang="en-GB" b="0" dirty="0" err="1"/>
              <a:t>mein</a:t>
            </a:r>
            <a:r>
              <a:rPr lang="en-GB" b="0" dirty="0"/>
              <a:t>/</a:t>
            </a:r>
            <a:r>
              <a:rPr lang="en-GB" b="0" dirty="0" err="1"/>
              <a:t>dein</a:t>
            </a:r>
            <a:r>
              <a:rPr lang="en-GB" b="0" dirty="0"/>
              <a:t>.</a:t>
            </a: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13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07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4.wdp"/><Relationship Id="rId18" Type="http://schemas.openxmlformats.org/officeDocument/2006/relationships/image" Target="../media/image34.gif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5.png"/><Relationship Id="rId15" Type="http://schemas.microsoft.com/office/2007/relationships/hdphoto" Target="../media/hdphoto5.wdp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4.wdp"/><Relationship Id="rId18" Type="http://schemas.openxmlformats.org/officeDocument/2006/relationships/image" Target="../media/image34.gif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5.png"/><Relationship Id="rId15" Type="http://schemas.microsoft.com/office/2007/relationships/hdphoto" Target="../media/hdphoto5.wdp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0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2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21.sv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55238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spc="-1" dirty="0">
                <a:solidFill>
                  <a:schemeClr val="bg1"/>
                </a:solidFill>
                <a:latin typeface="Century Gothic" panose="020B0502020202020204" pitchFamily="34" charset="0"/>
              </a:rPr>
              <a:t>Talking about things and things to do</a:t>
            </a:r>
            <a:endParaRPr lang="en-GB" sz="3600" dirty="0"/>
          </a:p>
        </p:txBody>
      </p:sp>
      <p:pic>
        <p:nvPicPr>
          <p:cNvPr id="10" name="Picture 6" descr="clip art space ship - Clip Art Library">
            <a:extLst>
              <a:ext uri="{FF2B5EF4-FFF2-40B4-BE49-F238E27FC236}">
                <a16:creationId xmlns:a16="http://schemas.microsoft.com/office/drawing/2014/main" id="{F4B63F61-514B-4A9F-819D-CB1C6791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99815" l="2760" r="96250">
                        <a14:foregroundMark x1="64844" y1="2963" x2="61458" y2="21759"/>
                        <a14:foregroundMark x1="46458" y1="38333" x2="20885" y2="46667"/>
                        <a14:foregroundMark x1="20885" y1="46667" x2="7187" y2="44815"/>
                        <a14:foregroundMark x1="7187" y1="44815" x2="9323" y2="50926"/>
                        <a14:foregroundMark x1="9323" y1="50926" x2="10573" y2="52407"/>
                        <a14:foregroundMark x1="69427" y1="57870" x2="82813" y2="85463"/>
                        <a14:foregroundMark x1="82813" y1="85463" x2="96250" y2="99907"/>
                        <a14:foregroundMark x1="64427" y1="56759" x2="60000" y2="56204"/>
                        <a14:foregroundMark x1="60000" y1="56204" x2="42865" y2="47685"/>
                        <a14:foregroundMark x1="42865" y1="47685" x2="42865" y2="47685"/>
                        <a14:foregroundMark x1="8750" y1="47130" x2="5052" y2="44167"/>
                        <a14:foregroundMark x1="5052" y1="44167" x2="2760" y2="4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507" y="1970489"/>
            <a:ext cx="3451616" cy="194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EFC824-FA25-4285-A435-36F18A340C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7" y="4009768"/>
            <a:ext cx="1402397" cy="1424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4DCDA3-2292-4E8D-BD9C-0D32068A6D05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2 Week 1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0F516E65-C440-424A-9622-F00786D50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0"/>
            <a:ext cx="3811412" cy="4881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58101"/>
              </p:ext>
            </p:extLst>
          </p:nvPr>
        </p:nvGraphicFramePr>
        <p:xfrm>
          <a:off x="547096" y="857811"/>
          <a:ext cx="10126203" cy="5168388"/>
        </p:xfrm>
        <a:graphic>
          <a:graphicData uri="http://schemas.openxmlformats.org/drawingml/2006/table">
            <a:tbl>
              <a:tblPr firstRow="1" bandRow="1"/>
              <a:tblGrid>
                <a:gridCol w="1665526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35111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472267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053299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 (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nt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), that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yellow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blue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what?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right, true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wrong, false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female friend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bag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male friend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my (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m,nt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your (f)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picture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dog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water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word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not a/no (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m,nt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not a/no (f)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mobile phone</a:t>
                      </a:r>
                      <a:endParaRPr lang="en-GB" sz="2400" b="1" baseline="300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34" y="2935866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9" y="1092953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35" y="4480350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69749" y="518318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668223" y="337112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650037" y="165352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233290" y="557543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noProof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kein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5209799" y="5576031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keine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30048" y="5559481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lang="en-US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as Handy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240294" y="468366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Hund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5209799" y="466944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Wasser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7620542" y="4679150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lang="en-US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as Wort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62455" y="380611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mein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5179950" y="381128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deine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84336" y="382414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as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Bild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33289" y="2980310"/>
            <a:ext cx="219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Freundin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5209799" y="296977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ie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Tasche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30048" y="2966288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Freund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233290" y="211679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was?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5179950" y="2102088"/>
            <a:ext cx="228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noProof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richtig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91700" y="209030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falsch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233291" y="11907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5161599" y="1247489"/>
            <a:ext cx="216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gelb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48771" y="127338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noProof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blau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6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Tschüss!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>
                <a:solidFill>
                  <a:srgbClr val="FF0000"/>
                </a:solidFill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lang="en-GB" sz="1400" kern="0" dirty="0">
              <a:solidFill>
                <a:srgbClr val="FF000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A82104C-C401-4E27-890F-76A269FE2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409243"/>
              </p:ext>
            </p:extLst>
          </p:nvPr>
        </p:nvGraphicFramePr>
        <p:xfrm>
          <a:off x="524213" y="810988"/>
          <a:ext cx="9810698" cy="5168388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was?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falsch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richtig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blau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gelb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Bild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Freund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Handy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Wort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Hund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Wasser</a:t>
                      </a:r>
                      <a:endParaRPr lang="en-GB" sz="2400" b="1" baseline="30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35" y="4480350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69749" y="518318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626900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070558"/>
              </p:ext>
            </p:extLst>
          </p:nvPr>
        </p:nvGraphicFramePr>
        <p:xfrm>
          <a:off x="547096" y="857811"/>
          <a:ext cx="10126203" cy="5168388"/>
        </p:xfrm>
        <a:graphic>
          <a:graphicData uri="http://schemas.openxmlformats.org/drawingml/2006/table">
            <a:tbl>
              <a:tblPr firstRow="1" bandRow="1"/>
              <a:tblGrid>
                <a:gridCol w="1665526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35111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472267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053299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(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nt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), that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yellow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blue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what?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right, true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wrong, false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female friend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bag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male friend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 (m,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nt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 (f)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picture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dog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water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word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not a/no (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m,nt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not a/no (f)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mobile phone</a:t>
                      </a:r>
                      <a:endParaRPr lang="en-GB" sz="2400" b="1" baseline="30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34" y="2935866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9" y="1092953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35" y="4480350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51920" y="514083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668519" y="336137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651920" y="162416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68295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/>
          <p:cNvSpPr/>
          <p:nvPr/>
        </p:nvSpPr>
        <p:spPr>
          <a:xfrm>
            <a:off x="10401398" y="1240118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648" y="1207460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489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19" name="Title 4">
            <a:extLst>
              <a:ext uri="{FF2B5EF4-FFF2-40B4-BE49-F238E27FC236}">
                <a16:creationId xmlns:a16="http://schemas.microsoft.com/office/drawing/2014/main" id="{29CBB005-DC0D-0C3B-A6DF-6832AE51B0FE}"/>
              </a:ext>
            </a:extLst>
          </p:cNvPr>
          <p:cNvSpPr txBox="1">
            <a:spLocks/>
          </p:cNvSpPr>
          <p:nvPr/>
        </p:nvSpPr>
        <p:spPr>
          <a:xfrm>
            <a:off x="777074" y="128500"/>
            <a:ext cx="28699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32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</a:t>
            </a:r>
            <a:endParaRPr lang="en-GB" sz="3200" kern="0" dirty="0"/>
          </a:p>
        </p:txBody>
      </p:sp>
      <p:sp>
        <p:nvSpPr>
          <p:cNvPr id="20" name="Google Shape;119;p1">
            <a:extLst>
              <a:ext uri="{FF2B5EF4-FFF2-40B4-BE49-F238E27FC236}">
                <a16:creationId xmlns:a16="http://schemas.microsoft.com/office/drawing/2014/main" id="{D901C462-34C6-EFAC-88A7-E53BD0FDD292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29B1A-2BAE-4099-BA60-CDD7239CF3A6}"/>
              </a:ext>
            </a:extLst>
          </p:cNvPr>
          <p:cNvSpPr txBox="1"/>
          <p:nvPr/>
        </p:nvSpPr>
        <p:spPr>
          <a:xfrm>
            <a:off x="-159615" y="532354"/>
            <a:ext cx="5465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[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ä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133FC3-E581-4826-8AF1-CD77BDD93191}"/>
              </a:ext>
            </a:extLst>
          </p:cNvPr>
          <p:cNvSpPr/>
          <p:nvPr/>
        </p:nvSpPr>
        <p:spPr>
          <a:xfrm>
            <a:off x="4676524" y="5082028"/>
            <a:ext cx="2308644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</a:t>
            </a:r>
            <a:r>
              <a:rPr kumimoji="0" lang="en-GB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ä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pic>
        <p:nvPicPr>
          <p:cNvPr id="16" name="Picture 15" descr="man looking at his watch and running late">
            <a:extLst>
              <a:ext uri="{FF2B5EF4-FFF2-40B4-BE49-F238E27FC236}">
                <a16:creationId xmlns:a16="http://schemas.microsoft.com/office/drawing/2014/main" id="{8838954D-1C4A-4C07-AA26-054FE91BA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67" y="1160618"/>
            <a:ext cx="3963063" cy="42597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A63A0B-754A-4A90-B1CA-D3E0A434707B}"/>
              </a:ext>
            </a:extLst>
          </p:cNvPr>
          <p:cNvSpPr txBox="1"/>
          <p:nvPr/>
        </p:nvSpPr>
        <p:spPr>
          <a:xfrm>
            <a:off x="4676524" y="6157104"/>
            <a:ext cx="230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[late]</a:t>
            </a:r>
          </a:p>
        </p:txBody>
      </p:sp>
    </p:spTree>
    <p:extLst>
      <p:ext uri="{BB962C8B-B14F-4D97-AF65-F5344CB8AC3E}">
        <p14:creationId xmlns:p14="http://schemas.microsoft.com/office/powerpoint/2010/main" val="31576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/>
          <p:cNvSpPr/>
          <p:nvPr/>
        </p:nvSpPr>
        <p:spPr>
          <a:xfrm>
            <a:off x="10401398" y="1240118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648" y="1207460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489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19" name="Title 4">
            <a:extLst>
              <a:ext uri="{FF2B5EF4-FFF2-40B4-BE49-F238E27FC236}">
                <a16:creationId xmlns:a16="http://schemas.microsoft.com/office/drawing/2014/main" id="{29CBB005-DC0D-0C3B-A6DF-6832AE51B0FE}"/>
              </a:ext>
            </a:extLst>
          </p:cNvPr>
          <p:cNvSpPr txBox="1">
            <a:spLocks/>
          </p:cNvSpPr>
          <p:nvPr/>
        </p:nvSpPr>
        <p:spPr>
          <a:xfrm>
            <a:off x="777074" y="128500"/>
            <a:ext cx="28699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32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</a:t>
            </a:r>
            <a:endParaRPr lang="en-GB" sz="3200" kern="0" dirty="0"/>
          </a:p>
        </p:txBody>
      </p:sp>
      <p:sp>
        <p:nvSpPr>
          <p:cNvPr id="20" name="Google Shape;119;p1">
            <a:extLst>
              <a:ext uri="{FF2B5EF4-FFF2-40B4-BE49-F238E27FC236}">
                <a16:creationId xmlns:a16="http://schemas.microsoft.com/office/drawing/2014/main" id="{D901C462-34C6-EFAC-88A7-E53BD0FDD292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20CEFDFE-15AC-418E-B16C-A769B029CD9A}"/>
              </a:ext>
            </a:extLst>
          </p:cNvPr>
          <p:cNvSpPr/>
          <p:nvPr/>
        </p:nvSpPr>
        <p:spPr>
          <a:xfrm>
            <a:off x="3982728" y="1440506"/>
            <a:ext cx="3965988" cy="39769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77A5FE-C9F2-4528-950A-62FD4F5528BF}"/>
              </a:ext>
            </a:extLst>
          </p:cNvPr>
          <p:cNvSpPr/>
          <p:nvPr/>
        </p:nvSpPr>
        <p:spPr>
          <a:xfrm>
            <a:off x="4941677" y="3756308"/>
            <a:ext cx="2308644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</a:t>
            </a:r>
            <a:r>
              <a:rPr kumimoji="0" lang="en-GB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ä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A7A1AB-BD5C-4608-9083-389326C92C80}"/>
              </a:ext>
            </a:extLst>
          </p:cNvPr>
          <p:cNvSpPr/>
          <p:nvPr/>
        </p:nvSpPr>
        <p:spPr>
          <a:xfrm>
            <a:off x="387679" y="3915899"/>
            <a:ext cx="3421128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ä</a:t>
            </a:r>
            <a:r>
              <a:rPr kumimoji="0" lang="en-GB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hlen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Picture 21" descr="man looking at his watch and running late">
            <a:extLst>
              <a:ext uri="{FF2B5EF4-FFF2-40B4-BE49-F238E27FC236}">
                <a16:creationId xmlns:a16="http://schemas.microsoft.com/office/drawing/2014/main" id="{364810C6-83A0-40F4-8664-202F05F0A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04" y="1676036"/>
            <a:ext cx="2215814" cy="238172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D4900B5-3F51-4683-B1D0-6934283EE61D}"/>
              </a:ext>
            </a:extLst>
          </p:cNvPr>
          <p:cNvGrpSpPr/>
          <p:nvPr/>
        </p:nvGrpSpPr>
        <p:grpSpPr>
          <a:xfrm>
            <a:off x="1039345" y="1928200"/>
            <a:ext cx="2117795" cy="1877393"/>
            <a:chOff x="-2093323" y="2333322"/>
            <a:chExt cx="2117795" cy="1877393"/>
          </a:xfrm>
        </p:grpSpPr>
        <p:pic>
          <p:nvPicPr>
            <p:cNvPr id="24" name="Picture 23" descr="counting sheep">
              <a:extLst>
                <a:ext uri="{FF2B5EF4-FFF2-40B4-BE49-F238E27FC236}">
                  <a16:creationId xmlns:a16="http://schemas.microsoft.com/office/drawing/2014/main" id="{69E7F2A4-A2AE-49F7-A47C-0A52EBAD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3323" y="2333322"/>
              <a:ext cx="1977254" cy="1877393"/>
            </a:xfrm>
            <a:prstGeom prst="rect">
              <a:avLst/>
            </a:prstGeom>
          </p:spPr>
        </p:pic>
        <p:pic>
          <p:nvPicPr>
            <p:cNvPr id="25" name="Picture 24" descr="sheep">
              <a:extLst>
                <a:ext uri="{FF2B5EF4-FFF2-40B4-BE49-F238E27FC236}">
                  <a16:creationId xmlns:a16="http://schemas.microsoft.com/office/drawing/2014/main" id="{0FB65135-A8D9-4AB9-9E65-F144E300F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5782" y="2660807"/>
              <a:ext cx="359220" cy="390142"/>
            </a:xfrm>
            <a:prstGeom prst="rect">
              <a:avLst/>
            </a:prstGeom>
          </p:spPr>
        </p:pic>
        <p:pic>
          <p:nvPicPr>
            <p:cNvPr id="26" name="Picture 25" descr="sheep">
              <a:extLst>
                <a:ext uri="{FF2B5EF4-FFF2-40B4-BE49-F238E27FC236}">
                  <a16:creationId xmlns:a16="http://schemas.microsoft.com/office/drawing/2014/main" id="{62068C98-6C29-4B0E-A5F3-1223229E0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5949" y="2591310"/>
              <a:ext cx="359220" cy="390142"/>
            </a:xfrm>
            <a:prstGeom prst="rect">
              <a:avLst/>
            </a:prstGeom>
          </p:spPr>
        </p:pic>
        <p:pic>
          <p:nvPicPr>
            <p:cNvPr id="27" name="Picture 26" descr="sheep">
              <a:extLst>
                <a:ext uri="{FF2B5EF4-FFF2-40B4-BE49-F238E27FC236}">
                  <a16:creationId xmlns:a16="http://schemas.microsoft.com/office/drawing/2014/main" id="{E4EEBA41-C9AA-4759-8CCF-217BCA7BD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7964" y="2611911"/>
              <a:ext cx="359220" cy="39014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2A2300-2F7A-48C2-8509-144B458A5476}"/>
                </a:ext>
              </a:extLst>
            </p:cNvPr>
            <p:cNvSpPr txBox="1"/>
            <p:nvPr/>
          </p:nvSpPr>
          <p:spPr>
            <a:xfrm>
              <a:off x="-2070184" y="3039880"/>
              <a:ext cx="20946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1, 2, 3, …100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B5333B2-B75F-4619-BF99-975675590B81}"/>
              </a:ext>
            </a:extLst>
          </p:cNvPr>
          <p:cNvSpPr txBox="1"/>
          <p:nvPr/>
        </p:nvSpPr>
        <p:spPr>
          <a:xfrm>
            <a:off x="873650" y="5003036"/>
            <a:ext cx="230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[to count]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5A5D9D-B5A9-4DF7-95ED-1A79F0EC0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5191" y="2401860"/>
            <a:ext cx="2749534" cy="143878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F1BBD86-6079-43C0-8310-8710477A3AAD}"/>
              </a:ext>
            </a:extLst>
          </p:cNvPr>
          <p:cNvSpPr/>
          <p:nvPr/>
        </p:nvSpPr>
        <p:spPr>
          <a:xfrm>
            <a:off x="8209270" y="3871858"/>
            <a:ext cx="3837910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ä</a:t>
            </a:r>
            <a:r>
              <a:rPr kumimoji="0" lang="en-GB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hlen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978AE7-ED5C-41A8-8F5C-AB852D64F9CC}"/>
              </a:ext>
            </a:extLst>
          </p:cNvPr>
          <p:cNvSpPr txBox="1"/>
          <p:nvPr/>
        </p:nvSpPr>
        <p:spPr>
          <a:xfrm>
            <a:off x="9009708" y="4871362"/>
            <a:ext cx="2477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[to choose]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780F0B-21E6-4C93-8656-3F226314FDD7}"/>
              </a:ext>
            </a:extLst>
          </p:cNvPr>
          <p:cNvSpPr txBox="1"/>
          <p:nvPr/>
        </p:nvSpPr>
        <p:spPr>
          <a:xfrm>
            <a:off x="-179740" y="586946"/>
            <a:ext cx="5465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[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ä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501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1" grpId="0"/>
      <p:bldP spid="29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1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Rectangle 2" descr="rectangle that moves down the slide to show the 60 second timer">
            <a:extLst>
              <a:ext uri="{FF2B5EF4-FFF2-40B4-BE49-F238E27FC236}">
                <a16:creationId xmlns:a16="http://schemas.microsoft.com/office/drawing/2014/main" id="{5225F201-FAF4-43AC-A7DA-F4AE8F3FB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0612" y="1904870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ysClr val="window" lastClr="FFFFFF"/>
            </a:extrusionClr>
          </a:sp3d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70" name="Rectangle 3" descr="rectangle for timer">
            <a:extLst>
              <a:ext uri="{FF2B5EF4-FFF2-40B4-BE49-F238E27FC236}">
                <a16:creationId xmlns:a16="http://schemas.microsoft.com/office/drawing/2014/main" id="{C03D19AE-862D-4A91-81B7-A1F610C9E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246" y="1904868"/>
            <a:ext cx="503528" cy="4156259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ysClr val="window" lastClr="FFFFFF">
                <a:alpha val="63000"/>
              </a:sys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1" name="Line 7" descr="top line for timer, 60 seconds">
            <a:extLst>
              <a:ext uri="{FF2B5EF4-FFF2-40B4-BE49-F238E27FC236}">
                <a16:creationId xmlns:a16="http://schemas.microsoft.com/office/drawing/2014/main" id="{6A95BB07-DF1E-4F98-BD2F-518B6540C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3985" y="1893442"/>
            <a:ext cx="241479" cy="0"/>
          </a:xfrm>
          <a:prstGeom prst="line">
            <a:avLst/>
          </a:prstGeom>
          <a:noFill/>
          <a:ln w="28575">
            <a:solidFill>
              <a:srgbClr val="5B9BD5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72" name="Text Box 12">
            <a:extLst>
              <a:ext uri="{FF2B5EF4-FFF2-40B4-BE49-F238E27FC236}">
                <a16:creationId xmlns:a16="http://schemas.microsoft.com/office/drawing/2014/main" id="{E1E1B3D8-49A9-4E8B-A42D-FB87B41E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5464" y="1735591"/>
            <a:ext cx="4318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73" name="Line 4" descr="line to show the length of 60 seconds">
            <a:extLst>
              <a:ext uri="{FF2B5EF4-FFF2-40B4-BE49-F238E27FC236}">
                <a16:creationId xmlns:a16="http://schemas.microsoft.com/office/drawing/2014/main" id="{D8A218ED-87AF-4FBD-A3B5-A823BC726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3985" y="1893442"/>
            <a:ext cx="0" cy="4156259"/>
          </a:xfrm>
          <a:prstGeom prst="line">
            <a:avLst/>
          </a:prstGeom>
          <a:noFill/>
          <a:ln w="28575">
            <a:solidFill>
              <a:srgbClr val="5B9BD5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74" name="Text Box 10">
            <a:extLst>
              <a:ext uri="{FF2B5EF4-FFF2-40B4-BE49-F238E27FC236}">
                <a16:creationId xmlns:a16="http://schemas.microsoft.com/office/drawing/2014/main" id="{E1280479-3FFD-4D95-BC4F-BCE3821E7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3985" y="3877344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Sekunden</a:t>
            </a:r>
            <a:endParaRPr lang="en-GB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Line 9" descr="bottom line for timer, 0 seconds">
            <a:extLst>
              <a:ext uri="{FF2B5EF4-FFF2-40B4-BE49-F238E27FC236}">
                <a16:creationId xmlns:a16="http://schemas.microsoft.com/office/drawing/2014/main" id="{0085820C-0068-475F-A25D-3DD00E73D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3985" y="6049701"/>
            <a:ext cx="216791" cy="0"/>
          </a:xfrm>
          <a:prstGeom prst="line">
            <a:avLst/>
          </a:prstGeom>
          <a:noFill/>
          <a:ln w="28575">
            <a:solidFill>
              <a:srgbClr val="5B9BD5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76" name="Text Box 14">
            <a:extLst>
              <a:ext uri="{FF2B5EF4-FFF2-40B4-BE49-F238E27FC236}">
                <a16:creationId xmlns:a16="http://schemas.microsoft.com/office/drawing/2014/main" id="{E2CBAFCA-76CA-48BC-817A-39A7FE015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0776" y="5869173"/>
            <a:ext cx="73417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77" name="Rectangle 76" descr="box to hide timer as it goes off the page">
            <a:extLst>
              <a:ext uri="{FF2B5EF4-FFF2-40B4-BE49-F238E27FC236}">
                <a16:creationId xmlns:a16="http://schemas.microsoft.com/office/drawing/2014/main" id="{A4818526-5F24-47FE-911D-4C6810F27421}"/>
              </a:ext>
            </a:extLst>
          </p:cNvPr>
          <p:cNvSpPr/>
          <p:nvPr/>
        </p:nvSpPr>
        <p:spPr>
          <a:xfrm>
            <a:off x="10017018" y="6092123"/>
            <a:ext cx="745068" cy="7658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8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A55B9F1-82BA-490B-A3D2-79CA0A3AE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7348" y="6280121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LOS!</a:t>
            </a:r>
          </a:p>
        </p:txBody>
      </p:sp>
      <p:sp>
        <p:nvSpPr>
          <p:cNvPr id="67" name="CustomShape 3">
            <a:extLst>
              <a:ext uri="{FF2B5EF4-FFF2-40B4-BE49-F238E27FC236}">
                <a16:creationId xmlns:a16="http://schemas.microsoft.com/office/drawing/2014/main" id="{6AF8B1F4-6CAA-4484-A44C-988CF1DDA538}"/>
              </a:ext>
            </a:extLst>
          </p:cNvPr>
          <p:cNvSpPr/>
          <p:nvPr/>
        </p:nvSpPr>
        <p:spPr>
          <a:xfrm>
            <a:off x="10413273" y="1240118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8" name="Title 4">
            <a:extLst>
              <a:ext uri="{FF2B5EF4-FFF2-40B4-BE49-F238E27FC236}">
                <a16:creationId xmlns:a16="http://schemas.microsoft.com/office/drawing/2014/main" id="{CA21768B-5CC1-4CE5-83C2-DC7B9E4A8BA2}"/>
              </a:ext>
            </a:extLst>
          </p:cNvPr>
          <p:cNvSpPr txBox="1">
            <a:spLocks/>
          </p:cNvSpPr>
          <p:nvPr/>
        </p:nvSpPr>
        <p:spPr>
          <a:xfrm>
            <a:off x="10450585" y="1175734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75F3A83-C372-41F3-B6BD-F5C60D3A99EE}"/>
              </a:ext>
            </a:extLst>
          </p:cNvPr>
          <p:cNvGrpSpPr/>
          <p:nvPr/>
        </p:nvGrpSpPr>
        <p:grpSpPr>
          <a:xfrm>
            <a:off x="10360812" y="189956"/>
            <a:ext cx="1537410" cy="941869"/>
            <a:chOff x="10396437" y="189956"/>
            <a:chExt cx="1537410" cy="941869"/>
          </a:xfrm>
        </p:grpSpPr>
        <p:pic>
          <p:nvPicPr>
            <p:cNvPr id="81" name="Picture 80" descr="Logo, icon&#10;&#10;Description automatically generated">
              <a:extLst>
                <a:ext uri="{FF2B5EF4-FFF2-40B4-BE49-F238E27FC236}">
                  <a16:creationId xmlns:a16="http://schemas.microsoft.com/office/drawing/2014/main" id="{F4E64573-8396-42C5-9D2B-8F258B9B3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84" name="Speech Bubble: Oval 83">
              <a:extLst>
                <a:ext uri="{FF2B5EF4-FFF2-40B4-BE49-F238E27FC236}">
                  <a16:creationId xmlns:a16="http://schemas.microsoft.com/office/drawing/2014/main" id="{4DF1C445-364E-44D9-BB55-1876A2FD9864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468BA3-C77B-45DB-83DE-310C07273214}"/>
              </a:ext>
            </a:extLst>
          </p:cNvPr>
          <p:cNvGrpSpPr/>
          <p:nvPr/>
        </p:nvGrpSpPr>
        <p:grpSpPr>
          <a:xfrm>
            <a:off x="7805340" y="4917900"/>
            <a:ext cx="1842935" cy="1313150"/>
            <a:chOff x="7805340" y="4917900"/>
            <a:chExt cx="1842935" cy="131315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5" name="Rounded Rectangle 4">
              <a:extLst>
                <a:ext uri="{FF2B5EF4-FFF2-40B4-BE49-F238E27FC236}">
                  <a16:creationId xmlns:a16="http://schemas.microsoft.com/office/drawing/2014/main" id="{0C39582B-9D33-4013-9DF2-D0D9FAAF14CC}"/>
                </a:ext>
              </a:extLst>
            </p:cNvPr>
            <p:cNvSpPr/>
            <p:nvPr/>
          </p:nvSpPr>
          <p:spPr>
            <a:xfrm>
              <a:off x="7805340" y="4917900"/>
              <a:ext cx="1842935" cy="1313150"/>
            </a:xfrm>
            <a:prstGeom prst="roundRect">
              <a:avLst/>
            </a:prstGeom>
            <a:grpFill/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 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Käse</a:t>
              </a:r>
              <a:b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92" name="Picture 91" descr="Icon&#10;&#10;Description automatically generated">
              <a:extLst>
                <a:ext uri="{FF2B5EF4-FFF2-40B4-BE49-F238E27FC236}">
                  <a16:creationId xmlns:a16="http://schemas.microsoft.com/office/drawing/2014/main" id="{85C0CD5A-B349-4821-8EEE-E0A25B957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1355" y="5558915"/>
              <a:ext cx="684354" cy="570295"/>
            </a:xfrm>
            <a:prstGeom prst="rect">
              <a:avLst/>
            </a:prstGeom>
            <a:grpFill/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231201-649C-40FF-8AE9-8E833178949A}"/>
              </a:ext>
            </a:extLst>
          </p:cNvPr>
          <p:cNvGrpSpPr/>
          <p:nvPr/>
        </p:nvGrpSpPr>
        <p:grpSpPr>
          <a:xfrm>
            <a:off x="7762520" y="1534481"/>
            <a:ext cx="1842935" cy="1312120"/>
            <a:chOff x="7804401" y="1533605"/>
            <a:chExt cx="1842935" cy="129046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2" name="Rounded Rectangle 4">
              <a:extLst>
                <a:ext uri="{FF2B5EF4-FFF2-40B4-BE49-F238E27FC236}">
                  <a16:creationId xmlns:a16="http://schemas.microsoft.com/office/drawing/2014/main" id="{34E77E79-8009-4246-87C9-D3208CEAB76B}"/>
                </a:ext>
              </a:extLst>
            </p:cNvPr>
            <p:cNvSpPr/>
            <p:nvPr/>
          </p:nvSpPr>
          <p:spPr>
            <a:xfrm>
              <a:off x="7804401" y="1533605"/>
              <a:ext cx="1842935" cy="1290466"/>
            </a:xfrm>
            <a:prstGeom prst="roundRect">
              <a:avLst/>
            </a:prstGeom>
            <a:grpFill/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srgbClr val="002060"/>
                  </a:solidFill>
                  <a:latin typeface="Century Gothic" panose="020F0302020204030204"/>
                </a:rPr>
                <a:t>Fußbälle</a:t>
              </a:r>
              <a:b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581D197-6039-41E8-B102-6BBB2D0DA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4126" y="2243184"/>
              <a:ext cx="520870" cy="520870"/>
            </a:xfrm>
            <a:prstGeom prst="rect">
              <a:avLst/>
            </a:prstGeom>
            <a:grpFill/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7BF4203-7191-460D-8E11-385BA1966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86053" y="2243184"/>
              <a:ext cx="520870" cy="520870"/>
            </a:xfrm>
            <a:prstGeom prst="rect">
              <a:avLst/>
            </a:prstGeom>
            <a:grpFill/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ECA72D-1D21-4011-A121-C6141E2CA716}"/>
              </a:ext>
            </a:extLst>
          </p:cNvPr>
          <p:cNvGrpSpPr/>
          <p:nvPr/>
        </p:nvGrpSpPr>
        <p:grpSpPr>
          <a:xfrm>
            <a:off x="5071566" y="1533329"/>
            <a:ext cx="2454223" cy="1315256"/>
            <a:chOff x="5079331" y="1533329"/>
            <a:chExt cx="2454223" cy="131525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3" name="Rounded Rectangle 4">
              <a:extLst>
                <a:ext uri="{FF2B5EF4-FFF2-40B4-BE49-F238E27FC236}">
                  <a16:creationId xmlns:a16="http://schemas.microsoft.com/office/drawing/2014/main" id="{53AC67E0-5033-4331-AC48-B210F83287A0}"/>
                </a:ext>
              </a:extLst>
            </p:cNvPr>
            <p:cNvSpPr/>
            <p:nvPr/>
          </p:nvSpPr>
          <p:spPr>
            <a:xfrm>
              <a:off x="5079331" y="1533329"/>
              <a:ext cx="2454223" cy="1315256"/>
            </a:xfrm>
            <a:prstGeom prst="roundRect">
              <a:avLst/>
            </a:prstGeom>
            <a:grpFill/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srgbClr val="002060"/>
                  </a:solidFill>
                  <a:latin typeface="Century Gothic" panose="020F0302020204030204"/>
                </a:rPr>
                <a:t>  Universität</a:t>
              </a:r>
              <a:b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1AB723-1AC5-4B6C-94B8-E06BC4CF3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2581" y="2139676"/>
              <a:ext cx="654356" cy="654356"/>
            </a:xfrm>
            <a:prstGeom prst="rect">
              <a:avLst/>
            </a:prstGeom>
            <a:grpFill/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C5114B0-BF3E-4047-A6C3-0E0C99AC0E98}"/>
              </a:ext>
            </a:extLst>
          </p:cNvPr>
          <p:cNvGrpSpPr/>
          <p:nvPr/>
        </p:nvGrpSpPr>
        <p:grpSpPr>
          <a:xfrm>
            <a:off x="2848511" y="4917778"/>
            <a:ext cx="2020944" cy="1313272"/>
            <a:chOff x="2842203" y="4917778"/>
            <a:chExt cx="1965344" cy="13132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2" name="Rounded Rectangle 4">
              <a:extLst>
                <a:ext uri="{FF2B5EF4-FFF2-40B4-BE49-F238E27FC236}">
                  <a16:creationId xmlns:a16="http://schemas.microsoft.com/office/drawing/2014/main" id="{3F7A4CA6-E47F-44EC-89F6-1CB0C4D8F300}"/>
                </a:ext>
              </a:extLst>
            </p:cNvPr>
            <p:cNvSpPr/>
            <p:nvPr/>
          </p:nvSpPr>
          <p:spPr>
            <a:xfrm>
              <a:off x="2842203" y="4917778"/>
              <a:ext cx="1965344" cy="1313272"/>
            </a:xfrm>
            <a:prstGeom prst="roundRect">
              <a:avLst/>
            </a:prstGeom>
            <a:grpFill/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srgbClr val="002060"/>
                  </a:solidFill>
                  <a:latin typeface="Century Gothic" panose="020F0302020204030204"/>
                </a:rPr>
                <a:t>Aktivität</a:t>
              </a:r>
              <a:b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ACC942D-8E9E-4CFC-A514-D3050AA86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1520" y="5546415"/>
              <a:ext cx="730552" cy="646876"/>
            </a:xfrm>
            <a:prstGeom prst="rect">
              <a:avLst/>
            </a:prstGeom>
            <a:grpFill/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371F8E-6962-4C87-BD5A-95C4AE68B0A9}"/>
              </a:ext>
            </a:extLst>
          </p:cNvPr>
          <p:cNvGrpSpPr/>
          <p:nvPr/>
        </p:nvGrpSpPr>
        <p:grpSpPr>
          <a:xfrm>
            <a:off x="5071566" y="3242930"/>
            <a:ext cx="2454223" cy="1314892"/>
            <a:chOff x="5071566" y="3242930"/>
            <a:chExt cx="2454223" cy="131489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9" name="Rounded Rectangle 4">
              <a:extLst>
                <a:ext uri="{FF2B5EF4-FFF2-40B4-BE49-F238E27FC236}">
                  <a16:creationId xmlns:a16="http://schemas.microsoft.com/office/drawing/2014/main" id="{2D9F3912-B427-4469-AB1F-420046783CEE}"/>
                </a:ext>
              </a:extLst>
            </p:cNvPr>
            <p:cNvSpPr/>
            <p:nvPr/>
          </p:nvSpPr>
          <p:spPr>
            <a:xfrm>
              <a:off x="5071566" y="3242930"/>
              <a:ext cx="2454223" cy="1314892"/>
            </a:xfrm>
            <a:prstGeom prst="roundRect">
              <a:avLst/>
            </a:prstGeom>
            <a:grpFill/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srgbClr val="002060"/>
                  </a:solidFill>
                  <a:latin typeface="Century Gothic" panose="020F0302020204030204"/>
                </a:rPr>
                <a:t>Atmosphäre</a:t>
              </a:r>
              <a:b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B90746A-1B28-4BC2-A7CF-56EDAEE64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233" y="3948214"/>
              <a:ext cx="1071022" cy="535511"/>
            </a:xfrm>
            <a:prstGeom prst="rect">
              <a:avLst/>
            </a:prstGeom>
            <a:grpFill/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ECC4A1-D737-4237-8760-414C73DFA4A4}"/>
              </a:ext>
            </a:extLst>
          </p:cNvPr>
          <p:cNvGrpSpPr/>
          <p:nvPr/>
        </p:nvGrpSpPr>
        <p:grpSpPr>
          <a:xfrm>
            <a:off x="5094970" y="4906712"/>
            <a:ext cx="2422946" cy="1324338"/>
            <a:chOff x="5094970" y="4906712"/>
            <a:chExt cx="2422946" cy="132433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8" name="Rounded Rectangle 4">
              <a:extLst>
                <a:ext uri="{FF2B5EF4-FFF2-40B4-BE49-F238E27FC236}">
                  <a16:creationId xmlns:a16="http://schemas.microsoft.com/office/drawing/2014/main" id="{735D8A07-45D2-40D9-ADE3-1EB2AB910A22}"/>
                </a:ext>
              </a:extLst>
            </p:cNvPr>
            <p:cNvSpPr/>
            <p:nvPr/>
          </p:nvSpPr>
          <p:spPr>
            <a:xfrm>
              <a:off x="5094970" y="4906712"/>
              <a:ext cx="2422946" cy="1324338"/>
            </a:xfrm>
            <a:prstGeom prst="roundRect">
              <a:avLst/>
            </a:prstGeom>
            <a:grpFill/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srgbClr val="002060"/>
                  </a:solidFill>
                  <a:latin typeface="Century Gothic" panose="020F0302020204030204"/>
                </a:rPr>
                <a:t>Nationalität</a:t>
              </a:r>
              <a:b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2EEE2E0-0E9E-40C4-BF65-137FB4879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86640" y="5582026"/>
              <a:ext cx="574788" cy="576483"/>
            </a:xfrm>
            <a:prstGeom prst="rect">
              <a:avLst/>
            </a:prstGeom>
            <a:grpFill/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50C8D0-4D3D-4C10-AD03-9A8DE9EA7777}"/>
              </a:ext>
            </a:extLst>
          </p:cNvPr>
          <p:cNvGrpSpPr/>
          <p:nvPr/>
        </p:nvGrpSpPr>
        <p:grpSpPr>
          <a:xfrm>
            <a:off x="7830271" y="3242930"/>
            <a:ext cx="1842935" cy="1313149"/>
            <a:chOff x="7830271" y="3242930"/>
            <a:chExt cx="1842935" cy="131314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9" name="Rounded Rectangle 4">
              <a:extLst>
                <a:ext uri="{FF2B5EF4-FFF2-40B4-BE49-F238E27FC236}">
                  <a16:creationId xmlns:a16="http://schemas.microsoft.com/office/drawing/2014/main" id="{4B7F11F2-7FC8-4534-BF59-13D3BD50270E}"/>
                </a:ext>
              </a:extLst>
            </p:cNvPr>
            <p:cNvSpPr/>
            <p:nvPr/>
          </p:nvSpPr>
          <p:spPr>
            <a:xfrm>
              <a:off x="7830271" y="3242930"/>
              <a:ext cx="1842935" cy="1313149"/>
            </a:xfrm>
            <a:prstGeom prst="roundRect">
              <a:avLst/>
            </a:prstGeom>
            <a:grpFill/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srgbClr val="002060"/>
                  </a:solidFill>
                  <a:latin typeface="Century Gothic" panose="020F0302020204030204"/>
                </a:rPr>
                <a:t>Identität</a:t>
              </a:r>
              <a:b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CA865DA-F850-410E-A476-BA7BD27D2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26283" y="3948214"/>
              <a:ext cx="838759" cy="541134"/>
            </a:xfrm>
            <a:prstGeom prst="rect">
              <a:avLst/>
            </a:prstGeom>
            <a:grpFill/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4A8029D-C825-47DB-AC65-A68937588901}"/>
              </a:ext>
            </a:extLst>
          </p:cNvPr>
          <p:cNvGrpSpPr/>
          <p:nvPr/>
        </p:nvGrpSpPr>
        <p:grpSpPr>
          <a:xfrm>
            <a:off x="795755" y="3228593"/>
            <a:ext cx="1842935" cy="1300674"/>
            <a:chOff x="795755" y="3228593"/>
            <a:chExt cx="1842935" cy="130067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6" name="Rounded Rectangle 4">
              <a:extLst>
                <a:ext uri="{FF2B5EF4-FFF2-40B4-BE49-F238E27FC236}">
                  <a16:creationId xmlns:a16="http://schemas.microsoft.com/office/drawing/2014/main" id="{296292F9-8AE0-4C60-A8AC-E94BED6880C5}"/>
                </a:ext>
              </a:extLst>
            </p:cNvPr>
            <p:cNvSpPr/>
            <p:nvPr/>
          </p:nvSpPr>
          <p:spPr>
            <a:xfrm>
              <a:off x="795755" y="3228593"/>
              <a:ext cx="1842935" cy="1300674"/>
            </a:xfrm>
            <a:prstGeom prst="roundRect">
              <a:avLst/>
            </a:prstGeom>
            <a:grpFill/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rgbClr val="002060"/>
                  </a:solidFill>
                  <a:latin typeface="Century Gothic" panose="020F0302020204030204"/>
                </a:rPr>
                <a:t>    </a:t>
              </a:r>
              <a:r>
                <a:rPr lang="en-US" sz="2800" b="1" kern="0" dirty="0" err="1">
                  <a:solidFill>
                    <a:srgbClr val="002060"/>
                  </a:solidFill>
                  <a:latin typeface="Century Gothic" panose="020F0302020204030204"/>
                </a:rPr>
                <a:t>März</a:t>
              </a:r>
              <a:b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90" name="Picture 89" descr="Calendar&#10;&#10;Description automatically generated">
              <a:extLst>
                <a:ext uri="{FF2B5EF4-FFF2-40B4-BE49-F238E27FC236}">
                  <a16:creationId xmlns:a16="http://schemas.microsoft.com/office/drawing/2014/main" id="{6F0C249E-8126-410A-9329-A1DB74CA0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84" r="25755" b="68200"/>
            <a:stretch/>
          </p:blipFill>
          <p:spPr>
            <a:xfrm>
              <a:off x="1382518" y="3890169"/>
              <a:ext cx="657090" cy="633327"/>
            </a:xfrm>
            <a:prstGeom prst="rect">
              <a:avLst/>
            </a:prstGeom>
            <a:grpFill/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0E101C-55E7-4A5E-91B1-A87437722682}"/>
              </a:ext>
            </a:extLst>
          </p:cNvPr>
          <p:cNvGrpSpPr/>
          <p:nvPr/>
        </p:nvGrpSpPr>
        <p:grpSpPr>
          <a:xfrm>
            <a:off x="795755" y="1533329"/>
            <a:ext cx="1842935" cy="1300674"/>
            <a:chOff x="795755" y="1533329"/>
            <a:chExt cx="1842935" cy="130067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2" name="Rounded Rectangle 4">
              <a:extLst>
                <a:ext uri="{FF2B5EF4-FFF2-40B4-BE49-F238E27FC236}">
                  <a16:creationId xmlns:a16="http://schemas.microsoft.com/office/drawing/2014/main" id="{E8B46F8E-2612-4E47-9D95-4461486B6248}"/>
                </a:ext>
              </a:extLst>
            </p:cNvPr>
            <p:cNvSpPr/>
            <p:nvPr/>
          </p:nvSpPr>
          <p:spPr>
            <a:xfrm>
              <a:off x="795755" y="1533329"/>
              <a:ext cx="1842935" cy="1300674"/>
            </a:xfrm>
            <a:prstGeom prst="roundRect">
              <a:avLst/>
            </a:prstGeom>
            <a:grpFill/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kern="0" dirty="0">
                <a:solidFill>
                  <a:srgbClr val="002060"/>
                </a:solidFill>
                <a:latin typeface="Century Gothic" panose="020F03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kern="0" dirty="0">
                <a:solidFill>
                  <a:srgbClr val="002060"/>
                </a:solidFill>
                <a:latin typeface="Century Gothic" panose="020F03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srgbClr val="002060"/>
                  </a:solidFill>
                  <a:latin typeface="Century Gothic" panose="020F0302020204030204"/>
                </a:rPr>
                <a:t>    </a:t>
              </a:r>
              <a:r>
                <a:rPr lang="en-US" sz="2800" b="1" kern="0" dirty="0" err="1">
                  <a:solidFill>
                    <a:srgbClr val="002060"/>
                  </a:solidFill>
                  <a:latin typeface="Century Gothic" panose="020F0302020204030204"/>
                </a:rPr>
                <a:t>Bär</a:t>
              </a:r>
              <a:endParaRPr lang="en-US" sz="2800" b="1" kern="0" dirty="0">
                <a:solidFill>
                  <a:srgbClr val="002060"/>
                </a:solidFill>
                <a:latin typeface="Century Gothic" panose="020F03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b="1" kern="0" dirty="0">
                <a:solidFill>
                  <a:srgbClr val="002060"/>
                </a:solidFill>
                <a:latin typeface="Century Gothic" panose="020F03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4DB969D6-CA65-42B5-B070-DFCAB1BF0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586" y="2215644"/>
              <a:ext cx="716869" cy="582557"/>
            </a:xfrm>
            <a:prstGeom prst="rect">
              <a:avLst/>
            </a:prstGeom>
            <a:grpFill/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6D317F-4846-4A29-A224-B943ED1D70CD}"/>
              </a:ext>
            </a:extLst>
          </p:cNvPr>
          <p:cNvGrpSpPr/>
          <p:nvPr/>
        </p:nvGrpSpPr>
        <p:grpSpPr>
          <a:xfrm>
            <a:off x="2848093" y="1533329"/>
            <a:ext cx="1994491" cy="1313272"/>
            <a:chOff x="2879718" y="1520731"/>
            <a:chExt cx="1994491" cy="13132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5" name="Rounded Rectangle 4">
              <a:extLst>
                <a:ext uri="{FF2B5EF4-FFF2-40B4-BE49-F238E27FC236}">
                  <a16:creationId xmlns:a16="http://schemas.microsoft.com/office/drawing/2014/main" id="{AA86E7DE-43ED-43D3-A07B-FE153F878E96}"/>
                </a:ext>
              </a:extLst>
            </p:cNvPr>
            <p:cNvSpPr/>
            <p:nvPr/>
          </p:nvSpPr>
          <p:spPr>
            <a:xfrm>
              <a:off x="2879718" y="1520731"/>
              <a:ext cx="1994491" cy="1313272"/>
            </a:xfrm>
            <a:prstGeom prst="roundRect">
              <a:avLst/>
            </a:prstGeom>
            <a:grpFill/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rgbClr val="002060"/>
                  </a:solidFill>
                  <a:latin typeface="Century Gothic" panose="020F0302020204030204"/>
                </a:rPr>
                <a:t> </a:t>
              </a:r>
              <a:r>
                <a:rPr lang="en-US" sz="2800" b="1" kern="0" dirty="0" err="1">
                  <a:solidFill>
                    <a:srgbClr val="002060"/>
                  </a:solidFill>
                  <a:latin typeface="Century Gothic" panose="020F0302020204030204"/>
                </a:rPr>
                <a:t>Präsident</a:t>
              </a:r>
              <a:b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8E44F1E8-76B3-4C3E-B8F6-6BF72F5FB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844" y="2203046"/>
              <a:ext cx="410822" cy="595155"/>
            </a:xfrm>
            <a:prstGeom prst="rect">
              <a:avLst/>
            </a:prstGeom>
            <a:grpFill/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15AA3A-F526-48D7-B396-879A16833601}"/>
              </a:ext>
            </a:extLst>
          </p:cNvPr>
          <p:cNvGrpSpPr/>
          <p:nvPr/>
        </p:nvGrpSpPr>
        <p:grpSpPr>
          <a:xfrm>
            <a:off x="2853033" y="3233031"/>
            <a:ext cx="2001191" cy="1290465"/>
            <a:chOff x="2736991" y="3249067"/>
            <a:chExt cx="2001191" cy="12904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Rounded Rectangle 4">
              <a:extLst>
                <a:ext uri="{FF2B5EF4-FFF2-40B4-BE49-F238E27FC236}">
                  <a16:creationId xmlns:a16="http://schemas.microsoft.com/office/drawing/2014/main" id="{B2EFE3FB-EBD3-4DBC-93FF-3CA415A31BAB}"/>
                </a:ext>
              </a:extLst>
            </p:cNvPr>
            <p:cNvSpPr/>
            <p:nvPr/>
          </p:nvSpPr>
          <p:spPr>
            <a:xfrm>
              <a:off x="2736991" y="3249067"/>
              <a:ext cx="2001191" cy="1290465"/>
            </a:xfrm>
            <a:prstGeom prst="roundRect">
              <a:avLst/>
            </a:prstGeom>
            <a:grpFill/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srgbClr val="002060"/>
                  </a:solidFill>
                  <a:latin typeface="Century Gothic" panose="020F0302020204030204"/>
                </a:rPr>
                <a:t>  </a:t>
              </a:r>
              <a:r>
                <a:rPr lang="en-US" sz="2800" b="1" kern="0" dirty="0" err="1">
                  <a:solidFill>
                    <a:srgbClr val="002060"/>
                  </a:solidFill>
                  <a:latin typeface="Century Gothic" panose="020F0302020204030204"/>
                </a:rPr>
                <a:t>Realität</a:t>
              </a:r>
              <a:endParaRPr lang="en-US" sz="2800" b="1" kern="0" dirty="0">
                <a:solidFill>
                  <a:srgbClr val="002060"/>
                </a:solidFill>
                <a:latin typeface="Century Gothic" panose="020F03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D3A674D-E4C7-43F5-8441-1BDE7141D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58348" y="3952344"/>
              <a:ext cx="558476" cy="558476"/>
            </a:xfrm>
            <a:prstGeom prst="rect">
              <a:avLst/>
            </a:prstGeom>
            <a:grpFill/>
          </p:spPr>
        </p:pic>
      </p:grpSp>
      <p:sp>
        <p:nvSpPr>
          <p:cNvPr id="80" name="Rounded Rectangle 4">
            <a:extLst>
              <a:ext uri="{FF2B5EF4-FFF2-40B4-BE49-F238E27FC236}">
                <a16:creationId xmlns:a16="http://schemas.microsoft.com/office/drawing/2014/main" id="{01851D64-03DC-4833-B001-E94A485377C8}"/>
              </a:ext>
            </a:extLst>
          </p:cNvPr>
          <p:cNvSpPr/>
          <p:nvPr/>
        </p:nvSpPr>
        <p:spPr>
          <a:xfrm>
            <a:off x="786322" y="4930687"/>
            <a:ext cx="1894581" cy="12729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1E37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2060"/>
                </a:solidFill>
                <a:latin typeface="Century Gothic" panose="020F0302020204030204"/>
              </a:rPr>
              <a:t>  </a:t>
            </a:r>
            <a:r>
              <a:rPr lang="en-US" sz="2800" b="1" kern="0" dirty="0" err="1">
                <a:solidFill>
                  <a:srgbClr val="002060"/>
                </a:solidFill>
                <a:latin typeface="Century Gothic" panose="020F0302020204030204"/>
              </a:rPr>
              <a:t>Hände</a:t>
            </a:r>
            <a:endParaRPr lang="en-US" sz="2800" b="1" kern="0" dirty="0">
              <a:solidFill>
                <a:srgbClr val="002060"/>
              </a:solidFill>
              <a:latin typeface="Century Gothic" panose="020F03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60" name="Graphic 59" descr="Teacher">
            <a:extLst>
              <a:ext uri="{FF2B5EF4-FFF2-40B4-BE49-F238E27FC236}">
                <a16:creationId xmlns:a16="http://schemas.microsoft.com/office/drawing/2014/main" id="{732975B3-BF85-499D-9C4F-155A671A3B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90893" y="495537"/>
            <a:ext cx="914400" cy="914400"/>
          </a:xfrm>
          <a:prstGeom prst="rect">
            <a:avLst/>
          </a:prstGeom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01E436DB-1E55-44F2-AF3B-9DFAB08E23D0}"/>
              </a:ext>
            </a:extLst>
          </p:cNvPr>
          <p:cNvSpPr/>
          <p:nvPr/>
        </p:nvSpPr>
        <p:spPr>
          <a:xfrm>
            <a:off x="3537527" y="669082"/>
            <a:ext cx="3114886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Sag die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Wörter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4E27490-E715-473E-A02B-A3F4E27F0C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00" y="5515102"/>
            <a:ext cx="629855" cy="6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7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5" dur="59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Free Space PNG Transparent Images, Download Free Clip Art, Free ...">
            <a:extLst>
              <a:ext uri="{FF2B5EF4-FFF2-40B4-BE49-F238E27FC236}">
                <a16:creationId xmlns:a16="http://schemas.microsoft.com/office/drawing/2014/main" id="{6D84350C-4683-40EF-A5E1-1E4B2A6D1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55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7460571" cy="523220"/>
          </a:xfrm>
        </p:spPr>
        <p:txBody>
          <a:bodyPr>
            <a:noAutofit/>
          </a:bodyPr>
          <a:lstStyle/>
          <a:p>
            <a:r>
              <a:rPr lang="es-AR" sz="32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2: Schreib auf Englisch.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902E972D-C34D-455A-AF67-2812DC919E85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Título 1">
            <a:extLst>
              <a:ext uri="{FF2B5EF4-FFF2-40B4-BE49-F238E27FC236}">
                <a16:creationId xmlns:a16="http://schemas.microsoft.com/office/drawing/2014/main" id="{32702ADB-D6D3-4263-9DB4-2DCC4E65845D}"/>
              </a:ext>
            </a:extLst>
          </p:cNvPr>
          <p:cNvSpPr txBox="1">
            <a:spLocks/>
          </p:cNvSpPr>
          <p:nvPr/>
        </p:nvSpPr>
        <p:spPr>
          <a:xfrm>
            <a:off x="123171" y="704821"/>
            <a:ext cx="11441300" cy="478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Achtung*!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They disappear fast! Then try to say the German for all the words on your list.  </a:t>
            </a:r>
            <a:endParaRPr kumimoji="0" lang="es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94" name="Picture 4" descr="Outer space Clip art - Planet png download - 500*500 - Free ...">
            <a:extLst>
              <a:ext uri="{FF2B5EF4-FFF2-40B4-BE49-F238E27FC236}">
                <a16:creationId xmlns:a16="http://schemas.microsoft.com/office/drawing/2014/main" id="{594F24A2-2B54-4BC4-AC81-9F0696FC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348" y="1941534"/>
            <a:ext cx="1706323" cy="18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upo 9">
            <a:extLst>
              <a:ext uri="{FF2B5EF4-FFF2-40B4-BE49-F238E27FC236}">
                <a16:creationId xmlns:a16="http://schemas.microsoft.com/office/drawing/2014/main" id="{B6645BA4-6E8B-4764-A39A-7B933F986A3B}"/>
              </a:ext>
            </a:extLst>
          </p:cNvPr>
          <p:cNvGrpSpPr/>
          <p:nvPr/>
        </p:nvGrpSpPr>
        <p:grpSpPr>
          <a:xfrm>
            <a:off x="-4590993" y="3306591"/>
            <a:ext cx="3451616" cy="1941534"/>
            <a:chOff x="314152" y="1246340"/>
            <a:chExt cx="3451616" cy="1941534"/>
          </a:xfrm>
        </p:grpSpPr>
        <p:pic>
          <p:nvPicPr>
            <p:cNvPr id="96" name="Picture 6" descr="clip art space ship - Clip Art Library">
              <a:extLst>
                <a:ext uri="{FF2B5EF4-FFF2-40B4-BE49-F238E27FC236}">
                  <a16:creationId xmlns:a16="http://schemas.microsoft.com/office/drawing/2014/main" id="{DD55B973-CCD6-4A96-BF29-EF4649066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963" b="99815" l="2760" r="96250">
                          <a14:foregroundMark x1="64844" y1="2963" x2="61458" y2="21759"/>
                          <a14:foregroundMark x1="46458" y1="38333" x2="20885" y2="46667"/>
                          <a14:foregroundMark x1="20885" y1="46667" x2="7187" y2="44815"/>
                          <a14:foregroundMark x1="7187" y1="44815" x2="9323" y2="50926"/>
                          <a14:foregroundMark x1="9323" y1="50926" x2="10573" y2="52407"/>
                          <a14:foregroundMark x1="69427" y1="57870" x2="82813" y2="85463"/>
                          <a14:foregroundMark x1="82813" y1="85463" x2="96250" y2="99907"/>
                          <a14:foregroundMark x1="64427" y1="56759" x2="60000" y2="56204"/>
                          <a14:foregroundMark x1="60000" y1="56204" x2="42865" y2="47685"/>
                          <a14:foregroundMark x1="42865" y1="47685" x2="42865" y2="47685"/>
                          <a14:foregroundMark x1="8750" y1="47130" x2="5052" y2="44167"/>
                          <a14:foregroundMark x1="5052" y1="44167" x2="2760" y2="407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52" y="1246340"/>
              <a:ext cx="3451616" cy="1941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CuadroTexto 8">
              <a:extLst>
                <a:ext uri="{FF2B5EF4-FFF2-40B4-BE49-F238E27FC236}">
                  <a16:creationId xmlns:a16="http://schemas.microsoft.com/office/drawing/2014/main" id="{4F274E7E-9DD3-4BAF-9389-C24E8B924F20}"/>
                </a:ext>
              </a:extLst>
            </p:cNvPr>
            <p:cNvSpPr txBox="1"/>
            <p:nvPr/>
          </p:nvSpPr>
          <p:spPr>
            <a:xfrm rot="1225975">
              <a:off x="1122453" y="2262466"/>
              <a:ext cx="1534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der Hund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8" name="Grupo 10">
            <a:extLst>
              <a:ext uri="{FF2B5EF4-FFF2-40B4-BE49-F238E27FC236}">
                <a16:creationId xmlns:a16="http://schemas.microsoft.com/office/drawing/2014/main" id="{5A0AB371-1D2E-418B-96FB-09A9E4A988AF}"/>
              </a:ext>
            </a:extLst>
          </p:cNvPr>
          <p:cNvGrpSpPr/>
          <p:nvPr/>
        </p:nvGrpSpPr>
        <p:grpSpPr>
          <a:xfrm>
            <a:off x="669239" y="7691618"/>
            <a:ext cx="2329520" cy="2329520"/>
            <a:chOff x="1354914" y="4120537"/>
            <a:chExt cx="2329520" cy="2329520"/>
          </a:xfrm>
        </p:grpSpPr>
        <p:pic>
          <p:nvPicPr>
            <p:cNvPr id="99" name="Picture 8" descr="spaceship clipart - Clip Art Library">
              <a:extLst>
                <a:ext uri="{FF2B5EF4-FFF2-40B4-BE49-F238E27FC236}">
                  <a16:creationId xmlns:a16="http://schemas.microsoft.com/office/drawing/2014/main" id="{0C10A17C-1ECD-4FDD-BB7D-F4A317FC94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21248">
              <a:off x="1354914" y="4120537"/>
              <a:ext cx="2329520" cy="2329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CuadroTexto 14">
              <a:extLst>
                <a:ext uri="{FF2B5EF4-FFF2-40B4-BE49-F238E27FC236}">
                  <a16:creationId xmlns:a16="http://schemas.microsoft.com/office/drawing/2014/main" id="{785C8C37-84FE-4FD2-93BF-21EB1FF7E5E2}"/>
                </a:ext>
              </a:extLst>
            </p:cNvPr>
            <p:cNvSpPr txBox="1"/>
            <p:nvPr/>
          </p:nvSpPr>
          <p:spPr>
            <a:xfrm rot="19097863">
              <a:off x="1665099" y="5223766"/>
              <a:ext cx="1495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das Wort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1" name="Grupo 11">
            <a:extLst>
              <a:ext uri="{FF2B5EF4-FFF2-40B4-BE49-F238E27FC236}">
                <a16:creationId xmlns:a16="http://schemas.microsoft.com/office/drawing/2014/main" id="{2354AE01-4E1B-4E0D-9DD3-E78EA2443DD0}"/>
              </a:ext>
            </a:extLst>
          </p:cNvPr>
          <p:cNvGrpSpPr/>
          <p:nvPr/>
        </p:nvGrpSpPr>
        <p:grpSpPr>
          <a:xfrm>
            <a:off x="11802191" y="7814219"/>
            <a:ext cx="2696409" cy="2754456"/>
            <a:chOff x="7431107" y="3333730"/>
            <a:chExt cx="2696409" cy="2754456"/>
          </a:xfrm>
        </p:grpSpPr>
        <p:pic>
          <p:nvPicPr>
            <p:cNvPr id="102" name="Picture 10" descr="rocket clipart - Clip Art Library">
              <a:extLst>
                <a:ext uri="{FF2B5EF4-FFF2-40B4-BE49-F238E27FC236}">
                  <a16:creationId xmlns:a16="http://schemas.microsoft.com/office/drawing/2014/main" id="{EB76B486-7234-4D41-9F4B-0ECA1B66B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95170">
              <a:off x="7402084" y="3362753"/>
              <a:ext cx="2754456" cy="269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CuadroTexto 17">
              <a:extLst>
                <a:ext uri="{FF2B5EF4-FFF2-40B4-BE49-F238E27FC236}">
                  <a16:creationId xmlns:a16="http://schemas.microsoft.com/office/drawing/2014/main" id="{73C48D45-3970-4B3B-93F4-DB11A54BF485}"/>
                </a:ext>
              </a:extLst>
            </p:cNvPr>
            <p:cNvSpPr txBox="1"/>
            <p:nvPr/>
          </p:nvSpPr>
          <p:spPr>
            <a:xfrm rot="2003173">
              <a:off x="7898025" y="4568779"/>
              <a:ext cx="1752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die </a:t>
              </a:r>
              <a:r>
                <a:rPr lang="en-GB" sz="2400" b="1" dirty="0" err="1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Tasche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4" name="Grupo 12">
            <a:extLst>
              <a:ext uri="{FF2B5EF4-FFF2-40B4-BE49-F238E27FC236}">
                <a16:creationId xmlns:a16="http://schemas.microsoft.com/office/drawing/2014/main" id="{0A5A1201-C9C3-4ED7-8DA6-BE169EC9B748}"/>
              </a:ext>
            </a:extLst>
          </p:cNvPr>
          <p:cNvGrpSpPr/>
          <p:nvPr/>
        </p:nvGrpSpPr>
        <p:grpSpPr>
          <a:xfrm>
            <a:off x="5227215" y="-3609381"/>
            <a:ext cx="1840568" cy="2983080"/>
            <a:chOff x="4828962" y="1732777"/>
            <a:chExt cx="1840568" cy="2983080"/>
          </a:xfrm>
        </p:grpSpPr>
        <p:pic>
          <p:nvPicPr>
            <p:cNvPr id="105" name="Picture 12" descr="rocket clipart - Clip Art Library">
              <a:extLst>
                <a:ext uri="{FF2B5EF4-FFF2-40B4-BE49-F238E27FC236}">
                  <a16:creationId xmlns:a16="http://schemas.microsoft.com/office/drawing/2014/main" id="{8D4833D8-172D-4813-AA8F-FAA4D933D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844586" y="1732777"/>
              <a:ext cx="1706322" cy="29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CuadroTexto 21">
              <a:extLst>
                <a:ext uri="{FF2B5EF4-FFF2-40B4-BE49-F238E27FC236}">
                  <a16:creationId xmlns:a16="http://schemas.microsoft.com/office/drawing/2014/main" id="{CFF7E95F-26A1-4443-A1F4-EF5A82115F95}"/>
                </a:ext>
              </a:extLst>
            </p:cNvPr>
            <p:cNvSpPr txBox="1"/>
            <p:nvPr/>
          </p:nvSpPr>
          <p:spPr>
            <a:xfrm>
              <a:off x="4828962" y="2762652"/>
              <a:ext cx="1840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der </a:t>
              </a:r>
              <a:r>
                <a:rPr lang="en-GB" sz="2400" b="1" dirty="0" err="1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Fußball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7" name="Grupo 13">
            <a:extLst>
              <a:ext uri="{FF2B5EF4-FFF2-40B4-BE49-F238E27FC236}">
                <a16:creationId xmlns:a16="http://schemas.microsoft.com/office/drawing/2014/main" id="{9CE21759-D884-4EEB-A582-122FA1F5A067}"/>
              </a:ext>
            </a:extLst>
          </p:cNvPr>
          <p:cNvGrpSpPr/>
          <p:nvPr/>
        </p:nvGrpSpPr>
        <p:grpSpPr>
          <a:xfrm>
            <a:off x="-2403705" y="7019364"/>
            <a:ext cx="3158386" cy="2746423"/>
            <a:chOff x="-2107068" y="3954582"/>
            <a:chExt cx="3158386" cy="2746423"/>
          </a:xfrm>
        </p:grpSpPr>
        <p:pic>
          <p:nvPicPr>
            <p:cNvPr id="108" name="Picture 16" descr="Rocket Ignition Propulsion Spaceship Speed Launch Transparent ...">
              <a:extLst>
                <a:ext uri="{FF2B5EF4-FFF2-40B4-BE49-F238E27FC236}">
                  <a16:creationId xmlns:a16="http://schemas.microsoft.com/office/drawing/2014/main" id="{45985E6D-AB07-4D24-9850-DFE161A04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875" b="90000" l="10000" r="90000">
                          <a14:foregroundMark x1="73696" y1="30000" x2="76739" y2="20500"/>
                          <a14:foregroundMark x1="76739" y1="20500" x2="75109" y2="13375"/>
                          <a14:foregroundMark x1="75109" y1="13375" x2="63152" y2="19625"/>
                          <a14:foregroundMark x1="63152" y1="19625" x2="61304" y2="22125"/>
                          <a14:foregroundMark x1="78478" y1="7000" x2="71196" y2="9875"/>
                          <a14:foregroundMark x1="71196" y1="9875" x2="61522" y2="18250"/>
                          <a14:foregroundMark x1="78804" y1="7250" x2="73261" y2="5875"/>
                          <a14:foregroundMark x1="67500" y1="28875" x2="67717" y2="34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7068" y="3954582"/>
              <a:ext cx="3158386" cy="2746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CuadroTexto 24">
              <a:extLst>
                <a:ext uri="{FF2B5EF4-FFF2-40B4-BE49-F238E27FC236}">
                  <a16:creationId xmlns:a16="http://schemas.microsoft.com/office/drawing/2014/main" id="{6744FAA4-849D-4635-BD2C-BA7C0A0786AB}"/>
                </a:ext>
              </a:extLst>
            </p:cNvPr>
            <p:cNvSpPr txBox="1"/>
            <p:nvPr/>
          </p:nvSpPr>
          <p:spPr>
            <a:xfrm rot="18524531">
              <a:off x="-1053354" y="4746422"/>
              <a:ext cx="16002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das Wasser</a:t>
              </a:r>
              <a:endParaRPr kumimoji="0" lang="es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0" name="Grupo 15">
            <a:extLst>
              <a:ext uri="{FF2B5EF4-FFF2-40B4-BE49-F238E27FC236}">
                <a16:creationId xmlns:a16="http://schemas.microsoft.com/office/drawing/2014/main" id="{BE9115C1-0654-48A4-A640-BB48B05ED744}"/>
              </a:ext>
            </a:extLst>
          </p:cNvPr>
          <p:cNvGrpSpPr/>
          <p:nvPr/>
        </p:nvGrpSpPr>
        <p:grpSpPr>
          <a:xfrm>
            <a:off x="13116313" y="3165376"/>
            <a:ext cx="4140594" cy="2157048"/>
            <a:chOff x="11265829" y="2794695"/>
            <a:chExt cx="4140594" cy="2157048"/>
          </a:xfrm>
        </p:grpSpPr>
        <p:pic>
          <p:nvPicPr>
            <p:cNvPr id="111" name="Picture 18" descr="clip art - Clip Art Library">
              <a:extLst>
                <a:ext uri="{FF2B5EF4-FFF2-40B4-BE49-F238E27FC236}">
                  <a16:creationId xmlns:a16="http://schemas.microsoft.com/office/drawing/2014/main" id="{8DBCEE76-14AC-4F96-A45F-F274503AB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696" b="90000" l="9627" r="97250">
                          <a14:foregroundMark x1="56974" y1="49565" x2="60314" y2="31739"/>
                          <a14:foregroundMark x1="60314" y1="31739" x2="68959" y2="19565"/>
                          <a14:foregroundMark x1="68959" y1="19565" x2="77603" y2="16087"/>
                          <a14:foregroundMark x1="77603" y1="16087" x2="81925" y2="41739"/>
                          <a14:foregroundMark x1="69745" y1="29565" x2="73281" y2="30000"/>
                          <a14:foregroundMark x1="73084" y1="47826" x2="76424" y2="45217"/>
                          <a14:foregroundMark x1="63065" y1="25652" x2="70138" y2="12174"/>
                          <a14:foregroundMark x1="70138" y1="12174" x2="75442" y2="12174"/>
                          <a14:foregroundMark x1="87033" y1="78696" x2="93517" y2="64348"/>
                          <a14:foregroundMark x1="93517" y1="64348" x2="88998" y2="46087"/>
                          <a14:foregroundMark x1="88998" y1="46087" x2="85462" y2="44783"/>
                          <a14:foregroundMark x1="97250" y1="60870" x2="96857" y2="55652"/>
                          <a14:foregroundMark x1="62672" y1="16957" x2="68959" y2="5652"/>
                          <a14:foregroundMark x1="68959" y1="5652" x2="77996" y2="8696"/>
                          <a14:foregroundMark x1="77996" y1="8696" x2="78389" y2="91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65829" y="2794695"/>
              <a:ext cx="4140594" cy="2157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CuadroTexto 27">
              <a:extLst>
                <a:ext uri="{FF2B5EF4-FFF2-40B4-BE49-F238E27FC236}">
                  <a16:creationId xmlns:a16="http://schemas.microsoft.com/office/drawing/2014/main" id="{16F6FAAD-29B0-450D-9615-668D25D8EC82}"/>
                </a:ext>
              </a:extLst>
            </p:cNvPr>
            <p:cNvSpPr txBox="1"/>
            <p:nvPr/>
          </p:nvSpPr>
          <p:spPr>
            <a:xfrm>
              <a:off x="12040085" y="3873219"/>
              <a:ext cx="13644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 err="1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mein</a:t>
              </a: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 (e)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3" name="Grupo 16">
            <a:extLst>
              <a:ext uri="{FF2B5EF4-FFF2-40B4-BE49-F238E27FC236}">
                <a16:creationId xmlns:a16="http://schemas.microsoft.com/office/drawing/2014/main" id="{C20525D3-7445-426A-8786-1FA7CEF79013}"/>
              </a:ext>
            </a:extLst>
          </p:cNvPr>
          <p:cNvGrpSpPr/>
          <p:nvPr/>
        </p:nvGrpSpPr>
        <p:grpSpPr>
          <a:xfrm>
            <a:off x="13364347" y="304839"/>
            <a:ext cx="3362040" cy="2224539"/>
            <a:chOff x="11824570" y="453063"/>
            <a:chExt cx="3362040" cy="2224539"/>
          </a:xfrm>
        </p:grpSpPr>
        <p:pic>
          <p:nvPicPr>
            <p:cNvPr id="114" name="Picture 20" descr="cartoon alien spaceship png - Clip Art Library">
              <a:extLst>
                <a:ext uri="{FF2B5EF4-FFF2-40B4-BE49-F238E27FC236}">
                  <a16:creationId xmlns:a16="http://schemas.microsoft.com/office/drawing/2014/main" id="{846EDE0D-B25B-484A-B8EE-99159FD5E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315" b="89982" l="9767" r="90233">
                          <a14:foregroundMark x1="58488" y1="9666" x2="45465" y2="10018"/>
                          <a14:foregroundMark x1="89884" y1="40773" x2="90233" y2="47452"/>
                          <a14:foregroundMark x1="74186" y1="82953" x2="76512" y2="89279"/>
                          <a14:foregroundMark x1="76512" y1="89279" x2="76744" y2="89631"/>
                          <a14:foregroundMark x1="29186" y1="82250" x2="28488" y2="90158"/>
                          <a14:foregroundMark x1="10349" y1="49385" x2="9767" y2="42179"/>
                          <a14:foregroundMark x1="9767" y1="42179" x2="10233" y2="40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4570" y="453063"/>
              <a:ext cx="3362040" cy="2224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CuadroTexto 30">
              <a:extLst>
                <a:ext uri="{FF2B5EF4-FFF2-40B4-BE49-F238E27FC236}">
                  <a16:creationId xmlns:a16="http://schemas.microsoft.com/office/drawing/2014/main" id="{D4ED24C2-64D4-4F7C-A6ED-7CBF2B10FFDF}"/>
                </a:ext>
              </a:extLst>
            </p:cNvPr>
            <p:cNvSpPr txBox="1"/>
            <p:nvPr/>
          </p:nvSpPr>
          <p:spPr>
            <a:xfrm>
              <a:off x="12933157" y="1394854"/>
              <a:ext cx="12779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 err="1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dein</a:t>
              </a: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 (e)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6" name="Grupo 18">
            <a:extLst>
              <a:ext uri="{FF2B5EF4-FFF2-40B4-BE49-F238E27FC236}">
                <a16:creationId xmlns:a16="http://schemas.microsoft.com/office/drawing/2014/main" id="{0B0AC1EF-9C65-474A-897F-AEF5A567B608}"/>
              </a:ext>
            </a:extLst>
          </p:cNvPr>
          <p:cNvGrpSpPr/>
          <p:nvPr/>
        </p:nvGrpSpPr>
        <p:grpSpPr>
          <a:xfrm>
            <a:off x="13553616" y="-2555045"/>
            <a:ext cx="3266055" cy="2882036"/>
            <a:chOff x="9832813" y="4790268"/>
            <a:chExt cx="3266055" cy="2882036"/>
          </a:xfrm>
        </p:grpSpPr>
        <p:pic>
          <p:nvPicPr>
            <p:cNvPr id="117" name="Picture 22" descr="rocket ship clipart - Clip Art Library">
              <a:extLst>
                <a:ext uri="{FF2B5EF4-FFF2-40B4-BE49-F238E27FC236}">
                  <a16:creationId xmlns:a16="http://schemas.microsoft.com/office/drawing/2014/main" id="{7FD2D964-8017-4B44-A311-87C3BE621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14997">
              <a:off x="10106754" y="4790268"/>
              <a:ext cx="2992114" cy="2882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CuadroTexto 33">
              <a:extLst>
                <a:ext uri="{FF2B5EF4-FFF2-40B4-BE49-F238E27FC236}">
                  <a16:creationId xmlns:a16="http://schemas.microsoft.com/office/drawing/2014/main" id="{8C8AB8A5-07C0-4825-AE39-434B07AB49FD}"/>
                </a:ext>
              </a:extLst>
            </p:cNvPr>
            <p:cNvSpPr txBox="1"/>
            <p:nvPr/>
          </p:nvSpPr>
          <p:spPr>
            <a:xfrm rot="19869708">
              <a:off x="9832813" y="6418037"/>
              <a:ext cx="2028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die </a:t>
              </a:r>
              <a:r>
                <a:rPr lang="en-GB" sz="2400" b="1" dirty="0" err="1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Freundin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9" name="Grupo 19">
            <a:extLst>
              <a:ext uri="{FF2B5EF4-FFF2-40B4-BE49-F238E27FC236}">
                <a16:creationId xmlns:a16="http://schemas.microsoft.com/office/drawing/2014/main" id="{A2E9D29E-B2CE-4CF1-A2BE-CB78C5B8570E}"/>
              </a:ext>
            </a:extLst>
          </p:cNvPr>
          <p:cNvGrpSpPr/>
          <p:nvPr/>
        </p:nvGrpSpPr>
        <p:grpSpPr>
          <a:xfrm>
            <a:off x="12192424" y="5645409"/>
            <a:ext cx="3213999" cy="2410499"/>
            <a:chOff x="1267606" y="1544083"/>
            <a:chExt cx="3213999" cy="2410499"/>
          </a:xfrm>
        </p:grpSpPr>
        <p:pic>
          <p:nvPicPr>
            <p:cNvPr id="120" name="Picture 24" descr="Free Spaceship Png Images, Download Free Clip Art, Free Clip Art ...">
              <a:extLst>
                <a:ext uri="{FF2B5EF4-FFF2-40B4-BE49-F238E27FC236}">
                  <a16:creationId xmlns:a16="http://schemas.microsoft.com/office/drawing/2014/main" id="{3DDE290E-F79F-45A3-A96E-A9B6E50C9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606" y="1544083"/>
              <a:ext cx="3213999" cy="241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CuadroTexto 36">
              <a:extLst>
                <a:ext uri="{FF2B5EF4-FFF2-40B4-BE49-F238E27FC236}">
                  <a16:creationId xmlns:a16="http://schemas.microsoft.com/office/drawing/2014/main" id="{B2408F3F-8BDA-42F2-9D06-257F3820F2F0}"/>
                </a:ext>
              </a:extLst>
            </p:cNvPr>
            <p:cNvSpPr txBox="1"/>
            <p:nvPr/>
          </p:nvSpPr>
          <p:spPr>
            <a:xfrm>
              <a:off x="1979167" y="2779901"/>
              <a:ext cx="17908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der Freund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rupo 20">
            <a:extLst>
              <a:ext uri="{FF2B5EF4-FFF2-40B4-BE49-F238E27FC236}">
                <a16:creationId xmlns:a16="http://schemas.microsoft.com/office/drawing/2014/main" id="{17643344-240D-4F7A-9701-CCB46D54B8B9}"/>
              </a:ext>
            </a:extLst>
          </p:cNvPr>
          <p:cNvGrpSpPr/>
          <p:nvPr/>
        </p:nvGrpSpPr>
        <p:grpSpPr>
          <a:xfrm>
            <a:off x="7671927" y="7603602"/>
            <a:ext cx="3434096" cy="2206407"/>
            <a:chOff x="4269623" y="5406461"/>
            <a:chExt cx="3434096" cy="2206407"/>
          </a:xfrm>
        </p:grpSpPr>
        <p:pic>
          <p:nvPicPr>
            <p:cNvPr id="123" name="Picture 26" descr="Free Alien Spaceship Png, Download Free Clip Art, Free Clip Art on ...">
              <a:extLst>
                <a:ext uri="{FF2B5EF4-FFF2-40B4-BE49-F238E27FC236}">
                  <a16:creationId xmlns:a16="http://schemas.microsoft.com/office/drawing/2014/main" id="{2C3ED1CE-3A97-452B-B050-62DC1C0DF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623" y="5406461"/>
              <a:ext cx="3434096" cy="2206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CuadroTexto 39">
              <a:extLst>
                <a:ext uri="{FF2B5EF4-FFF2-40B4-BE49-F238E27FC236}">
                  <a16:creationId xmlns:a16="http://schemas.microsoft.com/office/drawing/2014/main" id="{8032A7F3-8AD1-4352-B475-24815751E92D}"/>
                </a:ext>
              </a:extLst>
            </p:cNvPr>
            <p:cNvSpPr txBox="1"/>
            <p:nvPr/>
          </p:nvSpPr>
          <p:spPr>
            <a:xfrm>
              <a:off x="5241942" y="6263879"/>
              <a:ext cx="13805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das Bild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5" name="Grupo 22">
            <a:extLst>
              <a:ext uri="{FF2B5EF4-FFF2-40B4-BE49-F238E27FC236}">
                <a16:creationId xmlns:a16="http://schemas.microsoft.com/office/drawing/2014/main" id="{31D28214-FF3D-4A0C-85FC-DE610571E2FB}"/>
              </a:ext>
            </a:extLst>
          </p:cNvPr>
          <p:cNvGrpSpPr/>
          <p:nvPr/>
        </p:nvGrpSpPr>
        <p:grpSpPr>
          <a:xfrm>
            <a:off x="-4574651" y="5820940"/>
            <a:ext cx="3295102" cy="2059439"/>
            <a:chOff x="173316" y="6289479"/>
            <a:chExt cx="3295102" cy="2059439"/>
          </a:xfrm>
        </p:grpSpPr>
        <p:pic>
          <p:nvPicPr>
            <p:cNvPr id="126" name="Picture 28" descr="rocket ship name tag - Clip Art Library">
              <a:extLst>
                <a:ext uri="{FF2B5EF4-FFF2-40B4-BE49-F238E27FC236}">
                  <a16:creationId xmlns:a16="http://schemas.microsoft.com/office/drawing/2014/main" id="{BD61FD08-AA96-4194-9B69-3FCC35A46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16" y="6289479"/>
              <a:ext cx="3295102" cy="2059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CuadroTexto 42">
              <a:extLst>
                <a:ext uri="{FF2B5EF4-FFF2-40B4-BE49-F238E27FC236}">
                  <a16:creationId xmlns:a16="http://schemas.microsoft.com/office/drawing/2014/main" id="{4C547A5A-6532-4C77-B645-DD88FD543F3A}"/>
                </a:ext>
              </a:extLst>
            </p:cNvPr>
            <p:cNvSpPr txBox="1"/>
            <p:nvPr/>
          </p:nvSpPr>
          <p:spPr>
            <a:xfrm rot="20996347">
              <a:off x="1611330" y="6790961"/>
              <a:ext cx="1296616" cy="461665"/>
            </a:xfrm>
            <a:prstGeom prst="rect">
              <a:avLst/>
            </a:prstGeom>
            <a:solidFill>
              <a:srgbClr val="203864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 err="1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kein</a:t>
              </a: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(e)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8" name="Grupo 23">
            <a:extLst>
              <a:ext uri="{FF2B5EF4-FFF2-40B4-BE49-F238E27FC236}">
                <a16:creationId xmlns:a16="http://schemas.microsoft.com/office/drawing/2014/main" id="{81630494-8D21-4389-A4A1-C1CC4A88DC2B}"/>
              </a:ext>
            </a:extLst>
          </p:cNvPr>
          <p:cNvGrpSpPr/>
          <p:nvPr/>
        </p:nvGrpSpPr>
        <p:grpSpPr>
          <a:xfrm>
            <a:off x="-4148100" y="-166383"/>
            <a:ext cx="3451616" cy="2963232"/>
            <a:chOff x="4608601" y="5056761"/>
            <a:chExt cx="3451616" cy="2963232"/>
          </a:xfrm>
        </p:grpSpPr>
        <p:pic>
          <p:nvPicPr>
            <p:cNvPr id="129" name="Picture 30" descr="cartoon spaceship and astronaut - Clip Art Library">
              <a:extLst>
                <a:ext uri="{FF2B5EF4-FFF2-40B4-BE49-F238E27FC236}">
                  <a16:creationId xmlns:a16="http://schemas.microsoft.com/office/drawing/2014/main" id="{A6034515-D935-4DAF-8DEB-FB26883207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5477">
              <a:off x="4608601" y="5056761"/>
              <a:ext cx="3451616" cy="296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CuadroTexto 48">
              <a:extLst>
                <a:ext uri="{FF2B5EF4-FFF2-40B4-BE49-F238E27FC236}">
                  <a16:creationId xmlns:a16="http://schemas.microsoft.com/office/drawing/2014/main" id="{FA63C11E-E831-4A81-9683-09666D402C6B}"/>
                </a:ext>
              </a:extLst>
            </p:cNvPr>
            <p:cNvSpPr txBox="1"/>
            <p:nvPr/>
          </p:nvSpPr>
          <p:spPr>
            <a:xfrm rot="19649130">
              <a:off x="6161486" y="6402847"/>
              <a:ext cx="1613631" cy="830997"/>
            </a:xfrm>
            <a:prstGeom prst="rect">
              <a:avLst/>
            </a:prstGeom>
            <a:solidFill>
              <a:srgbClr val="203864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das Handy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DACE75-929C-4DF0-9697-786B9DD5CBA0}"/>
              </a:ext>
            </a:extLst>
          </p:cNvPr>
          <p:cNvSpPr txBox="1"/>
          <p:nvPr/>
        </p:nvSpPr>
        <p:spPr>
          <a:xfrm>
            <a:off x="9017348" y="128500"/>
            <a:ext cx="282951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Achtung! – Watch out!</a:t>
            </a:r>
          </a:p>
        </p:txBody>
      </p:sp>
    </p:spTree>
    <p:extLst>
      <p:ext uri="{BB962C8B-B14F-4D97-AF65-F5344CB8AC3E}">
        <p14:creationId xmlns:p14="http://schemas.microsoft.com/office/powerpoint/2010/main" val="35109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49 0.09699 C 0.25873 0.11181 0.3961 0.12639 0.52683 0.11134 C 0.65756 0.0963 0.78894 0.15232 0.90586 0.00695 C 1.02279 -0.13842 1.12552 -0.44954 1.22813 -0.76065 " pathEditMode="relative" ptsTypes="AAAA">
                                      <p:cBhvr>
                                        <p:cTn id="6" dur="8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-4.44444E-6 C -0.17761 -0.14953 -0.35508 -0.29861 -0.44571 -0.4125 C -0.53633 -0.52592 -0.58099 -0.62037 -0.54375 -0.68171 C -0.50677 -0.74351 -0.18086 -0.65277 -0.22279 -0.78078 C -0.26498 -0.90902 -0.53034 -1.18009 -0.79558 -1.45046 " pathEditMode="relative" rAng="0" ptsTypes="AAAAA">
                                      <p:cBhvr>
                                        <p:cTn id="10" dur="8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9" y="-7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6 0.14908 C -0.3332 0.26829 -0.51523 0.3875 -0.59049 0.49861 C -0.66718 0.60972 -0.54205 0.75625 -0.61289 0.81574 C -0.6845 0.87523 -0.89869 0.77732 -1.02031 0.85533 C -1.14336 0.93333 -1.35065 1.28426 -1.35065 1.28449 L -1.35065 1.28426 L -1.375 1.30926 " pathEditMode="relative" rAng="0" ptsTypes="AAAAAAA">
                                      <p:cBhvr>
                                        <p:cTn id="14" dur="8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20" y="5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6782 C 0.15886 0.23611 0.26081 0.40463 0.35274 0.42801 C 0.44453 0.45139 0.52865 0.18125 0.60808 0.20833 C 0.6875 0.23518 0.71185 0.59189 0.82904 0.59004 C 0.94636 0.58842 1.12891 0.39282 1.31159 0.19745 " pathEditMode="relative" ptsTypes="AAAAA">
                                      <p:cBhvr>
                                        <p:cTn id="18" dur="8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89 -0.02592 C -0.29779 -0.06227 -0.50755 -0.09861 -0.53177 -0.14143 C -0.55612 -0.18403 -0.1694 -0.20324 -0.23385 -0.28194 C -0.29844 -0.36065 -0.74935 -0.47754 -0.91901 -0.61342 C -1.08854 -0.74907 -1.16979 -0.92268 -1.2513 -1.09606 " pathEditMode="relative" ptsTypes="AAAAA">
                                      <p:cBhvr>
                                        <p:cTn id="22" dur="8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51 -0.14236 C 0.10287 -0.31782 0.14935 -0.49328 0.24089 -0.58935 C 0.33242 -0.68541 0.5237 -0.66018 0.60586 -0.71898 C 0.68789 -0.77801 0.70039 -0.81504 0.7336 -0.94236 C 0.76667 -1.06967 0.78555 -1.27615 0.80456 -1.48287 " pathEditMode="relative" rAng="0" ptsTypes="AAAAA">
                                      <p:cBhvr>
                                        <p:cTn id="26" dur="8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6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69 -0.08797 C 0.2168 -0.2345 0.35703 -0.38102 0.39896 -0.50579 C 0.44076 -0.63079 0.31211 -0.76598 0.328 -0.8375 C 0.34388 -0.9088 0.42396 -0.82362 0.49414 -0.93473 C 0.56445 -1.04584 0.65703 -1.275 0.74961 -1.50394 " pathEditMode="relative" ptsTypes="AAAAA">
                                      <p:cBhvr>
                                        <p:cTn id="30" dur="8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0.09815 C -0.1763 0.14606 -0.27643 0.19375 -0.4207 0.20625 C -0.56497 0.21898 -0.82604 0.23449 -0.94166 0.17384 C -1.05716 0.11319 -1.02174 -0.10231 -1.11393 -0.15764 C -1.20612 -0.21273 -1.35039 -0.18519 -1.49492 -0.15764 " pathEditMode="relative" ptsTypes="AAAAA">
                                      <p:cBhvr>
                                        <p:cTn id="34" dur="8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57 -0.04143 C -0.272 0.07639 -0.35143 0.19445 -0.44401 0.23958 C -0.53658 0.28472 -0.64023 0.25695 -0.74804 0.22847 C -0.85572 0.20046 -1.06992 -0.05347 -1.09062 0.07014 C -1.11119 0.19398 -0.9914 0.58264 -0.87161 0.9713 " pathEditMode="relative" rAng="0" ptsTypes="AAAAA">
                                      <p:cBhvr>
                                        <p:cTn id="38" dur="8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26" y="5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48 -0.07871 C -0.18959 -0.23496 -0.27956 -0.39121 -0.30834 -0.50047 C -0.33698 -0.60973 -0.17891 -0.63797 -0.27188 -0.73473 C -0.36472 -0.83149 -0.75456 -0.94121 -0.86576 -1.08056 C -0.97683 -1.21991 -0.95782 -1.39514 -0.93868 -1.57061 " pathEditMode="relative" ptsTypes="AAAAA">
                                      <p:cBhvr>
                                        <p:cTn id="42" dur="8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-0.01528 C 0.17239 -0.03287 0.33971 -0.05069 0.46914 -0.16296 C 0.59843 -0.27523 0.68255 -0.59352 0.78125 -0.68912 C 0.87994 -0.78449 0.99179 -0.65069 1.06093 -0.73588 C 1.1302 -0.82129 1.16354 -1.01088 1.19674 -1.20069 " pathEditMode="relative" ptsTypes="AAAAA">
                                      <p:cBhvr>
                                        <p:cTn id="46" dur="8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27848 C -0.09089 0.40417 -0.1767 0.5301 -0.15508 0.64213 C -0.13347 0.75463 0.10026 0.80232 0.12461 0.95209 C 0.14896 1.10162 0.06992 1.32061 -0.00912 1.53959 " pathEditMode="relative" rAng="0" ptsTypes="AAAA">
                                      <p:cBhvr>
                                        <p:cTn id="50" dur="6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6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Free Space PNG Transparent Images, Download Free Clip Art, Free ...">
            <a:extLst>
              <a:ext uri="{FF2B5EF4-FFF2-40B4-BE49-F238E27FC236}">
                <a16:creationId xmlns:a16="http://schemas.microsoft.com/office/drawing/2014/main" id="{6D84350C-4683-40EF-A5E1-1E4B2A6D1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558"/>
          <a:stretch/>
        </p:blipFill>
        <p:spPr bwMode="auto">
          <a:xfrm>
            <a:off x="0" y="-185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7460571" cy="523220"/>
          </a:xfrm>
        </p:spPr>
        <p:txBody>
          <a:bodyPr>
            <a:noAutofit/>
          </a:bodyPr>
          <a:lstStyle/>
          <a:p>
            <a:r>
              <a:rPr lang="es-AR" sz="32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2: Antworten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902E972D-C34D-455A-AF67-2812DC919E85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Picture 4" descr="Outer space Clip art - Planet png download - 500*500 - Free ...">
            <a:extLst>
              <a:ext uri="{FF2B5EF4-FFF2-40B4-BE49-F238E27FC236}">
                <a16:creationId xmlns:a16="http://schemas.microsoft.com/office/drawing/2014/main" id="{594F24A2-2B54-4BC4-AC81-9F0696FC7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348" y="1941534"/>
            <a:ext cx="1706323" cy="18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upo 9">
            <a:extLst>
              <a:ext uri="{FF2B5EF4-FFF2-40B4-BE49-F238E27FC236}">
                <a16:creationId xmlns:a16="http://schemas.microsoft.com/office/drawing/2014/main" id="{B6645BA4-6E8B-4764-A39A-7B933F986A3B}"/>
              </a:ext>
            </a:extLst>
          </p:cNvPr>
          <p:cNvGrpSpPr/>
          <p:nvPr/>
        </p:nvGrpSpPr>
        <p:grpSpPr>
          <a:xfrm>
            <a:off x="102208" y="831743"/>
            <a:ext cx="2823023" cy="1471204"/>
            <a:chOff x="314152" y="1246340"/>
            <a:chExt cx="3451616" cy="1941534"/>
          </a:xfrm>
        </p:grpSpPr>
        <p:pic>
          <p:nvPicPr>
            <p:cNvPr id="96" name="Picture 6" descr="clip art space ship - Clip Art Library">
              <a:extLst>
                <a:ext uri="{FF2B5EF4-FFF2-40B4-BE49-F238E27FC236}">
                  <a16:creationId xmlns:a16="http://schemas.microsoft.com/office/drawing/2014/main" id="{DD55B973-CCD6-4A96-BF29-EF4649066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963" b="99815" l="2760" r="96250">
                          <a14:foregroundMark x1="64844" y1="2963" x2="61458" y2="21759"/>
                          <a14:foregroundMark x1="46458" y1="38333" x2="20885" y2="46667"/>
                          <a14:foregroundMark x1="20885" y1="46667" x2="7187" y2="44815"/>
                          <a14:foregroundMark x1="7187" y1="44815" x2="9323" y2="50926"/>
                          <a14:foregroundMark x1="9323" y1="50926" x2="10573" y2="52407"/>
                          <a14:foregroundMark x1="69427" y1="57870" x2="82813" y2="85463"/>
                          <a14:foregroundMark x1="82813" y1="85463" x2="96250" y2="99907"/>
                          <a14:foregroundMark x1="64427" y1="56759" x2="60000" y2="56204"/>
                          <a14:foregroundMark x1="60000" y1="56204" x2="42865" y2="47685"/>
                          <a14:foregroundMark x1="42865" y1="47685" x2="42865" y2="47685"/>
                          <a14:foregroundMark x1="8750" y1="47130" x2="5052" y2="44167"/>
                          <a14:foregroundMark x1="5052" y1="44167" x2="2760" y2="407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52" y="1246340"/>
              <a:ext cx="3451616" cy="1941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CuadroTexto 8">
              <a:extLst>
                <a:ext uri="{FF2B5EF4-FFF2-40B4-BE49-F238E27FC236}">
                  <a16:creationId xmlns:a16="http://schemas.microsoft.com/office/drawing/2014/main" id="{4F274E7E-9DD3-4BAF-9389-C24E8B924F20}"/>
                </a:ext>
              </a:extLst>
            </p:cNvPr>
            <p:cNvSpPr txBox="1"/>
            <p:nvPr/>
          </p:nvSpPr>
          <p:spPr>
            <a:xfrm rot="1225975">
              <a:off x="1122453" y="2262466"/>
              <a:ext cx="1534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der Hund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8" name="Grupo 10">
            <a:extLst>
              <a:ext uri="{FF2B5EF4-FFF2-40B4-BE49-F238E27FC236}">
                <a16:creationId xmlns:a16="http://schemas.microsoft.com/office/drawing/2014/main" id="{5A0AB371-1D2E-418B-96FB-09A9E4A988AF}"/>
              </a:ext>
            </a:extLst>
          </p:cNvPr>
          <p:cNvGrpSpPr/>
          <p:nvPr/>
        </p:nvGrpSpPr>
        <p:grpSpPr>
          <a:xfrm>
            <a:off x="4976484" y="2452746"/>
            <a:ext cx="2329520" cy="2329520"/>
            <a:chOff x="1354914" y="4120537"/>
            <a:chExt cx="2329520" cy="2329520"/>
          </a:xfrm>
        </p:grpSpPr>
        <p:pic>
          <p:nvPicPr>
            <p:cNvPr id="99" name="Picture 8" descr="spaceship clipart - Clip Art Library">
              <a:extLst>
                <a:ext uri="{FF2B5EF4-FFF2-40B4-BE49-F238E27FC236}">
                  <a16:creationId xmlns:a16="http://schemas.microsoft.com/office/drawing/2014/main" id="{0C10A17C-1ECD-4FDD-BB7D-F4A317FC94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21248">
              <a:off x="1354914" y="4120537"/>
              <a:ext cx="2329520" cy="2329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CuadroTexto 14">
              <a:extLst>
                <a:ext uri="{FF2B5EF4-FFF2-40B4-BE49-F238E27FC236}">
                  <a16:creationId xmlns:a16="http://schemas.microsoft.com/office/drawing/2014/main" id="{785C8C37-84FE-4FD2-93BF-21EB1FF7E5E2}"/>
                </a:ext>
              </a:extLst>
            </p:cNvPr>
            <p:cNvSpPr txBox="1"/>
            <p:nvPr/>
          </p:nvSpPr>
          <p:spPr>
            <a:xfrm rot="19097863">
              <a:off x="1665099" y="5223766"/>
              <a:ext cx="1495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das Wort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1" name="Grupo 11">
            <a:extLst>
              <a:ext uri="{FF2B5EF4-FFF2-40B4-BE49-F238E27FC236}">
                <a16:creationId xmlns:a16="http://schemas.microsoft.com/office/drawing/2014/main" id="{2354AE01-4E1B-4E0D-9DD3-E78EA2443DD0}"/>
              </a:ext>
            </a:extLst>
          </p:cNvPr>
          <p:cNvGrpSpPr/>
          <p:nvPr/>
        </p:nvGrpSpPr>
        <p:grpSpPr>
          <a:xfrm>
            <a:off x="4123628" y="4509383"/>
            <a:ext cx="2011789" cy="2261586"/>
            <a:chOff x="7431107" y="3333730"/>
            <a:chExt cx="2696409" cy="2754456"/>
          </a:xfrm>
        </p:grpSpPr>
        <p:pic>
          <p:nvPicPr>
            <p:cNvPr id="102" name="Picture 10" descr="rocket clipart - Clip Art Library">
              <a:extLst>
                <a:ext uri="{FF2B5EF4-FFF2-40B4-BE49-F238E27FC236}">
                  <a16:creationId xmlns:a16="http://schemas.microsoft.com/office/drawing/2014/main" id="{EB76B486-7234-4D41-9F4B-0ECA1B66B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95170">
              <a:off x="7402084" y="3362753"/>
              <a:ext cx="2754456" cy="269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CuadroTexto 17">
              <a:extLst>
                <a:ext uri="{FF2B5EF4-FFF2-40B4-BE49-F238E27FC236}">
                  <a16:creationId xmlns:a16="http://schemas.microsoft.com/office/drawing/2014/main" id="{73C48D45-3970-4B3B-93F4-DB11A54BF485}"/>
                </a:ext>
              </a:extLst>
            </p:cNvPr>
            <p:cNvSpPr txBox="1"/>
            <p:nvPr/>
          </p:nvSpPr>
          <p:spPr>
            <a:xfrm rot="2003173">
              <a:off x="7898025" y="4568779"/>
              <a:ext cx="1752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die </a:t>
              </a:r>
              <a:r>
                <a:rPr lang="en-GB" sz="2400" b="1" dirty="0" err="1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Tasche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4" name="Grupo 12">
            <a:extLst>
              <a:ext uri="{FF2B5EF4-FFF2-40B4-BE49-F238E27FC236}">
                <a16:creationId xmlns:a16="http://schemas.microsoft.com/office/drawing/2014/main" id="{0A5A1201-C9C3-4ED7-8DA6-BE169EC9B748}"/>
              </a:ext>
            </a:extLst>
          </p:cNvPr>
          <p:cNvGrpSpPr/>
          <p:nvPr/>
        </p:nvGrpSpPr>
        <p:grpSpPr>
          <a:xfrm>
            <a:off x="10336721" y="4183050"/>
            <a:ext cx="1313536" cy="2231649"/>
            <a:chOff x="4828962" y="1732777"/>
            <a:chExt cx="1840568" cy="2983080"/>
          </a:xfrm>
        </p:grpSpPr>
        <p:pic>
          <p:nvPicPr>
            <p:cNvPr id="105" name="Picture 12" descr="rocket clipart - Clip Art Library">
              <a:extLst>
                <a:ext uri="{FF2B5EF4-FFF2-40B4-BE49-F238E27FC236}">
                  <a16:creationId xmlns:a16="http://schemas.microsoft.com/office/drawing/2014/main" id="{8D4833D8-172D-4813-AA8F-FAA4D933D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844586" y="1732777"/>
              <a:ext cx="1706322" cy="29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CuadroTexto 21">
              <a:extLst>
                <a:ext uri="{FF2B5EF4-FFF2-40B4-BE49-F238E27FC236}">
                  <a16:creationId xmlns:a16="http://schemas.microsoft.com/office/drawing/2014/main" id="{CFF7E95F-26A1-4443-A1F4-EF5A82115F95}"/>
                </a:ext>
              </a:extLst>
            </p:cNvPr>
            <p:cNvSpPr txBox="1"/>
            <p:nvPr/>
          </p:nvSpPr>
          <p:spPr>
            <a:xfrm>
              <a:off x="4828962" y="2762652"/>
              <a:ext cx="1840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der </a:t>
              </a:r>
              <a:r>
                <a:rPr lang="en-GB" sz="2400" b="1" dirty="0" err="1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Fußball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7" name="Grupo 13">
            <a:extLst>
              <a:ext uri="{FF2B5EF4-FFF2-40B4-BE49-F238E27FC236}">
                <a16:creationId xmlns:a16="http://schemas.microsoft.com/office/drawing/2014/main" id="{9CE21759-D884-4EEB-A582-122FA1F5A067}"/>
              </a:ext>
            </a:extLst>
          </p:cNvPr>
          <p:cNvGrpSpPr/>
          <p:nvPr/>
        </p:nvGrpSpPr>
        <p:grpSpPr>
          <a:xfrm>
            <a:off x="2090189" y="2422471"/>
            <a:ext cx="3158386" cy="2746423"/>
            <a:chOff x="-2107068" y="3954582"/>
            <a:chExt cx="3158386" cy="2746423"/>
          </a:xfrm>
        </p:grpSpPr>
        <p:pic>
          <p:nvPicPr>
            <p:cNvPr id="108" name="Picture 16" descr="Rocket Ignition Propulsion Spaceship Speed Launch Transparent ...">
              <a:extLst>
                <a:ext uri="{FF2B5EF4-FFF2-40B4-BE49-F238E27FC236}">
                  <a16:creationId xmlns:a16="http://schemas.microsoft.com/office/drawing/2014/main" id="{45985E6D-AB07-4D24-9850-DFE161A04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875" b="90000" l="10000" r="90000">
                          <a14:foregroundMark x1="73696" y1="30000" x2="76739" y2="20500"/>
                          <a14:foregroundMark x1="76739" y1="20500" x2="75109" y2="13375"/>
                          <a14:foregroundMark x1="75109" y1="13375" x2="63152" y2="19625"/>
                          <a14:foregroundMark x1="63152" y1="19625" x2="61304" y2="22125"/>
                          <a14:foregroundMark x1="78478" y1="7000" x2="71196" y2="9875"/>
                          <a14:foregroundMark x1="71196" y1="9875" x2="61522" y2="18250"/>
                          <a14:foregroundMark x1="78804" y1="7250" x2="73261" y2="5875"/>
                          <a14:foregroundMark x1="67500" y1="28875" x2="67717" y2="34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7068" y="3954582"/>
              <a:ext cx="3158386" cy="2746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CuadroTexto 24">
              <a:extLst>
                <a:ext uri="{FF2B5EF4-FFF2-40B4-BE49-F238E27FC236}">
                  <a16:creationId xmlns:a16="http://schemas.microsoft.com/office/drawing/2014/main" id="{6744FAA4-849D-4635-BD2C-BA7C0A0786AB}"/>
                </a:ext>
              </a:extLst>
            </p:cNvPr>
            <p:cNvSpPr txBox="1"/>
            <p:nvPr/>
          </p:nvSpPr>
          <p:spPr>
            <a:xfrm rot="18524531">
              <a:off x="-1053354" y="4746422"/>
              <a:ext cx="16002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das Wasser</a:t>
              </a:r>
              <a:endParaRPr kumimoji="0" lang="es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0" name="Grupo 15">
            <a:extLst>
              <a:ext uri="{FF2B5EF4-FFF2-40B4-BE49-F238E27FC236}">
                <a16:creationId xmlns:a16="http://schemas.microsoft.com/office/drawing/2014/main" id="{BE9115C1-0654-48A4-A640-BB48B05ED744}"/>
              </a:ext>
            </a:extLst>
          </p:cNvPr>
          <p:cNvGrpSpPr/>
          <p:nvPr/>
        </p:nvGrpSpPr>
        <p:grpSpPr>
          <a:xfrm>
            <a:off x="8033584" y="2993968"/>
            <a:ext cx="2451003" cy="1372885"/>
            <a:chOff x="11265829" y="2794695"/>
            <a:chExt cx="4140594" cy="2157048"/>
          </a:xfrm>
        </p:grpSpPr>
        <p:pic>
          <p:nvPicPr>
            <p:cNvPr id="111" name="Picture 18" descr="clip art - Clip Art Library">
              <a:extLst>
                <a:ext uri="{FF2B5EF4-FFF2-40B4-BE49-F238E27FC236}">
                  <a16:creationId xmlns:a16="http://schemas.microsoft.com/office/drawing/2014/main" id="{8DBCEE76-14AC-4F96-A45F-F274503AB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696" b="90000" l="9627" r="97250">
                          <a14:foregroundMark x1="56974" y1="49565" x2="60314" y2="31739"/>
                          <a14:foregroundMark x1="60314" y1="31739" x2="68959" y2="19565"/>
                          <a14:foregroundMark x1="68959" y1="19565" x2="77603" y2="16087"/>
                          <a14:foregroundMark x1="77603" y1="16087" x2="81925" y2="41739"/>
                          <a14:foregroundMark x1="69745" y1="29565" x2="73281" y2="30000"/>
                          <a14:foregroundMark x1="73084" y1="47826" x2="76424" y2="45217"/>
                          <a14:foregroundMark x1="63065" y1="25652" x2="70138" y2="12174"/>
                          <a14:foregroundMark x1="70138" y1="12174" x2="75442" y2="12174"/>
                          <a14:foregroundMark x1="87033" y1="78696" x2="93517" y2="64348"/>
                          <a14:foregroundMark x1="93517" y1="64348" x2="88998" y2="46087"/>
                          <a14:foregroundMark x1="88998" y1="46087" x2="85462" y2="44783"/>
                          <a14:foregroundMark x1="97250" y1="60870" x2="96857" y2="55652"/>
                          <a14:foregroundMark x1="62672" y1="16957" x2="68959" y2="5652"/>
                          <a14:foregroundMark x1="68959" y1="5652" x2="77996" y2="8696"/>
                          <a14:foregroundMark x1="77996" y1="8696" x2="78389" y2="91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65829" y="2794695"/>
              <a:ext cx="4140594" cy="2157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CuadroTexto 27">
              <a:extLst>
                <a:ext uri="{FF2B5EF4-FFF2-40B4-BE49-F238E27FC236}">
                  <a16:creationId xmlns:a16="http://schemas.microsoft.com/office/drawing/2014/main" id="{16F6FAAD-29B0-450D-9615-668D25D8EC82}"/>
                </a:ext>
              </a:extLst>
            </p:cNvPr>
            <p:cNvSpPr txBox="1"/>
            <p:nvPr/>
          </p:nvSpPr>
          <p:spPr>
            <a:xfrm>
              <a:off x="12040085" y="3873219"/>
              <a:ext cx="13644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 err="1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mein</a:t>
              </a: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 (e)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3" name="Grupo 16">
            <a:extLst>
              <a:ext uri="{FF2B5EF4-FFF2-40B4-BE49-F238E27FC236}">
                <a16:creationId xmlns:a16="http://schemas.microsoft.com/office/drawing/2014/main" id="{C20525D3-7445-426A-8786-1FA7CEF79013}"/>
              </a:ext>
            </a:extLst>
          </p:cNvPr>
          <p:cNvGrpSpPr/>
          <p:nvPr/>
        </p:nvGrpSpPr>
        <p:grpSpPr>
          <a:xfrm>
            <a:off x="784288" y="5263107"/>
            <a:ext cx="2202969" cy="1346086"/>
            <a:chOff x="11824570" y="453063"/>
            <a:chExt cx="3362040" cy="2224539"/>
          </a:xfrm>
        </p:grpSpPr>
        <p:pic>
          <p:nvPicPr>
            <p:cNvPr id="114" name="Picture 20" descr="cartoon alien spaceship png - Clip Art Library">
              <a:extLst>
                <a:ext uri="{FF2B5EF4-FFF2-40B4-BE49-F238E27FC236}">
                  <a16:creationId xmlns:a16="http://schemas.microsoft.com/office/drawing/2014/main" id="{846EDE0D-B25B-484A-B8EE-99159FD5E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315" b="89982" l="9767" r="90233">
                          <a14:foregroundMark x1="58488" y1="9666" x2="45465" y2="10018"/>
                          <a14:foregroundMark x1="89884" y1="40773" x2="90233" y2="47452"/>
                          <a14:foregroundMark x1="74186" y1="82953" x2="76512" y2="89279"/>
                          <a14:foregroundMark x1="76512" y1="89279" x2="76744" y2="89631"/>
                          <a14:foregroundMark x1="29186" y1="82250" x2="28488" y2="90158"/>
                          <a14:foregroundMark x1="10349" y1="49385" x2="9767" y2="42179"/>
                          <a14:foregroundMark x1="9767" y1="42179" x2="10233" y2="40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4570" y="453063"/>
              <a:ext cx="3362040" cy="2224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CuadroTexto 30">
              <a:extLst>
                <a:ext uri="{FF2B5EF4-FFF2-40B4-BE49-F238E27FC236}">
                  <a16:creationId xmlns:a16="http://schemas.microsoft.com/office/drawing/2014/main" id="{D4ED24C2-64D4-4F7C-A6ED-7CBF2B10FFDF}"/>
                </a:ext>
              </a:extLst>
            </p:cNvPr>
            <p:cNvSpPr txBox="1"/>
            <p:nvPr/>
          </p:nvSpPr>
          <p:spPr>
            <a:xfrm>
              <a:off x="12642427" y="1127316"/>
              <a:ext cx="12779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 err="1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dein</a:t>
              </a: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 (e)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6" name="Grupo 18">
            <a:extLst>
              <a:ext uri="{FF2B5EF4-FFF2-40B4-BE49-F238E27FC236}">
                <a16:creationId xmlns:a16="http://schemas.microsoft.com/office/drawing/2014/main" id="{0B0AC1EF-9C65-474A-897F-AEF5A567B608}"/>
              </a:ext>
            </a:extLst>
          </p:cNvPr>
          <p:cNvGrpSpPr/>
          <p:nvPr/>
        </p:nvGrpSpPr>
        <p:grpSpPr>
          <a:xfrm>
            <a:off x="6267031" y="818362"/>
            <a:ext cx="2390469" cy="1585073"/>
            <a:chOff x="9726389" y="4790268"/>
            <a:chExt cx="3372479" cy="2882036"/>
          </a:xfrm>
        </p:grpSpPr>
        <p:pic>
          <p:nvPicPr>
            <p:cNvPr id="117" name="Picture 22" descr="rocket ship clipart - Clip Art Library">
              <a:extLst>
                <a:ext uri="{FF2B5EF4-FFF2-40B4-BE49-F238E27FC236}">
                  <a16:creationId xmlns:a16="http://schemas.microsoft.com/office/drawing/2014/main" id="{7FD2D964-8017-4B44-A311-87C3BE621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14997">
              <a:off x="10106754" y="4790268"/>
              <a:ext cx="2992114" cy="2882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CuadroTexto 33">
              <a:extLst>
                <a:ext uri="{FF2B5EF4-FFF2-40B4-BE49-F238E27FC236}">
                  <a16:creationId xmlns:a16="http://schemas.microsoft.com/office/drawing/2014/main" id="{8C8AB8A5-07C0-4825-AE39-434B07AB49FD}"/>
                </a:ext>
              </a:extLst>
            </p:cNvPr>
            <p:cNvSpPr txBox="1"/>
            <p:nvPr/>
          </p:nvSpPr>
          <p:spPr>
            <a:xfrm rot="19869708">
              <a:off x="9726389" y="5770133"/>
              <a:ext cx="3295207" cy="839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die </a:t>
              </a:r>
              <a:r>
                <a:rPr lang="en-GB" sz="2400" b="1" dirty="0" err="1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Freundin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9" name="Grupo 19">
            <a:extLst>
              <a:ext uri="{FF2B5EF4-FFF2-40B4-BE49-F238E27FC236}">
                <a16:creationId xmlns:a16="http://schemas.microsoft.com/office/drawing/2014/main" id="{A2E9D29E-B2CE-4CF1-A2BE-CB78C5B8570E}"/>
              </a:ext>
            </a:extLst>
          </p:cNvPr>
          <p:cNvGrpSpPr/>
          <p:nvPr/>
        </p:nvGrpSpPr>
        <p:grpSpPr>
          <a:xfrm>
            <a:off x="269468" y="2742571"/>
            <a:ext cx="2431115" cy="1905993"/>
            <a:chOff x="1267606" y="1544083"/>
            <a:chExt cx="3213999" cy="2410499"/>
          </a:xfrm>
        </p:grpSpPr>
        <p:pic>
          <p:nvPicPr>
            <p:cNvPr id="120" name="Picture 24" descr="Free Spaceship Png Images, Download Free Clip Art, Free Clip Art ...">
              <a:extLst>
                <a:ext uri="{FF2B5EF4-FFF2-40B4-BE49-F238E27FC236}">
                  <a16:creationId xmlns:a16="http://schemas.microsoft.com/office/drawing/2014/main" id="{3DDE290E-F79F-45A3-A96E-A9B6E50C9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606" y="1544083"/>
              <a:ext cx="3213999" cy="241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CuadroTexto 36">
              <a:extLst>
                <a:ext uri="{FF2B5EF4-FFF2-40B4-BE49-F238E27FC236}">
                  <a16:creationId xmlns:a16="http://schemas.microsoft.com/office/drawing/2014/main" id="{B2408F3F-8BDA-42F2-9D06-257F3820F2F0}"/>
                </a:ext>
              </a:extLst>
            </p:cNvPr>
            <p:cNvSpPr txBox="1"/>
            <p:nvPr/>
          </p:nvSpPr>
          <p:spPr>
            <a:xfrm>
              <a:off x="1573803" y="2731875"/>
              <a:ext cx="1790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der Freund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rupo 20">
            <a:extLst>
              <a:ext uri="{FF2B5EF4-FFF2-40B4-BE49-F238E27FC236}">
                <a16:creationId xmlns:a16="http://schemas.microsoft.com/office/drawing/2014/main" id="{17643344-240D-4F7A-9701-CCB46D54B8B9}"/>
              </a:ext>
            </a:extLst>
          </p:cNvPr>
          <p:cNvGrpSpPr/>
          <p:nvPr/>
        </p:nvGrpSpPr>
        <p:grpSpPr>
          <a:xfrm>
            <a:off x="3153812" y="1126788"/>
            <a:ext cx="2596790" cy="1730854"/>
            <a:chOff x="4269623" y="5406461"/>
            <a:chExt cx="3434096" cy="2206407"/>
          </a:xfrm>
        </p:grpSpPr>
        <p:pic>
          <p:nvPicPr>
            <p:cNvPr id="123" name="Picture 26" descr="Free Alien Spaceship Png, Download Free Clip Art, Free Clip Art on ...">
              <a:extLst>
                <a:ext uri="{FF2B5EF4-FFF2-40B4-BE49-F238E27FC236}">
                  <a16:creationId xmlns:a16="http://schemas.microsoft.com/office/drawing/2014/main" id="{2C3ED1CE-3A97-452B-B050-62DC1C0DF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623" y="5406461"/>
              <a:ext cx="3434096" cy="2206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CuadroTexto 39">
              <a:extLst>
                <a:ext uri="{FF2B5EF4-FFF2-40B4-BE49-F238E27FC236}">
                  <a16:creationId xmlns:a16="http://schemas.microsoft.com/office/drawing/2014/main" id="{8032A7F3-8AD1-4352-B475-24815751E92D}"/>
                </a:ext>
              </a:extLst>
            </p:cNvPr>
            <p:cNvSpPr txBox="1"/>
            <p:nvPr/>
          </p:nvSpPr>
          <p:spPr>
            <a:xfrm>
              <a:off x="5241942" y="6263879"/>
              <a:ext cx="13805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das Bild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5" name="Grupo 22">
            <a:extLst>
              <a:ext uri="{FF2B5EF4-FFF2-40B4-BE49-F238E27FC236}">
                <a16:creationId xmlns:a16="http://schemas.microsoft.com/office/drawing/2014/main" id="{31D28214-FF3D-4A0C-85FC-DE610571E2FB}"/>
              </a:ext>
            </a:extLst>
          </p:cNvPr>
          <p:cNvGrpSpPr/>
          <p:nvPr/>
        </p:nvGrpSpPr>
        <p:grpSpPr>
          <a:xfrm>
            <a:off x="6960663" y="5037748"/>
            <a:ext cx="2782113" cy="1500321"/>
            <a:chOff x="173316" y="6289479"/>
            <a:chExt cx="3295102" cy="2059439"/>
          </a:xfrm>
        </p:grpSpPr>
        <p:pic>
          <p:nvPicPr>
            <p:cNvPr id="126" name="Picture 28" descr="rocket ship name tag - Clip Art Library">
              <a:extLst>
                <a:ext uri="{FF2B5EF4-FFF2-40B4-BE49-F238E27FC236}">
                  <a16:creationId xmlns:a16="http://schemas.microsoft.com/office/drawing/2014/main" id="{BD61FD08-AA96-4194-9B69-3FCC35A46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16" y="6289479"/>
              <a:ext cx="3295102" cy="2059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CuadroTexto 42">
              <a:extLst>
                <a:ext uri="{FF2B5EF4-FFF2-40B4-BE49-F238E27FC236}">
                  <a16:creationId xmlns:a16="http://schemas.microsoft.com/office/drawing/2014/main" id="{4C547A5A-6532-4C77-B645-DD88FD543F3A}"/>
                </a:ext>
              </a:extLst>
            </p:cNvPr>
            <p:cNvSpPr txBox="1"/>
            <p:nvPr/>
          </p:nvSpPr>
          <p:spPr>
            <a:xfrm rot="20996347">
              <a:off x="1600079" y="6757367"/>
              <a:ext cx="1491808" cy="633712"/>
            </a:xfrm>
            <a:prstGeom prst="rect">
              <a:avLst/>
            </a:prstGeom>
            <a:solidFill>
              <a:srgbClr val="203864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 err="1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kein</a:t>
              </a: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(e)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8" name="Grupo 23">
            <a:extLst>
              <a:ext uri="{FF2B5EF4-FFF2-40B4-BE49-F238E27FC236}">
                <a16:creationId xmlns:a16="http://schemas.microsoft.com/office/drawing/2014/main" id="{81630494-8D21-4389-A4A1-C1CC4A88DC2B}"/>
              </a:ext>
            </a:extLst>
          </p:cNvPr>
          <p:cNvGrpSpPr/>
          <p:nvPr/>
        </p:nvGrpSpPr>
        <p:grpSpPr>
          <a:xfrm>
            <a:off x="9387421" y="749673"/>
            <a:ext cx="2653778" cy="1835387"/>
            <a:chOff x="4608601" y="5056761"/>
            <a:chExt cx="3451616" cy="2963232"/>
          </a:xfrm>
        </p:grpSpPr>
        <p:pic>
          <p:nvPicPr>
            <p:cNvPr id="129" name="Picture 30" descr="cartoon spaceship and astronaut - Clip Art Library">
              <a:extLst>
                <a:ext uri="{FF2B5EF4-FFF2-40B4-BE49-F238E27FC236}">
                  <a16:creationId xmlns:a16="http://schemas.microsoft.com/office/drawing/2014/main" id="{A6034515-D935-4DAF-8DEB-FB26883207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5477">
              <a:off x="4608601" y="5056761"/>
              <a:ext cx="3451616" cy="296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CuadroTexto 48">
              <a:extLst>
                <a:ext uri="{FF2B5EF4-FFF2-40B4-BE49-F238E27FC236}">
                  <a16:creationId xmlns:a16="http://schemas.microsoft.com/office/drawing/2014/main" id="{FA63C11E-E831-4A81-9683-09666D402C6B}"/>
                </a:ext>
              </a:extLst>
            </p:cNvPr>
            <p:cNvSpPr txBox="1"/>
            <p:nvPr/>
          </p:nvSpPr>
          <p:spPr>
            <a:xfrm rot="19649130">
              <a:off x="6161486" y="6402847"/>
              <a:ext cx="1613631" cy="830997"/>
            </a:xfrm>
            <a:prstGeom prst="rect">
              <a:avLst/>
            </a:prstGeom>
            <a:solidFill>
              <a:srgbClr val="203864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FFFFFF"/>
                  </a:solidFill>
                  <a:highlight>
                    <a:srgbClr val="203864"/>
                  </a:highlight>
                  <a:latin typeface="Arial"/>
                </a:rPr>
                <a:t>das Handy</a:t>
              </a:r>
              <a:endPara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203864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DACE75-929C-4DF0-9697-786B9DD5CBA0}"/>
              </a:ext>
            </a:extLst>
          </p:cNvPr>
          <p:cNvSpPr txBox="1"/>
          <p:nvPr/>
        </p:nvSpPr>
        <p:spPr>
          <a:xfrm>
            <a:off x="9017348" y="128500"/>
            <a:ext cx="282951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Achtung! – Watch out!</a:t>
            </a:r>
          </a:p>
        </p:txBody>
      </p:sp>
    </p:spTree>
    <p:extLst>
      <p:ext uri="{BB962C8B-B14F-4D97-AF65-F5344CB8AC3E}">
        <p14:creationId xmlns:p14="http://schemas.microsoft.com/office/powerpoint/2010/main" val="175491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A picture containing text, electronics, monitor, display&#10;&#10;Description automatically generated">
            <a:extLst>
              <a:ext uri="{FF2B5EF4-FFF2-40B4-BE49-F238E27FC236}">
                <a16:creationId xmlns:a16="http://schemas.microsoft.com/office/drawing/2014/main" id="{1DF5286F-1041-4F4A-9D12-EB721536F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0" y="637918"/>
            <a:ext cx="9388596" cy="5339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3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2755" y="128500"/>
            <a:ext cx="52133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33468C7-F285-4BD7-97F7-E7F1BBD8A15E}"/>
              </a:ext>
            </a:extLst>
          </p:cNvPr>
          <p:cNvSpPr txBox="1">
            <a:spLocks/>
          </p:cNvSpPr>
          <p:nvPr/>
        </p:nvSpPr>
        <p:spPr>
          <a:xfrm>
            <a:off x="11168850" y="971208"/>
            <a:ext cx="706161" cy="39806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prstClr val="white"/>
                </a:solidFill>
                <a:latin typeface="Century Gothic" panose="020B0502020202020204" pitchFamily="34" charset="0"/>
              </a:rPr>
              <a:t>lesen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6C4681A7-4D6A-443D-A3E3-CB4098107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30" y="110824"/>
            <a:ext cx="1127858" cy="8291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DDEAEF-B9DD-4BD0-85B5-C822CCCD0BBD}"/>
              </a:ext>
            </a:extLst>
          </p:cNvPr>
          <p:cNvSpPr txBox="1"/>
          <p:nvPr/>
        </p:nvSpPr>
        <p:spPr>
          <a:xfrm>
            <a:off x="2654486" y="136902"/>
            <a:ext cx="922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Robbie can read German and English now, too. Can you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7AC6235-AEDB-447D-A80E-D6C6C797B5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69" y="3784898"/>
            <a:ext cx="1141072" cy="1159184"/>
          </a:xfrm>
          <a:prstGeom prst="rect">
            <a:avLst/>
          </a:prstGeom>
        </p:spPr>
      </p:pic>
      <p:pic>
        <p:nvPicPr>
          <p:cNvPr id="68" name="Picture 6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41CFA857-9B30-4E0C-830A-974A90EE01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929" y="1462592"/>
            <a:ext cx="853758" cy="118397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70474E-09AE-45F0-908B-90CFC84C046A}"/>
              </a:ext>
            </a:extLst>
          </p:cNvPr>
          <p:cNvSpPr/>
          <p:nvPr/>
        </p:nvSpPr>
        <p:spPr>
          <a:xfrm>
            <a:off x="9399627" y="4965358"/>
            <a:ext cx="2225842" cy="129941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9FBD0-626C-4869-89B0-2A7EB57EF59B}"/>
              </a:ext>
            </a:extLst>
          </p:cNvPr>
          <p:cNvSpPr txBox="1"/>
          <p:nvPr/>
        </p:nvSpPr>
        <p:spPr>
          <a:xfrm>
            <a:off x="2828067" y="2832621"/>
            <a:ext cx="5089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Guten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Tag,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Klasse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3!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F085E0-E0BC-498E-B7B8-C02D74606759}"/>
              </a:ext>
            </a:extLst>
          </p:cNvPr>
          <p:cNvSpPr txBox="1"/>
          <p:nvPr/>
        </p:nvSpPr>
        <p:spPr>
          <a:xfrm>
            <a:off x="9592341" y="5385419"/>
            <a:ext cx="2024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Hello, class 3!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FF388-C148-708A-7E27-71BB51BE39D3}"/>
              </a:ext>
            </a:extLst>
          </p:cNvPr>
          <p:cNvSpPr txBox="1"/>
          <p:nvPr/>
        </p:nvSpPr>
        <p:spPr>
          <a:xfrm>
            <a:off x="2828067" y="2842446"/>
            <a:ext cx="640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Du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bist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eine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Person.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3AAC4-2913-481A-63D6-0537AF6E5AEB}"/>
              </a:ext>
            </a:extLst>
          </p:cNvPr>
          <p:cNvSpPr txBox="1"/>
          <p:nvPr/>
        </p:nvSpPr>
        <p:spPr>
          <a:xfrm>
            <a:off x="9552197" y="5150053"/>
            <a:ext cx="202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I am not a person!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E9846B-A138-57EC-C119-7E34B2208B74}"/>
              </a:ext>
            </a:extLst>
          </p:cNvPr>
          <p:cNvSpPr txBox="1"/>
          <p:nvPr/>
        </p:nvSpPr>
        <p:spPr>
          <a:xfrm>
            <a:off x="2898238" y="2890526"/>
            <a:ext cx="640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Ich bin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keine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Person!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54F49-14C3-34DB-FF2B-823AF6FD12D1}"/>
              </a:ext>
            </a:extLst>
          </p:cNvPr>
          <p:cNvSpPr txBox="1"/>
          <p:nvPr/>
        </p:nvSpPr>
        <p:spPr>
          <a:xfrm>
            <a:off x="9483521" y="5247671"/>
            <a:ext cx="202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You are a person.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C96DAF-D35A-4CEF-696B-6C62568CCD45}"/>
              </a:ext>
            </a:extLst>
          </p:cNvPr>
          <p:cNvSpPr txBox="1"/>
          <p:nvPr/>
        </p:nvSpPr>
        <p:spPr>
          <a:xfrm>
            <a:off x="3080097" y="2882664"/>
            <a:ext cx="640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Das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ist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kein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Wort!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B27211-4184-C23A-4B59-2A504C817950}"/>
              </a:ext>
            </a:extLst>
          </p:cNvPr>
          <p:cNvSpPr txBox="1"/>
          <p:nvPr/>
        </p:nvSpPr>
        <p:spPr>
          <a:xfrm>
            <a:off x="9406750" y="5312184"/>
            <a:ext cx="202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That isn’t a word!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9AEB86-AC02-2F6F-7055-A914B28F1777}"/>
              </a:ext>
            </a:extLst>
          </p:cNvPr>
          <p:cNvSpPr txBox="1"/>
          <p:nvPr/>
        </p:nvSpPr>
        <p:spPr>
          <a:xfrm>
            <a:off x="3150268" y="2824759"/>
            <a:ext cx="640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Das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ist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ein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Handy.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84E085-D33B-E69F-85C9-21BF19A6CE69}"/>
              </a:ext>
            </a:extLst>
          </p:cNvPr>
          <p:cNvSpPr txBox="1"/>
          <p:nvPr/>
        </p:nvSpPr>
        <p:spPr>
          <a:xfrm>
            <a:off x="9475057" y="5204744"/>
            <a:ext cx="202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That is a mobile phone.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B7C2E-BC07-C396-5E33-4C166864D807}"/>
              </a:ext>
            </a:extLst>
          </p:cNvPr>
          <p:cNvSpPr txBox="1"/>
          <p:nvPr/>
        </p:nvSpPr>
        <p:spPr>
          <a:xfrm>
            <a:off x="3334233" y="2885423"/>
            <a:ext cx="640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Ist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das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ein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Foto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63E82-EBC4-0E58-D835-334B9AA99EAD}"/>
              </a:ext>
            </a:extLst>
          </p:cNvPr>
          <p:cNvSpPr txBox="1"/>
          <p:nvPr/>
        </p:nvSpPr>
        <p:spPr>
          <a:xfrm>
            <a:off x="9398325" y="5286088"/>
            <a:ext cx="202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Is that a photo?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BA19A1-3C19-2A94-A5F4-88E227C917E6}"/>
              </a:ext>
            </a:extLst>
          </p:cNvPr>
          <p:cNvSpPr txBox="1"/>
          <p:nvPr/>
        </p:nvSpPr>
        <p:spPr>
          <a:xfrm>
            <a:off x="2599264" y="2876789"/>
            <a:ext cx="640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Bist</a:t>
            </a:r>
            <a:r>
              <a:rPr lang="en-US" sz="3200" dirty="0">
                <a:solidFill>
                  <a:srgbClr val="002060"/>
                </a:solidFill>
                <a:latin typeface="Segoe Print" panose="02000600000000000000" pitchFamily="2" charset="0"/>
              </a:rPr>
              <a:t> du </a:t>
            </a:r>
            <a:r>
              <a:rPr lang="en-US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meine</a:t>
            </a:r>
            <a:r>
              <a:rPr lang="en-US" sz="32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Freundin</a:t>
            </a:r>
            <a:r>
              <a:rPr lang="en-US" sz="3200" dirty="0">
                <a:solidFill>
                  <a:srgbClr val="002060"/>
                </a:solidFill>
                <a:latin typeface="Segoe Print" panose="02000600000000000000" pitchFamily="2" charset="0"/>
              </a:rPr>
              <a:t>?</a:t>
            </a:r>
            <a:endParaRPr lang="en-GB" sz="32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9ADC49-5082-F0E7-C8CA-940D852B7E9D}"/>
              </a:ext>
            </a:extLst>
          </p:cNvPr>
          <p:cNvSpPr txBox="1"/>
          <p:nvPr/>
        </p:nvSpPr>
        <p:spPr>
          <a:xfrm>
            <a:off x="9544828" y="5171329"/>
            <a:ext cx="202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Are you my friend? (f)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D03ACF-3F4C-20A1-A625-17F3C17BF335}"/>
              </a:ext>
            </a:extLst>
          </p:cNvPr>
          <p:cNvSpPr txBox="1"/>
          <p:nvPr/>
        </p:nvSpPr>
        <p:spPr>
          <a:xfrm>
            <a:off x="2919967" y="2915604"/>
            <a:ext cx="640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Segoe Print" panose="02000600000000000000" pitchFamily="2" charset="0"/>
              </a:rPr>
              <a:t>Ich bin </a:t>
            </a:r>
            <a:r>
              <a:rPr lang="en-US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dein</a:t>
            </a:r>
            <a:r>
              <a:rPr lang="en-US" sz="3200" dirty="0">
                <a:solidFill>
                  <a:srgbClr val="002060"/>
                </a:solidFill>
                <a:latin typeface="Segoe Print" panose="02000600000000000000" pitchFamily="2" charset="0"/>
              </a:rPr>
              <a:t> Freund!</a:t>
            </a:r>
            <a:endParaRPr lang="en-GB" sz="32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C00091-6D94-A52D-8A28-33CDEF9182DA}"/>
              </a:ext>
            </a:extLst>
          </p:cNvPr>
          <p:cNvSpPr txBox="1"/>
          <p:nvPr/>
        </p:nvSpPr>
        <p:spPr>
          <a:xfrm>
            <a:off x="9350686" y="5169262"/>
            <a:ext cx="202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I am your friend! (m)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AE5A61-EE68-4F0D-8FF9-511704D83533}"/>
              </a:ext>
            </a:extLst>
          </p:cNvPr>
          <p:cNvSpPr txBox="1"/>
          <p:nvPr/>
        </p:nvSpPr>
        <p:spPr>
          <a:xfrm>
            <a:off x="3366546" y="2799614"/>
            <a:ext cx="5089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Das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ist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ein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Hund!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C9E9A4-EFD0-4D62-BA66-AB23885F10D2}"/>
              </a:ext>
            </a:extLst>
          </p:cNvPr>
          <p:cNvSpPr txBox="1"/>
          <p:nvPr/>
        </p:nvSpPr>
        <p:spPr>
          <a:xfrm>
            <a:off x="3009926" y="2821823"/>
            <a:ext cx="5089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Das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ist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kein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Hund!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2D604A-AF99-43C7-9761-570C9DB60583}"/>
              </a:ext>
            </a:extLst>
          </p:cNvPr>
          <p:cNvSpPr txBox="1"/>
          <p:nvPr/>
        </p:nvSpPr>
        <p:spPr>
          <a:xfrm>
            <a:off x="9550905" y="5314672"/>
            <a:ext cx="2024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That is a dog!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4A7314-549D-422C-B6AD-D870D5A5EDAE}"/>
              </a:ext>
            </a:extLst>
          </p:cNvPr>
          <p:cNvSpPr txBox="1"/>
          <p:nvPr/>
        </p:nvSpPr>
        <p:spPr>
          <a:xfrm>
            <a:off x="9503588" y="5289695"/>
            <a:ext cx="202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That is not a dog!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E960F9-5749-45BE-9D34-023990634F81}"/>
              </a:ext>
            </a:extLst>
          </p:cNvPr>
          <p:cNvSpPr txBox="1"/>
          <p:nvPr/>
        </p:nvSpPr>
        <p:spPr>
          <a:xfrm>
            <a:off x="3159413" y="2852004"/>
            <a:ext cx="5089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Auf Wiedersehen!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469FB1-1EDC-4C3C-AED6-E50C2102A585}"/>
              </a:ext>
            </a:extLst>
          </p:cNvPr>
          <p:cNvSpPr txBox="1"/>
          <p:nvPr/>
        </p:nvSpPr>
        <p:spPr>
          <a:xfrm>
            <a:off x="9503588" y="5381945"/>
            <a:ext cx="2024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11442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1" grpId="0"/>
      <p:bldP spid="71" grpId="1"/>
      <p:bldP spid="14" grpId="0"/>
      <p:bldP spid="14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070A9DC5-4F5E-4E17-BDE2-3D0EEB0E42C7}"/>
              </a:ext>
            </a:extLst>
          </p:cNvPr>
          <p:cNvSpPr/>
          <p:nvPr/>
        </p:nvSpPr>
        <p:spPr>
          <a:xfrm>
            <a:off x="3847955" y="117512"/>
            <a:ext cx="3114886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Sag die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Sätze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*!</a:t>
            </a:r>
          </a:p>
        </p:txBody>
      </p:sp>
      <p:pic>
        <p:nvPicPr>
          <p:cNvPr id="69" name="Graphic 68" descr="Teacher">
            <a:extLst>
              <a:ext uri="{FF2B5EF4-FFF2-40B4-BE49-F238E27FC236}">
                <a16:creationId xmlns:a16="http://schemas.microsoft.com/office/drawing/2014/main" id="{9242D70A-87F9-4999-B27D-CB8B65432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5233" y="-52673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C44A1F-2D2E-4E1C-A5BA-3881D709202E}"/>
              </a:ext>
            </a:extLst>
          </p:cNvPr>
          <p:cNvSpPr txBox="1"/>
          <p:nvPr/>
        </p:nvSpPr>
        <p:spPr>
          <a:xfrm>
            <a:off x="131728" y="717860"/>
            <a:ext cx="1057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Robbie has learnt a lot of German this week but is feeling a bit muddled. 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help them </a:t>
            </a:r>
            <a:r>
              <a:rPr lang="en-GB" sz="2000">
                <a:solidFill>
                  <a:srgbClr val="002060"/>
                </a:solidFill>
                <a:latin typeface="Century Gothic" panose="020B0502020202020204" pitchFamily="34" charset="0"/>
              </a:rPr>
              <a:t>find their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way through the maze?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999146A-01AD-46BE-A61F-8E60FA8F06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1" y="4695674"/>
            <a:ext cx="1141072" cy="115918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73E8F8A-0F33-4A6A-AE88-F35C7CC76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58" y="1425746"/>
            <a:ext cx="5425927" cy="5321365"/>
          </a:xfrm>
          <a:prstGeom prst="rect">
            <a:avLst/>
          </a:prstGeom>
        </p:spPr>
      </p:pic>
      <p:sp>
        <p:nvSpPr>
          <p:cNvPr id="49" name="Title 2">
            <a:extLst>
              <a:ext uri="{FF2B5EF4-FFF2-40B4-BE49-F238E27FC236}">
                <a16:creationId xmlns:a16="http://schemas.microsoft.com/office/drawing/2014/main" id="{2FEFA73B-4CD5-4DB8-A989-A9BD60F78951}"/>
              </a:ext>
            </a:extLst>
          </p:cNvPr>
          <p:cNvSpPr txBox="1">
            <a:spLocks/>
          </p:cNvSpPr>
          <p:nvPr/>
        </p:nvSpPr>
        <p:spPr>
          <a:xfrm>
            <a:off x="10737630" y="1123058"/>
            <a:ext cx="1316286" cy="374973"/>
          </a:xfrm>
          <a:prstGeom prst="rect">
            <a:avLst/>
          </a:prstGeom>
          <a:solidFill>
            <a:srgbClr val="FFD10D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AED276E-7C98-4E48-AB2B-7E99EFAFACC9}"/>
              </a:ext>
            </a:extLst>
          </p:cNvPr>
          <p:cNvGrpSpPr/>
          <p:nvPr/>
        </p:nvGrpSpPr>
        <p:grpSpPr>
          <a:xfrm>
            <a:off x="10737630" y="91705"/>
            <a:ext cx="1316286" cy="754334"/>
            <a:chOff x="10714104" y="160499"/>
            <a:chExt cx="1316286" cy="754334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BF02D9ED-12C3-4615-9602-3263E45B1D51}"/>
                </a:ext>
              </a:extLst>
            </p:cNvPr>
            <p:cNvSpPr/>
            <p:nvPr/>
          </p:nvSpPr>
          <p:spPr>
            <a:xfrm>
              <a:off x="10714104" y="160499"/>
              <a:ext cx="1316286" cy="754334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76200" cap="flat" cmpd="sng" algn="ctr">
              <a:solidFill>
                <a:srgbClr val="E7E6E6">
                  <a:lumMod val="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Speech Bubble: Rectangle with Corners Rounded 52">
              <a:extLst>
                <a:ext uri="{FF2B5EF4-FFF2-40B4-BE49-F238E27FC236}">
                  <a16:creationId xmlns:a16="http://schemas.microsoft.com/office/drawing/2014/main" id="{549F7F41-C831-46C8-BEB3-481B01995CD6}"/>
                </a:ext>
              </a:extLst>
            </p:cNvPr>
            <p:cNvSpPr/>
            <p:nvPr/>
          </p:nvSpPr>
          <p:spPr>
            <a:xfrm>
              <a:off x="10737630" y="179881"/>
              <a:ext cx="1269234" cy="734951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54" name="Picture 53" descr="A picture containing text, reptile&#10;&#10;Description automatically generated">
              <a:extLst>
                <a:ext uri="{FF2B5EF4-FFF2-40B4-BE49-F238E27FC236}">
                  <a16:creationId xmlns:a16="http://schemas.microsoft.com/office/drawing/2014/main" id="{315B2620-8702-4393-8B65-5DA54C9DB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70" y="221998"/>
              <a:ext cx="834673" cy="622092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11E822A-11AD-4699-BEC6-9261D3E94DC7}"/>
                </a:ext>
              </a:extLst>
            </p:cNvPr>
            <p:cNvSpPr txBox="1"/>
            <p:nvPr/>
          </p:nvSpPr>
          <p:spPr>
            <a:xfrm>
              <a:off x="11439650" y="268502"/>
              <a:ext cx="464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C16A4EA-86F6-47EF-9BD0-8048253070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108" y="5913114"/>
            <a:ext cx="467688" cy="47751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CC3F84C-B394-4AEA-80A1-2D4FBEC926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4984" y="4865805"/>
            <a:ext cx="658091" cy="49416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EF48EB7-61BB-4A7B-8B39-D74C53F137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4355" y="6269592"/>
            <a:ext cx="285107" cy="47751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581BE21-F365-4833-978E-F71A3A1081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5739" y="3481857"/>
            <a:ext cx="274901" cy="460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C3D1E5-8A60-4FA2-B724-D61E2767C8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2905" y="3674488"/>
            <a:ext cx="262358" cy="26235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DD31F2B-5E97-4D65-87B4-CE8387D847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5959" y="6099397"/>
            <a:ext cx="262358" cy="26235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335ADAB-F371-41B5-9E96-B2A8F2CBF5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1693" y="1817233"/>
            <a:ext cx="377022" cy="38494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5183947-129B-4C71-AB12-8F6D2C90D9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6957" y="1498031"/>
            <a:ext cx="339043" cy="5025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0B27168-9A97-492E-B019-629A50359A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5299" y="1817233"/>
            <a:ext cx="262358" cy="26235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240759E-5555-41D9-8149-5DA287CA2F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3201" y="3649053"/>
            <a:ext cx="658091" cy="49416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CA152C2-3411-4CF5-9864-B4DD04853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7553" y="3880859"/>
            <a:ext cx="262358" cy="262358"/>
          </a:xfrm>
          <a:prstGeom prst="rect">
            <a:avLst/>
          </a:prstGeom>
        </p:spPr>
      </p:pic>
      <p:pic>
        <p:nvPicPr>
          <p:cNvPr id="64" name="Picture 63" descr="A picture containing soccer, dome&#10;&#10;Description automatically generated">
            <a:extLst>
              <a:ext uri="{FF2B5EF4-FFF2-40B4-BE49-F238E27FC236}">
                <a16:creationId xmlns:a16="http://schemas.microsoft.com/office/drawing/2014/main" id="{F7269824-5A91-4137-A4DA-456EFE07D8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16" y="6197512"/>
            <a:ext cx="271876" cy="27187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2ED51CF-3E5A-4C40-B409-8D2050F214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9447" y="4257026"/>
            <a:ext cx="245378" cy="49416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57A9288-7331-448D-B223-233A8828C6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12848" y="4177438"/>
            <a:ext cx="444664" cy="39882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6550F30-CF9C-4603-877A-3CC9D77A77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52341" y="2249429"/>
            <a:ext cx="245378" cy="49416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1277BD6-511F-445D-A23B-6C3EF9D80C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5361" y="2495406"/>
            <a:ext cx="262358" cy="262358"/>
          </a:xfrm>
          <a:prstGeom prst="rect">
            <a:avLst/>
          </a:prstGeom>
        </p:spPr>
      </p:pic>
      <p:pic>
        <p:nvPicPr>
          <p:cNvPr id="72" name="Picture 71" descr="A picture containing soccer, dome&#10;&#10;Description automatically generated">
            <a:extLst>
              <a:ext uri="{FF2B5EF4-FFF2-40B4-BE49-F238E27FC236}">
                <a16:creationId xmlns:a16="http://schemas.microsoft.com/office/drawing/2014/main" id="{4DB3528E-0646-4BEE-9C7F-4EC9EE4068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15" y="3880859"/>
            <a:ext cx="271876" cy="27187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88CC199-CFD9-4067-9EDE-BB32B03023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0482" y="6197512"/>
            <a:ext cx="262358" cy="26235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AA02251-C67A-455E-8F3A-06FE1AD1A2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98325" y="3250230"/>
            <a:ext cx="444664" cy="39882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0A56F08-CE0B-402C-A2A5-AE7C662614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6357" y="3479115"/>
            <a:ext cx="262358" cy="26235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E96B662-EDB5-4C67-BA79-366822C981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30354" y="5134430"/>
            <a:ext cx="377146" cy="350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4B13AD-CA44-440F-AA17-1C3F4D658C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9893" y="4310456"/>
            <a:ext cx="222204" cy="4444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6AE7884-0E62-4411-82EC-1F00EECAC7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42888" y="3964394"/>
            <a:ext cx="222204" cy="44440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C9C6300-C07E-4A4F-903B-44E8FF1942B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75891" y="4075904"/>
            <a:ext cx="222204" cy="444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DA146A3-4E2B-4BFD-AE62-37B9AC8E004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53904" y="4314701"/>
            <a:ext cx="222204" cy="4444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9C2D1A4-1C67-4A11-815C-397342D6460C}"/>
              </a:ext>
            </a:extLst>
          </p:cNvPr>
          <p:cNvGrpSpPr/>
          <p:nvPr/>
        </p:nvGrpSpPr>
        <p:grpSpPr>
          <a:xfrm>
            <a:off x="349492" y="2829907"/>
            <a:ext cx="2337240" cy="898230"/>
            <a:chOff x="349492" y="2829907"/>
            <a:chExt cx="2337240" cy="898230"/>
          </a:xfrm>
        </p:grpSpPr>
        <p:sp>
          <p:nvSpPr>
            <p:cNvPr id="80" name="Speech Bubble: Rectangle with Corners Rounded 79">
              <a:extLst>
                <a:ext uri="{FF2B5EF4-FFF2-40B4-BE49-F238E27FC236}">
                  <a16:creationId xmlns:a16="http://schemas.microsoft.com/office/drawing/2014/main" id="{6D0624A0-588C-4D3B-8E22-EE60513993ED}"/>
                </a:ext>
              </a:extLst>
            </p:cNvPr>
            <p:cNvSpPr/>
            <p:nvPr/>
          </p:nvSpPr>
          <p:spPr>
            <a:xfrm>
              <a:off x="349492" y="2829907"/>
              <a:ext cx="2337240" cy="898230"/>
            </a:xfrm>
            <a:prstGeom prst="wedgeRoundRectCallout">
              <a:avLst>
                <a:gd name="adj1" fmla="val 2315"/>
                <a:gd name="adj2" fmla="val 87950"/>
                <a:gd name="adj3" fmla="val 1666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Das </a:t>
              </a:r>
              <a:r>
                <a:rPr lang="en-GB" sz="20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ist</a:t>
              </a:r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kein</a:t>
              </a:r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Hund? 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5B759F2E-2B6E-45C9-9CE3-482A60983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91241" y="3302379"/>
              <a:ext cx="221743" cy="371392"/>
            </a:xfrm>
            <a:prstGeom prst="rect">
              <a:avLst/>
            </a:prstGeom>
          </p:spPr>
        </p:pic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D7F21BA3-3B54-4D5C-BC4B-9FF151048E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7944" y="3057088"/>
            <a:ext cx="194944" cy="1949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D65B987-2089-48F2-8046-E52920932755}"/>
              </a:ext>
            </a:extLst>
          </p:cNvPr>
          <p:cNvGrpSpPr/>
          <p:nvPr/>
        </p:nvGrpSpPr>
        <p:grpSpPr>
          <a:xfrm>
            <a:off x="379233" y="2795193"/>
            <a:ext cx="2337240" cy="944921"/>
            <a:chOff x="378017" y="2783216"/>
            <a:chExt cx="2337240" cy="944921"/>
          </a:xfrm>
        </p:grpSpPr>
        <p:sp>
          <p:nvSpPr>
            <p:cNvPr id="82" name="Speech Bubble: Rectangle with Corners Rounded 81">
              <a:extLst>
                <a:ext uri="{FF2B5EF4-FFF2-40B4-BE49-F238E27FC236}">
                  <a16:creationId xmlns:a16="http://schemas.microsoft.com/office/drawing/2014/main" id="{3FB8D84E-8EF8-46A6-83EF-547AA50D91D4}"/>
                </a:ext>
              </a:extLst>
            </p:cNvPr>
            <p:cNvSpPr/>
            <p:nvPr/>
          </p:nvSpPr>
          <p:spPr>
            <a:xfrm>
              <a:off x="378017" y="2783216"/>
              <a:ext cx="2337240" cy="898230"/>
            </a:xfrm>
            <a:prstGeom prst="wedgeRoundRectCallout">
              <a:avLst>
                <a:gd name="adj1" fmla="val 2315"/>
                <a:gd name="adj2" fmla="val 87950"/>
                <a:gd name="adj3" fmla="val 1666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Das </a:t>
              </a:r>
              <a:r>
                <a:rPr lang="en-GB" sz="20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ist</a:t>
              </a:r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ein</a:t>
              </a:r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Hund! 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7E8CF15-3377-4620-ADDB-AA7EC3CBA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04075" y="3356745"/>
              <a:ext cx="221743" cy="37139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6C3301-5945-459F-B766-BCA7BD0FA1F1}"/>
              </a:ext>
            </a:extLst>
          </p:cNvPr>
          <p:cNvGrpSpPr/>
          <p:nvPr/>
        </p:nvGrpSpPr>
        <p:grpSpPr>
          <a:xfrm>
            <a:off x="825501" y="5963812"/>
            <a:ext cx="2157562" cy="707887"/>
            <a:chOff x="1154617" y="4458796"/>
            <a:chExt cx="2157562" cy="70788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7AF40D-566D-4796-91D4-F2D259338F47}"/>
                </a:ext>
              </a:extLst>
            </p:cNvPr>
            <p:cNvGrpSpPr/>
            <p:nvPr/>
          </p:nvGrpSpPr>
          <p:grpSpPr>
            <a:xfrm>
              <a:off x="1154617" y="4458796"/>
              <a:ext cx="2157562" cy="707887"/>
              <a:chOff x="1117052" y="3185271"/>
              <a:chExt cx="2157562" cy="707887"/>
            </a:xfrm>
          </p:grpSpPr>
          <p:sp>
            <p:nvSpPr>
              <p:cNvPr id="86" name="Speech Bubble: Rectangle with Corners Rounded 85">
                <a:extLst>
                  <a:ext uri="{FF2B5EF4-FFF2-40B4-BE49-F238E27FC236}">
                    <a16:creationId xmlns:a16="http://schemas.microsoft.com/office/drawing/2014/main" id="{4BEE3D94-9E2C-4334-990A-B141A10778AD}"/>
                  </a:ext>
                </a:extLst>
              </p:cNvPr>
              <p:cNvSpPr/>
              <p:nvPr/>
            </p:nvSpPr>
            <p:spPr>
              <a:xfrm>
                <a:off x="1117052" y="3185271"/>
                <a:ext cx="2135613" cy="707887"/>
              </a:xfrm>
              <a:prstGeom prst="wedgeRoundRectCallout">
                <a:avLst>
                  <a:gd name="adj1" fmla="val 7858"/>
                  <a:gd name="adj2" fmla="val -85111"/>
                  <a:gd name="adj3" fmla="val 16667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Das </a:t>
                </a:r>
                <a:r>
                  <a:rPr lang="en-GB" sz="2000" b="1" dirty="0" err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ist</a:t>
                </a:r>
                <a:r>
                  <a:rPr lang="en-GB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2000" b="1" dirty="0" err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keine</a:t>
                </a:r>
                <a:r>
                  <a:rPr lang="en-GB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Handy? </a:t>
                </a:r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B4559307-42FD-46AA-BCBD-E2264587D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06926" y="3415639"/>
                <a:ext cx="467688" cy="477519"/>
              </a:xfrm>
              <a:prstGeom prst="rect">
                <a:avLst/>
              </a:prstGeom>
            </p:spPr>
          </p:pic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08A58B3F-5AA7-4B58-B6E2-944444470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63252" y="4856739"/>
              <a:ext cx="262358" cy="262358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71A7A6F-1AC0-427B-A160-496293BB50A4}"/>
              </a:ext>
            </a:extLst>
          </p:cNvPr>
          <p:cNvGrpSpPr/>
          <p:nvPr/>
        </p:nvGrpSpPr>
        <p:grpSpPr>
          <a:xfrm>
            <a:off x="846611" y="5955930"/>
            <a:ext cx="2135613" cy="707887"/>
            <a:chOff x="1349889" y="2447495"/>
            <a:chExt cx="2135613" cy="707887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C98BF46-5B92-46ED-9161-01B98F69B6A1}"/>
                </a:ext>
              </a:extLst>
            </p:cNvPr>
            <p:cNvGrpSpPr/>
            <p:nvPr/>
          </p:nvGrpSpPr>
          <p:grpSpPr>
            <a:xfrm>
              <a:off x="1349889" y="2447495"/>
              <a:ext cx="2135613" cy="707887"/>
              <a:chOff x="1312324" y="1173970"/>
              <a:chExt cx="2135613" cy="707887"/>
            </a:xfrm>
          </p:grpSpPr>
          <p:sp>
            <p:nvSpPr>
              <p:cNvPr id="98" name="Speech Bubble: Rectangle with Corners Rounded 97">
                <a:extLst>
                  <a:ext uri="{FF2B5EF4-FFF2-40B4-BE49-F238E27FC236}">
                    <a16:creationId xmlns:a16="http://schemas.microsoft.com/office/drawing/2014/main" id="{5E4D46DA-DC1C-4397-A2F7-49212E4D9C92}"/>
                  </a:ext>
                </a:extLst>
              </p:cNvPr>
              <p:cNvSpPr/>
              <p:nvPr/>
            </p:nvSpPr>
            <p:spPr>
              <a:xfrm>
                <a:off x="1312324" y="1173970"/>
                <a:ext cx="2135613" cy="707887"/>
              </a:xfrm>
              <a:prstGeom prst="wedgeRoundRectCallout">
                <a:avLst>
                  <a:gd name="adj1" fmla="val 7858"/>
                  <a:gd name="adj2" fmla="val -85111"/>
                  <a:gd name="adj3" fmla="val 16667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Das </a:t>
                </a:r>
                <a:r>
                  <a:rPr lang="en-GB" sz="2000" b="1" dirty="0" err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ist</a:t>
                </a:r>
                <a:r>
                  <a:rPr lang="en-GB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2000" b="1" dirty="0" err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kein</a:t>
                </a:r>
                <a:r>
                  <a:rPr lang="en-GB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Handy </a:t>
                </a:r>
              </a:p>
            </p:txBody>
          </p:sp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B7C362EA-099F-4DB3-924A-46075ED6BA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2164" y="1378908"/>
                <a:ext cx="467688" cy="477519"/>
              </a:xfrm>
              <a:prstGeom prst="rect">
                <a:avLst/>
              </a:prstGeom>
            </p:spPr>
          </p:pic>
        </p:grp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4AA2D6F-5EDD-43C0-B2AB-43D62F1F1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91965" y="2822440"/>
              <a:ext cx="262358" cy="262358"/>
            </a:xfrm>
            <a:prstGeom prst="rect">
              <a:avLst/>
            </a:prstGeom>
          </p:spPr>
        </p:pic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22D8F055-7250-4EF0-A9F9-B7F27157DB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3537" y="6066333"/>
            <a:ext cx="262358" cy="262358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01A000B-6255-4027-A8AE-B4EF33945565}"/>
              </a:ext>
            </a:extLst>
          </p:cNvPr>
          <p:cNvSpPr txBox="1"/>
          <p:nvPr/>
        </p:nvSpPr>
        <p:spPr>
          <a:xfrm>
            <a:off x="9557864" y="6346803"/>
            <a:ext cx="242102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Sätze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– sentences</a:t>
            </a:r>
          </a:p>
        </p:txBody>
      </p:sp>
    </p:spTree>
    <p:extLst>
      <p:ext uri="{BB962C8B-B14F-4D97-AF65-F5344CB8AC3E}">
        <p14:creationId xmlns:p14="http://schemas.microsoft.com/office/powerpoint/2010/main" val="289370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735864"/>
              </p:ext>
            </p:extLst>
          </p:nvPr>
        </p:nvGraphicFramePr>
        <p:xfrm>
          <a:off x="524213" y="810988"/>
          <a:ext cx="9810698" cy="5168388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was?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falsch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richtig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blau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das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gelb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Freundin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mein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deine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das Bild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Tasche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der Freund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kein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keine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Handy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Wort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Hund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Wasser</a:t>
                      </a:r>
                      <a:endParaRPr lang="en-GB" sz="2400" b="1" baseline="300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35" y="4480350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69749" y="518318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192725" y="551031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word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70324" y="5530405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dog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22049" y="5552493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water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207814" y="4658502"/>
            <a:ext cx="287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ot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a/no (m, </a:t>
            </a:r>
            <a:r>
              <a:rPr kumimoji="0" lang="en-GB" sz="24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nt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4669056" y="4645349"/>
            <a:ext cx="317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not a/no (f)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7586200" y="4664118"/>
            <a:ext cx="3257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mobile phone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154962" y="3786599"/>
            <a:ext cx="263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picture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05801" y="379929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bag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586200" y="3769370"/>
            <a:ext cx="314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male friend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152737" y="2993763"/>
            <a:ext cx="338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</a:t>
            </a:r>
            <a:r>
              <a:rPr lang="en-US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female friend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641315" y="2982404"/>
            <a:ext cx="244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my (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m,nt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22049" y="3011041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</a:t>
            </a:r>
            <a:r>
              <a:rPr lang="en-US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our (f)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234963" y="212340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</a:t>
            </a:r>
            <a:r>
              <a:rPr lang="en-US" sz="2400" kern="0" noProof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lue</a:t>
            </a:r>
            <a:r>
              <a:rPr lang="en-US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	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69056" y="2124243"/>
            <a:ext cx="228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</a:t>
            </a:r>
            <a:r>
              <a:rPr lang="en-US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he (</a:t>
            </a:r>
            <a:r>
              <a:rPr lang="en-US" sz="2400" kern="0" noProof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nt</a:t>
            </a:r>
            <a:r>
              <a:rPr lang="en-US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), that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83701" y="213506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yellow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214598" y="122150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what?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70824" y="1205764"/>
            <a:ext cx="216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wrong, false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36153" y="1198432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r</a:t>
            </a:r>
            <a:r>
              <a:rPr lang="en-US" sz="2400" kern="0" noProof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ight</a:t>
            </a:r>
            <a:r>
              <a:rPr lang="en-US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, true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4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2349</Words>
  <Application>Microsoft Office PowerPoint</Application>
  <PresentationFormat>Widescreen</PresentationFormat>
  <Paragraphs>399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Modern Love</vt:lpstr>
      <vt:lpstr>Segoe Print</vt:lpstr>
      <vt:lpstr>1_Office Theme</vt:lpstr>
      <vt:lpstr>Talking about things and things to do</vt:lpstr>
      <vt:lpstr>aussprechen</vt:lpstr>
      <vt:lpstr>aussprechen</vt:lpstr>
      <vt:lpstr>Follow up 1</vt:lpstr>
      <vt:lpstr>Follow up 2: Schreib auf Englisch.</vt:lpstr>
      <vt:lpstr>Follow up 2: Antworten</vt:lpstr>
      <vt:lpstr>Follow up 3 </vt:lpstr>
      <vt:lpstr>Follow up 4</vt:lpstr>
      <vt:lpstr>Follow up 5: </vt:lpstr>
      <vt:lpstr>Follow up 5: </vt:lpstr>
      <vt:lpstr>Tschüss!</vt:lpstr>
      <vt:lpstr>Follow up 5: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Charlotte Moss</cp:lastModifiedBy>
  <cp:revision>141</cp:revision>
  <dcterms:created xsi:type="dcterms:W3CDTF">2021-06-12T06:20:35Z</dcterms:created>
  <dcterms:modified xsi:type="dcterms:W3CDTF">2023-08-04T09:55:33Z</dcterms:modified>
</cp:coreProperties>
</file>