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925" r:id="rId4"/>
    <p:sldId id="937" r:id="rId5"/>
    <p:sldId id="938" r:id="rId6"/>
    <p:sldId id="926" r:id="rId7"/>
    <p:sldId id="337" r:id="rId8"/>
    <p:sldId id="927" r:id="rId9"/>
    <p:sldId id="418" r:id="rId10"/>
    <p:sldId id="928" r:id="rId11"/>
    <p:sldId id="935" r:id="rId12"/>
    <p:sldId id="939" r:id="rId13"/>
    <p:sldId id="936" r:id="rId14"/>
    <p:sldId id="94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2E94AF"/>
    <a:srgbClr val="29C1FA"/>
    <a:srgbClr val="FFD10D"/>
    <a:srgbClr val="FFFFCC"/>
    <a:srgbClr val="FF0066"/>
    <a:srgbClr val="FEEC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6" autoAdjust="0"/>
    <p:restoredTop sz="56992" autoAdjust="0"/>
  </p:normalViewPr>
  <p:slideViewPr>
    <p:cSldViewPr snapToGrid="0">
      <p:cViewPr varScale="1">
        <p:scale>
          <a:sx n="58" d="100"/>
          <a:sy n="58" d="100"/>
        </p:scale>
        <p:origin x="1648" y="32"/>
      </p:cViewPr>
      <p:guideLst/>
    </p:cSldViewPr>
  </p:slideViewPr>
  <p:outlineViewPr>
    <p:cViewPr>
      <p:scale>
        <a:sx n="33" d="100"/>
        <a:sy n="33" d="100"/>
      </p:scale>
      <p:origin x="0" y="0"/>
    </p:cViewPr>
  </p:outlineViewPr>
  <p:notesTextViewPr>
    <p:cViewPr>
      <p:scale>
        <a:sx n="3" d="2"/>
        <a:sy n="3" d="2"/>
      </p:scale>
      <p:origin x="0" y="-64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8BD3D181-9C82-47E4-9D5B-B55ACBADD25B}"/>
    <pc:docChg chg="modSld">
      <pc:chgData name="Charlotte Moss" userId="17b589c9-cb67-41ed-a894-f82ca12b573d" providerId="ADAL" clId="{8BD3D181-9C82-47E4-9D5B-B55ACBADD25B}" dt="2023-08-04T09:53:59.129" v="10" actId="20577"/>
      <pc:docMkLst>
        <pc:docMk/>
      </pc:docMkLst>
      <pc:sldChg chg="modNotesTx">
        <pc:chgData name="Charlotte Moss" userId="17b589c9-cb67-41ed-a894-f82ca12b573d" providerId="ADAL" clId="{8BD3D181-9C82-47E4-9D5B-B55ACBADD25B}" dt="2023-07-28T15:02:50.921" v="1" actId="20577"/>
        <pc:sldMkLst>
          <pc:docMk/>
          <pc:sldMk cId="0" sldId="275"/>
        </pc:sldMkLst>
      </pc:sldChg>
      <pc:sldChg chg="modNotesTx">
        <pc:chgData name="Charlotte Moss" userId="17b589c9-cb67-41ed-a894-f82ca12b573d" providerId="ADAL" clId="{8BD3D181-9C82-47E4-9D5B-B55ACBADD25B}" dt="2023-08-04T09:42:51.576" v="2" actId="20577"/>
        <pc:sldMkLst>
          <pc:docMk/>
          <pc:sldMk cId="0" sldId="277"/>
        </pc:sldMkLst>
      </pc:sldChg>
      <pc:sldChg chg="modNotesTx">
        <pc:chgData name="Charlotte Moss" userId="17b589c9-cb67-41ed-a894-f82ca12b573d" providerId="ADAL" clId="{8BD3D181-9C82-47E4-9D5B-B55ACBADD25B}" dt="2023-08-04T09:47:41.735" v="6" actId="20577"/>
        <pc:sldMkLst>
          <pc:docMk/>
          <pc:sldMk cId="2984585451" sldId="926"/>
        </pc:sldMkLst>
      </pc:sldChg>
      <pc:sldChg chg="modNotesTx">
        <pc:chgData name="Charlotte Moss" userId="17b589c9-cb67-41ed-a894-f82ca12b573d" providerId="ADAL" clId="{8BD3D181-9C82-47E4-9D5B-B55ACBADD25B}" dt="2023-08-04T09:53:59.129" v="10" actId="20577"/>
        <pc:sldMkLst>
          <pc:docMk/>
          <pc:sldMk cId="3512842650" sldId="936"/>
        </pc:sldMkLst>
      </pc:sldChg>
      <pc:sldChg chg="modNotesTx">
        <pc:chgData name="Charlotte Moss" userId="17b589c9-cb67-41ed-a894-f82ca12b573d" providerId="ADAL" clId="{8BD3D181-9C82-47E4-9D5B-B55ACBADD25B}" dt="2023-08-04T09:53:49.300" v="8" actId="20577"/>
        <pc:sldMkLst>
          <pc:docMk/>
          <pc:sldMk cId="1293262649" sldId="9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[ä] spät </a:t>
            </a:r>
            <a:r>
              <a:rPr lang="de-DE" sz="1200" b="0" i="0" strike="noStrike" spc="-1" dirty="0">
                <a:solidFill>
                  <a:srgbClr val="002060"/>
                </a:solidFill>
                <a:latin typeface="Century Gothic"/>
                <a:ea typeface="Century Gothic"/>
              </a:rPr>
              <a:t>[171] </a:t>
            </a:r>
            <a:r>
              <a:rPr lang="de-DE" sz="1200" b="1" i="0" strike="noStrike" spc="-1" dirty="0">
                <a:solidFill>
                  <a:srgbClr val="002060"/>
                </a:solidFill>
                <a:latin typeface="Century Gothic"/>
                <a:ea typeface="Century Gothic"/>
              </a:rPr>
              <a:t>zählen</a:t>
            </a:r>
            <a:r>
              <a:rPr lang="de-DE" sz="1200" b="0" i="0" strike="noStrike" spc="-1" dirty="0">
                <a:solidFill>
                  <a:srgbClr val="002060"/>
                </a:solidFill>
                <a:latin typeface="Century Gothic"/>
                <a:ea typeface="Century Gothic"/>
              </a:rPr>
              <a:t> [680] </a:t>
            </a:r>
            <a:r>
              <a:rPr lang="de-DE" sz="1200" b="1" i="0" strike="noStrike" spc="-1" dirty="0">
                <a:solidFill>
                  <a:srgbClr val="002060"/>
                </a:solidFill>
                <a:latin typeface="Century Gothic"/>
                <a:ea typeface="Century Gothic"/>
              </a:rPr>
              <a:t>wählen </a:t>
            </a:r>
            <a:r>
              <a:rPr lang="de-DE" sz="1200" b="0" i="0" strike="noStrike" spc="-1" dirty="0">
                <a:solidFill>
                  <a:srgbClr val="002060"/>
                </a:solidFill>
                <a:latin typeface="Century Gothic"/>
                <a:ea typeface="Century Gothic"/>
              </a:rPr>
              <a:t>[64]</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 (new)</a:t>
            </a:r>
            <a:r>
              <a:rPr lang="it-IT" sz="1200" b="0" strike="noStrike" spc="-1" dirty="0">
                <a:solidFill>
                  <a:srgbClr val="002060"/>
                </a:solidFill>
                <a:latin typeface="Century Gothic"/>
                <a:ea typeface="Century Gothic"/>
              </a:rPr>
              <a:t>: </a:t>
            </a:r>
            <a:r>
              <a:rPr lang="de-DE" sz="1800" b="1" i="0" u="none" strike="noStrike" dirty="0">
                <a:solidFill>
                  <a:srgbClr val="002060"/>
                </a:solidFill>
                <a:effectLst/>
                <a:latin typeface="Century Gothic" panose="020B0502020202020204" pitchFamily="34" charset="0"/>
              </a:rPr>
              <a:t>kein, keine, kein </a:t>
            </a:r>
            <a:r>
              <a:rPr lang="de-DE" sz="1800" b="0" i="0" u="none" strike="noStrike" dirty="0">
                <a:solidFill>
                  <a:srgbClr val="002060"/>
                </a:solidFill>
                <a:effectLst/>
                <a:latin typeface="Century Gothic" panose="020B0502020202020204" pitchFamily="34" charset="0"/>
              </a:rPr>
              <a:t>[46] </a:t>
            </a:r>
            <a:r>
              <a:rPr lang="de-DE" sz="1800" b="1" i="0" u="none" strike="noStrike" dirty="0">
                <a:solidFill>
                  <a:srgbClr val="002060"/>
                </a:solidFill>
                <a:effectLst/>
                <a:latin typeface="Century Gothic" panose="020B0502020202020204" pitchFamily="34" charset="0"/>
              </a:rPr>
              <a:t>Handy </a:t>
            </a:r>
            <a:r>
              <a:rPr lang="de-DE" sz="1800" b="0" i="0" u="none" strike="noStrike" dirty="0">
                <a:solidFill>
                  <a:srgbClr val="002060"/>
                </a:solidFill>
                <a:effectLst/>
                <a:latin typeface="Century Gothic" panose="020B0502020202020204" pitchFamily="34" charset="0"/>
              </a:rPr>
              <a:t>[1693]  </a:t>
            </a:r>
            <a:r>
              <a:rPr lang="de-DE" sz="1800" b="1" i="0" u="none" strike="noStrike" dirty="0">
                <a:solidFill>
                  <a:srgbClr val="002060"/>
                </a:solidFill>
                <a:effectLst/>
                <a:latin typeface="Century Gothic" panose="020B0502020202020204" pitchFamily="34" charset="0"/>
              </a:rPr>
              <a:t>Hund </a:t>
            </a:r>
            <a:r>
              <a:rPr lang="de-DE" sz="1800" b="0" i="0" u="none" strike="noStrike" dirty="0">
                <a:solidFill>
                  <a:srgbClr val="002060"/>
                </a:solidFill>
                <a:effectLst/>
                <a:latin typeface="Century Gothic" panose="020B0502020202020204" pitchFamily="34" charset="0"/>
              </a:rPr>
              <a:t>[825]</a:t>
            </a:r>
            <a:r>
              <a:rPr lang="de-DE" sz="1800" b="1" i="0" u="none" strike="noStrike" dirty="0">
                <a:solidFill>
                  <a:srgbClr val="002060"/>
                </a:solidFill>
                <a:effectLst/>
                <a:latin typeface="Century Gothic" panose="020B0502020202020204" pitchFamily="34" charset="0"/>
              </a:rPr>
              <a:t>  Wasser </a:t>
            </a:r>
            <a:r>
              <a:rPr lang="de-DE" sz="1800" b="0" i="0" u="none" strike="noStrike" dirty="0">
                <a:solidFill>
                  <a:srgbClr val="002060"/>
                </a:solidFill>
                <a:effectLst/>
                <a:latin typeface="Century Gothic" panose="020B0502020202020204" pitchFamily="34" charset="0"/>
              </a:rPr>
              <a:t>[245]</a:t>
            </a:r>
            <a:r>
              <a:rPr lang="de-DE" sz="1800" b="1" i="0" u="none" strike="noStrike" dirty="0">
                <a:solidFill>
                  <a:srgbClr val="002060"/>
                </a:solidFill>
                <a:effectLst/>
                <a:latin typeface="Century Gothic" panose="020B0502020202020204" pitchFamily="34" charset="0"/>
              </a:rPr>
              <a:t> Wort </a:t>
            </a:r>
            <a:r>
              <a:rPr lang="de-DE" sz="1800" b="0" i="0" u="none" strike="noStrike" dirty="0">
                <a:solidFill>
                  <a:srgbClr val="002060"/>
                </a:solidFill>
                <a:effectLst/>
                <a:latin typeface="Century Gothic" panose="020B0502020202020204" pitchFamily="34" charset="0"/>
              </a:rPr>
              <a:t>[194] </a:t>
            </a:r>
          </a:p>
          <a:p>
            <a:pPr marL="216000" indent="-216000">
              <a:lnSpc>
                <a:spcPct val="100000"/>
              </a:lnSpc>
            </a:pPr>
            <a:r>
              <a:rPr lang="en-GB" sz="1100" b="1" dirty="0">
                <a:solidFill>
                  <a:sysClr val="windowText" lastClr="000000"/>
                </a:solidFill>
                <a:effectLst/>
                <a:latin typeface="+mn-lt"/>
                <a:ea typeface="+mn-ea"/>
                <a:cs typeface="+mn-cs"/>
              </a:rPr>
              <a:t>Revisit 1: </a:t>
            </a:r>
            <a:r>
              <a:rPr lang="de-DE" sz="1800" b="0" i="0" u="none" strike="noStrike" dirty="0">
                <a:solidFill>
                  <a:srgbClr val="002060"/>
                </a:solidFill>
                <a:effectLst/>
                <a:latin typeface="Century Gothic" panose="020B0502020202020204" pitchFamily="34" charset="0"/>
              </a:rPr>
              <a:t>Bild [253] Foto [633] Freund, Freundin [273] Fußball [1277]  Tasche [1804] mein, meine [51] dein, deine [233] </a:t>
            </a:r>
          </a:p>
          <a:p>
            <a:pPr marL="216000" indent="-216000">
              <a:lnSpc>
                <a:spcPct val="100000"/>
              </a:lnSpc>
            </a:pPr>
            <a:endParaRPr lang="en-GB" sz="1100" dirty="0">
              <a:solidFill>
                <a:sysClr val="windowText" lastClr="000000"/>
              </a:solidFill>
              <a:effectLst/>
              <a:latin typeface="+mn-lt"/>
              <a:ea typeface="+mn-ea"/>
              <a:cs typeface="+mn-cs"/>
            </a:endParaRPr>
          </a:p>
          <a:p>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9598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recognise in written form the correct use of </a:t>
            </a:r>
            <a:r>
              <a:rPr lang="en-GB" sz="1200" b="0" strike="noStrike" spc="-1" dirty="0" err="1">
                <a:solidFill>
                  <a:srgbClr val="000000"/>
                </a:solidFill>
                <a:latin typeface="Calibri"/>
                <a:ea typeface="Calibri"/>
              </a:rPr>
              <a:t>ein,eine,ein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keine</a:t>
            </a:r>
            <a:r>
              <a:rPr lang="en-GB" sz="1200" b="0" strike="noStrike" spc="-1" dirty="0">
                <a:solidFill>
                  <a:srgbClr val="000000"/>
                </a:solidFill>
                <a:latin typeface="Calibri"/>
                <a:ea typeface="Calibri"/>
              </a:rPr>
              <a:t>,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based on gender.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Explain the scenario and that pupils are going to make decisions about each sentence based on the gender of the nouns. </a:t>
            </a:r>
          </a:p>
          <a:p>
            <a:pPr marL="229320" indent="-228600">
              <a:lnSpc>
                <a:spcPct val="100000"/>
              </a:lnSpc>
              <a:buAutoNum type="arabicPeriod"/>
            </a:pPr>
            <a:r>
              <a:rPr lang="en-GB" sz="1200" b="0" strike="noStrike" spc="-1" dirty="0">
                <a:solidFill>
                  <a:srgbClr val="000000"/>
                </a:solidFill>
                <a:latin typeface="Calibri"/>
                <a:ea typeface="Calibri"/>
              </a:rPr>
              <a:t>Work through the example (</a:t>
            </a:r>
            <a:r>
              <a:rPr lang="en-GB" sz="1200" b="0" strike="noStrike" spc="-1" dirty="0" err="1">
                <a:solidFill>
                  <a:srgbClr val="000000"/>
                </a:solidFill>
                <a:latin typeface="Calibri"/>
                <a:ea typeface="Calibri"/>
              </a:rPr>
              <a:t>Beispiel</a:t>
            </a:r>
            <a:r>
              <a:rPr lang="en-GB" sz="1200" b="0" strike="noStrike" spc="-1" dirty="0">
                <a:solidFill>
                  <a:srgbClr val="000000"/>
                </a:solidFill>
                <a:latin typeface="Calibri"/>
                <a:ea typeface="Calibri"/>
              </a:rPr>
              <a:t>) as a class-ask pupils why must it be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not ‘</a:t>
            </a:r>
            <a:r>
              <a:rPr lang="en-GB" sz="1200" b="0" strike="noStrike" spc="-1" dirty="0" err="1">
                <a:solidFill>
                  <a:srgbClr val="000000"/>
                </a:solidFill>
                <a:latin typeface="Calibri"/>
                <a:ea typeface="Calibri"/>
              </a:rPr>
              <a:t>eine</a:t>
            </a:r>
            <a:r>
              <a:rPr lang="en-GB" sz="1200" b="0" strike="noStrike" spc="-1" dirty="0">
                <a:solidFill>
                  <a:srgbClr val="000000"/>
                </a:solidFill>
                <a:latin typeface="Calibri"/>
                <a:ea typeface="Calibri"/>
              </a:rPr>
              <a:t>’ here? (It is der/</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 Hund, so </a:t>
            </a:r>
            <a:r>
              <a:rPr lang="en-GB" sz="1200" b="0" strike="noStrike" spc="-1" dirty="0" err="1">
                <a:solidFill>
                  <a:srgbClr val="000000"/>
                </a:solidFill>
                <a:latin typeface="Calibri"/>
                <a:ea typeface="Calibri"/>
              </a:rPr>
              <a:t>eine</a:t>
            </a:r>
            <a:r>
              <a:rPr lang="en-GB" sz="1200" b="0" strike="noStrike" spc="-1" dirty="0">
                <a:solidFill>
                  <a:srgbClr val="000000"/>
                </a:solidFill>
                <a:latin typeface="Calibri"/>
                <a:ea typeface="Calibri"/>
              </a:rPr>
              <a:t> is wrong, and therefore it must be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and click to cover up the incorrect word. Elicit the translation: ‘not a’ or ‘a’ and click to reveal answer. Ask pupils to translate Hund and click again to reveal answer. </a:t>
            </a:r>
          </a:p>
          <a:p>
            <a:pPr marL="229320" indent="-228600">
              <a:lnSpc>
                <a:spcPct val="100000"/>
              </a:lnSpc>
              <a:buAutoNum type="arabicPeriod"/>
            </a:pPr>
            <a:r>
              <a:rPr lang="en-GB" sz="1200" b="0" strike="noStrike" spc="-1" dirty="0">
                <a:solidFill>
                  <a:srgbClr val="000000"/>
                </a:solidFill>
                <a:latin typeface="Calibri"/>
                <a:ea typeface="Calibri"/>
              </a:rPr>
              <a:t>Pupils then work independently or in pairs through 1-5, noting down the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 or </a:t>
            </a:r>
            <a:r>
              <a:rPr lang="en-GB" sz="1200" b="0" strike="noStrike" spc="-1" dirty="0" err="1">
                <a:solidFill>
                  <a:srgbClr val="000000"/>
                </a:solidFill>
                <a:latin typeface="Calibri"/>
                <a:ea typeface="Calibri"/>
              </a:rPr>
              <a:t>ein</a:t>
            </a:r>
            <a:r>
              <a:rPr lang="en-GB" sz="1200" b="0" strike="noStrike" spc="-1" dirty="0">
                <a:solidFill>
                  <a:srgbClr val="000000"/>
                </a:solidFill>
                <a:latin typeface="Calibri"/>
                <a:ea typeface="Calibri"/>
              </a:rPr>
              <a:t> word, not a/a, and the translation of the noun. </a:t>
            </a:r>
          </a:p>
          <a:p>
            <a:pPr marL="229320" indent="-228600">
              <a:lnSpc>
                <a:spcPct val="100000"/>
              </a:lnSpc>
              <a:buAutoNum type="arabicPeriod"/>
            </a:pPr>
            <a:r>
              <a:rPr lang="en-GB" sz="1200" b="0" strike="noStrike" spc="-1" dirty="0">
                <a:solidFill>
                  <a:srgbClr val="000000"/>
                </a:solidFill>
                <a:latin typeface="Calibri"/>
                <a:ea typeface="Calibri"/>
              </a:rPr>
              <a:t>Click to reveal answers row by row.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7950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kein</a:t>
            </a:r>
            <a:r>
              <a:rPr lang="en-GB" sz="1200" b="0" strike="noStrike" spc="-1" dirty="0">
                <a:solidFill>
                  <a:srgbClr val="000000"/>
                </a:solidFill>
                <a:latin typeface="Calibri"/>
                <a:ea typeface="Calibri"/>
              </a:rPr>
              <a:t>(e)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German for and the genders of the picture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(Handy is neuter, </a:t>
            </a:r>
            <a:r>
              <a:rPr lang="en-GB" sz="1200" b="0" strike="noStrike" spc="-1" dirty="0" err="1">
                <a:solidFill>
                  <a:srgbClr val="000000"/>
                </a:solidFill>
                <a:latin typeface="Calibri"/>
              </a:rPr>
              <a:t>Flasche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 Click to display answers. Click on ticks to hear complete versions of each sentence.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Note: An alternative version with more support is given on the next slide.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[Handy].</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[Hund]</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[Wasser]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This is the version with more support.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1" strike="noStrike" spc="-1" dirty="0" err="1">
                <a:solidFill>
                  <a:srgbClr val="000000"/>
                </a:solidFill>
                <a:latin typeface="Calibri"/>
                <a:ea typeface="Calibri"/>
              </a:rPr>
              <a:t>kein</a:t>
            </a:r>
            <a:r>
              <a:rPr lang="en-GB" sz="1200" b="1" strike="noStrike" spc="-1" dirty="0">
                <a:solidFill>
                  <a:srgbClr val="000000"/>
                </a:solidFill>
                <a:latin typeface="Calibri"/>
                <a:ea typeface="Calibri"/>
              </a:rPr>
              <a:t>(e)</a:t>
            </a:r>
            <a:r>
              <a:rPr lang="en-GB" sz="1200" b="0" strike="noStrike" spc="-1" dirty="0">
                <a:solidFill>
                  <a:srgbClr val="000000"/>
                </a:solidFill>
                <a:latin typeface="Calibri"/>
                <a:ea typeface="Calibri"/>
              </a:rPr>
              <a:t> used with different gender nouns.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Tell pupils they will hear sentences with </a:t>
            </a:r>
            <a:r>
              <a:rPr lang="en-GB" sz="1200" b="0" strike="noStrike" spc="-1" dirty="0" err="1">
                <a:solidFill>
                  <a:srgbClr val="000000"/>
                </a:solidFill>
                <a:latin typeface="Calibri"/>
              </a:rPr>
              <a:t>kein</a:t>
            </a:r>
            <a:r>
              <a:rPr lang="en-GB" sz="1200" b="0" strike="noStrike" spc="-1" dirty="0">
                <a:solidFill>
                  <a:srgbClr val="000000"/>
                </a:solidFill>
                <a:latin typeface="Calibri"/>
              </a:rPr>
              <a:t>(e) and the noun will be missing. They need to decide which of the two nouns given (A or B) would fit in the sentence, based on whether they hear </a:t>
            </a:r>
            <a:r>
              <a:rPr lang="en-GB" sz="1200" b="0" strike="noStrike" spc="-1" dirty="0" err="1">
                <a:solidFill>
                  <a:srgbClr val="000000"/>
                </a:solidFill>
                <a:latin typeface="Calibri"/>
              </a:rPr>
              <a:t>kein</a:t>
            </a:r>
            <a:r>
              <a:rPr lang="en-GB" sz="1200" b="0" strike="noStrike" spc="-1" dirty="0">
                <a:solidFill>
                  <a:srgbClr val="000000"/>
                </a:solidFill>
                <a:latin typeface="Calibri"/>
              </a:rPr>
              <a:t> or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p>
          <a:p>
            <a:pPr marL="216000" indent="-216000">
              <a:lnSpc>
                <a:spcPct val="100000"/>
              </a:lnSpc>
            </a:pPr>
            <a:r>
              <a:rPr lang="en-GB" sz="1200" b="0" strike="noStrike" spc="-1" dirty="0">
                <a:solidFill>
                  <a:srgbClr val="000000"/>
                </a:solidFill>
                <a:latin typeface="Calibri"/>
              </a:rPr>
              <a:t>2. Give pupils 30s seconds to discuss the genders of the nouns before they listen. </a:t>
            </a:r>
          </a:p>
          <a:p>
            <a:pPr marL="216000" indent="-216000">
              <a:lnSpc>
                <a:spcPct val="100000"/>
              </a:lnSpc>
            </a:pPr>
            <a:r>
              <a:rPr lang="en-GB" sz="1200" b="0" strike="noStrike" spc="-1" dirty="0">
                <a:solidFill>
                  <a:srgbClr val="000000"/>
                </a:solidFill>
                <a:latin typeface="Calibri"/>
              </a:rPr>
              <a:t>3. Click to hear the example (B) and ask pupils to select A or B. Discuss why A is correct (Handy is neuter, </a:t>
            </a:r>
            <a:r>
              <a:rPr lang="en-GB" sz="1200" b="0" strike="noStrike" spc="-1" dirty="0" err="1">
                <a:solidFill>
                  <a:srgbClr val="000000"/>
                </a:solidFill>
                <a:latin typeface="Calibri"/>
              </a:rPr>
              <a:t>Flasche</a:t>
            </a:r>
            <a:r>
              <a:rPr lang="en-GB" sz="1200" b="0" strike="noStrike" spc="-1" dirty="0">
                <a:solidFill>
                  <a:srgbClr val="000000"/>
                </a:solidFill>
                <a:latin typeface="Calibri"/>
              </a:rPr>
              <a:t> is feminine). </a:t>
            </a:r>
          </a:p>
          <a:p>
            <a:pPr marL="216000" indent="-216000">
              <a:lnSpc>
                <a:spcPct val="100000"/>
              </a:lnSpc>
            </a:pPr>
            <a:r>
              <a:rPr lang="en-GB" sz="1200" b="0" strike="noStrike" spc="-1" dirty="0">
                <a:solidFill>
                  <a:srgbClr val="000000"/>
                </a:solidFill>
                <a:latin typeface="Calibri"/>
              </a:rPr>
              <a:t>4. Pupils write down 1-6.</a:t>
            </a:r>
          </a:p>
          <a:p>
            <a:pPr marL="216000" indent="-216000">
              <a:lnSpc>
                <a:spcPct val="100000"/>
              </a:lnSpc>
            </a:pPr>
            <a:r>
              <a:rPr lang="en-GB" sz="1200" b="0" strike="noStrike" spc="-1" dirty="0">
                <a:solidFill>
                  <a:srgbClr val="000000"/>
                </a:solidFill>
                <a:latin typeface="Calibri"/>
              </a:rPr>
              <a:t>5. Play sentences 1-6 and ask pupils to choose A or B for each. It is important they can justify their answer!</a:t>
            </a:r>
          </a:p>
          <a:p>
            <a:pPr marL="216000" indent="-216000">
              <a:lnSpc>
                <a:spcPct val="100000"/>
              </a:lnSpc>
            </a:pPr>
            <a:r>
              <a:rPr lang="en-GB" sz="1200" b="0" strike="noStrike" spc="-1" dirty="0">
                <a:solidFill>
                  <a:srgbClr val="000000"/>
                </a:solidFill>
                <a:latin typeface="Calibri"/>
              </a:rPr>
              <a:t>6</a:t>
            </a:r>
            <a:r>
              <a:rPr lang="en-GB" sz="1200" b="0" strike="noStrike" spc="-1">
                <a:solidFill>
                  <a:srgbClr val="000000"/>
                </a:solidFill>
                <a:latin typeface="Calibri"/>
              </a:rPr>
              <a:t>. </a:t>
            </a:r>
            <a:r>
              <a:rPr lang="en-GB" sz="1200" b="0" strike="noStrike" spc="-1" dirty="0">
                <a:solidFill>
                  <a:srgbClr val="000000"/>
                </a:solidFill>
                <a:latin typeface="Calibri"/>
              </a:rPr>
              <a:t>Click to display answers. Click on ticks to hear complete versions of each sentence. Click on individual pictures to hear correct pronunciation of each individual noun.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Transcript: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[Handy].</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[Hund]</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[Schule]</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a:t>
            </a:r>
            <a:r>
              <a:rPr lang="en-GB" sz="1200" b="0" strike="noStrike" spc="-1" dirty="0" err="1">
                <a:solidFill>
                  <a:srgbClr val="000000"/>
                </a:solidFill>
                <a:latin typeface="Calibri"/>
              </a:rPr>
              <a:t>Fußball</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kein</a:t>
            </a:r>
            <a:r>
              <a:rPr lang="en-GB" sz="1200" b="0" strike="noStrike" spc="-1" dirty="0">
                <a:solidFill>
                  <a:srgbClr val="000000"/>
                </a:solidFill>
                <a:latin typeface="Calibri"/>
              </a:rPr>
              <a:t> [Wasser]</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219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FFCC00"/>
                </a:solidFill>
                <a:latin typeface="Century Gothic" panose="020B0502020202020204" pitchFamily="34" charset="0"/>
              </a:rPr>
              <a:t>ä</a:t>
            </a:r>
            <a:r>
              <a:rPr lang="en-GB" b="1" baseline="0" dirty="0"/>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a:t>say the </a:t>
            </a:r>
            <a:r>
              <a:rPr lang="en-GB" b="1" dirty="0"/>
              <a:t>[</a:t>
            </a:r>
            <a:r>
              <a:rPr lang="en-GB" sz="1200" b="1" dirty="0">
                <a:solidFill>
                  <a:srgbClr val="FFCC00"/>
                </a:solidFill>
                <a:latin typeface="Century Gothic" panose="020B0502020202020204" pitchFamily="34" charset="0"/>
              </a:rPr>
              <a:t>ä]</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bring your left arm up to mime suddenly looking at your watch.</a:t>
            </a:r>
            <a:endParaRPr lang="en-GB" b="1" dirty="0"/>
          </a:p>
          <a:p>
            <a:pPr marL="0" indent="0">
              <a:lnSpc>
                <a:spcPct val="100000"/>
              </a:lnSpc>
              <a:buNone/>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spät</a:t>
            </a:r>
            <a:r>
              <a:rPr lang="en-GB" sz="1200" b="1" baseline="0" dirty="0"/>
              <a:t> </a:t>
            </a:r>
            <a:r>
              <a:rPr lang="en-GB" sz="1200" baseline="0" dirty="0"/>
              <a:t>[171]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[ä].</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spät</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28600" indent="-227880">
              <a:lnSpc>
                <a:spcPct val="100000"/>
              </a:lnSpc>
              <a:buClr>
                <a:srgbClr val="000000"/>
              </a:buClr>
              <a:buFont typeface="Calibri"/>
              <a:buAutoNum type="arabicPeriod"/>
            </a:pPr>
            <a:endParaRPr lang="en-GB" sz="1200" b="0" strike="noStrike" spc="-1" dirty="0">
              <a:latin typeface="Arial"/>
            </a:endParaRPr>
          </a:p>
          <a:p>
            <a:pPr marL="216000" indent="-216000">
              <a:lnSpc>
                <a:spcPct val="100000"/>
              </a:lnSpc>
            </a:pPr>
            <a:r>
              <a:rPr lang="en-GB" sz="1200" b="1" baseline="0" dirty="0" err="1"/>
              <a:t>spät</a:t>
            </a:r>
            <a:r>
              <a:rPr lang="en-GB" sz="1200" b="1" baseline="0" dirty="0"/>
              <a:t> </a:t>
            </a:r>
            <a:r>
              <a:rPr lang="en-GB" sz="1200" baseline="0" dirty="0"/>
              <a:t>[171] </a:t>
            </a:r>
            <a:r>
              <a:rPr lang="en-GB" sz="1200" b="1" baseline="0" dirty="0" err="1"/>
              <a:t>zählen</a:t>
            </a:r>
            <a:r>
              <a:rPr lang="en-GB" sz="1200" b="1" baseline="0" dirty="0"/>
              <a:t> </a:t>
            </a:r>
            <a:r>
              <a:rPr lang="en-GB" sz="1200" b="0" baseline="0" dirty="0"/>
              <a:t>[680] </a:t>
            </a:r>
            <a:r>
              <a:rPr lang="en-GB" sz="1200" b="1" baseline="0" dirty="0" err="1"/>
              <a:t>wählen</a:t>
            </a:r>
            <a:r>
              <a:rPr lang="en-GB" sz="1200" b="1" baseline="0" dirty="0"/>
              <a:t> </a:t>
            </a:r>
            <a:r>
              <a:rPr lang="en-GB" sz="1200" baseline="0" dirty="0"/>
              <a:t>[64]</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distinguish between the SSCs</a:t>
            </a:r>
            <a:r>
              <a:rPr lang="en-GB" sz="1200" b="1" strike="noStrike" spc="-1" dirty="0">
                <a:solidFill>
                  <a:srgbClr val="000000"/>
                </a:solidFill>
                <a:latin typeface="+mn-lt"/>
                <a:ea typeface="Calibri"/>
              </a:rPr>
              <a:t> [ä] </a:t>
            </a:r>
            <a:r>
              <a:rPr lang="en-GB" sz="1200" b="0" strike="noStrike" spc="-1" dirty="0">
                <a:solidFill>
                  <a:srgbClr val="000000"/>
                </a:solidFill>
                <a:latin typeface="+mn-lt"/>
                <a:ea typeface="Calibri"/>
              </a:rPr>
              <a:t>and</a:t>
            </a:r>
            <a:r>
              <a:rPr lang="en-GB" sz="1200" b="1" strike="noStrike" spc="-1" dirty="0">
                <a:solidFill>
                  <a:srgbClr val="000000"/>
                </a:solidFill>
                <a:latin typeface="+mn-lt"/>
                <a:ea typeface="Calibri"/>
              </a:rPr>
              <a:t> [a] </a:t>
            </a:r>
            <a:r>
              <a:rPr lang="en-GB" sz="1200" b="0" strike="noStrike" spc="-1" dirty="0">
                <a:solidFill>
                  <a:srgbClr val="000000"/>
                </a:solidFill>
                <a:latin typeface="+mn-lt"/>
                <a:ea typeface="Calibri"/>
              </a:rPr>
              <a:t>by listening to unknown words and identifying the sounds.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for instructions to come up. </a:t>
            </a:r>
          </a:p>
          <a:p>
            <a:pPr marL="228600" indent="-228600">
              <a:buFont typeface="+mj-lt"/>
              <a:buAutoNum type="arabicPeriod"/>
            </a:pPr>
            <a:r>
              <a:rPr lang="en-GB" dirty="0"/>
              <a:t>Click audio button 1 to play the recording for item 1. Pupils need to decide is it [ä] or [a] and write down ä or a.</a:t>
            </a:r>
          </a:p>
          <a:p>
            <a:pPr marL="228600" indent="-228600">
              <a:buFont typeface="+mj-lt"/>
              <a:buAutoNum type="arabicPeriod"/>
            </a:pPr>
            <a:r>
              <a:rPr lang="en-GB" dirty="0"/>
              <a:t>Elicit the answer.</a:t>
            </a:r>
          </a:p>
          <a:p>
            <a:pPr marL="228600" indent="-228600">
              <a:buFont typeface="+mj-lt"/>
              <a:buAutoNum type="arabicPeriod"/>
            </a:pPr>
            <a:r>
              <a:rPr lang="en-GB" dirty="0"/>
              <a:t>Click to reveal the spelling of word 1.</a:t>
            </a:r>
          </a:p>
          <a:p>
            <a:pPr marL="228600" indent="-228600">
              <a:buFont typeface="+mj-lt"/>
              <a:buAutoNum type="arabicPeriod"/>
            </a:pPr>
            <a:r>
              <a:rPr lang="en-GB" dirty="0"/>
              <a:t>Elicit the meaning, based on  the image. </a:t>
            </a:r>
          </a:p>
          <a:p>
            <a:pPr marL="228600" indent="-228600">
              <a:buFont typeface="+mj-lt"/>
              <a:buAutoNum type="arabicPeriod"/>
            </a:pPr>
            <a:r>
              <a:rPr lang="en-GB" dirty="0"/>
              <a:t>Continue for items 2-8. </a:t>
            </a:r>
          </a:p>
          <a:p>
            <a:pPr marL="0" indent="0">
              <a:buFont typeface="+mj-lt"/>
              <a:buNone/>
            </a:pPr>
            <a:endParaRPr lang="en-GB" dirty="0"/>
          </a:p>
          <a:p>
            <a:pPr marL="228600" indent="-228600">
              <a:buFont typeface="+mj-lt"/>
              <a:buAutoNum type="arabicPeriod"/>
            </a:pPr>
            <a:endParaRPr lang="en-GB" dirty="0"/>
          </a:p>
          <a:p>
            <a:pPr marL="0" indent="0">
              <a:buFont typeface="+mj-lt"/>
              <a:buNone/>
            </a:pPr>
            <a:r>
              <a:rPr lang="en-GB" b="1" dirty="0"/>
              <a:t>Meanings</a:t>
            </a:r>
            <a:r>
              <a:rPr lang="en-GB" dirty="0"/>
              <a:t>:</a:t>
            </a:r>
            <a:br>
              <a:rPr lang="en-GB" dirty="0"/>
            </a:br>
            <a:r>
              <a:rPr lang="en-GB" dirty="0"/>
              <a:t>1. der Laden – shop</a:t>
            </a:r>
            <a:br>
              <a:rPr lang="en-GB" dirty="0"/>
            </a:br>
            <a:r>
              <a:rPr lang="en-GB" dirty="0"/>
              <a:t>2. die </a:t>
            </a:r>
            <a:r>
              <a:rPr lang="en-GB" dirty="0" err="1"/>
              <a:t>Karte</a:t>
            </a:r>
            <a:r>
              <a:rPr lang="en-GB" dirty="0"/>
              <a:t> – card</a:t>
            </a:r>
            <a:br>
              <a:rPr lang="en-GB" dirty="0"/>
            </a:br>
            <a:r>
              <a:rPr lang="en-GB" dirty="0"/>
              <a:t>3. der </a:t>
            </a:r>
            <a:r>
              <a:rPr lang="en-GB" dirty="0" err="1"/>
              <a:t>Käse</a:t>
            </a:r>
            <a:r>
              <a:rPr lang="en-GB" dirty="0"/>
              <a:t> – cheese</a:t>
            </a:r>
            <a:br>
              <a:rPr lang="en-GB" dirty="0"/>
            </a:br>
            <a:r>
              <a:rPr lang="en-GB" dirty="0"/>
              <a:t>4. der Montag – Monday</a:t>
            </a:r>
            <a:br>
              <a:rPr lang="en-GB" dirty="0"/>
            </a:br>
            <a:r>
              <a:rPr lang="en-GB" dirty="0"/>
              <a:t>5. die </a:t>
            </a:r>
            <a:r>
              <a:rPr lang="en-GB" dirty="0" err="1"/>
              <a:t>Aktivität</a:t>
            </a:r>
            <a:r>
              <a:rPr lang="en-GB" dirty="0"/>
              <a:t> – activity</a:t>
            </a:r>
          </a:p>
          <a:p>
            <a:pPr marL="0" indent="0">
              <a:buFont typeface="+mj-lt"/>
              <a:buNone/>
            </a:pPr>
            <a:r>
              <a:rPr lang="en-GB" dirty="0"/>
              <a:t>6. </a:t>
            </a:r>
            <a:r>
              <a:rPr lang="en-GB" dirty="0" err="1"/>
              <a:t>März</a:t>
            </a:r>
            <a:r>
              <a:rPr lang="en-GB" dirty="0"/>
              <a:t> – March</a:t>
            </a:r>
          </a:p>
          <a:p>
            <a:pPr marL="0" indent="0">
              <a:buFont typeface="+mj-lt"/>
              <a:buNone/>
            </a:pPr>
            <a:r>
              <a:rPr lang="en-GB" dirty="0"/>
              <a:t>7. die </a:t>
            </a:r>
            <a:r>
              <a:rPr lang="en-GB" dirty="0" err="1"/>
              <a:t>Straße</a:t>
            </a:r>
            <a:r>
              <a:rPr lang="en-GB" dirty="0"/>
              <a:t> – street</a:t>
            </a:r>
            <a:br>
              <a:rPr lang="en-GB" dirty="0"/>
            </a:br>
            <a:r>
              <a:rPr lang="en-GB" dirty="0"/>
              <a:t>8. </a:t>
            </a:r>
            <a:r>
              <a:rPr lang="en-GB" dirty="0" err="1"/>
              <a:t>Fußbälle</a:t>
            </a:r>
            <a:r>
              <a:rPr lang="en-GB" dirty="0"/>
              <a:t> – footballs</a:t>
            </a:r>
            <a:br>
              <a:rPr lang="en-GB" dirty="0"/>
            </a:br>
            <a:r>
              <a:rPr lang="en-GB" dirty="0"/>
              <a:t>9. </a:t>
            </a:r>
            <a:r>
              <a:rPr lang="en-GB" dirty="0" err="1"/>
              <a:t>backen</a:t>
            </a:r>
            <a:r>
              <a:rPr lang="en-GB" dirty="0"/>
              <a:t> – to bake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dirty="0"/>
              <a:t>: these are all words that will be taught later as part of this SOW.</a:t>
            </a:r>
            <a:br>
              <a:rPr lang="en-GB" dirty="0"/>
            </a:br>
            <a:br>
              <a:rPr lang="en-GB" dirty="0"/>
            </a:br>
            <a:r>
              <a:rPr lang="en-GB" b="1" baseline="0" dirty="0"/>
              <a:t>Word frequency (1 is the most frequent word in German): </a:t>
            </a:r>
            <a:br>
              <a:rPr lang="en-GB" b="1" baseline="0" dirty="0"/>
            </a:br>
            <a:r>
              <a:rPr lang="en-GB" b="0" baseline="0" dirty="0" err="1"/>
              <a:t>Aktivität</a:t>
            </a:r>
            <a:r>
              <a:rPr lang="en-GB" b="0" baseline="0" dirty="0"/>
              <a:t> [3617] </a:t>
            </a:r>
            <a:r>
              <a:rPr lang="en-GB" b="0" baseline="0" dirty="0" err="1"/>
              <a:t>backen</a:t>
            </a:r>
            <a:r>
              <a:rPr lang="en-GB" b="0" baseline="0" dirty="0"/>
              <a:t> [4640] </a:t>
            </a:r>
            <a:r>
              <a:rPr lang="en-GB" b="0" baseline="0" dirty="0" err="1"/>
              <a:t>Karte</a:t>
            </a:r>
            <a:r>
              <a:rPr lang="en-GB" b="0" baseline="0" dirty="0"/>
              <a:t> [1474] </a:t>
            </a:r>
            <a:r>
              <a:rPr lang="en-GB" b="0" baseline="0" dirty="0" err="1"/>
              <a:t>Käse</a:t>
            </a:r>
            <a:r>
              <a:rPr lang="en-GB" b="0" baseline="0" dirty="0"/>
              <a:t> [4094] Laden [1675] </a:t>
            </a:r>
            <a:r>
              <a:rPr lang="en-GB" b="0" baseline="0" dirty="0" err="1"/>
              <a:t>März</a:t>
            </a:r>
            <a:r>
              <a:rPr lang="en-GB" b="0" baseline="0" dirty="0"/>
              <a:t> [987] Montag [1044] </a:t>
            </a:r>
            <a:r>
              <a:rPr lang="en-GB" b="0" baseline="0" dirty="0" err="1"/>
              <a:t>Straße</a:t>
            </a:r>
            <a:r>
              <a:rPr lang="en-GB" b="0" baseline="0" dirty="0"/>
              <a:t> [391]</a:t>
            </a:r>
            <a:br>
              <a:rPr lang="en-GB" baseline="0" dirty="0"/>
            </a:b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Timing: 2 minutes</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revise and practise the Hallo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 of the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Click to bring up speech bubble of teacher saying hello Robbie.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Click to bring up speech bubble of Robbie saying hello.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Click to play the audio of the song, pupils join in.</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Depending on how often teachers have used the song since it last featured in a lesson, pupils may need to rehearse it again, line by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5252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0" i="0" dirty="0"/>
              <a:t>3 minutes</a:t>
            </a:r>
          </a:p>
          <a:p>
            <a:endParaRPr lang="en-US" b="0" i="0" dirty="0"/>
          </a:p>
          <a:p>
            <a:r>
              <a:rPr lang="en-US" b="1" i="0" dirty="0"/>
              <a:t>Aim: </a:t>
            </a:r>
            <a:r>
              <a:rPr lang="en-US" b="0" i="0" dirty="0"/>
              <a:t>to introduce 4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4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Ask pupils what the 4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der/das- what gender is each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4 new nouns as a class and individually. </a:t>
            </a:r>
            <a:br>
              <a:rPr lang="en-GB" b="0" baseline="0" dirty="0"/>
            </a:br>
            <a:r>
              <a:rPr lang="en-GB" b="0" baseline="0" dirty="0"/>
              <a:t>5.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123436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Timing: 3 minutes (including previous slide)</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recall the 4 German nouns?</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0" lvl="0" indent="0" algn="l" rtl="0">
              <a:spcBef>
                <a:spcPts val="0"/>
              </a:spcBef>
              <a:spcAft>
                <a:spcPts val="0"/>
              </a:spcAft>
              <a:buNone/>
            </a:pPr>
            <a:r>
              <a:rPr lang="en-GB" b="1" dirty="0"/>
              <a:t>Aim: </a:t>
            </a:r>
            <a:r>
              <a:rPr lang="en-GB" b="0" dirty="0"/>
              <a:t>to practise written comprehension and spoken production of new &amp; revisited vocabulary and its correct association with the appropriate indefinite article (word for ‘a/an’).</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instructions in German and establish that pupils are focusing on meaning and gender.</a:t>
            </a:r>
            <a:endParaRPr lang="en-GB" dirty="0"/>
          </a:p>
          <a:p>
            <a:pPr marL="0" lvl="0" indent="0" algn="l" rtl="0">
              <a:spcBef>
                <a:spcPts val="0"/>
              </a:spcBef>
              <a:spcAft>
                <a:spcPts val="0"/>
              </a:spcAft>
              <a:buNone/>
            </a:pPr>
            <a:r>
              <a:rPr lang="en-GB" b="0" dirty="0"/>
              <a:t>2. Pupils are to write down the English meanings of the nouns (in order as they appear from the left on the ‘tickertape’).</a:t>
            </a:r>
            <a:br>
              <a:rPr lang="en-GB" b="0" dirty="0"/>
            </a:br>
            <a:r>
              <a:rPr lang="en-GB" b="0" dirty="0"/>
              <a:t>Note: the tickertape is set to repeat until the next mouse click.  Pupils may need to see as many as 3 – 4 repetitions to get all of the words.</a:t>
            </a:r>
          </a:p>
          <a:p>
            <a:pPr marL="0" lvl="0" indent="0" algn="l" rtl="0">
              <a:spcBef>
                <a:spcPts val="0"/>
              </a:spcBef>
              <a:spcAft>
                <a:spcPts val="0"/>
              </a:spcAft>
              <a:buNone/>
            </a:pPr>
            <a:r>
              <a:rPr lang="en-GB" b="0" dirty="0"/>
              <a:t>3. Pupils can volunteer the answers orally. Written answers appear on clicks. </a:t>
            </a:r>
            <a:br>
              <a:rPr lang="en-GB" b="0" dirty="0"/>
            </a:br>
            <a:r>
              <a:rPr lang="en-GB" b="0" dirty="0"/>
              <a:t>4. Teacher clicks to bring up the 2</a:t>
            </a:r>
            <a:r>
              <a:rPr lang="en-GB" b="0" baseline="30000" dirty="0"/>
              <a:t>nd</a:t>
            </a:r>
            <a:r>
              <a:rPr lang="en-GB" b="0" dirty="0"/>
              <a:t> prompt ‘word for ‘a/an’’. </a:t>
            </a:r>
          </a:p>
          <a:p>
            <a:pPr marL="0" lvl="0" indent="0" algn="l" rtl="0">
              <a:spcBef>
                <a:spcPts val="0"/>
              </a:spcBef>
              <a:spcAft>
                <a:spcPts val="0"/>
              </a:spcAft>
              <a:buNone/>
            </a:pPr>
            <a:r>
              <a:rPr lang="en-GB" b="0" dirty="0"/>
              <a:t>5. Pupils write in the indefinite articles.</a:t>
            </a:r>
          </a:p>
          <a:p>
            <a:pPr marL="0" lvl="0" indent="0" algn="l" rtl="0">
              <a:spcBef>
                <a:spcPts val="0"/>
              </a:spcBef>
              <a:spcAft>
                <a:spcPts val="0"/>
              </a:spcAft>
              <a:buNone/>
            </a:pPr>
            <a:r>
              <a:rPr lang="en-GB" b="0" dirty="0"/>
              <a:t>6. Elicit word by word, prompt pupils for the German word as well, and click to reveal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0"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877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 4 minutes (2 slides)</a:t>
            </a:r>
            <a:br>
              <a:rPr lang="en-GB" dirty="0"/>
            </a:br>
            <a:br>
              <a:rPr lang="en-GB" b="1" dirty="0"/>
            </a:br>
            <a:r>
              <a:rPr lang="en-GB" b="1" dirty="0"/>
              <a:t>Aim: </a:t>
            </a:r>
            <a:r>
              <a:rPr lang="en-GB" b="0" dirty="0"/>
              <a:t>to revisit ‘</a:t>
            </a:r>
            <a:r>
              <a:rPr lang="en-GB" b="0" dirty="0" err="1"/>
              <a:t>ein</a:t>
            </a:r>
            <a:r>
              <a:rPr lang="en-GB" b="0" dirty="0"/>
              <a:t>, eine, </a:t>
            </a:r>
            <a:r>
              <a:rPr lang="en-GB" b="0" dirty="0" err="1"/>
              <a:t>ein</a:t>
            </a:r>
            <a:r>
              <a:rPr lang="en-GB" b="0" dirty="0"/>
              <a:t>’ and introduce ‘</a:t>
            </a:r>
            <a:r>
              <a:rPr lang="en-GB" b="0" dirty="0" err="1"/>
              <a:t>kein</a:t>
            </a:r>
            <a:r>
              <a:rPr lang="en-GB" b="0" dirty="0"/>
              <a:t>, </a:t>
            </a:r>
            <a:r>
              <a:rPr lang="en-GB" b="0" dirty="0" err="1"/>
              <a:t>keine</a:t>
            </a:r>
            <a:r>
              <a:rPr lang="en-GB" b="0" dirty="0"/>
              <a:t>, </a:t>
            </a:r>
            <a:r>
              <a:rPr lang="en-GB" b="0" dirty="0" err="1"/>
              <a:t>kein</a:t>
            </a:r>
            <a:r>
              <a:rPr lang="en-GB" b="0" dirty="0"/>
              <a:t>’.</a:t>
            </a:r>
            <a:br>
              <a:rPr lang="en-GB" dirty="0"/>
            </a:br>
            <a:br>
              <a:rPr lang="en-GB" dirty="0"/>
            </a:br>
            <a:r>
              <a:rPr lang="en-GB" b="1" dirty="0"/>
              <a:t>Procedure:</a:t>
            </a:r>
            <a:br>
              <a:rPr lang="en-GB" dirty="0"/>
            </a:br>
            <a:r>
              <a:rPr lang="en-GB" dirty="0"/>
              <a:t>1. Click through the animations to present the</a:t>
            </a:r>
            <a:r>
              <a:rPr lang="en-GB" baseline="0" dirty="0"/>
              <a:t> explanation.</a:t>
            </a:r>
            <a:endParaRPr lang="en-GB" dirty="0"/>
          </a:p>
          <a:p>
            <a:r>
              <a:rPr lang="en-GB" dirty="0"/>
              <a:t>2. Check</a:t>
            </a:r>
            <a:r>
              <a:rPr lang="en-GB" baseline="0" dirty="0"/>
              <a:t> pupils’ understanding at each stage.</a:t>
            </a:r>
            <a:endParaRPr lang="en-GB" dirty="0"/>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5718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676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gif"/><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image" Target="../media/image42.png"/><Relationship Id="rId26" Type="http://schemas.openxmlformats.org/officeDocument/2006/relationships/image" Target="../media/image45.png"/><Relationship Id="rId3" Type="http://schemas.openxmlformats.org/officeDocument/2006/relationships/audio" Target="../media/audio16.wav"/><Relationship Id="rId21" Type="http://schemas.openxmlformats.org/officeDocument/2006/relationships/image" Target="../media/image26.svg"/><Relationship Id="rId34" Type="http://schemas.openxmlformats.org/officeDocument/2006/relationships/image" Target="../media/image53.png"/><Relationship Id="rId7" Type="http://schemas.openxmlformats.org/officeDocument/2006/relationships/audio" Target="../media/audio20.wav"/><Relationship Id="rId12" Type="http://schemas.openxmlformats.org/officeDocument/2006/relationships/audio" Target="../media/audio25.wav"/><Relationship Id="rId17" Type="http://schemas.openxmlformats.org/officeDocument/2006/relationships/image" Target="../media/image11.png"/><Relationship Id="rId25" Type="http://schemas.openxmlformats.org/officeDocument/2006/relationships/image" Target="../media/image44.png"/><Relationship Id="rId33"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audio" Target="../media/audio29.wav"/><Relationship Id="rId20" Type="http://schemas.openxmlformats.org/officeDocument/2006/relationships/image" Target="../media/image25.png"/><Relationship Id="rId29"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image" Target="../media/image43.png"/><Relationship Id="rId32" Type="http://schemas.openxmlformats.org/officeDocument/2006/relationships/image" Target="../media/image51.png"/><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34.png"/><Relationship Id="rId28" Type="http://schemas.openxmlformats.org/officeDocument/2006/relationships/image" Target="../media/image47.png"/><Relationship Id="rId10" Type="http://schemas.openxmlformats.org/officeDocument/2006/relationships/audio" Target="../media/audio23.wav"/><Relationship Id="rId19" Type="http://schemas.openxmlformats.org/officeDocument/2006/relationships/audio" Target="../media/audio30.wav"/><Relationship Id="rId31" Type="http://schemas.openxmlformats.org/officeDocument/2006/relationships/image" Target="../media/image50.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image" Target="../media/image32.png"/><Relationship Id="rId27" Type="http://schemas.openxmlformats.org/officeDocument/2006/relationships/image" Target="../media/image46.png"/><Relationship Id="rId30" Type="http://schemas.openxmlformats.org/officeDocument/2006/relationships/image" Target="../media/image49.png"/><Relationship Id="rId8" Type="http://schemas.openxmlformats.org/officeDocument/2006/relationships/audio" Target="../media/audio21.wav"/></Relationships>
</file>

<file path=ppt/slides/_rels/slide13.xml.rels><?xml version="1.0" encoding="UTF-8" standalone="yes"?>
<Relationships xmlns="http://schemas.openxmlformats.org/package/2006/relationships"><Relationship Id="rId13" Type="http://schemas.openxmlformats.org/officeDocument/2006/relationships/audio" Target="../media/audio26.wav"/><Relationship Id="rId18" Type="http://schemas.openxmlformats.org/officeDocument/2006/relationships/image" Target="../media/image42.png"/><Relationship Id="rId26" Type="http://schemas.openxmlformats.org/officeDocument/2006/relationships/audio" Target="../media/audio33.wav"/><Relationship Id="rId39" Type="http://schemas.openxmlformats.org/officeDocument/2006/relationships/image" Target="../media/image49.png"/><Relationship Id="rId21" Type="http://schemas.openxmlformats.org/officeDocument/2006/relationships/image" Target="../media/image26.svg"/><Relationship Id="rId34" Type="http://schemas.openxmlformats.org/officeDocument/2006/relationships/audio" Target="../media/audio37.wav"/><Relationship Id="rId42" Type="http://schemas.openxmlformats.org/officeDocument/2006/relationships/audio" Target="../media/audio41.wav"/><Relationship Id="rId47" Type="http://schemas.openxmlformats.org/officeDocument/2006/relationships/audio" Target="../media/audio44.wav"/><Relationship Id="rId7" Type="http://schemas.openxmlformats.org/officeDocument/2006/relationships/audio" Target="../media/audio20.wav"/><Relationship Id="rId2" Type="http://schemas.openxmlformats.org/officeDocument/2006/relationships/notesSlide" Target="../notesSlides/notesSlide13.xml"/><Relationship Id="rId16" Type="http://schemas.openxmlformats.org/officeDocument/2006/relationships/audio" Target="../media/audio29.wav"/><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audio" Target="../media/audio24.wav"/><Relationship Id="rId24" Type="http://schemas.openxmlformats.org/officeDocument/2006/relationships/audio" Target="../media/audio32.wav"/><Relationship Id="rId32" Type="http://schemas.openxmlformats.org/officeDocument/2006/relationships/audio" Target="../media/audio36.wav"/><Relationship Id="rId37" Type="http://schemas.openxmlformats.org/officeDocument/2006/relationships/image" Target="../media/image48.png"/><Relationship Id="rId40" Type="http://schemas.openxmlformats.org/officeDocument/2006/relationships/audio" Target="../media/audio40.wav"/><Relationship Id="rId45" Type="http://schemas.openxmlformats.org/officeDocument/2006/relationships/audio" Target="../media/audio43.wav"/><Relationship Id="rId5" Type="http://schemas.openxmlformats.org/officeDocument/2006/relationships/audio" Target="../media/audio18.wav"/><Relationship Id="rId15" Type="http://schemas.openxmlformats.org/officeDocument/2006/relationships/audio" Target="../media/audio28.wav"/><Relationship Id="rId23" Type="http://schemas.openxmlformats.org/officeDocument/2006/relationships/image" Target="../media/image32.png"/><Relationship Id="rId28" Type="http://schemas.openxmlformats.org/officeDocument/2006/relationships/audio" Target="../media/audio34.wav"/><Relationship Id="rId36" Type="http://schemas.openxmlformats.org/officeDocument/2006/relationships/audio" Target="../media/audio38.wav"/><Relationship Id="rId10" Type="http://schemas.openxmlformats.org/officeDocument/2006/relationships/audio" Target="../media/audio23.wav"/><Relationship Id="rId19" Type="http://schemas.openxmlformats.org/officeDocument/2006/relationships/audio" Target="../media/audio30.wav"/><Relationship Id="rId31" Type="http://schemas.openxmlformats.org/officeDocument/2006/relationships/image" Target="../media/image45.png"/><Relationship Id="rId44" Type="http://schemas.openxmlformats.org/officeDocument/2006/relationships/image" Target="../media/image51.png"/><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7.wav"/><Relationship Id="rId22" Type="http://schemas.openxmlformats.org/officeDocument/2006/relationships/audio" Target="../media/audio31.wav"/><Relationship Id="rId27" Type="http://schemas.openxmlformats.org/officeDocument/2006/relationships/image" Target="../media/image43.png"/><Relationship Id="rId30" Type="http://schemas.openxmlformats.org/officeDocument/2006/relationships/audio" Target="../media/audio35.wav"/><Relationship Id="rId35" Type="http://schemas.openxmlformats.org/officeDocument/2006/relationships/image" Target="../media/image47.png"/><Relationship Id="rId43" Type="http://schemas.openxmlformats.org/officeDocument/2006/relationships/audio" Target="../media/audio42.wav"/><Relationship Id="rId48" Type="http://schemas.openxmlformats.org/officeDocument/2006/relationships/image" Target="../media/image53.png"/><Relationship Id="rId8" Type="http://schemas.openxmlformats.org/officeDocument/2006/relationships/audio" Target="../media/audio21.wav"/><Relationship Id="rId3" Type="http://schemas.openxmlformats.org/officeDocument/2006/relationships/audio" Target="../media/audio16.wav"/><Relationship Id="rId12" Type="http://schemas.openxmlformats.org/officeDocument/2006/relationships/audio" Target="../media/audio25.wav"/><Relationship Id="rId17" Type="http://schemas.openxmlformats.org/officeDocument/2006/relationships/image" Target="../media/image11.png"/><Relationship Id="rId25" Type="http://schemas.openxmlformats.org/officeDocument/2006/relationships/image" Target="../media/image34.png"/><Relationship Id="rId33" Type="http://schemas.openxmlformats.org/officeDocument/2006/relationships/image" Target="../media/image46.png"/><Relationship Id="rId38" Type="http://schemas.openxmlformats.org/officeDocument/2006/relationships/audio" Target="../media/audio39.wav"/><Relationship Id="rId46" Type="http://schemas.openxmlformats.org/officeDocument/2006/relationships/image" Target="../media/image52.png"/><Relationship Id="rId20" Type="http://schemas.openxmlformats.org/officeDocument/2006/relationships/image" Target="../media/image25.png"/><Relationship Id="rId41"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8.wav"/><Relationship Id="rId18" Type="http://schemas.openxmlformats.org/officeDocument/2006/relationships/image" Target="../media/image13.svg"/><Relationship Id="rId26"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image" Target="../media/image12.png"/><Relationship Id="rId25"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audio" Target="../media/audio6.wav"/><Relationship Id="rId24" Type="http://schemas.openxmlformats.org/officeDocument/2006/relationships/image" Target="../media/image19.png"/><Relationship Id="rId5" Type="http://schemas.openxmlformats.org/officeDocument/2006/relationships/audio" Target="../media/audio2.wav"/><Relationship Id="rId15" Type="http://schemas.openxmlformats.org/officeDocument/2006/relationships/audio" Target="../media/audio10.wav"/><Relationship Id="rId23" Type="http://schemas.openxmlformats.org/officeDocument/2006/relationships/image" Target="../media/image18.png"/><Relationship Id="rId10" Type="http://schemas.openxmlformats.org/officeDocument/2006/relationships/audio" Target="../media/audio5.wav"/><Relationship Id="rId19"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5.png"/><Relationship Id="rId3" Type="http://schemas.openxmlformats.org/officeDocument/2006/relationships/slideLayout" Target="../slideLayouts/slideLayout5.xml"/><Relationship Id="rId7" Type="http://schemas.openxmlformats.org/officeDocument/2006/relationships/image" Target="../media/image22.png"/><Relationship Id="rId12" Type="http://schemas.openxmlformats.org/officeDocument/2006/relationships/audio" Target="../media/audio15.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3.wav"/><Relationship Id="rId11" Type="http://schemas.openxmlformats.org/officeDocument/2006/relationships/image" Target="../media/image24.gif"/><Relationship Id="rId5" Type="http://schemas.openxmlformats.org/officeDocument/2006/relationships/audio" Target="../media/audio12.wav"/><Relationship Id="rId1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23.png"/><Relationship Id="rId14"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gif"/><Relationship Id="rId5" Type="http://schemas.openxmlformats.org/officeDocument/2006/relationships/image" Target="../media/image2.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0"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Identifying things</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Words for ‘not a/no’: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kein, keine, kein</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[ä] and [a]</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56077" y="322857"/>
            <a:ext cx="4350240" cy="1144800"/>
          </a:xfrm>
        </p:spPr>
        <p:txBody>
          <a:bodyPr/>
          <a:lstStyle/>
          <a:p>
            <a:pPr algn="ctr"/>
            <a:r>
              <a:rPr lang="en-GB" sz="4000" b="1" spc="-1" dirty="0">
                <a:solidFill>
                  <a:schemeClr val="bg1"/>
                </a:solidFill>
                <a:latin typeface="Century Gothic" panose="020B0502020202020204" pitchFamily="34" charset="0"/>
              </a:rPr>
              <a:t>Talking about things and things to do</a:t>
            </a:r>
            <a:endParaRPr lang="en-GB" sz="4000" dirty="0"/>
          </a:p>
        </p:txBody>
      </p:sp>
      <p:pic>
        <p:nvPicPr>
          <p:cNvPr id="11" name="Picture 6" descr="clip art space ship - Clip Art Library">
            <a:extLst>
              <a:ext uri="{FF2B5EF4-FFF2-40B4-BE49-F238E27FC236}">
                <a16:creationId xmlns:a16="http://schemas.microsoft.com/office/drawing/2014/main" id="{1C6327B8-B0F6-48D1-8424-73A37944E02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2963" b="99815" l="2760" r="96250">
                        <a14:foregroundMark x1="64844" y1="2963" x2="61458" y2="21759"/>
                        <a14:foregroundMark x1="46458" y1="38333" x2="20885" y2="46667"/>
                        <a14:foregroundMark x1="20885" y1="46667" x2="7187" y2="44815"/>
                        <a14:foregroundMark x1="7187" y1="44815" x2="9323" y2="50926"/>
                        <a14:foregroundMark x1="9323" y1="50926" x2="10573" y2="52407"/>
                        <a14:foregroundMark x1="69427" y1="57870" x2="82813" y2="85463"/>
                        <a14:foregroundMark x1="82813" y1="85463" x2="96250" y2="99907"/>
                        <a14:foregroundMark x1="64427" y1="56759" x2="60000" y2="56204"/>
                        <a14:foregroundMark x1="60000" y1="56204" x2="42865" y2="47685"/>
                        <a14:foregroundMark x1="42865" y1="47685" x2="42865" y2="47685"/>
                        <a14:foregroundMark x1="8750" y1="47130" x2="5052" y2="44167"/>
                        <a14:foregroundMark x1="5052" y1="44167" x2="2760" y2="40741"/>
                      </a14:backgroundRemoval>
                    </a14:imgEffect>
                  </a14:imgLayer>
                </a14:imgProps>
              </a:ext>
              <a:ext uri="{28A0092B-C50C-407E-A947-70E740481C1C}">
                <a14:useLocalDpi xmlns:a14="http://schemas.microsoft.com/office/drawing/2010/main"/>
              </a:ext>
            </a:extLst>
          </a:blip>
          <a:srcRect/>
          <a:stretch>
            <a:fillRect/>
          </a:stretch>
        </p:blipFill>
        <p:spPr bwMode="auto">
          <a:xfrm>
            <a:off x="378507" y="1970489"/>
            <a:ext cx="3451616" cy="19415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4F8A3F3-1653-4386-A6F3-159DFCCFBF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507" y="3429000"/>
            <a:ext cx="1402397" cy="1424658"/>
          </a:xfrm>
          <a:prstGeom prst="rect">
            <a:avLst/>
          </a:prstGeom>
        </p:spPr>
      </p:pic>
      <p:pic>
        <p:nvPicPr>
          <p:cNvPr id="9" name="Picture 8" descr="Map&#10;&#10;Description automatically generated">
            <a:extLst>
              <a:ext uri="{FF2B5EF4-FFF2-40B4-BE49-F238E27FC236}">
                <a16:creationId xmlns:a16="http://schemas.microsoft.com/office/drawing/2014/main" id="{CE62560F-7718-47C9-9C76-BB5C95407A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10" name="TextBox 9">
            <a:extLst>
              <a:ext uri="{FF2B5EF4-FFF2-40B4-BE49-F238E27FC236}">
                <a16:creationId xmlns:a16="http://schemas.microsoft.com/office/drawing/2014/main" id="{4D7557BB-CF8B-44CE-BF45-C8FB7B94AEFE}"/>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‘not a/no’ (</a:t>
            </a:r>
            <a:r>
              <a:rPr lang="en-GB" sz="3600" b="1" spc="-1" dirty="0" err="1">
                <a:latin typeface="Century Gothic" panose="020B0502020202020204" pitchFamily="34" charset="0"/>
              </a:rPr>
              <a:t>kein</a:t>
            </a:r>
            <a:r>
              <a:rPr lang="en-GB" sz="3600" b="1" spc="-1" dirty="0">
                <a:latin typeface="Century Gothic" panose="020B0502020202020204" pitchFamily="34" charset="0"/>
              </a:rPr>
              <a:t>, </a:t>
            </a:r>
            <a:r>
              <a:rPr lang="en-GB" sz="3600" b="1" spc="-1" dirty="0" err="1">
                <a:latin typeface="Century Gothic" panose="020B0502020202020204" pitchFamily="34" charset="0"/>
              </a:rPr>
              <a:t>keine</a:t>
            </a:r>
            <a:r>
              <a:rPr lang="en-GB" sz="3600" b="1" spc="-1" dirty="0">
                <a:latin typeface="Century Gothic" panose="020B0502020202020204" pitchFamily="34" charset="0"/>
              </a:rPr>
              <a:t>, </a:t>
            </a:r>
            <a:r>
              <a:rPr lang="en-GB" sz="3600" b="1" spc="-1" dirty="0" err="1">
                <a:latin typeface="Century Gothic" panose="020B0502020202020204" pitchFamily="34" charset="0"/>
              </a:rPr>
              <a:t>kein</a:t>
            </a:r>
            <a:r>
              <a:rPr lang="en-GB" sz="3600" b="1" spc="-1" dirty="0">
                <a:latin typeface="Century Gothic" panose="020B0502020202020204" pitchFamily="34" charset="0"/>
              </a:rPr>
              <a:t>)</a:t>
            </a:r>
            <a:endParaRPr lang="en-GB" sz="3600" dirty="0"/>
          </a:p>
        </p:txBody>
      </p:sp>
      <p:sp>
        <p:nvSpPr>
          <p:cNvPr id="11" name="Content Placeholder 2">
            <a:extLst>
              <a:ext uri="{FF2B5EF4-FFF2-40B4-BE49-F238E27FC236}">
                <a16:creationId xmlns:a16="http://schemas.microsoft.com/office/drawing/2014/main" id="{15248A35-A1BB-4944-9F29-84237A0C44EF}"/>
              </a:ext>
            </a:extLst>
          </p:cNvPr>
          <p:cNvSpPr txBox="1">
            <a:spLocks/>
          </p:cNvSpPr>
          <p:nvPr/>
        </p:nvSpPr>
        <p:spPr>
          <a:xfrm>
            <a:off x="242983" y="960902"/>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‘not’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adjectives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nicht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88C6B5C6-EDED-4A9B-85AC-43209D83329B}"/>
              </a:ext>
            </a:extLst>
          </p:cNvPr>
          <p:cNvSpPr txBox="1"/>
          <p:nvPr/>
        </p:nvSpPr>
        <p:spPr>
          <a:xfrm>
            <a:off x="265015" y="169547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rot.</a:t>
            </a:r>
          </a:p>
        </p:txBody>
      </p:sp>
      <p:sp>
        <p:nvSpPr>
          <p:cNvPr id="13" name="TextBox 12">
            <a:extLst>
              <a:ext uri="{FF2B5EF4-FFF2-40B4-BE49-F238E27FC236}">
                <a16:creationId xmlns:a16="http://schemas.microsoft.com/office/drawing/2014/main" id="{184DC409-81C8-41AC-84FD-67C7A5FB3DDD}"/>
              </a:ext>
            </a:extLst>
          </p:cNvPr>
          <p:cNvSpPr txBox="1"/>
          <p:nvPr/>
        </p:nvSpPr>
        <p:spPr>
          <a:xfrm>
            <a:off x="4775867" y="169547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red.</a:t>
            </a:r>
          </a:p>
        </p:txBody>
      </p:sp>
      <p:sp>
        <p:nvSpPr>
          <p:cNvPr id="16" name="TextBox 15">
            <a:extLst>
              <a:ext uri="{FF2B5EF4-FFF2-40B4-BE49-F238E27FC236}">
                <a16:creationId xmlns:a16="http://schemas.microsoft.com/office/drawing/2014/main" id="{50664257-FD4C-4762-AE99-6C10C7E278ED}"/>
              </a:ext>
            </a:extLst>
          </p:cNvPr>
          <p:cNvSpPr txBox="1"/>
          <p:nvPr/>
        </p:nvSpPr>
        <p:spPr>
          <a:xfrm>
            <a:off x="265015" y="2430042"/>
            <a:ext cx="312062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nicht</a:t>
            </a:r>
            <a:r>
              <a:rPr kumimoji="0" lang="en-GB" sz="2800" b="1" i="0" u="none" strike="noStrike" kern="0" cap="none" spc="0" normalizeH="0" baseline="0" noProof="0" dirty="0">
                <a:ln>
                  <a:noFill/>
                </a:ln>
                <a:solidFill>
                  <a:srgbClr val="002060"/>
                </a:solidFill>
                <a:effectLst/>
                <a:uLnTx/>
                <a:uFillTx/>
              </a:rPr>
              <a:t> </a:t>
            </a:r>
            <a:r>
              <a:rPr kumimoji="0" lang="en-GB" sz="2800" b="0" i="0" u="none" strike="noStrike" kern="0" cap="none" spc="0" normalizeH="0" baseline="0" noProof="0" dirty="0">
                <a:ln>
                  <a:noFill/>
                </a:ln>
                <a:solidFill>
                  <a:srgbClr val="002060"/>
                </a:solidFill>
                <a:effectLst/>
                <a:uLnTx/>
                <a:uFillTx/>
              </a:rPr>
              <a:t>rot.</a:t>
            </a:r>
          </a:p>
        </p:txBody>
      </p:sp>
      <p:sp>
        <p:nvSpPr>
          <p:cNvPr id="19" name="TextBox 18">
            <a:extLst>
              <a:ext uri="{FF2B5EF4-FFF2-40B4-BE49-F238E27FC236}">
                <a16:creationId xmlns:a16="http://schemas.microsoft.com/office/drawing/2014/main" id="{3470F329-76D8-4731-9A4E-423F77C62150}"/>
              </a:ext>
            </a:extLst>
          </p:cNvPr>
          <p:cNvSpPr txBox="1"/>
          <p:nvPr/>
        </p:nvSpPr>
        <p:spPr>
          <a:xfrm>
            <a:off x="4775867" y="2430041"/>
            <a:ext cx="681643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red. / That isn’t red.</a:t>
            </a:r>
          </a:p>
        </p:txBody>
      </p:sp>
      <p:sp>
        <p:nvSpPr>
          <p:cNvPr id="20" name="Content Placeholder 2">
            <a:extLst>
              <a:ext uri="{FF2B5EF4-FFF2-40B4-BE49-F238E27FC236}">
                <a16:creationId xmlns:a16="http://schemas.microsoft.com/office/drawing/2014/main" id="{E8E7E16F-BC37-4B7E-8C24-7958F292BE53}"/>
              </a:ext>
            </a:extLst>
          </p:cNvPr>
          <p:cNvSpPr txBox="1">
            <a:spLocks/>
          </p:cNvSpPr>
          <p:nvPr/>
        </p:nvSpPr>
        <p:spPr>
          <a:xfrm>
            <a:off x="242983" y="3383945"/>
            <a:ext cx="10515600" cy="7571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‘not a’ with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1" name="TextBox 20">
            <a:extLst>
              <a:ext uri="{FF2B5EF4-FFF2-40B4-BE49-F238E27FC236}">
                <a16:creationId xmlns:a16="http://schemas.microsoft.com/office/drawing/2014/main" id="{2B52CB3F-46CE-4232-9DA1-5BFE62926F6C}"/>
              </a:ext>
            </a:extLst>
          </p:cNvPr>
          <p:cNvSpPr txBox="1"/>
          <p:nvPr/>
        </p:nvSpPr>
        <p:spPr>
          <a:xfrm>
            <a:off x="451797" y="461334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Ort.</a:t>
            </a:r>
          </a:p>
        </p:txBody>
      </p:sp>
      <p:sp>
        <p:nvSpPr>
          <p:cNvPr id="23" name="TextBox 22">
            <a:extLst>
              <a:ext uri="{FF2B5EF4-FFF2-40B4-BE49-F238E27FC236}">
                <a16:creationId xmlns:a16="http://schemas.microsoft.com/office/drawing/2014/main" id="{32EC82F8-A927-4E7F-B0B6-656370C0ACA3}"/>
              </a:ext>
            </a:extLst>
          </p:cNvPr>
          <p:cNvSpPr txBox="1"/>
          <p:nvPr/>
        </p:nvSpPr>
        <p:spPr>
          <a:xfrm>
            <a:off x="451797" y="5349441"/>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place.</a:t>
            </a:r>
          </a:p>
        </p:txBody>
      </p:sp>
      <p:sp>
        <p:nvSpPr>
          <p:cNvPr id="24" name="TextBox 23">
            <a:extLst>
              <a:ext uri="{FF2B5EF4-FFF2-40B4-BE49-F238E27FC236}">
                <a16:creationId xmlns:a16="http://schemas.microsoft.com/office/drawing/2014/main" id="{4975232D-A3B8-446B-80E7-22D8ACE6413D}"/>
              </a:ext>
            </a:extLst>
          </p:cNvPr>
          <p:cNvSpPr txBox="1"/>
          <p:nvPr/>
        </p:nvSpPr>
        <p:spPr>
          <a:xfrm>
            <a:off x="4775867" y="4625915"/>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keine</a:t>
            </a:r>
            <a:r>
              <a:rPr kumimoji="0" lang="en-GB" sz="2800" b="0" i="0" u="none" strike="noStrike" kern="0" cap="none" spc="0" normalizeH="0" baseline="0" noProof="0" dirty="0">
                <a:ln>
                  <a:noFill/>
                </a:ln>
                <a:solidFill>
                  <a:srgbClr val="002060"/>
                </a:solidFill>
                <a:effectLst/>
                <a:uLnTx/>
                <a:uFillTx/>
              </a:rPr>
              <a:t> Form.</a:t>
            </a:r>
          </a:p>
        </p:txBody>
      </p:sp>
      <p:sp>
        <p:nvSpPr>
          <p:cNvPr id="25" name="TextBox 24">
            <a:extLst>
              <a:ext uri="{FF2B5EF4-FFF2-40B4-BE49-F238E27FC236}">
                <a16:creationId xmlns:a16="http://schemas.microsoft.com/office/drawing/2014/main" id="{80336BB7-6294-480B-9E34-0A6AA76AEF39}"/>
              </a:ext>
            </a:extLst>
          </p:cNvPr>
          <p:cNvSpPr txBox="1"/>
          <p:nvPr/>
        </p:nvSpPr>
        <p:spPr>
          <a:xfrm>
            <a:off x="4775867" y="5302214"/>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shape.</a:t>
            </a:r>
          </a:p>
        </p:txBody>
      </p:sp>
      <p:sp>
        <p:nvSpPr>
          <p:cNvPr id="26" name="TextBox 25">
            <a:extLst>
              <a:ext uri="{FF2B5EF4-FFF2-40B4-BE49-F238E27FC236}">
                <a16:creationId xmlns:a16="http://schemas.microsoft.com/office/drawing/2014/main" id="{B79BD579-E826-4D4F-A286-245078D35EAD}"/>
              </a:ext>
            </a:extLst>
          </p:cNvPr>
          <p:cNvSpPr txBox="1"/>
          <p:nvPr/>
        </p:nvSpPr>
        <p:spPr>
          <a:xfrm>
            <a:off x="9024095" y="4577147"/>
            <a:ext cx="4521776"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0" u="none" strike="noStrike" kern="0" cap="none" spc="0" normalizeH="0" baseline="0" noProof="0" dirty="0">
                <a:ln>
                  <a:noFill/>
                </a:ln>
                <a:solidFill>
                  <a:srgbClr val="002060"/>
                </a:solidFill>
                <a:effectLst/>
                <a:uLnTx/>
                <a:uFillTx/>
              </a:rPr>
              <a:t>Das </a:t>
            </a:r>
            <a:r>
              <a:rPr kumimoji="0" lang="en-GB" sz="2800" b="0" i="0" u="none" strike="noStrike" kern="0" cap="none" spc="0" normalizeH="0" baseline="0" noProof="0" dirty="0" err="1">
                <a:ln>
                  <a:noFill/>
                </a:ln>
                <a:solidFill>
                  <a:srgbClr val="002060"/>
                </a:solidFill>
                <a:effectLst/>
                <a:uLnTx/>
                <a:uFillTx/>
              </a:rPr>
              <a:t>ist</a:t>
            </a:r>
            <a:r>
              <a:rPr kumimoji="0" lang="en-GB" sz="2800" b="0" i="0" u="none" strike="noStrike" kern="0" cap="none" spc="0" normalizeH="0" baseline="0" noProof="0" dirty="0">
                <a:ln>
                  <a:noFill/>
                </a:ln>
                <a:solidFill>
                  <a:srgbClr val="002060"/>
                </a:solidFill>
                <a:effectLst/>
                <a:uLnTx/>
                <a:uFillTx/>
              </a:rPr>
              <a:t> </a:t>
            </a:r>
            <a:r>
              <a:rPr kumimoji="0" lang="en-GB" sz="2800" b="1" i="0" u="none" strike="noStrike" kern="0" cap="none" spc="0" normalizeH="0" baseline="0" noProof="0" dirty="0" err="1">
                <a:ln>
                  <a:noFill/>
                </a:ln>
                <a:solidFill>
                  <a:srgbClr val="002060"/>
                </a:solidFill>
                <a:effectLst/>
                <a:uLnTx/>
                <a:uFillTx/>
              </a:rPr>
              <a:t>kein</a:t>
            </a:r>
            <a:r>
              <a:rPr kumimoji="0" lang="en-GB" sz="2800" b="0" i="0" u="none" strike="noStrike" kern="0" cap="none" spc="0" normalizeH="0" baseline="0" noProof="0" dirty="0">
                <a:ln>
                  <a:noFill/>
                </a:ln>
                <a:solidFill>
                  <a:srgbClr val="002060"/>
                </a:solidFill>
                <a:effectLst/>
                <a:uLnTx/>
                <a:uFillTx/>
              </a:rPr>
              <a:t> Ding.</a:t>
            </a:r>
          </a:p>
        </p:txBody>
      </p:sp>
      <p:sp>
        <p:nvSpPr>
          <p:cNvPr id="27" name="TextBox 26">
            <a:extLst>
              <a:ext uri="{FF2B5EF4-FFF2-40B4-BE49-F238E27FC236}">
                <a16:creationId xmlns:a16="http://schemas.microsoft.com/office/drawing/2014/main" id="{E00CC852-F729-4B45-AE80-FAF0A9169D5A}"/>
              </a:ext>
            </a:extLst>
          </p:cNvPr>
          <p:cNvSpPr txBox="1"/>
          <p:nvPr/>
        </p:nvSpPr>
        <p:spPr>
          <a:xfrm>
            <a:off x="8817238" y="5253260"/>
            <a:ext cx="5550130" cy="480131"/>
          </a:xfrm>
          <a:prstGeom prst="rect">
            <a:avLst/>
          </a:prstGeom>
          <a:noFill/>
        </p:spPr>
        <p:txBody>
          <a:bodyPr wrap="square" rtlCol="0">
            <a:sp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en-GB" sz="2800" b="0" i="1" u="none" strike="noStrike" kern="0" cap="none" spc="0" normalizeH="0" baseline="0" noProof="0" dirty="0">
                <a:ln>
                  <a:noFill/>
                </a:ln>
                <a:solidFill>
                  <a:srgbClr val="002060"/>
                </a:solidFill>
                <a:effectLst/>
                <a:uLnTx/>
                <a:uFillTx/>
              </a:rPr>
              <a:t>That is not a thing.</a:t>
            </a:r>
          </a:p>
        </p:txBody>
      </p:sp>
      <p:sp>
        <p:nvSpPr>
          <p:cNvPr id="28" name="Oval Callout 19">
            <a:extLst>
              <a:ext uri="{FF2B5EF4-FFF2-40B4-BE49-F238E27FC236}">
                <a16:creationId xmlns:a16="http://schemas.microsoft.com/office/drawing/2014/main" id="{2F49F8F0-B3B1-4D93-B3D6-FED4677DB998}"/>
              </a:ext>
            </a:extLst>
          </p:cNvPr>
          <p:cNvSpPr/>
          <p:nvPr/>
        </p:nvSpPr>
        <p:spPr>
          <a:xfrm>
            <a:off x="7462662" y="1284051"/>
            <a:ext cx="3349928" cy="2473475"/>
          </a:xfrm>
          <a:prstGeom prst="wedgeEllipseCallout">
            <a:avLst>
              <a:gd name="adj1" fmla="val -61047"/>
              <a:gd name="adj2" fmla="val 70056"/>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works like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and matches the gender of the noun.</a:t>
            </a:r>
          </a:p>
        </p:txBody>
      </p:sp>
      <p:pic>
        <p:nvPicPr>
          <p:cNvPr id="30" name="Picture 29">
            <a:extLst>
              <a:ext uri="{FF2B5EF4-FFF2-40B4-BE49-F238E27FC236}">
                <a16:creationId xmlns:a16="http://schemas.microsoft.com/office/drawing/2014/main" id="{B0CA680A-7158-4336-9EEA-B629E336DA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8961" y="-1476315"/>
            <a:ext cx="566511" cy="646077"/>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6F8380B8-8EBF-4514-97B9-CD2EC6548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237" y="1507672"/>
            <a:ext cx="825513" cy="781486"/>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D2DE9353-8CDE-4B26-91BD-7A1784F82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5237" y="2311556"/>
            <a:ext cx="825513" cy="781485"/>
          </a:xfrm>
          <a:prstGeom prst="rect">
            <a:avLst/>
          </a:prstGeom>
        </p:spPr>
      </p:pic>
      <p:sp>
        <p:nvSpPr>
          <p:cNvPr id="31" name="TextBox 30">
            <a:extLst>
              <a:ext uri="{FF2B5EF4-FFF2-40B4-BE49-F238E27FC236}">
                <a16:creationId xmlns:a16="http://schemas.microsoft.com/office/drawing/2014/main" id="{B91E15C0-48D9-4D36-A15F-4752F0010BC3}"/>
              </a:ext>
            </a:extLst>
          </p:cNvPr>
          <p:cNvSpPr txBox="1"/>
          <p:nvPr/>
        </p:nvSpPr>
        <p:spPr>
          <a:xfrm>
            <a:off x="9024095" y="3953694"/>
            <a:ext cx="1479892"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neuter</a:t>
            </a:r>
          </a:p>
        </p:txBody>
      </p:sp>
      <p:sp>
        <p:nvSpPr>
          <p:cNvPr id="32" name="TextBox 31">
            <a:extLst>
              <a:ext uri="{FF2B5EF4-FFF2-40B4-BE49-F238E27FC236}">
                <a16:creationId xmlns:a16="http://schemas.microsoft.com/office/drawing/2014/main" id="{F10BE2BC-5A5D-4C45-8CF7-60F36710E546}"/>
              </a:ext>
            </a:extLst>
          </p:cNvPr>
          <p:cNvSpPr txBox="1"/>
          <p:nvPr/>
        </p:nvSpPr>
        <p:spPr>
          <a:xfrm>
            <a:off x="1147522" y="3946324"/>
            <a:ext cx="2238113"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masculine</a:t>
            </a:r>
          </a:p>
        </p:txBody>
      </p:sp>
      <p:sp>
        <p:nvSpPr>
          <p:cNvPr id="33" name="TextBox 32">
            <a:extLst>
              <a:ext uri="{FF2B5EF4-FFF2-40B4-BE49-F238E27FC236}">
                <a16:creationId xmlns:a16="http://schemas.microsoft.com/office/drawing/2014/main" id="{01726488-AE01-4B84-AADC-9E283A45158F}"/>
              </a:ext>
            </a:extLst>
          </p:cNvPr>
          <p:cNvSpPr txBox="1"/>
          <p:nvPr/>
        </p:nvSpPr>
        <p:spPr>
          <a:xfrm>
            <a:off x="4973573" y="3992681"/>
            <a:ext cx="1893467" cy="58477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rPr>
              <a:t>feminine</a:t>
            </a:r>
          </a:p>
        </p:txBody>
      </p:sp>
      <p:sp>
        <p:nvSpPr>
          <p:cNvPr id="29" name="Oval Callout 20">
            <a:extLst>
              <a:ext uri="{FF2B5EF4-FFF2-40B4-BE49-F238E27FC236}">
                <a16:creationId xmlns:a16="http://schemas.microsoft.com/office/drawing/2014/main" id="{5FE04F27-4AE7-4B08-B447-BD50BF38F094}"/>
              </a:ext>
            </a:extLst>
          </p:cNvPr>
          <p:cNvSpPr/>
          <p:nvPr/>
        </p:nvSpPr>
        <p:spPr>
          <a:xfrm>
            <a:off x="90812" y="832724"/>
            <a:ext cx="4588679" cy="2473475"/>
          </a:xfrm>
          <a:prstGeom prst="wedgeEllipseCallout">
            <a:avLst>
              <a:gd name="adj1" fmla="val -10463"/>
              <a:gd name="adj2" fmla="val -6075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We sometimes use ‘no’ in English, too:</a:t>
            </a:r>
            <a:b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That’s </a:t>
            </a:r>
            <a:r>
              <a:rPr kumimoji="0" lang="en-GB" sz="2400" b="1" i="0" u="sng" strike="noStrike" kern="0" cap="none" spc="0" normalizeH="0" baseline="0" noProof="0" dirty="0">
                <a:ln>
                  <a:noFill/>
                </a:ln>
                <a:solidFill>
                  <a:schemeClr val="bg1"/>
                </a:solidFill>
                <a:effectLst/>
                <a:uLnTx/>
                <a:uFillTx/>
                <a:latin typeface="Century Gothic" panose="020F0302020204030204"/>
                <a:ea typeface="+mn-ea"/>
                <a:cs typeface="+mn-cs"/>
              </a:rPr>
              <a:t>no</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problem!</a:t>
            </a:r>
            <a:b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b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Das </a:t>
            </a:r>
            <a:r>
              <a:rPr kumimoji="0" lang="en-GB" sz="2400" b="1" i="0" u="none" strike="noStrike" kern="0" cap="none" spc="0" normalizeH="0" baseline="0" noProof="0" dirty="0" err="1">
                <a:ln>
                  <a:noFill/>
                </a:ln>
                <a:solidFill>
                  <a:schemeClr val="bg1"/>
                </a:solidFill>
                <a:effectLst/>
                <a:uLnTx/>
                <a:uFillTx/>
                <a:latin typeface="Century Gothic" panose="020F0302020204030204"/>
                <a:ea typeface="+mn-ea"/>
                <a:cs typeface="+mn-cs"/>
              </a:rPr>
              <a:t>ist</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a:t>
            </a:r>
            <a:r>
              <a:rPr kumimoji="0" lang="en-GB" sz="2400" b="1" i="0" u="sng" strike="noStrike" kern="0" cap="none" spc="0" normalizeH="0" baseline="0" noProof="0" dirty="0" err="1">
                <a:ln>
                  <a:noFill/>
                </a:ln>
                <a:solidFill>
                  <a:schemeClr val="bg1"/>
                </a:solidFill>
                <a:effectLst/>
                <a:uLnTx/>
                <a:uFillTx/>
                <a:latin typeface="Century Gothic" panose="020F0302020204030204"/>
                <a:ea typeface="+mn-ea"/>
                <a:cs typeface="+mn-cs"/>
              </a:rPr>
              <a:t>kein</a:t>
            </a:r>
            <a:r>
              <a:rPr kumimoji="0" lang="en-GB" sz="2400" b="1" i="0" u="none" strike="noStrike" kern="0" cap="none" spc="0" normalizeH="0" baseline="0" noProof="0" dirty="0">
                <a:ln>
                  <a:noFill/>
                </a:ln>
                <a:solidFill>
                  <a:schemeClr val="bg1"/>
                </a:solidFill>
                <a:effectLst/>
                <a:uLnTx/>
                <a:uFillTx/>
                <a:latin typeface="Century Gothic" panose="020F0302020204030204"/>
                <a:ea typeface="+mn-ea"/>
                <a:cs typeface="+mn-cs"/>
              </a:rPr>
              <a:t> Problem!</a:t>
            </a:r>
          </a:p>
        </p:txBody>
      </p:sp>
    </p:spTree>
    <p:extLst>
      <p:ext uri="{BB962C8B-B14F-4D97-AF65-F5344CB8AC3E}">
        <p14:creationId xmlns:p14="http://schemas.microsoft.com/office/powerpoint/2010/main" val="116770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par>
                                <p:cTn id="81" presetID="10" presetClass="entr" presetSubtype="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2" grpId="0"/>
      <p:bldP spid="13" grpId="0"/>
      <p:bldP spid="16" grpId="0"/>
      <p:bldP spid="19" grpId="0"/>
      <p:bldP spid="20" grpId="0" build="p"/>
      <p:bldP spid="21" grpId="0"/>
      <p:bldP spid="23" grpId="0"/>
      <p:bldP spid="24" grpId="0"/>
      <p:bldP spid="25" grpId="0"/>
      <p:bldP spid="26" grpId="0"/>
      <p:bldP spid="27" grpId="0"/>
      <p:bldP spid="28" grpId="0" animBg="1"/>
      <p:bldP spid="31" grpId="0"/>
      <p:bldP spid="32" grpId="0"/>
      <p:bldP spid="33" grpId="0"/>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35"/>
            <a:ext cx="10805118" cy="5451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Moritz makes a quiz for Robbie to help him practise German.</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7" name="Speech Bubble: Rectangle with Corners Rounded 36">
            <a:extLst>
              <a:ext uri="{FF2B5EF4-FFF2-40B4-BE49-F238E27FC236}">
                <a16:creationId xmlns:a16="http://schemas.microsoft.com/office/drawing/2014/main" id="{0568DD49-8591-4AFF-B591-CE51A20F5647}"/>
              </a:ext>
            </a:extLst>
          </p:cNvPr>
          <p:cNvSpPr/>
          <p:nvPr/>
        </p:nvSpPr>
        <p:spPr>
          <a:xfrm>
            <a:off x="1100731" y="513765"/>
            <a:ext cx="995809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8" name="Graphic 37" descr="Teacher">
            <a:extLst>
              <a:ext uri="{FF2B5EF4-FFF2-40B4-BE49-F238E27FC236}">
                <a16:creationId xmlns:a16="http://schemas.microsoft.com/office/drawing/2014/main" id="{3BE8CC33-F067-4874-A032-E948771FB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10" y="430478"/>
            <a:ext cx="914400" cy="914400"/>
          </a:xfrm>
          <a:prstGeom prst="rect">
            <a:avLst/>
          </a:prstGeom>
        </p:spPr>
      </p:pic>
      <p:sp>
        <p:nvSpPr>
          <p:cNvPr id="39" name="Google Shape;108;p3">
            <a:extLst>
              <a:ext uri="{FF2B5EF4-FFF2-40B4-BE49-F238E27FC236}">
                <a16:creationId xmlns:a16="http://schemas.microsoft.com/office/drawing/2014/main" id="{BB9ECAE7-1D04-46BC-B4A0-423A797BC490}"/>
              </a:ext>
            </a:extLst>
          </p:cNvPr>
          <p:cNvSpPr txBox="1"/>
          <p:nvPr/>
        </p:nvSpPr>
        <p:spPr>
          <a:xfrm>
            <a:off x="1133175" y="500950"/>
            <a:ext cx="995397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eine,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oder</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kein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Was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endParaRPr kumimoji="0" sz="28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40" name="Table 5">
            <a:extLst>
              <a:ext uri="{FF2B5EF4-FFF2-40B4-BE49-F238E27FC236}">
                <a16:creationId xmlns:a16="http://schemas.microsoft.com/office/drawing/2014/main" id="{50E2F37D-F1EB-49FA-B24B-D0E81162D7C1}"/>
              </a:ext>
            </a:extLst>
          </p:cNvPr>
          <p:cNvGraphicFramePr/>
          <p:nvPr>
            <p:extLst>
              <p:ext uri="{D42A27DB-BD31-4B8C-83A1-F6EECF244321}">
                <p14:modId xmlns:p14="http://schemas.microsoft.com/office/powerpoint/2010/main" val="2679150387"/>
              </p:ext>
            </p:extLst>
          </p:nvPr>
        </p:nvGraphicFramePr>
        <p:xfrm>
          <a:off x="361845" y="1788494"/>
          <a:ext cx="11390548" cy="4462402"/>
        </p:xfrm>
        <a:graphic>
          <a:graphicData uri="http://schemas.openxmlformats.org/drawingml/2006/table">
            <a:tbl>
              <a:tblPr/>
              <a:tblGrid>
                <a:gridCol w="810463">
                  <a:extLst>
                    <a:ext uri="{9D8B030D-6E8A-4147-A177-3AD203B41FA5}">
                      <a16:colId xmlns:a16="http://schemas.microsoft.com/office/drawing/2014/main" val="20000"/>
                    </a:ext>
                  </a:extLst>
                </a:gridCol>
                <a:gridCol w="4900246">
                  <a:extLst>
                    <a:ext uri="{9D8B030D-6E8A-4147-A177-3AD203B41FA5}">
                      <a16:colId xmlns:a16="http://schemas.microsoft.com/office/drawing/2014/main" val="20001"/>
                    </a:ext>
                  </a:extLst>
                </a:gridCol>
                <a:gridCol w="2508738">
                  <a:extLst>
                    <a:ext uri="{9D8B030D-6E8A-4147-A177-3AD203B41FA5}">
                      <a16:colId xmlns:a16="http://schemas.microsoft.com/office/drawing/2014/main" val="20002"/>
                    </a:ext>
                  </a:extLst>
                </a:gridCol>
                <a:gridCol w="3171101">
                  <a:extLst>
                    <a:ext uri="{9D8B030D-6E8A-4147-A177-3AD203B41FA5}">
                      <a16:colId xmlns:a16="http://schemas.microsoft.com/office/drawing/2014/main" val="20003"/>
                    </a:ext>
                  </a:extLst>
                </a:gridCol>
              </a:tblGrid>
              <a:tr h="637486">
                <a:tc>
                  <a:txBody>
                    <a:bodyPr/>
                    <a:lstStyle/>
                    <a:p>
                      <a:pPr algn="ctr">
                        <a:lnSpc>
                          <a:spcPct val="100000"/>
                        </a:lnSpc>
                      </a:pPr>
                      <a:endParaRPr lang="en-GB" sz="2800" b="0" strike="noStrike" spc="-1" dirty="0">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‘a’ | ‘not 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err="1">
                          <a:solidFill>
                            <a:srgbClr val="002060"/>
                          </a:solidFill>
                          <a:latin typeface="Century gothic"/>
                        </a:rPr>
                        <a:t>Englisch</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637486">
                <a:tc>
                  <a:txBody>
                    <a:bodyPr/>
                    <a:lstStyle/>
                    <a:p>
                      <a:pPr algn="ctr">
                        <a:lnSpc>
                          <a:spcPct val="100000"/>
                        </a:lnSpc>
                      </a:pPr>
                      <a:r>
                        <a:rPr lang="en-GB" sz="2800" b="1" strike="noStrike" spc="-1">
                          <a:solidFill>
                            <a:srgbClr val="2E94AF"/>
                          </a:solidFill>
                          <a:latin typeface="Century gothic"/>
                          <a:ea typeface="Century Gothic"/>
                        </a:rPr>
                        <a:t>1</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0" strike="noStrike" spc="-1" dirty="0">
                          <a:solidFill>
                            <a:srgbClr val="002060"/>
                          </a:solidFill>
                          <a:latin typeface="Century gothic"/>
                        </a:rPr>
                        <a:t> | </a:t>
                      </a:r>
                      <a:r>
                        <a:rPr lang="en-GB" sz="2800" b="1" strike="noStrike" spc="-1" dirty="0">
                          <a:solidFill>
                            <a:srgbClr val="002060"/>
                          </a:solidFill>
                          <a:latin typeface="Century gothic"/>
                        </a:rPr>
                        <a:t>eine</a:t>
                      </a:r>
                      <a:r>
                        <a:rPr lang="en-GB" sz="2800" b="0" strike="noStrike" spc="-1" dirty="0">
                          <a:solidFill>
                            <a:srgbClr val="002060"/>
                          </a:solidFill>
                          <a:latin typeface="Century gothic"/>
                        </a:rPr>
                        <a:t> Hund.</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637486">
                <a:tc>
                  <a:txBody>
                    <a:bodyPr/>
                    <a:lstStyle/>
                    <a:p>
                      <a:pPr algn="ctr">
                        <a:lnSpc>
                          <a:spcPct val="100000"/>
                        </a:lnSpc>
                      </a:pPr>
                      <a:r>
                        <a:rPr lang="en-GB" sz="2800" b="1" strike="noStrike" spc="-1">
                          <a:solidFill>
                            <a:srgbClr val="2E94AF"/>
                          </a:solidFill>
                          <a:latin typeface="Century gothic"/>
                          <a:ea typeface="Century Gothic"/>
                        </a:rPr>
                        <a:t>2</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a:t>
                      </a:r>
                      <a:r>
                        <a:rPr lang="en-GB" sz="2800" b="0" strike="noStrike" spc="-1" dirty="0">
                          <a:solidFill>
                            <a:srgbClr val="002060"/>
                          </a:solidFill>
                          <a:latin typeface="Century gothic"/>
                        </a:rPr>
                        <a:t> | </a:t>
                      </a:r>
                      <a:r>
                        <a:rPr lang="en-GB" sz="2800" b="1" strike="noStrike" spc="-1" dirty="0" err="1">
                          <a:solidFill>
                            <a:srgbClr val="002060"/>
                          </a:solidFill>
                          <a:latin typeface="Century gothic"/>
                        </a:rPr>
                        <a:t>keine</a:t>
                      </a:r>
                      <a:r>
                        <a:rPr lang="en-GB" sz="2800" b="0" strike="noStrike" spc="-1" dirty="0">
                          <a:solidFill>
                            <a:srgbClr val="002060"/>
                          </a:solidFill>
                          <a:latin typeface="Century gothic"/>
                        </a:rPr>
                        <a:t> Tisch.</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637486">
                <a:tc>
                  <a:txBody>
                    <a:bodyPr/>
                    <a:lstStyle/>
                    <a:p>
                      <a:pPr algn="ctr">
                        <a:lnSpc>
                          <a:spcPct val="100000"/>
                        </a:lnSpc>
                      </a:pPr>
                      <a:r>
                        <a:rPr lang="en-GB" sz="2800" b="1" strike="noStrike" spc="-1">
                          <a:solidFill>
                            <a:srgbClr val="2E94AF"/>
                          </a:solidFill>
                          <a:latin typeface="Century gothic"/>
                          <a:ea typeface="Century Gothic"/>
                        </a:rPr>
                        <a:t>3</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a:solidFill>
                            <a:srgbClr val="002060"/>
                          </a:solidFill>
                          <a:latin typeface="Century gothic"/>
                        </a:rPr>
                        <a:t>eine</a:t>
                      </a:r>
                      <a:r>
                        <a:rPr lang="en-GB" sz="2800" b="0" strike="noStrike" spc="-1" dirty="0">
                          <a:solidFill>
                            <a:srgbClr val="002060"/>
                          </a:solidFill>
                          <a:latin typeface="Century gothic"/>
                        </a:rPr>
                        <a:t> |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a:t>
                      </a:r>
                      <a:r>
                        <a:rPr lang="en-GB" sz="2800" b="0" strike="noStrike" spc="-1" dirty="0" err="1">
                          <a:solidFill>
                            <a:srgbClr val="002060"/>
                          </a:solidFill>
                          <a:latin typeface="Century gothic"/>
                        </a:rPr>
                        <a:t>Bleistift</a:t>
                      </a:r>
                      <a:r>
                        <a:rPr lang="en-GB" sz="2800" b="0"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637486">
                <a:tc>
                  <a:txBody>
                    <a:bodyPr/>
                    <a:lstStyle/>
                    <a:p>
                      <a:pPr algn="ctr">
                        <a:lnSpc>
                          <a:spcPct val="100000"/>
                        </a:lnSpc>
                      </a:pPr>
                      <a:r>
                        <a:rPr lang="en-GB" sz="2800" b="1" strike="noStrike" spc="-1">
                          <a:solidFill>
                            <a:srgbClr val="2E94AF"/>
                          </a:solidFill>
                          <a:latin typeface="Century gothic"/>
                          <a:ea typeface="Century Gothic"/>
                        </a:rPr>
                        <a:t>4</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eine</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a:t>
                      </a:r>
                      <a:r>
                        <a:rPr lang="en-GB" sz="2800" b="0" strike="noStrike" spc="-1" dirty="0">
                          <a:solidFill>
                            <a:srgbClr val="002060"/>
                          </a:solidFill>
                          <a:latin typeface="Century gothic"/>
                        </a:rPr>
                        <a:t>Person</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637486">
                <a:tc>
                  <a:txBody>
                    <a:bodyPr/>
                    <a:lstStyle/>
                    <a:p>
                      <a:pPr algn="ctr">
                        <a:lnSpc>
                          <a:spcPct val="100000"/>
                        </a:lnSpc>
                      </a:pPr>
                      <a:r>
                        <a:rPr lang="en-GB" sz="2800" b="1" strike="noStrike" spc="-1">
                          <a:solidFill>
                            <a:srgbClr val="2E94AF"/>
                          </a:solidFill>
                          <a:latin typeface="Century gothic"/>
                          <a:ea typeface="Century Gothic"/>
                        </a:rPr>
                        <a:t>5</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ein</a:t>
                      </a:r>
                      <a:r>
                        <a:rPr lang="en-GB" sz="2800" b="1" strike="noStrike" spc="-1" dirty="0">
                          <a:solidFill>
                            <a:srgbClr val="002060"/>
                          </a:solidFill>
                          <a:latin typeface="Century gothic"/>
                        </a:rPr>
                        <a:t>| </a:t>
                      </a:r>
                      <a:r>
                        <a:rPr lang="en-GB" sz="2800" b="1" strike="noStrike" spc="-1" dirty="0" err="1">
                          <a:solidFill>
                            <a:srgbClr val="002060"/>
                          </a:solidFill>
                          <a:latin typeface="Century gothic"/>
                        </a:rPr>
                        <a:t>keine</a:t>
                      </a:r>
                      <a:r>
                        <a:rPr lang="en-GB" sz="2800" b="1" strike="noStrike" spc="-1" dirty="0">
                          <a:solidFill>
                            <a:srgbClr val="002060"/>
                          </a:solidFill>
                          <a:latin typeface="Century gothic"/>
                        </a:rPr>
                        <a:t> </a:t>
                      </a:r>
                      <a:r>
                        <a:rPr lang="en-GB" sz="2800" b="0" strike="noStrike" spc="-1" dirty="0">
                          <a:solidFill>
                            <a:srgbClr val="002060"/>
                          </a:solidFill>
                          <a:latin typeface="Century gothic"/>
                        </a:rPr>
                        <a:t>Wort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637486">
                <a:tc>
                  <a:txBody>
                    <a:bodyPr/>
                    <a:lstStyle/>
                    <a:p>
                      <a:pPr algn="ctr">
                        <a:lnSpc>
                          <a:spcPct val="100000"/>
                        </a:lnSpc>
                      </a:pPr>
                      <a:r>
                        <a:rPr lang="en-GB" sz="2800" b="1" strike="noStrike" spc="-1">
                          <a:solidFill>
                            <a:srgbClr val="2E94AF"/>
                          </a:solidFill>
                          <a:latin typeface="Century gothic"/>
                          <a:ea typeface="Century Gothic"/>
                        </a:rPr>
                        <a:t>6</a:t>
                      </a:r>
                      <a:endParaRPr lang="en-GB" sz="2800" b="0" strike="noStrike" spc="-1">
                        <a:solidFill>
                          <a:srgbClr val="2E94AF"/>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800" b="0" strike="noStrike" spc="-1" dirty="0">
                          <a:solidFill>
                            <a:srgbClr val="002060"/>
                          </a:solidFill>
                          <a:latin typeface="Century gothic"/>
                        </a:rPr>
                        <a:t>Das </a:t>
                      </a:r>
                      <a:r>
                        <a:rPr lang="en-GB" sz="2800" b="0" strike="noStrike" spc="-1" dirty="0" err="1">
                          <a:solidFill>
                            <a:srgbClr val="002060"/>
                          </a:solidFill>
                          <a:latin typeface="Century gothic"/>
                        </a:rPr>
                        <a:t>ist</a:t>
                      </a:r>
                      <a:r>
                        <a:rPr lang="en-GB" sz="2800" b="0" strike="noStrike" spc="-1" dirty="0">
                          <a:solidFill>
                            <a:srgbClr val="002060"/>
                          </a:solidFill>
                          <a:latin typeface="Century gothic"/>
                        </a:rPr>
                        <a:t> </a:t>
                      </a:r>
                      <a:r>
                        <a:rPr lang="en-GB" sz="2800" b="1" strike="noStrike" spc="-1" dirty="0" err="1">
                          <a:solidFill>
                            <a:srgbClr val="002060"/>
                          </a:solidFill>
                          <a:latin typeface="Century gothic"/>
                        </a:rPr>
                        <a:t>kein</a:t>
                      </a:r>
                      <a:r>
                        <a:rPr lang="en-GB" sz="2800" b="1" strike="noStrike" spc="-1" dirty="0">
                          <a:solidFill>
                            <a:srgbClr val="002060"/>
                          </a:solidFill>
                          <a:latin typeface="Century gothic"/>
                        </a:rPr>
                        <a:t> | </a:t>
                      </a:r>
                      <a:r>
                        <a:rPr lang="en-GB" sz="2800" b="1" strike="noStrike" spc="-1" dirty="0" err="1">
                          <a:solidFill>
                            <a:srgbClr val="002060"/>
                          </a:solidFill>
                          <a:latin typeface="Century gothic"/>
                        </a:rPr>
                        <a:t>eine</a:t>
                      </a:r>
                      <a:r>
                        <a:rPr lang="en-GB" sz="2800" b="1" strike="noStrike" spc="-1" dirty="0">
                          <a:solidFill>
                            <a:srgbClr val="002060"/>
                          </a:solidFill>
                          <a:latin typeface="Century gothic"/>
                        </a:rPr>
                        <a:t> </a:t>
                      </a:r>
                      <a:r>
                        <a:rPr lang="en-GB" sz="2800" b="0" strike="noStrike" spc="-1" dirty="0" err="1">
                          <a:solidFill>
                            <a:srgbClr val="002060"/>
                          </a:solidFill>
                          <a:latin typeface="Century gothic"/>
                        </a:rPr>
                        <a:t>Fußball</a:t>
                      </a: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41" name="Rectangle 40">
            <a:extLst>
              <a:ext uri="{FF2B5EF4-FFF2-40B4-BE49-F238E27FC236}">
                <a16:creationId xmlns:a16="http://schemas.microsoft.com/office/drawing/2014/main" id="{B08F5419-EC8D-48FA-9EA5-A13801824B96}"/>
              </a:ext>
            </a:extLst>
          </p:cNvPr>
          <p:cNvSpPr/>
          <p:nvPr/>
        </p:nvSpPr>
        <p:spPr>
          <a:xfrm>
            <a:off x="436797" y="247337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sp>
        <p:nvSpPr>
          <p:cNvPr id="42" name="Rectangle 41">
            <a:extLst>
              <a:ext uri="{FF2B5EF4-FFF2-40B4-BE49-F238E27FC236}">
                <a16:creationId xmlns:a16="http://schemas.microsoft.com/office/drawing/2014/main" id="{A73DF625-80C0-4DD4-84A6-21A9DCD131A6}"/>
              </a:ext>
            </a:extLst>
          </p:cNvPr>
          <p:cNvSpPr/>
          <p:nvPr/>
        </p:nvSpPr>
        <p:spPr>
          <a:xfrm>
            <a:off x="436798" y="311328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43" name="Rectangle 42">
            <a:extLst>
              <a:ext uri="{FF2B5EF4-FFF2-40B4-BE49-F238E27FC236}">
                <a16:creationId xmlns:a16="http://schemas.microsoft.com/office/drawing/2014/main" id="{CF4E119B-2355-481D-9393-99BF58FE3BBB}"/>
              </a:ext>
            </a:extLst>
          </p:cNvPr>
          <p:cNvSpPr/>
          <p:nvPr/>
        </p:nvSpPr>
        <p:spPr>
          <a:xfrm>
            <a:off x="436796" y="374945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44" name="Rectangle 43">
            <a:extLst>
              <a:ext uri="{FF2B5EF4-FFF2-40B4-BE49-F238E27FC236}">
                <a16:creationId xmlns:a16="http://schemas.microsoft.com/office/drawing/2014/main" id="{03A7B60C-D741-4495-83DB-8744F76BB52B}"/>
              </a:ext>
            </a:extLst>
          </p:cNvPr>
          <p:cNvSpPr/>
          <p:nvPr/>
        </p:nvSpPr>
        <p:spPr>
          <a:xfrm>
            <a:off x="436797" y="43893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5" name="Rectangle 44">
            <a:extLst>
              <a:ext uri="{FF2B5EF4-FFF2-40B4-BE49-F238E27FC236}">
                <a16:creationId xmlns:a16="http://schemas.microsoft.com/office/drawing/2014/main" id="{BF8EBA73-2F57-47A4-9A19-B9DB395AFFF2}"/>
              </a:ext>
            </a:extLst>
          </p:cNvPr>
          <p:cNvSpPr/>
          <p:nvPr/>
        </p:nvSpPr>
        <p:spPr>
          <a:xfrm>
            <a:off x="439607" y="500460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46" name="Rectangle 45">
            <a:extLst>
              <a:ext uri="{FF2B5EF4-FFF2-40B4-BE49-F238E27FC236}">
                <a16:creationId xmlns:a16="http://schemas.microsoft.com/office/drawing/2014/main" id="{71065C98-501B-44EC-8381-9F703D2F90B0}"/>
              </a:ext>
            </a:extLst>
          </p:cNvPr>
          <p:cNvSpPr/>
          <p:nvPr/>
        </p:nvSpPr>
        <p:spPr>
          <a:xfrm>
            <a:off x="436796" y="5644516"/>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6" name="Speech Bubble: Rectangle with Corners Rounded 5">
            <a:extLst>
              <a:ext uri="{FF2B5EF4-FFF2-40B4-BE49-F238E27FC236}">
                <a16:creationId xmlns:a16="http://schemas.microsoft.com/office/drawing/2014/main" id="{794EFE6C-70ED-4B78-A05E-077A947037A4}"/>
              </a:ext>
            </a:extLst>
          </p:cNvPr>
          <p:cNvSpPr/>
          <p:nvPr/>
        </p:nvSpPr>
        <p:spPr>
          <a:xfrm>
            <a:off x="101160" y="1344878"/>
            <a:ext cx="2337240" cy="898230"/>
          </a:xfrm>
          <a:prstGeom prst="wedgeRoundRectCallou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B. is short for </a:t>
            </a:r>
            <a:r>
              <a:rPr lang="en-GB" sz="2400" b="1" dirty="0" err="1">
                <a:solidFill>
                  <a:schemeClr val="bg1"/>
                </a:solidFill>
              </a:rPr>
              <a:t>Beispiel</a:t>
            </a:r>
            <a:r>
              <a:rPr lang="en-GB" sz="2400" b="1" dirty="0">
                <a:solidFill>
                  <a:schemeClr val="bg1"/>
                </a:solidFill>
              </a:rPr>
              <a:t>.</a:t>
            </a:r>
          </a:p>
        </p:txBody>
      </p:sp>
      <p:sp>
        <p:nvSpPr>
          <p:cNvPr id="10" name="Rectangle: Rounded Corners 9">
            <a:extLst>
              <a:ext uri="{FF2B5EF4-FFF2-40B4-BE49-F238E27FC236}">
                <a16:creationId xmlns:a16="http://schemas.microsoft.com/office/drawing/2014/main" id="{AC69E623-D304-4F4E-BE5C-B3EDB1EB72F2}"/>
              </a:ext>
            </a:extLst>
          </p:cNvPr>
          <p:cNvSpPr/>
          <p:nvPr/>
        </p:nvSpPr>
        <p:spPr>
          <a:xfrm>
            <a:off x="3306737" y="2456633"/>
            <a:ext cx="1077693" cy="539646"/>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5CCD176F-1BAA-468E-A884-622F072EB6A2}"/>
              </a:ext>
            </a:extLst>
          </p:cNvPr>
          <p:cNvSpPr txBox="1"/>
          <p:nvPr/>
        </p:nvSpPr>
        <p:spPr>
          <a:xfrm>
            <a:off x="6296122" y="2481589"/>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48" name="TextBox 47">
            <a:extLst>
              <a:ext uri="{FF2B5EF4-FFF2-40B4-BE49-F238E27FC236}">
                <a16:creationId xmlns:a16="http://schemas.microsoft.com/office/drawing/2014/main" id="{4AD9E42E-10D2-4406-8851-68E8ED5A6B31}"/>
              </a:ext>
            </a:extLst>
          </p:cNvPr>
          <p:cNvSpPr txBox="1"/>
          <p:nvPr/>
        </p:nvSpPr>
        <p:spPr>
          <a:xfrm>
            <a:off x="9153668" y="2473376"/>
            <a:ext cx="1992923" cy="523220"/>
          </a:xfrm>
          <a:prstGeom prst="rect">
            <a:avLst/>
          </a:prstGeom>
          <a:noFill/>
        </p:spPr>
        <p:txBody>
          <a:bodyPr wrap="square" rtlCol="0">
            <a:spAutoFit/>
          </a:bodyPr>
          <a:lstStyle/>
          <a:p>
            <a:pPr algn="ctr"/>
            <a:r>
              <a:rPr lang="en-GB" sz="2800" i="1" dirty="0">
                <a:solidFill>
                  <a:srgbClr val="002060"/>
                </a:solidFill>
              </a:rPr>
              <a:t>dog</a:t>
            </a:r>
          </a:p>
        </p:txBody>
      </p:sp>
      <p:pic>
        <p:nvPicPr>
          <p:cNvPr id="49" name="Picture 48">
            <a:extLst>
              <a:ext uri="{FF2B5EF4-FFF2-40B4-BE49-F238E27FC236}">
                <a16:creationId xmlns:a16="http://schemas.microsoft.com/office/drawing/2014/main" id="{8CB3BDAF-E667-425D-B7B4-42D040678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29660" y="1260747"/>
            <a:ext cx="1150813" cy="1169080"/>
          </a:xfrm>
          <a:prstGeom prst="rect">
            <a:avLst/>
          </a:prstGeom>
        </p:spPr>
      </p:pic>
      <p:sp>
        <p:nvSpPr>
          <p:cNvPr id="21" name="Rectangle: Rounded Corners 20">
            <a:extLst>
              <a:ext uri="{FF2B5EF4-FFF2-40B4-BE49-F238E27FC236}">
                <a16:creationId xmlns:a16="http://schemas.microsoft.com/office/drawing/2014/main" id="{EC93A1CB-0A86-41D8-9829-EDD87723BC92}"/>
              </a:ext>
            </a:extLst>
          </p:cNvPr>
          <p:cNvSpPr/>
          <p:nvPr/>
        </p:nvSpPr>
        <p:spPr>
          <a:xfrm>
            <a:off x="3091302" y="3080585"/>
            <a:ext cx="1293129" cy="564134"/>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C676A34D-FED2-4DB4-9A82-34BA2FF2E66C}"/>
              </a:ext>
            </a:extLst>
          </p:cNvPr>
          <p:cNvSpPr txBox="1"/>
          <p:nvPr/>
        </p:nvSpPr>
        <p:spPr>
          <a:xfrm>
            <a:off x="6306657" y="3121499"/>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23" name="TextBox 22">
            <a:extLst>
              <a:ext uri="{FF2B5EF4-FFF2-40B4-BE49-F238E27FC236}">
                <a16:creationId xmlns:a16="http://schemas.microsoft.com/office/drawing/2014/main" id="{DAD3D23D-BDD4-4A11-A0BB-B625300BA8FD}"/>
              </a:ext>
            </a:extLst>
          </p:cNvPr>
          <p:cNvSpPr txBox="1"/>
          <p:nvPr/>
        </p:nvSpPr>
        <p:spPr>
          <a:xfrm>
            <a:off x="9163670" y="3148721"/>
            <a:ext cx="1992923" cy="523220"/>
          </a:xfrm>
          <a:prstGeom prst="rect">
            <a:avLst/>
          </a:prstGeom>
          <a:noFill/>
        </p:spPr>
        <p:txBody>
          <a:bodyPr wrap="square" rtlCol="0">
            <a:spAutoFit/>
          </a:bodyPr>
          <a:lstStyle/>
          <a:p>
            <a:pPr algn="ctr"/>
            <a:r>
              <a:rPr lang="en-GB" sz="2800" i="1" dirty="0">
                <a:solidFill>
                  <a:srgbClr val="002060"/>
                </a:solidFill>
              </a:rPr>
              <a:t>table</a:t>
            </a:r>
          </a:p>
        </p:txBody>
      </p:sp>
      <p:sp>
        <p:nvSpPr>
          <p:cNvPr id="24" name="Rectangle: Rounded Corners 23">
            <a:extLst>
              <a:ext uri="{FF2B5EF4-FFF2-40B4-BE49-F238E27FC236}">
                <a16:creationId xmlns:a16="http://schemas.microsoft.com/office/drawing/2014/main" id="{F96D3CC5-E099-401A-89B2-20062DA65578}"/>
              </a:ext>
            </a:extLst>
          </p:cNvPr>
          <p:cNvSpPr/>
          <p:nvPr/>
        </p:nvSpPr>
        <p:spPr>
          <a:xfrm>
            <a:off x="2438400" y="3749450"/>
            <a:ext cx="1077693" cy="539646"/>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E19FDE8-D16F-4E6D-9903-4A31DF974705}"/>
              </a:ext>
            </a:extLst>
          </p:cNvPr>
          <p:cNvSpPr txBox="1"/>
          <p:nvPr/>
        </p:nvSpPr>
        <p:spPr>
          <a:xfrm>
            <a:off x="6296121" y="3756298"/>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26" name="TextBox 25">
            <a:extLst>
              <a:ext uri="{FF2B5EF4-FFF2-40B4-BE49-F238E27FC236}">
                <a16:creationId xmlns:a16="http://schemas.microsoft.com/office/drawing/2014/main" id="{AFDC0161-0E2A-4C80-BF20-17F80437F3A1}"/>
              </a:ext>
            </a:extLst>
          </p:cNvPr>
          <p:cNvSpPr txBox="1"/>
          <p:nvPr/>
        </p:nvSpPr>
        <p:spPr>
          <a:xfrm>
            <a:off x="9163670" y="3824066"/>
            <a:ext cx="1992923" cy="523220"/>
          </a:xfrm>
          <a:prstGeom prst="rect">
            <a:avLst/>
          </a:prstGeom>
          <a:noFill/>
        </p:spPr>
        <p:txBody>
          <a:bodyPr wrap="square" rtlCol="0">
            <a:spAutoFit/>
          </a:bodyPr>
          <a:lstStyle/>
          <a:p>
            <a:pPr algn="ctr"/>
            <a:r>
              <a:rPr lang="en-GB" sz="2800" i="1" dirty="0">
                <a:solidFill>
                  <a:srgbClr val="002060"/>
                </a:solidFill>
              </a:rPr>
              <a:t>pencil</a:t>
            </a:r>
          </a:p>
        </p:txBody>
      </p:sp>
      <p:sp>
        <p:nvSpPr>
          <p:cNvPr id="27" name="TextBox 26">
            <a:extLst>
              <a:ext uri="{FF2B5EF4-FFF2-40B4-BE49-F238E27FC236}">
                <a16:creationId xmlns:a16="http://schemas.microsoft.com/office/drawing/2014/main" id="{77EDB883-17D5-44A8-9C81-3A648733426D}"/>
              </a:ext>
            </a:extLst>
          </p:cNvPr>
          <p:cNvSpPr txBox="1"/>
          <p:nvPr/>
        </p:nvSpPr>
        <p:spPr>
          <a:xfrm>
            <a:off x="6332789" y="4417757"/>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28" name="Rectangle: Rounded Corners 27">
            <a:extLst>
              <a:ext uri="{FF2B5EF4-FFF2-40B4-BE49-F238E27FC236}">
                <a16:creationId xmlns:a16="http://schemas.microsoft.com/office/drawing/2014/main" id="{F9312E9F-8CC5-441C-84BC-BA3A1F0AA7FE}"/>
              </a:ext>
            </a:extLst>
          </p:cNvPr>
          <p:cNvSpPr/>
          <p:nvPr/>
        </p:nvSpPr>
        <p:spPr>
          <a:xfrm>
            <a:off x="3245529" y="4431770"/>
            <a:ext cx="1024846" cy="516045"/>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E1591336-446C-452E-9DD4-88EB92DF0EE6}"/>
              </a:ext>
            </a:extLst>
          </p:cNvPr>
          <p:cNvSpPr txBox="1"/>
          <p:nvPr/>
        </p:nvSpPr>
        <p:spPr>
          <a:xfrm>
            <a:off x="9163670" y="4389360"/>
            <a:ext cx="1992923" cy="523220"/>
          </a:xfrm>
          <a:prstGeom prst="rect">
            <a:avLst/>
          </a:prstGeom>
          <a:noFill/>
        </p:spPr>
        <p:txBody>
          <a:bodyPr wrap="square" rtlCol="0">
            <a:spAutoFit/>
          </a:bodyPr>
          <a:lstStyle/>
          <a:p>
            <a:pPr algn="ctr"/>
            <a:r>
              <a:rPr lang="en-GB" sz="2800" i="1" dirty="0">
                <a:solidFill>
                  <a:srgbClr val="002060"/>
                </a:solidFill>
              </a:rPr>
              <a:t>person</a:t>
            </a:r>
          </a:p>
        </p:txBody>
      </p:sp>
      <p:sp>
        <p:nvSpPr>
          <p:cNvPr id="30" name="Rectangle: Rounded Corners 29">
            <a:extLst>
              <a:ext uri="{FF2B5EF4-FFF2-40B4-BE49-F238E27FC236}">
                <a16:creationId xmlns:a16="http://schemas.microsoft.com/office/drawing/2014/main" id="{DA6FAD0D-4938-42C1-87D0-FA34DF43B2BA}"/>
              </a:ext>
            </a:extLst>
          </p:cNvPr>
          <p:cNvSpPr/>
          <p:nvPr/>
        </p:nvSpPr>
        <p:spPr>
          <a:xfrm>
            <a:off x="2977246" y="5040801"/>
            <a:ext cx="1293129" cy="489081"/>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90E9B6C1-3B32-45BE-9E0B-84F323271160}"/>
              </a:ext>
            </a:extLst>
          </p:cNvPr>
          <p:cNvSpPr txBox="1"/>
          <p:nvPr/>
        </p:nvSpPr>
        <p:spPr>
          <a:xfrm>
            <a:off x="6332789" y="5021032"/>
            <a:ext cx="1992923" cy="523220"/>
          </a:xfrm>
          <a:prstGeom prst="rect">
            <a:avLst/>
          </a:prstGeom>
          <a:noFill/>
        </p:spPr>
        <p:txBody>
          <a:bodyPr wrap="square" rtlCol="0">
            <a:spAutoFit/>
          </a:bodyPr>
          <a:lstStyle/>
          <a:p>
            <a:pPr algn="ctr"/>
            <a:r>
              <a:rPr lang="en-GB" sz="2800" i="1" dirty="0">
                <a:solidFill>
                  <a:srgbClr val="002060"/>
                </a:solidFill>
              </a:rPr>
              <a:t>a </a:t>
            </a:r>
          </a:p>
        </p:txBody>
      </p:sp>
      <p:sp>
        <p:nvSpPr>
          <p:cNvPr id="32" name="TextBox 31">
            <a:extLst>
              <a:ext uri="{FF2B5EF4-FFF2-40B4-BE49-F238E27FC236}">
                <a16:creationId xmlns:a16="http://schemas.microsoft.com/office/drawing/2014/main" id="{0AFCEC81-5BE8-471C-86B6-F5299A38967D}"/>
              </a:ext>
            </a:extLst>
          </p:cNvPr>
          <p:cNvSpPr txBox="1"/>
          <p:nvPr/>
        </p:nvSpPr>
        <p:spPr>
          <a:xfrm>
            <a:off x="9163670" y="5006662"/>
            <a:ext cx="1992923" cy="523220"/>
          </a:xfrm>
          <a:prstGeom prst="rect">
            <a:avLst/>
          </a:prstGeom>
          <a:noFill/>
        </p:spPr>
        <p:txBody>
          <a:bodyPr wrap="square" rtlCol="0">
            <a:spAutoFit/>
          </a:bodyPr>
          <a:lstStyle/>
          <a:p>
            <a:pPr algn="ctr"/>
            <a:r>
              <a:rPr lang="en-GB" sz="2800" i="1" dirty="0">
                <a:solidFill>
                  <a:srgbClr val="002060"/>
                </a:solidFill>
              </a:rPr>
              <a:t>word</a:t>
            </a:r>
          </a:p>
        </p:txBody>
      </p:sp>
      <p:sp>
        <p:nvSpPr>
          <p:cNvPr id="33" name="Rectangle: Rounded Corners 32">
            <a:extLst>
              <a:ext uri="{FF2B5EF4-FFF2-40B4-BE49-F238E27FC236}">
                <a16:creationId xmlns:a16="http://schemas.microsoft.com/office/drawing/2014/main" id="{1C501B25-0533-46B5-ABC7-FA17A3750151}"/>
              </a:ext>
            </a:extLst>
          </p:cNvPr>
          <p:cNvSpPr/>
          <p:nvPr/>
        </p:nvSpPr>
        <p:spPr>
          <a:xfrm>
            <a:off x="3306738" y="5711312"/>
            <a:ext cx="1077693" cy="489081"/>
          </a:xfrm>
          <a:prstGeom prst="roundRect">
            <a:avLst/>
          </a:prstGeom>
          <a:solidFill>
            <a:srgbClr val="2E9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a:extLst>
              <a:ext uri="{FF2B5EF4-FFF2-40B4-BE49-F238E27FC236}">
                <a16:creationId xmlns:a16="http://schemas.microsoft.com/office/drawing/2014/main" id="{4D9CC610-4345-49DC-9404-D56DB2B57EA9}"/>
              </a:ext>
            </a:extLst>
          </p:cNvPr>
          <p:cNvSpPr txBox="1"/>
          <p:nvPr/>
        </p:nvSpPr>
        <p:spPr>
          <a:xfrm>
            <a:off x="6332789" y="5715585"/>
            <a:ext cx="1992923" cy="523220"/>
          </a:xfrm>
          <a:prstGeom prst="rect">
            <a:avLst/>
          </a:prstGeom>
          <a:noFill/>
        </p:spPr>
        <p:txBody>
          <a:bodyPr wrap="square" rtlCol="0">
            <a:spAutoFit/>
          </a:bodyPr>
          <a:lstStyle/>
          <a:p>
            <a:pPr algn="ctr"/>
            <a:r>
              <a:rPr lang="en-GB" sz="2800" i="1" dirty="0">
                <a:solidFill>
                  <a:srgbClr val="002060"/>
                </a:solidFill>
              </a:rPr>
              <a:t>not a </a:t>
            </a:r>
          </a:p>
        </p:txBody>
      </p:sp>
      <p:sp>
        <p:nvSpPr>
          <p:cNvPr id="35" name="TextBox 34">
            <a:extLst>
              <a:ext uri="{FF2B5EF4-FFF2-40B4-BE49-F238E27FC236}">
                <a16:creationId xmlns:a16="http://schemas.microsoft.com/office/drawing/2014/main" id="{5D8B6493-DCAD-4520-89F0-8BDE55E68750}"/>
              </a:ext>
            </a:extLst>
          </p:cNvPr>
          <p:cNvSpPr txBox="1"/>
          <p:nvPr/>
        </p:nvSpPr>
        <p:spPr>
          <a:xfrm>
            <a:off x="9153667" y="5677173"/>
            <a:ext cx="1992923" cy="523220"/>
          </a:xfrm>
          <a:prstGeom prst="rect">
            <a:avLst/>
          </a:prstGeom>
          <a:noFill/>
        </p:spPr>
        <p:txBody>
          <a:bodyPr wrap="square" rtlCol="0">
            <a:spAutoFit/>
          </a:bodyPr>
          <a:lstStyle/>
          <a:p>
            <a:pPr algn="ctr"/>
            <a:r>
              <a:rPr lang="en-GB" sz="2800" i="1" dirty="0">
                <a:solidFill>
                  <a:srgbClr val="002060"/>
                </a:solidFill>
              </a:rPr>
              <a:t>football</a:t>
            </a:r>
          </a:p>
        </p:txBody>
      </p:sp>
      <p:sp>
        <p:nvSpPr>
          <p:cNvPr id="50" name="Speech Bubble: Rectangle with Corners Rounded 49">
            <a:extLst>
              <a:ext uri="{FF2B5EF4-FFF2-40B4-BE49-F238E27FC236}">
                <a16:creationId xmlns:a16="http://schemas.microsoft.com/office/drawing/2014/main" id="{EEA6DF19-331B-48AC-9503-B10A5BD27D76}"/>
              </a:ext>
            </a:extLst>
          </p:cNvPr>
          <p:cNvSpPr/>
          <p:nvPr/>
        </p:nvSpPr>
        <p:spPr>
          <a:xfrm>
            <a:off x="2596264" y="1131463"/>
            <a:ext cx="3594712" cy="1076238"/>
          </a:xfrm>
          <a:prstGeom prst="wedgeRoundRectCallout">
            <a:avLst>
              <a:gd name="adj1" fmla="val -20518"/>
              <a:gd name="adj2" fmla="val 67291"/>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Hund is masculine (der/</a:t>
            </a:r>
            <a:r>
              <a:rPr lang="en-GB" sz="2000" dirty="0" err="1">
                <a:solidFill>
                  <a:schemeClr val="bg1"/>
                </a:solidFill>
              </a:rPr>
              <a:t>ein</a:t>
            </a:r>
            <a:r>
              <a:rPr lang="en-GB" sz="2000" dirty="0">
                <a:solidFill>
                  <a:schemeClr val="bg1"/>
                </a:solidFill>
              </a:rPr>
              <a:t> Hund) so the only correct option here is </a:t>
            </a:r>
            <a:r>
              <a:rPr lang="en-GB" sz="2000" b="1" dirty="0" err="1">
                <a:solidFill>
                  <a:schemeClr val="bg1"/>
                </a:solidFill>
              </a:rPr>
              <a:t>kein</a:t>
            </a:r>
            <a:r>
              <a:rPr lang="en-GB" sz="2000" dirty="0">
                <a:solidFill>
                  <a:schemeClr val="bg1"/>
                </a:solidFill>
              </a:rPr>
              <a:t>. </a:t>
            </a:r>
          </a:p>
        </p:txBody>
      </p:sp>
    </p:spTree>
    <p:extLst>
      <p:ext uri="{BB962C8B-B14F-4D97-AF65-F5344CB8AC3E}">
        <p14:creationId xmlns:p14="http://schemas.microsoft.com/office/powerpoint/2010/main" val="147416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48" grpId="0"/>
      <p:bldP spid="21" grpId="0" animBg="1"/>
      <p:bldP spid="22" grpId="0"/>
      <p:bldP spid="23" grpId="0"/>
      <p:bldP spid="24" grpId="0" animBg="1"/>
      <p:bldP spid="25" grpId="0"/>
      <p:bldP spid="26" grpId="0"/>
      <p:bldP spid="27" grpId="0"/>
      <p:bldP spid="28" grpId="0" animBg="1"/>
      <p:bldP spid="29" grpId="0"/>
      <p:bldP spid="30" grpId="0" animBg="1"/>
      <p:bldP spid="31" grpId="0"/>
      <p:bldP spid="32" grpId="0"/>
      <p:bldP spid="33" grpId="0" animBg="1"/>
      <p:bldP spid="34" grpId="0"/>
      <p:bldP spid="35" grpId="0"/>
      <p:bldP spid="50" grpId="0" animBg="1"/>
      <p:bldP spid="5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nvGraphicFramePr>
        <p:xfrm>
          <a:off x="6262392" y="1466882"/>
          <a:ext cx="5022380" cy="34747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28491" y="1429849"/>
          <a:ext cx="5199867" cy="43891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5" name="CustomShape 22">
            <a:hlinkClick r:id="" action="ppaction://noaction">
              <a:snd r:embed="rId10" name="T2_W1_12.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2.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2.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2.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2.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2.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2.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54775" y="2407075"/>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979984" y="3225142"/>
            <a:ext cx="517321" cy="517320"/>
          </a:xfrm>
          <a:prstGeom prst="rect">
            <a:avLst/>
          </a:prstGeom>
        </p:spPr>
      </p:pic>
      <p:sp>
        <p:nvSpPr>
          <p:cNvPr id="20" name="Speech Bubble: Rectangle with Corners Rounded 19">
            <a:hlinkClick r:id="" action="ppaction://noaction">
              <a:snd r:embed="rId19" name="T2_W1_12.1.wav"/>
            </a:hlinkClick>
            <a:extLst>
              <a:ext uri="{FF2B5EF4-FFF2-40B4-BE49-F238E27FC236}">
                <a16:creationId xmlns:a16="http://schemas.microsoft.com/office/drawing/2014/main" id="{51249EF5-A35F-4959-8B68-5550FE53A9E4}"/>
              </a:ext>
            </a:extLst>
          </p:cNvPr>
          <p:cNvSpPr/>
          <p:nvPr/>
        </p:nvSpPr>
        <p:spPr>
          <a:xfrm>
            <a:off x="986425" y="275379"/>
            <a:ext cx="4284104"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sp>
        <p:nvSpPr>
          <p:cNvPr id="24" name="Google Shape;108;p3">
            <a:hlinkClick r:id="" action="ppaction://noaction">
              <a:snd r:embed="rId19" name="T2_W1_12.1.wav"/>
            </a:hlinkClick>
            <a:extLst>
              <a:ext uri="{FF2B5EF4-FFF2-40B4-BE49-F238E27FC236}">
                <a16:creationId xmlns:a16="http://schemas.microsoft.com/office/drawing/2014/main" id="{5EF4171A-F0B5-4E64-BF1D-F2CA17CBEBE1}"/>
              </a:ext>
            </a:extLst>
          </p:cNvPr>
          <p:cNvSpPr txBox="1"/>
          <p:nvPr/>
        </p:nvSpPr>
        <p:spPr>
          <a:xfrm>
            <a:off x="1060161" y="296901"/>
            <a:ext cx="363732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Hör</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zu</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Ist</a:t>
            </a:r>
            <a:r>
              <a:rPr lang="en-GB" sz="2400" b="1" dirty="0">
                <a:solidFill>
                  <a:prstClr val="white"/>
                </a:solidFill>
                <a:latin typeface="Century Gothic" panose="020B0502020202020204" pitchFamily="34" charset="0"/>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5" name="Picture 2" descr="http://www.clker.com/cliparts/0/F/H/c/a/X/crossword-letter-tiles-hi.png">
            <a:extLst>
              <a:ext uri="{FF2B5EF4-FFF2-40B4-BE49-F238E27FC236}">
                <a16:creationId xmlns:a16="http://schemas.microsoft.com/office/drawing/2014/main" id="{3958BA3A-F378-42C2-BDF1-CD3F230901C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18256" y="4120952"/>
            <a:ext cx="1036885" cy="7206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3056627-7940-4484-A2BE-15B800DA832D}"/>
              </a:ext>
            </a:extLst>
          </p:cNvPr>
          <p:cNvPicPr>
            <a:picLocks noChangeAspect="1"/>
          </p:cNvPicPr>
          <p:nvPr/>
        </p:nvPicPr>
        <p:blipFill>
          <a:blip r:embed="rId23"/>
          <a:stretch>
            <a:fillRect/>
          </a:stretch>
        </p:blipFill>
        <p:spPr>
          <a:xfrm>
            <a:off x="1978251" y="2230267"/>
            <a:ext cx="756237" cy="770836"/>
          </a:xfrm>
          <a:prstGeom prst="rect">
            <a:avLst/>
          </a:prstGeom>
        </p:spPr>
      </p:pic>
      <p:pic>
        <p:nvPicPr>
          <p:cNvPr id="7" name="Picture 6">
            <a:extLst>
              <a:ext uri="{FF2B5EF4-FFF2-40B4-BE49-F238E27FC236}">
                <a16:creationId xmlns:a16="http://schemas.microsoft.com/office/drawing/2014/main" id="{30854683-AEDF-468D-94D0-4FCBDE90ACB9}"/>
              </a:ext>
            </a:extLst>
          </p:cNvPr>
          <p:cNvPicPr>
            <a:picLocks noChangeAspect="1"/>
          </p:cNvPicPr>
          <p:nvPr/>
        </p:nvPicPr>
        <p:blipFill>
          <a:blip r:embed="rId24"/>
          <a:stretch>
            <a:fillRect/>
          </a:stretch>
        </p:blipFill>
        <p:spPr>
          <a:xfrm>
            <a:off x="4315272" y="2230267"/>
            <a:ext cx="382760" cy="770836"/>
          </a:xfrm>
          <a:prstGeom prst="rect">
            <a:avLst/>
          </a:prstGeom>
        </p:spPr>
      </p:pic>
      <p:pic>
        <p:nvPicPr>
          <p:cNvPr id="8" name="Picture 7">
            <a:extLst>
              <a:ext uri="{FF2B5EF4-FFF2-40B4-BE49-F238E27FC236}">
                <a16:creationId xmlns:a16="http://schemas.microsoft.com/office/drawing/2014/main" id="{069F957C-3704-40ED-8ECA-E438E968D006}"/>
              </a:ext>
            </a:extLst>
          </p:cNvPr>
          <p:cNvPicPr>
            <a:picLocks noChangeAspect="1"/>
          </p:cNvPicPr>
          <p:nvPr/>
        </p:nvPicPr>
        <p:blipFill>
          <a:blip r:embed="rId25"/>
          <a:stretch>
            <a:fillRect/>
          </a:stretch>
        </p:blipFill>
        <p:spPr>
          <a:xfrm>
            <a:off x="4290519" y="3101376"/>
            <a:ext cx="510861" cy="854965"/>
          </a:xfrm>
          <a:prstGeom prst="rect">
            <a:avLst/>
          </a:prstGeom>
        </p:spPr>
      </p:pic>
      <p:pic>
        <p:nvPicPr>
          <p:cNvPr id="10" name="Picture 9">
            <a:extLst>
              <a:ext uri="{FF2B5EF4-FFF2-40B4-BE49-F238E27FC236}">
                <a16:creationId xmlns:a16="http://schemas.microsoft.com/office/drawing/2014/main" id="{334DF8BE-E380-4C13-BB3F-48A04336D9EA}"/>
              </a:ext>
            </a:extLst>
          </p:cNvPr>
          <p:cNvPicPr>
            <a:picLocks noChangeAspect="1"/>
          </p:cNvPicPr>
          <p:nvPr/>
        </p:nvPicPr>
        <p:blipFill>
          <a:blip r:embed="rId26"/>
          <a:stretch>
            <a:fillRect/>
          </a:stretch>
        </p:blipFill>
        <p:spPr>
          <a:xfrm>
            <a:off x="1825034" y="3097974"/>
            <a:ext cx="926868" cy="861770"/>
          </a:xfrm>
          <a:prstGeom prst="rect">
            <a:avLst/>
          </a:prstGeom>
        </p:spPr>
      </p:pic>
      <p:pic>
        <p:nvPicPr>
          <p:cNvPr id="32" name="Picture 31" descr="A picture containing text, stationary&#10;&#10;Description automatically generated">
            <a:extLst>
              <a:ext uri="{FF2B5EF4-FFF2-40B4-BE49-F238E27FC236}">
                <a16:creationId xmlns:a16="http://schemas.microsoft.com/office/drawing/2014/main" id="{D9A0FC78-1ADF-47EF-976E-DAF461A1B7B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35397" y="4941602"/>
            <a:ext cx="944570" cy="764922"/>
          </a:xfrm>
          <a:prstGeom prst="rect">
            <a:avLst/>
          </a:prstGeom>
          <a:solidFill>
            <a:schemeClr val="bg1"/>
          </a:solidFill>
        </p:spPr>
      </p:pic>
      <p:pic>
        <p:nvPicPr>
          <p:cNvPr id="33" name="Picture 32" descr="A picture containing soccer, dome&#10;&#10;Description automatically generated">
            <a:extLst>
              <a:ext uri="{FF2B5EF4-FFF2-40B4-BE49-F238E27FC236}">
                <a16:creationId xmlns:a16="http://schemas.microsoft.com/office/drawing/2014/main" id="{E407A787-CAE9-487E-9A23-D8F6802D23B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563480" y="2294488"/>
            <a:ext cx="742346" cy="742346"/>
          </a:xfrm>
          <a:prstGeom prst="rect">
            <a:avLst/>
          </a:prstGeom>
        </p:spPr>
      </p:pic>
      <p:pic>
        <p:nvPicPr>
          <p:cNvPr id="34" name="Picture 33" descr="Shape&#10;&#10;Description automatically generated with medium confidence">
            <a:extLst>
              <a:ext uri="{FF2B5EF4-FFF2-40B4-BE49-F238E27FC236}">
                <a16:creationId xmlns:a16="http://schemas.microsoft.com/office/drawing/2014/main" id="{DF5DCD46-86D5-4288-866F-2F9D95CBCFCA}"/>
              </a:ext>
            </a:extLst>
          </p:cNvPr>
          <p:cNvPicPr>
            <a:picLocks noChangeAspect="1"/>
          </p:cNvPicPr>
          <p:nvPr/>
        </p:nvPicPr>
        <p:blipFill>
          <a:blip r:embed="rId2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914490" y="4101265"/>
            <a:ext cx="734911" cy="668310"/>
          </a:xfrm>
          <a:prstGeom prst="rect">
            <a:avLst/>
          </a:prstGeom>
        </p:spPr>
      </p:pic>
      <p:pic>
        <p:nvPicPr>
          <p:cNvPr id="11" name="Picture 10">
            <a:extLst>
              <a:ext uri="{FF2B5EF4-FFF2-40B4-BE49-F238E27FC236}">
                <a16:creationId xmlns:a16="http://schemas.microsoft.com/office/drawing/2014/main" id="{C531E604-0FEC-414F-B93B-99B677FA9F4A}"/>
              </a:ext>
            </a:extLst>
          </p:cNvPr>
          <p:cNvPicPr>
            <a:picLocks noChangeAspect="1"/>
          </p:cNvPicPr>
          <p:nvPr/>
        </p:nvPicPr>
        <p:blipFill>
          <a:blip r:embed="rId30"/>
          <a:stretch>
            <a:fillRect/>
          </a:stretch>
        </p:blipFill>
        <p:spPr>
          <a:xfrm>
            <a:off x="3993436" y="5118420"/>
            <a:ext cx="1192474" cy="611525"/>
          </a:xfrm>
          <a:prstGeom prst="rect">
            <a:avLst/>
          </a:prstGeom>
        </p:spPr>
      </p:pic>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734488" y="4200452"/>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5217276" y="5057940"/>
            <a:ext cx="517321" cy="517320"/>
          </a:xfrm>
          <a:prstGeom prst="rect">
            <a:avLst/>
          </a:prstGeom>
        </p:spPr>
      </p:pic>
      <p:pic>
        <p:nvPicPr>
          <p:cNvPr id="12" name="Picture 11">
            <a:extLst>
              <a:ext uri="{FF2B5EF4-FFF2-40B4-BE49-F238E27FC236}">
                <a16:creationId xmlns:a16="http://schemas.microsoft.com/office/drawing/2014/main" id="{565F84BA-525E-47ED-AEC1-BA7AE1507196}"/>
              </a:ext>
            </a:extLst>
          </p:cNvPr>
          <p:cNvPicPr>
            <a:picLocks noChangeAspect="1"/>
          </p:cNvPicPr>
          <p:nvPr/>
        </p:nvPicPr>
        <p:blipFill>
          <a:blip r:embed="rId31"/>
          <a:stretch>
            <a:fillRect/>
          </a:stretch>
        </p:blipFill>
        <p:spPr>
          <a:xfrm>
            <a:off x="7347661" y="2325256"/>
            <a:ext cx="947407" cy="641518"/>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10577304" y="2392688"/>
            <a:ext cx="517321" cy="517320"/>
          </a:xfrm>
          <a:prstGeom prst="rect">
            <a:avLst/>
          </a:prstGeom>
        </p:spPr>
      </p:pic>
      <p:pic>
        <p:nvPicPr>
          <p:cNvPr id="39" name="Picture 38">
            <a:extLst>
              <a:ext uri="{FF2B5EF4-FFF2-40B4-BE49-F238E27FC236}">
                <a16:creationId xmlns:a16="http://schemas.microsoft.com/office/drawing/2014/main" id="{700C1C82-6915-4412-AA34-86E0EAFADE35}"/>
              </a:ext>
            </a:extLst>
          </p:cNvPr>
          <p:cNvPicPr>
            <a:picLocks noChangeAspect="1"/>
          </p:cNvPicPr>
          <p:nvPr/>
        </p:nvPicPr>
        <p:blipFill>
          <a:blip r:embed="rId24"/>
          <a:stretch>
            <a:fillRect/>
          </a:stretch>
        </p:blipFill>
        <p:spPr>
          <a:xfrm>
            <a:off x="7653987" y="3215184"/>
            <a:ext cx="382760" cy="770836"/>
          </a:xfrm>
          <a:prstGeom prst="rect">
            <a:avLst/>
          </a:prstGeom>
        </p:spPr>
      </p:pic>
      <p:pic>
        <p:nvPicPr>
          <p:cNvPr id="13" name="Picture 12">
            <a:extLst>
              <a:ext uri="{FF2B5EF4-FFF2-40B4-BE49-F238E27FC236}">
                <a16:creationId xmlns:a16="http://schemas.microsoft.com/office/drawing/2014/main" id="{AE8259F8-EB05-44B4-972D-E8D380187643}"/>
              </a:ext>
            </a:extLst>
          </p:cNvPr>
          <p:cNvPicPr>
            <a:picLocks noChangeAspect="1"/>
          </p:cNvPicPr>
          <p:nvPr/>
        </p:nvPicPr>
        <p:blipFill>
          <a:blip r:embed="rId32"/>
          <a:stretch>
            <a:fillRect/>
          </a:stretch>
        </p:blipFill>
        <p:spPr>
          <a:xfrm>
            <a:off x="9648495" y="4192107"/>
            <a:ext cx="677297" cy="659236"/>
          </a:xfrm>
          <a:prstGeom prst="rect">
            <a:avLst/>
          </a:prstGeom>
        </p:spPr>
      </p:pic>
      <p:pic>
        <p:nvPicPr>
          <p:cNvPr id="14" name="Picture 13">
            <a:extLst>
              <a:ext uri="{FF2B5EF4-FFF2-40B4-BE49-F238E27FC236}">
                <a16:creationId xmlns:a16="http://schemas.microsoft.com/office/drawing/2014/main" id="{9A1B6549-FA47-4CED-9BBF-31B4DFFC72CE}"/>
              </a:ext>
            </a:extLst>
          </p:cNvPr>
          <p:cNvPicPr>
            <a:picLocks noChangeAspect="1"/>
          </p:cNvPicPr>
          <p:nvPr/>
        </p:nvPicPr>
        <p:blipFill>
          <a:blip r:embed="rId33"/>
          <a:stretch>
            <a:fillRect/>
          </a:stretch>
        </p:blipFill>
        <p:spPr>
          <a:xfrm>
            <a:off x="7437776" y="4035797"/>
            <a:ext cx="577927" cy="856027"/>
          </a:xfrm>
          <a:prstGeom prst="rect">
            <a:avLst/>
          </a:prstGeom>
        </p:spPr>
      </p:pic>
      <p:pic>
        <p:nvPicPr>
          <p:cNvPr id="40" name="Picture 39">
            <a:extLst>
              <a:ext uri="{FF2B5EF4-FFF2-40B4-BE49-F238E27FC236}">
                <a16:creationId xmlns:a16="http://schemas.microsoft.com/office/drawing/2014/main" id="{947B494E-B415-4965-BBB2-45146B584F63}"/>
              </a:ext>
            </a:extLst>
          </p:cNvPr>
          <p:cNvPicPr>
            <a:picLocks noChangeAspect="1"/>
          </p:cNvPicPr>
          <p:nvPr/>
        </p:nvPicPr>
        <p:blipFill>
          <a:blip r:embed="rId34"/>
          <a:stretch>
            <a:fillRect/>
          </a:stretch>
        </p:blipFill>
        <p:spPr>
          <a:xfrm>
            <a:off x="9638971" y="3204241"/>
            <a:ext cx="857572" cy="769163"/>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r>
              <a:rPr lang="en-GB" sz="2800" b="1" dirty="0">
                <a:solidFill>
                  <a:srgbClr val="002060"/>
                </a:solidFill>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r>
              <a:rPr lang="en-GB" sz="2800" b="1" dirty="0"/>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r>
              <a:rPr lang="en-GB" sz="2800" b="1" dirty="0">
                <a:solidFill>
                  <a:srgbClr val="002060"/>
                </a:solidFill>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r>
              <a:rPr lang="en-GB" sz="2800" b="1" dirty="0">
                <a:solidFill>
                  <a:srgbClr val="002060"/>
                </a:solidFill>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295068" y="3305112"/>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8345004" y="4252255"/>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7169620" y="5051016"/>
            <a:ext cx="5022380" cy="1829792"/>
          </a:xfrm>
          <a:prstGeom prst="wedgeEllipseCallout">
            <a:avLst>
              <a:gd name="adj1" fmla="val -68388"/>
              <a:gd name="adj2" fmla="val -4800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rPr>
              <a:t>Think</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carefully about the gender of each of these nouns. Would you expect to hear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kein</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or </a:t>
            </a:r>
            <a:r>
              <a:rPr kumimoji="0" lang="en-GB" sz="2000" b="1" i="0" u="none" strike="noStrike" kern="0" cap="none" spc="0" normalizeH="0" noProof="0" dirty="0" err="1">
                <a:ln>
                  <a:noFill/>
                </a:ln>
                <a:solidFill>
                  <a:schemeClr val="bg1"/>
                </a:solidFill>
                <a:effectLst/>
                <a:uLnTx/>
                <a:uFillTx/>
                <a:latin typeface="Century Gothic" panose="020F0302020204030204"/>
                <a:ea typeface="+mn-ea"/>
                <a:cs typeface="+mn-cs"/>
              </a:rPr>
              <a:t>keine</a:t>
            </a:r>
            <a:r>
              <a:rPr kumimoji="0" lang="en-GB" sz="2000" i="0" u="none" strike="noStrike" kern="0" cap="none" spc="0" normalizeH="0" noProof="0" dirty="0">
                <a:ln>
                  <a:noFill/>
                </a:ln>
                <a:solidFill>
                  <a:schemeClr val="bg1"/>
                </a:solidFill>
                <a:effectLst/>
                <a:uLnTx/>
                <a:uFillTx/>
                <a:latin typeface="Century Gothic" panose="020F0302020204030204"/>
                <a:ea typeface="+mn-ea"/>
                <a:cs typeface="+mn-cs"/>
              </a:rPr>
              <a:t> before each? Why?</a:t>
            </a:r>
            <a:endParaRPr kumimoji="0" lang="en-GB" sz="2000"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Speech Bubble: Rectangle with Corners Rounded 44">
            <a:extLst>
              <a:ext uri="{FF2B5EF4-FFF2-40B4-BE49-F238E27FC236}">
                <a16:creationId xmlns:a16="http://schemas.microsoft.com/office/drawing/2014/main" id="{A02ACB13-CDC2-4C28-964E-B13CB2AF4A33}"/>
              </a:ext>
            </a:extLst>
          </p:cNvPr>
          <p:cNvSpPr/>
          <p:nvPr/>
        </p:nvSpPr>
        <p:spPr>
          <a:xfrm>
            <a:off x="1008251" y="867000"/>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ea typeface="+mn-ea"/>
                <a:cs typeface="+mn-cs"/>
              </a:rPr>
              <a:t>Which noun completes the sentence correctly?</a:t>
            </a:r>
          </a:p>
        </p:txBody>
      </p:sp>
    </p:spTree>
    <p:extLst>
      <p:ext uri="{BB962C8B-B14F-4D97-AF65-F5344CB8AC3E}">
        <p14:creationId xmlns:p14="http://schemas.microsoft.com/office/powerpoint/2010/main" val="129326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2_W1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1_12.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1_12.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1_12.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1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1_12.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2_W1_12.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Table 2">
            <a:extLst>
              <a:ext uri="{FF2B5EF4-FFF2-40B4-BE49-F238E27FC236}">
                <a16:creationId xmlns:a16="http://schemas.microsoft.com/office/drawing/2014/main" id="{FC1CDB6E-E888-43D7-A576-74A2A1666E9D}"/>
              </a:ext>
            </a:extLst>
          </p:cNvPr>
          <p:cNvGraphicFramePr/>
          <p:nvPr/>
        </p:nvGraphicFramePr>
        <p:xfrm>
          <a:off x="6262392" y="1466882"/>
          <a:ext cx="5022380" cy="374904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152911">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Tafel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Fußball</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Flasche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Foto</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Wasser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Farbe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627998" y="1323286"/>
          <a:ext cx="5199867" cy="4693920"/>
        </p:xfrm>
        <a:graphic>
          <a:graphicData uri="http://schemas.openxmlformats.org/drawingml/2006/table">
            <a:tbl>
              <a:tblPr/>
              <a:tblGrid>
                <a:gridCol w="822510">
                  <a:extLst>
                    <a:ext uri="{9D8B030D-6E8A-4147-A177-3AD203B41FA5}">
                      <a16:colId xmlns:a16="http://schemas.microsoft.com/office/drawing/2014/main" val="20000"/>
                    </a:ext>
                  </a:extLst>
                </a:gridCol>
                <a:gridCol w="2046959">
                  <a:extLst>
                    <a:ext uri="{9D8B030D-6E8A-4147-A177-3AD203B41FA5}">
                      <a16:colId xmlns:a16="http://schemas.microsoft.com/office/drawing/2014/main" val="20001"/>
                    </a:ext>
                  </a:extLst>
                </a:gridCol>
                <a:gridCol w="2330398">
                  <a:extLst>
                    <a:ext uri="{9D8B030D-6E8A-4147-A177-3AD203B41FA5}">
                      <a16:colId xmlns:a16="http://schemas.microsoft.com/office/drawing/2014/main" val="128568927"/>
                    </a:ext>
                  </a:extLst>
                </a:gridCol>
              </a:tblGrid>
              <a:tr h="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1400" b="1" dirty="0">
                          <a:solidFill>
                            <a:srgbClr val="002060"/>
                          </a:solidFill>
                        </a:rPr>
                        <a:t>  </a:t>
                      </a:r>
                    </a:p>
                    <a:p>
                      <a:endParaRPr lang="en-US" sz="1400" b="1" dirty="0">
                        <a:solidFill>
                          <a:srgbClr val="002060"/>
                        </a:solidFill>
                      </a:endParaRP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sz="1400" b="1" dirty="0">
                        <a:solidFill>
                          <a:srgbClr val="002060"/>
                        </a:solidFill>
                      </a:endParaRPr>
                    </a:p>
                    <a:p>
                      <a:r>
                        <a:rPr lang="en-US" sz="1400" b="1" dirty="0">
                          <a:solidFill>
                            <a:srgbClr val="002060"/>
                          </a:solidFill>
                        </a:rPr>
                        <a:t>    </a:t>
                      </a:r>
                    </a:p>
                    <a:p>
                      <a:r>
                        <a:rPr lang="en-US" sz="1400" b="1" dirty="0">
                          <a:solidFill>
                            <a:srgbClr val="002060"/>
                          </a:solidFill>
                        </a:rPr>
                        <a:t>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2000" b="0" strike="noStrike" spc="-1" dirty="0">
                          <a:solidFill>
                            <a:srgbClr val="002060"/>
                          </a:solidFill>
                          <a:latin typeface="Century gothic"/>
                        </a:rPr>
                        <a:t>Handy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p>
                      <a:pPr>
                        <a:lnSpc>
                          <a:spcPct val="100000"/>
                        </a:lnSpc>
                      </a:pPr>
                      <a:endParaRPr lang="en-GB" sz="1800" b="0" strike="noStrike" spc="-1" dirty="0">
                        <a:latin typeface="Century gothic"/>
                      </a:endParaRPr>
                    </a:p>
                    <a:p>
                      <a:pPr>
                        <a:lnSpc>
                          <a:spcPct val="100000"/>
                        </a:lnSpc>
                      </a:pPr>
                      <a:r>
                        <a:rPr lang="en-GB" sz="2000" b="0" strike="noStrike" spc="-1" dirty="0" err="1">
                          <a:solidFill>
                            <a:srgbClr val="002060"/>
                          </a:solidFill>
                          <a:latin typeface="Century gothic"/>
                        </a:rPr>
                        <a:t>Flasche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Freundin</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Hund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err="1">
                          <a:solidFill>
                            <a:srgbClr val="002060"/>
                          </a:solidFill>
                          <a:latin typeface="Century gothic"/>
                        </a:rPr>
                        <a:t>Tasche</a:t>
                      </a:r>
                      <a:endParaRPr lang="en-GB" sz="20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Wort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Bild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2000" b="0" strike="noStrike" spc="-1" dirty="0">
                        <a:solidFill>
                          <a:srgbClr val="002060"/>
                        </a:solidFill>
                        <a:latin typeface="Century gothic"/>
                      </a:endParaRPr>
                    </a:p>
                    <a:p>
                      <a:pPr>
                        <a:lnSpc>
                          <a:spcPct val="100000"/>
                        </a:lnSpc>
                      </a:pPr>
                      <a:endParaRPr lang="en-GB" sz="2000" b="0" strike="noStrike" spc="-1" dirty="0">
                        <a:solidFill>
                          <a:srgbClr val="002060"/>
                        </a:solidFill>
                        <a:latin typeface="Century gothic"/>
                      </a:endParaRPr>
                    </a:p>
                    <a:p>
                      <a:pPr>
                        <a:lnSpc>
                          <a:spcPct val="100000"/>
                        </a:lnSpc>
                      </a:pPr>
                      <a:r>
                        <a:rPr lang="en-GB" sz="2000" b="0" strike="noStrike" spc="-1" dirty="0">
                          <a:solidFill>
                            <a:srgbClr val="002060"/>
                          </a:solidFill>
                          <a:latin typeface="Century gothic"/>
                        </a:rPr>
                        <a:t>Schule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10" name="T2_W1_12.2.wav"/>
            </a:hlinkClick>
            <a:extLst>
              <a:ext uri="{FF2B5EF4-FFF2-40B4-BE49-F238E27FC236}">
                <a16:creationId xmlns:a16="http://schemas.microsoft.com/office/drawing/2014/main" id="{4247252A-FC32-4F16-8616-A5FE2859FCB7}"/>
              </a:ext>
            </a:extLst>
          </p:cNvPr>
          <p:cNvSpPr/>
          <p:nvPr/>
        </p:nvSpPr>
        <p:spPr>
          <a:xfrm>
            <a:off x="744693" y="23869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1_12.3.wav"/>
            </a:hlinkClick>
            <a:extLst>
              <a:ext uri="{FF2B5EF4-FFF2-40B4-BE49-F238E27FC236}">
                <a16:creationId xmlns:a16="http://schemas.microsoft.com/office/drawing/2014/main" id="{3AD5864B-E328-4811-82EC-A3D77BDC6BF2}"/>
              </a:ext>
            </a:extLst>
          </p:cNvPr>
          <p:cNvSpPr/>
          <p:nvPr/>
        </p:nvSpPr>
        <p:spPr>
          <a:xfrm>
            <a:off x="754404" y="3204242"/>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1_12.4.wav"/>
            </a:hlinkClick>
            <a:extLst>
              <a:ext uri="{FF2B5EF4-FFF2-40B4-BE49-F238E27FC236}">
                <a16:creationId xmlns:a16="http://schemas.microsoft.com/office/drawing/2014/main" id="{F2DAD2AC-ADD2-4480-845B-008BBA9A5F70}"/>
              </a:ext>
            </a:extLst>
          </p:cNvPr>
          <p:cNvSpPr/>
          <p:nvPr/>
        </p:nvSpPr>
        <p:spPr>
          <a:xfrm>
            <a:off x="744693" y="416133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1_12.5.wav"/>
            </a:hlinkClick>
            <a:extLst>
              <a:ext uri="{FF2B5EF4-FFF2-40B4-BE49-F238E27FC236}">
                <a16:creationId xmlns:a16="http://schemas.microsoft.com/office/drawing/2014/main" id="{E47FAB46-1A11-4EF4-B700-EF919D0338F8}"/>
              </a:ext>
            </a:extLst>
          </p:cNvPr>
          <p:cNvSpPr/>
          <p:nvPr/>
        </p:nvSpPr>
        <p:spPr>
          <a:xfrm>
            <a:off x="754404" y="511842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1_12.6.wav"/>
            </a:hlinkClick>
            <a:extLst>
              <a:ext uri="{FF2B5EF4-FFF2-40B4-BE49-F238E27FC236}">
                <a16:creationId xmlns:a16="http://schemas.microsoft.com/office/drawing/2014/main" id="{1ECA2C39-8E1B-46F9-B4CE-5D69DA706F12}"/>
              </a:ext>
            </a:extLst>
          </p:cNvPr>
          <p:cNvSpPr/>
          <p:nvPr/>
        </p:nvSpPr>
        <p:spPr>
          <a:xfrm>
            <a:off x="6410104" y="251650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1_12.7.wav"/>
            </a:hlinkClick>
            <a:extLst>
              <a:ext uri="{FF2B5EF4-FFF2-40B4-BE49-F238E27FC236}">
                <a16:creationId xmlns:a16="http://schemas.microsoft.com/office/drawing/2014/main" id="{B06E6BFD-FB69-40F9-9653-301D379E5A17}"/>
              </a:ext>
            </a:extLst>
          </p:cNvPr>
          <p:cNvSpPr/>
          <p:nvPr/>
        </p:nvSpPr>
        <p:spPr>
          <a:xfrm>
            <a:off x="6388404" y="340987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1_12.8.wav"/>
            </a:hlinkClick>
            <a:extLst>
              <a:ext uri="{FF2B5EF4-FFF2-40B4-BE49-F238E27FC236}">
                <a16:creationId xmlns:a16="http://schemas.microsoft.com/office/drawing/2014/main" id="{34261C61-C209-49EF-A2E1-6B62F7BA1FCB}"/>
              </a:ext>
            </a:extLst>
          </p:cNvPr>
          <p:cNvSpPr/>
          <p:nvPr/>
        </p:nvSpPr>
        <p:spPr>
          <a:xfrm>
            <a:off x="6388404" y="428524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27943" y="-12884"/>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023284" y="2158564"/>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235759" y="3202006"/>
            <a:ext cx="517321" cy="517320"/>
          </a:xfrm>
          <a:prstGeom prst="rect">
            <a:avLst/>
          </a:prstGeom>
        </p:spPr>
      </p:pic>
      <p:sp>
        <p:nvSpPr>
          <p:cNvPr id="20" name="Speech Bubble: Rectangle with Corners Rounded 19">
            <a:hlinkClick r:id="" action="ppaction://noaction">
              <a:snd r:embed="rId19" name="T2_W1_12.1.wav"/>
            </a:hlinkClick>
            <a:extLst>
              <a:ext uri="{FF2B5EF4-FFF2-40B4-BE49-F238E27FC236}">
                <a16:creationId xmlns:a16="http://schemas.microsoft.com/office/drawing/2014/main" id="{51249EF5-A35F-4959-8B68-5550FE53A9E4}"/>
              </a:ext>
            </a:extLst>
          </p:cNvPr>
          <p:cNvSpPr/>
          <p:nvPr/>
        </p:nvSpPr>
        <p:spPr>
          <a:xfrm>
            <a:off x="1032172" y="181729"/>
            <a:ext cx="4021853" cy="51732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BDC1C2F8-508E-4C5B-87E8-3E1B6BC07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168291"/>
            <a:ext cx="914400" cy="914400"/>
          </a:xfrm>
          <a:prstGeom prst="rect">
            <a:avLst/>
          </a:prstGeom>
        </p:spPr>
      </p:pic>
      <p:pic>
        <p:nvPicPr>
          <p:cNvPr id="25" name="Picture 2" descr="http://www.clker.com/cliparts/0/F/H/c/a/X/crossword-letter-tiles-hi.png">
            <a:hlinkClick r:id="" action="ppaction://noaction">
              <a:snd r:embed="rId22" name="T2_W1_13.6.wav"/>
            </a:hlinkClick>
            <a:extLst>
              <a:ext uri="{FF2B5EF4-FFF2-40B4-BE49-F238E27FC236}">
                <a16:creationId xmlns:a16="http://schemas.microsoft.com/office/drawing/2014/main" id="{3958BA3A-F378-42C2-BDF1-CD3F230901C8}"/>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518859" y="4197373"/>
            <a:ext cx="1036885" cy="7206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hlinkClick r:id="" action="ppaction://noaction">
              <a:snd r:embed="rId24" name="T2_W1_13.1.wav"/>
            </a:hlinkClick>
            <a:extLst>
              <a:ext uri="{FF2B5EF4-FFF2-40B4-BE49-F238E27FC236}">
                <a16:creationId xmlns:a16="http://schemas.microsoft.com/office/drawing/2014/main" id="{63056627-7940-4484-A2BE-15B800DA832D}"/>
              </a:ext>
            </a:extLst>
          </p:cNvPr>
          <p:cNvPicPr>
            <a:picLocks noChangeAspect="1"/>
          </p:cNvPicPr>
          <p:nvPr/>
        </p:nvPicPr>
        <p:blipFill>
          <a:blip r:embed="rId25"/>
          <a:stretch>
            <a:fillRect/>
          </a:stretch>
        </p:blipFill>
        <p:spPr>
          <a:xfrm>
            <a:off x="2501848" y="2178659"/>
            <a:ext cx="756237" cy="770836"/>
          </a:xfrm>
          <a:prstGeom prst="rect">
            <a:avLst/>
          </a:prstGeom>
        </p:spPr>
      </p:pic>
      <p:pic>
        <p:nvPicPr>
          <p:cNvPr id="7" name="Picture 6">
            <a:hlinkClick r:id="" action="ppaction://noaction">
              <a:snd r:embed="rId26" name="T2_W1_13.2.wav"/>
            </a:hlinkClick>
            <a:extLst>
              <a:ext uri="{FF2B5EF4-FFF2-40B4-BE49-F238E27FC236}">
                <a16:creationId xmlns:a16="http://schemas.microsoft.com/office/drawing/2014/main" id="{30854683-AEDF-468D-94D0-4FCBDE90ACB9}"/>
              </a:ext>
            </a:extLst>
          </p:cNvPr>
          <p:cNvPicPr>
            <a:picLocks noChangeAspect="1"/>
          </p:cNvPicPr>
          <p:nvPr/>
        </p:nvPicPr>
        <p:blipFill>
          <a:blip r:embed="rId27"/>
          <a:stretch>
            <a:fillRect/>
          </a:stretch>
        </p:blipFill>
        <p:spPr>
          <a:xfrm>
            <a:off x="5079148" y="2221053"/>
            <a:ext cx="382760" cy="770836"/>
          </a:xfrm>
          <a:prstGeom prst="rect">
            <a:avLst/>
          </a:prstGeom>
        </p:spPr>
      </p:pic>
      <p:pic>
        <p:nvPicPr>
          <p:cNvPr id="8" name="Picture 7">
            <a:hlinkClick r:id="" action="ppaction://noaction">
              <a:snd r:embed="rId28" name="T2_W1_13.4.wav"/>
            </a:hlinkClick>
            <a:extLst>
              <a:ext uri="{FF2B5EF4-FFF2-40B4-BE49-F238E27FC236}">
                <a16:creationId xmlns:a16="http://schemas.microsoft.com/office/drawing/2014/main" id="{069F957C-3704-40ED-8ECA-E438E968D006}"/>
              </a:ext>
            </a:extLst>
          </p:cNvPr>
          <p:cNvPicPr>
            <a:picLocks noChangeAspect="1"/>
          </p:cNvPicPr>
          <p:nvPr/>
        </p:nvPicPr>
        <p:blipFill>
          <a:blip r:embed="rId29"/>
          <a:stretch>
            <a:fillRect/>
          </a:stretch>
        </p:blipFill>
        <p:spPr>
          <a:xfrm>
            <a:off x="5037302" y="3127951"/>
            <a:ext cx="517321" cy="865776"/>
          </a:xfrm>
          <a:prstGeom prst="rect">
            <a:avLst/>
          </a:prstGeom>
        </p:spPr>
      </p:pic>
      <p:pic>
        <p:nvPicPr>
          <p:cNvPr id="10" name="Picture 9">
            <a:hlinkClick r:id="" action="ppaction://noaction">
              <a:snd r:embed="rId30" name="T2_W1_13.3.wav"/>
            </a:hlinkClick>
            <a:extLst>
              <a:ext uri="{FF2B5EF4-FFF2-40B4-BE49-F238E27FC236}">
                <a16:creationId xmlns:a16="http://schemas.microsoft.com/office/drawing/2014/main" id="{334DF8BE-E380-4C13-BB3F-48A04336D9EA}"/>
              </a:ext>
            </a:extLst>
          </p:cNvPr>
          <p:cNvPicPr>
            <a:picLocks noChangeAspect="1"/>
          </p:cNvPicPr>
          <p:nvPr/>
        </p:nvPicPr>
        <p:blipFill>
          <a:blip r:embed="rId31"/>
          <a:stretch>
            <a:fillRect/>
          </a:stretch>
        </p:blipFill>
        <p:spPr>
          <a:xfrm>
            <a:off x="2537514" y="3119198"/>
            <a:ext cx="926868" cy="861770"/>
          </a:xfrm>
          <a:prstGeom prst="rect">
            <a:avLst/>
          </a:prstGeom>
        </p:spPr>
      </p:pic>
      <p:pic>
        <p:nvPicPr>
          <p:cNvPr id="32" name="Picture 31" descr="A picture containing text, stationary&#10;&#10;Description automatically generated">
            <a:hlinkClick r:id="" action="ppaction://noaction">
              <a:snd r:embed="rId32" name="T2_W1_13.7.wav"/>
            </a:hlinkClick>
            <a:extLst>
              <a:ext uri="{FF2B5EF4-FFF2-40B4-BE49-F238E27FC236}">
                <a16:creationId xmlns:a16="http://schemas.microsoft.com/office/drawing/2014/main" id="{D9A0FC78-1ADF-47EF-976E-DAF461A1B7B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19190" y="5152253"/>
            <a:ext cx="944570" cy="764922"/>
          </a:xfrm>
          <a:prstGeom prst="rect">
            <a:avLst/>
          </a:prstGeom>
          <a:solidFill>
            <a:schemeClr val="bg1"/>
          </a:solidFill>
        </p:spPr>
      </p:pic>
      <p:pic>
        <p:nvPicPr>
          <p:cNvPr id="33" name="Picture 32" descr="A picture containing soccer, dome&#10;&#10;Description automatically generated">
            <a:hlinkClick r:id="" action="ppaction://noaction">
              <a:snd r:embed="rId34" name="T2_W1_13.10.wav"/>
            </a:hlinkClick>
            <a:extLst>
              <a:ext uri="{FF2B5EF4-FFF2-40B4-BE49-F238E27FC236}">
                <a16:creationId xmlns:a16="http://schemas.microsoft.com/office/drawing/2014/main" id="{E407A787-CAE9-487E-9A23-D8F6802D23B9}"/>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382294" y="2417082"/>
            <a:ext cx="645649" cy="645649"/>
          </a:xfrm>
          <a:prstGeom prst="rect">
            <a:avLst/>
          </a:prstGeom>
        </p:spPr>
      </p:pic>
      <p:pic>
        <p:nvPicPr>
          <p:cNvPr id="34" name="Picture 33" descr="Shape&#10;&#10;Description automatically generated with medium confidence">
            <a:hlinkClick r:id="" action="ppaction://noaction">
              <a:snd r:embed="rId36" name="T2_W1_13.5.wav"/>
            </a:hlinkClick>
            <a:extLst>
              <a:ext uri="{FF2B5EF4-FFF2-40B4-BE49-F238E27FC236}">
                <a16:creationId xmlns:a16="http://schemas.microsoft.com/office/drawing/2014/main" id="{DF5DCD46-86D5-4288-866F-2F9D95CBCFCA}"/>
              </a:ext>
            </a:extLst>
          </p:cNvPr>
          <p:cNvPicPr>
            <a:picLocks noChangeAspect="1"/>
          </p:cNvPicPr>
          <p:nvPr/>
        </p:nvPicPr>
        <p:blipFill>
          <a:blip r:embed="rId3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49920" y="4273292"/>
            <a:ext cx="734911" cy="668310"/>
          </a:xfrm>
          <a:prstGeom prst="rect">
            <a:avLst/>
          </a:prstGeom>
        </p:spPr>
      </p:pic>
      <p:pic>
        <p:nvPicPr>
          <p:cNvPr id="11" name="Picture 10">
            <a:hlinkClick r:id="" action="ppaction://noaction">
              <a:snd r:embed="rId38" name="T2_W1_13.8.wav"/>
            </a:hlinkClick>
            <a:extLst>
              <a:ext uri="{FF2B5EF4-FFF2-40B4-BE49-F238E27FC236}">
                <a16:creationId xmlns:a16="http://schemas.microsoft.com/office/drawing/2014/main" id="{C531E604-0FEC-414F-B93B-99B677FA9F4A}"/>
              </a:ext>
            </a:extLst>
          </p:cNvPr>
          <p:cNvPicPr>
            <a:picLocks noChangeAspect="1"/>
          </p:cNvPicPr>
          <p:nvPr/>
        </p:nvPicPr>
        <p:blipFill>
          <a:blip r:embed="rId39"/>
          <a:stretch>
            <a:fillRect/>
          </a:stretch>
        </p:blipFill>
        <p:spPr>
          <a:xfrm>
            <a:off x="4518859" y="5292283"/>
            <a:ext cx="1192474" cy="611525"/>
          </a:xfrm>
          <a:prstGeom prst="rect">
            <a:avLst/>
          </a:prstGeom>
        </p:spPr>
      </p:pic>
      <p:pic>
        <p:nvPicPr>
          <p:cNvPr id="35" name="Picture 34" descr="Icon&#10;&#10;Description automatically generated">
            <a:extLst>
              <a:ext uri="{FF2B5EF4-FFF2-40B4-BE49-F238E27FC236}">
                <a16:creationId xmlns:a16="http://schemas.microsoft.com/office/drawing/2014/main" id="{0926371A-22A7-4627-B770-914F6CCEFBA5}"/>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2026520" y="4100851"/>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7851D8FE-5228-49A9-9719-49EC90654DA6}"/>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105845" y="5072340"/>
            <a:ext cx="517321" cy="517320"/>
          </a:xfrm>
          <a:prstGeom prst="rect">
            <a:avLst/>
          </a:prstGeom>
        </p:spPr>
      </p:pic>
      <p:pic>
        <p:nvPicPr>
          <p:cNvPr id="12" name="Picture 11">
            <a:hlinkClick r:id="" action="ppaction://noaction">
              <a:snd r:embed="rId40" name="T2_W1_13.9.wav"/>
            </a:hlinkClick>
            <a:extLst>
              <a:ext uri="{FF2B5EF4-FFF2-40B4-BE49-F238E27FC236}">
                <a16:creationId xmlns:a16="http://schemas.microsoft.com/office/drawing/2014/main" id="{565F84BA-525E-47ED-AEC1-BA7AE1507196}"/>
              </a:ext>
            </a:extLst>
          </p:cNvPr>
          <p:cNvPicPr>
            <a:picLocks noChangeAspect="1"/>
          </p:cNvPicPr>
          <p:nvPr/>
        </p:nvPicPr>
        <p:blipFill>
          <a:blip r:embed="rId41"/>
          <a:stretch>
            <a:fillRect/>
          </a:stretch>
        </p:blipFill>
        <p:spPr>
          <a:xfrm>
            <a:off x="7945240" y="2446653"/>
            <a:ext cx="878937" cy="595155"/>
          </a:xfrm>
          <a:prstGeom prst="rect">
            <a:avLst/>
          </a:prstGeom>
        </p:spPr>
      </p:pic>
      <p:pic>
        <p:nvPicPr>
          <p:cNvPr id="38" name="Picture 37" descr="Icon&#10;&#10;Description automatically generated">
            <a:extLst>
              <a:ext uri="{FF2B5EF4-FFF2-40B4-BE49-F238E27FC236}">
                <a16:creationId xmlns:a16="http://schemas.microsoft.com/office/drawing/2014/main" id="{EE484D47-1F01-42F6-9C8E-170C3C5C5D4A}"/>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9731405" y="2347811"/>
            <a:ext cx="517321" cy="517320"/>
          </a:xfrm>
          <a:prstGeom prst="rect">
            <a:avLst/>
          </a:prstGeom>
        </p:spPr>
      </p:pic>
      <p:pic>
        <p:nvPicPr>
          <p:cNvPr id="39" name="Picture 38">
            <a:hlinkClick r:id="" action="ppaction://noaction">
              <a:snd r:embed="rId42" name="T2_W1_13.11.wav"/>
            </a:hlinkClick>
            <a:extLst>
              <a:ext uri="{FF2B5EF4-FFF2-40B4-BE49-F238E27FC236}">
                <a16:creationId xmlns:a16="http://schemas.microsoft.com/office/drawing/2014/main" id="{700C1C82-6915-4412-AA34-86E0EAFADE35}"/>
              </a:ext>
            </a:extLst>
          </p:cNvPr>
          <p:cNvPicPr>
            <a:picLocks noChangeAspect="1"/>
          </p:cNvPicPr>
          <p:nvPr/>
        </p:nvPicPr>
        <p:blipFill>
          <a:blip r:embed="rId27"/>
          <a:stretch>
            <a:fillRect/>
          </a:stretch>
        </p:blipFill>
        <p:spPr>
          <a:xfrm>
            <a:off x="8400668" y="3390495"/>
            <a:ext cx="382760" cy="770836"/>
          </a:xfrm>
          <a:prstGeom prst="rect">
            <a:avLst/>
          </a:prstGeom>
        </p:spPr>
      </p:pic>
      <p:pic>
        <p:nvPicPr>
          <p:cNvPr id="13" name="Picture 12">
            <a:hlinkClick r:id="" action="ppaction://noaction">
              <a:snd r:embed="rId43" name="T2_W1_13.14.wav"/>
            </a:hlinkClick>
            <a:extLst>
              <a:ext uri="{FF2B5EF4-FFF2-40B4-BE49-F238E27FC236}">
                <a16:creationId xmlns:a16="http://schemas.microsoft.com/office/drawing/2014/main" id="{AE8259F8-EB05-44B4-972D-E8D380187643}"/>
              </a:ext>
            </a:extLst>
          </p:cNvPr>
          <p:cNvPicPr>
            <a:picLocks noChangeAspect="1"/>
          </p:cNvPicPr>
          <p:nvPr/>
        </p:nvPicPr>
        <p:blipFill>
          <a:blip r:embed="rId44"/>
          <a:stretch>
            <a:fillRect/>
          </a:stretch>
        </p:blipFill>
        <p:spPr>
          <a:xfrm>
            <a:off x="10294461" y="4409982"/>
            <a:ext cx="677297" cy="659236"/>
          </a:xfrm>
          <a:prstGeom prst="rect">
            <a:avLst/>
          </a:prstGeom>
        </p:spPr>
      </p:pic>
      <p:pic>
        <p:nvPicPr>
          <p:cNvPr id="14" name="Picture 13">
            <a:hlinkClick r:id="" action="ppaction://noaction">
              <a:snd r:embed="rId45" name="T2_W1_13.13.wav"/>
            </a:hlinkClick>
            <a:extLst>
              <a:ext uri="{FF2B5EF4-FFF2-40B4-BE49-F238E27FC236}">
                <a16:creationId xmlns:a16="http://schemas.microsoft.com/office/drawing/2014/main" id="{9A1B6549-FA47-4CED-9BBF-31B4DFFC72CE}"/>
              </a:ext>
            </a:extLst>
          </p:cNvPr>
          <p:cNvPicPr>
            <a:picLocks noChangeAspect="1"/>
          </p:cNvPicPr>
          <p:nvPr/>
        </p:nvPicPr>
        <p:blipFill>
          <a:blip r:embed="rId46"/>
          <a:stretch>
            <a:fillRect/>
          </a:stretch>
        </p:blipFill>
        <p:spPr>
          <a:xfrm>
            <a:off x="8180836" y="4179996"/>
            <a:ext cx="677298" cy="1003215"/>
          </a:xfrm>
          <a:prstGeom prst="rect">
            <a:avLst/>
          </a:prstGeom>
        </p:spPr>
      </p:pic>
      <p:pic>
        <p:nvPicPr>
          <p:cNvPr id="40" name="Picture 39">
            <a:hlinkClick r:id="" action="ppaction://noaction">
              <a:snd r:embed="rId47" name="T2_W1_13.12.wav"/>
            </a:hlinkClick>
            <a:extLst>
              <a:ext uri="{FF2B5EF4-FFF2-40B4-BE49-F238E27FC236}">
                <a16:creationId xmlns:a16="http://schemas.microsoft.com/office/drawing/2014/main" id="{947B494E-B415-4965-BBB2-45146B584F63}"/>
              </a:ext>
            </a:extLst>
          </p:cNvPr>
          <p:cNvPicPr>
            <a:picLocks noChangeAspect="1"/>
          </p:cNvPicPr>
          <p:nvPr/>
        </p:nvPicPr>
        <p:blipFill>
          <a:blip r:embed="rId48"/>
          <a:stretch>
            <a:fillRect/>
          </a:stretch>
        </p:blipFill>
        <p:spPr>
          <a:xfrm>
            <a:off x="10114186" y="3370163"/>
            <a:ext cx="857572" cy="769163"/>
          </a:xfrm>
          <a:prstGeom prst="rect">
            <a:avLst/>
          </a:prstGeom>
        </p:spPr>
      </p:pic>
      <p:sp>
        <p:nvSpPr>
          <p:cNvPr id="41" name="TextBox 40">
            <a:extLst>
              <a:ext uri="{FF2B5EF4-FFF2-40B4-BE49-F238E27FC236}">
                <a16:creationId xmlns:a16="http://schemas.microsoft.com/office/drawing/2014/main" id="{5D10DF65-2BFC-42A8-AFF1-FDA69DFF2350}"/>
              </a:ext>
            </a:extLst>
          </p:cNvPr>
          <p:cNvSpPr txBox="1"/>
          <p:nvPr/>
        </p:nvSpPr>
        <p:spPr>
          <a:xfrm>
            <a:off x="2047958" y="1619565"/>
            <a:ext cx="965477" cy="523220"/>
          </a:xfrm>
          <a:prstGeom prst="rect">
            <a:avLst/>
          </a:prstGeom>
          <a:noFill/>
        </p:spPr>
        <p:txBody>
          <a:bodyPr wrap="square" rtlCol="0">
            <a:spAutoFit/>
          </a:bodyPr>
          <a:lstStyle/>
          <a:p>
            <a:r>
              <a:rPr lang="en-GB" sz="2800" b="1" dirty="0">
                <a:solidFill>
                  <a:srgbClr val="002060"/>
                </a:solidFill>
              </a:rPr>
              <a:t>A</a:t>
            </a:r>
          </a:p>
        </p:txBody>
      </p:sp>
      <p:sp>
        <p:nvSpPr>
          <p:cNvPr id="42" name="TextBox 41">
            <a:extLst>
              <a:ext uri="{FF2B5EF4-FFF2-40B4-BE49-F238E27FC236}">
                <a16:creationId xmlns:a16="http://schemas.microsoft.com/office/drawing/2014/main" id="{A4A494B2-1BC4-41B5-9CB3-F2FF08053F1B}"/>
              </a:ext>
            </a:extLst>
          </p:cNvPr>
          <p:cNvSpPr txBox="1"/>
          <p:nvPr/>
        </p:nvSpPr>
        <p:spPr>
          <a:xfrm>
            <a:off x="4305051" y="1616532"/>
            <a:ext cx="965477" cy="523220"/>
          </a:xfrm>
          <a:prstGeom prst="rect">
            <a:avLst/>
          </a:prstGeom>
          <a:noFill/>
        </p:spPr>
        <p:txBody>
          <a:bodyPr wrap="square" rtlCol="0">
            <a:spAutoFit/>
          </a:bodyPr>
          <a:lstStyle/>
          <a:p>
            <a:r>
              <a:rPr lang="en-GB" sz="2800" b="1" dirty="0"/>
              <a:t>B</a:t>
            </a:r>
          </a:p>
        </p:txBody>
      </p:sp>
      <p:sp>
        <p:nvSpPr>
          <p:cNvPr id="43" name="TextBox 42">
            <a:extLst>
              <a:ext uri="{FF2B5EF4-FFF2-40B4-BE49-F238E27FC236}">
                <a16:creationId xmlns:a16="http://schemas.microsoft.com/office/drawing/2014/main" id="{294E3441-2BD7-4F1E-8AE7-BAD01D515BCD}"/>
              </a:ext>
            </a:extLst>
          </p:cNvPr>
          <p:cNvSpPr txBox="1"/>
          <p:nvPr/>
        </p:nvSpPr>
        <p:spPr>
          <a:xfrm>
            <a:off x="7554008" y="1693379"/>
            <a:ext cx="965477" cy="523220"/>
          </a:xfrm>
          <a:prstGeom prst="rect">
            <a:avLst/>
          </a:prstGeom>
          <a:noFill/>
        </p:spPr>
        <p:txBody>
          <a:bodyPr wrap="square" rtlCol="0">
            <a:spAutoFit/>
          </a:bodyPr>
          <a:lstStyle/>
          <a:p>
            <a:r>
              <a:rPr lang="en-GB" sz="2800" b="1" dirty="0">
                <a:solidFill>
                  <a:srgbClr val="002060"/>
                </a:solidFill>
              </a:rPr>
              <a:t>A</a:t>
            </a:r>
          </a:p>
        </p:txBody>
      </p:sp>
      <p:sp>
        <p:nvSpPr>
          <p:cNvPr id="44" name="TextBox 43">
            <a:extLst>
              <a:ext uri="{FF2B5EF4-FFF2-40B4-BE49-F238E27FC236}">
                <a16:creationId xmlns:a16="http://schemas.microsoft.com/office/drawing/2014/main" id="{22B7D499-E43D-4C25-9575-B8F8E42D7DE8}"/>
              </a:ext>
            </a:extLst>
          </p:cNvPr>
          <p:cNvSpPr txBox="1"/>
          <p:nvPr/>
        </p:nvSpPr>
        <p:spPr>
          <a:xfrm>
            <a:off x="9696712" y="1662755"/>
            <a:ext cx="965477" cy="523220"/>
          </a:xfrm>
          <a:prstGeom prst="rect">
            <a:avLst/>
          </a:prstGeom>
          <a:noFill/>
        </p:spPr>
        <p:txBody>
          <a:bodyPr wrap="square" rtlCol="0">
            <a:spAutoFit/>
          </a:bodyPr>
          <a:lstStyle/>
          <a:p>
            <a:r>
              <a:rPr lang="en-GB" sz="2800" b="1" dirty="0">
                <a:solidFill>
                  <a:srgbClr val="002060"/>
                </a:solidFill>
              </a:rPr>
              <a:t>B</a:t>
            </a:r>
          </a:p>
        </p:txBody>
      </p:sp>
      <p:pic>
        <p:nvPicPr>
          <p:cNvPr id="46" name="Picture 45" descr="Icon&#10;&#10;Description automatically generated">
            <a:extLst>
              <a:ext uri="{FF2B5EF4-FFF2-40B4-BE49-F238E27FC236}">
                <a16:creationId xmlns:a16="http://schemas.microsoft.com/office/drawing/2014/main" id="{2A672A1A-AC9F-4E23-99FB-02EDA18BC6B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733879" y="3264994"/>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82C7465F-17E3-4FBB-9394-D1C262BE98F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686579" y="4346072"/>
            <a:ext cx="517321" cy="517320"/>
          </a:xfrm>
          <a:prstGeom prst="rect">
            <a:avLst/>
          </a:prstGeom>
        </p:spPr>
      </p:pic>
      <p:sp>
        <p:nvSpPr>
          <p:cNvPr id="48" name="Oval Callout 19">
            <a:extLst>
              <a:ext uri="{FF2B5EF4-FFF2-40B4-BE49-F238E27FC236}">
                <a16:creationId xmlns:a16="http://schemas.microsoft.com/office/drawing/2014/main" id="{63C15616-53E7-42B9-BAD4-4A1FCDD67A9F}"/>
              </a:ext>
            </a:extLst>
          </p:cNvPr>
          <p:cNvSpPr/>
          <p:nvPr/>
        </p:nvSpPr>
        <p:spPr>
          <a:xfrm>
            <a:off x="6852444" y="5274564"/>
            <a:ext cx="5199867" cy="1536513"/>
          </a:xfrm>
          <a:prstGeom prst="wedgeEllipseCallout">
            <a:avLst>
              <a:gd name="adj1" fmla="val -67547"/>
              <a:gd name="adj2" fmla="val -406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i="0" u="none" strike="noStrike" kern="0" cap="none" spc="0" normalizeH="0" baseline="0" noProof="0" dirty="0">
                <a:ln>
                  <a:noFill/>
                </a:ln>
                <a:solidFill>
                  <a:schemeClr val="bg1"/>
                </a:solidFill>
                <a:effectLst/>
                <a:uLnTx/>
                <a:uFillTx/>
                <a:latin typeface="Century Gothic" panose="020F0302020204030204"/>
                <a:ea typeface="+mn-ea"/>
                <a:cs typeface="+mn-cs"/>
              </a:rPr>
              <a:t>Think</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carefully about the gender of each of these nouns. Would you expect to hear </a:t>
            </a:r>
            <a:r>
              <a:rPr kumimoji="0" lang="en-GB" i="0" u="none" strike="noStrike" kern="0" cap="none" spc="0" normalizeH="0" noProof="0" dirty="0" err="1">
                <a:ln>
                  <a:noFill/>
                </a:ln>
                <a:solidFill>
                  <a:schemeClr val="bg1"/>
                </a:solidFill>
                <a:effectLst/>
                <a:uLnTx/>
                <a:uFillTx/>
                <a:latin typeface="Century Gothic" panose="020F0302020204030204"/>
                <a:ea typeface="+mn-ea"/>
                <a:cs typeface="+mn-cs"/>
              </a:rPr>
              <a:t>kein</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or </a:t>
            </a:r>
            <a:r>
              <a:rPr kumimoji="0" lang="en-GB" i="0" u="none" strike="noStrike" kern="0" cap="none" spc="0" normalizeH="0" noProof="0" dirty="0" err="1">
                <a:ln>
                  <a:noFill/>
                </a:ln>
                <a:solidFill>
                  <a:schemeClr val="bg1"/>
                </a:solidFill>
                <a:effectLst/>
                <a:uLnTx/>
                <a:uFillTx/>
                <a:latin typeface="Century Gothic" panose="020F0302020204030204"/>
                <a:ea typeface="+mn-ea"/>
                <a:cs typeface="+mn-cs"/>
              </a:rPr>
              <a:t>keine</a:t>
            </a:r>
            <a:r>
              <a:rPr kumimoji="0" lang="en-GB" i="0" u="none" strike="noStrike" kern="0" cap="none" spc="0" normalizeH="0" noProof="0" dirty="0">
                <a:ln>
                  <a:noFill/>
                </a:ln>
                <a:solidFill>
                  <a:schemeClr val="bg1"/>
                </a:solidFill>
                <a:effectLst/>
                <a:uLnTx/>
                <a:uFillTx/>
                <a:latin typeface="Century Gothic" panose="020F0302020204030204"/>
                <a:ea typeface="+mn-ea"/>
                <a:cs typeface="+mn-cs"/>
              </a:rPr>
              <a:t> before each? Why?</a:t>
            </a:r>
            <a:endParaRPr kumimoji="0" lang="en-GB" i="0" u="none" strike="noStrike" kern="0" cap="none" spc="0" normalizeH="0" baseline="0" noProof="0" dirty="0">
              <a:ln>
                <a:noFill/>
              </a:ln>
              <a:solidFill>
                <a:schemeClr val="bg1"/>
              </a:solidFill>
              <a:effectLst/>
              <a:uLnTx/>
              <a:uFillTx/>
              <a:latin typeface="Century Gothic" panose="020F0302020204030204"/>
              <a:ea typeface="+mn-ea"/>
              <a:cs typeface="+mn-cs"/>
            </a:endParaRPr>
          </a:p>
        </p:txBody>
      </p:sp>
      <p:sp>
        <p:nvSpPr>
          <p:cNvPr id="45" name="Google Shape;108;p3">
            <a:hlinkClick r:id="" action="ppaction://noaction">
              <a:snd r:embed="rId19" name="T2_W1_12.1.wav"/>
            </a:hlinkClick>
            <a:extLst>
              <a:ext uri="{FF2B5EF4-FFF2-40B4-BE49-F238E27FC236}">
                <a16:creationId xmlns:a16="http://schemas.microsoft.com/office/drawing/2014/main" id="{C8870FD3-62A7-4281-BD36-9182B63ED6F1}"/>
              </a:ext>
            </a:extLst>
          </p:cNvPr>
          <p:cNvSpPr txBox="1"/>
          <p:nvPr/>
        </p:nvSpPr>
        <p:spPr>
          <a:xfrm>
            <a:off x="1208733" y="181729"/>
            <a:ext cx="367286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prstClr val="white"/>
                </a:solidFill>
                <a:latin typeface="Century Gothic" panose="020B0502020202020204" pitchFamily="34" charset="0"/>
                <a:sym typeface="Calibri"/>
              </a:rPr>
              <a:t>Hör</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zu</a:t>
            </a:r>
            <a:r>
              <a:rPr lang="en-GB" sz="2400" b="1" dirty="0">
                <a:solidFill>
                  <a:prstClr val="white"/>
                </a:solidFill>
                <a:latin typeface="Century Gothic" panose="020B0502020202020204" pitchFamily="34" charset="0"/>
                <a:sym typeface="Calibri"/>
              </a:rPr>
              <a:t>. </a:t>
            </a:r>
            <a:r>
              <a:rPr lang="en-GB" sz="2400" b="1" dirty="0" err="1">
                <a:solidFill>
                  <a:prstClr val="white"/>
                </a:solidFill>
                <a:latin typeface="Century Gothic" panose="020B0502020202020204" pitchFamily="34" charset="0"/>
                <a:sym typeface="Calibri"/>
              </a:rPr>
              <a:t>Ist</a:t>
            </a:r>
            <a:r>
              <a:rPr lang="en-GB" sz="2400" b="1" dirty="0">
                <a:solidFill>
                  <a:prstClr val="white"/>
                </a:solidFill>
                <a:latin typeface="Century Gothic" panose="020B0502020202020204" pitchFamily="34" charset="0"/>
                <a:sym typeface="Calibri"/>
              </a:rPr>
              <a:t> das A or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9" name="Speech Bubble: Rectangle with Corners Rounded 48">
            <a:extLst>
              <a:ext uri="{FF2B5EF4-FFF2-40B4-BE49-F238E27FC236}">
                <a16:creationId xmlns:a16="http://schemas.microsoft.com/office/drawing/2014/main" id="{A6101401-8D59-478F-8959-0F6F0BB63515}"/>
              </a:ext>
            </a:extLst>
          </p:cNvPr>
          <p:cNvSpPr/>
          <p:nvPr/>
        </p:nvSpPr>
        <p:spPr>
          <a:xfrm>
            <a:off x="1095250" y="775554"/>
            <a:ext cx="7511234" cy="517320"/>
          </a:xfrm>
          <a:prstGeom prst="wedgeRoundRectCallout">
            <a:avLst>
              <a:gd name="adj1" fmla="val -53022"/>
              <a:gd name="adj2" fmla="val -4110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ea typeface="+mn-ea"/>
                <a:cs typeface="+mn-cs"/>
              </a:rPr>
              <a:t>Which noun completes the sentence correctly?</a:t>
            </a:r>
          </a:p>
        </p:txBody>
      </p:sp>
    </p:spTree>
    <p:extLst>
      <p:ext uri="{BB962C8B-B14F-4D97-AF65-F5344CB8AC3E}">
        <p14:creationId xmlns:p14="http://schemas.microsoft.com/office/powerpoint/2010/main" val="35128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T2_W1_12.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2_W1_12.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T2_W1_12.11.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6" name="T2_W1_12.12.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1_12.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2_W1_12.1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9" name="T2_W1_12.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4A5A38F7-E6DC-43F0-AED9-858505A82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394444504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756626" y="4499086"/>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 name="Picture 10" descr="man looking at his watch and running late">
            <a:extLst>
              <a:ext uri="{FF2B5EF4-FFF2-40B4-BE49-F238E27FC236}">
                <a16:creationId xmlns:a16="http://schemas.microsoft.com/office/drawing/2014/main" id="{77F9FB39-D76C-4877-B707-860FB998B32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7769" y="577676"/>
            <a:ext cx="3963063" cy="4259798"/>
          </a:xfrm>
          <a:prstGeom prst="rect">
            <a:avLst/>
          </a:prstGeom>
        </p:spPr>
      </p:pic>
      <p:sp>
        <p:nvSpPr>
          <p:cNvPr id="2" name="TextBox 1">
            <a:extLst>
              <a:ext uri="{FF2B5EF4-FFF2-40B4-BE49-F238E27FC236}">
                <a16:creationId xmlns:a16="http://schemas.microsoft.com/office/drawing/2014/main" id="{4114456F-E438-4A13-8EE5-3ABD2CD5732F}"/>
              </a:ext>
            </a:extLst>
          </p:cNvPr>
          <p:cNvSpPr txBox="1"/>
          <p:nvPr/>
        </p:nvSpPr>
        <p:spPr>
          <a:xfrm>
            <a:off x="4756626" y="5574162"/>
            <a:ext cx="2308644" cy="584775"/>
          </a:xfrm>
          <a:prstGeom prst="rect">
            <a:avLst/>
          </a:prstGeom>
          <a:noFill/>
        </p:spPr>
        <p:txBody>
          <a:bodyPr wrap="square" rtlCol="0">
            <a:spAutoFit/>
          </a:bodyPr>
          <a:lstStyle/>
          <a:p>
            <a:pPr algn="ctr"/>
            <a:r>
              <a:rPr lang="en-GB" sz="3200" dirty="0">
                <a:solidFill>
                  <a:srgbClr val="002060"/>
                </a:solidFill>
              </a:rPr>
              <a:t>[late]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3982728" y="1440506"/>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r>
              <a:rPr lang="en-GB" sz="6600" dirty="0">
                <a:solidFill>
                  <a:srgbClr val="002060"/>
                </a:solidFill>
              </a:rPr>
              <a:t> [</a:t>
            </a:r>
            <a:r>
              <a:rPr lang="en-GB" sz="6600" dirty="0">
                <a:solidFill>
                  <a:srgbClr val="FF0066"/>
                </a:solidFill>
              </a:rPr>
              <a:t>ä</a:t>
            </a:r>
            <a:r>
              <a:rPr lang="en-GB" sz="66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941677" y="3756308"/>
            <a:ext cx="2308644"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sp</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ä</a:t>
            </a:r>
            <a:r>
              <a:rPr lang="en-GB" sz="8000" dirty="0">
                <a:solidFill>
                  <a:srgbClr val="002060"/>
                </a:solidFill>
                <a:latin typeface="Century Gothic" panose="020B0502020202020204" pitchFamily="34" charset="0"/>
              </a:rPr>
              <a:t>t</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387679" y="3915899"/>
            <a:ext cx="3421128"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z</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man looking at his watch and running late">
            <a:extLst>
              <a:ext uri="{FF2B5EF4-FFF2-40B4-BE49-F238E27FC236}">
                <a16:creationId xmlns:a16="http://schemas.microsoft.com/office/drawing/2014/main" id="{EAC0F0D7-241F-4C26-87E6-B1FFED3A594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8804" y="1676036"/>
            <a:ext cx="2215814" cy="2381723"/>
          </a:xfrm>
          <a:prstGeom prst="rect">
            <a:avLst/>
          </a:prstGeom>
        </p:spPr>
      </p:pic>
      <p:grpSp>
        <p:nvGrpSpPr>
          <p:cNvPr id="2" name="Group 1">
            <a:extLst>
              <a:ext uri="{FF2B5EF4-FFF2-40B4-BE49-F238E27FC236}">
                <a16:creationId xmlns:a16="http://schemas.microsoft.com/office/drawing/2014/main" id="{07C451C9-60FC-4480-911B-206A71BAF139}"/>
              </a:ext>
            </a:extLst>
          </p:cNvPr>
          <p:cNvGrpSpPr/>
          <p:nvPr/>
        </p:nvGrpSpPr>
        <p:grpSpPr>
          <a:xfrm>
            <a:off x="1039345" y="1928200"/>
            <a:ext cx="2117795" cy="1877393"/>
            <a:chOff x="-2093323" y="2333322"/>
            <a:chExt cx="2117795" cy="1877393"/>
          </a:xfrm>
        </p:grpSpPr>
        <p:pic>
          <p:nvPicPr>
            <p:cNvPr id="19" name="Picture 18" descr="counting sheep">
              <a:extLst>
                <a:ext uri="{FF2B5EF4-FFF2-40B4-BE49-F238E27FC236}">
                  <a16:creationId xmlns:a16="http://schemas.microsoft.com/office/drawing/2014/main" id="{C8178372-58B0-42B5-AA51-C144A13EB2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3323" y="2333322"/>
              <a:ext cx="1977254" cy="1877393"/>
            </a:xfrm>
            <a:prstGeom prst="rect">
              <a:avLst/>
            </a:prstGeom>
          </p:spPr>
        </p:pic>
        <p:pic>
          <p:nvPicPr>
            <p:cNvPr id="20" name="Picture 19" descr="sheep">
              <a:extLst>
                <a:ext uri="{FF2B5EF4-FFF2-40B4-BE49-F238E27FC236}">
                  <a16:creationId xmlns:a16="http://schemas.microsoft.com/office/drawing/2014/main" id="{AD968F5A-910F-4570-AC8F-0A4A3D4B5B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5782" y="2660807"/>
              <a:ext cx="359220" cy="390142"/>
            </a:xfrm>
            <a:prstGeom prst="rect">
              <a:avLst/>
            </a:prstGeom>
          </p:spPr>
        </p:pic>
        <p:pic>
          <p:nvPicPr>
            <p:cNvPr id="22" name="Picture 21" descr="sheep">
              <a:extLst>
                <a:ext uri="{FF2B5EF4-FFF2-40B4-BE49-F238E27FC236}">
                  <a16:creationId xmlns:a16="http://schemas.microsoft.com/office/drawing/2014/main" id="{5291D277-D85C-4A56-A292-E634B69236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949" y="2591310"/>
              <a:ext cx="359220" cy="390142"/>
            </a:xfrm>
            <a:prstGeom prst="rect">
              <a:avLst/>
            </a:prstGeom>
          </p:spPr>
        </p:pic>
        <p:pic>
          <p:nvPicPr>
            <p:cNvPr id="24" name="Picture 23" descr="sheep">
              <a:extLst>
                <a:ext uri="{FF2B5EF4-FFF2-40B4-BE49-F238E27FC236}">
                  <a16:creationId xmlns:a16="http://schemas.microsoft.com/office/drawing/2014/main" id="{65ACA56F-F225-494B-9F88-1C10FFDE4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64" y="2611911"/>
              <a:ext cx="359220" cy="390142"/>
            </a:xfrm>
            <a:prstGeom prst="rect">
              <a:avLst/>
            </a:prstGeom>
          </p:spPr>
        </p:pic>
        <p:sp>
          <p:nvSpPr>
            <p:cNvPr id="26" name="TextBox 25">
              <a:extLst>
                <a:ext uri="{FF2B5EF4-FFF2-40B4-BE49-F238E27FC236}">
                  <a16:creationId xmlns:a16="http://schemas.microsoft.com/office/drawing/2014/main" id="{24067EAD-90BE-409A-8B23-6533AA8E83CD}"/>
                </a:ext>
              </a:extLst>
            </p:cNvPr>
            <p:cNvSpPr txBox="1"/>
            <p:nvPr/>
          </p:nvSpPr>
          <p:spPr>
            <a:xfrm>
              <a:off x="-2070184" y="3039880"/>
              <a:ext cx="2094656"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002060"/>
                  </a:solidFill>
                  <a:effectLst/>
                  <a:uLnTx/>
                  <a:uFillTx/>
                </a:rPr>
                <a:t>1, 2, 3, …100</a:t>
              </a:r>
            </a:p>
          </p:txBody>
        </p:sp>
      </p:grpSp>
      <p:sp>
        <p:nvSpPr>
          <p:cNvPr id="27" name="TextBox 26">
            <a:extLst>
              <a:ext uri="{FF2B5EF4-FFF2-40B4-BE49-F238E27FC236}">
                <a16:creationId xmlns:a16="http://schemas.microsoft.com/office/drawing/2014/main" id="{329C63AD-083B-4532-A95D-D8EAC77C5B7A}"/>
              </a:ext>
            </a:extLst>
          </p:cNvPr>
          <p:cNvSpPr txBox="1"/>
          <p:nvPr/>
        </p:nvSpPr>
        <p:spPr>
          <a:xfrm>
            <a:off x="873650" y="5003036"/>
            <a:ext cx="2308644" cy="584775"/>
          </a:xfrm>
          <a:prstGeom prst="rect">
            <a:avLst/>
          </a:prstGeom>
          <a:noFill/>
        </p:spPr>
        <p:txBody>
          <a:bodyPr wrap="square" rtlCol="0">
            <a:spAutoFit/>
          </a:bodyPr>
          <a:lstStyle/>
          <a:p>
            <a:pPr algn="ctr"/>
            <a:r>
              <a:rPr lang="en-GB" sz="3200" dirty="0">
                <a:solidFill>
                  <a:srgbClr val="002060"/>
                </a:solidFill>
              </a:rPr>
              <a:t>[to count]</a:t>
            </a:r>
          </a:p>
        </p:txBody>
      </p:sp>
      <p:pic>
        <p:nvPicPr>
          <p:cNvPr id="4" name="Picture 3">
            <a:extLst>
              <a:ext uri="{FF2B5EF4-FFF2-40B4-BE49-F238E27FC236}">
                <a16:creationId xmlns:a16="http://schemas.microsoft.com/office/drawing/2014/main" id="{88330AF6-C626-4C9D-B53A-751642ADC57B}"/>
              </a:ext>
            </a:extLst>
          </p:cNvPr>
          <p:cNvPicPr>
            <a:picLocks noChangeAspect="1"/>
          </p:cNvPicPr>
          <p:nvPr/>
        </p:nvPicPr>
        <p:blipFill>
          <a:blip r:embed="rId7"/>
          <a:stretch>
            <a:fillRect/>
          </a:stretch>
        </p:blipFill>
        <p:spPr>
          <a:xfrm>
            <a:off x="8465191" y="2401860"/>
            <a:ext cx="2749534" cy="1438781"/>
          </a:xfrm>
          <a:prstGeom prst="rect">
            <a:avLst/>
          </a:prstGeom>
        </p:spPr>
      </p:pic>
      <p:sp>
        <p:nvSpPr>
          <p:cNvPr id="28" name="Rectangle 27">
            <a:extLst>
              <a:ext uri="{FF2B5EF4-FFF2-40B4-BE49-F238E27FC236}">
                <a16:creationId xmlns:a16="http://schemas.microsoft.com/office/drawing/2014/main" id="{2EE7C624-5CC4-424F-B133-B95C55814F3F}"/>
              </a:ext>
            </a:extLst>
          </p:cNvPr>
          <p:cNvSpPr/>
          <p:nvPr/>
        </p:nvSpPr>
        <p:spPr>
          <a:xfrm>
            <a:off x="8209270" y="3871858"/>
            <a:ext cx="3837910" cy="132343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8000" dirty="0">
                <a:solidFill>
                  <a:srgbClr val="002060"/>
                </a:solidFill>
                <a:latin typeface="Century Gothic" panose="020B0502020202020204" pitchFamily="34" charset="0"/>
              </a:rPr>
              <a:t>w</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ä</a:t>
            </a:r>
            <a:r>
              <a:rPr lang="en-GB" sz="8000" dirty="0" err="1">
                <a:solidFill>
                  <a:srgbClr val="002060"/>
                </a:solidFill>
                <a:latin typeface="Century Gothic" panose="020B0502020202020204" pitchFamily="34" charset="0"/>
              </a:rPr>
              <a:t>hlen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67BBE959-936A-4822-A441-3214443FEF72}"/>
              </a:ext>
            </a:extLst>
          </p:cNvPr>
          <p:cNvSpPr txBox="1"/>
          <p:nvPr/>
        </p:nvSpPr>
        <p:spPr>
          <a:xfrm>
            <a:off x="9009708" y="4871362"/>
            <a:ext cx="2477343" cy="584775"/>
          </a:xfrm>
          <a:prstGeom prst="rect">
            <a:avLst/>
          </a:prstGeom>
          <a:noFill/>
        </p:spPr>
        <p:txBody>
          <a:bodyPr wrap="square" rtlCol="0">
            <a:spAutoFit/>
          </a:bodyPr>
          <a:lstStyle/>
          <a:p>
            <a:pPr algn="ctr"/>
            <a:r>
              <a:rPr lang="en-GB" sz="3200" dirty="0">
                <a:solidFill>
                  <a:srgbClr val="002060"/>
                </a:solidFill>
              </a:rPr>
              <a:t>[to choose]</a:t>
            </a: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Shape&#10;&#10;Description automatically generated with medium confidence">
            <a:extLst>
              <a:ext uri="{FF2B5EF4-FFF2-40B4-BE49-F238E27FC236}">
                <a16:creationId xmlns:a16="http://schemas.microsoft.com/office/drawing/2014/main" id="{F41FA0AB-B0D5-4BA9-B68B-31A9259C56F1}"/>
              </a:ext>
            </a:extLst>
          </p:cNvPr>
          <p:cNvPicPr>
            <a:picLocks noChangeAspect="1"/>
          </p:cNvPicPr>
          <p:nvPr/>
        </p:nvPicPr>
        <p:blipFill>
          <a:blip r:embed="rId4"/>
          <a:stretch>
            <a:fillRect/>
          </a:stretch>
        </p:blipFill>
        <p:spPr>
          <a:xfrm>
            <a:off x="4076169" y="3079442"/>
            <a:ext cx="2166572" cy="1372162"/>
          </a:xfrm>
          <a:prstGeom prst="rect">
            <a:avLst/>
          </a:prstGeom>
        </p:spPr>
      </p:pic>
      <p:graphicFrame>
        <p:nvGraphicFramePr>
          <p:cNvPr id="3" name="Table 3">
            <a:extLst>
              <a:ext uri="{FF2B5EF4-FFF2-40B4-BE49-F238E27FC236}">
                <a16:creationId xmlns:a16="http://schemas.microsoft.com/office/drawing/2014/main" id="{79F5A148-C07C-474A-8E89-F00E0A57AD3A}"/>
              </a:ext>
            </a:extLst>
          </p:cNvPr>
          <p:cNvGraphicFramePr>
            <a:graphicFrameLocks noGrp="1"/>
          </p:cNvGraphicFramePr>
          <p:nvPr/>
        </p:nvGraphicFramePr>
        <p:xfrm>
          <a:off x="495822" y="1224321"/>
          <a:ext cx="9853164" cy="5423640"/>
        </p:xfrm>
        <a:graphic>
          <a:graphicData uri="http://schemas.openxmlformats.org/drawingml/2006/table">
            <a:tbl>
              <a:tblPr firstRow="1" bandRow="1">
                <a:tableStyleId>{5940675A-B579-460E-94D1-54222C63F5DA}</a:tableStyleId>
              </a:tblPr>
              <a:tblGrid>
                <a:gridCol w="3284388">
                  <a:extLst>
                    <a:ext uri="{9D8B030D-6E8A-4147-A177-3AD203B41FA5}">
                      <a16:colId xmlns:a16="http://schemas.microsoft.com/office/drawing/2014/main" val="2755458143"/>
                    </a:ext>
                  </a:extLst>
                </a:gridCol>
                <a:gridCol w="3284388">
                  <a:extLst>
                    <a:ext uri="{9D8B030D-6E8A-4147-A177-3AD203B41FA5}">
                      <a16:colId xmlns:a16="http://schemas.microsoft.com/office/drawing/2014/main" val="2516419470"/>
                    </a:ext>
                  </a:extLst>
                </a:gridCol>
                <a:gridCol w="3284388">
                  <a:extLst>
                    <a:ext uri="{9D8B030D-6E8A-4147-A177-3AD203B41FA5}">
                      <a16:colId xmlns:a16="http://schemas.microsoft.com/office/drawing/2014/main" val="2881007692"/>
                    </a:ext>
                  </a:extLst>
                </a:gridCol>
              </a:tblGrid>
              <a:tr h="1807880">
                <a:tc>
                  <a:txBody>
                    <a:bodyPr/>
                    <a:lstStyle/>
                    <a:p>
                      <a:r>
                        <a:rPr lang="en-GB" sz="2800" b="1" dirty="0">
                          <a:solidFill>
                            <a:srgbClr val="002060"/>
                          </a:solidFill>
                        </a:rPr>
                        <a:t>1</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2</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3</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04266364"/>
                  </a:ext>
                </a:extLst>
              </a:tr>
              <a:tr h="1807880">
                <a:tc>
                  <a:txBody>
                    <a:bodyPr/>
                    <a:lstStyle/>
                    <a:p>
                      <a:r>
                        <a:rPr lang="en-GB" sz="2800" b="1" dirty="0">
                          <a:solidFill>
                            <a:srgbClr val="002060"/>
                          </a:solidFill>
                        </a:rPr>
                        <a:t>4</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5</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6</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53729403"/>
                  </a:ext>
                </a:extLst>
              </a:tr>
              <a:tr h="1807880">
                <a:tc>
                  <a:txBody>
                    <a:bodyPr/>
                    <a:lstStyle/>
                    <a:p>
                      <a:r>
                        <a:rPr lang="en-GB" sz="2800" b="1" dirty="0">
                          <a:solidFill>
                            <a:srgbClr val="002060"/>
                          </a:solidFill>
                        </a:rPr>
                        <a:t>7</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8</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800" b="1" dirty="0">
                          <a:solidFill>
                            <a:srgbClr val="002060"/>
                          </a:solidFill>
                        </a:rPr>
                        <a:t>9</a:t>
                      </a:r>
                    </a:p>
                  </a:txBody>
                  <a:tcP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530753442"/>
                  </a:ext>
                </a:extLst>
              </a:tr>
            </a:tbl>
          </a:graphicData>
        </a:graphic>
      </p:graphicFrame>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US" sz="2000" b="1" dirty="0" err="1">
                <a:solidFill>
                  <a:schemeClr val="bg1"/>
                </a:solidFill>
                <a:latin typeface="Century Gothic" panose="020B0502020202020204" pitchFamily="34" charset="0"/>
              </a:rPr>
              <a:t>hören</a:t>
            </a:r>
            <a:endParaRPr lang="en-GB" sz="2000" b="1" dirty="0">
              <a:solidFill>
                <a:schemeClr val="bg1"/>
              </a:solidFill>
              <a:latin typeface="Century Gothic" panose="020B0502020202020204" pitchFamily="34" charset="0"/>
            </a:endParaRPr>
          </a:p>
        </p:txBody>
      </p:sp>
      <p:pic>
        <p:nvPicPr>
          <p:cNvPr id="10" name="Picture 9" descr="A picture containing text, clipart&#10;&#10;Description automatically generated">
            <a:hlinkClick r:id="" action="ppaction://noaction">
              <a:snd r:embed="rId5" name="T2_W1_4.3.wav"/>
            </a:hlinkClick>
            <a:extLst>
              <a:ext uri="{FF2B5EF4-FFF2-40B4-BE49-F238E27FC236}">
                <a16:creationId xmlns:a16="http://schemas.microsoft.com/office/drawing/2014/main" id="{55E9DF07-E9C0-4015-ABFA-059C677CE4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1290508"/>
            <a:ext cx="609653" cy="627942"/>
          </a:xfrm>
          <a:prstGeom prst="rect">
            <a:avLst/>
          </a:prstGeom>
        </p:spPr>
      </p:pic>
      <p:sp>
        <p:nvSpPr>
          <p:cNvPr id="15" name="CustomShape 6">
            <a:hlinkClick r:id="" action="ppaction://noaction">
              <a:snd r:embed="rId7" name="T2_W1_4.1.wav"/>
            </a:hlinkClick>
            <a:extLst>
              <a:ext uri="{FF2B5EF4-FFF2-40B4-BE49-F238E27FC236}">
                <a16:creationId xmlns:a16="http://schemas.microsoft.com/office/drawing/2014/main" id="{76EA0DC1-EFD3-4A65-8DC5-2DAE9E183631}"/>
              </a:ext>
            </a:extLst>
          </p:cNvPr>
          <p:cNvSpPr/>
          <p:nvPr/>
        </p:nvSpPr>
        <p:spPr>
          <a:xfrm>
            <a:off x="27886" y="22270"/>
            <a:ext cx="6403059" cy="5778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es </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[ä] </a:t>
            </a:r>
            <a:r>
              <a:rPr kumimoji="0" lang="en-GB" sz="2800" b="1" i="0" u="none" strike="noStrike" kern="1200" cap="none" spc="-1" normalizeH="0" noProof="0" dirty="0" err="1">
                <a:ln>
                  <a:noFill/>
                </a:ln>
                <a:solidFill>
                  <a:srgbClr val="002060"/>
                </a:solidFill>
                <a:effectLst/>
                <a:uLnTx/>
                <a:uFillTx/>
                <a:latin typeface="Century Gothic" panose="020B0502020202020204" pitchFamily="34" charset="0"/>
                <a:ea typeface="Century Gothic"/>
              </a:rPr>
              <a:t>oder</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Century Gothic"/>
              </a:rPr>
              <a:t> [a]?</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60" name="Picture 59" descr="A picture containing text, clipart&#10;&#10;Description automatically generated">
            <a:extLst>
              <a:ext uri="{FF2B5EF4-FFF2-40B4-BE49-F238E27FC236}">
                <a16:creationId xmlns:a16="http://schemas.microsoft.com/office/drawing/2014/main" id="{C92D812C-AC04-48C8-A2A9-FA4E7F5ED3D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6089" y="-177881"/>
            <a:ext cx="1097375" cy="1402202"/>
          </a:xfrm>
          <a:prstGeom prst="rect">
            <a:avLst/>
          </a:prstGeom>
        </p:spPr>
      </p:pic>
      <p:sp>
        <p:nvSpPr>
          <p:cNvPr id="61" name="Title 1">
            <a:extLst>
              <a:ext uri="{FF2B5EF4-FFF2-40B4-BE49-F238E27FC236}">
                <a16:creationId xmlns:a16="http://schemas.microsoft.com/office/drawing/2014/main" id="{5A3F1D2F-9649-44C5-8D2F-38202DFB281C}"/>
              </a:ext>
            </a:extLst>
          </p:cNvPr>
          <p:cNvSpPr txBox="1">
            <a:spLocks/>
          </p:cNvSpPr>
          <p:nvPr/>
        </p:nvSpPr>
        <p:spPr>
          <a:xfrm>
            <a:off x="10396437" y="1166474"/>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sp>
        <p:nvSpPr>
          <p:cNvPr id="41" name="TextBox 40">
            <a:extLst>
              <a:ext uri="{FF2B5EF4-FFF2-40B4-BE49-F238E27FC236}">
                <a16:creationId xmlns:a16="http://schemas.microsoft.com/office/drawing/2014/main" id="{7A8C3160-B063-4678-BA12-DFDA88F096C6}"/>
              </a:ext>
            </a:extLst>
          </p:cNvPr>
          <p:cNvSpPr txBox="1"/>
          <p:nvPr/>
        </p:nvSpPr>
        <p:spPr>
          <a:xfrm>
            <a:off x="56506" y="709441"/>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Schreib</a:t>
            </a:r>
            <a:r>
              <a:rPr lang="en-GB" sz="2400" dirty="0">
                <a:solidFill>
                  <a:srgbClr val="002060"/>
                </a:solidFill>
                <a:latin typeface="Century Gothic" panose="020B0502020202020204" pitchFamily="34" charset="0"/>
              </a:rPr>
              <a:t> 1-9 und [</a:t>
            </a:r>
            <a:r>
              <a:rPr lang="en-GB" sz="2400" b="1" dirty="0">
                <a:solidFill>
                  <a:srgbClr val="002060"/>
                </a:solidFill>
                <a:latin typeface="Century Gothic" panose="020B0502020202020204" pitchFamily="34" charset="0"/>
              </a:rPr>
              <a:t>ä</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oder</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Speech Bubble: Rectangle with Corners Rounded 41">
            <a:extLst>
              <a:ext uri="{FF2B5EF4-FFF2-40B4-BE49-F238E27FC236}">
                <a16:creationId xmlns:a16="http://schemas.microsoft.com/office/drawing/2014/main" id="{15919CC9-96F8-41CE-85A2-3B49D561C9F0}"/>
              </a:ext>
            </a:extLst>
          </p:cNvPr>
          <p:cNvSpPr/>
          <p:nvPr/>
        </p:nvSpPr>
        <p:spPr>
          <a:xfrm>
            <a:off x="7685092" y="210040"/>
            <a:ext cx="2775470" cy="932436"/>
          </a:xfrm>
          <a:prstGeom prst="wedgeRoundRectCallout">
            <a:avLst>
              <a:gd name="adj1" fmla="val -67772"/>
              <a:gd name="adj2" fmla="val 30567"/>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Can you work out the meanings ?</a:t>
            </a:r>
            <a:endParaRPr lang="en-GB" i="1" dirty="0"/>
          </a:p>
        </p:txBody>
      </p:sp>
      <p:pic>
        <p:nvPicPr>
          <p:cNvPr id="36" name="Picture 35" descr="A picture containing text, clipart&#10;&#10;Description automatically generated">
            <a:hlinkClick r:id="" action="ppaction://noaction">
              <a:snd r:embed="rId9" name="T2_W1_4.4.wav"/>
            </a:hlinkClick>
            <a:extLst>
              <a:ext uri="{FF2B5EF4-FFF2-40B4-BE49-F238E27FC236}">
                <a16:creationId xmlns:a16="http://schemas.microsoft.com/office/drawing/2014/main" id="{FB5F7F89-12B4-48CA-9A95-74CCC3356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379" y="1252951"/>
            <a:ext cx="609653" cy="627942"/>
          </a:xfrm>
          <a:prstGeom prst="rect">
            <a:avLst/>
          </a:prstGeom>
        </p:spPr>
      </p:pic>
      <p:pic>
        <p:nvPicPr>
          <p:cNvPr id="37" name="Picture 36" descr="A picture containing text, clipart&#10;&#10;Description automatically generated">
            <a:hlinkClick r:id="" action="ppaction://noaction">
              <a:snd r:embed="rId10" name="T2_W1_4.5.wav"/>
            </a:hlinkClick>
            <a:extLst>
              <a:ext uri="{FF2B5EF4-FFF2-40B4-BE49-F238E27FC236}">
                <a16:creationId xmlns:a16="http://schemas.microsoft.com/office/drawing/2014/main" id="{A1643433-01DC-46C3-B7C7-CAE52A022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998" y="1252951"/>
            <a:ext cx="609653" cy="627942"/>
          </a:xfrm>
          <a:prstGeom prst="rect">
            <a:avLst/>
          </a:prstGeom>
        </p:spPr>
      </p:pic>
      <p:pic>
        <p:nvPicPr>
          <p:cNvPr id="38" name="Picture 37" descr="A picture containing text, clipart&#10;&#10;Description automatically generated">
            <a:hlinkClick r:id="" action="ppaction://noaction">
              <a:snd r:embed="rId11" name="T2_W1_4.6.wav"/>
            </a:hlinkClick>
            <a:extLst>
              <a:ext uri="{FF2B5EF4-FFF2-40B4-BE49-F238E27FC236}">
                <a16:creationId xmlns:a16="http://schemas.microsoft.com/office/drawing/2014/main" id="{FCE9FDD1-5479-4DC2-9E48-42374F3232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3115029"/>
            <a:ext cx="609653" cy="627942"/>
          </a:xfrm>
          <a:prstGeom prst="rect">
            <a:avLst/>
          </a:prstGeom>
        </p:spPr>
      </p:pic>
      <p:pic>
        <p:nvPicPr>
          <p:cNvPr id="39" name="Picture 38" descr="A picture containing text, clipart&#10;&#10;Description automatically generated">
            <a:hlinkClick r:id="" action="ppaction://noaction">
              <a:snd r:embed="rId12" name="T2_W1_4.7.wav"/>
            </a:hlinkClick>
            <a:extLst>
              <a:ext uri="{FF2B5EF4-FFF2-40B4-BE49-F238E27FC236}">
                <a16:creationId xmlns:a16="http://schemas.microsoft.com/office/drawing/2014/main" id="{9409D8A6-71DA-4DB5-ACB6-EAE1F5940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379" y="3077472"/>
            <a:ext cx="609653" cy="627942"/>
          </a:xfrm>
          <a:prstGeom prst="rect">
            <a:avLst/>
          </a:prstGeom>
        </p:spPr>
      </p:pic>
      <p:pic>
        <p:nvPicPr>
          <p:cNvPr id="40" name="Picture 39" descr="A picture containing text, clipart&#10;&#10;Description automatically generated">
            <a:hlinkClick r:id="" action="ppaction://noaction">
              <a:snd r:embed="rId13" name="T2_W1_4.8.wav"/>
            </a:hlinkClick>
            <a:extLst>
              <a:ext uri="{FF2B5EF4-FFF2-40B4-BE49-F238E27FC236}">
                <a16:creationId xmlns:a16="http://schemas.microsoft.com/office/drawing/2014/main" id="{DBDB98C2-B2C5-42BA-B6B5-13C550B38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998" y="3077472"/>
            <a:ext cx="609653" cy="627942"/>
          </a:xfrm>
          <a:prstGeom prst="rect">
            <a:avLst/>
          </a:prstGeom>
        </p:spPr>
      </p:pic>
      <p:pic>
        <p:nvPicPr>
          <p:cNvPr id="43" name="Picture 42" descr="A picture containing text, clipart&#10;&#10;Description automatically generated">
            <a:hlinkClick r:id="" action="ppaction://noaction">
              <a:snd r:embed="rId14" name="T2_W1_4.9.wav"/>
            </a:hlinkClick>
            <a:extLst>
              <a:ext uri="{FF2B5EF4-FFF2-40B4-BE49-F238E27FC236}">
                <a16:creationId xmlns:a16="http://schemas.microsoft.com/office/drawing/2014/main" id="{26F73658-6D84-4F63-BAC5-BBD3A8189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077" y="4850642"/>
            <a:ext cx="609653" cy="627942"/>
          </a:xfrm>
          <a:prstGeom prst="rect">
            <a:avLst/>
          </a:prstGeom>
        </p:spPr>
      </p:pic>
      <p:pic>
        <p:nvPicPr>
          <p:cNvPr id="46" name="Picture 45" descr="A picture containing text, clipart&#10;&#10;Description automatically generated">
            <a:hlinkClick r:id="" action="ppaction://noaction">
              <a:snd r:embed="rId15" name="T2_W1_4.10.wav"/>
            </a:hlinkClick>
            <a:extLst>
              <a:ext uri="{FF2B5EF4-FFF2-40B4-BE49-F238E27FC236}">
                <a16:creationId xmlns:a16="http://schemas.microsoft.com/office/drawing/2014/main" id="{8E42676B-D647-46AF-81FE-9250B5B695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5908" y="4843938"/>
            <a:ext cx="609653" cy="627942"/>
          </a:xfrm>
          <a:prstGeom prst="rect">
            <a:avLst/>
          </a:prstGeom>
        </p:spPr>
      </p:pic>
      <p:pic>
        <p:nvPicPr>
          <p:cNvPr id="47" name="Picture 46" descr="A picture containing text, clipart&#10;&#10;Description automatically generated">
            <a:hlinkClick r:id="" action="ppaction://noaction">
              <a:snd r:embed="rId16" name="T2_W1_4.11.wav"/>
            </a:hlinkClick>
            <a:extLst>
              <a:ext uri="{FF2B5EF4-FFF2-40B4-BE49-F238E27FC236}">
                <a16:creationId xmlns:a16="http://schemas.microsoft.com/office/drawing/2014/main" id="{6A8C5009-8DE8-4387-832D-25A33E662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3527" y="4843938"/>
            <a:ext cx="609653" cy="627942"/>
          </a:xfrm>
          <a:prstGeom prst="rect">
            <a:avLst/>
          </a:prstGeom>
        </p:spPr>
      </p:pic>
      <p:sp>
        <p:nvSpPr>
          <p:cNvPr id="4" name="TextBox 3">
            <a:extLst>
              <a:ext uri="{FF2B5EF4-FFF2-40B4-BE49-F238E27FC236}">
                <a16:creationId xmlns:a16="http://schemas.microsoft.com/office/drawing/2014/main" id="{25A23BFD-0B9A-4898-BDEE-2DA7A90F63BA}"/>
              </a:ext>
            </a:extLst>
          </p:cNvPr>
          <p:cNvSpPr txBox="1"/>
          <p:nvPr/>
        </p:nvSpPr>
        <p:spPr>
          <a:xfrm>
            <a:off x="587549" y="2500635"/>
            <a:ext cx="3250678" cy="523220"/>
          </a:xfrm>
          <a:prstGeom prst="rect">
            <a:avLst/>
          </a:prstGeom>
          <a:noFill/>
        </p:spPr>
        <p:txBody>
          <a:bodyPr wrap="square" rtlCol="0">
            <a:spAutoFit/>
          </a:bodyPr>
          <a:lstStyle/>
          <a:p>
            <a:pPr algn="ctr"/>
            <a:r>
              <a:rPr lang="en-GB" sz="2800" b="1" dirty="0">
                <a:solidFill>
                  <a:srgbClr val="002060"/>
                </a:solidFill>
              </a:rPr>
              <a:t>L  a  d  e  n</a:t>
            </a:r>
          </a:p>
        </p:txBody>
      </p:sp>
      <p:sp>
        <p:nvSpPr>
          <p:cNvPr id="2" name="Rectangle: Rounded Corners 1">
            <a:extLst>
              <a:ext uri="{FF2B5EF4-FFF2-40B4-BE49-F238E27FC236}">
                <a16:creationId xmlns:a16="http://schemas.microsoft.com/office/drawing/2014/main" id="{4C9596A8-C2C3-4124-94EF-E49A9C0E2642}"/>
              </a:ext>
            </a:extLst>
          </p:cNvPr>
          <p:cNvSpPr/>
          <p:nvPr/>
        </p:nvSpPr>
        <p:spPr>
          <a:xfrm>
            <a:off x="1604571" y="2570314"/>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48" name="TextBox 47">
            <a:extLst>
              <a:ext uri="{FF2B5EF4-FFF2-40B4-BE49-F238E27FC236}">
                <a16:creationId xmlns:a16="http://schemas.microsoft.com/office/drawing/2014/main" id="{9420E025-97CB-45C3-81EB-FCC6D8C111EE}"/>
              </a:ext>
            </a:extLst>
          </p:cNvPr>
          <p:cNvSpPr txBox="1"/>
          <p:nvPr/>
        </p:nvSpPr>
        <p:spPr>
          <a:xfrm>
            <a:off x="3842928" y="2500635"/>
            <a:ext cx="3250678" cy="523220"/>
          </a:xfrm>
          <a:prstGeom prst="rect">
            <a:avLst/>
          </a:prstGeom>
          <a:noFill/>
        </p:spPr>
        <p:txBody>
          <a:bodyPr wrap="square" rtlCol="0">
            <a:spAutoFit/>
          </a:bodyPr>
          <a:lstStyle/>
          <a:p>
            <a:pPr algn="ctr"/>
            <a:r>
              <a:rPr lang="en-GB" sz="2800" b="1" dirty="0">
                <a:solidFill>
                  <a:srgbClr val="002060"/>
                </a:solidFill>
              </a:rPr>
              <a:t>K  a  r  t  e</a:t>
            </a:r>
          </a:p>
        </p:txBody>
      </p:sp>
      <p:pic>
        <p:nvPicPr>
          <p:cNvPr id="8" name="Graphic 7" descr="Flip calendar with solid fill">
            <a:extLst>
              <a:ext uri="{FF2B5EF4-FFF2-40B4-BE49-F238E27FC236}">
                <a16:creationId xmlns:a16="http://schemas.microsoft.com/office/drawing/2014/main" id="{2F36EB37-987F-4FDA-BEDD-5F0BB339893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530207" y="2965722"/>
            <a:ext cx="1554497" cy="1554497"/>
          </a:xfrm>
          <a:prstGeom prst="rect">
            <a:avLst/>
          </a:prstGeom>
        </p:spPr>
      </p:pic>
      <p:sp>
        <p:nvSpPr>
          <p:cNvPr id="9" name="TextBox 8">
            <a:extLst>
              <a:ext uri="{FF2B5EF4-FFF2-40B4-BE49-F238E27FC236}">
                <a16:creationId xmlns:a16="http://schemas.microsoft.com/office/drawing/2014/main" id="{0D00C80A-EA57-4393-A307-CB89348D0957}"/>
              </a:ext>
            </a:extLst>
          </p:cNvPr>
          <p:cNvSpPr txBox="1"/>
          <p:nvPr/>
        </p:nvSpPr>
        <p:spPr>
          <a:xfrm>
            <a:off x="1682508" y="3643753"/>
            <a:ext cx="1214776" cy="584775"/>
          </a:xfrm>
          <a:prstGeom prst="rect">
            <a:avLst/>
          </a:prstGeom>
          <a:noFill/>
        </p:spPr>
        <p:txBody>
          <a:bodyPr wrap="square" rtlCol="0">
            <a:spAutoFit/>
          </a:bodyPr>
          <a:lstStyle/>
          <a:p>
            <a:pPr algn="ctr"/>
            <a:r>
              <a:rPr lang="en-GB" sz="3200" b="1" dirty="0">
                <a:solidFill>
                  <a:srgbClr val="29C1FA"/>
                </a:solidFill>
              </a:rPr>
              <a:t>Mon</a:t>
            </a:r>
          </a:p>
        </p:txBody>
      </p:sp>
      <p:grpSp>
        <p:nvGrpSpPr>
          <p:cNvPr id="50" name="Group 49">
            <a:extLst>
              <a:ext uri="{FF2B5EF4-FFF2-40B4-BE49-F238E27FC236}">
                <a16:creationId xmlns:a16="http://schemas.microsoft.com/office/drawing/2014/main" id="{6E65BFA8-D269-47A3-AE64-E8FF38A6EDC0}"/>
              </a:ext>
            </a:extLst>
          </p:cNvPr>
          <p:cNvGrpSpPr/>
          <p:nvPr/>
        </p:nvGrpSpPr>
        <p:grpSpPr>
          <a:xfrm>
            <a:off x="4955707" y="1316655"/>
            <a:ext cx="1103180" cy="1204585"/>
            <a:chOff x="5793946" y="4465726"/>
            <a:chExt cx="1597677" cy="2017537"/>
          </a:xfrm>
        </p:grpSpPr>
        <p:sp>
          <p:nvSpPr>
            <p:cNvPr id="51" name="Rectangle 50">
              <a:extLst>
                <a:ext uri="{FF2B5EF4-FFF2-40B4-BE49-F238E27FC236}">
                  <a16:creationId xmlns:a16="http://schemas.microsoft.com/office/drawing/2014/main" id="{A855E272-2283-4760-85B9-0D542894744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5AFCA5C-FE41-44A5-AF6A-FDDFEE76802D}"/>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3" name="Picture 52" descr="A picture containing logo&#10;&#10;Description automatically generated">
              <a:extLst>
                <a:ext uri="{FF2B5EF4-FFF2-40B4-BE49-F238E27FC236}">
                  <a16:creationId xmlns:a16="http://schemas.microsoft.com/office/drawing/2014/main" id="{18B468FD-96E7-430D-BD6C-78F9043A24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17905" y="4773198"/>
              <a:ext cx="976791" cy="1649462"/>
            </a:xfrm>
            <a:prstGeom prst="rect">
              <a:avLst/>
            </a:prstGeom>
          </p:spPr>
        </p:pic>
      </p:grpSp>
      <p:pic>
        <p:nvPicPr>
          <p:cNvPr id="12" name="Picture 11" descr="A picture containing shape&#10;&#10;Description automatically generated">
            <a:extLst>
              <a:ext uri="{FF2B5EF4-FFF2-40B4-BE49-F238E27FC236}">
                <a16:creationId xmlns:a16="http://schemas.microsoft.com/office/drawing/2014/main" id="{8D1C7234-ABB6-44A3-8E4E-4F567061CBB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437374" y="1513532"/>
            <a:ext cx="1667313" cy="859708"/>
          </a:xfrm>
          <a:prstGeom prst="rect">
            <a:avLst/>
          </a:prstGeom>
        </p:spPr>
      </p:pic>
      <p:pic>
        <p:nvPicPr>
          <p:cNvPr id="14" name="Picture 13" descr="Calendar&#10;&#10;Description automatically generated">
            <a:extLst>
              <a:ext uri="{FF2B5EF4-FFF2-40B4-BE49-F238E27FC236}">
                <a16:creationId xmlns:a16="http://schemas.microsoft.com/office/drawing/2014/main" id="{28938095-509C-4189-B720-02669DF6DF96}"/>
              </a:ext>
            </a:extLst>
          </p:cNvPr>
          <p:cNvPicPr>
            <a:picLocks noChangeAspect="1"/>
          </p:cNvPicPr>
          <p:nvPr/>
        </p:nvPicPr>
        <p:blipFill rotWithShape="1">
          <a:blip r:embed="rId21">
            <a:extLst>
              <a:ext uri="{28A0092B-C50C-407E-A947-70E740481C1C}">
                <a14:useLocalDpi xmlns:a14="http://schemas.microsoft.com/office/drawing/2010/main" val="0"/>
              </a:ext>
            </a:extLst>
          </a:blip>
          <a:srcRect l="48984" r="25755" b="68200"/>
          <a:stretch/>
        </p:blipFill>
        <p:spPr>
          <a:xfrm>
            <a:off x="8183275" y="3123154"/>
            <a:ext cx="1247796" cy="1202671"/>
          </a:xfrm>
          <a:prstGeom prst="rect">
            <a:avLst/>
          </a:prstGeom>
        </p:spPr>
      </p:pic>
      <p:grpSp>
        <p:nvGrpSpPr>
          <p:cNvPr id="21" name="Group 20">
            <a:extLst>
              <a:ext uri="{FF2B5EF4-FFF2-40B4-BE49-F238E27FC236}">
                <a16:creationId xmlns:a16="http://schemas.microsoft.com/office/drawing/2014/main" id="{F792E7B9-F772-4EB5-A0DF-EF791A5EBEF9}"/>
              </a:ext>
            </a:extLst>
          </p:cNvPr>
          <p:cNvGrpSpPr/>
          <p:nvPr/>
        </p:nvGrpSpPr>
        <p:grpSpPr>
          <a:xfrm>
            <a:off x="1435456" y="4862509"/>
            <a:ext cx="2090361" cy="1247120"/>
            <a:chOff x="1435456" y="4862509"/>
            <a:chExt cx="2090361" cy="1247120"/>
          </a:xfrm>
        </p:grpSpPr>
        <p:pic>
          <p:nvPicPr>
            <p:cNvPr id="63" name="Picture 2">
              <a:extLst>
                <a:ext uri="{FF2B5EF4-FFF2-40B4-BE49-F238E27FC236}">
                  <a16:creationId xmlns:a16="http://schemas.microsoft.com/office/drawing/2014/main" id="{8D6A7491-D6D3-48C6-9B70-6462B58BB31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p:blipFill>
          <p:spPr bwMode="auto">
            <a:xfrm>
              <a:off x="1435456" y="4862509"/>
              <a:ext cx="1975636" cy="12471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8080055-8F33-4AB9-94D9-8F4F4C061F9F}"/>
                </a:ext>
              </a:extLst>
            </p:cNvPr>
            <p:cNvPicPr>
              <a:picLocks noChangeAspect="1"/>
            </p:cNvPicPr>
            <p:nvPr/>
          </p:nvPicPr>
          <p:blipFill>
            <a:blip r:embed="rId23"/>
            <a:stretch>
              <a:fillRect/>
            </a:stretch>
          </p:blipFill>
          <p:spPr>
            <a:xfrm rot="527718">
              <a:off x="2797448" y="5238891"/>
              <a:ext cx="728369" cy="819873"/>
            </a:xfrm>
            <a:prstGeom prst="rect">
              <a:avLst/>
            </a:prstGeom>
          </p:spPr>
        </p:pic>
      </p:grpSp>
      <p:pic>
        <p:nvPicPr>
          <p:cNvPr id="25" name="Picture 24" descr="Diagram&#10;&#10;Description automatically generated">
            <a:extLst>
              <a:ext uri="{FF2B5EF4-FFF2-40B4-BE49-F238E27FC236}">
                <a16:creationId xmlns:a16="http://schemas.microsoft.com/office/drawing/2014/main" id="{CAF1BB7C-BC8B-4578-9CE3-0C566AF75A3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02543" y="4925784"/>
            <a:ext cx="2176571" cy="1224321"/>
          </a:xfrm>
          <a:prstGeom prst="rect">
            <a:avLst/>
          </a:prstGeom>
        </p:spPr>
      </p:pic>
      <p:sp>
        <p:nvSpPr>
          <p:cNvPr id="44" name="Rectangle: Rounded Corners 43">
            <a:extLst>
              <a:ext uri="{FF2B5EF4-FFF2-40B4-BE49-F238E27FC236}">
                <a16:creationId xmlns:a16="http://schemas.microsoft.com/office/drawing/2014/main" id="{1B2FEEF2-60DF-44BA-A59F-8F9F0536E481}"/>
              </a:ext>
            </a:extLst>
          </p:cNvPr>
          <p:cNvSpPr/>
          <p:nvPr/>
        </p:nvSpPr>
        <p:spPr>
          <a:xfrm>
            <a:off x="5046718" y="2585080"/>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pic>
        <p:nvPicPr>
          <p:cNvPr id="11" name="Picture 10" descr="Icon&#10;&#10;Description automatically generated">
            <a:extLst>
              <a:ext uri="{FF2B5EF4-FFF2-40B4-BE49-F238E27FC236}">
                <a16:creationId xmlns:a16="http://schemas.microsoft.com/office/drawing/2014/main" id="{C25D17CA-04CE-49A1-A478-54D495A9728E}"/>
              </a:ext>
            </a:extLst>
          </p:cNvPr>
          <p:cNvPicPr>
            <a:picLocks noChangeAspect="1"/>
          </p:cNvPicPr>
          <p:nvPr/>
        </p:nvPicPr>
        <p:blipFill>
          <a:blip r:embed="rId25"/>
          <a:stretch>
            <a:fillRect/>
          </a:stretch>
        </p:blipFill>
        <p:spPr>
          <a:xfrm>
            <a:off x="8022103" y="1298911"/>
            <a:ext cx="1527305" cy="1272754"/>
          </a:xfrm>
          <a:prstGeom prst="rect">
            <a:avLst/>
          </a:prstGeom>
        </p:spPr>
      </p:pic>
      <p:sp>
        <p:nvSpPr>
          <p:cNvPr id="45" name="TextBox 44">
            <a:extLst>
              <a:ext uri="{FF2B5EF4-FFF2-40B4-BE49-F238E27FC236}">
                <a16:creationId xmlns:a16="http://schemas.microsoft.com/office/drawing/2014/main" id="{57C4796D-DA4A-4BC9-A893-F40A91D8CCAD}"/>
              </a:ext>
            </a:extLst>
          </p:cNvPr>
          <p:cNvSpPr txBox="1"/>
          <p:nvPr/>
        </p:nvSpPr>
        <p:spPr>
          <a:xfrm>
            <a:off x="6728436" y="2510910"/>
            <a:ext cx="3250678" cy="523220"/>
          </a:xfrm>
          <a:prstGeom prst="rect">
            <a:avLst/>
          </a:prstGeom>
          <a:noFill/>
        </p:spPr>
        <p:txBody>
          <a:bodyPr wrap="square" rtlCol="0">
            <a:spAutoFit/>
          </a:bodyPr>
          <a:lstStyle/>
          <a:p>
            <a:pPr algn="ctr"/>
            <a:r>
              <a:rPr lang="en-GB" sz="2800" b="1" dirty="0">
                <a:solidFill>
                  <a:srgbClr val="002060"/>
                </a:solidFill>
              </a:rPr>
              <a:t>K  ä  s  e</a:t>
            </a:r>
          </a:p>
        </p:txBody>
      </p:sp>
      <p:sp>
        <p:nvSpPr>
          <p:cNvPr id="49" name="Rectangle: Rounded Corners 48">
            <a:extLst>
              <a:ext uri="{FF2B5EF4-FFF2-40B4-BE49-F238E27FC236}">
                <a16:creationId xmlns:a16="http://schemas.microsoft.com/office/drawing/2014/main" id="{B0E703E4-AB13-4C75-A2E3-FB188903C954}"/>
              </a:ext>
            </a:extLst>
          </p:cNvPr>
          <p:cNvSpPr/>
          <p:nvPr/>
        </p:nvSpPr>
        <p:spPr>
          <a:xfrm>
            <a:off x="8020767" y="2578582"/>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54" name="TextBox 53">
            <a:extLst>
              <a:ext uri="{FF2B5EF4-FFF2-40B4-BE49-F238E27FC236}">
                <a16:creationId xmlns:a16="http://schemas.microsoft.com/office/drawing/2014/main" id="{0149508D-2413-4A85-B43F-CCED6F5DAA84}"/>
              </a:ext>
            </a:extLst>
          </p:cNvPr>
          <p:cNvSpPr txBox="1"/>
          <p:nvPr/>
        </p:nvSpPr>
        <p:spPr>
          <a:xfrm>
            <a:off x="495499" y="4309208"/>
            <a:ext cx="3250678" cy="523220"/>
          </a:xfrm>
          <a:prstGeom prst="rect">
            <a:avLst/>
          </a:prstGeom>
          <a:noFill/>
        </p:spPr>
        <p:txBody>
          <a:bodyPr wrap="square" rtlCol="0">
            <a:spAutoFit/>
          </a:bodyPr>
          <a:lstStyle/>
          <a:p>
            <a:pPr algn="ctr"/>
            <a:r>
              <a:rPr lang="en-GB" sz="2800" b="1" dirty="0">
                <a:solidFill>
                  <a:srgbClr val="002060"/>
                </a:solidFill>
              </a:rPr>
              <a:t>M  o  n  t  a  g</a:t>
            </a:r>
          </a:p>
        </p:txBody>
      </p:sp>
      <p:sp>
        <p:nvSpPr>
          <p:cNvPr id="56" name="Rectangle: Rounded Corners 55">
            <a:extLst>
              <a:ext uri="{FF2B5EF4-FFF2-40B4-BE49-F238E27FC236}">
                <a16:creationId xmlns:a16="http://schemas.microsoft.com/office/drawing/2014/main" id="{5C3F95E2-A77A-4FE4-B123-D28EC5FA2E6E}"/>
              </a:ext>
            </a:extLst>
          </p:cNvPr>
          <p:cNvSpPr/>
          <p:nvPr/>
        </p:nvSpPr>
        <p:spPr>
          <a:xfrm>
            <a:off x="2597495" y="4370268"/>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58" name="TextBox 57">
            <a:extLst>
              <a:ext uri="{FF2B5EF4-FFF2-40B4-BE49-F238E27FC236}">
                <a16:creationId xmlns:a16="http://schemas.microsoft.com/office/drawing/2014/main" id="{C4BC15DC-75CF-4069-A76E-CB9C96477538}"/>
              </a:ext>
            </a:extLst>
          </p:cNvPr>
          <p:cNvSpPr txBox="1"/>
          <p:nvPr/>
        </p:nvSpPr>
        <p:spPr>
          <a:xfrm>
            <a:off x="3770778" y="4350522"/>
            <a:ext cx="3250678" cy="523220"/>
          </a:xfrm>
          <a:prstGeom prst="rect">
            <a:avLst/>
          </a:prstGeom>
          <a:noFill/>
        </p:spPr>
        <p:txBody>
          <a:bodyPr wrap="square" rtlCol="0">
            <a:spAutoFit/>
          </a:bodyPr>
          <a:lstStyle/>
          <a:p>
            <a:pPr algn="ctr"/>
            <a:r>
              <a:rPr lang="en-GB" sz="2800" b="1" dirty="0">
                <a:solidFill>
                  <a:srgbClr val="002060"/>
                </a:solidFill>
              </a:rPr>
              <a:t>A  k  t  </a:t>
            </a:r>
            <a:r>
              <a:rPr lang="en-GB" sz="2800" b="1" dirty="0" err="1">
                <a:solidFill>
                  <a:srgbClr val="002060"/>
                </a:solidFill>
              </a:rPr>
              <a:t>i</a:t>
            </a:r>
            <a:r>
              <a:rPr lang="en-GB" sz="2800" b="1" dirty="0">
                <a:solidFill>
                  <a:srgbClr val="002060"/>
                </a:solidFill>
              </a:rPr>
              <a:t>  v  </a:t>
            </a:r>
            <a:r>
              <a:rPr lang="en-GB" sz="2800" b="1" dirty="0" err="1">
                <a:solidFill>
                  <a:srgbClr val="002060"/>
                </a:solidFill>
              </a:rPr>
              <a:t>i</a:t>
            </a:r>
            <a:r>
              <a:rPr lang="en-GB" sz="2800" b="1" dirty="0">
                <a:solidFill>
                  <a:srgbClr val="002060"/>
                </a:solidFill>
              </a:rPr>
              <a:t>  t  ä  t</a:t>
            </a:r>
          </a:p>
        </p:txBody>
      </p:sp>
      <p:sp>
        <p:nvSpPr>
          <p:cNvPr id="59" name="Rectangle: Rounded Corners 58">
            <a:extLst>
              <a:ext uri="{FF2B5EF4-FFF2-40B4-BE49-F238E27FC236}">
                <a16:creationId xmlns:a16="http://schemas.microsoft.com/office/drawing/2014/main" id="{E01F560D-170A-4C34-9070-5C2080A32620}"/>
              </a:ext>
            </a:extLst>
          </p:cNvPr>
          <p:cNvSpPr/>
          <p:nvPr/>
        </p:nvSpPr>
        <p:spPr>
          <a:xfrm>
            <a:off x="6337070" y="4390398"/>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2" name="TextBox 61">
            <a:extLst>
              <a:ext uri="{FF2B5EF4-FFF2-40B4-BE49-F238E27FC236}">
                <a16:creationId xmlns:a16="http://schemas.microsoft.com/office/drawing/2014/main" id="{F9DF48A5-52DA-41B4-8DDC-FC514AA8FD67}"/>
              </a:ext>
            </a:extLst>
          </p:cNvPr>
          <p:cNvSpPr txBox="1"/>
          <p:nvPr/>
        </p:nvSpPr>
        <p:spPr>
          <a:xfrm>
            <a:off x="7063097" y="4320719"/>
            <a:ext cx="3250678" cy="523220"/>
          </a:xfrm>
          <a:prstGeom prst="rect">
            <a:avLst/>
          </a:prstGeom>
          <a:noFill/>
        </p:spPr>
        <p:txBody>
          <a:bodyPr wrap="square" rtlCol="0">
            <a:spAutoFit/>
          </a:bodyPr>
          <a:lstStyle/>
          <a:p>
            <a:pPr algn="ctr"/>
            <a:r>
              <a:rPr lang="en-GB" sz="2800" b="1" dirty="0">
                <a:solidFill>
                  <a:srgbClr val="002060"/>
                </a:solidFill>
              </a:rPr>
              <a:t>M  ä  r  z </a:t>
            </a:r>
          </a:p>
        </p:txBody>
      </p:sp>
      <p:sp>
        <p:nvSpPr>
          <p:cNvPr id="64" name="Rectangle: Rounded Corners 63">
            <a:extLst>
              <a:ext uri="{FF2B5EF4-FFF2-40B4-BE49-F238E27FC236}">
                <a16:creationId xmlns:a16="http://schemas.microsoft.com/office/drawing/2014/main" id="{FE3150C2-49C3-4F31-BA90-13CD0BA26A84}"/>
              </a:ext>
            </a:extLst>
          </p:cNvPr>
          <p:cNvSpPr/>
          <p:nvPr/>
        </p:nvSpPr>
        <p:spPr>
          <a:xfrm>
            <a:off x="8504446" y="4382846"/>
            <a:ext cx="265357" cy="383861"/>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5" name="TextBox 64">
            <a:extLst>
              <a:ext uri="{FF2B5EF4-FFF2-40B4-BE49-F238E27FC236}">
                <a16:creationId xmlns:a16="http://schemas.microsoft.com/office/drawing/2014/main" id="{4C6F1837-73F1-4683-84CF-96A782B5CCAE}"/>
              </a:ext>
            </a:extLst>
          </p:cNvPr>
          <p:cNvSpPr txBox="1"/>
          <p:nvPr/>
        </p:nvSpPr>
        <p:spPr>
          <a:xfrm>
            <a:off x="356959" y="6184872"/>
            <a:ext cx="3250678" cy="523220"/>
          </a:xfrm>
          <a:prstGeom prst="rect">
            <a:avLst/>
          </a:prstGeom>
          <a:noFill/>
        </p:spPr>
        <p:txBody>
          <a:bodyPr wrap="square" rtlCol="0">
            <a:spAutoFit/>
          </a:bodyPr>
          <a:lstStyle/>
          <a:p>
            <a:pPr algn="ctr"/>
            <a:r>
              <a:rPr lang="en-GB" sz="2800" b="1" dirty="0">
                <a:solidFill>
                  <a:srgbClr val="002060"/>
                </a:solidFill>
              </a:rPr>
              <a:t>S  t  r  a  ß  e</a:t>
            </a:r>
          </a:p>
        </p:txBody>
      </p:sp>
      <p:sp>
        <p:nvSpPr>
          <p:cNvPr id="66" name="TextBox 65">
            <a:extLst>
              <a:ext uri="{FF2B5EF4-FFF2-40B4-BE49-F238E27FC236}">
                <a16:creationId xmlns:a16="http://schemas.microsoft.com/office/drawing/2014/main" id="{776F21E9-5311-4F9C-9C54-D455D6C3C2C7}"/>
              </a:ext>
            </a:extLst>
          </p:cNvPr>
          <p:cNvSpPr txBox="1"/>
          <p:nvPr/>
        </p:nvSpPr>
        <p:spPr>
          <a:xfrm>
            <a:off x="3737479" y="6124741"/>
            <a:ext cx="3250678" cy="523220"/>
          </a:xfrm>
          <a:prstGeom prst="rect">
            <a:avLst/>
          </a:prstGeom>
          <a:noFill/>
        </p:spPr>
        <p:txBody>
          <a:bodyPr wrap="square" rtlCol="0">
            <a:spAutoFit/>
          </a:bodyPr>
          <a:lstStyle/>
          <a:p>
            <a:pPr algn="ctr"/>
            <a:r>
              <a:rPr lang="en-GB" sz="2800" b="1" dirty="0">
                <a:solidFill>
                  <a:srgbClr val="002060"/>
                </a:solidFill>
              </a:rPr>
              <a:t>F  u  ß  b  ä  l  </a:t>
            </a:r>
            <a:r>
              <a:rPr lang="en-GB" sz="2800" b="1" dirty="0" err="1">
                <a:solidFill>
                  <a:srgbClr val="002060"/>
                </a:solidFill>
              </a:rPr>
              <a:t>l</a:t>
            </a:r>
            <a:r>
              <a:rPr lang="en-GB" sz="2800" b="1" dirty="0">
                <a:solidFill>
                  <a:srgbClr val="002060"/>
                </a:solidFill>
              </a:rPr>
              <a:t>  e</a:t>
            </a:r>
          </a:p>
        </p:txBody>
      </p:sp>
      <p:sp>
        <p:nvSpPr>
          <p:cNvPr id="67" name="TextBox 66">
            <a:extLst>
              <a:ext uri="{FF2B5EF4-FFF2-40B4-BE49-F238E27FC236}">
                <a16:creationId xmlns:a16="http://schemas.microsoft.com/office/drawing/2014/main" id="{75D7204D-DE88-4B9A-82C8-63EE9401846D}"/>
              </a:ext>
            </a:extLst>
          </p:cNvPr>
          <p:cNvSpPr txBox="1"/>
          <p:nvPr/>
        </p:nvSpPr>
        <p:spPr>
          <a:xfrm>
            <a:off x="7209884" y="6184872"/>
            <a:ext cx="3250678" cy="523220"/>
          </a:xfrm>
          <a:prstGeom prst="rect">
            <a:avLst/>
          </a:prstGeom>
          <a:noFill/>
        </p:spPr>
        <p:txBody>
          <a:bodyPr wrap="square" rtlCol="0">
            <a:spAutoFit/>
          </a:bodyPr>
          <a:lstStyle/>
          <a:p>
            <a:pPr algn="ctr"/>
            <a:r>
              <a:rPr lang="en-GB" sz="2800" b="1" dirty="0">
                <a:solidFill>
                  <a:srgbClr val="002060"/>
                </a:solidFill>
              </a:rPr>
              <a:t>b  a  c  k  e  n</a:t>
            </a:r>
          </a:p>
        </p:txBody>
      </p:sp>
      <p:sp>
        <p:nvSpPr>
          <p:cNvPr id="68" name="Rectangle: Rounded Corners 67">
            <a:extLst>
              <a:ext uri="{FF2B5EF4-FFF2-40B4-BE49-F238E27FC236}">
                <a16:creationId xmlns:a16="http://schemas.microsoft.com/office/drawing/2014/main" id="{98F23A61-B584-4F1B-931A-580270F3D5A5}"/>
              </a:ext>
            </a:extLst>
          </p:cNvPr>
          <p:cNvSpPr/>
          <p:nvPr/>
        </p:nvSpPr>
        <p:spPr>
          <a:xfrm>
            <a:off x="1846386" y="6207369"/>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69" name="Rectangle: Rounded Corners 68">
            <a:extLst>
              <a:ext uri="{FF2B5EF4-FFF2-40B4-BE49-F238E27FC236}">
                <a16:creationId xmlns:a16="http://schemas.microsoft.com/office/drawing/2014/main" id="{A7255471-DF6B-428B-B5BF-714B43448D53}"/>
              </a:ext>
            </a:extLst>
          </p:cNvPr>
          <p:cNvSpPr/>
          <p:nvPr/>
        </p:nvSpPr>
        <p:spPr>
          <a:xfrm>
            <a:off x="5502932" y="6218290"/>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sp>
        <p:nvSpPr>
          <p:cNvPr id="70" name="Rectangle: Rounded Corners 69">
            <a:extLst>
              <a:ext uri="{FF2B5EF4-FFF2-40B4-BE49-F238E27FC236}">
                <a16:creationId xmlns:a16="http://schemas.microsoft.com/office/drawing/2014/main" id="{F580D1CB-C7AC-4CDA-A33C-162D5541C348}"/>
              </a:ext>
            </a:extLst>
          </p:cNvPr>
          <p:cNvSpPr/>
          <p:nvPr/>
        </p:nvSpPr>
        <p:spPr>
          <a:xfrm>
            <a:off x="8020767" y="6222395"/>
            <a:ext cx="317548" cy="361363"/>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_  </a:t>
            </a:r>
          </a:p>
        </p:txBody>
      </p:sp>
      <p:pic>
        <p:nvPicPr>
          <p:cNvPr id="18" name="Picture 17">
            <a:extLst>
              <a:ext uri="{FF2B5EF4-FFF2-40B4-BE49-F238E27FC236}">
                <a16:creationId xmlns:a16="http://schemas.microsoft.com/office/drawing/2014/main" id="{F877841E-63E0-47EF-9F78-251D16C950B0}"/>
              </a:ext>
            </a:extLst>
          </p:cNvPr>
          <p:cNvPicPr>
            <a:picLocks noChangeAspect="1"/>
          </p:cNvPicPr>
          <p:nvPr/>
        </p:nvPicPr>
        <p:blipFill>
          <a:blip r:embed="rId26"/>
          <a:stretch>
            <a:fillRect/>
          </a:stretch>
        </p:blipFill>
        <p:spPr>
          <a:xfrm>
            <a:off x="4636789" y="5189362"/>
            <a:ext cx="903363" cy="903363"/>
          </a:xfrm>
          <a:prstGeom prst="rect">
            <a:avLst/>
          </a:prstGeom>
        </p:spPr>
      </p:pic>
      <p:pic>
        <p:nvPicPr>
          <p:cNvPr id="71" name="Picture 70">
            <a:extLst>
              <a:ext uri="{FF2B5EF4-FFF2-40B4-BE49-F238E27FC236}">
                <a16:creationId xmlns:a16="http://schemas.microsoft.com/office/drawing/2014/main" id="{FD6EE36D-7408-425E-A804-369A60B4CE04}"/>
              </a:ext>
            </a:extLst>
          </p:cNvPr>
          <p:cNvPicPr>
            <a:picLocks noChangeAspect="1"/>
          </p:cNvPicPr>
          <p:nvPr/>
        </p:nvPicPr>
        <p:blipFill>
          <a:blip r:embed="rId26"/>
          <a:stretch>
            <a:fillRect/>
          </a:stretch>
        </p:blipFill>
        <p:spPr>
          <a:xfrm>
            <a:off x="5629199" y="5180064"/>
            <a:ext cx="903363" cy="903363"/>
          </a:xfrm>
          <a:prstGeom prst="rect">
            <a:avLst/>
          </a:prstGeom>
        </p:spPr>
      </p:pic>
    </p:spTree>
    <p:extLst>
      <p:ext uri="{BB962C8B-B14F-4D97-AF65-F5344CB8AC3E}">
        <p14:creationId xmlns:p14="http://schemas.microsoft.com/office/powerpoint/2010/main" val="10639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2" grpId="0" animBg="1"/>
      <p:bldP spid="44" grpId="0" animBg="1"/>
      <p:bldP spid="49" grpId="0" animBg="1"/>
      <p:bldP spid="56" grpId="0" animBg="1"/>
      <p:bldP spid="59" grpId="0" animBg="1"/>
      <p:bldP spid="64" grpId="0" animBg="1"/>
      <p:bldP spid="68" grpId="0" animBg="1"/>
      <p:bldP spid="69" grpId="0" animBg="1"/>
      <p:bldP spid="7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805008" y="641987"/>
            <a:ext cx="1241424" cy="424815"/>
          </a:xfrm>
          <a:solidFill>
            <a:srgbClr val="FFD10D"/>
          </a:solidFill>
        </p:spPr>
        <p:txBody>
          <a:bodyPr/>
          <a:lstStyle/>
          <a:p>
            <a:pPr algn="ctr"/>
            <a:r>
              <a:rPr lang="en-GB" sz="2000" b="1" dirty="0" err="1">
                <a:solidFill>
                  <a:srgbClr val="002060"/>
                </a:solidFill>
                <a:latin typeface="Century Gothic" panose="020B0502020202020204" pitchFamily="34" charset="0"/>
              </a:rPr>
              <a:t>singen</a:t>
            </a:r>
            <a:endParaRPr lang="en-GB" sz="2000" b="1" dirty="0">
              <a:solidFill>
                <a:srgbClr val="002060"/>
              </a:solidFill>
              <a:latin typeface="Century Gothic" panose="020B0502020202020204" pitchFamily="34" charset="0"/>
            </a:endParaRPr>
          </a:p>
        </p:txBody>
      </p:sp>
      <p:pic>
        <p:nvPicPr>
          <p:cNvPr id="42" name="Picture 41" descr="A picture containing text, vector graphics, clipart&#10;&#10;Description automatically generated">
            <a:extLst>
              <a:ext uri="{FF2B5EF4-FFF2-40B4-BE49-F238E27FC236}">
                <a16:creationId xmlns:a16="http://schemas.microsoft.com/office/drawing/2014/main" id="{64431CC5-5256-4686-8189-75A9F0091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7079" y="2613815"/>
            <a:ext cx="1509049" cy="2092722"/>
          </a:xfrm>
          <a:prstGeom prst="rect">
            <a:avLst/>
          </a:prstGeom>
        </p:spPr>
      </p:pic>
      <p:sp>
        <p:nvSpPr>
          <p:cNvPr id="13" name="TextBox 12">
            <a:hlinkClick r:id="" action="ppaction://noaction">
              <a:snd r:embed="rId8" name="T2_W1_5.1.wav"/>
            </a:hlinkClick>
            <a:extLst>
              <a:ext uri="{FF2B5EF4-FFF2-40B4-BE49-F238E27FC236}">
                <a16:creationId xmlns:a16="http://schemas.microsoft.com/office/drawing/2014/main" id="{16716C56-9A12-2D59-A07C-1C4632D52F0C}"/>
              </a:ext>
            </a:extLst>
          </p:cNvPr>
          <p:cNvSpPr txBox="1"/>
          <p:nvPr/>
        </p:nvSpPr>
        <p:spPr>
          <a:xfrm>
            <a:off x="198751" y="218892"/>
            <a:ext cx="60649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Robbie </a:t>
            </a:r>
            <a:r>
              <a:rPr lang="en-GB" sz="2800" b="1" spc="-1" dirty="0">
                <a:solidFill>
                  <a:srgbClr val="002060"/>
                </a:solidFill>
                <a:latin typeface="Century Gothic" panose="020B0502020202020204" pitchFamily="34" charset="0"/>
                <a:ea typeface="Century Gothic"/>
              </a:rPr>
              <a:t>der </a:t>
            </a:r>
            <a:r>
              <a:rPr lang="en-GB" sz="2800" b="1" spc="-1" dirty="0" err="1">
                <a:solidFill>
                  <a:srgbClr val="002060"/>
                </a:solidFill>
                <a:latin typeface="Century Gothic" panose="020B0502020202020204" pitchFamily="34" charset="0"/>
                <a:ea typeface="Century Gothic"/>
              </a:rPr>
              <a:t>Roboter</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ist</a:t>
            </a:r>
            <a:r>
              <a:rPr lang="en-GB" sz="2800" b="1" spc="-1" dirty="0">
                <a:solidFill>
                  <a:srgbClr val="002060"/>
                </a:solidFill>
                <a:latin typeface="Century Gothic" panose="020B0502020202020204" pitchFamily="34" charset="0"/>
                <a:ea typeface="Century Gothic"/>
              </a:rPr>
              <a:t> </a:t>
            </a:r>
            <a:r>
              <a:rPr lang="en-GB" sz="2800" b="1" spc="-1" dirty="0" err="1">
                <a:solidFill>
                  <a:srgbClr val="002060"/>
                </a:solidFill>
                <a:latin typeface="Century Gothic" panose="020B0502020202020204" pitchFamily="34" charset="0"/>
                <a:ea typeface="Century Gothic"/>
              </a:rPr>
              <a:t>wieder</a:t>
            </a:r>
            <a:r>
              <a:rPr lang="en-GB" sz="2800" b="1" spc="-1" dirty="0">
                <a:solidFill>
                  <a:srgbClr val="002060"/>
                </a:solidFill>
                <a:latin typeface="Century Gothic" panose="020B0502020202020204" pitchFamily="34" charset="0"/>
                <a:ea typeface="Century Gothic"/>
              </a:rPr>
              <a:t> da!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5" name="Picture 14" descr="A picture containing text&#10;&#10;Description automatically generated">
            <a:extLst>
              <a:ext uri="{FF2B5EF4-FFF2-40B4-BE49-F238E27FC236}">
                <a16:creationId xmlns:a16="http://schemas.microsoft.com/office/drawing/2014/main" id="{1E52B0A6-0B8A-A4B4-87ED-026BECC82F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0350" y="125293"/>
            <a:ext cx="2311650" cy="1306221"/>
          </a:xfrm>
          <a:prstGeom prst="rect">
            <a:avLst/>
          </a:prstGeom>
          <a:solidFill>
            <a:srgbClr val="FFFFFF"/>
          </a:solidFill>
        </p:spPr>
      </p:pic>
      <p:sp>
        <p:nvSpPr>
          <p:cNvPr id="23" name="TextBox 22">
            <a:extLst>
              <a:ext uri="{FF2B5EF4-FFF2-40B4-BE49-F238E27FC236}">
                <a16:creationId xmlns:a16="http://schemas.microsoft.com/office/drawing/2014/main" id="{E7361A3A-BB89-7174-10A2-DC1A0655D218}"/>
              </a:ext>
            </a:extLst>
          </p:cNvPr>
          <p:cNvSpPr txBox="1"/>
          <p:nvPr/>
        </p:nvSpPr>
        <p:spPr>
          <a:xfrm>
            <a:off x="383420" y="1690062"/>
            <a:ext cx="6186892" cy="2862322"/>
          </a:xfrm>
          <a:prstGeom prst="rect">
            <a:avLst/>
          </a:prstGeom>
          <a:noFill/>
        </p:spPr>
        <p:txBody>
          <a:bodyPr wrap="square" rtlCol="0">
            <a:spAutoFit/>
          </a:bodyPr>
          <a:lstStyle/>
          <a:p>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br>
              <a:rPr lang="en-GB" sz="3600" dirty="0">
                <a:solidFill>
                  <a:srgbClr val="002060"/>
                </a:solidFill>
                <a:latin typeface="Century Gothic" panose="020B0502020202020204" pitchFamily="34" charset="0"/>
              </a:rPr>
            </a:br>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p>
          <a:p>
            <a:r>
              <a:rPr lang="en-GB" sz="3600" dirty="0">
                <a:solidFill>
                  <a:srgbClr val="002060"/>
                </a:solidFill>
                <a:latin typeface="Century Gothic" panose="020B0502020202020204" pitchFamily="34" charset="0"/>
              </a:rPr>
              <a:t>Hallo! Ich bin </a:t>
            </a:r>
            <a:r>
              <a:rPr lang="en-GB" sz="3600" dirty="0" err="1">
                <a:solidFill>
                  <a:srgbClr val="002060"/>
                </a:solidFill>
                <a:latin typeface="Century Gothic" panose="020B0502020202020204" pitchFamily="34" charset="0"/>
              </a:rPr>
              <a:t>hier</a:t>
            </a:r>
            <a:r>
              <a:rPr lang="en-GB" sz="3600" dirty="0">
                <a:solidFill>
                  <a:srgbClr val="002060"/>
                </a:solidFill>
                <a:latin typeface="Century Gothic" panose="020B0502020202020204" pitchFamily="34" charset="0"/>
              </a:rPr>
              <a:t>,</a:t>
            </a:r>
          </a:p>
          <a:p>
            <a:r>
              <a:rPr lang="en-GB" sz="3600" dirty="0">
                <a:solidFill>
                  <a:srgbClr val="002060"/>
                </a:solidFill>
                <a:latin typeface="Century Gothic" panose="020B0502020202020204" pitchFamily="34" charset="0"/>
              </a:rPr>
              <a:t>Hallo! Du </a:t>
            </a:r>
            <a:r>
              <a:rPr lang="en-GB" sz="3600" dirty="0" err="1">
                <a:solidFill>
                  <a:srgbClr val="002060"/>
                </a:solidFill>
                <a:latin typeface="Century Gothic" panose="020B0502020202020204" pitchFamily="34" charset="0"/>
              </a:rPr>
              <a:t>bist</a:t>
            </a:r>
            <a:r>
              <a:rPr lang="en-GB" sz="3600" dirty="0">
                <a:solidFill>
                  <a:srgbClr val="002060"/>
                </a:solidFill>
                <a:latin typeface="Century Gothic" panose="020B0502020202020204" pitchFamily="34" charset="0"/>
              </a:rPr>
              <a:t> da,</a:t>
            </a:r>
            <a:br>
              <a:rPr lang="en-GB" sz="3600" dirty="0">
                <a:solidFill>
                  <a:srgbClr val="002060"/>
                </a:solidFill>
                <a:latin typeface="Century Gothic" panose="020B0502020202020204" pitchFamily="34" charset="0"/>
              </a:rPr>
            </a:br>
            <a:r>
              <a:rPr lang="en-GB" sz="3600" dirty="0">
                <a:solidFill>
                  <a:srgbClr val="002060"/>
                </a:solidFill>
                <a:latin typeface="Century Gothic" panose="020B0502020202020204" pitchFamily="34" charset="0"/>
              </a:rPr>
              <a:t>Hallo! Hallo! </a:t>
            </a:r>
            <a:r>
              <a:rPr lang="en-GB" sz="3600" dirty="0" err="1">
                <a:solidFill>
                  <a:srgbClr val="002060"/>
                </a:solidFill>
                <a:latin typeface="Century Gothic" panose="020B0502020202020204" pitchFamily="34" charset="0"/>
              </a:rPr>
              <a:t>Guten</a:t>
            </a:r>
            <a:r>
              <a:rPr lang="en-GB" sz="3600" dirty="0">
                <a:solidFill>
                  <a:srgbClr val="002060"/>
                </a:solidFill>
                <a:latin typeface="Century Gothic" panose="020B0502020202020204" pitchFamily="34" charset="0"/>
              </a:rPr>
              <a:t> Tag!</a:t>
            </a:r>
          </a:p>
        </p:txBody>
      </p:sp>
      <p:grpSp>
        <p:nvGrpSpPr>
          <p:cNvPr id="5" name="Group 4">
            <a:extLst>
              <a:ext uri="{FF2B5EF4-FFF2-40B4-BE49-F238E27FC236}">
                <a16:creationId xmlns:a16="http://schemas.microsoft.com/office/drawing/2014/main" id="{0666E5B8-ED50-7335-3391-703DAADAF35C}"/>
              </a:ext>
            </a:extLst>
          </p:cNvPr>
          <p:cNvGrpSpPr/>
          <p:nvPr/>
        </p:nvGrpSpPr>
        <p:grpSpPr>
          <a:xfrm>
            <a:off x="6803995" y="1690062"/>
            <a:ext cx="2567343" cy="2608095"/>
            <a:chOff x="5699011" y="1459284"/>
            <a:chExt cx="2567343" cy="2608095"/>
          </a:xfrm>
        </p:grpSpPr>
        <p:pic>
          <p:nvPicPr>
            <p:cNvPr id="24" name="Picture 23">
              <a:extLst>
                <a:ext uri="{FF2B5EF4-FFF2-40B4-BE49-F238E27FC236}">
                  <a16:creationId xmlns:a16="http://schemas.microsoft.com/office/drawing/2014/main" id="{CA3BE892-4232-E641-1E89-610F91F3342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99011" y="1459284"/>
              <a:ext cx="2567343" cy="2608095"/>
            </a:xfrm>
            <a:prstGeom prst="rect">
              <a:avLst/>
            </a:prstGeom>
          </p:spPr>
        </p:pic>
        <p:sp>
          <p:nvSpPr>
            <p:cNvPr id="25" name="Rectangle: Rounded Corners 24">
              <a:extLst>
                <a:ext uri="{FF2B5EF4-FFF2-40B4-BE49-F238E27FC236}">
                  <a16:creationId xmlns:a16="http://schemas.microsoft.com/office/drawing/2014/main" id="{4A0F81D5-9C5A-6C3E-24C4-1931A5073806}"/>
                </a:ext>
              </a:extLst>
            </p:cNvPr>
            <p:cNvSpPr/>
            <p:nvPr/>
          </p:nvSpPr>
          <p:spPr>
            <a:xfrm>
              <a:off x="6338516" y="2825797"/>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Robbie</a:t>
              </a:r>
              <a:endParaRPr lang="en-GB" b="1" dirty="0">
                <a:solidFill>
                  <a:schemeClr val="tx1"/>
                </a:solidFill>
              </a:endParaRPr>
            </a:p>
          </p:txBody>
        </p:sp>
      </p:grpSp>
      <p:sp>
        <p:nvSpPr>
          <p:cNvPr id="30" name="Rounded Rectangular Callout 35">
            <a:extLst>
              <a:ext uri="{FF2B5EF4-FFF2-40B4-BE49-F238E27FC236}">
                <a16:creationId xmlns:a16="http://schemas.microsoft.com/office/drawing/2014/main" id="{D9079377-ABE7-8CF6-1445-94A3342D5174}"/>
              </a:ext>
            </a:extLst>
          </p:cNvPr>
          <p:cNvSpPr/>
          <p:nvPr/>
        </p:nvSpPr>
        <p:spPr>
          <a:xfrm>
            <a:off x="6313704" y="4217195"/>
            <a:ext cx="2311650" cy="552076"/>
          </a:xfrm>
          <a:prstGeom prst="wedgeRoundRectCallout">
            <a:avLst>
              <a:gd name="adj1" fmla="val -11861"/>
              <a:gd name="adj2" fmla="val -322026"/>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a:t>
            </a:r>
          </a:p>
        </p:txBody>
      </p:sp>
      <p:pic>
        <p:nvPicPr>
          <p:cNvPr id="16" name="Picture 15" descr="A person wearing a yellow shirt&#10;&#10;Description automatically generated with low confidence">
            <a:extLst>
              <a:ext uri="{FF2B5EF4-FFF2-40B4-BE49-F238E27FC236}">
                <a16:creationId xmlns:a16="http://schemas.microsoft.com/office/drawing/2014/main" id="{59722526-478C-4EB7-94EB-636B497D09D7}"/>
              </a:ext>
            </a:extLst>
          </p:cNvPr>
          <p:cNvPicPr>
            <a:picLocks noChangeAspect="1"/>
          </p:cNvPicPr>
          <p:nvPr/>
        </p:nvPicPr>
        <p:blipFill rotWithShape="1">
          <a:blip r:embed="rId11">
            <a:extLst>
              <a:ext uri="{28A0092B-C50C-407E-A947-70E740481C1C}">
                <a14:useLocalDpi xmlns:a14="http://schemas.microsoft.com/office/drawing/2010/main" val="0"/>
              </a:ext>
            </a:extLst>
          </a:blip>
          <a:srcRect b="57731"/>
          <a:stretch/>
        </p:blipFill>
        <p:spPr>
          <a:xfrm>
            <a:off x="10218074" y="2916086"/>
            <a:ext cx="1736864" cy="1790451"/>
          </a:xfrm>
          <a:prstGeom prst="rect">
            <a:avLst/>
          </a:prstGeom>
        </p:spPr>
      </p:pic>
      <p:sp>
        <p:nvSpPr>
          <p:cNvPr id="28" name="Rounded Rectangular Callout 35">
            <a:extLst>
              <a:ext uri="{FF2B5EF4-FFF2-40B4-BE49-F238E27FC236}">
                <a16:creationId xmlns:a16="http://schemas.microsoft.com/office/drawing/2014/main" id="{85A8D5FD-5E99-213F-E3A9-89D305082FAC}"/>
              </a:ext>
            </a:extLst>
          </p:cNvPr>
          <p:cNvSpPr/>
          <p:nvPr/>
        </p:nvSpPr>
        <p:spPr>
          <a:xfrm>
            <a:off x="9255778" y="1470588"/>
            <a:ext cx="2311650" cy="552076"/>
          </a:xfrm>
          <a:prstGeom prst="wedgeRoundRectCallout">
            <a:avLst>
              <a:gd name="adj1" fmla="val 30058"/>
              <a:gd name="adj2" fmla="val 29199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Hallo Robbie!</a:t>
            </a:r>
          </a:p>
        </p:txBody>
      </p:sp>
      <p:sp>
        <p:nvSpPr>
          <p:cNvPr id="18" name="Speech Bubble: Rectangle with Corners Rounded 17">
            <a:hlinkClick r:id="" action="ppaction://noaction">
              <a:snd r:embed="rId12" name="T2_W1_5.2.wav"/>
            </a:hlinkClick>
            <a:extLst>
              <a:ext uri="{FF2B5EF4-FFF2-40B4-BE49-F238E27FC236}">
                <a16:creationId xmlns:a16="http://schemas.microsoft.com/office/drawing/2014/main" id="{9D2077F0-4FD9-42B7-8043-B39D07560FE5}"/>
              </a:ext>
            </a:extLst>
          </p:cNvPr>
          <p:cNvSpPr/>
          <p:nvPr/>
        </p:nvSpPr>
        <p:spPr>
          <a:xfrm>
            <a:off x="1234472" y="789961"/>
            <a:ext cx="4227865"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Google Shape;108;p3">
            <a:hlinkClick r:id="" action="ppaction://noaction">
              <a:snd r:embed="rId12" name="T2_W1_5.2.wav"/>
            </a:hlinkClick>
            <a:extLst>
              <a:ext uri="{FF2B5EF4-FFF2-40B4-BE49-F238E27FC236}">
                <a16:creationId xmlns:a16="http://schemas.microsoft.com/office/drawing/2014/main" id="{EA6D767D-B158-4EFA-AB33-F967ADCD6438}"/>
              </a:ext>
            </a:extLst>
          </p:cNvPr>
          <p:cNvSpPr txBox="1"/>
          <p:nvPr/>
        </p:nvSpPr>
        <p:spPr>
          <a:xfrm>
            <a:off x="1693878" y="770485"/>
            <a:ext cx="5262278" cy="523180"/>
          </a:xfrm>
          <a:prstGeom prst="rect">
            <a:avLst/>
          </a:prstGeom>
          <a:noFill/>
          <a:ln>
            <a:noFill/>
          </a:ln>
        </p:spPr>
        <p:txBody>
          <a:bodyPr spcFirstLastPara="1" wrap="square" lIns="91425" tIns="45700" rIns="91425" bIns="45700" anchor="t" anchorCtr="0">
            <a:spAutoFit/>
          </a:bodyPr>
          <a:lstStyle/>
          <a:p>
            <a:pPr lvl="0">
              <a:defRPr/>
            </a:pPr>
            <a:r>
              <a:rPr lang="en-GB" sz="2800" b="1" spc="-1" dirty="0" err="1">
                <a:solidFill>
                  <a:schemeClr val="bg1"/>
                </a:solidFill>
                <a:latin typeface="Century Gothic" panose="020B0502020202020204" pitchFamily="34" charset="0"/>
                <a:ea typeface="Century Gothic"/>
              </a:rPr>
              <a:t>Hör</a:t>
            </a:r>
            <a:r>
              <a:rPr lang="en-GB" sz="2800" b="1" spc="-1" dirty="0">
                <a:solidFill>
                  <a:schemeClr val="bg1"/>
                </a:solidFill>
                <a:latin typeface="Century Gothic" panose="020B0502020202020204" pitchFamily="34" charset="0"/>
                <a:ea typeface="Century Gothic"/>
              </a:rPr>
              <a:t> </a:t>
            </a:r>
            <a:r>
              <a:rPr lang="en-GB" sz="2800" b="1" spc="-1" dirty="0" err="1">
                <a:solidFill>
                  <a:schemeClr val="bg1"/>
                </a:solidFill>
                <a:latin typeface="Century Gothic" panose="020B0502020202020204" pitchFamily="34" charset="0"/>
                <a:ea typeface="Century Gothic"/>
              </a:rPr>
              <a:t>zu</a:t>
            </a:r>
            <a:r>
              <a:rPr lang="en-GB" sz="2800" b="1" spc="-1" dirty="0">
                <a:solidFill>
                  <a:schemeClr val="bg1"/>
                </a:solidFill>
                <a:latin typeface="Century Gothic" panose="020B0502020202020204" pitchFamily="34" charset="0"/>
                <a:ea typeface="Century Gothic"/>
              </a:rPr>
              <a:t> und sing </a:t>
            </a:r>
            <a:r>
              <a:rPr lang="en-GB" sz="2800" b="1" spc="-1" dirty="0" err="1">
                <a:solidFill>
                  <a:schemeClr val="bg1"/>
                </a:solidFill>
                <a:latin typeface="Century Gothic" panose="020B0502020202020204" pitchFamily="34" charset="0"/>
                <a:ea typeface="Century Gothic"/>
              </a:rPr>
              <a:t>mit</a:t>
            </a:r>
            <a:r>
              <a:rPr lang="en-GB" sz="2800" b="1" spc="-1" dirty="0">
                <a:solidFill>
                  <a:schemeClr val="bg1"/>
                </a:solidFill>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9" name="Graphic 18" descr="Teacher">
            <a:extLst>
              <a:ext uri="{FF2B5EF4-FFF2-40B4-BE49-F238E27FC236}">
                <a16:creationId xmlns:a16="http://schemas.microsoft.com/office/drawing/2014/main" id="{4E1CC0D4-6795-4BEF-89B8-0A17BAD36D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183" y="574875"/>
            <a:ext cx="914400" cy="914400"/>
          </a:xfrm>
          <a:prstGeom prst="rect">
            <a:avLst/>
          </a:prstGeom>
        </p:spPr>
      </p:pic>
      <p:pic>
        <p:nvPicPr>
          <p:cNvPr id="3" name="hallo song">
            <a:hlinkClick r:id="" action="ppaction://media"/>
            <a:extLst>
              <a:ext uri="{FF2B5EF4-FFF2-40B4-BE49-F238E27FC236}">
                <a16:creationId xmlns:a16="http://schemas.microsoft.com/office/drawing/2014/main" id="{A1872053-E719-74EA-DF86-7E414E36EC0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652755" y="5102122"/>
            <a:ext cx="1279092" cy="1279092"/>
          </a:xfrm>
          <a:prstGeom prst="rect">
            <a:avLst/>
          </a:prstGeom>
        </p:spPr>
      </p:pic>
    </p:spTree>
    <p:extLst>
      <p:ext uri="{BB962C8B-B14F-4D97-AF65-F5344CB8AC3E}">
        <p14:creationId xmlns:p14="http://schemas.microsoft.com/office/powerpoint/2010/main" val="297239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T2_W1_5.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6" name="T2_W1_5.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7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23" grpId="0"/>
      <p:bldP spid="30" grpId="0" animBg="1"/>
      <p:bldP spid="28" grpId="0" animBg="1"/>
      <p:bldP spid="18"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4" name="Picture 13">
            <a:extLst>
              <a:ext uri="{FF2B5EF4-FFF2-40B4-BE49-F238E27FC236}">
                <a16:creationId xmlns:a16="http://schemas.microsoft.com/office/drawing/2014/main" id="{21EC7A23-583A-49CA-9128-7520FE521253}"/>
              </a:ext>
            </a:extLst>
          </p:cNvPr>
          <p:cNvPicPr>
            <a:picLocks noChangeAspect="1"/>
          </p:cNvPicPr>
          <p:nvPr/>
        </p:nvPicPr>
        <p:blipFill>
          <a:blip r:embed="rId5"/>
          <a:stretch>
            <a:fillRect/>
          </a:stretch>
        </p:blipFill>
        <p:spPr>
          <a:xfrm>
            <a:off x="1275916" y="2012303"/>
            <a:ext cx="1576024" cy="1609154"/>
          </a:xfrm>
          <a:prstGeom prst="rect">
            <a:avLst/>
          </a:prstGeom>
        </p:spPr>
      </p:pic>
      <p:pic>
        <p:nvPicPr>
          <p:cNvPr id="15" name="Picture 14">
            <a:extLst>
              <a:ext uri="{FF2B5EF4-FFF2-40B4-BE49-F238E27FC236}">
                <a16:creationId xmlns:a16="http://schemas.microsoft.com/office/drawing/2014/main" id="{2449F934-9E91-4D39-80A9-A0538B65ECC8}"/>
              </a:ext>
            </a:extLst>
          </p:cNvPr>
          <p:cNvPicPr>
            <a:picLocks noChangeAspect="1"/>
          </p:cNvPicPr>
          <p:nvPr/>
        </p:nvPicPr>
        <p:blipFill>
          <a:blip r:embed="rId6"/>
          <a:stretch>
            <a:fillRect/>
          </a:stretch>
        </p:blipFill>
        <p:spPr>
          <a:xfrm>
            <a:off x="3580883" y="2735603"/>
            <a:ext cx="1619350" cy="2400365"/>
          </a:xfrm>
          <a:prstGeom prst="rect">
            <a:avLst/>
          </a:prstGeom>
        </p:spPr>
      </p:pic>
      <p:pic>
        <p:nvPicPr>
          <p:cNvPr id="16" name="Picture 15">
            <a:extLst>
              <a:ext uri="{FF2B5EF4-FFF2-40B4-BE49-F238E27FC236}">
                <a16:creationId xmlns:a16="http://schemas.microsoft.com/office/drawing/2014/main" id="{FDCF142F-BA67-4036-9D03-D2F9D30A37FB}"/>
              </a:ext>
            </a:extLst>
          </p:cNvPr>
          <p:cNvPicPr>
            <a:picLocks noChangeAspect="1"/>
          </p:cNvPicPr>
          <p:nvPr/>
        </p:nvPicPr>
        <p:blipFill>
          <a:blip r:embed="rId7"/>
          <a:stretch>
            <a:fillRect/>
          </a:stretch>
        </p:blipFill>
        <p:spPr>
          <a:xfrm>
            <a:off x="10119530" y="2898439"/>
            <a:ext cx="1366802" cy="2289225"/>
          </a:xfrm>
          <a:prstGeom prst="rect">
            <a:avLst/>
          </a:prstGeom>
        </p:spPr>
      </p:pic>
      <p:pic>
        <p:nvPicPr>
          <p:cNvPr id="17" name="Picture 16">
            <a:extLst>
              <a:ext uri="{FF2B5EF4-FFF2-40B4-BE49-F238E27FC236}">
                <a16:creationId xmlns:a16="http://schemas.microsoft.com/office/drawing/2014/main" id="{57F13E82-2CDF-4260-B840-23071EC11EE6}"/>
              </a:ext>
            </a:extLst>
          </p:cNvPr>
          <p:cNvPicPr>
            <a:picLocks noChangeAspect="1"/>
          </p:cNvPicPr>
          <p:nvPr/>
        </p:nvPicPr>
        <p:blipFill>
          <a:blip r:embed="rId8"/>
          <a:stretch>
            <a:fillRect/>
          </a:stretch>
        </p:blipFill>
        <p:spPr>
          <a:xfrm>
            <a:off x="6401906" y="1973425"/>
            <a:ext cx="2633376" cy="1830412"/>
          </a:xfrm>
          <a:prstGeom prst="rect">
            <a:avLst/>
          </a:prstGeom>
        </p:spPr>
      </p:pic>
      <p:sp>
        <p:nvSpPr>
          <p:cNvPr id="20" name="TextBox 19">
            <a:extLst>
              <a:ext uri="{FF2B5EF4-FFF2-40B4-BE49-F238E27FC236}">
                <a16:creationId xmlns:a16="http://schemas.microsoft.com/office/drawing/2014/main" id="{33CCCA19-5089-47F7-9882-2FAF13A6C1D6}"/>
              </a:ext>
            </a:extLst>
          </p:cNvPr>
          <p:cNvSpPr txBox="1"/>
          <p:nvPr/>
        </p:nvSpPr>
        <p:spPr>
          <a:xfrm>
            <a:off x="578550" y="380383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Handy</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4969DDD-73F8-4438-8D49-B79D8BF6853A}"/>
              </a:ext>
            </a:extLst>
          </p:cNvPr>
          <p:cNvSpPr txBox="1"/>
          <p:nvPr/>
        </p:nvSpPr>
        <p:spPr>
          <a:xfrm>
            <a:off x="2760411" y="5365374"/>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Wasser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03C7C57-9ECE-4044-9B34-A2EB727011BF}"/>
              </a:ext>
            </a:extLst>
          </p:cNvPr>
          <p:cNvSpPr txBox="1"/>
          <p:nvPr/>
        </p:nvSpPr>
        <p:spPr>
          <a:xfrm>
            <a:off x="6217383" y="4127002"/>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das Wort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43C055-2C4C-4E73-9EDB-F104F48B24D8}"/>
              </a:ext>
            </a:extLst>
          </p:cNvPr>
          <p:cNvSpPr txBox="1"/>
          <p:nvPr/>
        </p:nvSpPr>
        <p:spPr>
          <a:xfrm>
            <a:off x="8944712" y="5601995"/>
            <a:ext cx="3140253"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prstClr val="white"/>
                </a:solidFill>
                <a:latin typeface="Century Gothic" panose="020B0502020202020204" pitchFamily="34" charset="0"/>
              </a:rPr>
              <a:t>der Hund</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70788" y="2144773"/>
            <a:ext cx="7723026" cy="3276132"/>
            <a:chOff x="270788" y="969832"/>
            <a:chExt cx="7723026" cy="3356370"/>
          </a:xfrm>
        </p:grpSpPr>
        <p:cxnSp>
          <p:nvCxnSpPr>
            <p:cNvPr id="53" name="Curved Connector 52">
              <a:extLst>
                <a:ext uri="{FF2B5EF4-FFF2-40B4-BE49-F238E27FC236}">
                  <a16:creationId xmlns:a16="http://schemas.microsoft.com/office/drawing/2014/main" id="{2D189693-15C1-364F-B2F3-BC37F146A556}"/>
                </a:ext>
              </a:extLst>
            </p:cNvPr>
            <p:cNvCxnSpPr>
              <a:cxnSpLocks/>
              <a:stCxn id="43" idx="2"/>
              <a:endCxn id="42" idx="1"/>
            </p:cNvCxnSpPr>
            <p:nvPr/>
          </p:nvCxnSpPr>
          <p:spPr>
            <a:xfrm rot="16200000" flipH="1">
              <a:off x="3159916" y="-507696"/>
              <a:ext cx="2709699" cy="6958097"/>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Picture 2" descr="http://www.clker.com/cliparts/0/F/H/c/a/X/crossword-letter-tiles-hi.png">
            <a:extLst>
              <a:ext uri="{FF2B5EF4-FFF2-40B4-BE49-F238E27FC236}">
                <a16:creationId xmlns:a16="http://schemas.microsoft.com/office/drawing/2014/main" id="{97482C75-02E8-9D48-B8EA-450B28EAE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3814" y="4626912"/>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5ED26FA-94A4-1144-96A1-85AEBB6344BB}"/>
              </a:ext>
            </a:extLst>
          </p:cNvPr>
          <p:cNvSpPr txBox="1"/>
          <p:nvPr/>
        </p:nvSpPr>
        <p:spPr>
          <a:xfrm>
            <a:off x="86685" y="2249541"/>
            <a:ext cx="1898064" cy="461665"/>
          </a:xfrm>
          <a:prstGeom prst="rect">
            <a:avLst/>
          </a:prstGeom>
          <a:noFill/>
          <a:ln>
            <a:noFill/>
          </a:ln>
        </p:spPr>
        <p:txBody>
          <a:bodyPr wrap="square" rtlCol="0">
            <a:spAutoFit/>
          </a:bodyPr>
          <a:lstStyle/>
          <a:p>
            <a:pPr algn="ctr"/>
            <a:r>
              <a:rPr lang="en-GB" sz="2400" dirty="0">
                <a:solidFill>
                  <a:srgbClr val="115076"/>
                </a:solidFill>
                <a:latin typeface="Century Gothic" panose="020B0502020202020204" pitchFamily="34" charset="0"/>
              </a:rPr>
              <a:t>das Wort</a:t>
            </a:r>
          </a:p>
        </p:txBody>
      </p:sp>
      <p:sp>
        <p:nvSpPr>
          <p:cNvPr id="47" name="TextBox 46">
            <a:extLst>
              <a:ext uri="{FF2B5EF4-FFF2-40B4-BE49-F238E27FC236}">
                <a16:creationId xmlns:a16="http://schemas.microsoft.com/office/drawing/2014/main" id="{C0438FBB-20C6-3E42-B716-8A878A628A10}"/>
              </a:ext>
            </a:extLst>
          </p:cNvPr>
          <p:cNvSpPr txBox="1"/>
          <p:nvPr/>
        </p:nvSpPr>
        <p:spPr>
          <a:xfrm>
            <a:off x="2337149" y="2407448"/>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das Wasser</a:t>
            </a:r>
          </a:p>
        </p:txBody>
      </p:sp>
      <p:sp>
        <p:nvSpPr>
          <p:cNvPr id="48" name="TextBox 47">
            <a:extLst>
              <a:ext uri="{FF2B5EF4-FFF2-40B4-BE49-F238E27FC236}">
                <a16:creationId xmlns:a16="http://schemas.microsoft.com/office/drawing/2014/main" id="{04A9B460-5B60-CB46-8749-5EBC17551F12}"/>
              </a:ext>
            </a:extLst>
          </p:cNvPr>
          <p:cNvSpPr txBox="1"/>
          <p:nvPr/>
        </p:nvSpPr>
        <p:spPr>
          <a:xfrm>
            <a:off x="4558958" y="1477586"/>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der Hund</a:t>
            </a:r>
          </a:p>
        </p:txBody>
      </p:sp>
      <p:sp>
        <p:nvSpPr>
          <p:cNvPr id="51" name="TextBox 50">
            <a:extLst>
              <a:ext uri="{FF2B5EF4-FFF2-40B4-BE49-F238E27FC236}">
                <a16:creationId xmlns:a16="http://schemas.microsoft.com/office/drawing/2014/main" id="{EFCD5847-8EDE-BE49-93AA-37E24BB16B8E}"/>
              </a:ext>
            </a:extLst>
          </p:cNvPr>
          <p:cNvSpPr txBox="1"/>
          <p:nvPr/>
        </p:nvSpPr>
        <p:spPr>
          <a:xfrm>
            <a:off x="8222265" y="1216709"/>
            <a:ext cx="2132901"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rPr>
              <a:t>das Handy</a:t>
            </a:r>
          </a:p>
        </p:txBody>
      </p:sp>
      <p:grpSp>
        <p:nvGrpSpPr>
          <p:cNvPr id="58" name="Group 57"/>
          <p:cNvGrpSpPr/>
          <p:nvPr/>
        </p:nvGrpSpPr>
        <p:grpSpPr>
          <a:xfrm>
            <a:off x="3246381" y="1307744"/>
            <a:ext cx="3299997" cy="3824072"/>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412244" y="2335541"/>
            <a:ext cx="7367512" cy="1261652"/>
            <a:chOff x="3099216" y="2175024"/>
            <a:chExt cx="7718703" cy="1261652"/>
          </a:xfrm>
        </p:grpSpPr>
        <p:sp>
          <p:nvSpPr>
            <p:cNvPr id="62" name="Oval 61">
              <a:extLst>
                <a:ext uri="{FF2B5EF4-FFF2-40B4-BE49-F238E27FC236}">
                  <a16:creationId xmlns:a16="http://schemas.microsoft.com/office/drawing/2014/main" id="{971079BC-1024-3D4A-8073-D55DBE7B800D}"/>
                </a:ext>
              </a:extLst>
            </p:cNvPr>
            <p:cNvSpPr/>
            <p:nvPr/>
          </p:nvSpPr>
          <p:spPr>
            <a:xfrm>
              <a:off x="3099216" y="2175024"/>
              <a:ext cx="2033280"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7478479" y="97235"/>
              <a:ext cx="695690" cy="5983191"/>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6432551" y="1128123"/>
            <a:ext cx="3763659" cy="3466400"/>
            <a:chOff x="7861254" y="223466"/>
            <a:chExt cx="3751929" cy="3384168"/>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861254" y="886532"/>
              <a:ext cx="2855718" cy="272110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1366158" y="4748538"/>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p:cNvSpPr txBox="1"/>
          <p:nvPr/>
        </p:nvSpPr>
        <p:spPr>
          <a:xfrm>
            <a:off x="4418388" y="3943921"/>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p:cNvSpPr txBox="1"/>
          <p:nvPr/>
        </p:nvSpPr>
        <p:spPr>
          <a:xfrm>
            <a:off x="7964672" y="545601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p:cNvSpPr txBox="1"/>
          <p:nvPr/>
        </p:nvSpPr>
        <p:spPr>
          <a:xfrm>
            <a:off x="9854851" y="2157207"/>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6" name="Picture 5">
            <a:extLst>
              <a:ext uri="{FF2B5EF4-FFF2-40B4-BE49-F238E27FC236}">
                <a16:creationId xmlns:a16="http://schemas.microsoft.com/office/drawing/2014/main" id="{2880AC5F-915A-4251-AD43-FA2FD0D2C0A3}"/>
              </a:ext>
            </a:extLst>
          </p:cNvPr>
          <p:cNvPicPr>
            <a:picLocks noChangeAspect="1"/>
          </p:cNvPicPr>
          <p:nvPr/>
        </p:nvPicPr>
        <p:blipFill>
          <a:blip r:embed="rId4"/>
          <a:stretch>
            <a:fillRect/>
          </a:stretch>
        </p:blipFill>
        <p:spPr>
          <a:xfrm>
            <a:off x="9886191" y="2669671"/>
            <a:ext cx="1621677" cy="2402032"/>
          </a:xfrm>
          <a:prstGeom prst="rect">
            <a:avLst/>
          </a:prstGeom>
        </p:spPr>
      </p:pic>
      <p:pic>
        <p:nvPicPr>
          <p:cNvPr id="78" name="Picture 77">
            <a:extLst>
              <a:ext uri="{FF2B5EF4-FFF2-40B4-BE49-F238E27FC236}">
                <a16:creationId xmlns:a16="http://schemas.microsoft.com/office/drawing/2014/main" id="{D46DF406-9304-4A98-89DC-1B8CC99B3579}"/>
              </a:ext>
            </a:extLst>
          </p:cNvPr>
          <p:cNvPicPr>
            <a:picLocks noChangeAspect="1"/>
          </p:cNvPicPr>
          <p:nvPr/>
        </p:nvPicPr>
        <p:blipFill>
          <a:blip r:embed="rId5"/>
          <a:stretch>
            <a:fillRect/>
          </a:stretch>
        </p:blipFill>
        <p:spPr>
          <a:xfrm>
            <a:off x="1919083" y="4725933"/>
            <a:ext cx="1174784" cy="1967618"/>
          </a:xfrm>
          <a:prstGeom prst="rect">
            <a:avLst/>
          </a:prstGeom>
        </p:spPr>
      </p:pic>
      <p:pic>
        <p:nvPicPr>
          <p:cNvPr id="7" name="Picture 6">
            <a:extLst>
              <a:ext uri="{FF2B5EF4-FFF2-40B4-BE49-F238E27FC236}">
                <a16:creationId xmlns:a16="http://schemas.microsoft.com/office/drawing/2014/main" id="{D8C55F1C-0DBA-4402-9996-81EB5684EF3D}"/>
              </a:ext>
            </a:extLst>
          </p:cNvPr>
          <p:cNvPicPr>
            <a:picLocks noChangeAspect="1"/>
          </p:cNvPicPr>
          <p:nvPr/>
        </p:nvPicPr>
        <p:blipFill>
          <a:blip r:embed="rId6"/>
          <a:stretch>
            <a:fillRect/>
          </a:stretch>
        </p:blipFill>
        <p:spPr>
          <a:xfrm>
            <a:off x="5012642" y="3522333"/>
            <a:ext cx="1579001" cy="1609483"/>
          </a:xfrm>
          <a:prstGeom prst="rect">
            <a:avLst/>
          </a:prstGeom>
        </p:spPr>
      </p:pic>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7"/>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5"/>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childTnLst>
                          </p:cTn>
                        </p:par>
                      </p:childTnLst>
                    </p:cTn>
                  </p:par>
                </p:childTnLst>
              </p:cTn>
              <p:nextCondLst>
                <p:cond evt="onClick" delay="0">
                  <p:tgtEl>
                    <p:spTgt spid="75"/>
                  </p:tgtEl>
                </p:cond>
              </p:nextCondLst>
            </p:seq>
            <p:seq concurrent="1" nextAc="seek">
              <p:cTn id="41" restart="whenNotActive" fill="hold" evtFilter="cancelBubble" nodeType="interactiveSeq">
                <p:stCondLst>
                  <p:cond evt="onClick" delay="0">
                    <p:tgtEl>
                      <p:spTgt spid="74"/>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nextCondLst>
                <p:cond evt="onClick" delay="0">
                  <p:tgtEl>
                    <p:spTgt spid="74"/>
                  </p:tgtEl>
                </p:cond>
              </p:nextCondLst>
            </p:seq>
            <p:seq concurrent="1" nextAc="seek">
              <p:cTn id="47" restart="whenNotActive" fill="hold" evtFilter="cancelBubble" nodeType="interactiveSeq">
                <p:stCondLst>
                  <p:cond evt="onClick" delay="0">
                    <p:tgtEl>
                      <p:spTgt spid="76"/>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childTnLst>
                                </p:cTn>
                              </p:par>
                            </p:childTnLst>
                          </p:cTn>
                        </p:par>
                      </p:childTnLst>
                    </p:cTn>
                  </p:par>
                </p:childTnLst>
              </p:cTn>
              <p:nextCondLst>
                <p:cond evt="onClick" delay="0">
                  <p:tgtEl>
                    <p:spTgt spid="76"/>
                  </p:tgtEl>
                </p:cond>
              </p:nextCondLst>
            </p:seq>
            <p:seq concurrent="1" nextAc="seek">
              <p:cTn id="53" restart="whenNotActive" fill="hold" evtFilter="cancelBubble" nodeType="interactiveSeq">
                <p:stCondLst>
                  <p:cond evt="onClick" delay="0">
                    <p:tgtEl>
                      <p:spTgt spid="73"/>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nextCondLst>
                <p:cond evt="onClick" delay="0">
                  <p:tgtEl>
                    <p:spTgt spid="73"/>
                  </p:tgtEl>
                </p:cond>
              </p:nextCondLst>
            </p:seq>
          </p:childTnLst>
        </p:cTn>
      </p:par>
    </p:tnLst>
    <p:bldLst>
      <p:bldP spid="43" grpId="0"/>
      <p:bldP spid="43" grpId="1"/>
      <p:bldP spid="47" grpId="0"/>
      <p:bldP spid="47" grpId="1"/>
      <p:bldP spid="48" grpId="0"/>
      <p:bldP spid="48" grpId="1"/>
      <p:bldP spid="51" grpId="0"/>
      <p:bldP spid="5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146769"/>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935052" y="78075"/>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22" name="Speech Bubble: Rectangle with Corners Rounded 21">
            <a:extLst>
              <a:ext uri="{FF2B5EF4-FFF2-40B4-BE49-F238E27FC236}">
                <a16:creationId xmlns:a16="http://schemas.microsoft.com/office/drawing/2014/main" id="{6DB3918C-D9FA-424B-B34A-BF79C4513D2B}"/>
              </a:ext>
            </a:extLst>
          </p:cNvPr>
          <p:cNvSpPr/>
          <p:nvPr/>
        </p:nvSpPr>
        <p:spPr>
          <a:xfrm>
            <a:off x="1003122" y="204077"/>
            <a:ext cx="46591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67B493D6-FE52-40B5-8ED3-CD5B638AF0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24" name="Google Shape;108;p3">
            <a:extLst>
              <a:ext uri="{FF2B5EF4-FFF2-40B4-BE49-F238E27FC236}">
                <a16:creationId xmlns:a16="http://schemas.microsoft.com/office/drawing/2014/main" id="{3B09A5CC-ABD3-4D45-BAFF-ACCA457248C2}"/>
              </a:ext>
            </a:extLst>
          </p:cNvPr>
          <p:cNvSpPr txBox="1"/>
          <p:nvPr/>
        </p:nvSpPr>
        <p:spPr>
          <a:xfrm>
            <a:off x="1035565" y="205121"/>
            <a:ext cx="462668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44" name="Table 9">
            <a:extLst>
              <a:ext uri="{FF2B5EF4-FFF2-40B4-BE49-F238E27FC236}">
                <a16:creationId xmlns:a16="http://schemas.microsoft.com/office/drawing/2014/main" id="{C9CFC289-4387-4406-8EC7-DFBA9CD0B167}"/>
              </a:ext>
            </a:extLst>
          </p:cNvPr>
          <p:cNvGraphicFramePr>
            <a:graphicFrameLocks noGrp="1"/>
          </p:cNvGraphicFramePr>
          <p:nvPr>
            <p:extLst>
              <p:ext uri="{D42A27DB-BD31-4B8C-83A1-F6EECF244321}">
                <p14:modId xmlns:p14="http://schemas.microsoft.com/office/powerpoint/2010/main" val="3442563941"/>
              </p:ext>
            </p:extLst>
          </p:nvPr>
        </p:nvGraphicFramePr>
        <p:xfrm>
          <a:off x="348687" y="3448982"/>
          <a:ext cx="5313559" cy="3212040"/>
        </p:xfrm>
        <a:graphic>
          <a:graphicData uri="http://schemas.openxmlformats.org/drawingml/2006/table">
            <a:tbl>
              <a:tblPr firstRow="1" bandRow="1"/>
              <a:tblGrid>
                <a:gridCol w="455593">
                  <a:extLst>
                    <a:ext uri="{9D8B030D-6E8A-4147-A177-3AD203B41FA5}">
                      <a16:colId xmlns:a16="http://schemas.microsoft.com/office/drawing/2014/main" val="2894444976"/>
                    </a:ext>
                  </a:extLst>
                </a:gridCol>
                <a:gridCol w="3263628">
                  <a:extLst>
                    <a:ext uri="{9D8B030D-6E8A-4147-A177-3AD203B41FA5}">
                      <a16:colId xmlns:a16="http://schemas.microsoft.com/office/drawing/2014/main" val="3753812202"/>
                    </a:ext>
                  </a:extLst>
                </a:gridCol>
                <a:gridCol w="1594338">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2</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3</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4</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5</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graphicFrame>
        <p:nvGraphicFramePr>
          <p:cNvPr id="45" name="Table 9">
            <a:extLst>
              <a:ext uri="{FF2B5EF4-FFF2-40B4-BE49-F238E27FC236}">
                <a16:creationId xmlns:a16="http://schemas.microsoft.com/office/drawing/2014/main" id="{6973039E-8517-4699-BBCB-B3605D9D4050}"/>
              </a:ext>
            </a:extLst>
          </p:cNvPr>
          <p:cNvGraphicFramePr>
            <a:graphicFrameLocks noGrp="1"/>
          </p:cNvGraphicFramePr>
          <p:nvPr>
            <p:extLst>
              <p:ext uri="{D42A27DB-BD31-4B8C-83A1-F6EECF244321}">
                <p14:modId xmlns:p14="http://schemas.microsoft.com/office/powerpoint/2010/main" val="4179791510"/>
              </p:ext>
            </p:extLst>
          </p:nvPr>
        </p:nvGraphicFramePr>
        <p:xfrm>
          <a:off x="6279147" y="3448982"/>
          <a:ext cx="5371014" cy="3212040"/>
        </p:xfrm>
        <a:graphic>
          <a:graphicData uri="http://schemas.openxmlformats.org/drawingml/2006/table">
            <a:tbl>
              <a:tblPr firstRow="1" bandRow="1"/>
              <a:tblGrid>
                <a:gridCol w="598376">
                  <a:extLst>
                    <a:ext uri="{9D8B030D-6E8A-4147-A177-3AD203B41FA5}">
                      <a16:colId xmlns:a16="http://schemas.microsoft.com/office/drawing/2014/main" val="2894444976"/>
                    </a:ext>
                  </a:extLst>
                </a:gridCol>
                <a:gridCol w="3309831">
                  <a:extLst>
                    <a:ext uri="{9D8B030D-6E8A-4147-A177-3AD203B41FA5}">
                      <a16:colId xmlns:a16="http://schemas.microsoft.com/office/drawing/2014/main" val="3753812202"/>
                    </a:ext>
                  </a:extLst>
                </a:gridCol>
                <a:gridCol w="1462807">
                  <a:extLst>
                    <a:ext uri="{9D8B030D-6E8A-4147-A177-3AD203B41FA5}">
                      <a16:colId xmlns:a16="http://schemas.microsoft.com/office/drawing/2014/main" val="4293386852"/>
                    </a:ext>
                  </a:extLst>
                </a:gridCol>
              </a:tblGrid>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6</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746792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7</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486698"/>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8</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96476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9</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593913"/>
                  </a:ext>
                </a:extLst>
              </a:tr>
              <a:tr h="64240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10</a:t>
                      </a: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sz="2800" dirty="0">
                        <a:solidFill>
                          <a:srgbClr val="002060"/>
                        </a:solidFill>
                        <a:latin typeface="Century Gothic" panose="020B0502020202020204" pitchFamily="34" charset="0"/>
                      </a:endParaRPr>
                    </a:p>
                  </a:txBody>
                  <a:tcPr anchor="ctr">
                    <a:lnL w="12700" cap="flat" cmpd="sng" algn="ctr">
                      <a:solidFill>
                        <a:sysClr val="windowText" lastClr="000000"/>
                      </a:solidFill>
                      <a:prstDash val="sysDot"/>
                      <a:round/>
                      <a:headEnd type="none" w="med" len="med"/>
                      <a:tailEnd type="none" w="med" len="med"/>
                    </a:lnL>
                    <a:lnR w="12700" cap="flat" cmpd="sng" algn="ctr">
                      <a:solidFill>
                        <a:sysClr val="windowText" lastClr="000000"/>
                      </a:solidFill>
                      <a:prstDash val="sysDot"/>
                      <a:round/>
                      <a:headEnd type="none" w="med" len="med"/>
                      <a:tailEnd type="none" w="med" len="med"/>
                    </a:lnR>
                    <a:lnT w="12700" cap="flat" cmpd="sng" algn="ctr">
                      <a:solidFill>
                        <a:sysClr val="windowText" lastClr="000000"/>
                      </a:solidFill>
                      <a:prstDash val="sysDot"/>
                      <a:round/>
                      <a:headEnd type="none" w="med" len="med"/>
                      <a:tailEnd type="none" w="med" len="med"/>
                    </a:lnT>
                    <a:lnB w="12700" cap="flat" cmpd="sng" algn="ctr">
                      <a:solidFill>
                        <a:sysClr val="windowText" lastClr="00000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665873"/>
                  </a:ext>
                </a:extLst>
              </a:tr>
            </a:tbl>
          </a:graphicData>
        </a:graphic>
      </p:graphicFrame>
      <p:sp>
        <p:nvSpPr>
          <p:cNvPr id="46" name="Rectangle 45">
            <a:extLst>
              <a:ext uri="{FF2B5EF4-FFF2-40B4-BE49-F238E27FC236}">
                <a16:creationId xmlns:a16="http://schemas.microsoft.com/office/drawing/2014/main" id="{B481CE2D-9CF3-4B0A-B834-8922A6C62CB8}"/>
              </a:ext>
            </a:extLst>
          </p:cNvPr>
          <p:cNvSpPr/>
          <p:nvPr/>
        </p:nvSpPr>
        <p:spPr>
          <a:xfrm>
            <a:off x="1521422" y="2862078"/>
            <a:ext cx="1802096"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Englisch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5" name="Rectangle 54">
            <a:extLst>
              <a:ext uri="{FF2B5EF4-FFF2-40B4-BE49-F238E27FC236}">
                <a16:creationId xmlns:a16="http://schemas.microsoft.com/office/drawing/2014/main" id="{775D15FF-5049-4BC6-8420-00B314BB6E09}"/>
              </a:ext>
            </a:extLst>
          </p:cNvPr>
          <p:cNvSpPr/>
          <p:nvPr/>
        </p:nvSpPr>
        <p:spPr>
          <a:xfrm>
            <a:off x="7566696" y="2907078"/>
            <a:ext cx="1802096"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Englisch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6" name="Rectangle 55">
            <a:extLst>
              <a:ext uri="{FF2B5EF4-FFF2-40B4-BE49-F238E27FC236}">
                <a16:creationId xmlns:a16="http://schemas.microsoft.com/office/drawing/2014/main" id="{DF46F8D9-9D47-4DD2-A06E-169B65251347}"/>
              </a:ext>
            </a:extLst>
          </p:cNvPr>
          <p:cNvSpPr/>
          <p:nvPr/>
        </p:nvSpPr>
        <p:spPr>
          <a:xfrm>
            <a:off x="3894967" y="2452646"/>
            <a:ext cx="1919115" cy="107721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word for </a:t>
            </a:r>
            <a:br>
              <a:rPr kumimoji="0" lang="en-GB" sz="3200" b="1" i="0" u="none" strike="noStrike" kern="0" cap="none" spc="0" normalizeH="0" baseline="0" noProof="0" dirty="0">
                <a:ln>
                  <a:noFill/>
                </a:ln>
                <a:solidFill>
                  <a:srgbClr val="002060"/>
                </a:solidFill>
                <a:effectLst/>
                <a:uLnTx/>
                <a:uFillTx/>
              </a:rPr>
            </a:br>
            <a:r>
              <a:rPr kumimoji="0" lang="en-GB" sz="3200" b="1" i="0" u="none" strike="noStrike" kern="0" cap="none" spc="0" normalizeH="0" baseline="0" noProof="0" dirty="0">
                <a:ln>
                  <a:noFill/>
                </a:ln>
                <a:solidFill>
                  <a:srgbClr val="002060"/>
                </a:solidFill>
                <a:effectLst/>
                <a:uLnTx/>
                <a:uFillTx/>
              </a:rPr>
              <a:t>‘a/an’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7" name="Rectangle 56">
            <a:extLst>
              <a:ext uri="{FF2B5EF4-FFF2-40B4-BE49-F238E27FC236}">
                <a16:creationId xmlns:a16="http://schemas.microsoft.com/office/drawing/2014/main" id="{5D32284F-C74A-43C2-BF7A-0E80A155D000}"/>
              </a:ext>
            </a:extLst>
          </p:cNvPr>
          <p:cNvSpPr/>
          <p:nvPr/>
        </p:nvSpPr>
        <p:spPr>
          <a:xfrm>
            <a:off x="10002239" y="2477140"/>
            <a:ext cx="1919115" cy="1077218"/>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rPr>
              <a:t>word for </a:t>
            </a:r>
            <a:br>
              <a:rPr kumimoji="0" lang="en-GB" sz="3200" b="1" i="0" u="none" strike="noStrike" kern="0" cap="none" spc="0" normalizeH="0" baseline="0" noProof="0" dirty="0">
                <a:ln>
                  <a:noFill/>
                </a:ln>
                <a:solidFill>
                  <a:srgbClr val="002060"/>
                </a:solidFill>
                <a:effectLst/>
                <a:uLnTx/>
                <a:uFillTx/>
              </a:rPr>
            </a:br>
            <a:r>
              <a:rPr kumimoji="0" lang="en-GB" sz="3200" b="1" i="0" u="none" strike="noStrike" kern="0" cap="none" spc="0" normalizeH="0" baseline="0" noProof="0" dirty="0">
                <a:ln>
                  <a:noFill/>
                </a:ln>
                <a:solidFill>
                  <a:srgbClr val="002060"/>
                </a:solidFill>
                <a:effectLst/>
                <a:uLnTx/>
                <a:uFillTx/>
              </a:rPr>
              <a:t>‘a/an’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8" name="Rectangle 57">
            <a:extLst>
              <a:ext uri="{FF2B5EF4-FFF2-40B4-BE49-F238E27FC236}">
                <a16:creationId xmlns:a16="http://schemas.microsoft.com/office/drawing/2014/main" id="{85A30427-888E-45E9-9CAD-ACDE012E7696}"/>
              </a:ext>
            </a:extLst>
          </p:cNvPr>
          <p:cNvSpPr/>
          <p:nvPr/>
        </p:nvSpPr>
        <p:spPr>
          <a:xfrm>
            <a:off x="1084002" y="3491853"/>
            <a:ext cx="2885712"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bottle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9" name="Rectangle 58">
            <a:extLst>
              <a:ext uri="{FF2B5EF4-FFF2-40B4-BE49-F238E27FC236}">
                <a16:creationId xmlns:a16="http://schemas.microsoft.com/office/drawing/2014/main" id="{4537866D-0EBD-457E-BABA-911582816961}"/>
              </a:ext>
            </a:extLst>
          </p:cNvPr>
          <p:cNvSpPr/>
          <p:nvPr/>
        </p:nvSpPr>
        <p:spPr>
          <a:xfrm>
            <a:off x="965588" y="4089866"/>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dog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0" name="Rectangle 59">
            <a:extLst>
              <a:ext uri="{FF2B5EF4-FFF2-40B4-BE49-F238E27FC236}">
                <a16:creationId xmlns:a16="http://schemas.microsoft.com/office/drawing/2014/main" id="{C9DF8EEE-5EDB-4F2D-A73C-DB9717F94C19}"/>
              </a:ext>
            </a:extLst>
          </p:cNvPr>
          <p:cNvSpPr/>
          <p:nvPr/>
        </p:nvSpPr>
        <p:spPr>
          <a:xfrm>
            <a:off x="1075472" y="4790669"/>
            <a:ext cx="296899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mobile phone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1" name="Rectangle 60">
            <a:extLst>
              <a:ext uri="{FF2B5EF4-FFF2-40B4-BE49-F238E27FC236}">
                <a16:creationId xmlns:a16="http://schemas.microsoft.com/office/drawing/2014/main" id="{0F3A58CF-BE49-4B46-9488-A2E3B34B2780}"/>
              </a:ext>
            </a:extLst>
          </p:cNvPr>
          <p:cNvSpPr/>
          <p:nvPr/>
        </p:nvSpPr>
        <p:spPr>
          <a:xfrm>
            <a:off x="866708" y="5378589"/>
            <a:ext cx="3177753"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person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2" name="Rectangle 61">
            <a:extLst>
              <a:ext uri="{FF2B5EF4-FFF2-40B4-BE49-F238E27FC236}">
                <a16:creationId xmlns:a16="http://schemas.microsoft.com/office/drawing/2014/main" id="{68E5A1EB-29C6-4D90-8574-EEB7315BB9FD}"/>
              </a:ext>
            </a:extLst>
          </p:cNvPr>
          <p:cNvSpPr/>
          <p:nvPr/>
        </p:nvSpPr>
        <p:spPr>
          <a:xfrm>
            <a:off x="965588" y="6019668"/>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place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3" name="Rectangle 62">
            <a:extLst>
              <a:ext uri="{FF2B5EF4-FFF2-40B4-BE49-F238E27FC236}">
                <a16:creationId xmlns:a16="http://schemas.microsoft.com/office/drawing/2014/main" id="{E722803E-DDEA-4B51-9BEC-3EB02174D427}"/>
              </a:ext>
            </a:extLst>
          </p:cNvPr>
          <p:cNvSpPr/>
          <p:nvPr/>
        </p:nvSpPr>
        <p:spPr>
          <a:xfrm>
            <a:off x="7010861" y="3446853"/>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thing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4" name="Rectangle 63">
            <a:extLst>
              <a:ext uri="{FF2B5EF4-FFF2-40B4-BE49-F238E27FC236}">
                <a16:creationId xmlns:a16="http://schemas.microsoft.com/office/drawing/2014/main" id="{BD422543-16DF-4F48-9FD1-34E7E4C969FB}"/>
              </a:ext>
            </a:extLst>
          </p:cNvPr>
          <p:cNvSpPr/>
          <p:nvPr/>
        </p:nvSpPr>
        <p:spPr>
          <a:xfrm>
            <a:off x="6811108" y="4127317"/>
            <a:ext cx="336359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bag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5" name="Rectangle 64">
            <a:extLst>
              <a:ext uri="{FF2B5EF4-FFF2-40B4-BE49-F238E27FC236}">
                <a16:creationId xmlns:a16="http://schemas.microsoft.com/office/drawing/2014/main" id="{9BD08445-3DA2-44F0-9918-E4FA8807E00C}"/>
              </a:ext>
            </a:extLst>
          </p:cNvPr>
          <p:cNvSpPr/>
          <p:nvPr/>
        </p:nvSpPr>
        <p:spPr>
          <a:xfrm>
            <a:off x="6987414" y="4805652"/>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table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6" name="Rectangle 65">
            <a:extLst>
              <a:ext uri="{FF2B5EF4-FFF2-40B4-BE49-F238E27FC236}">
                <a16:creationId xmlns:a16="http://schemas.microsoft.com/office/drawing/2014/main" id="{47147EE6-61B0-410D-BDA6-A4F26A1EF4A9}"/>
              </a:ext>
            </a:extLst>
          </p:cNvPr>
          <p:cNvSpPr/>
          <p:nvPr/>
        </p:nvSpPr>
        <p:spPr>
          <a:xfrm>
            <a:off x="6953468" y="5434893"/>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pencil</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7" name="Rectangle 66">
            <a:extLst>
              <a:ext uri="{FF2B5EF4-FFF2-40B4-BE49-F238E27FC236}">
                <a16:creationId xmlns:a16="http://schemas.microsoft.com/office/drawing/2014/main" id="{390223BB-689F-4B7A-8D73-282A72247A69}"/>
              </a:ext>
            </a:extLst>
          </p:cNvPr>
          <p:cNvSpPr/>
          <p:nvPr/>
        </p:nvSpPr>
        <p:spPr>
          <a:xfrm>
            <a:off x="6987414" y="6047957"/>
            <a:ext cx="3078874"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word</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8" name="Rectangle 67">
            <a:extLst>
              <a:ext uri="{FF2B5EF4-FFF2-40B4-BE49-F238E27FC236}">
                <a16:creationId xmlns:a16="http://schemas.microsoft.com/office/drawing/2014/main" id="{809DFB13-F2AF-47CE-860F-946632C2B4FA}"/>
              </a:ext>
            </a:extLst>
          </p:cNvPr>
          <p:cNvSpPr/>
          <p:nvPr/>
        </p:nvSpPr>
        <p:spPr>
          <a:xfrm>
            <a:off x="4044461" y="3503157"/>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69" name="Rectangle 68">
            <a:extLst>
              <a:ext uri="{FF2B5EF4-FFF2-40B4-BE49-F238E27FC236}">
                <a16:creationId xmlns:a16="http://schemas.microsoft.com/office/drawing/2014/main" id="{6F94DBC3-D83D-4037-8F77-714AA18A3455}"/>
              </a:ext>
            </a:extLst>
          </p:cNvPr>
          <p:cNvSpPr/>
          <p:nvPr/>
        </p:nvSpPr>
        <p:spPr>
          <a:xfrm>
            <a:off x="4044459" y="4101834"/>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0" name="Rectangle 69">
            <a:extLst>
              <a:ext uri="{FF2B5EF4-FFF2-40B4-BE49-F238E27FC236}">
                <a16:creationId xmlns:a16="http://schemas.microsoft.com/office/drawing/2014/main" id="{B4707DE2-0E25-4119-BA05-A800DB39F58E}"/>
              </a:ext>
            </a:extLst>
          </p:cNvPr>
          <p:cNvSpPr/>
          <p:nvPr/>
        </p:nvSpPr>
        <p:spPr>
          <a:xfrm>
            <a:off x="4027504" y="4737235"/>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1" name="Rectangle 70">
            <a:extLst>
              <a:ext uri="{FF2B5EF4-FFF2-40B4-BE49-F238E27FC236}">
                <a16:creationId xmlns:a16="http://schemas.microsoft.com/office/drawing/2014/main" id="{AC6B52D8-D429-4407-8CF9-8E5551D4F8A6}"/>
              </a:ext>
            </a:extLst>
          </p:cNvPr>
          <p:cNvSpPr/>
          <p:nvPr/>
        </p:nvSpPr>
        <p:spPr>
          <a:xfrm>
            <a:off x="4052938" y="535131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2" name="Rectangle 71">
            <a:extLst>
              <a:ext uri="{FF2B5EF4-FFF2-40B4-BE49-F238E27FC236}">
                <a16:creationId xmlns:a16="http://schemas.microsoft.com/office/drawing/2014/main" id="{7FAB1424-2978-465C-A753-5330FEB39257}"/>
              </a:ext>
            </a:extLst>
          </p:cNvPr>
          <p:cNvSpPr/>
          <p:nvPr/>
        </p:nvSpPr>
        <p:spPr>
          <a:xfrm>
            <a:off x="4052938" y="5979691"/>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3" name="Rectangle 72">
            <a:extLst>
              <a:ext uri="{FF2B5EF4-FFF2-40B4-BE49-F238E27FC236}">
                <a16:creationId xmlns:a16="http://schemas.microsoft.com/office/drawing/2014/main" id="{248BF1FA-85B4-4007-AA54-F5F6D793B37B}"/>
              </a:ext>
            </a:extLst>
          </p:cNvPr>
          <p:cNvSpPr/>
          <p:nvPr/>
        </p:nvSpPr>
        <p:spPr>
          <a:xfrm>
            <a:off x="10089735" y="3446852"/>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4" name="Rectangle 73">
            <a:extLst>
              <a:ext uri="{FF2B5EF4-FFF2-40B4-BE49-F238E27FC236}">
                <a16:creationId xmlns:a16="http://schemas.microsoft.com/office/drawing/2014/main" id="{A84DF61E-4336-4919-B0CB-F77428B8A81C}"/>
              </a:ext>
            </a:extLst>
          </p:cNvPr>
          <p:cNvSpPr/>
          <p:nvPr/>
        </p:nvSpPr>
        <p:spPr>
          <a:xfrm>
            <a:off x="10126159" y="4125187"/>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5" name="Rectangle 74">
            <a:extLst>
              <a:ext uri="{FF2B5EF4-FFF2-40B4-BE49-F238E27FC236}">
                <a16:creationId xmlns:a16="http://schemas.microsoft.com/office/drawing/2014/main" id="{60282E68-9FCE-4247-ABD0-270DDAEA4361}"/>
              </a:ext>
            </a:extLst>
          </p:cNvPr>
          <p:cNvSpPr/>
          <p:nvPr/>
        </p:nvSpPr>
        <p:spPr>
          <a:xfrm>
            <a:off x="10101888" y="476014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6" name="Rectangle 75">
            <a:extLst>
              <a:ext uri="{FF2B5EF4-FFF2-40B4-BE49-F238E27FC236}">
                <a16:creationId xmlns:a16="http://schemas.microsoft.com/office/drawing/2014/main" id="{B48392CF-B9CD-4691-86C7-E4AF022626B4}"/>
              </a:ext>
            </a:extLst>
          </p:cNvPr>
          <p:cNvSpPr/>
          <p:nvPr/>
        </p:nvSpPr>
        <p:spPr>
          <a:xfrm>
            <a:off x="10101917" y="5390824"/>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7" name="Rectangle 76">
            <a:extLst>
              <a:ext uri="{FF2B5EF4-FFF2-40B4-BE49-F238E27FC236}">
                <a16:creationId xmlns:a16="http://schemas.microsoft.com/office/drawing/2014/main" id="{FF598B5C-841A-47F0-AA79-0A57AF79FADA}"/>
              </a:ext>
            </a:extLst>
          </p:cNvPr>
          <p:cNvSpPr/>
          <p:nvPr/>
        </p:nvSpPr>
        <p:spPr>
          <a:xfrm>
            <a:off x="10101888" y="6019668"/>
            <a:ext cx="1617786"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ein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78" name="TextBox 77">
            <a:extLst>
              <a:ext uri="{FF2B5EF4-FFF2-40B4-BE49-F238E27FC236}">
                <a16:creationId xmlns:a16="http://schemas.microsoft.com/office/drawing/2014/main" id="{2A663636-EC46-43AC-94A3-C4188E77B217}"/>
              </a:ext>
            </a:extLst>
          </p:cNvPr>
          <p:cNvSpPr txBox="1"/>
          <p:nvPr/>
        </p:nvSpPr>
        <p:spPr>
          <a:xfrm>
            <a:off x="-83178" y="1522908"/>
            <a:ext cx="13788572" cy="1077218"/>
          </a:xfrm>
          <a:prstGeom prst="rect">
            <a:avLst/>
          </a:prstGeom>
          <a:solidFill>
            <a:srgbClr val="0070C0"/>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002060"/>
              </a:solidFill>
              <a:effectLst/>
              <a:uLnTx/>
              <a:uFillTx/>
            </a:endParaRPr>
          </a:p>
        </p:txBody>
      </p:sp>
      <p:sp>
        <p:nvSpPr>
          <p:cNvPr id="79" name="TextBox 78">
            <a:extLst>
              <a:ext uri="{FF2B5EF4-FFF2-40B4-BE49-F238E27FC236}">
                <a16:creationId xmlns:a16="http://schemas.microsoft.com/office/drawing/2014/main" id="{489E6FF1-BFB0-427E-B060-4289B52BCAF6}"/>
              </a:ext>
            </a:extLst>
          </p:cNvPr>
          <p:cNvSpPr txBox="1"/>
          <p:nvPr/>
        </p:nvSpPr>
        <p:spPr>
          <a:xfrm>
            <a:off x="10634549" y="1781076"/>
            <a:ext cx="20006029"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rPr>
              <a:t>Flasche</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Hund</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Handy</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Person</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Ort</a:t>
            </a:r>
            <a:r>
              <a:rPr kumimoji="0" lang="en-GB" sz="3200" b="1" i="0" u="none" strike="noStrike" kern="0" cap="none" spc="0" normalizeH="0" baseline="0" noProof="0" dirty="0">
                <a:ln>
                  <a:noFill/>
                </a:ln>
                <a:solidFill>
                  <a:prstClr val="white"/>
                </a:solidFill>
                <a:effectLst/>
                <a:uLnTx/>
                <a:uFillTx/>
              </a:rPr>
              <a:t> | </a:t>
            </a:r>
            <a:r>
              <a:rPr lang="en-GB" sz="3200" b="1" kern="0" dirty="0">
                <a:solidFill>
                  <a:prstClr val="white"/>
                </a:solidFill>
              </a:rPr>
              <a:t>Ding</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a:t>
            </a:r>
            <a:r>
              <a:rPr lang="en-GB" sz="3200" b="1" kern="0" dirty="0">
                <a:solidFill>
                  <a:prstClr val="white"/>
                </a:solidFill>
              </a:rPr>
              <a:t>T</a:t>
            </a:r>
            <a:r>
              <a:rPr kumimoji="0" lang="en-GB" sz="3200" b="1" i="0" u="none" strike="noStrike" kern="0" cap="none" spc="0" normalizeH="0" noProof="0" dirty="0" err="1">
                <a:ln>
                  <a:noFill/>
                </a:ln>
                <a:solidFill>
                  <a:prstClr val="white"/>
                </a:solidFill>
                <a:effectLst/>
                <a:uLnTx/>
                <a:uFillTx/>
              </a:rPr>
              <a:t>asche</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Tisch</a:t>
            </a:r>
            <a:r>
              <a:rPr kumimoji="0" lang="en-GB" sz="3200" b="1" i="0" u="none" strike="noStrike" kern="0" cap="none" spc="0" normalizeH="0" baseline="0" noProof="0" dirty="0">
                <a:ln>
                  <a:noFill/>
                </a:ln>
                <a:solidFill>
                  <a:prstClr val="white"/>
                </a:solidFill>
                <a:effectLst/>
                <a:uLnTx/>
                <a:uFillTx/>
              </a:rPr>
              <a:t> | </a:t>
            </a:r>
            <a:r>
              <a:rPr lang="en-GB" sz="3200" b="1" kern="0" dirty="0" err="1">
                <a:solidFill>
                  <a:prstClr val="white"/>
                </a:solidFill>
              </a:rPr>
              <a:t>Bleistift</a:t>
            </a:r>
            <a:r>
              <a:rPr kumimoji="0" lang="en-GB" sz="3200" b="1" i="0" u="none" strike="noStrike" kern="0" cap="none" spc="0" normalizeH="0" baseline="0" noProof="0" dirty="0">
                <a:ln>
                  <a:noFill/>
                </a:ln>
                <a:solidFill>
                  <a:prstClr val="white"/>
                </a:solidFill>
                <a:effectLst/>
                <a:uLnTx/>
                <a:uFillTx/>
              </a:rPr>
              <a:t> |</a:t>
            </a:r>
            <a:r>
              <a:rPr kumimoji="0" lang="en-GB" sz="3200" b="1" i="0" u="none" strike="noStrike" kern="0" cap="none" spc="0" normalizeH="0" noProof="0" dirty="0">
                <a:ln>
                  <a:noFill/>
                </a:ln>
                <a:solidFill>
                  <a:prstClr val="white"/>
                </a:solidFill>
                <a:effectLst/>
                <a:uLnTx/>
                <a:uFillTx/>
              </a:rPr>
              <a:t> Wort</a:t>
            </a:r>
            <a:endParaRPr kumimoji="0" lang="en-GB" sz="3200" b="1" i="0" u="none" strike="noStrike" kern="0" cap="none" spc="0" normalizeH="0" baseline="0" noProof="0" dirty="0">
              <a:ln>
                <a:noFill/>
              </a:ln>
              <a:solidFill>
                <a:prstClr val="white"/>
              </a:solidFill>
              <a:effectLst/>
              <a:uLnTx/>
              <a:uFillTx/>
            </a:endParaRPr>
          </a:p>
        </p:txBody>
      </p:sp>
      <p:sp>
        <p:nvSpPr>
          <p:cNvPr id="80" name="Speech Bubble: Rectangle with Corners Rounded 79">
            <a:extLst>
              <a:ext uri="{FF2B5EF4-FFF2-40B4-BE49-F238E27FC236}">
                <a16:creationId xmlns:a16="http://schemas.microsoft.com/office/drawing/2014/main" id="{D1F85D22-30F2-470B-A2C5-B01C61739C39}"/>
              </a:ext>
            </a:extLst>
          </p:cNvPr>
          <p:cNvSpPr/>
          <p:nvPr/>
        </p:nvSpPr>
        <p:spPr>
          <a:xfrm>
            <a:off x="5894157" y="218413"/>
            <a:ext cx="4861528" cy="50370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1" name="Google Shape;108;p3">
            <a:extLst>
              <a:ext uri="{FF2B5EF4-FFF2-40B4-BE49-F238E27FC236}">
                <a16:creationId xmlns:a16="http://schemas.microsoft.com/office/drawing/2014/main" id="{73EEA9E2-1E8B-4AC5-8EC8-7B5231EC68AA}"/>
              </a:ext>
            </a:extLst>
          </p:cNvPr>
          <p:cNvSpPr txBox="1"/>
          <p:nvPr/>
        </p:nvSpPr>
        <p:spPr>
          <a:xfrm>
            <a:off x="5942959" y="218617"/>
            <a:ext cx="526227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Schreib</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Wort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für</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‘a/an’.</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1" name="Rectangle 40">
            <a:extLst>
              <a:ext uri="{FF2B5EF4-FFF2-40B4-BE49-F238E27FC236}">
                <a16:creationId xmlns:a16="http://schemas.microsoft.com/office/drawing/2014/main" id="{67640621-2236-4D17-840A-11F5D37AB67C}"/>
              </a:ext>
            </a:extLst>
          </p:cNvPr>
          <p:cNvSpPr/>
          <p:nvPr/>
        </p:nvSpPr>
        <p:spPr>
          <a:xfrm>
            <a:off x="965588" y="348907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Flasche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2" name="Rectangle 41">
            <a:extLst>
              <a:ext uri="{FF2B5EF4-FFF2-40B4-BE49-F238E27FC236}">
                <a16:creationId xmlns:a16="http://schemas.microsoft.com/office/drawing/2014/main" id="{8CAED47D-B3A7-4858-A26A-20B5E908A64F}"/>
              </a:ext>
            </a:extLst>
          </p:cNvPr>
          <p:cNvSpPr/>
          <p:nvPr/>
        </p:nvSpPr>
        <p:spPr>
          <a:xfrm>
            <a:off x="963039" y="4121398"/>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Hund</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3" name="Rectangle 42">
            <a:extLst>
              <a:ext uri="{FF2B5EF4-FFF2-40B4-BE49-F238E27FC236}">
                <a16:creationId xmlns:a16="http://schemas.microsoft.com/office/drawing/2014/main" id="{B0C2195B-E90A-4DA9-8759-4325ACE64DEE}"/>
              </a:ext>
            </a:extLst>
          </p:cNvPr>
          <p:cNvSpPr/>
          <p:nvPr/>
        </p:nvSpPr>
        <p:spPr>
          <a:xfrm>
            <a:off x="948631" y="4757507"/>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Handy</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7" name="Rectangle 46">
            <a:extLst>
              <a:ext uri="{FF2B5EF4-FFF2-40B4-BE49-F238E27FC236}">
                <a16:creationId xmlns:a16="http://schemas.microsoft.com/office/drawing/2014/main" id="{4AF82173-63C4-4D4C-BF5C-7315A81FCCF9}"/>
              </a:ext>
            </a:extLst>
          </p:cNvPr>
          <p:cNvSpPr/>
          <p:nvPr/>
        </p:nvSpPr>
        <p:spPr>
          <a:xfrm>
            <a:off x="948631" y="5425148"/>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Person</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8" name="Rectangle 47">
            <a:extLst>
              <a:ext uri="{FF2B5EF4-FFF2-40B4-BE49-F238E27FC236}">
                <a16:creationId xmlns:a16="http://schemas.microsoft.com/office/drawing/2014/main" id="{C5F4CA3F-6A70-426C-9AB4-13A4C91632C6}"/>
              </a:ext>
            </a:extLst>
          </p:cNvPr>
          <p:cNvSpPr/>
          <p:nvPr/>
        </p:nvSpPr>
        <p:spPr>
          <a:xfrm>
            <a:off x="948630" y="604091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Ort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49" name="Rectangle 48">
            <a:extLst>
              <a:ext uri="{FF2B5EF4-FFF2-40B4-BE49-F238E27FC236}">
                <a16:creationId xmlns:a16="http://schemas.microsoft.com/office/drawing/2014/main" id="{D76418DE-CC37-4638-BF18-9EA61B193A6F}"/>
              </a:ext>
            </a:extLst>
          </p:cNvPr>
          <p:cNvSpPr/>
          <p:nvPr/>
        </p:nvSpPr>
        <p:spPr>
          <a:xfrm>
            <a:off x="7081553" y="3476495"/>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Ding</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0" name="Rectangle 49">
            <a:extLst>
              <a:ext uri="{FF2B5EF4-FFF2-40B4-BE49-F238E27FC236}">
                <a16:creationId xmlns:a16="http://schemas.microsoft.com/office/drawing/2014/main" id="{E4EC82A6-778D-4FA7-A2A6-56DD57FA3DD4}"/>
              </a:ext>
            </a:extLst>
          </p:cNvPr>
          <p:cNvSpPr/>
          <p:nvPr/>
        </p:nvSpPr>
        <p:spPr>
          <a:xfrm>
            <a:off x="7086006" y="4125187"/>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Tasche</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1" name="Rectangle 50">
            <a:extLst>
              <a:ext uri="{FF2B5EF4-FFF2-40B4-BE49-F238E27FC236}">
                <a16:creationId xmlns:a16="http://schemas.microsoft.com/office/drawing/2014/main" id="{CA272EB9-FABA-457D-BB68-4422576AD03F}"/>
              </a:ext>
            </a:extLst>
          </p:cNvPr>
          <p:cNvSpPr/>
          <p:nvPr/>
        </p:nvSpPr>
        <p:spPr>
          <a:xfrm>
            <a:off x="7081199" y="4760301"/>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Tisch</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2" name="Rectangle 51">
            <a:extLst>
              <a:ext uri="{FF2B5EF4-FFF2-40B4-BE49-F238E27FC236}">
                <a16:creationId xmlns:a16="http://schemas.microsoft.com/office/drawing/2014/main" id="{22544EF9-BEF9-4C0C-8178-64D5EEEDEF71}"/>
              </a:ext>
            </a:extLst>
          </p:cNvPr>
          <p:cNvSpPr/>
          <p:nvPr/>
        </p:nvSpPr>
        <p:spPr>
          <a:xfrm>
            <a:off x="7094145" y="5393175"/>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srgbClr val="002060"/>
                </a:solidFill>
              </a:rPr>
              <a:t>Bleistift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
        <p:nvSpPr>
          <p:cNvPr id="53" name="Rectangle 52">
            <a:extLst>
              <a:ext uri="{FF2B5EF4-FFF2-40B4-BE49-F238E27FC236}">
                <a16:creationId xmlns:a16="http://schemas.microsoft.com/office/drawing/2014/main" id="{57BAC3F3-A2CA-4751-81E6-5DC6BD4E2918}"/>
              </a:ext>
            </a:extLst>
          </p:cNvPr>
          <p:cNvSpPr/>
          <p:nvPr/>
        </p:nvSpPr>
        <p:spPr>
          <a:xfrm>
            <a:off x="7094145" y="6029129"/>
            <a:ext cx="2985089" cy="584775"/>
          </a:xfrm>
          <a:prstGeom prst="rect">
            <a:avLst/>
          </a:prstGeom>
          <a:solidFill>
            <a:srgbClr val="EFF9FB"/>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srgbClr val="002060"/>
                </a:solidFill>
              </a:rPr>
              <a:t>Wort</a:t>
            </a:r>
            <a:endParaRPr kumimoji="0" lang="en-GB" sz="1800" b="0" i="0" u="none" strike="noStrike" kern="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8680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repeatCount="indefinite" fill="hold" grpId="0" nodeType="clickEffect">
                                  <p:stCondLst>
                                    <p:cond delay="0"/>
                                  </p:stCondLst>
                                  <p:childTnLst>
                                    <p:animMotion origin="layout" path="M -0.27813 -0.00578 L -2.22969 -0.01805 " pathEditMode="relative" rAng="0" ptsTypes="AA">
                                      <p:cBhvr>
                                        <p:cTn id="6" dur="30250" fill="hold"/>
                                        <p:tgtEl>
                                          <p:spTgt spid="79"/>
                                        </p:tgtEl>
                                        <p:attrNameLst>
                                          <p:attrName>ppt_x</p:attrName>
                                          <p:attrName>ppt_y</p:attrName>
                                        </p:attrNameLst>
                                      </p:cBhvr>
                                      <p:rCtr x="-97578" y="-62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69"/>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wipe(left)">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left)">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wipe(left)">
                                      <p:cBhvr>
                                        <p:cTn id="115" dur="500"/>
                                        <p:tgtEl>
                                          <p:spTgt spid="50"/>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7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grpId="0"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left)">
                                      <p:cBhvr>
                                        <p:cTn id="124" dur="500"/>
                                        <p:tgtEl>
                                          <p:spTgt spid="51"/>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52"/>
                                        </p:tgtEl>
                                        <p:attrNameLst>
                                          <p:attrName>style.visibility</p:attrName>
                                        </p:attrNameLst>
                                      </p:cBhvr>
                                      <p:to>
                                        <p:strVal val="visible"/>
                                      </p:to>
                                    </p:set>
                                    <p:animEffect transition="in" filter="wipe(left)">
                                      <p:cBhvr>
                                        <p:cTn id="133" dur="500"/>
                                        <p:tgtEl>
                                          <p:spTgt spid="52"/>
                                        </p:tgtEl>
                                      </p:cBhvr>
                                    </p:animEffec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77"/>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53"/>
                                        </p:tgtEl>
                                        <p:attrNameLst>
                                          <p:attrName>style.visibility</p:attrName>
                                        </p:attrNameLst>
                                      </p:cBhvr>
                                      <p:to>
                                        <p:strVal val="visible"/>
                                      </p:to>
                                    </p:set>
                                    <p:animEffect transition="in" filter="wipe(left)">
                                      <p:cBhvr>
                                        <p:cTn id="1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9" grpId="0"/>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electronics, monitor, display&#10;&#10;Description automatically generated">
            <a:extLst>
              <a:ext uri="{FF2B5EF4-FFF2-40B4-BE49-F238E27FC236}">
                <a16:creationId xmlns:a16="http://schemas.microsoft.com/office/drawing/2014/main" id="{4B819D63-4421-4BD7-B31C-3709FDE32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423" y="1730602"/>
            <a:ext cx="5140255" cy="4798911"/>
          </a:xfrm>
          <a:prstGeom prst="rect">
            <a:avLst/>
          </a:prstGeom>
        </p:spPr>
      </p:pic>
      <p:pic>
        <p:nvPicPr>
          <p:cNvPr id="89" name="Google Shape;170;p8"/>
          <p:cNvPicPr/>
          <p:nvPr/>
        </p:nvPicPr>
        <p:blipFill>
          <a:blip r:embed="rId4"/>
          <a:stretch/>
        </p:blipFill>
        <p:spPr>
          <a:xfrm>
            <a:off x="10909270" y="86527"/>
            <a:ext cx="1190434" cy="1088269"/>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2707"/>
            <a:ext cx="11144273" cy="752271"/>
          </a:xfrm>
        </p:spPr>
        <p:txBody>
          <a:bodyPr/>
          <a:lstStyle/>
          <a:p>
            <a:r>
              <a:rPr lang="en-GB" sz="3600" b="1" spc="-1" dirty="0">
                <a:latin typeface="Century Gothic" panose="020B0502020202020204" pitchFamily="34" charset="0"/>
              </a:rPr>
              <a:t>‘a’ (</a:t>
            </a:r>
            <a:r>
              <a:rPr lang="en-GB" sz="3600" b="1" spc="-1" dirty="0" err="1">
                <a:latin typeface="Century Gothic" panose="020B0502020202020204" pitchFamily="34" charset="0"/>
              </a:rPr>
              <a:t>ein</a:t>
            </a:r>
            <a:r>
              <a:rPr lang="en-GB" sz="3600" b="1" spc="-1" dirty="0">
                <a:latin typeface="Century Gothic" panose="020B0502020202020204" pitchFamily="34" charset="0"/>
              </a:rPr>
              <a:t>, eine, </a:t>
            </a:r>
            <a:r>
              <a:rPr lang="en-GB" sz="3600" b="1" spc="-1" dirty="0" err="1">
                <a:latin typeface="Century Gothic" panose="020B0502020202020204" pitchFamily="34" charset="0"/>
              </a:rPr>
              <a:t>ein</a:t>
            </a:r>
            <a:r>
              <a:rPr lang="en-GB" sz="3600" b="1" spc="-1" dirty="0">
                <a:latin typeface="Century Gothic" panose="020B0502020202020204" pitchFamily="34" charset="0"/>
              </a:rPr>
              <a:t>)</a:t>
            </a:r>
            <a:endParaRPr lang="en-GB" sz="3600" dirty="0"/>
          </a:p>
        </p:txBody>
      </p:sp>
      <p:sp>
        <p:nvSpPr>
          <p:cNvPr id="14" name="Content Placeholder 2">
            <a:extLst>
              <a:ext uri="{FF2B5EF4-FFF2-40B4-BE49-F238E27FC236}">
                <a16:creationId xmlns:a16="http://schemas.microsoft.com/office/drawing/2014/main" id="{6C27265E-88F0-4B47-AC93-63B2EC5A3489}"/>
              </a:ext>
            </a:extLst>
          </p:cNvPr>
          <p:cNvSpPr txBox="1">
            <a:spLocks/>
          </p:cNvSpPr>
          <p:nvPr/>
        </p:nvSpPr>
        <p:spPr>
          <a:xfrm>
            <a:off x="184126" y="1003594"/>
            <a:ext cx="10528813" cy="75715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Remember that ‘</a:t>
            </a:r>
            <a:r>
              <a:rPr lang="en-GB" b="1" dirty="0" err="1"/>
              <a:t>ein</a:t>
            </a:r>
            <a:r>
              <a:rPr lang="en-GB" b="1" dirty="0"/>
              <a:t>, eine, </a:t>
            </a:r>
            <a:r>
              <a:rPr lang="en-GB" b="1" dirty="0" err="1"/>
              <a:t>ein</a:t>
            </a:r>
            <a:r>
              <a:rPr lang="en-GB" dirty="0"/>
              <a:t>’ means ‘a/an’ and often identifies something to the listener:</a:t>
            </a:r>
            <a:endParaRPr lang="en-GB" dirty="0">
              <a:solidFill>
                <a:srgbClr val="DAA520"/>
              </a:solidFill>
            </a:endParaRPr>
          </a:p>
        </p:txBody>
      </p:sp>
      <p:sp>
        <p:nvSpPr>
          <p:cNvPr id="15" name="Rounded Rectangular Callout 35">
            <a:extLst>
              <a:ext uri="{FF2B5EF4-FFF2-40B4-BE49-F238E27FC236}">
                <a16:creationId xmlns:a16="http://schemas.microsoft.com/office/drawing/2014/main" id="{3B523CAC-767E-4F2C-A284-853225245B7A}"/>
              </a:ext>
            </a:extLst>
          </p:cNvPr>
          <p:cNvSpPr/>
          <p:nvPr/>
        </p:nvSpPr>
        <p:spPr>
          <a:xfrm>
            <a:off x="548723" y="3105436"/>
            <a:ext cx="2755231" cy="673769"/>
          </a:xfrm>
          <a:prstGeom prst="wedgeRoundRectCallout">
            <a:avLst>
              <a:gd name="adj1" fmla="val -22580"/>
              <a:gd name="adj2" fmla="val 10357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das?</a:t>
            </a:r>
          </a:p>
        </p:txBody>
      </p:sp>
      <p:sp>
        <p:nvSpPr>
          <p:cNvPr id="17" name="Rounded Rectangular Callout 36">
            <a:extLst>
              <a:ext uri="{FF2B5EF4-FFF2-40B4-BE49-F238E27FC236}">
                <a16:creationId xmlns:a16="http://schemas.microsoft.com/office/drawing/2014/main" id="{45230A34-46DA-4E4A-AB0F-7944EF6F7801}"/>
              </a:ext>
            </a:extLst>
          </p:cNvPr>
          <p:cNvSpPr/>
          <p:nvPr/>
        </p:nvSpPr>
        <p:spPr>
          <a:xfrm>
            <a:off x="8095427" y="2341771"/>
            <a:ext cx="3561960" cy="673769"/>
          </a:xfrm>
          <a:prstGeom prst="wedgeRoundRectCallou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sng"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Tafel</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18" name="Picture 17">
            <a:extLst>
              <a:ext uri="{FF2B5EF4-FFF2-40B4-BE49-F238E27FC236}">
                <a16:creationId xmlns:a16="http://schemas.microsoft.com/office/drawing/2014/main" id="{F10ED240-D8B0-40CD-8A0E-9ECE92D0F5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080" y="4205501"/>
            <a:ext cx="2567343" cy="2608095"/>
          </a:xfrm>
          <a:prstGeom prst="rect">
            <a:avLst/>
          </a:prstGeom>
        </p:spPr>
      </p:pic>
      <p:sp>
        <p:nvSpPr>
          <p:cNvPr id="5" name="Rectangle: Rounded Corners 4">
            <a:extLst>
              <a:ext uri="{FF2B5EF4-FFF2-40B4-BE49-F238E27FC236}">
                <a16:creationId xmlns:a16="http://schemas.microsoft.com/office/drawing/2014/main" id="{77237B11-BFA5-8D3A-CBA9-BC4CA923DBC8}"/>
              </a:ext>
            </a:extLst>
          </p:cNvPr>
          <p:cNvSpPr/>
          <p:nvPr/>
        </p:nvSpPr>
        <p:spPr>
          <a:xfrm>
            <a:off x="791384" y="5626454"/>
            <a:ext cx="1010885" cy="26199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Robbie</a:t>
            </a:r>
            <a:endParaRPr lang="en-GB" b="1" dirty="0">
              <a:solidFill>
                <a:schemeClr val="tx1"/>
              </a:solidFill>
            </a:endParaRPr>
          </a:p>
        </p:txBody>
      </p:sp>
      <p:pic>
        <p:nvPicPr>
          <p:cNvPr id="8" name="Picture 7" descr="A person wearing a yellow shirt&#10;&#10;Description automatically generated with low confidence">
            <a:extLst>
              <a:ext uri="{FF2B5EF4-FFF2-40B4-BE49-F238E27FC236}">
                <a16:creationId xmlns:a16="http://schemas.microsoft.com/office/drawing/2014/main" id="{36A875A0-2F5F-4E0D-8B61-E883BFB9E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1228" y="3015540"/>
            <a:ext cx="1551827" cy="3784600"/>
          </a:xfrm>
          <a:prstGeom prst="rect">
            <a:avLst/>
          </a:prstGeom>
        </p:spPr>
      </p:pic>
    </p:spTree>
    <p:extLst>
      <p:ext uri="{BB962C8B-B14F-4D97-AF65-F5344CB8AC3E}">
        <p14:creationId xmlns:p14="http://schemas.microsoft.com/office/powerpoint/2010/main" val="30498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animBg="1"/>
      <p:bldP spid="17"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2750</Words>
  <Application>Microsoft Office PowerPoint</Application>
  <PresentationFormat>Widescreen</PresentationFormat>
  <Paragraphs>449</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hören</vt:lpstr>
      <vt:lpstr>singen</vt:lpstr>
      <vt:lpstr>PowerPoint Presentation</vt:lpstr>
      <vt:lpstr>PowerPoint Presentation</vt:lpstr>
      <vt:lpstr>Vokabeln</vt:lpstr>
      <vt:lpstr>‘a’ (ein, eine, ein)</vt:lpstr>
      <vt:lpstr>‘not a/no’ (kein, keine, kein)</vt:lpstr>
      <vt:lpstr>lesen</vt:lpstr>
      <vt:lpstr>hören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131</cp:revision>
  <dcterms:created xsi:type="dcterms:W3CDTF">2021-07-02T19:27:01Z</dcterms:created>
  <dcterms:modified xsi:type="dcterms:W3CDTF">2023-08-04T09:54:09Z</dcterms:modified>
</cp:coreProperties>
</file>