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299" r:id="rId5"/>
    <p:sldId id="277" r:id="rId6"/>
    <p:sldId id="925" r:id="rId7"/>
    <p:sldId id="1014" r:id="rId8"/>
    <p:sldId id="365" r:id="rId9"/>
    <p:sldId id="1015" r:id="rId10"/>
    <p:sldId id="298" r:id="rId11"/>
    <p:sldId id="1012" r:id="rId12"/>
    <p:sldId id="362" r:id="rId13"/>
    <p:sldId id="363" r:id="rId14"/>
    <p:sldId id="367" r:id="rId15"/>
    <p:sldId id="290" r:id="rId16"/>
    <p:sldId id="1011" r:id="rId17"/>
    <p:sldId id="1010" r:id="rId18"/>
    <p:sldId id="1013" r:id="rId19"/>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51821" autoAdjust="0"/>
  </p:normalViewPr>
  <p:slideViewPr>
    <p:cSldViewPr snapToGrid="0">
      <p:cViewPr varScale="1">
        <p:scale>
          <a:sx n="52" d="100"/>
          <a:sy n="52" d="100"/>
        </p:scale>
        <p:origin x="1664"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0EAB513-DA5A-4B0B-9B7E-BB347209434F}"/>
    <pc:docChg chg="modSld">
      <pc:chgData name="Charlotte Moss" userId="17b589c9-cb67-41ed-a894-f82ca12b573d" providerId="ADAL" clId="{30EAB513-DA5A-4B0B-9B7E-BB347209434F}" dt="2023-08-17T12:41:56.012" v="20" actId="20577"/>
      <pc:docMkLst>
        <pc:docMk/>
      </pc:docMkLst>
      <pc:sldChg chg="modNotesTx">
        <pc:chgData name="Charlotte Moss" userId="17b589c9-cb67-41ed-a894-f82ca12b573d" providerId="ADAL" clId="{30EAB513-DA5A-4B0B-9B7E-BB347209434F}" dt="2023-08-17T12:41:56.012" v="20" actId="20577"/>
        <pc:sldMkLst>
          <pc:docMk/>
          <pc:sldMk cId="2293065481"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17/08/2023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400"/>
            </a:pPr>
            <a:r>
              <a:rPr lang="en-GB" sz="1900" dirty="0"/>
              <a:t>Artwork by Steve Clarke. Pronoun pictures from NCELP (www.ncelp.org). All additional pictures selected from </a:t>
            </a:r>
            <a:r>
              <a:rPr lang="en-GB" sz="1900" dirty="0" err="1"/>
              <a:t>Pixabay</a:t>
            </a:r>
            <a:r>
              <a:rPr lang="en-GB" sz="1900" dirty="0"/>
              <a:t> and are available under a Creative Commons license, no attribution required.</a:t>
            </a:r>
          </a:p>
          <a:p>
            <a:endParaRPr lang="en-GB" sz="1900" dirty="0">
              <a:latin typeface="Calibri" panose="020F0502020204030204" pitchFamily="34" charset="0"/>
              <a:ea typeface="Calibri" panose="020F0502020204030204" pitchFamily="34" charset="0"/>
            </a:endParaRPr>
          </a:p>
          <a:p>
            <a:pPr marL="227815" indent="-227815"/>
            <a:r>
              <a:rPr lang="en-GB" sz="1300" b="1" spc="-1" dirty="0">
                <a:solidFill>
                  <a:srgbClr val="002060"/>
                </a:solidFill>
                <a:latin typeface="Century Gothic"/>
                <a:ea typeface="Century Gothic"/>
              </a:rPr>
              <a:t>Phonics:  </a:t>
            </a:r>
          </a:p>
          <a:p>
            <a:pPr marL="227815" indent="-227815"/>
            <a:r>
              <a:rPr lang="de-DE" sz="1300" b="1" spc="-1" dirty="0">
                <a:solidFill>
                  <a:srgbClr val="002060"/>
                </a:solidFill>
                <a:latin typeface="Century Gothic"/>
                <a:ea typeface="Century Gothic"/>
              </a:rPr>
              <a:t>[ö] König </a:t>
            </a:r>
            <a:r>
              <a:rPr lang="de-DE" sz="1300" spc="-1" dirty="0">
                <a:solidFill>
                  <a:srgbClr val="002060"/>
                </a:solidFill>
                <a:latin typeface="Century Gothic"/>
                <a:ea typeface="Century Gothic"/>
              </a:rPr>
              <a:t>[1087] </a:t>
            </a:r>
            <a:r>
              <a:rPr lang="de-DE" sz="1300" b="1" spc="-1" dirty="0">
                <a:solidFill>
                  <a:srgbClr val="002060"/>
                </a:solidFill>
                <a:latin typeface="Century Gothic" panose="020B0502020202020204" pitchFamily="34" charset="0"/>
                <a:ea typeface="Century Gothic"/>
              </a:rPr>
              <a:t>Österreich </a:t>
            </a:r>
            <a:r>
              <a:rPr lang="de-DE" sz="1300" spc="-1" dirty="0">
                <a:solidFill>
                  <a:srgbClr val="002060"/>
                </a:solidFill>
                <a:latin typeface="Century Gothic"/>
                <a:ea typeface="Century Gothic"/>
              </a:rPr>
              <a:t>[n/a] </a:t>
            </a:r>
            <a:r>
              <a:rPr lang="de-DE" sz="1300" b="1" spc="-1" dirty="0">
                <a:solidFill>
                  <a:srgbClr val="002060"/>
                </a:solidFill>
                <a:latin typeface="Century Gothic"/>
                <a:ea typeface="Century Gothic"/>
              </a:rPr>
              <a:t>Wörter </a:t>
            </a:r>
            <a:r>
              <a:rPr lang="de-DE" sz="1300" spc="-1" dirty="0">
                <a:solidFill>
                  <a:srgbClr val="002060"/>
                </a:solidFill>
                <a:latin typeface="Century Gothic"/>
                <a:ea typeface="Century Gothic"/>
              </a:rPr>
              <a:t>[194]</a:t>
            </a:r>
            <a:endParaRPr lang="it-IT" sz="1300" spc="-1" dirty="0">
              <a:solidFill>
                <a:srgbClr val="002060"/>
              </a:solidFill>
              <a:latin typeface="Century Gothic"/>
              <a:ea typeface="Century Gothic"/>
            </a:endParaRPr>
          </a:p>
          <a:p>
            <a:pPr marL="216000" indent="-216000">
              <a:lnSpc>
                <a:spcPct val="100000"/>
              </a:lnSpc>
            </a:pPr>
            <a:r>
              <a:rPr lang="it-IT" sz="1050" b="1" strike="noStrike" spc="-1" dirty="0">
                <a:solidFill>
                  <a:srgbClr val="002060"/>
                </a:solidFill>
                <a:latin typeface="Century Gothic"/>
                <a:ea typeface="Century Gothic"/>
              </a:rPr>
              <a:t>Vocabulary (new)</a:t>
            </a:r>
            <a:r>
              <a:rPr lang="it-IT" sz="1050" b="0" strike="noStrike" spc="-1" dirty="0">
                <a:solidFill>
                  <a:srgbClr val="002060"/>
                </a:solidFill>
                <a:latin typeface="Century Gothic"/>
                <a:ea typeface="Century Gothic"/>
              </a:rPr>
              <a:t>: </a:t>
            </a:r>
            <a:r>
              <a:rPr lang="de-DE" sz="1400" b="1" i="0" u="none" strike="noStrike" dirty="0">
                <a:solidFill>
                  <a:srgbClr val="002060"/>
                </a:solidFill>
                <a:effectLst/>
                <a:latin typeface="Century Gothic" panose="020B0502020202020204" pitchFamily="34" charset="0"/>
              </a:rPr>
              <a:t>Frau </a:t>
            </a:r>
            <a:r>
              <a:rPr lang="de-DE" sz="1400" b="0" i="0" u="none" strike="noStrike" dirty="0">
                <a:solidFill>
                  <a:srgbClr val="002060"/>
                </a:solidFill>
                <a:effectLst/>
                <a:latin typeface="Century Gothic" panose="020B0502020202020204" pitchFamily="34" charset="0"/>
              </a:rPr>
              <a:t>[99] </a:t>
            </a:r>
            <a:r>
              <a:rPr lang="de-DE" sz="1400" b="1" i="0" u="none" strike="noStrike" dirty="0">
                <a:solidFill>
                  <a:srgbClr val="002060"/>
                </a:solidFill>
                <a:effectLst/>
                <a:latin typeface="Century Gothic" panose="020B0502020202020204" pitchFamily="34" charset="0"/>
              </a:rPr>
              <a:t>Lehrer, Lehrerin </a:t>
            </a:r>
            <a:r>
              <a:rPr lang="de-DE" sz="1400" b="0" i="0" u="none" strike="noStrike" dirty="0">
                <a:solidFill>
                  <a:srgbClr val="002060"/>
                </a:solidFill>
                <a:effectLst/>
                <a:latin typeface="Century Gothic" panose="020B0502020202020204" pitchFamily="34" charset="0"/>
              </a:rPr>
              <a:t>[695] </a:t>
            </a:r>
            <a:r>
              <a:rPr lang="de-DE" sz="1400" b="1" i="0" u="none" strike="noStrike" dirty="0">
                <a:solidFill>
                  <a:srgbClr val="002060"/>
                </a:solidFill>
                <a:effectLst/>
                <a:latin typeface="Century Gothic" panose="020B0502020202020204" pitchFamily="34" charset="0"/>
              </a:rPr>
              <a:t>sehr </a:t>
            </a:r>
            <a:r>
              <a:rPr lang="de-DE" sz="1400" b="0" i="0" u="none" strike="noStrike" dirty="0">
                <a:solidFill>
                  <a:srgbClr val="002060"/>
                </a:solidFill>
                <a:effectLst/>
                <a:latin typeface="Century Gothic" panose="020B0502020202020204" pitchFamily="34" charset="0"/>
              </a:rPr>
              <a:t>[81], </a:t>
            </a:r>
            <a:r>
              <a:rPr lang="de-DE" sz="1400" b="1" i="0" u="none" strike="noStrike" dirty="0">
                <a:solidFill>
                  <a:srgbClr val="002060"/>
                </a:solidFill>
                <a:effectLst/>
                <a:latin typeface="Century Gothic" panose="020B0502020202020204" pitchFamily="34" charset="0"/>
              </a:rPr>
              <a:t>Mann</a:t>
            </a:r>
            <a:r>
              <a:rPr lang="de-DE" sz="1400" b="0" i="0" u="none" strike="noStrike" dirty="0">
                <a:solidFill>
                  <a:srgbClr val="002060"/>
                </a:solidFill>
                <a:effectLst/>
                <a:latin typeface="Century Gothic" panose="020B0502020202020204" pitchFamily="34" charset="0"/>
              </a:rPr>
              <a:t> [121], </a:t>
            </a:r>
            <a:r>
              <a:rPr lang="de-DE" sz="1400" b="1" i="0" u="none" strike="noStrike" dirty="0">
                <a:solidFill>
                  <a:srgbClr val="002060"/>
                </a:solidFill>
                <a:effectLst/>
                <a:latin typeface="Century Gothic" panose="020B0502020202020204" pitchFamily="34" charset="0"/>
              </a:rPr>
              <a:t>Herr</a:t>
            </a:r>
            <a:r>
              <a:rPr lang="de-DE" sz="1400" b="0" i="0" u="none" strike="noStrike" dirty="0">
                <a:solidFill>
                  <a:srgbClr val="002060"/>
                </a:solidFill>
                <a:effectLst/>
                <a:latin typeface="Century Gothic" panose="020B0502020202020204" pitchFamily="34" charset="0"/>
              </a:rPr>
              <a:t> [154]</a:t>
            </a:r>
          </a:p>
          <a:p>
            <a:pPr marL="216000" indent="-216000">
              <a:lnSpc>
                <a:spcPct val="100000"/>
              </a:lnSpc>
            </a:pPr>
            <a:r>
              <a:rPr lang="en-GB" sz="1000" b="1" dirty="0">
                <a:solidFill>
                  <a:sysClr val="windowText" lastClr="000000"/>
                </a:solidFill>
                <a:effectLst/>
                <a:latin typeface="+mn-lt"/>
                <a:ea typeface="+mn-ea"/>
                <a:cs typeface="+mn-cs"/>
              </a:rPr>
              <a:t>Revisit 1: </a:t>
            </a:r>
            <a:r>
              <a:rPr lang="de-DE" sz="1400" b="0" i="0" u="none" strike="noStrike" dirty="0">
                <a:solidFill>
                  <a:srgbClr val="002060"/>
                </a:solidFill>
                <a:effectLst/>
                <a:latin typeface="Century Gothic" panose="020B0502020202020204" pitchFamily="34" charset="0"/>
              </a:rPr>
              <a:t>Buch [300]  Haustier [n/a] Schule [359] Tier [614] nicht wahr? [n/a] </a:t>
            </a:r>
          </a:p>
          <a:p>
            <a:pPr marL="216000" indent="-216000">
              <a:lnSpc>
                <a:spcPct val="100000"/>
              </a:lnSpc>
            </a:pPr>
            <a:r>
              <a:rPr lang="de-DE" sz="1400" b="1" i="0" u="none" strike="noStrike" dirty="0">
                <a:solidFill>
                  <a:srgbClr val="002060"/>
                </a:solidFill>
                <a:effectLst/>
                <a:latin typeface="Century Gothic" panose="020B0502020202020204" pitchFamily="34" charset="0"/>
              </a:rPr>
              <a:t>Revisit 2</a:t>
            </a:r>
            <a:r>
              <a:rPr lang="de-DE" sz="1400" b="0" i="0" u="none" strike="noStrike" dirty="0">
                <a:solidFill>
                  <a:srgbClr val="002060"/>
                </a:solidFill>
                <a:effectLst/>
                <a:latin typeface="Century Gothic" panose="020B0502020202020204" pitchFamily="34" charset="0"/>
              </a:rPr>
              <a:t>: Ding [370] Farbe [1079] Ort [341]  Person [357] klar [239] oder [35] ein, eine [5]</a:t>
            </a:r>
            <a:endParaRPr lang="en-GB" sz="1000" dirty="0">
              <a:solidFill>
                <a:sysClr val="windowText" lastClr="000000"/>
              </a:solidFill>
              <a:effectLst/>
              <a:latin typeface="+mn-lt"/>
              <a:ea typeface="+mn-ea"/>
              <a:cs typeface="+mn-cs"/>
            </a:endParaRPr>
          </a:p>
          <a:p>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z="1700" spc="-1" dirty="0">
              <a:latin typeface="Arial"/>
            </a:endParaRPr>
          </a:p>
          <a:p>
            <a:pPr indent="-227815"/>
            <a:r>
              <a:rPr lang="en-GB" sz="1700" spc="-1" dirty="0">
                <a:solidFill>
                  <a:srgbClr val="000000"/>
                </a:solidFill>
                <a:ea typeface="Calibri"/>
              </a:rPr>
              <a:t>The frequency rankings for words that occur in this PowerPoint which have been</a:t>
            </a:r>
            <a:r>
              <a:rPr lang="en-GB" sz="1700" i="1" spc="-1" dirty="0">
                <a:solidFill>
                  <a:srgbClr val="000000"/>
                </a:solidFill>
                <a:ea typeface="Calibri"/>
              </a:rPr>
              <a:t> previously</a:t>
            </a:r>
            <a:r>
              <a:rPr lang="en-GB" sz="1700" spc="-1" dirty="0">
                <a:solidFill>
                  <a:srgbClr val="000000"/>
                </a:solidFill>
                <a:ea typeface="Calibri"/>
              </a:rPr>
              <a:t> introduced in these resources are given in the SOW and in the resources that first</a:t>
            </a:r>
          </a:p>
          <a:p>
            <a:pPr indent="-227815"/>
            <a:r>
              <a:rPr lang="en-GB" sz="1700" spc="-1" dirty="0">
                <a:solidFill>
                  <a:srgbClr val="000000"/>
                </a:solidFill>
                <a:ea typeface="Calibri"/>
              </a:rPr>
              <a:t>introduced and formally re-visited those words. </a:t>
            </a:r>
            <a:endParaRPr lang="en-GB" sz="1700" spc="-1" dirty="0">
              <a:latin typeface="Arial"/>
            </a:endParaRPr>
          </a:p>
          <a:p>
            <a:pPr indent="-227815"/>
            <a:r>
              <a:rPr lang="en-GB" sz="1900" spc="-1" dirty="0">
                <a:solidFill>
                  <a:srgbClr val="000000"/>
                </a:solidFill>
                <a:ea typeface="Calibri"/>
              </a:rPr>
              <a:t>For any </a:t>
            </a:r>
            <a:r>
              <a:rPr lang="en-GB" sz="1900" i="1" spc="-1" dirty="0">
                <a:solidFill>
                  <a:srgbClr val="000000"/>
                </a:solidFill>
                <a:ea typeface="Calibri"/>
              </a:rPr>
              <a:t>other </a:t>
            </a:r>
            <a:r>
              <a:rPr lang="en-GB" sz="1900" spc="-1" dirty="0">
                <a:solidFill>
                  <a:srgbClr val="000000"/>
                </a:solidFill>
                <a:ea typeface="Calibri"/>
              </a:rPr>
              <a:t>words that occur incidentally in this PowerPoint, frequency rankings will be provided in the notes field wherever possible.</a:t>
            </a:r>
            <a:endParaRPr lang="en-GB" sz="1900" spc="-1" dirty="0">
              <a:latin typeface="Arial"/>
            </a:endParaRPr>
          </a:p>
        </p:txBody>
      </p:sp>
      <p:sp>
        <p:nvSpPr>
          <p:cNvPr id="96" name="Google Shape;96;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defTabSz="964418">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4418">
                <a:buClr>
                  <a:srgbClr val="000000"/>
                </a:buClr>
                <a:buSzPts val="1200"/>
                <a:defRPr/>
              </a:pPr>
              <a:t>1</a:t>
            </a:fld>
            <a:endParaRPr kern="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think about the male and female person nouns (-in added for feminine) when translating. </a:t>
            </a:r>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the gender of the nouns (and in particular here how the female person nouns change). </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a:t>
            </a:r>
          </a:p>
          <a:p>
            <a:pPr>
              <a:buClr>
                <a:schemeClr val="dk1"/>
              </a:buClr>
              <a:buSzPts val="1200"/>
            </a:pPr>
            <a:endParaRPr lang="en-GB" b="1" dirty="0"/>
          </a:p>
          <a:p>
            <a:pPr>
              <a:buClr>
                <a:schemeClr val="dk1"/>
              </a:buClr>
              <a:buSzPts val="1200"/>
            </a:pPr>
            <a:r>
              <a:rPr lang="en-GB" b="1" dirty="0"/>
              <a:t>Aim:</a:t>
            </a:r>
            <a:r>
              <a:rPr lang="en-GB" b="0" dirty="0"/>
              <a:t> to practise written production of this week’s new language and revisited words for this week.</a:t>
            </a:r>
          </a:p>
          <a:p>
            <a:pPr>
              <a:buClr>
                <a:schemeClr val="dk1"/>
              </a:buClr>
              <a:buSzPts val="1200"/>
            </a:pPr>
            <a:endParaRPr lang="en-GB" b="1" dirty="0"/>
          </a:p>
          <a:p>
            <a:pPr>
              <a:buClr>
                <a:schemeClr val="dk1"/>
              </a:buClr>
              <a:buSzPts val="1200"/>
            </a:pPr>
            <a:r>
              <a:rPr lang="en-GB" b="1" dirty="0"/>
              <a:t>Procedure:</a:t>
            </a:r>
            <a:br>
              <a:rPr lang="en-GB" b="1" dirty="0"/>
            </a:br>
            <a:r>
              <a:rPr lang="en-GB" b="0" dirty="0"/>
              <a:t>1. Pupils choose any 9 of the words from the English table and write them into their grid in German.</a:t>
            </a:r>
          </a:p>
          <a:p>
            <a:pPr>
              <a:buClr>
                <a:schemeClr val="dk1"/>
              </a:buClr>
              <a:buSzPts val="1200"/>
            </a:pPr>
            <a:r>
              <a:rPr lang="en-GB" b="0" dirty="0"/>
              <a:t>2. Teacher then calls out the German for any of the 9 words in the table in whichever order.</a:t>
            </a:r>
          </a:p>
          <a:p>
            <a:pPr>
              <a:buClr>
                <a:schemeClr val="dk1"/>
              </a:buClr>
              <a:buSzPts val="1200"/>
            </a:pPr>
            <a:r>
              <a:rPr lang="en-GB" b="0" dirty="0"/>
              <a:t>3. Pupils call Bingo when they have any three in a row (vertical, horizontal, or diagonal) and then again for the first full house.</a:t>
            </a:r>
          </a:p>
          <a:p>
            <a:pPr>
              <a:buClr>
                <a:schemeClr val="dk1"/>
              </a:buClr>
              <a:buSzPts val="1200"/>
            </a:pPr>
            <a:r>
              <a:rPr lang="en-GB" b="0" dirty="0"/>
              <a:t>4. Click on the blue buttons to hear the German translations if needed to support the activity.</a:t>
            </a:r>
          </a:p>
          <a:p>
            <a:pPr>
              <a:buClr>
                <a:schemeClr val="dk1"/>
              </a:buClr>
              <a:buSzPts val="1200"/>
            </a:pPr>
            <a:endParaRPr lang="en-GB" b="0" dirty="0"/>
          </a:p>
          <a:p>
            <a:pPr>
              <a:buClr>
                <a:schemeClr val="dk1"/>
              </a:buClr>
              <a:buSzPts val="1200"/>
            </a:pPr>
            <a:r>
              <a:rPr lang="en-GB" b="1" dirty="0"/>
              <a:t>Translation:</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a/an (feminine)=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woman= die Frau</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[male] friend= der Freund</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very=</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sehr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animal= das Tier</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[female] teacher= die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Lehrerin</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(the) book= das Buch</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Isn’t it? Isn’t that right?=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clear=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klar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or= </a:t>
            </a:r>
            <a:r>
              <a:rPr lang="en-GB" sz="19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oder</a:t>
            </a: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44"/>
              </a:spcAft>
            </a:pPr>
            <a:endPar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12</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869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8150" y="1250950"/>
            <a:ext cx="5999163" cy="3375025"/>
          </a:xfrm>
          <a:prstGeom prst="rect">
            <a:avLst/>
          </a:prstGeom>
        </p:spPr>
      </p:sp>
      <p:sp>
        <p:nvSpPr>
          <p:cNvPr id="321" name="PlaceHolder 2"/>
          <p:cNvSpPr>
            <a:spLocks noGrp="1"/>
          </p:cNvSpPr>
          <p:nvPr>
            <p:ph type="body"/>
          </p:nvPr>
        </p:nvSpPr>
        <p:spPr>
          <a:xfrm>
            <a:off x="687546" y="4813964"/>
            <a:ext cx="5499649" cy="3937731"/>
          </a:xfrm>
          <a:prstGeom prst="rect">
            <a:avLst/>
          </a:prstGeom>
        </p:spPr>
        <p:txBody>
          <a:bodyPr lIns="0" tIns="0" rIns="0" bIns="0"/>
          <a:lstStyle/>
          <a:p>
            <a:pPr marL="227815" indent="-227815"/>
            <a:endParaRPr lang="en-GB" sz="1300" spc="-1" dirty="0">
              <a:latin typeface="Arial"/>
            </a:endParaRPr>
          </a:p>
        </p:txBody>
      </p:sp>
      <p:sp>
        <p:nvSpPr>
          <p:cNvPr id="322"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88A66831-990D-4F2F-9C07-338AF4E9D4C0}" type="slidenum">
              <a:rPr lang="en-GB" sz="1300" spc="-1">
                <a:solidFill>
                  <a:srgbClr val="000000"/>
                </a:solidFill>
                <a:latin typeface="Calibri"/>
                <a:ea typeface="Calibri"/>
              </a:rPr>
              <a:pPr algn="r" defTabSz="964418">
                <a:defRPr/>
              </a:pPr>
              <a:t>13</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61283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334243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a:p>
            <a:endParaRPr lang="en-GB" dirty="0"/>
          </a:p>
          <a:p>
            <a:r>
              <a:rPr lang="en-GB" dirty="0"/>
              <a:t>Optional handout for Follow up 3. There are 5 copies of the grid on the page. </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0326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r>
              <a:rPr lang="en-GB" b="1" dirty="0"/>
              <a:t>Timing: 5 minutes</a:t>
            </a:r>
            <a:endParaRPr lang="en-GB" dirty="0"/>
          </a:p>
          <a:p>
            <a:endParaRPr lang="en-GB" b="1" dirty="0"/>
          </a:p>
          <a:p>
            <a:r>
              <a:rPr lang="en-GB" b="1" dirty="0"/>
              <a:t>Aim: </a:t>
            </a:r>
            <a:r>
              <a:rPr lang="en-GB" dirty="0"/>
              <a:t>Aural recognition and production of SSCs [ö] and [ä]</a:t>
            </a:r>
          </a:p>
          <a:p>
            <a:endParaRPr lang="en-GB" dirty="0"/>
          </a:p>
          <a:p>
            <a:r>
              <a:rPr lang="en-GB" b="1" dirty="0"/>
              <a:t>Procedure:</a:t>
            </a:r>
            <a:endParaRPr lang="en-GB" dirty="0"/>
          </a:p>
          <a:p>
            <a:pPr marL="241104" indent="-241104">
              <a:buClr>
                <a:schemeClr val="dk1"/>
              </a:buClr>
              <a:buSzPts val="1200"/>
              <a:buFont typeface="Calibri"/>
              <a:buAutoNum type="arabicPeriod"/>
            </a:pPr>
            <a:r>
              <a:rPr lang="en-GB" b="0" dirty="0"/>
              <a:t>Click on the [ö] and [ä] to hear and revise these two sounds. </a:t>
            </a:r>
          </a:p>
          <a:p>
            <a:pPr marL="241104" indent="-241104">
              <a:buClr>
                <a:schemeClr val="dk1"/>
              </a:buClr>
              <a:buSzPts val="1200"/>
              <a:buFont typeface="Calibri"/>
              <a:buAutoNum type="arabicPeriod"/>
            </a:pPr>
            <a:r>
              <a:rPr lang="en-GB" b="0" dirty="0"/>
              <a:t>Pupils write down 1-10. For each word they hear, they are going to write down either ä or ö. Alternatively they could signal left goal and right goal with their arms based on the sound they identify. </a:t>
            </a:r>
          </a:p>
          <a:p>
            <a:pPr marL="241104" indent="-241104">
              <a:buClr>
                <a:schemeClr val="dk1"/>
              </a:buClr>
              <a:buSzPts val="1200"/>
              <a:buFont typeface="Calibri"/>
              <a:buAutoNum type="arabicPeriod"/>
            </a:pPr>
            <a:r>
              <a:rPr lang="en-GB" b="0" dirty="0"/>
              <a:t>Click to bring up a football and hear an unseen word. Ask pupils which goal the word should go into. </a:t>
            </a:r>
          </a:p>
          <a:p>
            <a:pPr marL="241104" indent="-241104">
              <a:buClr>
                <a:schemeClr val="dk1"/>
              </a:buClr>
              <a:buSzPts val="1200"/>
              <a:buFont typeface="Calibri"/>
              <a:buAutoNum type="arabicPeriod"/>
            </a:pPr>
            <a:r>
              <a:rPr lang="en-GB" dirty="0"/>
              <a:t>Click to shoot the ball into the correct goal and to bring up a picture to show the meaning of the word.</a:t>
            </a:r>
          </a:p>
          <a:p>
            <a:pPr marL="241104" indent="-241104">
              <a:buClr>
                <a:schemeClr val="dk1"/>
              </a:buClr>
              <a:buSzPts val="1200"/>
              <a:buFont typeface="Calibri"/>
              <a:buAutoNum type="arabicPeriod"/>
            </a:pPr>
            <a:r>
              <a:rPr lang="en-GB" dirty="0"/>
              <a:t>Repeat for the following 9 words. How many goals can they help Robbie to score?</a:t>
            </a:r>
          </a:p>
          <a:p>
            <a:pPr marL="241104" indent="-241104">
              <a:buClr>
                <a:schemeClr val="dk1"/>
              </a:buClr>
              <a:buSzPts val="1200"/>
              <a:buFont typeface="Calibri"/>
              <a:buAutoNum type="arabicPeriod"/>
            </a:pPr>
            <a:r>
              <a:rPr lang="en-GB" dirty="0"/>
              <a:t>Once all 10 words are in the goals, pupils should try to pronounce them all. Click on each word to check pronunciation.</a:t>
            </a:r>
          </a:p>
          <a:p>
            <a:pPr marL="241104" indent="-160736">
              <a:buClr>
                <a:schemeClr val="dk1"/>
              </a:buClr>
              <a:buSzPts val="1200"/>
            </a:pPr>
            <a:endParaRPr lang="en-GB" dirty="0"/>
          </a:p>
          <a:p>
            <a:r>
              <a:rPr lang="en-GB" b="1" dirty="0"/>
              <a:t>Word frequency of unknown words and cognates (1 is the most frequent word in German): </a:t>
            </a:r>
          </a:p>
          <a:p>
            <a:pPr defTabSz="964418">
              <a:buClr>
                <a:srgbClr val="1F3864"/>
              </a:buClr>
              <a:buSzPts val="1200"/>
              <a:defRPr/>
            </a:pPr>
            <a:r>
              <a:rPr lang="en-GB" sz="1200" spc="-1" dirty="0" err="1">
                <a:solidFill>
                  <a:srgbClr val="1F3864"/>
                </a:solidFill>
                <a:latin typeface="Century Gothic"/>
                <a:sym typeface="Century Gothic"/>
              </a:rPr>
              <a:t>Bär</a:t>
            </a:r>
            <a:r>
              <a:rPr lang="en-GB" sz="1200" spc="-1" dirty="0">
                <a:solidFill>
                  <a:srgbClr val="1F3864"/>
                </a:solidFill>
                <a:latin typeface="Century Gothic"/>
                <a:sym typeface="Century Gothic"/>
              </a:rPr>
              <a:t> [3494] </a:t>
            </a:r>
            <a:r>
              <a:rPr lang="en-GB" sz="1200" spc="-1" dirty="0" err="1">
                <a:solidFill>
                  <a:srgbClr val="1F3864"/>
                </a:solidFill>
                <a:latin typeface="Century Gothic"/>
                <a:sym typeface="Century Gothic"/>
              </a:rPr>
              <a:t>Körper</a:t>
            </a:r>
            <a:r>
              <a:rPr lang="en-GB" sz="1200" spc="-1" dirty="0">
                <a:solidFill>
                  <a:srgbClr val="1F3864"/>
                </a:solidFill>
                <a:latin typeface="Century Gothic"/>
                <a:sym typeface="Century Gothic"/>
              </a:rPr>
              <a:t> [488] </a:t>
            </a:r>
            <a:r>
              <a:rPr lang="en-GB" sz="1200" spc="-1" dirty="0" err="1">
                <a:solidFill>
                  <a:srgbClr val="1F3864"/>
                </a:solidFill>
                <a:latin typeface="Century Gothic"/>
                <a:sym typeface="Century Gothic"/>
              </a:rPr>
              <a:t>Löwe</a:t>
            </a:r>
            <a:r>
              <a:rPr lang="en-GB" sz="1200" spc="-1" dirty="0">
                <a:solidFill>
                  <a:srgbClr val="1F3864"/>
                </a:solidFill>
                <a:latin typeface="Century Gothic"/>
                <a:sym typeface="Century Gothic"/>
              </a:rPr>
              <a:t> [4160]  </a:t>
            </a:r>
            <a:r>
              <a:rPr lang="en-GB" sz="1200" spc="-1" dirty="0" err="1">
                <a:solidFill>
                  <a:srgbClr val="1F3864"/>
                </a:solidFill>
                <a:latin typeface="Century Gothic"/>
                <a:sym typeface="Century Gothic"/>
              </a:rPr>
              <a:t>Hälfte</a:t>
            </a:r>
            <a:r>
              <a:rPr lang="en-GB" sz="1200" spc="-1" dirty="0">
                <a:solidFill>
                  <a:srgbClr val="1F3864"/>
                </a:solidFill>
                <a:latin typeface="Century Gothic"/>
                <a:sym typeface="Century Gothic"/>
              </a:rPr>
              <a:t> [929]  </a:t>
            </a:r>
            <a:r>
              <a:rPr lang="en-GB" sz="1200" spc="-1" dirty="0" err="1">
                <a:solidFill>
                  <a:srgbClr val="1F3864"/>
                </a:solidFill>
                <a:latin typeface="Century Gothic"/>
                <a:sym typeface="Century Gothic"/>
              </a:rPr>
              <a:t>Nähe</a:t>
            </a:r>
            <a:r>
              <a:rPr lang="en-GB" sz="1200" spc="-1" dirty="0">
                <a:solidFill>
                  <a:srgbClr val="1F3864"/>
                </a:solidFill>
                <a:latin typeface="Century Gothic"/>
                <a:sym typeface="Century Gothic"/>
              </a:rPr>
              <a:t> [918]  </a:t>
            </a:r>
            <a:r>
              <a:rPr lang="en-GB" sz="1200" spc="-1" dirty="0" err="1">
                <a:solidFill>
                  <a:srgbClr val="1F3864"/>
                </a:solidFill>
                <a:latin typeface="Century Gothic"/>
                <a:sym typeface="Century Gothic"/>
              </a:rPr>
              <a:t>Käse</a:t>
            </a:r>
            <a:r>
              <a:rPr lang="en-GB" sz="1200" spc="-1" dirty="0">
                <a:solidFill>
                  <a:srgbClr val="1F3864"/>
                </a:solidFill>
                <a:latin typeface="Century Gothic"/>
                <a:sym typeface="Century Gothic"/>
              </a:rPr>
              <a:t> [4094]  </a:t>
            </a:r>
            <a:r>
              <a:rPr lang="en-GB" sz="1200" spc="-1" dirty="0" err="1">
                <a:solidFill>
                  <a:srgbClr val="1F3864"/>
                </a:solidFill>
                <a:latin typeface="Century Gothic"/>
                <a:sym typeface="Century Gothic"/>
              </a:rPr>
              <a:t>Löffel</a:t>
            </a:r>
            <a:r>
              <a:rPr lang="en-GB" sz="1200" spc="-1" dirty="0">
                <a:solidFill>
                  <a:srgbClr val="1F3864"/>
                </a:solidFill>
                <a:latin typeface="Century Gothic"/>
                <a:sym typeface="Century Gothic"/>
              </a:rPr>
              <a:t> [N/A]  [1080] </a:t>
            </a:r>
            <a:r>
              <a:rPr lang="en-GB" sz="1200" spc="-1" dirty="0" err="1">
                <a:solidFill>
                  <a:srgbClr val="1F3864"/>
                </a:solidFill>
                <a:latin typeface="Century Gothic"/>
                <a:sym typeface="Century Gothic"/>
              </a:rPr>
              <a:t>Neukölln</a:t>
            </a:r>
            <a:r>
              <a:rPr lang="en-GB" sz="1200" spc="-1" dirty="0">
                <a:solidFill>
                  <a:srgbClr val="1F3864"/>
                </a:solidFill>
                <a:latin typeface="Century Gothic"/>
                <a:sym typeface="Century Gothic"/>
              </a:rPr>
              <a:t> [N/A] </a:t>
            </a:r>
            <a:r>
              <a:rPr lang="en-GB" sz="1200" spc="-1" dirty="0" err="1">
                <a:solidFill>
                  <a:srgbClr val="1F3864"/>
                </a:solidFill>
                <a:latin typeface="Century Gothic"/>
                <a:sym typeface="Century Gothic"/>
              </a:rPr>
              <a:t>Nächte</a:t>
            </a:r>
            <a:r>
              <a:rPr lang="en-GB" sz="1200" spc="-1" dirty="0">
                <a:solidFill>
                  <a:srgbClr val="1F3864"/>
                </a:solidFill>
                <a:latin typeface="Century Gothic"/>
                <a:sym typeface="Century Gothic"/>
              </a:rPr>
              <a:t> [325]</a:t>
            </a:r>
            <a:endParaRPr lang="en-GB" sz="1200" spc="-1" dirty="0">
              <a:latin typeface="Arial"/>
            </a:endParaRPr>
          </a:p>
          <a:p>
            <a:endParaRPr lang="en-GB" dirty="0"/>
          </a:p>
          <a:p>
            <a:pPr defTabSz="964418">
              <a:buClr>
                <a:srgbClr val="1F3864"/>
              </a:buClr>
              <a:buSzPts val="1200"/>
              <a:defRPr/>
            </a:pPr>
            <a:endParaRPr lang="en-GB" sz="1300" spc="-1" dirty="0">
              <a:solidFill>
                <a:srgbClr val="1F3864"/>
              </a:solidFill>
              <a:latin typeface="Century Gothic"/>
              <a:sym typeface="Century Gothic"/>
            </a:endParaRPr>
          </a:p>
          <a:p>
            <a:pPr defTabSz="964418">
              <a:buClr>
                <a:srgbClr val="1F3864"/>
              </a:buClr>
              <a:buSzPts val="1200"/>
              <a:defRPr/>
            </a:pPr>
            <a:r>
              <a:rPr lang="en-GB" sz="1300" b="1" spc="-1" dirty="0">
                <a:solidFill>
                  <a:srgbClr val="1F3864"/>
                </a:solidFill>
                <a:latin typeface="Century Gothic"/>
                <a:sym typeface="Century Gothic"/>
              </a:rPr>
              <a:t>Note</a:t>
            </a:r>
            <a:r>
              <a:rPr lang="en-GB" sz="1300" spc="-1" dirty="0">
                <a:solidFill>
                  <a:srgbClr val="1F3864"/>
                </a:solidFill>
                <a:latin typeface="Century Gothic"/>
                <a:sym typeface="Century Gothic"/>
              </a:rPr>
              <a:t>: most of the words in this task will be taught later in the scheme of work.</a:t>
            </a:r>
          </a:p>
          <a:p>
            <a:pPr defTabSz="964418">
              <a:buClr>
                <a:srgbClr val="1F3864"/>
              </a:buClr>
              <a:buSzPts val="1200"/>
              <a:defRPr/>
            </a:pPr>
            <a:endParaRPr lang="en-GB" sz="1300" spc="-1" dirty="0">
              <a:solidFill>
                <a:srgbClr val="1F3864"/>
              </a:solidFill>
              <a:latin typeface="Century Gothic"/>
              <a:sym typeface="Century Gothic"/>
            </a:endParaRPr>
          </a:p>
          <a:p>
            <a:pPr defTabSz="964418">
              <a:buClr>
                <a:srgbClr val="1F3864"/>
              </a:buClr>
              <a:buSzPts val="1200"/>
              <a:defRPr/>
            </a:pPr>
            <a:r>
              <a:rPr lang="en-GB" sz="1300" b="1" spc="-1" dirty="0">
                <a:solidFill>
                  <a:srgbClr val="1F3864"/>
                </a:solidFill>
                <a:latin typeface="Century Gothic"/>
                <a:sym typeface="Century Gothic"/>
              </a:rPr>
              <a:t>Transcript &amp; meanings</a:t>
            </a:r>
            <a:r>
              <a:rPr lang="en-GB" sz="1300" spc="-1" dirty="0">
                <a:solidFill>
                  <a:srgbClr val="1F3864"/>
                </a:solidFill>
                <a:latin typeface="Century Gothic"/>
                <a:sym typeface="Century Gothic"/>
              </a:rPr>
              <a:t>:</a:t>
            </a:r>
            <a:br>
              <a:rPr lang="en-GB" sz="1300" spc="-1" dirty="0">
                <a:solidFill>
                  <a:srgbClr val="1F3864"/>
                </a:solidFill>
                <a:latin typeface="Century Gothic"/>
                <a:sym typeface="Century Gothic"/>
              </a:rPr>
            </a:br>
            <a:r>
              <a:rPr lang="en-GB" sz="1300" spc="-1" dirty="0" err="1">
                <a:solidFill>
                  <a:srgbClr val="1F3864"/>
                </a:solidFill>
                <a:latin typeface="Century Gothic"/>
                <a:sym typeface="Century Gothic"/>
              </a:rPr>
              <a:t>Bär</a:t>
            </a:r>
            <a:r>
              <a:rPr lang="en-GB" sz="1300" spc="-1" dirty="0">
                <a:solidFill>
                  <a:srgbClr val="1F3864"/>
                </a:solidFill>
                <a:latin typeface="Century Gothic"/>
                <a:sym typeface="Century Gothic"/>
              </a:rPr>
              <a:t> (bear)</a:t>
            </a:r>
          </a:p>
          <a:p>
            <a:pPr defTabSz="964418">
              <a:buClr>
                <a:srgbClr val="1F3864"/>
              </a:buClr>
              <a:buSzPts val="1200"/>
              <a:defRPr/>
            </a:pPr>
            <a:r>
              <a:rPr lang="en-GB" sz="1300" spc="-1" dirty="0" err="1">
                <a:solidFill>
                  <a:srgbClr val="1F3864"/>
                </a:solidFill>
                <a:latin typeface="Century Gothic"/>
                <a:sym typeface="Century Gothic"/>
              </a:rPr>
              <a:t>Körper</a:t>
            </a:r>
            <a:r>
              <a:rPr lang="en-GB" sz="1300" spc="-1" dirty="0">
                <a:solidFill>
                  <a:srgbClr val="1F3864"/>
                </a:solidFill>
                <a:latin typeface="Century Gothic"/>
                <a:sym typeface="Century Gothic"/>
              </a:rPr>
              <a:t> (body)</a:t>
            </a:r>
          </a:p>
          <a:p>
            <a:pPr defTabSz="964418">
              <a:buClr>
                <a:srgbClr val="1F3864"/>
              </a:buClr>
              <a:buSzPts val="1200"/>
              <a:defRPr/>
            </a:pPr>
            <a:r>
              <a:rPr lang="en-GB" sz="1300" spc="-1" dirty="0" err="1">
                <a:solidFill>
                  <a:srgbClr val="1F3864"/>
                </a:solidFill>
                <a:latin typeface="Century Gothic"/>
                <a:sym typeface="Century Gothic"/>
              </a:rPr>
              <a:t>Löwe</a:t>
            </a:r>
            <a:r>
              <a:rPr lang="en-GB" sz="1300" spc="-1" dirty="0">
                <a:solidFill>
                  <a:srgbClr val="1F3864"/>
                </a:solidFill>
                <a:latin typeface="Century Gothic"/>
                <a:sym typeface="Century Gothic"/>
              </a:rPr>
              <a:t> (lion)</a:t>
            </a:r>
          </a:p>
          <a:p>
            <a:pPr defTabSz="964418">
              <a:buClr>
                <a:srgbClr val="1F3864"/>
              </a:buClr>
              <a:buSzPts val="1200"/>
              <a:defRPr/>
            </a:pPr>
            <a:r>
              <a:rPr lang="en-GB" sz="1300" spc="-1" dirty="0" err="1">
                <a:solidFill>
                  <a:srgbClr val="1F3864"/>
                </a:solidFill>
                <a:latin typeface="Century Gothic"/>
                <a:sym typeface="Century Gothic"/>
              </a:rPr>
              <a:t>Hälfte</a:t>
            </a:r>
            <a:r>
              <a:rPr lang="en-GB" sz="1300" spc="-1" dirty="0">
                <a:solidFill>
                  <a:srgbClr val="1F3864"/>
                </a:solidFill>
                <a:latin typeface="Century Gothic"/>
                <a:sym typeface="Century Gothic"/>
              </a:rPr>
              <a:t> (half)</a:t>
            </a:r>
          </a:p>
          <a:p>
            <a:pPr defTabSz="964418">
              <a:buClr>
                <a:srgbClr val="1F3864"/>
              </a:buClr>
              <a:buSzPts val="1200"/>
              <a:defRPr/>
            </a:pPr>
            <a:r>
              <a:rPr lang="en-GB" sz="1300" spc="-1" dirty="0" err="1">
                <a:solidFill>
                  <a:srgbClr val="1F3864"/>
                </a:solidFill>
                <a:latin typeface="Century Gothic"/>
                <a:sym typeface="Century Gothic"/>
              </a:rPr>
              <a:t>Nähe</a:t>
            </a:r>
            <a:r>
              <a:rPr lang="en-GB" sz="1300" spc="-1" dirty="0">
                <a:solidFill>
                  <a:srgbClr val="1F3864"/>
                </a:solidFill>
                <a:latin typeface="Century Gothic"/>
                <a:sym typeface="Century Gothic"/>
              </a:rPr>
              <a:t> (vicinity; proximity)</a:t>
            </a:r>
          </a:p>
          <a:p>
            <a:pPr defTabSz="964418">
              <a:buClr>
                <a:srgbClr val="1F3864"/>
              </a:buClr>
              <a:buSzPts val="1200"/>
              <a:defRPr/>
            </a:pPr>
            <a:r>
              <a:rPr lang="en-GB" sz="1300" spc="-1" dirty="0" err="1">
                <a:solidFill>
                  <a:srgbClr val="1F3864"/>
                </a:solidFill>
                <a:latin typeface="Century Gothic"/>
                <a:sym typeface="Century Gothic"/>
              </a:rPr>
              <a:t>Käse</a:t>
            </a:r>
            <a:r>
              <a:rPr lang="en-GB" sz="1300" spc="-1" dirty="0">
                <a:solidFill>
                  <a:srgbClr val="1F3864"/>
                </a:solidFill>
                <a:latin typeface="Century Gothic"/>
                <a:sym typeface="Century Gothic"/>
              </a:rPr>
              <a:t> (cheese)</a:t>
            </a:r>
          </a:p>
          <a:p>
            <a:pPr defTabSz="964418">
              <a:buClr>
                <a:srgbClr val="1F3864"/>
              </a:buClr>
              <a:buSzPts val="1200"/>
              <a:defRPr/>
            </a:pPr>
            <a:r>
              <a:rPr lang="en-GB" sz="1300" spc="-1" dirty="0" err="1">
                <a:solidFill>
                  <a:srgbClr val="1F3864"/>
                </a:solidFill>
                <a:latin typeface="Century Gothic"/>
                <a:sym typeface="Century Gothic"/>
              </a:rPr>
              <a:t>Löffel</a:t>
            </a:r>
            <a:r>
              <a:rPr lang="en-GB" sz="1300" spc="-1" dirty="0">
                <a:solidFill>
                  <a:srgbClr val="1F3864"/>
                </a:solidFill>
                <a:latin typeface="Century Gothic"/>
                <a:sym typeface="Century Gothic"/>
              </a:rPr>
              <a:t> (spoon)</a:t>
            </a:r>
          </a:p>
          <a:p>
            <a:pPr defTabSz="964418">
              <a:buClr>
                <a:srgbClr val="1F3864"/>
              </a:buClr>
              <a:buSzPts val="1200"/>
              <a:defRPr/>
            </a:pPr>
            <a:r>
              <a:rPr lang="en-GB" sz="1300" spc="-1" dirty="0" err="1">
                <a:solidFill>
                  <a:srgbClr val="1F3864"/>
                </a:solidFill>
                <a:latin typeface="Century Gothic"/>
                <a:sym typeface="Century Gothic"/>
              </a:rPr>
              <a:t>Zwölf</a:t>
            </a:r>
            <a:r>
              <a:rPr lang="en-GB" sz="1300" spc="-1" dirty="0">
                <a:solidFill>
                  <a:srgbClr val="1F3864"/>
                </a:solidFill>
                <a:latin typeface="Century Gothic"/>
                <a:sym typeface="Century Gothic"/>
              </a:rPr>
              <a:t> (12)</a:t>
            </a:r>
          </a:p>
          <a:p>
            <a:pPr defTabSz="964418">
              <a:buClr>
                <a:srgbClr val="1F3864"/>
              </a:buClr>
              <a:buSzPts val="1200"/>
              <a:defRPr/>
            </a:pPr>
            <a:r>
              <a:rPr lang="en-GB" sz="1300" spc="-1" dirty="0" err="1">
                <a:solidFill>
                  <a:srgbClr val="1F3864"/>
                </a:solidFill>
                <a:latin typeface="Century Gothic"/>
                <a:sym typeface="Century Gothic"/>
              </a:rPr>
              <a:t>Neukölln</a:t>
            </a:r>
            <a:r>
              <a:rPr lang="en-GB" sz="1300" spc="-1" dirty="0">
                <a:solidFill>
                  <a:srgbClr val="1F3864"/>
                </a:solidFill>
                <a:latin typeface="Century Gothic"/>
                <a:sym typeface="Century Gothic"/>
              </a:rPr>
              <a:t> (a district of Berlin)</a:t>
            </a:r>
          </a:p>
          <a:p>
            <a:pPr defTabSz="964418">
              <a:buClr>
                <a:srgbClr val="1F3864"/>
              </a:buClr>
              <a:buSzPts val="1200"/>
              <a:defRPr/>
            </a:pPr>
            <a:r>
              <a:rPr lang="en-GB" sz="1300" spc="-1" dirty="0" err="1">
                <a:solidFill>
                  <a:srgbClr val="1F3864"/>
                </a:solidFill>
                <a:latin typeface="Century Gothic"/>
                <a:sym typeface="Century Gothic"/>
              </a:rPr>
              <a:t>Nächte</a:t>
            </a:r>
            <a:r>
              <a:rPr lang="en-GB" sz="1300" spc="-1" dirty="0">
                <a:solidFill>
                  <a:srgbClr val="1F3864"/>
                </a:solidFill>
                <a:latin typeface="Century Gothic"/>
                <a:sym typeface="Century Gothic"/>
              </a:rPr>
              <a:t> (nights)</a:t>
            </a: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CDC2DAAC-B4A0-4BDE-8066-F18D17B26261}" type="slidenum">
              <a:rPr lang="en-GB" sz="1300" spc="-1">
                <a:solidFill>
                  <a:srgbClr val="000000"/>
                </a:solidFill>
                <a:latin typeface="Calibri"/>
                <a:ea typeface="Calibri"/>
                <a:sym typeface="Arial"/>
              </a:rPr>
              <a:pPr algn="r" defTabSz="964418">
                <a:defRPr/>
              </a:pPr>
              <a:t>5</a:t>
            </a:fld>
            <a:endParaRPr lang="en-GB" sz="1300" spc="-1">
              <a:solidFill>
                <a:prstClr val="black"/>
              </a:solidFill>
              <a:latin typeface="Arial"/>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2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the SSC [</a:t>
            </a:r>
            <a:r>
              <a:rPr lang="en-GB" b="1" dirty="0"/>
              <a:t>ö</a:t>
            </a:r>
            <a:r>
              <a:rPr lang="en-GB" b="0" dirty="0"/>
              <a:t>]</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the scenario: Robbie has been travelling around the earth. They have never seen these animals before. Pupils will </a:t>
            </a:r>
            <a:r>
              <a:rPr lang="en-GB" sz="1300" b="0"/>
              <a:t>help them </a:t>
            </a:r>
            <a:r>
              <a:rPr lang="en-GB" sz="1300" b="0" dirty="0"/>
              <a:t>to pronounce the types of animals, which all contain the ö sound. </a:t>
            </a:r>
          </a:p>
          <a:p>
            <a:pPr marL="342900" indent="-342900">
              <a:buClr>
                <a:schemeClr val="dk1"/>
              </a:buClr>
              <a:buSzPts val="1200"/>
              <a:buAutoNum type="arabicPeriod"/>
            </a:pPr>
            <a:r>
              <a:rPr lang="en-GB" sz="1300" b="0" dirty="0"/>
              <a:t>Click on each text box to hear the correct pronunciation. </a:t>
            </a:r>
          </a:p>
          <a:p>
            <a:pPr>
              <a:buClr>
                <a:schemeClr val="dk1"/>
              </a:buClr>
              <a:buSzPts val="1200"/>
            </a:pPr>
            <a:endParaRPr lang="en-GB" sz="1300" b="1" dirty="0"/>
          </a:p>
          <a:p>
            <a:pPr>
              <a:buClr>
                <a:schemeClr val="dk1"/>
              </a:buClr>
              <a:buSzPts val="1200"/>
            </a:pPr>
            <a:r>
              <a:rPr lang="en-GB" sz="1300" b="1" dirty="0"/>
              <a:t>Note: </a:t>
            </a:r>
          </a:p>
          <a:p>
            <a:pPr marL="0" indent="0">
              <a:buClr>
                <a:schemeClr val="dk1"/>
              </a:buClr>
              <a:buSzPts val="1200"/>
              <a:buNone/>
            </a:pPr>
            <a:r>
              <a:rPr lang="en-GB" sz="1300" b="0" dirty="0"/>
              <a:t>Can pupils spot the female ending on </a:t>
            </a:r>
            <a:r>
              <a:rPr lang="en-GB" sz="1300" b="0" dirty="0" err="1"/>
              <a:t>Seelöwin</a:t>
            </a:r>
            <a:r>
              <a:rPr lang="en-GB" sz="1300" b="0" dirty="0"/>
              <a:t>? They have seen this pattern this week with </a:t>
            </a:r>
            <a:r>
              <a:rPr lang="en-GB" sz="1300" b="0" dirty="0" err="1"/>
              <a:t>Lehrerin</a:t>
            </a:r>
            <a:r>
              <a:rPr lang="en-GB" sz="1300" b="0" dirty="0"/>
              <a:t> and </a:t>
            </a:r>
            <a:r>
              <a:rPr lang="en-GB" sz="1300" b="0" dirty="0" err="1"/>
              <a:t>Freundin</a:t>
            </a:r>
            <a:r>
              <a:rPr lang="en-GB" sz="1300" b="0" dirty="0"/>
              <a:t>. </a:t>
            </a:r>
            <a:br>
              <a:rPr lang="en-GB" dirty="0"/>
            </a:br>
            <a:br>
              <a:rPr lang="en-GB" dirty="0"/>
            </a:br>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255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br>
              <a:rPr lang="en-GB" b="1" dirty="0"/>
            </a:br>
            <a:br>
              <a:rPr lang="en-GB" b="1" dirty="0"/>
            </a:br>
            <a:r>
              <a:rPr lang="en-GB" b="1" dirty="0"/>
              <a:t>Aim:  </a:t>
            </a:r>
            <a:r>
              <a:rPr lang="en-GB" b="0" dirty="0"/>
              <a:t>to practise aural comprehension of this week’s new language.</a:t>
            </a:r>
          </a:p>
          <a:p>
            <a:pPr>
              <a:buClr>
                <a:schemeClr val="dk1"/>
              </a:buClr>
              <a:buSzPts val="1200"/>
            </a:pPr>
            <a:endParaRPr lang="en-GB" b="0" dirty="0"/>
          </a:p>
          <a:p>
            <a:pPr>
              <a:buClr>
                <a:schemeClr val="dk1"/>
              </a:buClr>
              <a:buSzPts val="1200"/>
            </a:pPr>
            <a:r>
              <a:rPr lang="en-GB" b="1" dirty="0"/>
              <a:t>Procedure:</a:t>
            </a:r>
            <a:endParaRPr lang="en-GB" dirty="0"/>
          </a:p>
          <a:p>
            <a:pPr marL="241104" indent="-241104" defTabSz="964418">
              <a:buFontTx/>
              <a:buAutoNum type="arabicPeriod"/>
              <a:defRPr/>
            </a:pPr>
            <a:r>
              <a:rPr lang="en-GB" dirty="0"/>
              <a:t>Click the numbered buttons to listen to each German sentence.</a:t>
            </a:r>
          </a:p>
          <a:p>
            <a:pPr marL="241104" indent="-241104" defTabSz="964418">
              <a:buFontTx/>
              <a:buAutoNum type="arabicPeriod"/>
              <a:defRPr/>
            </a:pPr>
            <a:r>
              <a:rPr lang="en-GB" dirty="0"/>
              <a:t>Pupils select 4 letters from the table above (A-R) for each sentence to translate what they hear into English. Encourage them to listen out for male/female person nouns and to think carefully about whether they heard </a:t>
            </a:r>
            <a:r>
              <a:rPr lang="en-GB" dirty="0" err="1"/>
              <a:t>nicht</a:t>
            </a:r>
            <a:r>
              <a:rPr lang="en-GB" dirty="0"/>
              <a:t>/</a:t>
            </a:r>
            <a:r>
              <a:rPr lang="en-GB" dirty="0" err="1"/>
              <a:t>kein</a:t>
            </a:r>
            <a:r>
              <a:rPr lang="en-GB" dirty="0"/>
              <a:t>/</a:t>
            </a:r>
            <a:r>
              <a:rPr lang="en-GB" dirty="0" err="1"/>
              <a:t>keine</a:t>
            </a:r>
            <a:r>
              <a:rPr lang="en-GB" dirty="0"/>
              <a:t> and to choose carefully between H/I/J. </a:t>
            </a:r>
          </a:p>
          <a:p>
            <a:pPr marL="241104" indent="-241104" defTabSz="964418">
              <a:buFontTx/>
              <a:buAutoNum type="arabicPeriod"/>
              <a:defRPr/>
            </a:pPr>
            <a:r>
              <a:rPr lang="en-GB" dirty="0"/>
              <a:t>Click to correct after each one, to give pupils instant feedback.</a:t>
            </a:r>
          </a:p>
          <a:p>
            <a:pPr marL="241104" indent="-241104" defTabSz="964418">
              <a:buFontTx/>
              <a:buAutoNum type="arabicPeriod"/>
              <a:defRPr/>
            </a:pPr>
            <a:r>
              <a:rPr lang="en-GB" dirty="0"/>
              <a:t>If time allows, elicit the German sentences from pupils chorally and click again for the audio, to listen and check.</a:t>
            </a:r>
          </a:p>
          <a:p>
            <a:pPr marL="241104" indent="-241104" defTabSz="964418">
              <a:buFontTx/>
              <a:buAutoNum type="arabicPeriod"/>
              <a:defRPr/>
            </a:pPr>
            <a:endParaRPr lang="en-GB" dirty="0">
              <a:sym typeface="Wingdings" panose="05000000000000000000" pitchFamily="2" charset="2"/>
            </a:endParaRPr>
          </a:p>
          <a:p>
            <a:pPr defTabSz="964418">
              <a:defRPr/>
            </a:pPr>
            <a:r>
              <a:rPr lang="en-GB" b="1" dirty="0">
                <a:sym typeface="Wingdings" panose="05000000000000000000" pitchFamily="2" charset="2"/>
              </a:rPr>
              <a:t>Transcript:</a:t>
            </a:r>
          </a:p>
          <a:p>
            <a:pPr marL="457200" indent="-457200">
              <a:lnSpc>
                <a:spcPct val="107000"/>
              </a:lnSpc>
              <a:spcAft>
                <a:spcPts val="844"/>
              </a:spcAft>
              <a:buAutoNum type="arabicPeriod"/>
            </a:pP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Das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ist</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nicht</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19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richtig</a:t>
            </a:r>
            <a:r>
              <a:rPr lang="es-ES_tradnl" sz="19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p>
          <a:p>
            <a:pPr marL="457200" indent="-457200">
              <a:lnSpc>
                <a:spcPct val="107000"/>
              </a:lnSpc>
              <a:spcAft>
                <a:spcPts val="844"/>
              </a:spcAft>
              <a:buAutoNum type="arabicPeriod"/>
            </a:pP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Ich</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keine</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Lehrerin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Er ist nicht der Freund.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Er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da!</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Du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kein</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Lehrer</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Das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gelb</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Du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bist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nicht</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r>
              <a:rPr lang="es-ES_tradnl" sz="1900" b="0" dirty="0" err="1">
                <a:solidFill>
                  <a:srgbClr val="002060"/>
                </a:solidFill>
                <a:latin typeface="Century Gothic" panose="020B0502020202020204" pitchFamily="34" charset="0"/>
                <a:cs typeface="Calibri" panose="020F0502020204030204" pitchFamily="34" charset="0"/>
                <a:sym typeface="Wingdings" panose="05000000000000000000" pitchFamily="2" charset="2"/>
              </a:rPr>
              <a:t>hier</a:t>
            </a: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 </a:t>
            </a:r>
          </a:p>
          <a:p>
            <a:pPr marL="457200" indent="-457200">
              <a:lnSpc>
                <a:spcPct val="107000"/>
              </a:lnSpc>
              <a:spcAft>
                <a:spcPts val="844"/>
              </a:spcAft>
              <a:buAutoNum type="arabicPeriod"/>
            </a:pPr>
            <a:r>
              <a:rPr lang="es-ES_tradnl" sz="1900" b="0" dirty="0">
                <a:solidFill>
                  <a:srgbClr val="002060"/>
                </a:solidFill>
                <a:latin typeface="Century Gothic" panose="020B0502020202020204" pitchFamily="34" charset="0"/>
                <a:cs typeface="Calibri" panose="020F0502020204030204" pitchFamily="34" charset="0"/>
                <a:sym typeface="Wingdings" panose="05000000000000000000" pitchFamily="2" charset="2"/>
              </a:rPr>
              <a:t>Ich bin nicht die Freundin!</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r>
              <a:rPr lang="en-GB" b="1" dirty="0"/>
              <a:t>Aim:</a:t>
            </a:r>
            <a:r>
              <a:rPr lang="en-GB" b="0" dirty="0"/>
              <a:t> </a:t>
            </a:r>
            <a:r>
              <a:rPr lang="en-US" b="0" dirty="0"/>
              <a:t>to </a:t>
            </a:r>
            <a:r>
              <a:rPr lang="en-US" b="0" dirty="0" err="1"/>
              <a:t>practise</a:t>
            </a:r>
            <a:r>
              <a:rPr lang="en-US" b="0" dirty="0"/>
              <a:t> sentence-building using language from this week, with a particular focus on use of </a:t>
            </a:r>
            <a:r>
              <a:rPr lang="en-US" b="0" dirty="0" err="1"/>
              <a:t>nicht</a:t>
            </a:r>
            <a:r>
              <a:rPr lang="en-US" b="0" dirty="0"/>
              <a:t> and </a:t>
            </a:r>
            <a:r>
              <a:rPr lang="en-US" b="0" dirty="0" err="1"/>
              <a:t>kein</a:t>
            </a:r>
            <a:r>
              <a:rPr lang="en-US" b="0" dirty="0"/>
              <a:t>. </a:t>
            </a:r>
            <a:endParaRPr lang="en-US" b="1" dirty="0"/>
          </a:p>
          <a:p>
            <a:pPr>
              <a:buClr>
                <a:schemeClr val="dk1"/>
              </a:buClr>
              <a:buSzPts val="1200"/>
            </a:pPr>
            <a:endParaRPr lang="en-GB" sz="1200" b="1" dirty="0"/>
          </a:p>
          <a:p>
            <a:pPr>
              <a:buClr>
                <a:schemeClr val="dk1"/>
              </a:buClr>
              <a:buSzPts val="1200"/>
            </a:pPr>
            <a:r>
              <a:rPr lang="en-GB" sz="1200" b="1" dirty="0"/>
              <a:t>Note:</a:t>
            </a:r>
          </a:p>
          <a:p>
            <a:pPr marL="228600" indent="-228600">
              <a:buClr>
                <a:schemeClr val="dk1"/>
              </a:buClr>
              <a:buSzPts val="1200"/>
              <a:buAutoNum type="arabicPeriod"/>
            </a:pPr>
            <a:r>
              <a:rPr lang="en-GB" sz="1200" b="1" dirty="0"/>
              <a:t>There is an optional handout grid at the end of this presentation to offer pupils support with the translation. This grid is also on the next slide.</a:t>
            </a:r>
          </a:p>
          <a:p>
            <a:pPr marL="228600" indent="-228600">
              <a:buClr>
                <a:schemeClr val="dk1"/>
              </a:buClr>
              <a:buSzPts val="1200"/>
              <a:buAutoNum type="arabicPeriod"/>
            </a:pPr>
            <a:r>
              <a:rPr lang="en-GB" sz="1200" b="1" dirty="0"/>
              <a:t>There is an alternative whole class version of this activity on the next slide. </a:t>
            </a:r>
            <a:endParaRPr lang="en-US" b="1" dirty="0"/>
          </a:p>
          <a:p>
            <a:endParaRPr lang="en-US" b="1" dirty="0"/>
          </a:p>
          <a:p>
            <a:r>
              <a:rPr lang="en-US" b="1" dirty="0"/>
              <a:t>Procedure:</a:t>
            </a:r>
          </a:p>
          <a:p>
            <a:pPr marL="228600" indent="-228600">
              <a:buAutoNum type="arabicPeriod"/>
            </a:pPr>
            <a:r>
              <a:rPr lang="en-US" b="0" dirty="0"/>
              <a:t>Explain the scenario: Robbie is muddled and is making nonsense sentences. Person A translates the sentence as it is into German, and Person B then makes it negative (to make it true for the picture). </a:t>
            </a:r>
          </a:p>
          <a:p>
            <a:pPr marL="228600" indent="-228600">
              <a:buAutoNum type="arabicPeriod"/>
            </a:pPr>
            <a:r>
              <a:rPr lang="en-US" b="0" dirty="0"/>
              <a:t>Click to bring up the English prompt and picture for number 1. Elicit the translation of the sentence and click to reveal. Discuss with pupils whether you need </a:t>
            </a:r>
            <a:r>
              <a:rPr lang="en-US" b="0" dirty="0" err="1"/>
              <a:t>nicht</a:t>
            </a:r>
            <a:r>
              <a:rPr lang="en-US" b="0" dirty="0"/>
              <a:t> or </a:t>
            </a:r>
            <a:r>
              <a:rPr lang="en-US" b="0" dirty="0" err="1"/>
              <a:t>kein</a:t>
            </a:r>
            <a:r>
              <a:rPr lang="en-US" b="0" dirty="0"/>
              <a:t> to make this sentence negative, then click to reveal answer.</a:t>
            </a:r>
          </a:p>
          <a:p>
            <a:pPr marL="228600" indent="-228600">
              <a:buAutoNum type="arabicPeriod"/>
            </a:pPr>
            <a:r>
              <a:rPr lang="en-US" b="0" dirty="0"/>
              <a:t>Pupils continue to work through 2-7 in pairs. </a:t>
            </a:r>
          </a:p>
          <a:p>
            <a:pPr marL="228600" indent="-228600">
              <a:buAutoNum type="arabicPeriod"/>
            </a:pPr>
            <a:r>
              <a:rPr lang="en-US" b="0" dirty="0"/>
              <a:t>Use the call-outs to highlight the trickier rules in 5 and 7. </a:t>
            </a:r>
          </a:p>
          <a:p>
            <a:pPr>
              <a:buClr>
                <a:schemeClr val="dk1"/>
              </a:buClr>
              <a:buSzPts val="1200"/>
            </a:pPr>
            <a:endParaRPr lang="en-GB" sz="1300" b="1" dirty="0"/>
          </a:p>
          <a:p>
            <a:pPr>
              <a:buClr>
                <a:schemeClr val="dk1"/>
              </a:buClr>
              <a:buSzPts val="1200"/>
            </a:pPr>
            <a:r>
              <a:rPr lang="en-GB" b="1" dirty="0"/>
              <a:t>Additional task suggestions:</a:t>
            </a:r>
          </a:p>
          <a:p>
            <a:pPr marL="228600" indent="-228600">
              <a:buClr>
                <a:schemeClr val="dk1"/>
              </a:buClr>
              <a:buSzPts val="1200"/>
              <a:buAutoNum type="arabicPeriod"/>
            </a:pPr>
            <a:r>
              <a:rPr lang="en-GB" b="0" dirty="0"/>
              <a:t>Pupils could also correct the sentences e.g. Er </a:t>
            </a:r>
            <a:r>
              <a:rPr lang="en-GB" b="0" dirty="0" err="1"/>
              <a:t>ist</a:t>
            </a:r>
            <a:r>
              <a:rPr lang="en-GB" b="0" dirty="0"/>
              <a:t> </a:t>
            </a:r>
            <a:r>
              <a:rPr lang="en-GB" b="0" dirty="0" err="1"/>
              <a:t>nicht</a:t>
            </a:r>
            <a:r>
              <a:rPr lang="en-GB" b="0" dirty="0"/>
              <a:t> da. Er </a:t>
            </a:r>
            <a:r>
              <a:rPr lang="en-GB" b="0" dirty="0" err="1"/>
              <a:t>ist</a:t>
            </a:r>
            <a:r>
              <a:rPr lang="en-GB" b="0" dirty="0"/>
              <a:t> </a:t>
            </a:r>
            <a:r>
              <a:rPr lang="en-GB" b="0" dirty="0" err="1"/>
              <a:t>hier</a:t>
            </a:r>
            <a:r>
              <a:rPr lang="en-GB" b="0" dirty="0"/>
              <a:t>! This would provide further practice of vocab. </a:t>
            </a:r>
          </a:p>
          <a:p>
            <a:pPr marL="228600" indent="-228600">
              <a:buClr>
                <a:schemeClr val="dk1"/>
              </a:buClr>
              <a:buSzPts val="1200"/>
              <a:buAutoNum type="arabicPeriod"/>
            </a:pPr>
            <a:r>
              <a:rPr lang="en-GB" b="0" dirty="0"/>
              <a:t>Pupils could make their own incorrect sentences, which their partner must then correct using a negative e.g. Das </a:t>
            </a:r>
            <a:r>
              <a:rPr lang="en-GB" b="0" dirty="0" err="1"/>
              <a:t>ist</a:t>
            </a:r>
            <a:r>
              <a:rPr lang="en-GB" b="0" dirty="0"/>
              <a:t> </a:t>
            </a:r>
            <a:r>
              <a:rPr lang="en-GB" b="0" dirty="0" err="1"/>
              <a:t>eine</a:t>
            </a:r>
            <a:r>
              <a:rPr lang="en-GB" b="0" dirty="0"/>
              <a:t> Person (pointing at a book).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Buch! </a:t>
            </a:r>
            <a:br>
              <a:rPr lang="en-GB" dirty="0"/>
            </a:br>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None/>
            </a:pPr>
            <a:r>
              <a:rPr lang="en-GB" sz="1200" b="1" dirty="0"/>
              <a:t>This is the alternative whole class version of the activity. </a:t>
            </a:r>
            <a:endParaRPr lang="en-US" b="1" dirty="0"/>
          </a:p>
          <a:p>
            <a:endParaRPr lang="en-US" b="1" dirty="0"/>
          </a:p>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sentence-building using language from this week, with a particular focus on use of </a:t>
            </a:r>
            <a:r>
              <a:rPr lang="en-GB" b="0" dirty="0" err="1"/>
              <a:t>nicht</a:t>
            </a:r>
            <a:r>
              <a:rPr lang="en-GB" b="0" dirty="0"/>
              <a:t> and </a:t>
            </a:r>
            <a:r>
              <a:rPr lang="en-GB" b="0" dirty="0" err="1"/>
              <a:t>kein</a:t>
            </a:r>
            <a:r>
              <a:rPr lang="en-GB" b="0" dirty="0"/>
              <a:t>. .</a:t>
            </a:r>
          </a:p>
          <a:p>
            <a:pPr>
              <a:buClr>
                <a:schemeClr val="dk1"/>
              </a:buClr>
              <a:buSzPts val="1200"/>
            </a:pPr>
            <a:endParaRPr lang="en-GB" b="0" dirty="0"/>
          </a:p>
          <a:p>
            <a:pPr>
              <a:buClr>
                <a:schemeClr val="dk1"/>
              </a:buClr>
              <a:buSzPts val="1200"/>
            </a:pPr>
            <a:r>
              <a:rPr lang="en-GB" b="1" dirty="0"/>
              <a:t>Procedure:</a:t>
            </a:r>
            <a:endParaRPr lang="en-GB" dirty="0"/>
          </a:p>
          <a:p>
            <a:pPr marL="228600" indent="-228600">
              <a:buAutoNum type="arabicPeriod"/>
            </a:pPr>
            <a:r>
              <a:rPr lang="en-US" sz="1400" b="0" dirty="0"/>
              <a:t>Explain the scenario: Robbie is muddled and is making nonsense sentences. Pupils first translate the sentence as it is into German, using the grid, and then they make it negative ( to make it true for the picture) by adding in a word from the middle column of the grid. </a:t>
            </a:r>
          </a:p>
          <a:p>
            <a:pPr marL="228600" indent="-228600">
              <a:buAutoNum type="arabicPeriod"/>
            </a:pPr>
            <a:r>
              <a:rPr lang="en-US" sz="1400" b="0" dirty="0"/>
              <a:t>Click to bring up the English prompt and picture for the first sentence. Elicit the translation of the sentence (pointing at the options in the table) and click to reveal. Discuss with pupils whether you need </a:t>
            </a:r>
            <a:r>
              <a:rPr lang="en-US" sz="1400" b="0" dirty="0" err="1"/>
              <a:t>nicht</a:t>
            </a:r>
            <a:r>
              <a:rPr lang="en-US" sz="1400" b="0" dirty="0"/>
              <a:t> or </a:t>
            </a:r>
            <a:r>
              <a:rPr lang="en-US" sz="1400" b="0" dirty="0" err="1"/>
              <a:t>kein</a:t>
            </a:r>
            <a:r>
              <a:rPr lang="en-US" sz="1400" b="0" dirty="0"/>
              <a:t> to make this sentence negative, then click to reveal answer.</a:t>
            </a:r>
          </a:p>
          <a:p>
            <a:pPr marL="228600" indent="-228600">
              <a:buAutoNum type="arabicPeriod"/>
            </a:pPr>
            <a:r>
              <a:rPr lang="en-US" sz="1400" b="0" dirty="0"/>
              <a:t>Continue to work through 2-7 in pairs. Pupils could answer orally, discuss in pairs, or on mini whiteboards. </a:t>
            </a:r>
          </a:p>
          <a:p>
            <a:pPr marL="228600" indent="-228600">
              <a:buAutoNum type="arabicPeriod"/>
            </a:pPr>
            <a:r>
              <a:rPr lang="en-US" sz="1400" b="0" dirty="0"/>
              <a:t>Use the call-outs to highlight the trickier rules. </a:t>
            </a:r>
          </a:p>
          <a:p>
            <a:pPr marL="0" indent="0">
              <a:buNone/>
            </a:pPr>
            <a:endParaRPr lang="en-GB" sz="1300" b="1" dirty="0"/>
          </a:p>
          <a:p>
            <a:pPr>
              <a:buClr>
                <a:schemeClr val="dk1"/>
              </a:buClr>
              <a:buSzPts val="1200"/>
            </a:pPr>
            <a:r>
              <a:rPr lang="en-GB" sz="1300" b="1" dirty="0"/>
              <a:t>Note: </a:t>
            </a:r>
            <a:r>
              <a:rPr lang="en-GB" sz="1200" b="1" dirty="0"/>
              <a:t>There is an alternative paired speaking version of this activity on the previous slide. </a:t>
            </a:r>
            <a:br>
              <a:rPr lang="en-GB" dirty="0"/>
            </a:br>
            <a:br>
              <a:rPr lang="en-GB" dirty="0"/>
            </a:br>
            <a:r>
              <a:rPr lang="en-GB" b="1" dirty="0"/>
              <a:t>Additional task suggestions:</a:t>
            </a:r>
            <a:br>
              <a:rPr lang="en-GB" dirty="0"/>
            </a:br>
            <a:r>
              <a:rPr lang="en-GB" b="0" dirty="0"/>
              <a:t>1. Pupils could also correct the sentences e.g. Er </a:t>
            </a:r>
            <a:r>
              <a:rPr lang="en-GB" b="0" dirty="0" err="1"/>
              <a:t>ist</a:t>
            </a:r>
            <a:r>
              <a:rPr lang="en-GB" b="0" dirty="0"/>
              <a:t> </a:t>
            </a:r>
            <a:r>
              <a:rPr lang="en-GB" b="0" dirty="0" err="1"/>
              <a:t>nicht</a:t>
            </a:r>
            <a:r>
              <a:rPr lang="en-GB" b="0" dirty="0"/>
              <a:t> da. Er </a:t>
            </a:r>
            <a:r>
              <a:rPr lang="en-GB" b="0" dirty="0" err="1"/>
              <a:t>ist</a:t>
            </a:r>
            <a:r>
              <a:rPr lang="en-GB" b="0" dirty="0"/>
              <a:t> </a:t>
            </a:r>
            <a:r>
              <a:rPr lang="en-GB" b="0" dirty="0" err="1"/>
              <a:t>hier</a:t>
            </a:r>
            <a:r>
              <a:rPr lang="en-GB" b="0" dirty="0"/>
              <a:t>! This would provide further practice of vocab. </a:t>
            </a:r>
          </a:p>
          <a:p>
            <a:pPr marL="0" indent="0">
              <a:buClr>
                <a:schemeClr val="dk1"/>
              </a:buClr>
              <a:buSzPts val="1200"/>
              <a:buNone/>
            </a:pPr>
            <a:r>
              <a:rPr lang="en-GB" b="0" dirty="0"/>
              <a:t>2. Pupils could make their own incorrect sentences, which their partner must then correct using a negative e.g. A: Das </a:t>
            </a:r>
            <a:r>
              <a:rPr lang="en-GB" b="0" dirty="0" err="1"/>
              <a:t>ist</a:t>
            </a:r>
            <a:r>
              <a:rPr lang="en-GB" b="0" dirty="0"/>
              <a:t> </a:t>
            </a:r>
            <a:r>
              <a:rPr lang="en-GB" b="0" dirty="0" err="1"/>
              <a:t>eine</a:t>
            </a:r>
            <a:r>
              <a:rPr lang="en-GB" b="0" dirty="0"/>
              <a:t> Person (pointing at a book). B: Das </a:t>
            </a:r>
            <a:r>
              <a:rPr lang="en-GB" b="0" dirty="0" err="1"/>
              <a:t>ist</a:t>
            </a:r>
            <a:r>
              <a:rPr lang="en-GB" b="0" dirty="0"/>
              <a:t> </a:t>
            </a:r>
            <a:r>
              <a:rPr lang="en-GB" b="0" dirty="0" err="1"/>
              <a:t>keine</a:t>
            </a:r>
            <a:r>
              <a:rPr lang="en-GB" b="0" dirty="0"/>
              <a:t> Person. Das </a:t>
            </a:r>
            <a:r>
              <a:rPr lang="en-GB" b="0" dirty="0" err="1"/>
              <a:t>ist</a:t>
            </a:r>
            <a:r>
              <a:rPr lang="en-GB" b="0" dirty="0"/>
              <a:t> </a:t>
            </a:r>
            <a:r>
              <a:rPr lang="en-GB" b="0" dirty="0" err="1"/>
              <a:t>ein</a:t>
            </a:r>
            <a:r>
              <a:rPr lang="en-GB" b="0" dirty="0"/>
              <a:t> Buch! </a:t>
            </a:r>
            <a:endParaRPr lang="en-GB" dirty="0"/>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3162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4819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5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85823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7344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40263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3753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60291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04684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4276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5071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21296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8666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1323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7426742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gi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image" Target="../media/image14.png"/><Relationship Id="rId34" Type="http://schemas.openxmlformats.org/officeDocument/2006/relationships/image" Target="../media/image27.pn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5.wav"/><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audio" Target="../media/audio14.wav"/><Relationship Id="rId20" Type="http://schemas.openxmlformats.org/officeDocument/2006/relationships/audio" Target="../media/audio16.wav"/><Relationship Id="rId29"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audio" Target="../media/audio4.wav"/><Relationship Id="rId15" Type="http://schemas.openxmlformats.org/officeDocument/2006/relationships/audio" Target="../media/audio13.wav"/><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audio" Target="../media/audio9.wav"/><Relationship Id="rId19" Type="http://schemas.openxmlformats.org/officeDocument/2006/relationships/image" Target="../media/image13.svg"/><Relationship Id="rId31"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2.wav"/><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8"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3.sv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audio" Target="../media/audio17.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image" Target="../media/image13.svg"/><Relationship Id="rId15" Type="http://schemas.openxmlformats.org/officeDocument/2006/relationships/image" Target="../media/image39.png"/><Relationship Id="rId10" Type="http://schemas.openxmlformats.org/officeDocument/2006/relationships/audio" Target="../media/audio22.wav"/><Relationship Id="rId4" Type="http://schemas.openxmlformats.org/officeDocument/2006/relationships/image" Target="../media/image12.png"/><Relationship Id="rId9" Type="http://schemas.openxmlformats.org/officeDocument/2006/relationships/audio" Target="../media/audio21.wav"/><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9.png"/><Relationship Id="rId15" Type="http://schemas.openxmlformats.org/officeDocument/2006/relationships/image" Target="../media/image52.png"/><Relationship Id="rId10"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45.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293915" y="488309"/>
            <a:ext cx="3777342" cy="1325563"/>
          </a:xfrm>
        </p:spPr>
        <p:txBody>
          <a:bodyPr>
            <a:noAutofit/>
          </a:bodyPr>
          <a:lstStyle/>
          <a:p>
            <a:pPr algn="ctr"/>
            <a:r>
              <a:rPr lang="en-GB" sz="3600" dirty="0">
                <a:solidFill>
                  <a:schemeClr val="bg1"/>
                </a:solidFill>
                <a:latin typeface="Arial"/>
                <a:cs typeface="Arial"/>
                <a:sym typeface="Arial"/>
              </a:rPr>
              <a:t>Talking about things and things to do</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10" name="Picture 9">
            <a:extLst>
              <a:ext uri="{FF2B5EF4-FFF2-40B4-BE49-F238E27FC236}">
                <a16:creationId xmlns:a16="http://schemas.microsoft.com/office/drawing/2014/main" id="{D8FAE635-F2C7-488E-8811-EC5A4DB3D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93" y="2302180"/>
            <a:ext cx="2544307" cy="25846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82379386"/>
              </p:ext>
            </p:extLst>
          </p:nvPr>
        </p:nvGraphicFramePr>
        <p:xfrm>
          <a:off x="504702" y="122942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Farbe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klar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oder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Haustier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Buch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Freundin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Freund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Lehrerin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6059" y="5914968"/>
            <a:ext cx="244775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friend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7" y="5902144"/>
            <a:ext cx="297316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[male] teacher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61324" y="5914968"/>
            <a:ext cx="4125974" cy="384721"/>
          </a:xfrm>
          <a:prstGeom prst="rect">
            <a:avLst/>
          </a:prstGeom>
          <a:noFill/>
        </p:spPr>
        <p:txBody>
          <a:bodyPr wrap="square" rtlCol="0">
            <a:spAutoFit/>
          </a:bodyPr>
          <a:lstStyle/>
          <a:p>
            <a:pPr>
              <a:buClr>
                <a:srgbClr val="000000"/>
              </a:buClr>
              <a:buFont typeface="Arial"/>
              <a:buNone/>
              <a:defRPr/>
            </a:pPr>
            <a:r>
              <a:rPr lang="en-GB" sz="1900" kern="0" dirty="0">
                <a:solidFill>
                  <a:srgbClr val="002060"/>
                </a:solidFill>
                <a:latin typeface="Century Gothic" panose="020B0502020202020204" pitchFamily="34" charset="0"/>
                <a:cs typeface="Arial"/>
                <a:sym typeface="Arial"/>
              </a:rPr>
              <a:t>(the) [female] teacher</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73645" y="5083494"/>
            <a:ext cx="2572917" cy="369332"/>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(the) woman, </a:t>
            </a:r>
            <a:r>
              <a:rPr lang="en-GB" kern="0" dirty="0" err="1">
                <a:solidFill>
                  <a:srgbClr val="002060"/>
                </a:solidFill>
                <a:latin typeface="Century Gothic" panose="020B0502020202020204" pitchFamily="34" charset="0"/>
                <a:cs typeface="Arial"/>
                <a:sym typeface="Arial"/>
              </a:rPr>
              <a:t>Mrs,Ms</a:t>
            </a:r>
            <a:endParaRPr lang="en-GB"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46562" y="5000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very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1324" y="5063697"/>
            <a:ext cx="352007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[female] friend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0" y="41478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14481" y="4208457"/>
            <a:ext cx="329721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Isn’t it? Isn’t that right?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26562" y="4122855"/>
            <a:ext cx="25195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animal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59" y="326613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39488" y="329166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book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327637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school</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58" y="241190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place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39487" y="243843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clear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7602" y="24602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3645" y="1601426"/>
            <a:ext cx="224301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person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39487" y="1585208"/>
            <a:ext cx="327220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a/an (m), a/an (f)</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10654" y="158984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colour</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57092073"/>
              </p:ext>
            </p:extLst>
          </p:nvPr>
        </p:nvGraphicFramePr>
        <p:xfrm>
          <a:off x="383856" y="815915"/>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92D050"/>
                          </a:solidFill>
                          <a:latin typeface="Century Gothic" panose="020B0502020202020204" pitchFamily="34" charset="0"/>
                        </a:rPr>
                        <a:t>Isn’t it? Isn’t that right?</a:t>
                      </a:r>
                    </a:p>
                    <a:p>
                      <a:endParaRPr lang="en-GB" sz="20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very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[male] friend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[female] friend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FF3399"/>
                          </a:solidFill>
                          <a:latin typeface="Century Gothic" panose="020B0502020202020204" pitchFamily="34" charset="0"/>
                        </a:rPr>
                        <a:t>(the) [female] teacher</a:t>
                      </a:r>
                    </a:p>
                    <a:p>
                      <a:endParaRPr lang="en-GB" sz="20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54774" y="54705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Frau</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10468" y="544616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Lehrer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25396" y="5469381"/>
            <a:ext cx="36062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Lehrerin</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194720" y="464739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sehr</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871059" y="466183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Freund</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08828" y="4674324"/>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Freundin</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54774" y="3842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Buch</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10468" y="38365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Tier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71933" y="38503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Schule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18329" y="2950265"/>
            <a:ext cx="22889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Haustier</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10468" y="2950456"/>
            <a:ext cx="255827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nicht</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wahr</a:t>
            </a:r>
            <a:r>
              <a:rPr lang="en-GB" sz="2400" kern="0" dirty="0">
                <a:solidFill>
                  <a:srgbClr val="002060"/>
                </a:solidFill>
                <a:latin typeface="Century Gothic" panose="020B0502020202020204" pitchFamily="34" charset="0"/>
                <a:cs typeface="Arial"/>
                <a:sym typeface="Arial"/>
              </a:rPr>
              <a: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71933" y="293844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Ding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20419" y="20489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Farbe</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885223" y="20537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19223" y="20857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Person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klar</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885223" y="108958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oder</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eine</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123171" y="710452"/>
            <a:ext cx="45411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002060"/>
                </a:solidFill>
                <a:latin typeface="Century Gothic" panose="020B0502020202020204" pitchFamily="34" charset="0"/>
                <a:sym typeface="Arial"/>
              </a:rPr>
              <a:t>Schreib</a:t>
            </a:r>
            <a:r>
              <a:rPr lang="en-GB" sz="2400" b="1" spc="-1" dirty="0">
                <a:solidFill>
                  <a:srgbClr val="002060"/>
                </a:solidFill>
                <a:latin typeface="Century Gothic" panose="020B0502020202020204" pitchFamily="34" charset="0"/>
                <a:sym typeface="Arial"/>
              </a:rPr>
              <a:t> 9 </a:t>
            </a:r>
            <a:r>
              <a:rPr lang="en-GB" sz="2400" b="1" spc="-1" dirty="0" err="1">
                <a:solidFill>
                  <a:srgbClr val="002060"/>
                </a:solidFill>
                <a:latin typeface="Century Gothic" panose="020B0502020202020204" pitchFamily="34" charset="0"/>
                <a:sym typeface="Arial"/>
              </a:rPr>
              <a:t>Wörter</a:t>
            </a:r>
            <a:r>
              <a:rPr lang="en-GB" sz="2400" b="1" spc="-1" dirty="0">
                <a:solidFill>
                  <a:srgbClr val="002060"/>
                </a:solidFill>
                <a:latin typeface="Century Gothic" panose="020B0502020202020204" pitchFamily="34" charset="0"/>
                <a:sym typeface="Arial"/>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48084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40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Bingo</a:t>
            </a:r>
            <a:endParaRPr kumimoji="0" lang="en-GB" sz="6000" b="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graphicFrame>
        <p:nvGraphicFramePr>
          <p:cNvPr id="68" name="Table 4">
            <a:extLst>
              <a:ext uri="{FF2B5EF4-FFF2-40B4-BE49-F238E27FC236}">
                <a16:creationId xmlns:a16="http://schemas.microsoft.com/office/drawing/2014/main" id="{5117E5D3-0A61-4743-8A66-7C1CC2FB089C}"/>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69" name="Table 6">
            <a:extLst>
              <a:ext uri="{FF2B5EF4-FFF2-40B4-BE49-F238E27FC236}">
                <a16:creationId xmlns:a16="http://schemas.microsoft.com/office/drawing/2014/main" id="{B6DEE9C4-9E1B-481D-8EBD-F978481FFC5A}"/>
              </a:ext>
            </a:extLst>
          </p:cNvPr>
          <p:cNvGraphicFramePr>
            <a:graphicFrameLocks noGrp="1"/>
          </p:cNvGraphicFramePr>
          <p:nvPr>
            <p:extLst>
              <p:ext uri="{D42A27DB-BD31-4B8C-83A1-F6EECF244321}">
                <p14:modId xmlns:p14="http://schemas.microsoft.com/office/powerpoint/2010/main" val="1305197343"/>
              </p:ext>
            </p:extLst>
          </p:nvPr>
        </p:nvGraphicFramePr>
        <p:xfrm>
          <a:off x="7446617" y="2343047"/>
          <a:ext cx="4622212" cy="3725923"/>
        </p:xfrm>
        <a:graphic>
          <a:graphicData uri="http://schemas.openxmlformats.org/drawingml/2006/table">
            <a:tbl>
              <a:tblPr firstRow="1" bandRow="1"/>
              <a:tblGrid>
                <a:gridCol w="2311106">
                  <a:extLst>
                    <a:ext uri="{9D8B030D-6E8A-4147-A177-3AD203B41FA5}">
                      <a16:colId xmlns:a16="http://schemas.microsoft.com/office/drawing/2014/main" val="167100322"/>
                    </a:ext>
                  </a:extLst>
                </a:gridCol>
                <a:gridCol w="2311106">
                  <a:extLst>
                    <a:ext uri="{9D8B030D-6E8A-4147-A177-3AD203B41FA5}">
                      <a16:colId xmlns:a16="http://schemas.microsoft.com/office/drawing/2014/main" val="2071663219"/>
                    </a:ext>
                  </a:extLst>
                </a:gridCol>
              </a:tblGrid>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a /an (feminine)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(the) [female] teacher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3045211992"/>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a:t>
                      </a:r>
                    </a:p>
                    <a:p>
                      <a:pPr algn="ctr"/>
                      <a:r>
                        <a:rPr lang="en-GB" sz="2000" dirty="0">
                          <a:solidFill>
                            <a:srgbClr val="002060"/>
                          </a:solidFill>
                          <a:latin typeface="Century Gothic" panose="020B0502020202020204" pitchFamily="34" charset="0"/>
                        </a:rPr>
                        <a:t>woman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 book</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419906098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(the) [male]</a:t>
                      </a:r>
                    </a:p>
                    <a:p>
                      <a:pPr algn="ctr"/>
                      <a:r>
                        <a:rPr lang="en-GB" sz="2000" dirty="0">
                          <a:solidFill>
                            <a:srgbClr val="002060"/>
                          </a:solidFill>
                          <a:latin typeface="Century Gothic" panose="020B0502020202020204" pitchFamily="34" charset="0"/>
                        </a:rPr>
                        <a:t>friend</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Isn’t it? Isn’t that right?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155279819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very</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clear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294662517"/>
                  </a:ext>
                </a:extLst>
              </a:tr>
              <a:tr h="8583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(the) </a:t>
                      </a:r>
                    </a:p>
                    <a:p>
                      <a:pPr algn="ctr"/>
                      <a:r>
                        <a:rPr lang="en-GB" sz="2000" dirty="0">
                          <a:solidFill>
                            <a:srgbClr val="002060"/>
                          </a:solidFill>
                          <a:latin typeface="Century Gothic" panose="020B0502020202020204" pitchFamily="34" charset="0"/>
                        </a:rPr>
                        <a:t>animal</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or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FFD319"/>
                    </a:solidFill>
                  </a:tcPr>
                </a:tc>
                <a:extLst>
                  <a:ext uri="{0D108BD9-81ED-4DB2-BD59-A6C34878D82A}">
                    <a16:rowId xmlns:a16="http://schemas.microsoft.com/office/drawing/2014/main" val="3393038436"/>
                  </a:ext>
                </a:extLst>
              </a:tr>
            </a:tbl>
          </a:graphicData>
        </a:graphic>
      </p:graphicFrame>
      <p:sp>
        <p:nvSpPr>
          <p:cNvPr id="4" name="Action Button: Sound 3">
            <a:hlinkClick r:id="" action="ppaction://noaction" highlightClick="1"/>
            <a:extLst>
              <a:ext uri="{FF2B5EF4-FFF2-40B4-BE49-F238E27FC236}">
                <a16:creationId xmlns:a16="http://schemas.microsoft.com/office/drawing/2014/main" id="{B2793343-AA17-4368-9A71-2DE17ED8FE0D}"/>
              </a:ext>
            </a:extLst>
          </p:cNvPr>
          <p:cNvSpPr/>
          <p:nvPr/>
        </p:nvSpPr>
        <p:spPr>
          <a:xfrm>
            <a:off x="7540487" y="254441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Action Button: Sound 79">
            <a:hlinkClick r:id="" action="ppaction://noaction" highlightClick="1"/>
            <a:extLst>
              <a:ext uri="{FF2B5EF4-FFF2-40B4-BE49-F238E27FC236}">
                <a16:creationId xmlns:a16="http://schemas.microsoft.com/office/drawing/2014/main" id="{C06CD712-7991-475D-A2BD-8525CF997167}"/>
              </a:ext>
            </a:extLst>
          </p:cNvPr>
          <p:cNvSpPr/>
          <p:nvPr/>
        </p:nvSpPr>
        <p:spPr>
          <a:xfrm>
            <a:off x="7540487" y="3252273"/>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Action Button: Sound 80">
            <a:hlinkClick r:id="" action="ppaction://noaction" highlightClick="1"/>
            <a:extLst>
              <a:ext uri="{FF2B5EF4-FFF2-40B4-BE49-F238E27FC236}">
                <a16:creationId xmlns:a16="http://schemas.microsoft.com/office/drawing/2014/main" id="{629E5827-B113-4936-9CD9-204ECCD8B75B}"/>
              </a:ext>
            </a:extLst>
          </p:cNvPr>
          <p:cNvSpPr/>
          <p:nvPr/>
        </p:nvSpPr>
        <p:spPr>
          <a:xfrm>
            <a:off x="7540486" y="399828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Action Button: Sound 81">
            <a:hlinkClick r:id="" action="ppaction://noaction" highlightClick="1"/>
            <a:extLst>
              <a:ext uri="{FF2B5EF4-FFF2-40B4-BE49-F238E27FC236}">
                <a16:creationId xmlns:a16="http://schemas.microsoft.com/office/drawing/2014/main" id="{FCEC66C0-269D-49C1-8470-08062A25990D}"/>
              </a:ext>
            </a:extLst>
          </p:cNvPr>
          <p:cNvSpPr/>
          <p:nvPr/>
        </p:nvSpPr>
        <p:spPr>
          <a:xfrm>
            <a:off x="7545441" y="469066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Action Button: Sound 82">
            <a:hlinkClick r:id="" action="ppaction://noaction" highlightClick="1"/>
            <a:extLst>
              <a:ext uri="{FF2B5EF4-FFF2-40B4-BE49-F238E27FC236}">
                <a16:creationId xmlns:a16="http://schemas.microsoft.com/office/drawing/2014/main" id="{B2B1BF6A-C797-4421-9F82-55CB09A14074}"/>
              </a:ext>
            </a:extLst>
          </p:cNvPr>
          <p:cNvSpPr/>
          <p:nvPr/>
        </p:nvSpPr>
        <p:spPr>
          <a:xfrm>
            <a:off x="7540485" y="5436685"/>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Action Button: Sound 84">
            <a:hlinkClick r:id="" action="ppaction://noaction" highlightClick="1"/>
            <a:extLst>
              <a:ext uri="{FF2B5EF4-FFF2-40B4-BE49-F238E27FC236}">
                <a16:creationId xmlns:a16="http://schemas.microsoft.com/office/drawing/2014/main" id="{D0187067-E78D-4EE3-A845-16A4B796B204}"/>
              </a:ext>
            </a:extLst>
          </p:cNvPr>
          <p:cNvSpPr/>
          <p:nvPr/>
        </p:nvSpPr>
        <p:spPr>
          <a:xfrm>
            <a:off x="9804658" y="254441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Action Button: Sound 85">
            <a:hlinkClick r:id="" action="ppaction://noaction" highlightClick="1"/>
            <a:extLst>
              <a:ext uri="{FF2B5EF4-FFF2-40B4-BE49-F238E27FC236}">
                <a16:creationId xmlns:a16="http://schemas.microsoft.com/office/drawing/2014/main" id="{95672A5E-A0C5-4F37-B0D8-8A16224EFF6E}"/>
              </a:ext>
            </a:extLst>
          </p:cNvPr>
          <p:cNvSpPr/>
          <p:nvPr/>
        </p:nvSpPr>
        <p:spPr>
          <a:xfrm>
            <a:off x="9812586" y="3233568"/>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Action Button: Sound 86">
            <a:hlinkClick r:id="" action="ppaction://noaction" highlightClick="1"/>
            <a:extLst>
              <a:ext uri="{FF2B5EF4-FFF2-40B4-BE49-F238E27FC236}">
                <a16:creationId xmlns:a16="http://schemas.microsoft.com/office/drawing/2014/main" id="{31769B1E-00FE-465C-A624-D2E1BB2F9BDF}"/>
              </a:ext>
            </a:extLst>
          </p:cNvPr>
          <p:cNvSpPr/>
          <p:nvPr/>
        </p:nvSpPr>
        <p:spPr>
          <a:xfrm>
            <a:off x="9794834" y="4002606"/>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Action Button: Sound 87">
            <a:hlinkClick r:id="" action="ppaction://noaction" highlightClick="1"/>
            <a:extLst>
              <a:ext uri="{FF2B5EF4-FFF2-40B4-BE49-F238E27FC236}">
                <a16:creationId xmlns:a16="http://schemas.microsoft.com/office/drawing/2014/main" id="{DBA11A7A-D582-4DED-94BF-44C1AF3A6B52}"/>
              </a:ext>
            </a:extLst>
          </p:cNvPr>
          <p:cNvSpPr/>
          <p:nvPr/>
        </p:nvSpPr>
        <p:spPr>
          <a:xfrm>
            <a:off x="9804658" y="4690669"/>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Action Button: Sound 88">
            <a:hlinkClick r:id="" action="ppaction://noaction" highlightClick="1"/>
            <a:extLst>
              <a:ext uri="{FF2B5EF4-FFF2-40B4-BE49-F238E27FC236}">
                <a16:creationId xmlns:a16="http://schemas.microsoft.com/office/drawing/2014/main" id="{5A03D198-4A9C-4385-9EE6-04789FC0EA17}"/>
              </a:ext>
            </a:extLst>
          </p:cNvPr>
          <p:cNvSpPr/>
          <p:nvPr/>
        </p:nvSpPr>
        <p:spPr>
          <a:xfrm>
            <a:off x="9794833" y="5427510"/>
            <a:ext cx="376017" cy="353454"/>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29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19462187"/>
              </p:ext>
            </p:extLst>
          </p:nvPr>
        </p:nvGraphicFramePr>
        <p:xfrm>
          <a:off x="536319" y="1251676"/>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klar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Haustier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Freundin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Freund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Lehrer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Lehrerin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3184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436848"/>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26390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18521237"/>
              </p:ext>
            </p:extLst>
          </p:nvPr>
        </p:nvGraphicFramePr>
        <p:xfrm>
          <a:off x="383856" y="748427"/>
          <a:ext cx="10079232" cy="5168388"/>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a/an (m), a/an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Isn’t it? Isn’t that right?</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friend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friend</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800" b="1" dirty="0">
                          <a:solidFill>
                            <a:srgbClr val="002060"/>
                          </a:solidFill>
                          <a:latin typeface="Century Gothic" panose="020B0502020202020204" pitchFamily="34" charset="0"/>
                        </a:rPr>
                        <a:t>(the) [female] teacher</a:t>
                      </a:r>
                    </a:p>
                    <a:p>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8156" y="466935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6757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EC5630-C154-47D4-A35F-871B342DF98A}"/>
              </a:ext>
            </a:extLst>
          </p:cNvPr>
          <p:cNvPicPr>
            <a:picLocks noChangeAspect="1"/>
          </p:cNvPicPr>
          <p:nvPr/>
        </p:nvPicPr>
        <p:blipFill>
          <a:blip r:embed="rId3"/>
          <a:stretch>
            <a:fillRect/>
          </a:stretch>
        </p:blipFill>
        <p:spPr>
          <a:xfrm>
            <a:off x="2894221" y="134286"/>
            <a:ext cx="1786637" cy="6589427"/>
          </a:xfrm>
          <a:prstGeom prst="rect">
            <a:avLst/>
          </a:prstGeom>
        </p:spPr>
      </p:pic>
      <p:pic>
        <p:nvPicPr>
          <p:cNvPr id="10" name="Picture 9">
            <a:extLst>
              <a:ext uri="{FF2B5EF4-FFF2-40B4-BE49-F238E27FC236}">
                <a16:creationId xmlns:a16="http://schemas.microsoft.com/office/drawing/2014/main" id="{8C3E6D38-FE5C-489A-97D6-DD02832A2E6F}"/>
              </a:ext>
            </a:extLst>
          </p:cNvPr>
          <p:cNvPicPr>
            <a:picLocks noChangeAspect="1"/>
          </p:cNvPicPr>
          <p:nvPr/>
        </p:nvPicPr>
        <p:blipFill>
          <a:blip r:embed="rId4"/>
          <a:stretch>
            <a:fillRect/>
          </a:stretch>
        </p:blipFill>
        <p:spPr>
          <a:xfrm>
            <a:off x="5202858" y="133826"/>
            <a:ext cx="1786283" cy="6590347"/>
          </a:xfrm>
          <a:prstGeom prst="rect">
            <a:avLst/>
          </a:prstGeom>
        </p:spPr>
      </p:pic>
      <p:pic>
        <p:nvPicPr>
          <p:cNvPr id="11" name="Picture 10">
            <a:extLst>
              <a:ext uri="{FF2B5EF4-FFF2-40B4-BE49-F238E27FC236}">
                <a16:creationId xmlns:a16="http://schemas.microsoft.com/office/drawing/2014/main" id="{85C53AE0-41F3-4236-9F5D-585E42A7AAB9}"/>
              </a:ext>
            </a:extLst>
          </p:cNvPr>
          <p:cNvPicPr>
            <a:picLocks noChangeAspect="1"/>
          </p:cNvPicPr>
          <p:nvPr/>
        </p:nvPicPr>
        <p:blipFill>
          <a:blip r:embed="rId4"/>
          <a:stretch>
            <a:fillRect/>
          </a:stretch>
        </p:blipFill>
        <p:spPr>
          <a:xfrm>
            <a:off x="7434430" y="133826"/>
            <a:ext cx="1786283" cy="6590347"/>
          </a:xfrm>
          <a:prstGeom prst="rect">
            <a:avLst/>
          </a:prstGeom>
        </p:spPr>
      </p:pic>
      <p:pic>
        <p:nvPicPr>
          <p:cNvPr id="12" name="Picture 11">
            <a:extLst>
              <a:ext uri="{FF2B5EF4-FFF2-40B4-BE49-F238E27FC236}">
                <a16:creationId xmlns:a16="http://schemas.microsoft.com/office/drawing/2014/main" id="{5F0B370D-27B4-4E37-8174-A48E50024B7F}"/>
              </a:ext>
            </a:extLst>
          </p:cNvPr>
          <p:cNvPicPr>
            <a:picLocks noChangeAspect="1"/>
          </p:cNvPicPr>
          <p:nvPr/>
        </p:nvPicPr>
        <p:blipFill>
          <a:blip r:embed="rId4"/>
          <a:stretch>
            <a:fillRect/>
          </a:stretch>
        </p:blipFill>
        <p:spPr>
          <a:xfrm>
            <a:off x="9886484" y="133366"/>
            <a:ext cx="1786283" cy="6590347"/>
          </a:xfrm>
          <a:prstGeom prst="rect">
            <a:avLst/>
          </a:prstGeom>
        </p:spPr>
      </p:pic>
      <p:pic>
        <p:nvPicPr>
          <p:cNvPr id="13" name="Picture 12">
            <a:extLst>
              <a:ext uri="{FF2B5EF4-FFF2-40B4-BE49-F238E27FC236}">
                <a16:creationId xmlns:a16="http://schemas.microsoft.com/office/drawing/2014/main" id="{16FF7068-A657-44FD-8016-5AF67218E14A}"/>
              </a:ext>
            </a:extLst>
          </p:cNvPr>
          <p:cNvPicPr>
            <a:picLocks noChangeAspect="1"/>
          </p:cNvPicPr>
          <p:nvPr/>
        </p:nvPicPr>
        <p:blipFill>
          <a:blip r:embed="rId4"/>
          <a:stretch>
            <a:fillRect/>
          </a:stretch>
        </p:blipFill>
        <p:spPr>
          <a:xfrm>
            <a:off x="442167" y="133365"/>
            <a:ext cx="1786283" cy="6590347"/>
          </a:xfrm>
          <a:prstGeom prst="rect">
            <a:avLst/>
          </a:prstGeom>
        </p:spPr>
      </p:pic>
    </p:spTree>
    <p:extLst>
      <p:ext uri="{BB962C8B-B14F-4D97-AF65-F5344CB8AC3E}">
        <p14:creationId xmlns:p14="http://schemas.microsoft.com/office/powerpoint/2010/main" val="313381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6602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9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make the ö sound, say the letter ‘e’ and then round your lips as tightly as possible</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Check your partner’s lips.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7200" dirty="0" err="1">
                <a:solidFill>
                  <a:srgbClr val="002060"/>
                </a:solidFill>
                <a:latin typeface="Century Gothic" panose="020B0502020202020204" pitchFamily="34" charset="0"/>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algn="ctr"/>
            <a:r>
              <a:rPr lang="en-GB" sz="3200" dirty="0">
                <a:solidFill>
                  <a:srgbClr val="002060"/>
                </a:solidFill>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err="1">
                <a:solidFill>
                  <a:srgbClr val="002060"/>
                </a:solidFill>
                <a:latin typeface="Century Gothic" panose="020B0502020202020204" pitchFamily="34" charset="0"/>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5"/>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DDCCEFD-7FD2-440C-90E5-6EC843B6C8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77799" flipH="1">
            <a:off x="-14365" y="1427516"/>
            <a:ext cx="5357884" cy="2662790"/>
          </a:xfrm>
          <a:prstGeom prst="rect">
            <a:avLst/>
          </a:prstGeom>
        </p:spPr>
      </p:pic>
      <p:pic>
        <p:nvPicPr>
          <p:cNvPr id="30" name="Picture 29">
            <a:extLst>
              <a:ext uri="{FF2B5EF4-FFF2-40B4-BE49-F238E27FC236}">
                <a16:creationId xmlns:a16="http://schemas.microsoft.com/office/drawing/2014/main" id="{57762709-53DA-423A-BD34-3C51F03E6A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98294">
            <a:off x="6718959" y="1468004"/>
            <a:ext cx="5462302" cy="2714685"/>
          </a:xfrm>
          <a:prstGeom prst="rect">
            <a:avLst/>
          </a:prstGeom>
        </p:spPr>
      </p:pic>
      <p:sp>
        <p:nvSpPr>
          <p:cNvPr id="38" name="Google Shape;417;p9">
            <a:hlinkClick r:id="" action="ppaction://noaction">
              <a:snd r:embed="rId14" name="4_3.wav"/>
            </a:hlinkClick>
            <a:extLst>
              <a:ext uri="{FF2B5EF4-FFF2-40B4-BE49-F238E27FC236}">
                <a16:creationId xmlns:a16="http://schemas.microsoft.com/office/drawing/2014/main" id="{082C4069-B781-4B0E-B1FE-B13FB5BC2D49}"/>
              </a:ext>
            </a:extLst>
          </p:cNvPr>
          <p:cNvSpPr txBox="1"/>
          <p:nvPr/>
        </p:nvSpPr>
        <p:spPr>
          <a:xfrm>
            <a:off x="7081255" y="2869330"/>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panose="020B0502020202020204" pitchFamily="34" charset="0"/>
                <a:cs typeface="Arial"/>
                <a:sym typeface="Arial"/>
              </a:rPr>
              <a:t>zw</a:t>
            </a:r>
            <a:r>
              <a:rPr lang="en-GB" sz="3600" b="1" kern="0" dirty="0" err="1">
                <a:solidFill>
                  <a:srgbClr val="002060"/>
                </a:solidFill>
                <a:latin typeface="Century Gothic" panose="020B0502020202020204" pitchFamily="34" charset="0"/>
                <a:cs typeface="Arial"/>
                <a:sym typeface="Arial"/>
              </a:rPr>
              <a:t>ö</a:t>
            </a:r>
            <a:r>
              <a:rPr lang="en-GB" sz="3600" kern="0" dirty="0" err="1">
                <a:solidFill>
                  <a:srgbClr val="002060"/>
                </a:solidFill>
                <a:latin typeface="Century Gothic" panose="020B0502020202020204" pitchFamily="34" charset="0"/>
                <a:cs typeface="Arial"/>
                <a:sym typeface="Arial"/>
              </a:rPr>
              <a:t>lf</a:t>
            </a:r>
            <a:endParaRPr lang="en-GB" sz="3600" kern="0" dirty="0">
              <a:solidFill>
                <a:srgbClr val="002060"/>
              </a:solidFill>
              <a:latin typeface="Century Gothic" panose="020B0502020202020204" pitchFamily="34" charset="0"/>
              <a:cs typeface="Arial"/>
              <a:sym typeface="Century Gothic"/>
            </a:endParaRPr>
          </a:p>
        </p:txBody>
      </p:sp>
      <p:sp>
        <p:nvSpPr>
          <p:cNvPr id="39" name="Google Shape;417;p9">
            <a:hlinkClick r:id="" action="ppaction://noaction">
              <a:snd r:embed="rId15" name="4_4.wav"/>
            </a:hlinkClick>
            <a:extLst>
              <a:ext uri="{FF2B5EF4-FFF2-40B4-BE49-F238E27FC236}">
                <a16:creationId xmlns:a16="http://schemas.microsoft.com/office/drawing/2014/main" id="{DA793883-AA4C-4726-9008-03C2FC9667A0}"/>
              </a:ext>
            </a:extLst>
          </p:cNvPr>
          <p:cNvSpPr txBox="1"/>
          <p:nvPr/>
        </p:nvSpPr>
        <p:spPr>
          <a:xfrm>
            <a:off x="6266875" y="3613017"/>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i="0" u="none" strike="noStrike" kern="0" cap="none" spc="0" normalizeH="0" baseline="0" noProof="0" dirty="0" err="1">
                <a:ln>
                  <a:noFill/>
                </a:ln>
                <a:solidFill>
                  <a:srgbClr val="002060"/>
                </a:solidFill>
                <a:effectLst/>
                <a:uLnTx/>
                <a:uFillTx/>
                <a:latin typeface="Century Gothic"/>
                <a:cs typeface="Arial"/>
                <a:sym typeface="Century Gothic"/>
              </a:rPr>
              <a:t>Neuk</a:t>
            </a:r>
            <a:r>
              <a:rPr kumimoji="0" lang="en-GB" sz="3600" b="1" i="0" u="none" strike="noStrike" kern="0" cap="none" spc="0" normalizeH="0" baseline="0" noProof="0" dirty="0" err="1">
                <a:ln>
                  <a:noFill/>
                </a:ln>
                <a:solidFill>
                  <a:srgbClr val="002060"/>
                </a:solidFill>
                <a:effectLst/>
                <a:uLnTx/>
                <a:uFillTx/>
                <a:latin typeface="Century Gothic"/>
                <a:cs typeface="Arial"/>
                <a:sym typeface="Century Gothic"/>
              </a:rPr>
              <a:t>ö</a:t>
            </a:r>
            <a:r>
              <a:rPr kumimoji="0" lang="en-GB" sz="3600" i="0" u="none" strike="noStrike" kern="0" cap="none" spc="0" normalizeH="0" baseline="0" noProof="0" dirty="0" err="1">
                <a:ln>
                  <a:noFill/>
                </a:ln>
                <a:solidFill>
                  <a:srgbClr val="002060"/>
                </a:solidFill>
                <a:effectLst/>
                <a:uLnTx/>
                <a:uFillTx/>
                <a:latin typeface="Century Gothic"/>
                <a:cs typeface="Arial"/>
                <a:sym typeface="Century Gothic"/>
              </a:rPr>
              <a:t>lln</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sp>
        <p:nvSpPr>
          <p:cNvPr id="8" name="TextBox 7">
            <a:hlinkClick r:id="" action="ppaction://noaction">
              <a:snd r:embed="rId16" name="T2_W2F_5.2.wav"/>
            </a:hlinkClick>
            <a:extLst>
              <a:ext uri="{FF2B5EF4-FFF2-40B4-BE49-F238E27FC236}">
                <a16:creationId xmlns:a16="http://schemas.microsoft.com/office/drawing/2014/main" id="{CA7FDCF4-B0CD-4BC9-83CB-AD8AB5CBFFDF}"/>
              </a:ext>
            </a:extLst>
          </p:cNvPr>
          <p:cNvSpPr txBox="1"/>
          <p:nvPr/>
        </p:nvSpPr>
        <p:spPr>
          <a:xfrm>
            <a:off x="2526256" y="689135"/>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4800" b="1" dirty="0">
                <a:solidFill>
                  <a:srgbClr val="002060"/>
                </a:solidFill>
                <a:latin typeface="Century Gothic" panose="020B0502020202020204" pitchFamily="34" charset="0"/>
              </a:rPr>
              <a:t>ä</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9" name="TextBox 48">
            <a:hlinkClick r:id="" action="ppaction://noaction">
              <a:snd r:embed="rId17" name="T2_W2F_5.3.wav"/>
            </a:hlinkClick>
            <a:extLst>
              <a:ext uri="{FF2B5EF4-FFF2-40B4-BE49-F238E27FC236}">
                <a16:creationId xmlns:a16="http://schemas.microsoft.com/office/drawing/2014/main" id="{BFAF26C2-7402-4F0A-8E9D-98744BC8B96B}"/>
              </a:ext>
            </a:extLst>
          </p:cNvPr>
          <p:cNvSpPr txBox="1"/>
          <p:nvPr/>
        </p:nvSpPr>
        <p:spPr>
          <a:xfrm>
            <a:off x="8099461" y="657262"/>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[ö]</a:t>
            </a:r>
          </a:p>
        </p:txBody>
      </p:sp>
      <p:sp>
        <p:nvSpPr>
          <p:cNvPr id="50" name="Google Shape;417;p9">
            <a:extLst>
              <a:ext uri="{FF2B5EF4-FFF2-40B4-BE49-F238E27FC236}">
                <a16:creationId xmlns:a16="http://schemas.microsoft.com/office/drawing/2014/main" id="{D99189FE-76B1-47CC-98AC-07932EB0FCFF}"/>
              </a:ext>
            </a:extLst>
          </p:cNvPr>
          <p:cNvSpPr txBox="1"/>
          <p:nvPr/>
        </p:nvSpPr>
        <p:spPr>
          <a:xfrm>
            <a:off x="1279973" y="1787555"/>
            <a:ext cx="166342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B</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r</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1" name="Google Shape;417;p9">
            <a:extLst>
              <a:ext uri="{FF2B5EF4-FFF2-40B4-BE49-F238E27FC236}">
                <a16:creationId xmlns:a16="http://schemas.microsoft.com/office/drawing/2014/main" id="{D473D9CD-8E60-4FA6-9E57-1EBA01E2E534}"/>
              </a:ext>
            </a:extLst>
          </p:cNvPr>
          <p:cNvSpPr txBox="1"/>
          <p:nvPr/>
        </p:nvSpPr>
        <p:spPr>
          <a:xfrm>
            <a:off x="789504" y="2864231"/>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t>
            </a: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ä</a:t>
            </a:r>
            <a:r>
              <a:rPr kumimoji="0" lang="en-GB" sz="36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a:t>
            </a:r>
            <a:endParaRPr kumimoji="0" sz="36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Google Shape;417;p9">
            <a:extLst>
              <a:ext uri="{FF2B5EF4-FFF2-40B4-BE49-F238E27FC236}">
                <a16:creationId xmlns:a16="http://schemas.microsoft.com/office/drawing/2014/main" id="{FD0888D2-CC08-4DAB-A605-0391B8F061D2}"/>
              </a:ext>
            </a:extLst>
          </p:cNvPr>
          <p:cNvSpPr txBox="1"/>
          <p:nvPr/>
        </p:nvSpPr>
        <p:spPr>
          <a:xfrm>
            <a:off x="5659077" y="2803342"/>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L</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ffel</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8" name="Google Shape;417;p9">
            <a:extLst>
              <a:ext uri="{FF2B5EF4-FFF2-40B4-BE49-F238E27FC236}">
                <a16:creationId xmlns:a16="http://schemas.microsoft.com/office/drawing/2014/main" id="{446377F9-4BF0-4F33-B198-28A43B412E13}"/>
              </a:ext>
            </a:extLst>
          </p:cNvPr>
          <p:cNvSpPr txBox="1"/>
          <p:nvPr/>
        </p:nvSpPr>
        <p:spPr>
          <a:xfrm>
            <a:off x="2700521" y="2809815"/>
            <a:ext cx="375607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K</a:t>
            </a: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ä</a:t>
            </a:r>
            <a:r>
              <a:rPr kumimoji="0" lang="en-GB" sz="36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a:t>
            </a:r>
            <a:endParaRPr kumimoji="0"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Google Shape;417;p9">
            <a:extLst>
              <a:ext uri="{FF2B5EF4-FFF2-40B4-BE49-F238E27FC236}">
                <a16:creationId xmlns:a16="http://schemas.microsoft.com/office/drawing/2014/main" id="{B9E61B30-E261-4439-A826-008745121406}"/>
              </a:ext>
            </a:extLst>
          </p:cNvPr>
          <p:cNvSpPr txBox="1"/>
          <p:nvPr/>
        </p:nvSpPr>
        <p:spPr>
          <a:xfrm>
            <a:off x="2012455" y="3624646"/>
            <a:ext cx="197890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N</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chte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6" name="Graphic 25" descr="Teacher">
            <a:extLst>
              <a:ext uri="{FF2B5EF4-FFF2-40B4-BE49-F238E27FC236}">
                <a16:creationId xmlns:a16="http://schemas.microsoft.com/office/drawing/2014/main" id="{135A63F3-D010-478F-9955-47470C2EF0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08149" y="-35488"/>
            <a:ext cx="914400" cy="914400"/>
          </a:xfrm>
          <a:prstGeom prst="rect">
            <a:avLst/>
          </a:prstGeom>
        </p:spPr>
      </p:pic>
      <p:sp>
        <p:nvSpPr>
          <p:cNvPr id="27" name="Speech Bubble: Rectangle with Corners Rounded 26">
            <a:hlinkClick r:id="" action="ppaction://noaction">
              <a:snd r:embed="rId20" name="T2_W2F_5.1.wav"/>
            </a:hlinkClick>
            <a:extLst>
              <a:ext uri="{FF2B5EF4-FFF2-40B4-BE49-F238E27FC236}">
                <a16:creationId xmlns:a16="http://schemas.microsoft.com/office/drawing/2014/main" id="{ECF7D9EA-EEDB-4CC4-8F0B-FFD92B8D14D4}"/>
              </a:ext>
            </a:extLst>
          </p:cNvPr>
          <p:cNvSpPr/>
          <p:nvPr/>
        </p:nvSpPr>
        <p:spPr>
          <a:xfrm>
            <a:off x="4578559" y="80150"/>
            <a:ext cx="4645979" cy="547644"/>
          </a:xfrm>
          <a:prstGeom prst="wedgeRoundRectCallout">
            <a:avLst>
              <a:gd name="adj1" fmla="val -60928"/>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pSp>
        <p:nvGrpSpPr>
          <p:cNvPr id="10" name="Group 9">
            <a:extLst>
              <a:ext uri="{FF2B5EF4-FFF2-40B4-BE49-F238E27FC236}">
                <a16:creationId xmlns:a16="http://schemas.microsoft.com/office/drawing/2014/main" id="{6658BEAF-364D-407A-B8CC-E744363CA059}"/>
              </a:ext>
            </a:extLst>
          </p:cNvPr>
          <p:cNvGrpSpPr/>
          <p:nvPr/>
        </p:nvGrpSpPr>
        <p:grpSpPr>
          <a:xfrm>
            <a:off x="5479275" y="4609954"/>
            <a:ext cx="1854058" cy="1907712"/>
            <a:chOff x="8156790" y="4629446"/>
            <a:chExt cx="1854058" cy="1907712"/>
          </a:xfrm>
        </p:grpSpPr>
        <p:pic>
          <p:nvPicPr>
            <p:cNvPr id="4" name="Picture 3" descr="A black and white football ball&#10;&#10;Description automatically generated with medium confidence">
              <a:extLst>
                <a:ext uri="{FF2B5EF4-FFF2-40B4-BE49-F238E27FC236}">
                  <a16:creationId xmlns:a16="http://schemas.microsoft.com/office/drawing/2014/main" id="{FF93BAC0-B882-46CF-9FF4-0FAE9257C00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5" name="Rectangle 4">
              <a:extLst>
                <a:ext uri="{FF2B5EF4-FFF2-40B4-BE49-F238E27FC236}">
                  <a16:creationId xmlns:a16="http://schemas.microsoft.com/office/drawing/2014/main" id="{519B75A4-41F8-4B97-AD30-110A73E0E8DD}"/>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53" name="Group 52">
            <a:extLst>
              <a:ext uri="{FF2B5EF4-FFF2-40B4-BE49-F238E27FC236}">
                <a16:creationId xmlns:a16="http://schemas.microsoft.com/office/drawing/2014/main" id="{C2DF90C0-DF1E-460A-953B-2C40C8E18B52}"/>
              </a:ext>
            </a:extLst>
          </p:cNvPr>
          <p:cNvGrpSpPr/>
          <p:nvPr/>
        </p:nvGrpSpPr>
        <p:grpSpPr>
          <a:xfrm>
            <a:off x="5491904" y="4623602"/>
            <a:ext cx="1854058" cy="1907712"/>
            <a:chOff x="8156790" y="4629446"/>
            <a:chExt cx="1854058" cy="1907712"/>
          </a:xfrm>
        </p:grpSpPr>
        <p:pic>
          <p:nvPicPr>
            <p:cNvPr id="54" name="Picture 53" descr="A black and white football ball&#10;&#10;Description automatically generated with medium confidence">
              <a:extLst>
                <a:ext uri="{FF2B5EF4-FFF2-40B4-BE49-F238E27FC236}">
                  <a16:creationId xmlns:a16="http://schemas.microsoft.com/office/drawing/2014/main" id="{A1BC5169-377B-4DF5-B76D-D1A4A99E8D0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0" name="Rectangle 59">
              <a:extLst>
                <a:ext uri="{FF2B5EF4-FFF2-40B4-BE49-F238E27FC236}">
                  <a16:creationId xmlns:a16="http://schemas.microsoft.com/office/drawing/2014/main" id="{ECC4007D-4582-4A4D-B079-BF986435F63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1" name="Google Shape;417;p9">
            <a:extLst>
              <a:ext uri="{FF2B5EF4-FFF2-40B4-BE49-F238E27FC236}">
                <a16:creationId xmlns:a16="http://schemas.microsoft.com/office/drawing/2014/main" id="{76B61C63-479B-4C02-9066-ED93904DC40D}"/>
              </a:ext>
            </a:extLst>
          </p:cNvPr>
          <p:cNvSpPr txBox="1"/>
          <p:nvPr/>
        </p:nvSpPr>
        <p:spPr>
          <a:xfrm>
            <a:off x="8057290" y="1787555"/>
            <a:ext cx="215841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K</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rper</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11294FA6-80E0-4371-BEDE-3A3A0ABD7996}"/>
              </a:ext>
            </a:extLst>
          </p:cNvPr>
          <p:cNvGrpSpPr/>
          <p:nvPr/>
        </p:nvGrpSpPr>
        <p:grpSpPr>
          <a:xfrm>
            <a:off x="5491904" y="4596306"/>
            <a:ext cx="1854058" cy="1907712"/>
            <a:chOff x="8156790" y="4629446"/>
            <a:chExt cx="1854058" cy="1907712"/>
          </a:xfrm>
        </p:grpSpPr>
        <p:pic>
          <p:nvPicPr>
            <p:cNvPr id="63" name="Picture 62" descr="A black and white football ball&#10;&#10;Description automatically generated with medium confidence">
              <a:extLst>
                <a:ext uri="{FF2B5EF4-FFF2-40B4-BE49-F238E27FC236}">
                  <a16:creationId xmlns:a16="http://schemas.microsoft.com/office/drawing/2014/main" id="{2A1E4B5B-7DB0-49D5-8B18-5055982DE0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4" name="Rectangle 63">
              <a:extLst>
                <a:ext uri="{FF2B5EF4-FFF2-40B4-BE49-F238E27FC236}">
                  <a16:creationId xmlns:a16="http://schemas.microsoft.com/office/drawing/2014/main" id="{FF9D4C52-36AE-4C96-A9A3-17B828C57731}"/>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5" name="Google Shape;417;p9">
            <a:extLst>
              <a:ext uri="{FF2B5EF4-FFF2-40B4-BE49-F238E27FC236}">
                <a16:creationId xmlns:a16="http://schemas.microsoft.com/office/drawing/2014/main" id="{75429F54-0F66-44D7-A51E-C4627DA3301C}"/>
              </a:ext>
            </a:extLst>
          </p:cNvPr>
          <p:cNvSpPr txBox="1"/>
          <p:nvPr/>
        </p:nvSpPr>
        <p:spPr>
          <a:xfrm>
            <a:off x="7447597" y="2328332"/>
            <a:ext cx="317626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L</a:t>
            </a:r>
            <a:r>
              <a:rPr lang="en-GB" sz="3600" b="1" kern="0" dirty="0" err="1">
                <a:solidFill>
                  <a:srgbClr val="002060"/>
                </a:solidFill>
                <a:latin typeface="Century Gothic"/>
                <a:cs typeface="Arial"/>
                <a:sym typeface="Century Gothic"/>
              </a:rPr>
              <a:t>ö</a:t>
            </a:r>
            <a:r>
              <a:rPr lang="en-GB" sz="3600" kern="0" dirty="0" err="1">
                <a:solidFill>
                  <a:srgbClr val="002060"/>
                </a:solidFill>
                <a:latin typeface="Century Gothic"/>
                <a:cs typeface="Arial"/>
                <a:sym typeface="Century Gothic"/>
              </a:rPr>
              <a:t>we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6" name="Group 65">
            <a:extLst>
              <a:ext uri="{FF2B5EF4-FFF2-40B4-BE49-F238E27FC236}">
                <a16:creationId xmlns:a16="http://schemas.microsoft.com/office/drawing/2014/main" id="{EF8B38C9-370A-4909-AEA4-5F02245D292A}"/>
              </a:ext>
            </a:extLst>
          </p:cNvPr>
          <p:cNvGrpSpPr/>
          <p:nvPr/>
        </p:nvGrpSpPr>
        <p:grpSpPr>
          <a:xfrm>
            <a:off x="5508235" y="4609954"/>
            <a:ext cx="1854058" cy="1907712"/>
            <a:chOff x="8156790" y="4629446"/>
            <a:chExt cx="1854058" cy="1907712"/>
          </a:xfrm>
        </p:grpSpPr>
        <p:pic>
          <p:nvPicPr>
            <p:cNvPr id="67" name="Picture 66" descr="A black and white football ball&#10;&#10;Description automatically generated with medium confidence">
              <a:extLst>
                <a:ext uri="{FF2B5EF4-FFF2-40B4-BE49-F238E27FC236}">
                  <a16:creationId xmlns:a16="http://schemas.microsoft.com/office/drawing/2014/main" id="{E376FA5A-4FAF-4E80-8A04-2402B4885FD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8" name="Rectangle 67">
              <a:extLst>
                <a:ext uri="{FF2B5EF4-FFF2-40B4-BE49-F238E27FC236}">
                  <a16:creationId xmlns:a16="http://schemas.microsoft.com/office/drawing/2014/main" id="{4CAAB683-49D5-403C-B411-64E63C79E9C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9" name="Google Shape;417;p9">
            <a:extLst>
              <a:ext uri="{FF2B5EF4-FFF2-40B4-BE49-F238E27FC236}">
                <a16:creationId xmlns:a16="http://schemas.microsoft.com/office/drawing/2014/main" id="{9C70EDF2-E0F4-4705-A57E-982F8D102642}"/>
              </a:ext>
            </a:extLst>
          </p:cNvPr>
          <p:cNvSpPr txBox="1"/>
          <p:nvPr/>
        </p:nvSpPr>
        <p:spPr>
          <a:xfrm>
            <a:off x="1657278" y="2300747"/>
            <a:ext cx="166342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lang="en-GB" sz="3600" kern="0" dirty="0" err="1">
                <a:solidFill>
                  <a:srgbClr val="002060"/>
                </a:solidFill>
                <a:latin typeface="Century Gothic"/>
                <a:cs typeface="Arial"/>
                <a:sym typeface="Century Gothic"/>
              </a:rPr>
              <a:t>H</a:t>
            </a:r>
            <a:r>
              <a:rPr lang="en-GB" sz="3600" b="1" kern="0" dirty="0" err="1">
                <a:solidFill>
                  <a:srgbClr val="002060"/>
                </a:solidFill>
                <a:latin typeface="Century Gothic"/>
                <a:cs typeface="Arial"/>
                <a:sym typeface="Century Gothic"/>
              </a:rPr>
              <a:t>ä</a:t>
            </a:r>
            <a:r>
              <a:rPr lang="en-GB" sz="3600" kern="0" dirty="0" err="1">
                <a:solidFill>
                  <a:srgbClr val="002060"/>
                </a:solidFill>
                <a:latin typeface="Century Gothic"/>
                <a:cs typeface="Arial"/>
                <a:sym typeface="Century Gothic"/>
              </a:rPr>
              <a:t>lfte</a:t>
            </a:r>
            <a:endParaRPr kumimoji="0" sz="1400" i="0" u="none" strike="noStrike" kern="0" cap="none" spc="0" normalizeH="0" baseline="0" noProof="0" dirty="0">
              <a:ln>
                <a:noFill/>
              </a:ln>
              <a:solidFill>
                <a:srgbClr val="00206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FB9D83BA-C400-4BE1-9AFD-183B1E56208C}"/>
              </a:ext>
            </a:extLst>
          </p:cNvPr>
          <p:cNvGrpSpPr/>
          <p:nvPr/>
        </p:nvGrpSpPr>
        <p:grpSpPr>
          <a:xfrm>
            <a:off x="5531428" y="4609954"/>
            <a:ext cx="1854058" cy="1907712"/>
            <a:chOff x="8156790" y="4629446"/>
            <a:chExt cx="1854058" cy="1907712"/>
          </a:xfrm>
        </p:grpSpPr>
        <p:pic>
          <p:nvPicPr>
            <p:cNvPr id="71" name="Picture 70" descr="A black and white football ball&#10;&#10;Description automatically generated with medium confidence">
              <a:extLst>
                <a:ext uri="{FF2B5EF4-FFF2-40B4-BE49-F238E27FC236}">
                  <a16:creationId xmlns:a16="http://schemas.microsoft.com/office/drawing/2014/main" id="{CC924827-60BE-4205-A471-F28627C3CCE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2" name="Rectangle 71">
              <a:extLst>
                <a:ext uri="{FF2B5EF4-FFF2-40B4-BE49-F238E27FC236}">
                  <a16:creationId xmlns:a16="http://schemas.microsoft.com/office/drawing/2014/main" id="{9A172F8B-C5FE-45B6-A645-A724B252C62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3" name="Group 72">
            <a:extLst>
              <a:ext uri="{FF2B5EF4-FFF2-40B4-BE49-F238E27FC236}">
                <a16:creationId xmlns:a16="http://schemas.microsoft.com/office/drawing/2014/main" id="{0DEB019E-AE15-4A58-8D5B-173E12EDC4C6}"/>
              </a:ext>
            </a:extLst>
          </p:cNvPr>
          <p:cNvGrpSpPr/>
          <p:nvPr/>
        </p:nvGrpSpPr>
        <p:grpSpPr>
          <a:xfrm>
            <a:off x="5531428" y="4590185"/>
            <a:ext cx="1854058" cy="1907712"/>
            <a:chOff x="8156790" y="4629446"/>
            <a:chExt cx="1854058" cy="1907712"/>
          </a:xfrm>
        </p:grpSpPr>
        <p:pic>
          <p:nvPicPr>
            <p:cNvPr id="74" name="Picture 73" descr="A black and white football ball&#10;&#10;Description automatically generated with medium confidence">
              <a:extLst>
                <a:ext uri="{FF2B5EF4-FFF2-40B4-BE49-F238E27FC236}">
                  <a16:creationId xmlns:a16="http://schemas.microsoft.com/office/drawing/2014/main" id="{A3792258-7805-4575-A52F-B15E72FD76D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5" name="Rectangle 74">
              <a:extLst>
                <a:ext uri="{FF2B5EF4-FFF2-40B4-BE49-F238E27FC236}">
                  <a16:creationId xmlns:a16="http://schemas.microsoft.com/office/drawing/2014/main" id="{F775B8F2-BC8C-43F9-A37B-8FE3BF193784}"/>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6" name="Group 75">
            <a:extLst>
              <a:ext uri="{FF2B5EF4-FFF2-40B4-BE49-F238E27FC236}">
                <a16:creationId xmlns:a16="http://schemas.microsoft.com/office/drawing/2014/main" id="{7A44CBD1-9DBF-4527-BD19-27F8D7B41786}"/>
              </a:ext>
            </a:extLst>
          </p:cNvPr>
          <p:cNvGrpSpPr/>
          <p:nvPr/>
        </p:nvGrpSpPr>
        <p:grpSpPr>
          <a:xfrm>
            <a:off x="5495908" y="4623602"/>
            <a:ext cx="1854058" cy="1907712"/>
            <a:chOff x="8156790" y="4629446"/>
            <a:chExt cx="1854058" cy="1907712"/>
          </a:xfrm>
        </p:grpSpPr>
        <p:pic>
          <p:nvPicPr>
            <p:cNvPr id="77" name="Picture 76" descr="A black and white football ball&#10;&#10;Description automatically generated with medium confidence">
              <a:extLst>
                <a:ext uri="{FF2B5EF4-FFF2-40B4-BE49-F238E27FC236}">
                  <a16:creationId xmlns:a16="http://schemas.microsoft.com/office/drawing/2014/main" id="{35BA3439-31E0-4ED0-AF1A-A82A8614CFC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8" name="Rectangle 77">
              <a:extLst>
                <a:ext uri="{FF2B5EF4-FFF2-40B4-BE49-F238E27FC236}">
                  <a16:creationId xmlns:a16="http://schemas.microsoft.com/office/drawing/2014/main" id="{F7107DD1-CBA8-465F-B716-412E360403E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9" name="Group 78">
            <a:extLst>
              <a:ext uri="{FF2B5EF4-FFF2-40B4-BE49-F238E27FC236}">
                <a16:creationId xmlns:a16="http://schemas.microsoft.com/office/drawing/2014/main" id="{EA954E10-AF6A-4A0C-8357-78DF0BEBBE74}"/>
              </a:ext>
            </a:extLst>
          </p:cNvPr>
          <p:cNvGrpSpPr/>
          <p:nvPr/>
        </p:nvGrpSpPr>
        <p:grpSpPr>
          <a:xfrm>
            <a:off x="5515097" y="4637250"/>
            <a:ext cx="1854058" cy="1907712"/>
            <a:chOff x="8156790" y="4629446"/>
            <a:chExt cx="1854058" cy="1907712"/>
          </a:xfrm>
        </p:grpSpPr>
        <p:pic>
          <p:nvPicPr>
            <p:cNvPr id="80" name="Picture 79" descr="A black and white football ball&#10;&#10;Description automatically generated with medium confidence">
              <a:extLst>
                <a:ext uri="{FF2B5EF4-FFF2-40B4-BE49-F238E27FC236}">
                  <a16:creationId xmlns:a16="http://schemas.microsoft.com/office/drawing/2014/main" id="{E6A22697-3B9C-4268-BB49-C489E8759D0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1" name="Rectangle 80">
              <a:extLst>
                <a:ext uri="{FF2B5EF4-FFF2-40B4-BE49-F238E27FC236}">
                  <a16:creationId xmlns:a16="http://schemas.microsoft.com/office/drawing/2014/main" id="{DC1531BF-B8C3-4877-8E0D-B7C5AEB573E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2" name="Group 81">
            <a:extLst>
              <a:ext uri="{FF2B5EF4-FFF2-40B4-BE49-F238E27FC236}">
                <a16:creationId xmlns:a16="http://schemas.microsoft.com/office/drawing/2014/main" id="{A922808C-69F5-45E5-B2FB-BE42001ED8B3}"/>
              </a:ext>
            </a:extLst>
          </p:cNvPr>
          <p:cNvGrpSpPr/>
          <p:nvPr/>
        </p:nvGrpSpPr>
        <p:grpSpPr>
          <a:xfrm>
            <a:off x="5515097" y="4597009"/>
            <a:ext cx="1854058" cy="1907712"/>
            <a:chOff x="8156790" y="4629446"/>
            <a:chExt cx="1854058" cy="1907712"/>
          </a:xfrm>
        </p:grpSpPr>
        <p:pic>
          <p:nvPicPr>
            <p:cNvPr id="83" name="Picture 82" descr="A black and white football ball&#10;&#10;Description automatically generated with medium confidence">
              <a:extLst>
                <a:ext uri="{FF2B5EF4-FFF2-40B4-BE49-F238E27FC236}">
                  <a16:creationId xmlns:a16="http://schemas.microsoft.com/office/drawing/2014/main" id="{26452588-9F44-4755-9899-53BEDE910DA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4" name="Rectangle 83">
              <a:extLst>
                <a:ext uri="{FF2B5EF4-FFF2-40B4-BE49-F238E27FC236}">
                  <a16:creationId xmlns:a16="http://schemas.microsoft.com/office/drawing/2014/main" id="{006D9D56-544E-4D4D-A5E2-B34049D4EB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5" name="Group 84">
            <a:extLst>
              <a:ext uri="{FF2B5EF4-FFF2-40B4-BE49-F238E27FC236}">
                <a16:creationId xmlns:a16="http://schemas.microsoft.com/office/drawing/2014/main" id="{2E33D280-2112-4A52-87B5-1312972B61FD}"/>
              </a:ext>
            </a:extLst>
          </p:cNvPr>
          <p:cNvGrpSpPr/>
          <p:nvPr/>
        </p:nvGrpSpPr>
        <p:grpSpPr>
          <a:xfrm>
            <a:off x="5491904" y="4638081"/>
            <a:ext cx="1854058" cy="1907712"/>
            <a:chOff x="8156790" y="4629446"/>
            <a:chExt cx="1854058" cy="1907712"/>
          </a:xfrm>
        </p:grpSpPr>
        <p:pic>
          <p:nvPicPr>
            <p:cNvPr id="86" name="Picture 85" descr="A black and white football ball&#10;&#10;Description automatically generated with medium confidence">
              <a:extLst>
                <a:ext uri="{FF2B5EF4-FFF2-40B4-BE49-F238E27FC236}">
                  <a16:creationId xmlns:a16="http://schemas.microsoft.com/office/drawing/2014/main" id="{F58F43D2-7683-4076-9439-E36EA8049F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7" name="Rectangle 86">
              <a:extLst>
                <a:ext uri="{FF2B5EF4-FFF2-40B4-BE49-F238E27FC236}">
                  <a16:creationId xmlns:a16="http://schemas.microsoft.com/office/drawing/2014/main" id="{82B90958-B014-44A9-81E6-8C8F35ABA1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23" name="CustomShape 3">
            <a:hlinkClick r:id="" action="ppaction://noaction">
              <a:snd r:embed="rId20" name="T2_W2F_5.1.wav"/>
            </a:hlinkClick>
            <a:extLst>
              <a:ext uri="{FF2B5EF4-FFF2-40B4-BE49-F238E27FC236}">
                <a16:creationId xmlns:a16="http://schemas.microsoft.com/office/drawing/2014/main" id="{18F78918-6EB8-496A-B678-8A874DFAD427}"/>
              </a:ext>
            </a:extLst>
          </p:cNvPr>
          <p:cNvSpPr/>
          <p:nvPr/>
        </p:nvSpPr>
        <p:spPr>
          <a:xfrm>
            <a:off x="4632122" y="105586"/>
            <a:ext cx="47545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sym typeface="Arial"/>
              </a:rPr>
              <a:t>Hör</a:t>
            </a:r>
            <a:r>
              <a:rPr lang="en-GB" sz="2800" b="1" spc="-1" dirty="0">
                <a:solidFill>
                  <a:srgbClr val="002060"/>
                </a:solidFill>
                <a:latin typeface="Century Gothic" panose="020B0502020202020204" pitchFamily="34" charset="0"/>
                <a:sym typeface="Arial"/>
              </a:rPr>
              <a:t> </a:t>
            </a:r>
            <a:r>
              <a:rPr lang="en-GB" sz="2800" b="1" spc="-1" dirty="0" err="1">
                <a:solidFill>
                  <a:srgbClr val="002060"/>
                </a:solidFill>
                <a:latin typeface="Century Gothic" panose="020B0502020202020204" pitchFamily="34" charset="0"/>
                <a:sym typeface="Arial"/>
              </a:rPr>
              <a:t>zu</a:t>
            </a:r>
            <a:r>
              <a:rPr lang="en-GB" sz="2800" b="1" spc="-1" dirty="0">
                <a:solidFill>
                  <a:srgbClr val="002060"/>
                </a:solidFill>
                <a:latin typeface="Century Gothic" panose="020B0502020202020204" pitchFamily="34" charset="0"/>
                <a:sym typeface="Arial"/>
              </a:rPr>
              <a:t>. </a:t>
            </a:r>
            <a:r>
              <a:rPr lang="en-GB" sz="2800" b="1" spc="-1" dirty="0" err="1">
                <a:solidFill>
                  <a:srgbClr val="002060"/>
                </a:solidFill>
                <a:latin typeface="Century Gothic" panose="020B0502020202020204" pitchFamily="34" charset="0"/>
                <a:sym typeface="Arial"/>
              </a:rPr>
              <a:t>Ist</a:t>
            </a:r>
            <a:r>
              <a:rPr lang="en-GB" sz="2800" b="1" spc="-1" dirty="0">
                <a:solidFill>
                  <a:srgbClr val="002060"/>
                </a:solidFill>
                <a:latin typeface="Century Gothic" panose="020B0502020202020204" pitchFamily="34" charset="0"/>
                <a:sym typeface="Arial"/>
              </a:rPr>
              <a:t> es [ä] </a:t>
            </a:r>
            <a:r>
              <a:rPr lang="en-GB" sz="2800" b="1" spc="-1" dirty="0" err="1">
                <a:solidFill>
                  <a:srgbClr val="002060"/>
                </a:solidFill>
                <a:latin typeface="Century Gothic" panose="020B0502020202020204" pitchFamily="34" charset="0"/>
                <a:sym typeface="Arial"/>
              </a:rPr>
              <a:t>oder</a:t>
            </a:r>
            <a:r>
              <a:rPr lang="en-GB" sz="2800" b="1" spc="-1" dirty="0">
                <a:solidFill>
                  <a:srgbClr val="002060"/>
                </a:solidFill>
                <a:latin typeface="Century Gothic" panose="020B0502020202020204" pitchFamily="34" charset="0"/>
                <a:sym typeface="Arial"/>
              </a:rPr>
              <a:t> [ö]</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89" name="Picture 88">
            <a:extLst>
              <a:ext uri="{FF2B5EF4-FFF2-40B4-BE49-F238E27FC236}">
                <a16:creationId xmlns:a16="http://schemas.microsoft.com/office/drawing/2014/main" id="{250C2BD4-6880-4B4D-A797-3FF72D0CB547}"/>
              </a:ext>
            </a:extLst>
          </p:cNvPr>
          <p:cNvPicPr>
            <a:picLocks noChangeAspect="1"/>
          </p:cNvPicPr>
          <p:nvPr/>
        </p:nvPicPr>
        <p:blipFill>
          <a:blip r:embed="rId22"/>
          <a:stretch>
            <a:fillRect/>
          </a:stretch>
        </p:blipFill>
        <p:spPr>
          <a:xfrm>
            <a:off x="8117484" y="1935392"/>
            <a:ext cx="269939" cy="870214"/>
          </a:xfrm>
          <a:prstGeom prst="rect">
            <a:avLst/>
          </a:prstGeom>
        </p:spPr>
      </p:pic>
      <p:pic>
        <p:nvPicPr>
          <p:cNvPr id="90" name="Picture 89">
            <a:extLst>
              <a:ext uri="{FF2B5EF4-FFF2-40B4-BE49-F238E27FC236}">
                <a16:creationId xmlns:a16="http://schemas.microsoft.com/office/drawing/2014/main" id="{D6BC36E5-9997-45B7-8612-07B46CEAB13E}"/>
              </a:ext>
            </a:extLst>
          </p:cNvPr>
          <p:cNvPicPr>
            <a:picLocks noChangeAspect="1"/>
          </p:cNvPicPr>
          <p:nvPr/>
        </p:nvPicPr>
        <p:blipFill>
          <a:blip r:embed="rId23"/>
          <a:stretch>
            <a:fillRect/>
          </a:stretch>
        </p:blipFill>
        <p:spPr>
          <a:xfrm>
            <a:off x="9386654" y="2918511"/>
            <a:ext cx="820252" cy="656756"/>
          </a:xfrm>
          <a:prstGeom prst="rect">
            <a:avLst/>
          </a:prstGeom>
        </p:spPr>
      </p:pic>
      <p:pic>
        <p:nvPicPr>
          <p:cNvPr id="3" name="Picture 2">
            <a:extLst>
              <a:ext uri="{FF2B5EF4-FFF2-40B4-BE49-F238E27FC236}">
                <a16:creationId xmlns:a16="http://schemas.microsoft.com/office/drawing/2014/main" id="{731AB37F-BDCF-4252-A43F-057C2652CE69}"/>
              </a:ext>
            </a:extLst>
          </p:cNvPr>
          <p:cNvPicPr>
            <a:picLocks noChangeAspect="1"/>
          </p:cNvPicPr>
          <p:nvPr/>
        </p:nvPicPr>
        <p:blipFill>
          <a:blip r:embed="rId24"/>
          <a:stretch>
            <a:fillRect/>
          </a:stretch>
        </p:blipFill>
        <p:spPr>
          <a:xfrm rot="1777316">
            <a:off x="7200732" y="2525761"/>
            <a:ext cx="525245" cy="559688"/>
          </a:xfrm>
          <a:prstGeom prst="rect">
            <a:avLst/>
          </a:prstGeom>
        </p:spPr>
      </p:pic>
      <p:pic>
        <p:nvPicPr>
          <p:cNvPr id="6" name="Picture 5">
            <a:extLst>
              <a:ext uri="{FF2B5EF4-FFF2-40B4-BE49-F238E27FC236}">
                <a16:creationId xmlns:a16="http://schemas.microsoft.com/office/drawing/2014/main" id="{29734354-535C-4154-80B1-FCFA7C800A81}"/>
              </a:ext>
            </a:extLst>
          </p:cNvPr>
          <p:cNvPicPr>
            <a:picLocks noChangeAspect="1"/>
          </p:cNvPicPr>
          <p:nvPr/>
        </p:nvPicPr>
        <p:blipFill>
          <a:blip r:embed="rId25"/>
          <a:stretch>
            <a:fillRect/>
          </a:stretch>
        </p:blipFill>
        <p:spPr>
          <a:xfrm>
            <a:off x="9702663" y="2396417"/>
            <a:ext cx="735799" cy="507447"/>
          </a:xfrm>
          <a:prstGeom prst="rect">
            <a:avLst/>
          </a:prstGeom>
        </p:spPr>
      </p:pic>
      <p:pic>
        <p:nvPicPr>
          <p:cNvPr id="7" name="Picture 6">
            <a:extLst>
              <a:ext uri="{FF2B5EF4-FFF2-40B4-BE49-F238E27FC236}">
                <a16:creationId xmlns:a16="http://schemas.microsoft.com/office/drawing/2014/main" id="{5709D6D8-F5E8-4A18-BB46-6789C057B0F2}"/>
              </a:ext>
            </a:extLst>
          </p:cNvPr>
          <p:cNvPicPr>
            <a:picLocks noChangeAspect="1"/>
          </p:cNvPicPr>
          <p:nvPr/>
        </p:nvPicPr>
        <p:blipFill>
          <a:blip r:embed="rId26"/>
          <a:stretch>
            <a:fillRect/>
          </a:stretch>
        </p:blipFill>
        <p:spPr>
          <a:xfrm>
            <a:off x="9213126" y="3712007"/>
            <a:ext cx="693163" cy="569264"/>
          </a:xfrm>
          <a:prstGeom prst="rect">
            <a:avLst/>
          </a:prstGeom>
        </p:spPr>
      </p:pic>
      <p:pic>
        <p:nvPicPr>
          <p:cNvPr id="9" name="Picture 8">
            <a:extLst>
              <a:ext uri="{FF2B5EF4-FFF2-40B4-BE49-F238E27FC236}">
                <a16:creationId xmlns:a16="http://schemas.microsoft.com/office/drawing/2014/main" id="{4E1DDFA3-156C-48FC-8E8D-1C9A6C45E468}"/>
              </a:ext>
            </a:extLst>
          </p:cNvPr>
          <p:cNvPicPr>
            <a:picLocks noChangeAspect="1"/>
          </p:cNvPicPr>
          <p:nvPr/>
        </p:nvPicPr>
        <p:blipFill>
          <a:blip r:embed="rId27"/>
          <a:stretch>
            <a:fillRect/>
          </a:stretch>
        </p:blipFill>
        <p:spPr>
          <a:xfrm>
            <a:off x="2601583" y="1944123"/>
            <a:ext cx="550055" cy="451327"/>
          </a:xfrm>
          <a:prstGeom prst="rect">
            <a:avLst/>
          </a:prstGeom>
        </p:spPr>
      </p:pic>
      <p:pic>
        <p:nvPicPr>
          <p:cNvPr id="18" name="Picture 17">
            <a:extLst>
              <a:ext uri="{FF2B5EF4-FFF2-40B4-BE49-F238E27FC236}">
                <a16:creationId xmlns:a16="http://schemas.microsoft.com/office/drawing/2014/main" id="{9344D1F9-37C8-4D0D-84AD-C4E003E8C060}"/>
              </a:ext>
            </a:extLst>
          </p:cNvPr>
          <p:cNvPicPr>
            <a:picLocks noChangeAspect="1"/>
          </p:cNvPicPr>
          <p:nvPr/>
        </p:nvPicPr>
        <p:blipFill>
          <a:blip r:embed="rId28"/>
          <a:stretch>
            <a:fillRect/>
          </a:stretch>
        </p:blipFill>
        <p:spPr>
          <a:xfrm>
            <a:off x="10997218" y="-130314"/>
            <a:ext cx="1097375" cy="1402202"/>
          </a:xfrm>
          <a:prstGeom prst="rect">
            <a:avLst/>
          </a:prstGeom>
        </p:spPr>
      </p:pic>
      <p:pic>
        <p:nvPicPr>
          <p:cNvPr id="21" name="Picture 20">
            <a:extLst>
              <a:ext uri="{FF2B5EF4-FFF2-40B4-BE49-F238E27FC236}">
                <a16:creationId xmlns:a16="http://schemas.microsoft.com/office/drawing/2014/main" id="{18DEAD41-1ED0-4E7B-BBF4-8C0D9175FF2A}"/>
              </a:ext>
            </a:extLst>
          </p:cNvPr>
          <p:cNvPicPr>
            <a:picLocks noChangeAspect="1"/>
          </p:cNvPicPr>
          <p:nvPr/>
        </p:nvPicPr>
        <p:blipFill>
          <a:blip r:embed="rId29"/>
          <a:stretch>
            <a:fillRect/>
          </a:stretch>
        </p:blipFill>
        <p:spPr>
          <a:xfrm>
            <a:off x="3139414" y="2417466"/>
            <a:ext cx="755970" cy="579170"/>
          </a:xfrm>
          <a:prstGeom prst="rect">
            <a:avLst/>
          </a:prstGeom>
        </p:spPr>
      </p:pic>
      <p:pic>
        <p:nvPicPr>
          <p:cNvPr id="24" name="Picture 23">
            <a:extLst>
              <a:ext uri="{FF2B5EF4-FFF2-40B4-BE49-F238E27FC236}">
                <a16:creationId xmlns:a16="http://schemas.microsoft.com/office/drawing/2014/main" id="{5F901A51-B4BB-4A2E-BF47-044E8565BF64}"/>
              </a:ext>
            </a:extLst>
          </p:cNvPr>
          <p:cNvPicPr>
            <a:picLocks noChangeAspect="1"/>
          </p:cNvPicPr>
          <p:nvPr/>
        </p:nvPicPr>
        <p:blipFill>
          <a:blip r:embed="rId30"/>
          <a:stretch>
            <a:fillRect/>
          </a:stretch>
        </p:blipFill>
        <p:spPr>
          <a:xfrm>
            <a:off x="1346318" y="3044297"/>
            <a:ext cx="773226" cy="534965"/>
          </a:xfrm>
          <a:prstGeom prst="rect">
            <a:avLst/>
          </a:prstGeom>
        </p:spPr>
      </p:pic>
      <p:pic>
        <p:nvPicPr>
          <p:cNvPr id="28" name="Picture 27">
            <a:extLst>
              <a:ext uri="{FF2B5EF4-FFF2-40B4-BE49-F238E27FC236}">
                <a16:creationId xmlns:a16="http://schemas.microsoft.com/office/drawing/2014/main" id="{EC803939-EBC3-4208-85F9-1BD911E6C851}"/>
              </a:ext>
            </a:extLst>
          </p:cNvPr>
          <p:cNvPicPr>
            <a:picLocks noChangeAspect="1"/>
          </p:cNvPicPr>
          <p:nvPr/>
        </p:nvPicPr>
        <p:blipFill>
          <a:blip r:embed="rId31"/>
          <a:stretch>
            <a:fillRect/>
          </a:stretch>
        </p:blipFill>
        <p:spPr>
          <a:xfrm>
            <a:off x="4309152" y="2486849"/>
            <a:ext cx="613737" cy="511040"/>
          </a:xfrm>
          <a:prstGeom prst="rect">
            <a:avLst/>
          </a:prstGeom>
        </p:spPr>
      </p:pic>
      <p:grpSp>
        <p:nvGrpSpPr>
          <p:cNvPr id="33" name="Group 32">
            <a:extLst>
              <a:ext uri="{FF2B5EF4-FFF2-40B4-BE49-F238E27FC236}">
                <a16:creationId xmlns:a16="http://schemas.microsoft.com/office/drawing/2014/main" id="{8B4AF162-98D4-4149-9506-41E860C7985D}"/>
              </a:ext>
            </a:extLst>
          </p:cNvPr>
          <p:cNvGrpSpPr/>
          <p:nvPr/>
        </p:nvGrpSpPr>
        <p:grpSpPr>
          <a:xfrm>
            <a:off x="3035792" y="3313429"/>
            <a:ext cx="934174" cy="579183"/>
            <a:chOff x="4381466" y="2208369"/>
            <a:chExt cx="1018467" cy="699402"/>
          </a:xfrm>
        </p:grpSpPr>
        <p:pic>
          <p:nvPicPr>
            <p:cNvPr id="32" name="Picture 31">
              <a:extLst>
                <a:ext uri="{FF2B5EF4-FFF2-40B4-BE49-F238E27FC236}">
                  <a16:creationId xmlns:a16="http://schemas.microsoft.com/office/drawing/2014/main" id="{FDCD2559-AF97-469F-8EA4-A71015864F58}"/>
                </a:ext>
              </a:extLst>
            </p:cNvPr>
            <p:cNvPicPr>
              <a:picLocks noChangeAspect="1"/>
            </p:cNvPicPr>
            <p:nvPr/>
          </p:nvPicPr>
          <p:blipFill>
            <a:blip r:embed="rId32"/>
            <a:stretch>
              <a:fillRect/>
            </a:stretch>
          </p:blipFill>
          <p:spPr>
            <a:xfrm>
              <a:off x="4381466" y="2208369"/>
              <a:ext cx="651201" cy="546687"/>
            </a:xfrm>
            <a:prstGeom prst="rect">
              <a:avLst/>
            </a:prstGeom>
          </p:spPr>
        </p:pic>
        <p:pic>
          <p:nvPicPr>
            <p:cNvPr id="91" name="Picture 90">
              <a:extLst>
                <a:ext uri="{FF2B5EF4-FFF2-40B4-BE49-F238E27FC236}">
                  <a16:creationId xmlns:a16="http://schemas.microsoft.com/office/drawing/2014/main" id="{E02BB11F-10B9-47F4-83BF-1D3CDB2516E3}"/>
                </a:ext>
              </a:extLst>
            </p:cNvPr>
            <p:cNvPicPr>
              <a:picLocks noChangeAspect="1"/>
            </p:cNvPicPr>
            <p:nvPr/>
          </p:nvPicPr>
          <p:blipFill>
            <a:blip r:embed="rId32"/>
            <a:stretch>
              <a:fillRect/>
            </a:stretch>
          </p:blipFill>
          <p:spPr>
            <a:xfrm>
              <a:off x="4748732" y="2361084"/>
              <a:ext cx="651201" cy="546687"/>
            </a:xfrm>
            <a:prstGeom prst="rect">
              <a:avLst/>
            </a:prstGeom>
          </p:spPr>
        </p:pic>
      </p:grpSp>
      <p:pic>
        <p:nvPicPr>
          <p:cNvPr id="34" name="Picture 33">
            <a:extLst>
              <a:ext uri="{FF2B5EF4-FFF2-40B4-BE49-F238E27FC236}">
                <a16:creationId xmlns:a16="http://schemas.microsoft.com/office/drawing/2014/main" id="{23D3D60F-9335-4224-A739-9C3F89FB4D97}"/>
              </a:ext>
            </a:extLst>
          </p:cNvPr>
          <p:cNvPicPr>
            <a:picLocks noChangeAspect="1"/>
          </p:cNvPicPr>
          <p:nvPr/>
        </p:nvPicPr>
        <p:blipFill>
          <a:blip r:embed="rId33"/>
          <a:stretch>
            <a:fillRect/>
          </a:stretch>
        </p:blipFill>
        <p:spPr>
          <a:xfrm>
            <a:off x="3704361" y="5023874"/>
            <a:ext cx="1841152" cy="1871634"/>
          </a:xfrm>
          <a:prstGeom prst="rect">
            <a:avLst/>
          </a:prstGeom>
        </p:spPr>
      </p:pic>
      <p:sp>
        <p:nvSpPr>
          <p:cNvPr id="92" name="Speech Bubble: Rectangle with Corners Rounded 91">
            <a:extLst>
              <a:ext uri="{FF2B5EF4-FFF2-40B4-BE49-F238E27FC236}">
                <a16:creationId xmlns:a16="http://schemas.microsoft.com/office/drawing/2014/main" id="{1A86E300-F2CB-4F67-BDE6-77AAE6D877BE}"/>
              </a:ext>
            </a:extLst>
          </p:cNvPr>
          <p:cNvSpPr/>
          <p:nvPr/>
        </p:nvSpPr>
        <p:spPr>
          <a:xfrm>
            <a:off x="103458" y="5043020"/>
            <a:ext cx="3690509" cy="1015690"/>
          </a:xfrm>
          <a:prstGeom prst="wedgeRoundRectCallout">
            <a:avLst>
              <a:gd name="adj1" fmla="val -19088"/>
              <a:gd name="adj2" fmla="val -4843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Can</a:t>
            </a:r>
            <a:r>
              <a:rPr kumimoji="0" lang="en-GB" sz="2000" b="1" i="0" u="none" strike="noStrike" kern="1200" cap="none" spc="0" normalizeH="0" noProof="0" dirty="0">
                <a:ln>
                  <a:noFill/>
                </a:ln>
                <a:solidFill>
                  <a:prstClr val="white"/>
                </a:solidFill>
                <a:effectLst/>
                <a:uLnTx/>
                <a:uFillTx/>
              </a:rPr>
              <a:t> you help Robbie to score lots of goals?</a:t>
            </a:r>
            <a:endParaRPr kumimoji="0" lang="en-GB" sz="2000" b="1" i="0" u="none" strike="noStrike" kern="1200" cap="none" spc="0" normalizeH="0" baseline="0" noProof="0" dirty="0">
              <a:ln>
                <a:noFill/>
              </a:ln>
              <a:solidFill>
                <a:prstClr val="white"/>
              </a:solidFill>
              <a:effectLst/>
              <a:uLnTx/>
              <a:uFillTx/>
            </a:endParaRPr>
          </a:p>
        </p:txBody>
      </p:sp>
      <p:sp>
        <p:nvSpPr>
          <p:cNvPr id="96" name="Title 1">
            <a:extLst>
              <a:ext uri="{FF2B5EF4-FFF2-40B4-BE49-F238E27FC236}">
                <a16:creationId xmlns:a16="http://schemas.microsoft.com/office/drawing/2014/main" id="{749B3817-F161-4208-9993-EC3D8A97F84B}"/>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98" name="Picture 97">
            <a:extLst>
              <a:ext uri="{FF2B5EF4-FFF2-40B4-BE49-F238E27FC236}">
                <a16:creationId xmlns:a16="http://schemas.microsoft.com/office/drawing/2014/main" id="{B649852C-96D9-4F06-8BD7-9E8D9E67BBF3}"/>
              </a:ext>
            </a:extLst>
          </p:cNvPr>
          <p:cNvPicPr>
            <a:picLocks noChangeAspect="1"/>
          </p:cNvPicPr>
          <p:nvPr/>
        </p:nvPicPr>
        <p:blipFill>
          <a:blip r:embed="rId34"/>
          <a:stretch>
            <a:fillRect/>
          </a:stretch>
        </p:blipFill>
        <p:spPr>
          <a:xfrm>
            <a:off x="84574" y="115364"/>
            <a:ext cx="536494" cy="493819"/>
          </a:xfrm>
          <a:prstGeom prst="rect">
            <a:avLst/>
          </a:prstGeom>
        </p:spPr>
      </p:pic>
      <p:sp>
        <p:nvSpPr>
          <p:cNvPr id="99" name="Title 1">
            <a:extLst>
              <a:ext uri="{FF2B5EF4-FFF2-40B4-BE49-F238E27FC236}">
                <a16:creationId xmlns:a16="http://schemas.microsoft.com/office/drawing/2014/main" id="{63CBD0C1-C4D5-4EAE-869E-0D3CE129CEAB}"/>
              </a:ext>
            </a:extLst>
          </p:cNvPr>
          <p:cNvSpPr>
            <a:spLocks noGrp="1"/>
          </p:cNvSpPr>
          <p:nvPr>
            <p:ph type="title"/>
          </p:nvPr>
        </p:nvSpPr>
        <p:spPr>
          <a:xfrm>
            <a:off x="760961" y="75498"/>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1a </a:t>
            </a:r>
            <a:endParaRPr lang="en-GB" sz="2800" dirty="0">
              <a:latin typeface="Century Gothic" panose="020B0502020202020204" pitchFamily="34" charset="0"/>
            </a:endParaRPr>
          </a:p>
        </p:txBody>
      </p:sp>
    </p:spTree>
    <p:extLst>
      <p:ext uri="{BB962C8B-B14F-4D97-AF65-F5344CB8AC3E}">
        <p14:creationId xmlns:p14="http://schemas.microsoft.com/office/powerpoint/2010/main" val="1839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T2_W2F_5.4.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2.59259E-6 L -0.32135 -0.41203 " pathEditMode="relative" rAng="0" ptsTypes="AA">
                                      <p:cBhvr>
                                        <p:cTn id="21" dur="2000" fill="hold"/>
                                        <p:tgtEl>
                                          <p:spTgt spid="10"/>
                                        </p:tgtEl>
                                        <p:attrNameLst>
                                          <p:attrName>ppt_x</p:attrName>
                                          <p:attrName>ppt_y</p:attrName>
                                        </p:attrNameLst>
                                      </p:cBhvr>
                                      <p:rCtr x="-16068" y="-20602"/>
                                    </p:animMotion>
                                  </p:childTnLst>
                                </p:cTn>
                              </p:par>
                            </p:childTnLst>
                          </p:cTn>
                        </p:par>
                        <p:par>
                          <p:cTn id="22" fill="hold">
                            <p:stCondLst>
                              <p:cond delay="2000"/>
                            </p:stCondLst>
                            <p:childTnLst>
                              <p:par>
                                <p:cTn id="23" presetID="9" presetClass="exit" presetSubtype="0" fill="hold" nodeType="afterEffect">
                                  <p:stCondLst>
                                    <p:cond delay="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subTnLst>
                                    <p:audio>
                                      <p:cMediaNode>
                                        <p:cTn display="0" masterRel="sameClick">
                                          <p:stCondLst>
                                            <p:cond evt="begin" delay="0">
                                              <p:tn val="33"/>
                                            </p:cond>
                                          </p:stCondLst>
                                          <p:endCondLst>
                                            <p:cond evt="onStopAudio" delay="0">
                                              <p:tgtEl>
                                                <p:sldTgt/>
                                              </p:tgtEl>
                                            </p:cond>
                                          </p:endCondLst>
                                        </p:cTn>
                                        <p:tgtEl>
                                          <p:sndTgt r:embed="rId4" name="T2_W2F_5.5.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29167E-6 -4.44444E-6 L 0.26732 -0.42708 " pathEditMode="relative" rAng="0" ptsTypes="AA">
                                      <p:cBhvr>
                                        <p:cTn id="41" dur="2000" fill="hold"/>
                                        <p:tgtEl>
                                          <p:spTgt spid="53"/>
                                        </p:tgtEl>
                                        <p:attrNameLst>
                                          <p:attrName>ppt_x</p:attrName>
                                          <p:attrName>ppt_y</p:attrName>
                                        </p:attrNameLst>
                                      </p:cBhvr>
                                      <p:rCtr x="13359" y="-21366"/>
                                    </p:animMotion>
                                  </p:childTnLst>
                                </p:cTn>
                              </p:par>
                            </p:childTnLst>
                          </p:cTn>
                        </p:par>
                        <p:par>
                          <p:cTn id="42" fill="hold">
                            <p:stCondLst>
                              <p:cond delay="2000"/>
                            </p:stCondLst>
                            <p:childTnLst>
                              <p:par>
                                <p:cTn id="43" presetID="9" presetClass="exit" presetSubtype="0" fill="hold" nodeType="afterEffect">
                                  <p:stCondLst>
                                    <p:cond delay="0"/>
                                  </p:stCondLst>
                                  <p:childTnLst>
                                    <p:animEffect transition="out" filter="dissolv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 presetClass="entr" presetSubtype="0"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subTnLst>
                                    <p:audio>
                                      <p:cMediaNode>
                                        <p:cTn display="0" masterRel="sameClick">
                                          <p:stCondLst>
                                            <p:cond evt="begin" delay="0">
                                              <p:tn val="53"/>
                                            </p:cond>
                                          </p:stCondLst>
                                          <p:endCondLst>
                                            <p:cond evt="onStopAudio" delay="0">
                                              <p:tgtEl>
                                                <p:sldTgt/>
                                              </p:tgtEl>
                                            </p:cond>
                                          </p:endCondLst>
                                        </p:cTn>
                                        <p:tgtEl>
                                          <p:sndTgt r:embed="rId5" name="T2_W2F_5.6.wav"/>
                                        </p:tgtEl>
                                      </p:cMediaNode>
                                    </p:audio>
                                  </p:sub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2.29167E-6 7.40741E-7 L 0.26732 -0.42708 " pathEditMode="relative" rAng="0" ptsTypes="AA">
                                      <p:cBhvr>
                                        <p:cTn id="61" dur="2000" fill="hold"/>
                                        <p:tgtEl>
                                          <p:spTgt spid="62"/>
                                        </p:tgtEl>
                                        <p:attrNameLst>
                                          <p:attrName>ppt_x</p:attrName>
                                          <p:attrName>ppt_y</p:attrName>
                                        </p:attrNameLst>
                                      </p:cBhvr>
                                      <p:rCtr x="13359" y="-21366"/>
                                    </p:animMotion>
                                  </p:childTnLst>
                                </p:cTn>
                              </p:par>
                            </p:childTnLst>
                          </p:cTn>
                        </p:par>
                        <p:par>
                          <p:cTn id="62" fill="hold">
                            <p:stCondLst>
                              <p:cond delay="2000"/>
                            </p:stCondLst>
                            <p:childTnLst>
                              <p:par>
                                <p:cTn id="63" presetID="9" presetClass="exit" presetSubtype="0" fill="hold" nodeType="afterEffect">
                                  <p:stCondLst>
                                    <p:cond delay="0"/>
                                  </p:stCondLst>
                                  <p:childTnLst>
                                    <p:animEffect transition="out" filter="dissolve">
                                      <p:cBhvr>
                                        <p:cTn id="64" dur="500"/>
                                        <p:tgtEl>
                                          <p:spTgt spid="62"/>
                                        </p:tgtEl>
                                      </p:cBhvr>
                                    </p:animEffect>
                                    <p:set>
                                      <p:cBhvr>
                                        <p:cTn id="65" dur="1" fill="hold">
                                          <p:stCondLst>
                                            <p:cond delay="499"/>
                                          </p:stCondLst>
                                        </p:cTn>
                                        <p:tgtEl>
                                          <p:spTgt spid="6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p:cTn id="75" dur="500" fill="hold"/>
                                        <p:tgtEl>
                                          <p:spTgt spid="66"/>
                                        </p:tgtEl>
                                        <p:attrNameLst>
                                          <p:attrName>ppt_w</p:attrName>
                                        </p:attrNameLst>
                                      </p:cBhvr>
                                      <p:tavLst>
                                        <p:tav tm="0">
                                          <p:val>
                                            <p:fltVal val="0"/>
                                          </p:val>
                                        </p:tav>
                                        <p:tav tm="100000">
                                          <p:val>
                                            <p:strVal val="#ppt_w"/>
                                          </p:val>
                                        </p:tav>
                                      </p:tavLst>
                                    </p:anim>
                                    <p:anim calcmode="lin" valueType="num">
                                      <p:cBhvr>
                                        <p:cTn id="76" dur="500" fill="hold"/>
                                        <p:tgtEl>
                                          <p:spTgt spid="66"/>
                                        </p:tgtEl>
                                        <p:attrNameLst>
                                          <p:attrName>ppt_h</p:attrName>
                                        </p:attrNameLst>
                                      </p:cBhvr>
                                      <p:tavLst>
                                        <p:tav tm="0">
                                          <p:val>
                                            <p:fltVal val="0"/>
                                          </p:val>
                                        </p:tav>
                                        <p:tav tm="100000">
                                          <p:val>
                                            <p:strVal val="#ppt_h"/>
                                          </p:val>
                                        </p:tav>
                                      </p:tavLst>
                                    </p:anim>
                                    <p:animEffect transition="in" filter="fade">
                                      <p:cBhvr>
                                        <p:cTn id="77" dur="500"/>
                                        <p:tgtEl>
                                          <p:spTgt spid="66"/>
                                        </p:tgtEl>
                                      </p:cBhvr>
                                    </p:animEffect>
                                  </p:childTnLst>
                                  <p:subTnLst>
                                    <p:audio>
                                      <p:cMediaNode>
                                        <p:cTn display="0" masterRel="sameClick">
                                          <p:stCondLst>
                                            <p:cond evt="begin" delay="0">
                                              <p:tn val="73"/>
                                            </p:cond>
                                          </p:stCondLst>
                                          <p:endCondLst>
                                            <p:cond evt="onStopAudio" delay="0">
                                              <p:tgtEl>
                                                <p:sldTgt/>
                                              </p:tgtEl>
                                            </p:cond>
                                          </p:endCondLst>
                                        </p:cTn>
                                        <p:tgtEl>
                                          <p:sndTgt r:embed="rId6" name="T2_W2F_5.7.wav"/>
                                        </p:tgtEl>
                                      </p:cMediaNode>
                                    </p:audio>
                                  </p:sub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58333E-6 -2.59259E-6 L -0.32513 -0.40324 " pathEditMode="relative" rAng="0" ptsTypes="AA">
                                      <p:cBhvr>
                                        <p:cTn id="81" dur="2000" fill="hold"/>
                                        <p:tgtEl>
                                          <p:spTgt spid="66"/>
                                        </p:tgtEl>
                                        <p:attrNameLst>
                                          <p:attrName>ppt_x</p:attrName>
                                          <p:attrName>ppt_y</p:attrName>
                                        </p:attrNameLst>
                                      </p:cBhvr>
                                      <p:rCtr x="-16263" y="-20162"/>
                                    </p:animMotion>
                                  </p:childTnLst>
                                </p:cTn>
                              </p:par>
                            </p:childTnLst>
                          </p:cTn>
                        </p:par>
                        <p:par>
                          <p:cTn id="82" fill="hold">
                            <p:stCondLst>
                              <p:cond delay="2000"/>
                            </p:stCondLst>
                            <p:childTnLst>
                              <p:par>
                                <p:cTn id="83" presetID="9" presetClass="exit" presetSubtype="0" fill="hold" nodeType="afterEffect">
                                  <p:stCondLst>
                                    <p:cond delay="0"/>
                                  </p:stCondLst>
                                  <p:childTnLst>
                                    <p:animEffect transition="out" filter="dissolv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par>
                                <p:cTn id="89" presetID="1"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70"/>
                                        </p:tgtEl>
                                        <p:attrNameLst>
                                          <p:attrName>style.visibility</p:attrName>
                                        </p:attrNameLst>
                                      </p:cBhvr>
                                      <p:to>
                                        <p:strVal val="visible"/>
                                      </p:to>
                                    </p:set>
                                    <p:anim calcmode="lin" valueType="num">
                                      <p:cBhvr>
                                        <p:cTn id="95" dur="500" fill="hold"/>
                                        <p:tgtEl>
                                          <p:spTgt spid="70"/>
                                        </p:tgtEl>
                                        <p:attrNameLst>
                                          <p:attrName>ppt_w</p:attrName>
                                        </p:attrNameLst>
                                      </p:cBhvr>
                                      <p:tavLst>
                                        <p:tav tm="0">
                                          <p:val>
                                            <p:fltVal val="0"/>
                                          </p:val>
                                        </p:tav>
                                        <p:tav tm="100000">
                                          <p:val>
                                            <p:strVal val="#ppt_w"/>
                                          </p:val>
                                        </p:tav>
                                      </p:tavLst>
                                    </p:anim>
                                    <p:anim calcmode="lin" valueType="num">
                                      <p:cBhvr>
                                        <p:cTn id="96" dur="500" fill="hold"/>
                                        <p:tgtEl>
                                          <p:spTgt spid="70"/>
                                        </p:tgtEl>
                                        <p:attrNameLst>
                                          <p:attrName>ppt_h</p:attrName>
                                        </p:attrNameLst>
                                      </p:cBhvr>
                                      <p:tavLst>
                                        <p:tav tm="0">
                                          <p:val>
                                            <p:fltVal val="0"/>
                                          </p:val>
                                        </p:tav>
                                        <p:tav tm="100000">
                                          <p:val>
                                            <p:strVal val="#ppt_h"/>
                                          </p:val>
                                        </p:tav>
                                      </p:tavLst>
                                    </p:anim>
                                    <p:animEffect transition="in" filter="fade">
                                      <p:cBhvr>
                                        <p:cTn id="97" dur="500"/>
                                        <p:tgtEl>
                                          <p:spTgt spid="70"/>
                                        </p:tgtEl>
                                      </p:cBhvr>
                                    </p:animEffect>
                                  </p:childTnLst>
                                  <p:subTnLst>
                                    <p:audio>
                                      <p:cMediaNode>
                                        <p:cTn display="0" masterRel="sameClick">
                                          <p:stCondLst>
                                            <p:cond evt="begin" delay="0">
                                              <p:tn val="93"/>
                                            </p:cond>
                                          </p:stCondLst>
                                          <p:endCondLst>
                                            <p:cond evt="onStopAudio" delay="0">
                                              <p:tgtEl>
                                                <p:sldTgt/>
                                              </p:tgtEl>
                                            </p:cond>
                                          </p:endCondLst>
                                        </p:cTn>
                                        <p:tgtEl>
                                          <p:sndTgt r:embed="rId7" name="T2_W2F_5.8.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5E-6 -2.59259E-6 L -0.32513 -0.40324 " pathEditMode="relative" rAng="0" ptsTypes="AA">
                                      <p:cBhvr>
                                        <p:cTn id="101" dur="2000" fill="hold"/>
                                        <p:tgtEl>
                                          <p:spTgt spid="70"/>
                                        </p:tgtEl>
                                        <p:attrNameLst>
                                          <p:attrName>ppt_x</p:attrName>
                                          <p:attrName>ppt_y</p:attrName>
                                        </p:attrNameLst>
                                      </p:cBhvr>
                                      <p:rCtr x="-16263" y="-20162"/>
                                    </p:animMotion>
                                  </p:childTnLst>
                                </p:cTn>
                              </p:par>
                            </p:childTnLst>
                          </p:cTn>
                        </p:par>
                        <p:par>
                          <p:cTn id="102" fill="hold">
                            <p:stCondLst>
                              <p:cond delay="2000"/>
                            </p:stCondLst>
                            <p:childTnLst>
                              <p:par>
                                <p:cTn id="103" presetID="9" presetClass="exit" presetSubtype="0" fill="hold" nodeType="afterEffect">
                                  <p:stCondLst>
                                    <p:cond delay="0"/>
                                  </p:stCondLst>
                                  <p:childTnLst>
                                    <p:animEffect transition="out" filter="dissolv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fade">
                                      <p:cBhvr>
                                        <p:cTn id="108" dur="500"/>
                                        <p:tgtEl>
                                          <p:spTgt spid="51"/>
                                        </p:tgtEl>
                                      </p:cBhvr>
                                    </p:animEffect>
                                  </p:childTnLst>
                                </p:cTn>
                              </p:par>
                              <p:par>
                                <p:cTn id="109" presetID="1"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500" fill="hold"/>
                                        <p:tgtEl>
                                          <p:spTgt spid="73"/>
                                        </p:tgtEl>
                                        <p:attrNameLst>
                                          <p:attrName>ppt_w</p:attrName>
                                        </p:attrNameLst>
                                      </p:cBhvr>
                                      <p:tavLst>
                                        <p:tav tm="0">
                                          <p:val>
                                            <p:fltVal val="0"/>
                                          </p:val>
                                        </p:tav>
                                        <p:tav tm="100000">
                                          <p:val>
                                            <p:strVal val="#ppt_w"/>
                                          </p:val>
                                        </p:tav>
                                      </p:tavLst>
                                    </p:anim>
                                    <p:anim calcmode="lin" valueType="num">
                                      <p:cBhvr>
                                        <p:cTn id="116" dur="500" fill="hold"/>
                                        <p:tgtEl>
                                          <p:spTgt spid="73"/>
                                        </p:tgtEl>
                                        <p:attrNameLst>
                                          <p:attrName>ppt_h</p:attrName>
                                        </p:attrNameLst>
                                      </p:cBhvr>
                                      <p:tavLst>
                                        <p:tav tm="0">
                                          <p:val>
                                            <p:fltVal val="0"/>
                                          </p:val>
                                        </p:tav>
                                        <p:tav tm="100000">
                                          <p:val>
                                            <p:strVal val="#ppt_h"/>
                                          </p:val>
                                        </p:tav>
                                      </p:tavLst>
                                    </p:anim>
                                    <p:animEffect transition="in" filter="fade">
                                      <p:cBhvr>
                                        <p:cTn id="117" dur="500"/>
                                        <p:tgtEl>
                                          <p:spTgt spid="73"/>
                                        </p:tgtEl>
                                      </p:cBhvr>
                                    </p:animEffect>
                                  </p:childTnLst>
                                  <p:subTnLst>
                                    <p:audio>
                                      <p:cMediaNode>
                                        <p:cTn display="0" masterRel="sameClick">
                                          <p:stCondLst>
                                            <p:cond evt="begin" delay="0">
                                              <p:tn val="113"/>
                                            </p:cond>
                                          </p:stCondLst>
                                          <p:endCondLst>
                                            <p:cond evt="onStopAudio" delay="0">
                                              <p:tgtEl>
                                                <p:sldTgt/>
                                              </p:tgtEl>
                                            </p:cond>
                                          </p:endCondLst>
                                        </p:cTn>
                                        <p:tgtEl>
                                          <p:sndTgt r:embed="rId8" name="T2_W2F_5.9.wav"/>
                                        </p:tgtEl>
                                      </p:cMediaNode>
                                    </p:audio>
                                  </p:sub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2.5E-6 -3.33333E-6 L -0.32513 -0.40324 " pathEditMode="relative" rAng="0" ptsTypes="AA">
                                      <p:cBhvr>
                                        <p:cTn id="121" dur="2000" fill="hold"/>
                                        <p:tgtEl>
                                          <p:spTgt spid="73"/>
                                        </p:tgtEl>
                                        <p:attrNameLst>
                                          <p:attrName>ppt_x</p:attrName>
                                          <p:attrName>ppt_y</p:attrName>
                                        </p:attrNameLst>
                                      </p:cBhvr>
                                      <p:rCtr x="-16263" y="-20162"/>
                                    </p:animMotion>
                                  </p:childTnLst>
                                </p:cTn>
                              </p:par>
                            </p:childTnLst>
                          </p:cTn>
                        </p:par>
                        <p:par>
                          <p:cTn id="122" fill="hold">
                            <p:stCondLst>
                              <p:cond delay="2000"/>
                            </p:stCondLst>
                            <p:childTnLst>
                              <p:par>
                                <p:cTn id="123" presetID="9" presetClass="exit" presetSubtype="0" fill="hold" nodeType="after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500"/>
                                        <p:tgtEl>
                                          <p:spTgt spid="58"/>
                                        </p:tgtEl>
                                      </p:cBhvr>
                                    </p:animEffect>
                                  </p:childTnLst>
                                </p:cTn>
                              </p:par>
                              <p:par>
                                <p:cTn id="129" presetID="1" presetClass="entr" presetSubtype="0" fill="hold" nodeType="with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76"/>
                                        </p:tgtEl>
                                        <p:attrNameLst>
                                          <p:attrName>style.visibility</p:attrName>
                                        </p:attrNameLst>
                                      </p:cBhvr>
                                      <p:to>
                                        <p:strVal val="visible"/>
                                      </p:to>
                                    </p:set>
                                    <p:anim calcmode="lin" valueType="num">
                                      <p:cBhvr>
                                        <p:cTn id="135" dur="500" fill="hold"/>
                                        <p:tgtEl>
                                          <p:spTgt spid="76"/>
                                        </p:tgtEl>
                                        <p:attrNameLst>
                                          <p:attrName>ppt_w</p:attrName>
                                        </p:attrNameLst>
                                      </p:cBhvr>
                                      <p:tavLst>
                                        <p:tav tm="0">
                                          <p:val>
                                            <p:fltVal val="0"/>
                                          </p:val>
                                        </p:tav>
                                        <p:tav tm="100000">
                                          <p:val>
                                            <p:strVal val="#ppt_w"/>
                                          </p:val>
                                        </p:tav>
                                      </p:tavLst>
                                    </p:anim>
                                    <p:anim calcmode="lin" valueType="num">
                                      <p:cBhvr>
                                        <p:cTn id="136" dur="500" fill="hold"/>
                                        <p:tgtEl>
                                          <p:spTgt spid="76"/>
                                        </p:tgtEl>
                                        <p:attrNameLst>
                                          <p:attrName>ppt_h</p:attrName>
                                        </p:attrNameLst>
                                      </p:cBhvr>
                                      <p:tavLst>
                                        <p:tav tm="0">
                                          <p:val>
                                            <p:fltVal val="0"/>
                                          </p:val>
                                        </p:tav>
                                        <p:tav tm="100000">
                                          <p:val>
                                            <p:strVal val="#ppt_h"/>
                                          </p:val>
                                        </p:tav>
                                      </p:tavLst>
                                    </p:anim>
                                    <p:animEffect transition="in" filter="fade">
                                      <p:cBhvr>
                                        <p:cTn id="137" dur="500"/>
                                        <p:tgtEl>
                                          <p:spTgt spid="76"/>
                                        </p:tgtEl>
                                      </p:cBhvr>
                                    </p:animEffect>
                                  </p:childTnLst>
                                  <p:subTnLst>
                                    <p:audio>
                                      <p:cMediaNode>
                                        <p:cTn display="0" masterRel="sameClick">
                                          <p:stCondLst>
                                            <p:cond evt="begin" delay="0">
                                              <p:tn val="133"/>
                                            </p:cond>
                                          </p:stCondLst>
                                          <p:endCondLst>
                                            <p:cond evt="onStopAudio" delay="0">
                                              <p:tgtEl>
                                                <p:sldTgt/>
                                              </p:tgtEl>
                                            </p:cond>
                                          </p:endCondLst>
                                        </p:cTn>
                                        <p:tgtEl>
                                          <p:sndTgt r:embed="rId9" name="T2_W2F_5.10.wav"/>
                                        </p:tgtEl>
                                      </p:cMediaNode>
                                    </p:audio>
                                  </p:subTnLst>
                                </p:cTn>
                              </p:par>
                            </p:childTnLst>
                          </p:cTn>
                        </p:par>
                      </p:childTnLst>
                    </p:cTn>
                  </p:par>
                  <p:par>
                    <p:cTn id="138" fill="hold">
                      <p:stCondLst>
                        <p:cond delay="indefinite"/>
                      </p:stCondLst>
                      <p:childTnLst>
                        <p:par>
                          <p:cTn id="139" fill="hold">
                            <p:stCondLst>
                              <p:cond delay="0"/>
                            </p:stCondLst>
                            <p:childTnLst>
                              <p:par>
                                <p:cTn id="140" presetID="42" presetClass="path" presetSubtype="0" accel="50000" decel="50000" fill="hold" nodeType="clickEffect">
                                  <p:stCondLst>
                                    <p:cond delay="0"/>
                                  </p:stCondLst>
                                  <p:childTnLst>
                                    <p:animMotion origin="layout" path="M -2.91667E-6 -4.44444E-6 L 0.26055 -0.41018 " pathEditMode="relative" rAng="0" ptsTypes="AA">
                                      <p:cBhvr>
                                        <p:cTn id="141" dur="2000" fill="hold"/>
                                        <p:tgtEl>
                                          <p:spTgt spid="76"/>
                                        </p:tgtEl>
                                        <p:attrNameLst>
                                          <p:attrName>ppt_x</p:attrName>
                                          <p:attrName>ppt_y</p:attrName>
                                        </p:attrNameLst>
                                      </p:cBhvr>
                                      <p:rCtr x="13021" y="-20509"/>
                                    </p:animMotion>
                                  </p:childTnLst>
                                </p:cTn>
                              </p:par>
                            </p:childTnLst>
                          </p:cTn>
                        </p:par>
                        <p:par>
                          <p:cTn id="142" fill="hold">
                            <p:stCondLst>
                              <p:cond delay="2000"/>
                            </p:stCondLst>
                            <p:childTnLst>
                              <p:par>
                                <p:cTn id="143" presetID="9" presetClass="exit" presetSubtype="0" fill="hold" nodeType="afterEffect">
                                  <p:stCondLst>
                                    <p:cond delay="0"/>
                                  </p:stCondLst>
                                  <p:childTnLst>
                                    <p:animEffect transition="out" filter="dissolve">
                                      <p:cBhvr>
                                        <p:cTn id="144" dur="500"/>
                                        <p:tgtEl>
                                          <p:spTgt spid="76"/>
                                        </p:tgtEl>
                                      </p:cBhvr>
                                    </p:animEffect>
                                    <p:set>
                                      <p:cBhvr>
                                        <p:cTn id="145" dur="1" fill="hold">
                                          <p:stCondLst>
                                            <p:cond delay="499"/>
                                          </p:stCondLst>
                                        </p:cTn>
                                        <p:tgtEl>
                                          <p:spTgt spid="76"/>
                                        </p:tgtEl>
                                        <p:attrNameLst>
                                          <p:attrName>style.visibility</p:attrName>
                                        </p:attrNameLst>
                                      </p:cBhvr>
                                      <p:to>
                                        <p:strVal val="hidden"/>
                                      </p:to>
                                    </p:set>
                                  </p:childTnLst>
                                </p:cTn>
                              </p:par>
                              <p:par>
                                <p:cTn id="146" presetID="10" presetClass="entr" presetSubtype="0" fill="hold" grpId="0" nodeType="with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childTnLst>
                                </p:cTn>
                              </p:par>
                              <p:par>
                                <p:cTn id="149" presetID="1" presetClass="entr" presetSubtype="0" fill="hold" nodeType="withEffect">
                                  <p:stCondLst>
                                    <p:cond delay="0"/>
                                  </p:stCondLst>
                                  <p:childTnLst>
                                    <p:set>
                                      <p:cBhvr>
                                        <p:cTn id="150" dur="1" fill="hold">
                                          <p:stCondLst>
                                            <p:cond delay="0"/>
                                          </p:stCondLst>
                                        </p:cTn>
                                        <p:tgtEl>
                                          <p:spTgt spid="9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nodeType="click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p:cTn id="155" dur="500" fill="hold"/>
                                        <p:tgtEl>
                                          <p:spTgt spid="79"/>
                                        </p:tgtEl>
                                        <p:attrNameLst>
                                          <p:attrName>ppt_w</p:attrName>
                                        </p:attrNameLst>
                                      </p:cBhvr>
                                      <p:tavLst>
                                        <p:tav tm="0">
                                          <p:val>
                                            <p:fltVal val="0"/>
                                          </p:val>
                                        </p:tav>
                                        <p:tav tm="100000">
                                          <p:val>
                                            <p:strVal val="#ppt_w"/>
                                          </p:val>
                                        </p:tav>
                                      </p:tavLst>
                                    </p:anim>
                                    <p:anim calcmode="lin" valueType="num">
                                      <p:cBhvr>
                                        <p:cTn id="156" dur="500" fill="hold"/>
                                        <p:tgtEl>
                                          <p:spTgt spid="79"/>
                                        </p:tgtEl>
                                        <p:attrNameLst>
                                          <p:attrName>ppt_h</p:attrName>
                                        </p:attrNameLst>
                                      </p:cBhvr>
                                      <p:tavLst>
                                        <p:tav tm="0">
                                          <p:val>
                                            <p:fltVal val="0"/>
                                          </p:val>
                                        </p:tav>
                                        <p:tav tm="100000">
                                          <p:val>
                                            <p:strVal val="#ppt_h"/>
                                          </p:val>
                                        </p:tav>
                                      </p:tavLst>
                                    </p:anim>
                                    <p:animEffect transition="in" filter="fade">
                                      <p:cBhvr>
                                        <p:cTn id="157" dur="500"/>
                                        <p:tgtEl>
                                          <p:spTgt spid="79"/>
                                        </p:tgtEl>
                                      </p:cBhvr>
                                    </p:animEffect>
                                  </p:childTnLst>
                                  <p:subTnLst>
                                    <p:audio>
                                      <p:cMediaNode>
                                        <p:cTn display="0" masterRel="sameClick">
                                          <p:stCondLst>
                                            <p:cond evt="begin" delay="0">
                                              <p:tn val="153"/>
                                            </p:cond>
                                          </p:stCondLst>
                                          <p:endCondLst>
                                            <p:cond evt="onStopAudio" delay="0">
                                              <p:tgtEl>
                                                <p:sldTgt/>
                                              </p:tgtEl>
                                            </p:cond>
                                          </p:endCondLst>
                                        </p:cTn>
                                        <p:tgtEl>
                                          <p:sndTgt r:embed="rId10" name="T2_W2F_5.11.wav"/>
                                        </p:tgtEl>
                                      </p:cMediaNode>
                                    </p:audio>
                                  </p:subTnLst>
                                </p:cTn>
                              </p:par>
                            </p:childTnLst>
                          </p:cTn>
                        </p:par>
                      </p:childTnLst>
                    </p:cTn>
                  </p:par>
                  <p:par>
                    <p:cTn id="158" fill="hold">
                      <p:stCondLst>
                        <p:cond delay="indefinite"/>
                      </p:stCondLst>
                      <p:childTnLst>
                        <p:par>
                          <p:cTn id="159" fill="hold">
                            <p:stCondLst>
                              <p:cond delay="0"/>
                            </p:stCondLst>
                            <p:childTnLst>
                              <p:par>
                                <p:cTn id="160" presetID="42" presetClass="path" presetSubtype="0" accel="50000" decel="50000" fill="hold" nodeType="clickEffect">
                                  <p:stCondLst>
                                    <p:cond delay="0"/>
                                  </p:stCondLst>
                                  <p:childTnLst>
                                    <p:animMotion origin="layout" path="M 4.58333E-6 2.22222E-6 L 0.26054 -0.41019 " pathEditMode="relative" rAng="0" ptsTypes="AA">
                                      <p:cBhvr>
                                        <p:cTn id="161" dur="2000" fill="hold"/>
                                        <p:tgtEl>
                                          <p:spTgt spid="79"/>
                                        </p:tgtEl>
                                        <p:attrNameLst>
                                          <p:attrName>ppt_x</p:attrName>
                                          <p:attrName>ppt_y</p:attrName>
                                        </p:attrNameLst>
                                      </p:cBhvr>
                                      <p:rCtr x="13021" y="-20509"/>
                                    </p:animMotion>
                                  </p:childTnLst>
                                </p:cTn>
                              </p:par>
                            </p:childTnLst>
                          </p:cTn>
                        </p:par>
                        <p:par>
                          <p:cTn id="162" fill="hold">
                            <p:stCondLst>
                              <p:cond delay="2000"/>
                            </p:stCondLst>
                            <p:childTnLst>
                              <p:par>
                                <p:cTn id="163" presetID="9" presetClass="exit" presetSubtype="0" fill="hold" nodeType="afterEffect">
                                  <p:stCondLst>
                                    <p:cond delay="0"/>
                                  </p:stCondLst>
                                  <p:childTnLst>
                                    <p:animEffect transition="out" filter="dissolve">
                                      <p:cBhvr>
                                        <p:cTn id="164" dur="500"/>
                                        <p:tgtEl>
                                          <p:spTgt spid="79"/>
                                        </p:tgtEl>
                                      </p:cBhvr>
                                    </p:animEffect>
                                    <p:set>
                                      <p:cBhvr>
                                        <p:cTn id="165" dur="1" fill="hold">
                                          <p:stCondLst>
                                            <p:cond delay="499"/>
                                          </p:stCondLst>
                                        </p:cTn>
                                        <p:tgtEl>
                                          <p:spTgt spid="79"/>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500"/>
                                        <p:tgtEl>
                                          <p:spTgt spid="55"/>
                                        </p:tgtEl>
                                      </p:cBhvr>
                                    </p:animEffect>
                                  </p:childTnLst>
                                </p:cTn>
                              </p:par>
                              <p:par>
                                <p:cTn id="169" presetID="1" presetClass="entr" presetSubtype="0" fill="hold" nodeType="withEffect">
                                  <p:stCondLst>
                                    <p:cond delay="0"/>
                                  </p:stCondLst>
                                  <p:childTnLst>
                                    <p:set>
                                      <p:cBhvr>
                                        <p:cTn id="170" dur="1" fill="hold">
                                          <p:stCondLst>
                                            <p:cond delay="0"/>
                                          </p:stCondLst>
                                        </p:cTn>
                                        <p:tgtEl>
                                          <p:spTgt spid="3"/>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anim calcmode="lin" valueType="num">
                                      <p:cBhvr>
                                        <p:cTn id="175" dur="500" fill="hold"/>
                                        <p:tgtEl>
                                          <p:spTgt spid="82"/>
                                        </p:tgtEl>
                                        <p:attrNameLst>
                                          <p:attrName>ppt_w</p:attrName>
                                        </p:attrNameLst>
                                      </p:cBhvr>
                                      <p:tavLst>
                                        <p:tav tm="0">
                                          <p:val>
                                            <p:fltVal val="0"/>
                                          </p:val>
                                        </p:tav>
                                        <p:tav tm="100000">
                                          <p:val>
                                            <p:strVal val="#ppt_w"/>
                                          </p:val>
                                        </p:tav>
                                      </p:tavLst>
                                    </p:anim>
                                    <p:anim calcmode="lin" valueType="num">
                                      <p:cBhvr>
                                        <p:cTn id="176" dur="500" fill="hold"/>
                                        <p:tgtEl>
                                          <p:spTgt spid="82"/>
                                        </p:tgtEl>
                                        <p:attrNameLst>
                                          <p:attrName>ppt_h</p:attrName>
                                        </p:attrNameLst>
                                      </p:cBhvr>
                                      <p:tavLst>
                                        <p:tav tm="0">
                                          <p:val>
                                            <p:fltVal val="0"/>
                                          </p:val>
                                        </p:tav>
                                        <p:tav tm="100000">
                                          <p:val>
                                            <p:strVal val="#ppt_h"/>
                                          </p:val>
                                        </p:tav>
                                      </p:tavLst>
                                    </p:anim>
                                    <p:animEffect transition="in" filter="fade">
                                      <p:cBhvr>
                                        <p:cTn id="177" dur="500"/>
                                        <p:tgtEl>
                                          <p:spTgt spid="82"/>
                                        </p:tgtEl>
                                      </p:cBhvr>
                                    </p:animEffect>
                                  </p:childTnLst>
                                  <p:subTnLst>
                                    <p:audio>
                                      <p:cMediaNode>
                                        <p:cTn display="0" masterRel="sameClick">
                                          <p:stCondLst>
                                            <p:cond evt="begin" delay="0">
                                              <p:tn val="173"/>
                                            </p:cond>
                                          </p:stCondLst>
                                          <p:endCondLst>
                                            <p:cond evt="onStopAudio" delay="0">
                                              <p:tgtEl>
                                                <p:sldTgt/>
                                              </p:tgtEl>
                                            </p:cond>
                                          </p:endCondLst>
                                        </p:cTn>
                                        <p:tgtEl>
                                          <p:sndTgt r:embed="rId11" name="T2_W2F_5.12.wav"/>
                                        </p:tgtEl>
                                      </p:cMediaNode>
                                    </p:audio>
                                  </p:subTnLst>
                                </p:cTn>
                              </p:par>
                            </p:childTnLst>
                          </p:cTn>
                        </p:par>
                      </p:childTnLst>
                    </p:cTn>
                  </p:par>
                  <p:par>
                    <p:cTn id="178" fill="hold">
                      <p:stCondLst>
                        <p:cond delay="indefinite"/>
                      </p:stCondLst>
                      <p:childTnLst>
                        <p:par>
                          <p:cTn id="179" fill="hold">
                            <p:stCondLst>
                              <p:cond delay="0"/>
                            </p:stCondLst>
                            <p:childTnLst>
                              <p:par>
                                <p:cTn id="180" presetID="42" presetClass="path" presetSubtype="0" accel="50000" decel="50000" fill="hold" nodeType="clickEffect">
                                  <p:stCondLst>
                                    <p:cond delay="0"/>
                                  </p:stCondLst>
                                  <p:childTnLst>
                                    <p:animMotion origin="layout" path="M 4.58333E-6 7.40741E-7 L 0.26054 -0.41019 " pathEditMode="relative" rAng="0" ptsTypes="AA">
                                      <p:cBhvr>
                                        <p:cTn id="181" dur="2000" fill="hold"/>
                                        <p:tgtEl>
                                          <p:spTgt spid="82"/>
                                        </p:tgtEl>
                                        <p:attrNameLst>
                                          <p:attrName>ppt_x</p:attrName>
                                          <p:attrName>ppt_y</p:attrName>
                                        </p:attrNameLst>
                                      </p:cBhvr>
                                      <p:rCtr x="13021" y="-20509"/>
                                    </p:animMotion>
                                  </p:childTnLst>
                                </p:cTn>
                              </p:par>
                            </p:childTnLst>
                          </p:cTn>
                        </p:par>
                        <p:par>
                          <p:cTn id="182" fill="hold">
                            <p:stCondLst>
                              <p:cond delay="2000"/>
                            </p:stCondLst>
                            <p:childTnLst>
                              <p:par>
                                <p:cTn id="183" presetID="9" presetClass="exit" presetSubtype="0" fill="hold" nodeType="afterEffect">
                                  <p:stCondLst>
                                    <p:cond delay="0"/>
                                  </p:stCondLst>
                                  <p:childTnLst>
                                    <p:animEffect transition="out" filter="dissolve">
                                      <p:cBhvr>
                                        <p:cTn id="184" dur="500"/>
                                        <p:tgtEl>
                                          <p:spTgt spid="82"/>
                                        </p:tgtEl>
                                      </p:cBhvr>
                                    </p:animEffect>
                                    <p:set>
                                      <p:cBhvr>
                                        <p:cTn id="185" dur="1" fill="hold">
                                          <p:stCondLst>
                                            <p:cond delay="499"/>
                                          </p:stCondLst>
                                        </p:cTn>
                                        <p:tgtEl>
                                          <p:spTgt spid="82"/>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500"/>
                                        <p:tgtEl>
                                          <p:spTgt spid="39"/>
                                        </p:tgtEl>
                                      </p:cBhvr>
                                    </p:animEffect>
                                  </p:childTnLst>
                                </p:cTn>
                              </p:par>
                              <p:par>
                                <p:cTn id="189" presetID="1" presetClass="entr" presetSubtype="0" fill="hold" nodeType="withEffect">
                                  <p:stCondLst>
                                    <p:cond delay="0"/>
                                  </p:stCondLst>
                                  <p:childTnLst>
                                    <p:set>
                                      <p:cBhvr>
                                        <p:cTn id="190" dur="1" fill="hold">
                                          <p:stCondLst>
                                            <p:cond delay="0"/>
                                          </p:stCondLst>
                                        </p:cTn>
                                        <p:tgtEl>
                                          <p:spTgt spid="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nodeType="clickEffect">
                                  <p:stCondLst>
                                    <p:cond delay="0"/>
                                  </p:stCondLst>
                                  <p:childTnLst>
                                    <p:set>
                                      <p:cBhvr>
                                        <p:cTn id="194" dur="1" fill="hold">
                                          <p:stCondLst>
                                            <p:cond delay="0"/>
                                          </p:stCondLst>
                                        </p:cTn>
                                        <p:tgtEl>
                                          <p:spTgt spid="85"/>
                                        </p:tgtEl>
                                        <p:attrNameLst>
                                          <p:attrName>style.visibility</p:attrName>
                                        </p:attrNameLst>
                                      </p:cBhvr>
                                      <p:to>
                                        <p:strVal val="visible"/>
                                      </p:to>
                                    </p:set>
                                    <p:anim calcmode="lin" valueType="num">
                                      <p:cBhvr>
                                        <p:cTn id="195" dur="500" fill="hold"/>
                                        <p:tgtEl>
                                          <p:spTgt spid="85"/>
                                        </p:tgtEl>
                                        <p:attrNameLst>
                                          <p:attrName>ppt_w</p:attrName>
                                        </p:attrNameLst>
                                      </p:cBhvr>
                                      <p:tavLst>
                                        <p:tav tm="0">
                                          <p:val>
                                            <p:fltVal val="0"/>
                                          </p:val>
                                        </p:tav>
                                        <p:tav tm="100000">
                                          <p:val>
                                            <p:strVal val="#ppt_w"/>
                                          </p:val>
                                        </p:tav>
                                      </p:tavLst>
                                    </p:anim>
                                    <p:anim calcmode="lin" valueType="num">
                                      <p:cBhvr>
                                        <p:cTn id="196" dur="500" fill="hold"/>
                                        <p:tgtEl>
                                          <p:spTgt spid="85"/>
                                        </p:tgtEl>
                                        <p:attrNameLst>
                                          <p:attrName>ppt_h</p:attrName>
                                        </p:attrNameLst>
                                      </p:cBhvr>
                                      <p:tavLst>
                                        <p:tav tm="0">
                                          <p:val>
                                            <p:fltVal val="0"/>
                                          </p:val>
                                        </p:tav>
                                        <p:tav tm="100000">
                                          <p:val>
                                            <p:strVal val="#ppt_h"/>
                                          </p:val>
                                        </p:tav>
                                      </p:tavLst>
                                    </p:anim>
                                    <p:animEffect transition="in" filter="fade">
                                      <p:cBhvr>
                                        <p:cTn id="197" dur="500"/>
                                        <p:tgtEl>
                                          <p:spTgt spid="85"/>
                                        </p:tgtEl>
                                      </p:cBhvr>
                                    </p:animEffect>
                                  </p:childTnLst>
                                  <p:subTnLst>
                                    <p:audio>
                                      <p:cMediaNode>
                                        <p:cTn display="0" masterRel="sameClick">
                                          <p:stCondLst>
                                            <p:cond evt="begin" delay="0">
                                              <p:tn val="193"/>
                                            </p:cond>
                                          </p:stCondLst>
                                          <p:endCondLst>
                                            <p:cond evt="onStopAudio" delay="0">
                                              <p:tgtEl>
                                                <p:sldTgt/>
                                              </p:tgtEl>
                                            </p:cond>
                                          </p:endCondLst>
                                        </p:cTn>
                                        <p:tgtEl>
                                          <p:sndTgt r:embed="rId12" name="T2_W2F_5.13.wav"/>
                                        </p:tgtEl>
                                      </p:cMediaNode>
                                    </p:audio>
                                  </p:subTnLst>
                                </p:cTn>
                              </p:par>
                            </p:childTnLst>
                          </p:cTn>
                        </p:par>
                      </p:childTnLst>
                    </p:cTn>
                  </p:par>
                  <p:par>
                    <p:cTn id="198" fill="hold">
                      <p:stCondLst>
                        <p:cond delay="indefinite"/>
                      </p:stCondLst>
                      <p:childTnLst>
                        <p:par>
                          <p:cTn id="199" fill="hold">
                            <p:stCondLst>
                              <p:cond delay="0"/>
                            </p:stCondLst>
                            <p:childTnLst>
                              <p:par>
                                <p:cTn id="200" presetID="42" presetClass="path" presetSubtype="0" accel="50000" decel="50000" fill="hold" nodeType="clickEffect">
                                  <p:stCondLst>
                                    <p:cond delay="0"/>
                                  </p:stCondLst>
                                  <p:childTnLst>
                                    <p:animMotion origin="layout" path="M -2.29167E-6 2.22222E-6 L -0.32916 -0.40834 " pathEditMode="relative" rAng="0" ptsTypes="AA">
                                      <p:cBhvr>
                                        <p:cTn id="201" dur="2000" fill="hold"/>
                                        <p:tgtEl>
                                          <p:spTgt spid="85"/>
                                        </p:tgtEl>
                                        <p:attrNameLst>
                                          <p:attrName>ppt_x</p:attrName>
                                          <p:attrName>ppt_y</p:attrName>
                                        </p:attrNameLst>
                                      </p:cBhvr>
                                      <p:rCtr x="-16458" y="-20417"/>
                                    </p:animMotion>
                                  </p:childTnLst>
                                </p:cTn>
                              </p:par>
                            </p:childTnLst>
                          </p:cTn>
                        </p:par>
                        <p:par>
                          <p:cTn id="202" fill="hold">
                            <p:stCondLst>
                              <p:cond delay="2000"/>
                            </p:stCondLst>
                            <p:childTnLst>
                              <p:par>
                                <p:cTn id="203" presetID="9" presetClass="exit" presetSubtype="0" fill="hold" nodeType="afterEffect">
                                  <p:stCondLst>
                                    <p:cond delay="0"/>
                                  </p:stCondLst>
                                  <p:childTnLst>
                                    <p:animEffect transition="out" filter="dissolve">
                                      <p:cBhvr>
                                        <p:cTn id="204" dur="500"/>
                                        <p:tgtEl>
                                          <p:spTgt spid="85"/>
                                        </p:tgtEl>
                                      </p:cBhvr>
                                    </p:animEffect>
                                    <p:set>
                                      <p:cBhvr>
                                        <p:cTn id="205" dur="1" fill="hold">
                                          <p:stCondLst>
                                            <p:cond delay="499"/>
                                          </p:stCondLst>
                                        </p:cTn>
                                        <p:tgtEl>
                                          <p:spTgt spid="85"/>
                                        </p:tgtEl>
                                        <p:attrNameLst>
                                          <p:attrName>style.visibility</p:attrName>
                                        </p:attrNameLst>
                                      </p:cBhvr>
                                      <p:to>
                                        <p:strVal val="hidden"/>
                                      </p:to>
                                    </p:set>
                                  </p:childTnLst>
                                </p:cTn>
                              </p:par>
                              <p:par>
                                <p:cTn id="206" presetID="10" presetClass="entr" presetSubtype="0" fill="hold" grpId="0" nodeType="withEffect">
                                  <p:stCondLst>
                                    <p:cond delay="0"/>
                                  </p:stCondLst>
                                  <p:childTnLst>
                                    <p:set>
                                      <p:cBhvr>
                                        <p:cTn id="207" dur="1" fill="hold">
                                          <p:stCondLst>
                                            <p:cond delay="0"/>
                                          </p:stCondLst>
                                        </p:cTn>
                                        <p:tgtEl>
                                          <p:spTgt spid="59"/>
                                        </p:tgtEl>
                                        <p:attrNameLst>
                                          <p:attrName>style.visibility</p:attrName>
                                        </p:attrNameLst>
                                      </p:cBhvr>
                                      <p:to>
                                        <p:strVal val="visible"/>
                                      </p:to>
                                    </p:set>
                                    <p:animEffect transition="in" filter="fade">
                                      <p:cBhvr>
                                        <p:cTn id="208" dur="500"/>
                                        <p:tgtEl>
                                          <p:spTgt spid="59"/>
                                        </p:tgtEl>
                                      </p:cBhvr>
                                    </p:animEffect>
                                  </p:childTnLst>
                                </p:cTn>
                              </p:par>
                              <p:par>
                                <p:cTn id="209" presetID="1" presetClass="entr" presetSubtype="0" fill="hold" nodeType="withEffect">
                                  <p:stCondLst>
                                    <p:cond delay="0"/>
                                  </p:stCondLst>
                                  <p:childTnLst>
                                    <p:set>
                                      <p:cBhvr>
                                        <p:cTn id="2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0" grpId="0"/>
      <p:bldP spid="51" grpId="0"/>
      <p:bldP spid="55" grpId="0"/>
      <p:bldP spid="58" grpId="0"/>
      <p:bldP spid="59" grpId="0"/>
      <p:bldP spid="61" grpId="0"/>
      <p:bldP spid="65" grpId="0"/>
      <p:bldP spid="69" grpId="0"/>
      <p:bldP spid="92" grpId="0" animBg="1"/>
      <p:bldP spid="9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8149" y="-35488"/>
            <a:ext cx="914400" cy="914400"/>
          </a:xfrm>
          <a:prstGeom prst="rect">
            <a:avLst/>
          </a:prstGeom>
        </p:spPr>
      </p:pic>
      <p:sp>
        <p:nvSpPr>
          <p:cNvPr id="37" name="Speech Bubble: Rectangle with Corners Rounded 36">
            <a:extLst>
              <a:ext uri="{FF2B5EF4-FFF2-40B4-BE49-F238E27FC236}">
                <a16:creationId xmlns:a16="http://schemas.microsoft.com/office/drawing/2014/main" id="{FAF37C29-7EB6-4D12-858B-FAEC781D9641}"/>
              </a:ext>
            </a:extLst>
          </p:cNvPr>
          <p:cNvSpPr/>
          <p:nvPr/>
        </p:nvSpPr>
        <p:spPr>
          <a:xfrm>
            <a:off x="4501929" y="43116"/>
            <a:ext cx="4645979" cy="547644"/>
          </a:xfrm>
          <a:prstGeom prst="wedgeRoundRectCallout">
            <a:avLst>
              <a:gd name="adj1" fmla="val -60928"/>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42" name="Picture 41">
            <a:extLst>
              <a:ext uri="{FF2B5EF4-FFF2-40B4-BE49-F238E27FC236}">
                <a16:creationId xmlns:a16="http://schemas.microsoft.com/office/drawing/2014/main" id="{A0777FF0-D9BB-49D1-A531-23A66E6D26DC}"/>
              </a:ext>
            </a:extLst>
          </p:cNvPr>
          <p:cNvPicPr>
            <a:picLocks noChangeAspect="1"/>
          </p:cNvPicPr>
          <p:nvPr/>
        </p:nvPicPr>
        <p:blipFill>
          <a:blip r:embed="rId5"/>
          <a:stretch>
            <a:fillRect/>
          </a:stretch>
        </p:blipFill>
        <p:spPr>
          <a:xfrm>
            <a:off x="9770122" y="1544334"/>
            <a:ext cx="1879123" cy="1884666"/>
          </a:xfrm>
          <a:prstGeom prst="rect">
            <a:avLst/>
          </a:prstGeom>
        </p:spPr>
      </p:pic>
      <p:pic>
        <p:nvPicPr>
          <p:cNvPr id="27" name="Picture 26">
            <a:extLst>
              <a:ext uri="{FF2B5EF4-FFF2-40B4-BE49-F238E27FC236}">
                <a16:creationId xmlns:a16="http://schemas.microsoft.com/office/drawing/2014/main" id="{01772A14-074A-403C-AD2B-A570AEA4C9B4}"/>
              </a:ext>
            </a:extLst>
          </p:cNvPr>
          <p:cNvPicPr>
            <a:picLocks noChangeAspect="1"/>
          </p:cNvPicPr>
          <p:nvPr/>
        </p:nvPicPr>
        <p:blipFill>
          <a:blip r:embed="rId6"/>
          <a:stretch>
            <a:fillRect/>
          </a:stretch>
        </p:blipFill>
        <p:spPr>
          <a:xfrm>
            <a:off x="783290" y="2133575"/>
            <a:ext cx="1982061" cy="1238788"/>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012083" y="32868"/>
            <a:ext cx="2484045"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 </a:t>
            </a:r>
            <a:endParaRPr lang="en-GB" dirty="0"/>
          </a:p>
        </p:txBody>
      </p:sp>
      <p:sp>
        <p:nvSpPr>
          <p:cNvPr id="14" name="CustomShape 3">
            <a:extLst>
              <a:ext uri="{FF2B5EF4-FFF2-40B4-BE49-F238E27FC236}">
                <a16:creationId xmlns:a16="http://schemas.microsoft.com/office/drawing/2014/main" id="{A9748E3E-E0DB-4EE4-AA7C-9CD370CC7157}"/>
              </a:ext>
            </a:extLst>
          </p:cNvPr>
          <p:cNvSpPr/>
          <p:nvPr/>
        </p:nvSpPr>
        <p:spPr>
          <a:xfrm>
            <a:off x="4501929" y="67510"/>
            <a:ext cx="47545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Sag 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Wörter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p>
        </p:txBody>
      </p:sp>
      <p:sp>
        <p:nvSpPr>
          <p:cNvPr id="18" name="TextBox 17">
            <a:extLst>
              <a:ext uri="{FF2B5EF4-FFF2-40B4-BE49-F238E27FC236}">
                <a16:creationId xmlns:a16="http://schemas.microsoft.com/office/drawing/2014/main" id="{FC9F4A2B-5EC2-40CF-BF22-6B4064085EF3}"/>
              </a:ext>
            </a:extLst>
          </p:cNvPr>
          <p:cNvSpPr txBox="1"/>
          <p:nvPr/>
        </p:nvSpPr>
        <p:spPr>
          <a:xfrm>
            <a:off x="175425" y="707657"/>
            <a:ext cx="11004137" cy="707886"/>
          </a:xfrm>
          <a:prstGeom prst="rect">
            <a:avLst/>
          </a:prstGeom>
          <a:noFill/>
        </p:spPr>
        <p:txBody>
          <a:bodyPr wrap="square" lIns="91440" tIns="45720" rIns="91440" bIns="45720" rtlCol="0" anchor="t">
            <a:spAutoFit/>
          </a:bodyPr>
          <a:lstStyle/>
          <a:p>
            <a:r>
              <a:rPr lang="en-GB" sz="2000" b="1" dirty="0">
                <a:solidFill>
                  <a:srgbClr val="002060"/>
                </a:solidFill>
                <a:latin typeface="Century Gothic" panose="020B0502020202020204" pitchFamily="34" charset="0"/>
              </a:rPr>
              <a:t>Robbie has been on a trip around the earth and has encountered some interesting</a:t>
            </a:r>
          </a:p>
          <a:p>
            <a:r>
              <a:rPr lang="en-GB" sz="2000" b="1" dirty="0">
                <a:solidFill>
                  <a:srgbClr val="002060"/>
                </a:solidFill>
                <a:latin typeface="Century Gothic"/>
              </a:rPr>
              <a:t>animals. Can you help to pronounce them all? </a:t>
            </a:r>
            <a:endParaRPr lang="en-GB" sz="2000" b="1" dirty="0">
              <a:solidFill>
                <a:srgbClr val="002060"/>
              </a:solidFill>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C6F5C46C-4CAB-4D6E-A4A4-EBC6F664555F}"/>
              </a:ext>
            </a:extLst>
          </p:cNvPr>
          <p:cNvSpPr/>
          <p:nvPr/>
        </p:nvSpPr>
        <p:spPr>
          <a:xfrm>
            <a:off x="260878" y="1555657"/>
            <a:ext cx="30345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Leon der </a:t>
            </a:r>
            <a:r>
              <a:rPr lang="en-GB" sz="2800" b="1" dirty="0" err="1">
                <a:solidFill>
                  <a:prstClr val="white"/>
                </a:solidFill>
                <a:latin typeface="Century Gothic"/>
              </a:rPr>
              <a:t>Löwe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8542961E-25A6-4B29-802B-85666A81B94B}"/>
              </a:ext>
            </a:extLst>
          </p:cNvPr>
          <p:cNvSpPr/>
          <p:nvPr/>
        </p:nvSpPr>
        <p:spPr>
          <a:xfrm>
            <a:off x="260878" y="3548307"/>
            <a:ext cx="1943705" cy="89762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Sofie die </a:t>
            </a:r>
            <a:r>
              <a:rPr lang="en-GB" sz="2800" b="1" dirty="0" err="1">
                <a:solidFill>
                  <a:prstClr val="white"/>
                </a:solidFill>
                <a:latin typeface="Century Gothic"/>
              </a:rPr>
              <a:t>Seelöwin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FA3EF5BF-F260-4F2C-A55D-0BDC26F5EED5}"/>
              </a:ext>
            </a:extLst>
          </p:cNvPr>
          <p:cNvSpPr/>
          <p:nvPr/>
        </p:nvSpPr>
        <p:spPr>
          <a:xfrm>
            <a:off x="4035773" y="1418793"/>
            <a:ext cx="3238500" cy="121021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Waldi</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und Wilhelm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Walrösser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AC383CB4-7E7D-45A4-A0B4-462E0CD2FF56}"/>
              </a:ext>
            </a:extLst>
          </p:cNvPr>
          <p:cNvSpPr/>
          <p:nvPr/>
        </p:nvSpPr>
        <p:spPr>
          <a:xfrm>
            <a:off x="7714075" y="1438805"/>
            <a:ext cx="2168057" cy="90828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Moritz die </a:t>
            </a:r>
            <a:r>
              <a:rPr lang="en-GB" sz="2800" b="1" dirty="0" err="1">
                <a:solidFill>
                  <a:prstClr val="white"/>
                </a:solidFill>
                <a:latin typeface="Century Gothic"/>
              </a:rPr>
              <a:t>Möwe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51C5724B-DA91-4971-9619-5D6383818D0B}"/>
              </a:ext>
            </a:extLst>
          </p:cNvPr>
          <p:cNvSpPr/>
          <p:nvPr/>
        </p:nvSpPr>
        <p:spPr>
          <a:xfrm>
            <a:off x="3095950" y="3950255"/>
            <a:ext cx="2876740" cy="908288"/>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Erich 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Eichhörnchen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Rounded Corners 24">
            <a:extLst>
              <a:ext uri="{FF2B5EF4-FFF2-40B4-BE49-F238E27FC236}">
                <a16:creationId xmlns:a16="http://schemas.microsoft.com/office/drawing/2014/main" id="{FBEBDB67-EE5D-493E-A984-FEF5F97F6053}"/>
              </a:ext>
            </a:extLst>
          </p:cNvPr>
          <p:cNvSpPr/>
          <p:nvPr/>
        </p:nvSpPr>
        <p:spPr>
          <a:xfrm>
            <a:off x="2804055" y="5659574"/>
            <a:ext cx="2688354" cy="852638"/>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rPr>
              <a:t>Sandra d</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Schildkröte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80BD02F5-2E6D-4847-AC89-35EDC3130EA9}"/>
              </a:ext>
            </a:extLst>
          </p:cNvPr>
          <p:cNvSpPr/>
          <p:nvPr/>
        </p:nvSpPr>
        <p:spPr>
          <a:xfrm>
            <a:off x="5921762" y="5258989"/>
            <a:ext cx="4204639" cy="913587"/>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Sebastian und Stefan 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Schafböcke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97E8E74B-EEE3-4E35-9998-296D023735A5}"/>
              </a:ext>
            </a:extLst>
          </p:cNvPr>
          <p:cNvPicPr>
            <a:picLocks noChangeAspect="1"/>
          </p:cNvPicPr>
          <p:nvPr/>
        </p:nvPicPr>
        <p:blipFill>
          <a:blip r:embed="rId7"/>
          <a:stretch>
            <a:fillRect/>
          </a:stretch>
        </p:blipFill>
        <p:spPr>
          <a:xfrm>
            <a:off x="10419379" y="128500"/>
            <a:ext cx="1591194" cy="1066892"/>
          </a:xfrm>
          <a:prstGeom prst="rect">
            <a:avLst/>
          </a:prstGeom>
        </p:spPr>
      </p:pic>
      <p:sp>
        <p:nvSpPr>
          <p:cNvPr id="28" name="CustomShape 3">
            <a:extLst>
              <a:ext uri="{FF2B5EF4-FFF2-40B4-BE49-F238E27FC236}">
                <a16:creationId xmlns:a16="http://schemas.microsoft.com/office/drawing/2014/main" id="{A3D092CE-32E4-4A05-A1C2-E5411B8066E7}"/>
              </a:ext>
            </a:extLst>
          </p:cNvPr>
          <p:cNvSpPr/>
          <p:nvPr/>
        </p:nvSpPr>
        <p:spPr>
          <a:xfrm>
            <a:off x="10279472" y="125623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rPr>
              <a:t>aussprechen</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D40BD110-ED29-46C5-8789-280C96D77FAC}"/>
              </a:ext>
            </a:extLst>
          </p:cNvPr>
          <p:cNvPicPr>
            <a:picLocks noChangeAspect="1"/>
          </p:cNvPicPr>
          <p:nvPr/>
        </p:nvPicPr>
        <p:blipFill>
          <a:blip r:embed="rId8"/>
          <a:stretch>
            <a:fillRect/>
          </a:stretch>
        </p:blipFill>
        <p:spPr>
          <a:xfrm>
            <a:off x="616996" y="4413003"/>
            <a:ext cx="1285038" cy="1319979"/>
          </a:xfrm>
          <a:prstGeom prst="rect">
            <a:avLst/>
          </a:prstGeom>
        </p:spPr>
      </p:pic>
      <p:pic>
        <p:nvPicPr>
          <p:cNvPr id="31" name="Picture 30">
            <a:extLst>
              <a:ext uri="{FF2B5EF4-FFF2-40B4-BE49-F238E27FC236}">
                <a16:creationId xmlns:a16="http://schemas.microsoft.com/office/drawing/2014/main" id="{1AB22DC7-47B6-45F6-A282-15920CC14594}"/>
              </a:ext>
            </a:extLst>
          </p:cNvPr>
          <p:cNvPicPr>
            <a:picLocks noChangeAspect="1"/>
          </p:cNvPicPr>
          <p:nvPr/>
        </p:nvPicPr>
        <p:blipFill>
          <a:blip r:embed="rId9"/>
          <a:stretch>
            <a:fillRect/>
          </a:stretch>
        </p:blipFill>
        <p:spPr>
          <a:xfrm>
            <a:off x="6442060" y="2396631"/>
            <a:ext cx="987328" cy="871926"/>
          </a:xfrm>
          <a:prstGeom prst="rect">
            <a:avLst/>
          </a:prstGeom>
        </p:spPr>
      </p:pic>
      <p:pic>
        <p:nvPicPr>
          <p:cNvPr id="1028" name="Picture 4" descr="Seagull, Bird, Stand, Water, Wings">
            <a:extLst>
              <a:ext uri="{FF2B5EF4-FFF2-40B4-BE49-F238E27FC236}">
                <a16:creationId xmlns:a16="http://schemas.microsoft.com/office/drawing/2014/main" id="{B850DC01-E1CA-4611-A0ED-3FC6570415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5325" y="1992444"/>
            <a:ext cx="1140931" cy="10484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CCF690A-B7E9-4209-99A4-6082ED6DBB75}"/>
              </a:ext>
            </a:extLst>
          </p:cNvPr>
          <p:cNvPicPr>
            <a:picLocks noChangeAspect="1"/>
          </p:cNvPicPr>
          <p:nvPr/>
        </p:nvPicPr>
        <p:blipFill>
          <a:blip r:embed="rId11"/>
          <a:stretch>
            <a:fillRect/>
          </a:stretch>
        </p:blipFill>
        <p:spPr>
          <a:xfrm>
            <a:off x="1548700" y="5732982"/>
            <a:ext cx="1488294" cy="992196"/>
          </a:xfrm>
          <a:prstGeom prst="rect">
            <a:avLst/>
          </a:prstGeom>
        </p:spPr>
      </p:pic>
      <p:pic>
        <p:nvPicPr>
          <p:cNvPr id="33" name="Picture 32">
            <a:extLst>
              <a:ext uri="{FF2B5EF4-FFF2-40B4-BE49-F238E27FC236}">
                <a16:creationId xmlns:a16="http://schemas.microsoft.com/office/drawing/2014/main" id="{76A5A947-49C3-4825-B5D5-F9D4413611A0}"/>
              </a:ext>
            </a:extLst>
          </p:cNvPr>
          <p:cNvPicPr>
            <a:picLocks noChangeAspect="1"/>
          </p:cNvPicPr>
          <p:nvPr/>
        </p:nvPicPr>
        <p:blipFill>
          <a:blip r:embed="rId12"/>
          <a:stretch>
            <a:fillRect/>
          </a:stretch>
        </p:blipFill>
        <p:spPr>
          <a:xfrm>
            <a:off x="5680903" y="3777455"/>
            <a:ext cx="1204728" cy="1226370"/>
          </a:xfrm>
          <a:prstGeom prst="rect">
            <a:avLst/>
          </a:prstGeom>
        </p:spPr>
      </p:pic>
      <p:pic>
        <p:nvPicPr>
          <p:cNvPr id="34" name="Picture 33">
            <a:extLst>
              <a:ext uri="{FF2B5EF4-FFF2-40B4-BE49-F238E27FC236}">
                <a16:creationId xmlns:a16="http://schemas.microsoft.com/office/drawing/2014/main" id="{4B815733-2A69-4D2A-BD06-AA5A2E4A8119}"/>
              </a:ext>
            </a:extLst>
          </p:cNvPr>
          <p:cNvPicPr>
            <a:picLocks noChangeAspect="1"/>
          </p:cNvPicPr>
          <p:nvPr/>
        </p:nvPicPr>
        <p:blipFill>
          <a:blip r:embed="rId13"/>
          <a:stretch>
            <a:fillRect/>
          </a:stretch>
        </p:blipFill>
        <p:spPr>
          <a:xfrm>
            <a:off x="9792005" y="5258989"/>
            <a:ext cx="1555772" cy="1238788"/>
          </a:xfrm>
          <a:prstGeom prst="rect">
            <a:avLst/>
          </a:prstGeom>
        </p:spPr>
      </p:pic>
      <p:pic>
        <p:nvPicPr>
          <p:cNvPr id="36" name="Picture 35">
            <a:extLst>
              <a:ext uri="{FF2B5EF4-FFF2-40B4-BE49-F238E27FC236}">
                <a16:creationId xmlns:a16="http://schemas.microsoft.com/office/drawing/2014/main" id="{82361387-0CF3-49CF-85BE-9686F139C6C9}"/>
              </a:ext>
            </a:extLst>
          </p:cNvPr>
          <p:cNvPicPr>
            <a:picLocks noChangeAspect="1"/>
          </p:cNvPicPr>
          <p:nvPr/>
        </p:nvPicPr>
        <p:blipFill>
          <a:blip r:embed="rId13"/>
          <a:stretch>
            <a:fillRect/>
          </a:stretch>
        </p:blipFill>
        <p:spPr>
          <a:xfrm>
            <a:off x="10555754" y="5488142"/>
            <a:ext cx="1515420" cy="1206657"/>
          </a:xfrm>
          <a:prstGeom prst="rect">
            <a:avLst/>
          </a:prstGeom>
        </p:spPr>
      </p:pic>
      <p:pic>
        <p:nvPicPr>
          <p:cNvPr id="38" name="Picture 37">
            <a:extLst>
              <a:ext uri="{FF2B5EF4-FFF2-40B4-BE49-F238E27FC236}">
                <a16:creationId xmlns:a16="http://schemas.microsoft.com/office/drawing/2014/main" id="{A961B011-27B8-4C26-983F-F410536365A4}"/>
              </a:ext>
            </a:extLst>
          </p:cNvPr>
          <p:cNvPicPr>
            <a:picLocks noChangeAspect="1"/>
          </p:cNvPicPr>
          <p:nvPr/>
        </p:nvPicPr>
        <p:blipFill>
          <a:blip r:embed="rId14"/>
          <a:stretch>
            <a:fillRect/>
          </a:stretch>
        </p:blipFill>
        <p:spPr>
          <a:xfrm>
            <a:off x="8912179" y="4217452"/>
            <a:ext cx="1943268" cy="655377"/>
          </a:xfrm>
          <a:prstGeom prst="rect">
            <a:avLst/>
          </a:prstGeom>
        </p:spPr>
      </p:pic>
      <p:sp>
        <p:nvSpPr>
          <p:cNvPr id="22" name="Rectangle: Rounded Corners 21">
            <a:extLst>
              <a:ext uri="{FF2B5EF4-FFF2-40B4-BE49-F238E27FC236}">
                <a16:creationId xmlns:a16="http://schemas.microsoft.com/office/drawing/2014/main" id="{3FB04091-252C-4DD5-ADF0-86AA1370C2BE}"/>
              </a:ext>
            </a:extLst>
          </p:cNvPr>
          <p:cNvSpPr/>
          <p:nvPr/>
        </p:nvSpPr>
        <p:spPr>
          <a:xfrm>
            <a:off x="7663584" y="3469672"/>
            <a:ext cx="1943705" cy="86326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Simon 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Stör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Picture 40">
            <a:extLst>
              <a:ext uri="{FF2B5EF4-FFF2-40B4-BE49-F238E27FC236}">
                <a16:creationId xmlns:a16="http://schemas.microsoft.com/office/drawing/2014/main" id="{3467E506-6A0E-49D7-B51E-AEDD1C41505B}"/>
              </a:ext>
            </a:extLst>
          </p:cNvPr>
          <p:cNvPicPr>
            <a:picLocks noChangeAspect="1"/>
          </p:cNvPicPr>
          <p:nvPr/>
        </p:nvPicPr>
        <p:blipFill>
          <a:blip r:embed="rId9"/>
          <a:stretch>
            <a:fillRect/>
          </a:stretch>
        </p:blipFill>
        <p:spPr>
          <a:xfrm>
            <a:off x="3880658" y="2363106"/>
            <a:ext cx="987328" cy="871926"/>
          </a:xfrm>
          <a:prstGeom prst="rect">
            <a:avLst/>
          </a:prstGeom>
        </p:spPr>
      </p:pic>
      <p:pic>
        <p:nvPicPr>
          <p:cNvPr id="39" name="Picture 38">
            <a:extLst>
              <a:ext uri="{FF2B5EF4-FFF2-40B4-BE49-F238E27FC236}">
                <a16:creationId xmlns:a16="http://schemas.microsoft.com/office/drawing/2014/main" id="{9E38C103-39B8-4252-8A8F-0165D8369207}"/>
              </a:ext>
            </a:extLst>
          </p:cNvPr>
          <p:cNvPicPr>
            <a:picLocks noChangeAspect="1"/>
          </p:cNvPicPr>
          <p:nvPr/>
        </p:nvPicPr>
        <p:blipFill>
          <a:blip r:embed="rId15"/>
          <a:stretch>
            <a:fillRect/>
          </a:stretch>
        </p:blipFill>
        <p:spPr>
          <a:xfrm>
            <a:off x="10759505" y="2830280"/>
            <a:ext cx="1518036" cy="1542422"/>
          </a:xfrm>
          <a:prstGeom prst="rect">
            <a:avLst/>
          </a:prstGeom>
        </p:spPr>
      </p:pic>
    </p:spTree>
    <p:extLst>
      <p:ext uri="{BB962C8B-B14F-4D97-AF65-F5344CB8AC3E}">
        <p14:creationId xmlns:p14="http://schemas.microsoft.com/office/powerpoint/2010/main" val="229306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nvGraphicFramePr>
        <p:xfrm>
          <a:off x="361129" y="1655279"/>
          <a:ext cx="11659112" cy="4062200"/>
        </p:xfrm>
        <a:graphic>
          <a:graphicData uri="http://schemas.openxmlformats.org/drawingml/2006/table">
            <a:tbl>
              <a:tblPr firstRow="1" bandRow="1">
                <a:tableStyleId>{5940675A-B579-460E-94D1-54222C63F5DA}</a:tableStyleId>
              </a:tblPr>
              <a:tblGrid>
                <a:gridCol w="2914778">
                  <a:extLst>
                    <a:ext uri="{9D8B030D-6E8A-4147-A177-3AD203B41FA5}">
                      <a16:colId xmlns:a16="http://schemas.microsoft.com/office/drawing/2014/main" val="1793041539"/>
                    </a:ext>
                  </a:extLst>
                </a:gridCol>
                <a:gridCol w="2914778">
                  <a:extLst>
                    <a:ext uri="{9D8B030D-6E8A-4147-A177-3AD203B41FA5}">
                      <a16:colId xmlns:a16="http://schemas.microsoft.com/office/drawing/2014/main" val="4108464527"/>
                    </a:ext>
                  </a:extLst>
                </a:gridCol>
                <a:gridCol w="3074214">
                  <a:extLst>
                    <a:ext uri="{9D8B030D-6E8A-4147-A177-3AD203B41FA5}">
                      <a16:colId xmlns:a16="http://schemas.microsoft.com/office/drawing/2014/main" val="2605482868"/>
                    </a:ext>
                  </a:extLst>
                </a:gridCol>
                <a:gridCol w="2755342">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am</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not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b="0" dirty="0">
                          <a:solidFill>
                            <a:srgbClr val="002060"/>
                          </a:solidFill>
                          <a:latin typeface="Century Gothic" panose="020B0502020202020204" pitchFamily="34" charset="0"/>
                        </a:rPr>
                        <a:t>K     here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are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not the</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000" b="0" dirty="0">
                          <a:solidFill>
                            <a:srgbClr val="002060"/>
                          </a:solidFill>
                          <a:latin typeface="Century Gothic" panose="020B0502020202020204" pitchFamily="34" charset="0"/>
                        </a:rPr>
                        <a:t>L      there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not a/no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M     yellow</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that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N      correct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O   [female] friend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P    [male] friend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Q   [female] teacher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latin typeface="Century Gothic" panose="020B0502020202020204" pitchFamily="34" charset="0"/>
                        </a:rPr>
                        <a:t>R    [male] teacher]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6" name="Speech Bubble: Rectangle with Corners Rounded 35">
            <a:hlinkClick r:id="" action="ppaction://noaction">
              <a:snd r:embed="rId3" name="T2_W2F_7.1.wav"/>
            </a:hlinkClick>
            <a:extLst>
              <a:ext uri="{FF2B5EF4-FFF2-40B4-BE49-F238E27FC236}">
                <a16:creationId xmlns:a16="http://schemas.microsoft.com/office/drawing/2014/main" id="{9C7F51F2-5AF2-42F7-868B-CD0BB7BBDA0B}"/>
              </a:ext>
            </a:extLst>
          </p:cNvPr>
          <p:cNvSpPr/>
          <p:nvPr/>
        </p:nvSpPr>
        <p:spPr>
          <a:xfrm>
            <a:off x="3712279" y="152745"/>
            <a:ext cx="6388030" cy="559823"/>
          </a:xfrm>
          <a:prstGeom prst="wedgeRoundRectCallout">
            <a:avLst>
              <a:gd name="adj1" fmla="val -52368"/>
              <a:gd name="adj2" fmla="val 144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2_W2F_7.1.wav"/>
            </a:hlinkClick>
            <a:extLst>
              <a:ext uri="{FF2B5EF4-FFF2-40B4-BE49-F238E27FC236}">
                <a16:creationId xmlns:a16="http://schemas.microsoft.com/office/drawing/2014/main" id="{C7E5FAE2-89CE-4D27-B044-DE28F91B7E30}"/>
              </a:ext>
            </a:extLst>
          </p:cNvPr>
          <p:cNvSpPr txBox="1"/>
          <p:nvPr/>
        </p:nvSpPr>
        <p:spPr>
          <a:xfrm>
            <a:off x="3803515" y="237959"/>
            <a:ext cx="6507804"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und</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schreib</a:t>
            </a:r>
            <a:r>
              <a:rPr lang="fr-FR" sz="2200" b="1" dirty="0">
                <a:solidFill>
                  <a:prstClr val="white"/>
                </a:solidFill>
                <a:latin typeface="Century Gothic" panose="020B0502020202020204" pitchFamily="34" charset="0"/>
              </a:rPr>
              <a:t> die </a:t>
            </a:r>
            <a:r>
              <a:rPr lang="fr-FR" sz="2200" b="1" dirty="0" err="1">
                <a:solidFill>
                  <a:prstClr val="white"/>
                </a:solidFill>
                <a:latin typeface="Century Gothic" panose="020B0502020202020204" pitchFamily="34" charset="0"/>
              </a:rPr>
              <a:t>richtigen</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Buchstaben</a:t>
            </a:r>
            <a:r>
              <a:rPr lang="fr-FR" sz="2200" b="1" dirty="0">
                <a:solidFill>
                  <a:prstClr val="white"/>
                </a:solidFill>
                <a:latin typeface="Century Gothic" panose="020B0502020202020204" pitchFamily="34" charset="0"/>
              </a:rPr>
              <a:t>*.</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a:hlinkClick r:id="" action="ppaction://noaction">
              <a:snd r:embed="rId6" name="T2_W2F_7.2.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7" name="T2_W2F_7.3.wav"/>
            </a:hlinkClick>
            <a:extLst>
              <a:ext uri="{FF2B5EF4-FFF2-40B4-BE49-F238E27FC236}">
                <a16:creationId xmlns:a16="http://schemas.microsoft.com/office/drawing/2014/main" id="{027270EE-94CA-4065-8E80-C8AD1AC5F481}"/>
              </a:ext>
            </a:extLst>
          </p:cNvPr>
          <p:cNvSpPr/>
          <p:nvPr/>
        </p:nvSpPr>
        <p:spPr>
          <a:xfrm>
            <a:off x="418429"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8" name="T2_W2F_7.4.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9" name="T2_W2F_7.5.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0" name="T2_W2F_7.6.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1" name="T2_W2F_7.8.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2" name="T2_W2F_7.7.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3" name="T2_W2F_7.9.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N</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Q</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P</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G</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B</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D</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M</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F</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K</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A</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I</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794AC193-88CB-4BD2-971B-0127289E239B}"/>
              </a:ext>
            </a:extLst>
          </p:cNvPr>
          <p:cNvPicPr>
            <a:picLocks noChangeAspect="1"/>
          </p:cNvPicPr>
          <p:nvPr/>
        </p:nvPicPr>
        <p:blipFill>
          <a:blip r:embed="rId14"/>
          <a:stretch>
            <a:fillRect/>
          </a:stretch>
        </p:blipFill>
        <p:spPr>
          <a:xfrm>
            <a:off x="84574" y="115364"/>
            <a:ext cx="536494" cy="493819"/>
          </a:xfrm>
          <a:prstGeom prst="rect">
            <a:avLst/>
          </a:prstGeom>
        </p:spPr>
      </p:pic>
      <p:sp>
        <p:nvSpPr>
          <p:cNvPr id="57" name="Title 1">
            <a:extLst>
              <a:ext uri="{FF2B5EF4-FFF2-40B4-BE49-F238E27FC236}">
                <a16:creationId xmlns:a16="http://schemas.microsoft.com/office/drawing/2014/main" id="{C5AEC19E-3229-4B30-9A8C-AEFEBEB32206}"/>
              </a:ext>
            </a:extLst>
          </p:cNvPr>
          <p:cNvSpPr txBox="1">
            <a:spLocks/>
          </p:cNvSpPr>
          <p:nvPr/>
        </p:nvSpPr>
        <p:spPr>
          <a:xfrm>
            <a:off x="10750225" y="1184129"/>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8" name="Picture 57" descr="A picture containing text, clipart&#10;&#10;Description automatically generated">
            <a:extLst>
              <a:ext uri="{FF2B5EF4-FFF2-40B4-BE49-F238E27FC236}">
                <a16:creationId xmlns:a16="http://schemas.microsoft.com/office/drawing/2014/main" id="{8550122E-C904-4172-A56C-65745B22E90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225" y="-107046"/>
            <a:ext cx="1097375" cy="1402202"/>
          </a:xfrm>
          <a:prstGeom prst="rect">
            <a:avLst/>
          </a:prstGeom>
        </p:spPr>
      </p:pic>
      <p:sp>
        <p:nvSpPr>
          <p:cNvPr id="60" name="TextBox 86">
            <a:extLst>
              <a:ext uri="{FF2B5EF4-FFF2-40B4-BE49-F238E27FC236}">
                <a16:creationId xmlns:a16="http://schemas.microsoft.com/office/drawing/2014/main" id="{A01A000B-6255-4027-A8AE-B4EF33945565}"/>
              </a:ext>
            </a:extLst>
          </p:cNvPr>
          <p:cNvSpPr txBox="1"/>
          <p:nvPr/>
        </p:nvSpPr>
        <p:spPr>
          <a:xfrm>
            <a:off x="8619051" y="6303532"/>
            <a:ext cx="3384536"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err="1">
                <a:solidFill>
                  <a:srgbClr val="002060"/>
                </a:solidFill>
                <a:latin typeface="Century Gothic" panose="020B0502020202020204" pitchFamily="34" charset="0"/>
              </a:rPr>
              <a:t>Buchstaben</a:t>
            </a:r>
            <a:r>
              <a:rPr lang="en-GB" sz="2000" dirty="0">
                <a:solidFill>
                  <a:srgbClr val="002060"/>
                </a:solidFill>
                <a:latin typeface="Century Gothic" panose="020B0502020202020204" pitchFamily="34" charset="0"/>
              </a:rPr>
              <a:t>=letters (A-Z)</a:t>
            </a:r>
          </a:p>
        </p:txBody>
      </p:sp>
    </p:spTree>
    <p:extLst>
      <p:ext uri="{BB962C8B-B14F-4D97-AF65-F5344CB8AC3E}">
        <p14:creationId xmlns:p14="http://schemas.microsoft.com/office/powerpoint/2010/main" val="1736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9">
            <a:extLst>
              <a:ext uri="{FF2B5EF4-FFF2-40B4-BE49-F238E27FC236}">
                <a16:creationId xmlns:a16="http://schemas.microsoft.com/office/drawing/2014/main" id="{F4CE80D4-CEBE-48AE-9436-EF4E5BF4C0D6}"/>
              </a:ext>
            </a:extLst>
          </p:cNvPr>
          <p:cNvGraphicFramePr>
            <a:graphicFrameLocks noGrp="1"/>
          </p:cNvGraphicFramePr>
          <p:nvPr>
            <p:extLst>
              <p:ext uri="{D42A27DB-BD31-4B8C-83A1-F6EECF244321}">
                <p14:modId xmlns:p14="http://schemas.microsoft.com/office/powerpoint/2010/main" val="596542888"/>
              </p:ext>
            </p:extLst>
          </p:nvPr>
        </p:nvGraphicFramePr>
        <p:xfrm>
          <a:off x="2211403" y="1444827"/>
          <a:ext cx="9024044" cy="5139264"/>
        </p:xfrm>
        <a:graphic>
          <a:graphicData uri="http://schemas.openxmlformats.org/drawingml/2006/table">
            <a:tbl>
              <a:tblPr firstRow="1" bandRow="1"/>
              <a:tblGrid>
                <a:gridCol w="252959">
                  <a:extLst>
                    <a:ext uri="{9D8B030D-6E8A-4147-A177-3AD203B41FA5}">
                      <a16:colId xmlns:a16="http://schemas.microsoft.com/office/drawing/2014/main" val="2894444976"/>
                    </a:ext>
                  </a:extLst>
                </a:gridCol>
                <a:gridCol w="2648494">
                  <a:extLst>
                    <a:ext uri="{9D8B030D-6E8A-4147-A177-3AD203B41FA5}">
                      <a16:colId xmlns:a16="http://schemas.microsoft.com/office/drawing/2014/main" val="3753812202"/>
                    </a:ext>
                  </a:extLst>
                </a:gridCol>
                <a:gridCol w="2809762">
                  <a:extLst>
                    <a:ext uri="{9D8B030D-6E8A-4147-A177-3AD203B41FA5}">
                      <a16:colId xmlns:a16="http://schemas.microsoft.com/office/drawing/2014/main" val="4293386852"/>
                    </a:ext>
                  </a:extLst>
                </a:gridCol>
                <a:gridCol w="3312829">
                  <a:extLst>
                    <a:ext uri="{9D8B030D-6E8A-4147-A177-3AD203B41FA5}">
                      <a16:colId xmlns:a16="http://schemas.microsoft.com/office/drawing/2014/main" val="1427192398"/>
                    </a:ext>
                  </a:extLst>
                </a:gridCol>
              </a:tblGrid>
              <a:tr h="64240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A</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800" dirty="0">
                          <a:solidFill>
                            <a:srgbClr val="002060"/>
                          </a:solidFill>
                          <a:latin typeface="Century Gothic" panose="020B0502020202020204" pitchFamily="34" charset="0"/>
                        </a:rPr>
                        <a:t>Person B</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653342"/>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8559796"/>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0037968"/>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4"/>
          <a:stretch>
            <a:fillRect/>
          </a:stretch>
        </p:blipFill>
        <p:spPr>
          <a:xfrm>
            <a:off x="149615" y="1525469"/>
            <a:ext cx="1517794" cy="1542924"/>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1400770" y="2225821"/>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am red</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9A44194E-37F2-4910-AF9F-57D39AFE2983}"/>
              </a:ext>
            </a:extLst>
          </p:cNvPr>
          <p:cNvSpPr txBox="1"/>
          <p:nvPr/>
        </p:nvSpPr>
        <p:spPr>
          <a:xfrm>
            <a:off x="677529" y="551488"/>
            <a:ext cx="11004137" cy="923330"/>
          </a:xfrm>
          <a:prstGeom prst="rect">
            <a:avLst/>
          </a:prstGeom>
          <a:noFill/>
        </p:spPr>
        <p:txBody>
          <a:bodyPr wrap="square" lIns="91440" tIns="45720" rIns="91440" bIns="45720" rtlCol="0" anchor="t">
            <a:spAutoFit/>
          </a:bodyPr>
          <a:lstStyle/>
          <a:p>
            <a:r>
              <a:rPr lang="en-GB" b="1" dirty="0">
                <a:solidFill>
                  <a:srgbClr val="002060"/>
                </a:solidFill>
                <a:latin typeface="Century Gothic"/>
              </a:rPr>
              <a:t>Robbie is muddled yet again. Can you help to make German sentences?</a:t>
            </a:r>
          </a:p>
          <a:p>
            <a:r>
              <a:rPr lang="en-GB" b="1" dirty="0">
                <a:solidFill>
                  <a:srgbClr val="002060"/>
                </a:solidFill>
                <a:latin typeface="Century Gothic" panose="020B0502020202020204" pitchFamily="34" charset="0"/>
              </a:rPr>
              <a:t>Person A translates Robbie’s sentences into German.</a:t>
            </a:r>
          </a:p>
          <a:p>
            <a:r>
              <a:rPr lang="en-GB" b="1" dirty="0">
                <a:solidFill>
                  <a:srgbClr val="002060"/>
                </a:solidFill>
                <a:latin typeface="Century Gothic"/>
              </a:rPr>
              <a:t>Person B corrects the sentences by making them negative. </a:t>
            </a:r>
            <a:endParaRPr lang="en-GB"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500E6770-61B0-43BB-A7C1-9EB0E5B899ED}"/>
              </a:ext>
            </a:extLst>
          </p:cNvPr>
          <p:cNvSpPr txBox="1"/>
          <p:nvPr/>
        </p:nvSpPr>
        <p:spPr>
          <a:xfrm>
            <a:off x="4151062" y="221766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B489556B-E25E-4E40-B5CF-2659A278F138}"/>
              </a:ext>
            </a:extLst>
          </p:cNvPr>
          <p:cNvSpPr txBox="1"/>
          <p:nvPr/>
        </p:nvSpPr>
        <p:spPr>
          <a:xfrm>
            <a:off x="6826692" y="2256342"/>
            <a:ext cx="4697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8B39EE36-85AB-4E1C-9E40-1C163B2784C5}"/>
              </a:ext>
            </a:extLst>
          </p:cNvPr>
          <p:cNvSpPr txBox="1"/>
          <p:nvPr/>
        </p:nvSpPr>
        <p:spPr>
          <a:xfrm>
            <a:off x="1583678" y="2869917"/>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4EFB08C5-0B6F-42FE-9F35-50873751D482}"/>
              </a:ext>
            </a:extLst>
          </p:cNvPr>
          <p:cNvSpPr txBox="1"/>
          <p:nvPr/>
        </p:nvSpPr>
        <p:spPr>
          <a:xfrm>
            <a:off x="4009628" y="288110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05031E6C-D517-4406-B6BA-80D98277EF43}"/>
              </a:ext>
            </a:extLst>
          </p:cNvPr>
          <p:cNvSpPr txBox="1"/>
          <p:nvPr/>
        </p:nvSpPr>
        <p:spPr>
          <a:xfrm>
            <a:off x="7242141" y="2874291"/>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D4B30542-70F7-4077-A594-9784DFB6CC11}"/>
              </a:ext>
            </a:extLst>
          </p:cNvPr>
          <p:cNvSpPr txBox="1"/>
          <p:nvPr/>
        </p:nvSpPr>
        <p:spPr>
          <a:xfrm>
            <a:off x="1794928" y="352163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She is a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B8AFC76-33C1-4672-AC2B-1C850879DC7B}"/>
              </a:ext>
            </a:extLst>
          </p:cNvPr>
          <p:cNvSpPr txBox="1"/>
          <p:nvPr/>
        </p:nvSpPr>
        <p:spPr>
          <a:xfrm>
            <a:off x="4855731" y="3533867"/>
            <a:ext cx="3344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1EC4185C-BC6E-4205-B3FB-4558AC905CC3}"/>
              </a:ext>
            </a:extLst>
          </p:cNvPr>
          <p:cNvSpPr txBox="1"/>
          <p:nvPr/>
        </p:nvSpPr>
        <p:spPr>
          <a:xfrm>
            <a:off x="7699260" y="3507202"/>
            <a:ext cx="3463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err="1">
                <a:ln>
                  <a:noFill/>
                </a:ln>
                <a:solidFill>
                  <a:srgbClr val="002060"/>
                </a:solidFill>
                <a:effectLst/>
                <a:uLnTx/>
                <a:uFillTx/>
                <a:latin typeface="Century Gothic" panose="020B0502020202020204" pitchFamily="34" charset="0"/>
              </a:rPr>
              <a:t>keine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FE768D12-600F-4E9B-8B5C-2CB71DD74842}"/>
              </a:ext>
            </a:extLst>
          </p:cNvPr>
          <p:cNvSpPr txBox="1"/>
          <p:nvPr/>
        </p:nvSpPr>
        <p:spPr>
          <a:xfrm>
            <a:off x="1779094" y="414791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a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96B0200-37F3-4B7C-9DEE-916777693563}"/>
              </a:ext>
            </a:extLst>
          </p:cNvPr>
          <p:cNvSpPr txBox="1"/>
          <p:nvPr/>
        </p:nvSpPr>
        <p:spPr>
          <a:xfrm>
            <a:off x="4977672" y="4172008"/>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165752D-578A-4F05-97A8-30DA344499CF}"/>
              </a:ext>
            </a:extLst>
          </p:cNvPr>
          <p:cNvSpPr txBox="1"/>
          <p:nvPr/>
        </p:nvSpPr>
        <p:spPr>
          <a:xfrm>
            <a:off x="7795743" y="4147916"/>
            <a:ext cx="293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kein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8DB27223-E410-4BAD-847B-DB3F95A52848}"/>
              </a:ext>
            </a:extLst>
          </p:cNvPr>
          <p:cNvSpPr txBox="1"/>
          <p:nvPr/>
        </p:nvSpPr>
        <p:spPr>
          <a:xfrm>
            <a:off x="1847648" y="480660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9365E98-7A0D-418A-BEA1-1FB241DF79CE}"/>
              </a:ext>
            </a:extLst>
          </p:cNvPr>
          <p:cNvSpPr txBox="1"/>
          <p:nvPr/>
        </p:nvSpPr>
        <p:spPr>
          <a:xfrm>
            <a:off x="4925754" y="4759326"/>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CF3D821C-9A90-40EA-9993-164B2F72EB30}"/>
              </a:ext>
            </a:extLst>
          </p:cNvPr>
          <p:cNvSpPr txBox="1"/>
          <p:nvPr/>
        </p:nvSpPr>
        <p:spPr>
          <a:xfrm>
            <a:off x="7604683" y="4778515"/>
            <a:ext cx="3831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43E8CE6-DFAE-457C-A6D3-492866F10A18}"/>
              </a:ext>
            </a:extLst>
          </p:cNvPr>
          <p:cNvSpPr txBox="1"/>
          <p:nvPr/>
        </p:nvSpPr>
        <p:spPr>
          <a:xfrm>
            <a:off x="2211403" y="5418861"/>
            <a:ext cx="2587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wrong!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50E4909-ADCF-4591-8800-1EAF57760759}"/>
              </a:ext>
            </a:extLst>
          </p:cNvPr>
          <p:cNvSpPr txBox="1"/>
          <p:nvPr/>
        </p:nvSpPr>
        <p:spPr>
          <a:xfrm>
            <a:off x="4379063" y="545027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Das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falsch</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3C6A7A34-AA68-4012-86BE-F04DB08829DC}"/>
              </a:ext>
            </a:extLst>
          </p:cNvPr>
          <p:cNvSpPr txBox="1"/>
          <p:nvPr/>
        </p:nvSpPr>
        <p:spPr>
          <a:xfrm>
            <a:off x="7554275" y="540911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falsch</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8D110C1-7C9D-4F28-A311-17CCE9E849BB}"/>
              </a:ext>
            </a:extLst>
          </p:cNvPr>
          <p:cNvSpPr txBox="1"/>
          <p:nvPr/>
        </p:nvSpPr>
        <p:spPr>
          <a:xfrm>
            <a:off x="2060623" y="6079842"/>
            <a:ext cx="33135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He is the teacher.</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E2377827-BA39-4D21-AA1A-1DB4CF189D40}"/>
              </a:ext>
            </a:extLst>
          </p:cNvPr>
          <p:cNvSpPr txBox="1"/>
          <p:nvPr/>
        </p:nvSpPr>
        <p:spPr>
          <a:xfrm>
            <a:off x="4593057" y="607162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Er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der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0E3818CC-E3F2-45D1-B03B-BF81098DBEE6}"/>
              </a:ext>
            </a:extLst>
          </p:cNvPr>
          <p:cNvSpPr txBox="1"/>
          <p:nvPr/>
        </p:nvSpPr>
        <p:spPr>
          <a:xfrm>
            <a:off x="7640392" y="610549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Er</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200" b="1" i="0"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sng" strike="noStrike" kern="1200" cap="none" spc="0" normalizeH="0" noProof="0" dirty="0">
                <a:ln>
                  <a:noFill/>
                </a:ln>
                <a:solidFill>
                  <a:srgbClr val="002060"/>
                </a:solidFill>
                <a:effectLst/>
                <a:uLnTx/>
                <a:uFillTx/>
                <a:latin typeface="Century Gothic" panose="020B0502020202020204" pitchFamily="34" charset="0"/>
              </a:rPr>
              <a:t>der</a:t>
            </a:r>
            <a:r>
              <a:rPr kumimoji="0" lang="en-GB" sz="2200" b="1" i="0"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Lehrer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5C1F98A8-565D-4358-835A-C56102F030DC}"/>
              </a:ext>
            </a:extLst>
          </p:cNvPr>
          <p:cNvPicPr>
            <a:picLocks noChangeAspect="1"/>
          </p:cNvPicPr>
          <p:nvPr/>
        </p:nvPicPr>
        <p:blipFill>
          <a:blip r:embed="rId5"/>
          <a:stretch>
            <a:fillRect/>
          </a:stretch>
        </p:blipFill>
        <p:spPr>
          <a:xfrm>
            <a:off x="303479" y="5418861"/>
            <a:ext cx="1619106" cy="1017454"/>
          </a:xfrm>
          <a:prstGeom prst="rect">
            <a:avLst/>
          </a:prstGeom>
        </p:spPr>
      </p:pic>
      <p:pic>
        <p:nvPicPr>
          <p:cNvPr id="61" name="Picture 60">
            <a:extLst>
              <a:ext uri="{FF2B5EF4-FFF2-40B4-BE49-F238E27FC236}">
                <a16:creationId xmlns:a16="http://schemas.microsoft.com/office/drawing/2014/main" id="{C804A479-8B6C-4F3B-B581-AC0C1C7F2261}"/>
              </a:ext>
            </a:extLst>
          </p:cNvPr>
          <p:cNvPicPr>
            <a:picLocks noChangeAspect="1"/>
          </p:cNvPicPr>
          <p:nvPr/>
        </p:nvPicPr>
        <p:blipFill>
          <a:blip r:embed="rId4"/>
          <a:stretch>
            <a:fillRect/>
          </a:stretch>
        </p:blipFill>
        <p:spPr>
          <a:xfrm>
            <a:off x="4394747" y="2133094"/>
            <a:ext cx="531007" cy="539799"/>
          </a:xfrm>
          <a:prstGeom prst="rect">
            <a:avLst/>
          </a:prstGeom>
        </p:spPr>
      </p:pic>
      <p:grpSp>
        <p:nvGrpSpPr>
          <p:cNvPr id="13" name="Group 12">
            <a:extLst>
              <a:ext uri="{FF2B5EF4-FFF2-40B4-BE49-F238E27FC236}">
                <a16:creationId xmlns:a16="http://schemas.microsoft.com/office/drawing/2014/main" id="{1F5EE389-7630-4032-8BCB-38E6A07ADA74}"/>
              </a:ext>
            </a:extLst>
          </p:cNvPr>
          <p:cNvGrpSpPr/>
          <p:nvPr/>
        </p:nvGrpSpPr>
        <p:grpSpPr>
          <a:xfrm>
            <a:off x="4489062" y="2842816"/>
            <a:ext cx="474143" cy="490271"/>
            <a:chOff x="4489062" y="2842816"/>
            <a:chExt cx="474143" cy="490271"/>
          </a:xfrm>
        </p:grpSpPr>
        <p:pic>
          <p:nvPicPr>
            <p:cNvPr id="6" name="Picture 5">
              <a:extLst>
                <a:ext uri="{FF2B5EF4-FFF2-40B4-BE49-F238E27FC236}">
                  <a16:creationId xmlns:a16="http://schemas.microsoft.com/office/drawing/2014/main" id="{5B6C5249-85A9-48FC-A9F2-36656C89BEE9}"/>
                </a:ext>
              </a:extLst>
            </p:cNvPr>
            <p:cNvPicPr>
              <a:picLocks noChangeAspect="1"/>
            </p:cNvPicPr>
            <p:nvPr/>
          </p:nvPicPr>
          <p:blipFill>
            <a:blip r:embed="rId6"/>
            <a:stretch>
              <a:fillRect/>
            </a:stretch>
          </p:blipFill>
          <p:spPr>
            <a:xfrm>
              <a:off x="4489062" y="2842816"/>
              <a:ext cx="470371" cy="490271"/>
            </a:xfrm>
            <a:prstGeom prst="rect">
              <a:avLst/>
            </a:prstGeom>
          </p:spPr>
        </p:pic>
        <p:pic>
          <p:nvPicPr>
            <p:cNvPr id="7" name="Picture 6">
              <a:extLst>
                <a:ext uri="{FF2B5EF4-FFF2-40B4-BE49-F238E27FC236}">
                  <a16:creationId xmlns:a16="http://schemas.microsoft.com/office/drawing/2014/main" id="{96E9300D-485D-4064-989A-E2738E703916}"/>
                </a:ext>
              </a:extLst>
            </p:cNvPr>
            <p:cNvPicPr>
              <a:picLocks noChangeAspect="1"/>
            </p:cNvPicPr>
            <p:nvPr/>
          </p:nvPicPr>
          <p:blipFill>
            <a:blip r:embed="rId7"/>
            <a:stretch>
              <a:fillRect/>
            </a:stretch>
          </p:blipFill>
          <p:spPr>
            <a:xfrm>
              <a:off x="4669176" y="2987115"/>
              <a:ext cx="294029" cy="262804"/>
            </a:xfrm>
            <a:prstGeom prst="rect">
              <a:avLst/>
            </a:prstGeom>
          </p:spPr>
        </p:pic>
      </p:grpSp>
      <p:pic>
        <p:nvPicPr>
          <p:cNvPr id="8" name="Picture 7">
            <a:extLst>
              <a:ext uri="{FF2B5EF4-FFF2-40B4-BE49-F238E27FC236}">
                <a16:creationId xmlns:a16="http://schemas.microsoft.com/office/drawing/2014/main" id="{99A42901-A27A-4475-B716-7FFBC2156AE5}"/>
              </a:ext>
            </a:extLst>
          </p:cNvPr>
          <p:cNvPicPr>
            <a:picLocks noChangeAspect="1"/>
          </p:cNvPicPr>
          <p:nvPr/>
        </p:nvPicPr>
        <p:blipFill>
          <a:blip r:embed="rId8"/>
          <a:stretch>
            <a:fillRect/>
          </a:stretch>
        </p:blipFill>
        <p:spPr>
          <a:xfrm>
            <a:off x="4652030" y="3554326"/>
            <a:ext cx="377985" cy="353599"/>
          </a:xfrm>
          <a:prstGeom prst="rect">
            <a:avLst/>
          </a:prstGeom>
        </p:spPr>
      </p:pic>
      <p:pic>
        <p:nvPicPr>
          <p:cNvPr id="62" name="Picture 61">
            <a:extLst>
              <a:ext uri="{FF2B5EF4-FFF2-40B4-BE49-F238E27FC236}">
                <a16:creationId xmlns:a16="http://schemas.microsoft.com/office/drawing/2014/main" id="{839F0D9D-15C7-4947-8624-894919352E25}"/>
              </a:ext>
            </a:extLst>
          </p:cNvPr>
          <p:cNvPicPr>
            <a:picLocks noChangeAspect="1"/>
          </p:cNvPicPr>
          <p:nvPr/>
        </p:nvPicPr>
        <p:blipFill>
          <a:blip r:embed="rId7"/>
          <a:stretch>
            <a:fillRect/>
          </a:stretch>
        </p:blipFill>
        <p:spPr>
          <a:xfrm>
            <a:off x="4704130" y="3478951"/>
            <a:ext cx="294029" cy="262804"/>
          </a:xfrm>
          <a:prstGeom prst="rect">
            <a:avLst/>
          </a:prstGeom>
        </p:spPr>
      </p:pic>
      <p:pic>
        <p:nvPicPr>
          <p:cNvPr id="9" name="Picture 8">
            <a:extLst>
              <a:ext uri="{FF2B5EF4-FFF2-40B4-BE49-F238E27FC236}">
                <a16:creationId xmlns:a16="http://schemas.microsoft.com/office/drawing/2014/main" id="{B31949F8-AA38-4676-9E3A-0887DBDC737C}"/>
              </a:ext>
            </a:extLst>
          </p:cNvPr>
          <p:cNvPicPr>
            <a:picLocks noChangeAspect="1"/>
          </p:cNvPicPr>
          <p:nvPr/>
        </p:nvPicPr>
        <p:blipFill>
          <a:blip r:embed="rId9"/>
          <a:stretch>
            <a:fillRect/>
          </a:stretch>
        </p:blipFill>
        <p:spPr>
          <a:xfrm>
            <a:off x="4701183" y="4077384"/>
            <a:ext cx="243861" cy="493819"/>
          </a:xfrm>
          <a:prstGeom prst="rect">
            <a:avLst/>
          </a:prstGeom>
        </p:spPr>
      </p:pic>
      <p:pic>
        <p:nvPicPr>
          <p:cNvPr id="10" name="Picture 9">
            <a:extLst>
              <a:ext uri="{FF2B5EF4-FFF2-40B4-BE49-F238E27FC236}">
                <a16:creationId xmlns:a16="http://schemas.microsoft.com/office/drawing/2014/main" id="{EAC3C4A6-270C-4290-BC9B-BA30F38578BA}"/>
              </a:ext>
            </a:extLst>
          </p:cNvPr>
          <p:cNvPicPr>
            <a:picLocks noChangeAspect="1"/>
          </p:cNvPicPr>
          <p:nvPr/>
        </p:nvPicPr>
        <p:blipFill>
          <a:blip r:embed="rId10"/>
          <a:stretch>
            <a:fillRect/>
          </a:stretch>
        </p:blipFill>
        <p:spPr>
          <a:xfrm>
            <a:off x="4666286" y="4717205"/>
            <a:ext cx="561295" cy="561295"/>
          </a:xfrm>
          <a:prstGeom prst="rect">
            <a:avLst/>
          </a:prstGeom>
        </p:spPr>
      </p:pic>
      <p:pic>
        <p:nvPicPr>
          <p:cNvPr id="11" name="Picture 10">
            <a:extLst>
              <a:ext uri="{FF2B5EF4-FFF2-40B4-BE49-F238E27FC236}">
                <a16:creationId xmlns:a16="http://schemas.microsoft.com/office/drawing/2014/main" id="{08E9665F-446E-4DDF-836E-B22DD15D4404}"/>
              </a:ext>
            </a:extLst>
          </p:cNvPr>
          <p:cNvPicPr>
            <a:picLocks noChangeAspect="1"/>
          </p:cNvPicPr>
          <p:nvPr/>
        </p:nvPicPr>
        <p:blipFill>
          <a:blip r:embed="rId11"/>
          <a:stretch>
            <a:fillRect/>
          </a:stretch>
        </p:blipFill>
        <p:spPr>
          <a:xfrm>
            <a:off x="4593057" y="5387446"/>
            <a:ext cx="489093" cy="451879"/>
          </a:xfrm>
          <a:prstGeom prst="rect">
            <a:avLst/>
          </a:prstGeom>
        </p:spPr>
      </p:pic>
      <p:pic>
        <p:nvPicPr>
          <p:cNvPr id="12" name="Picture 11">
            <a:extLst>
              <a:ext uri="{FF2B5EF4-FFF2-40B4-BE49-F238E27FC236}">
                <a16:creationId xmlns:a16="http://schemas.microsoft.com/office/drawing/2014/main" id="{CFCF7427-FD27-4BAA-9358-D1571F965C9C}"/>
              </a:ext>
            </a:extLst>
          </p:cNvPr>
          <p:cNvPicPr>
            <a:picLocks noChangeAspect="1"/>
          </p:cNvPicPr>
          <p:nvPr/>
        </p:nvPicPr>
        <p:blipFill>
          <a:blip r:embed="rId12"/>
          <a:stretch>
            <a:fillRect/>
          </a:stretch>
        </p:blipFill>
        <p:spPr>
          <a:xfrm>
            <a:off x="4823113" y="6006480"/>
            <a:ext cx="286537" cy="481626"/>
          </a:xfrm>
          <a:prstGeom prst="rect">
            <a:avLst/>
          </a:prstGeom>
        </p:spPr>
      </p:pic>
      <p:sp>
        <p:nvSpPr>
          <p:cNvPr id="64" name="Oval Callout 19">
            <a:extLst>
              <a:ext uri="{FF2B5EF4-FFF2-40B4-BE49-F238E27FC236}">
                <a16:creationId xmlns:a16="http://schemas.microsoft.com/office/drawing/2014/main" id="{1AB6E206-1840-447A-99FE-D0F2B99A0DAE}"/>
              </a:ext>
            </a:extLst>
          </p:cNvPr>
          <p:cNvSpPr/>
          <p:nvPr/>
        </p:nvSpPr>
        <p:spPr>
          <a:xfrm>
            <a:off x="8670050" y="2718007"/>
            <a:ext cx="3157921" cy="923330"/>
          </a:xfrm>
          <a:prstGeom prst="wedgeEllipseCallout">
            <a:avLst>
              <a:gd name="adj1" fmla="val -21810"/>
              <a:gd name="adj2" fmla="val 18355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with proper nouns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5" name="Oval Callout 19">
            <a:extLst>
              <a:ext uri="{FF2B5EF4-FFF2-40B4-BE49-F238E27FC236}">
                <a16:creationId xmlns:a16="http://schemas.microsoft.com/office/drawing/2014/main" id="{2145E4A7-5FAC-49A2-9371-B247AA88A4EA}"/>
              </a:ext>
            </a:extLst>
          </p:cNvPr>
          <p:cNvSpPr/>
          <p:nvPr/>
        </p:nvSpPr>
        <p:spPr>
          <a:xfrm>
            <a:off x="5211733" y="3306696"/>
            <a:ext cx="3773764" cy="1129535"/>
          </a:xfrm>
          <a:prstGeom prst="wedgeEllipseCallout">
            <a:avLst>
              <a:gd name="adj1" fmla="val 62664"/>
              <a:gd name="adj2" fmla="val 19268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before der/die/das</a:t>
            </a:r>
            <a:r>
              <a:rPr lang="en-GB" sz="2000" b="1" kern="0" dirty="0">
                <a:solidFill>
                  <a:schemeClr val="bg1"/>
                </a:solidFill>
                <a:latin typeface="Century Gothic" panose="020F0302020204030204"/>
              </a:rPr>
              <a:t>.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Oval Callout 19">
            <a:extLst>
              <a:ext uri="{FF2B5EF4-FFF2-40B4-BE49-F238E27FC236}">
                <a16:creationId xmlns:a16="http://schemas.microsoft.com/office/drawing/2014/main" id="{6C7024AA-F269-4405-9AED-CF4A7E3FBAA9}"/>
              </a:ext>
            </a:extLst>
          </p:cNvPr>
          <p:cNvSpPr/>
          <p:nvPr/>
        </p:nvSpPr>
        <p:spPr>
          <a:xfrm>
            <a:off x="5874077" y="190215"/>
            <a:ext cx="4629974" cy="1125719"/>
          </a:xfrm>
          <a:prstGeom prst="wedgeEllipseCallout">
            <a:avLst>
              <a:gd name="adj1" fmla="val 32502"/>
              <a:gd name="adj2" fmla="val 14202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Rot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is an adjective so we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make it negative.</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fade">
                                      <p:cBhvr>
                                        <p:cTn id="106" dur="500"/>
                                        <p:tgtEl>
                                          <p:spTgt spid="64"/>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4"/>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500"/>
                                        <p:tgtEl>
                                          <p:spTgt spid="65"/>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39" grpId="0"/>
      <p:bldP spid="40" grpId="0"/>
      <p:bldP spid="41" grpId="0"/>
      <p:bldP spid="42" grpId="0"/>
      <p:bldP spid="44" grpId="0"/>
      <p:bldP spid="45" grpId="0"/>
      <p:bldP spid="46" grpId="0"/>
      <p:bldP spid="47" grpId="0"/>
      <p:bldP spid="48" grpId="0"/>
      <p:bldP spid="49" grpId="0"/>
      <p:bldP spid="51" grpId="0"/>
      <p:bldP spid="52" grpId="0"/>
      <p:bldP spid="53" grpId="0"/>
      <p:bldP spid="54" grpId="0"/>
      <p:bldP spid="55" grpId="0"/>
      <p:bldP spid="56" grpId="0"/>
      <p:bldP spid="57" grpId="0"/>
      <p:bldP spid="58" grpId="0"/>
      <p:bldP spid="59" grpId="0"/>
      <p:bldP spid="64" grpId="0" animBg="1"/>
      <p:bldP spid="64" grpId="1" animBg="1"/>
      <p:bldP spid="65" grpId="0" animBg="1"/>
      <p:bldP spid="65" grpId="1" animBg="1"/>
      <p:bldP spid="66" grpId="0" animBg="1"/>
      <p:bldP spid="6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
            <a:extLst>
              <a:ext uri="{FF2B5EF4-FFF2-40B4-BE49-F238E27FC236}">
                <a16:creationId xmlns:a16="http://schemas.microsoft.com/office/drawing/2014/main" id="{B0448355-2991-4CE3-A149-58297DF1079A}"/>
              </a:ext>
            </a:extLst>
          </p:cNvPr>
          <p:cNvGraphicFramePr>
            <a:graphicFrameLocks noGrp="1"/>
          </p:cNvGraphicFramePr>
          <p:nvPr>
            <p:extLst>
              <p:ext uri="{D42A27DB-BD31-4B8C-83A1-F6EECF244321}">
                <p14:modId xmlns:p14="http://schemas.microsoft.com/office/powerpoint/2010/main" val="792681385"/>
              </p:ext>
            </p:extLst>
          </p:nvPr>
        </p:nvGraphicFramePr>
        <p:xfrm>
          <a:off x="1111914" y="2288540"/>
          <a:ext cx="10815700" cy="2857454"/>
        </p:xfrm>
        <a:graphic>
          <a:graphicData uri="http://schemas.openxmlformats.org/drawingml/2006/table">
            <a:tbl>
              <a:tblPr firstRow="1" bandRow="1">
                <a:tableStyleId>{5940675A-B579-460E-94D1-54222C63F5DA}</a:tableStyleId>
              </a:tblPr>
              <a:tblGrid>
                <a:gridCol w="3475317">
                  <a:extLst>
                    <a:ext uri="{9D8B030D-6E8A-4147-A177-3AD203B41FA5}">
                      <a16:colId xmlns:a16="http://schemas.microsoft.com/office/drawing/2014/main" val="1793041539"/>
                    </a:ext>
                  </a:extLst>
                </a:gridCol>
                <a:gridCol w="2640883">
                  <a:extLst>
                    <a:ext uri="{9D8B030D-6E8A-4147-A177-3AD203B41FA5}">
                      <a16:colId xmlns:a16="http://schemas.microsoft.com/office/drawing/2014/main" val="4108464527"/>
                    </a:ext>
                  </a:extLst>
                </a:gridCol>
                <a:gridCol w="4699500">
                  <a:extLst>
                    <a:ext uri="{9D8B030D-6E8A-4147-A177-3AD203B41FA5}">
                      <a16:colId xmlns:a16="http://schemas.microsoft.com/office/drawing/2014/main" val="2605482868"/>
                    </a:ext>
                  </a:extLst>
                </a:gridCol>
              </a:tblGrid>
              <a:tr h="1310498">
                <a:tc rowSpan="3">
                  <a:txBody>
                    <a:bodyPr/>
                    <a:lstStyle/>
                    <a:p>
                      <a:pPr algn="ctr"/>
                      <a:r>
                        <a:rPr lang="en-GB" sz="2000" b="0" dirty="0">
                          <a:solidFill>
                            <a:srgbClr val="002060"/>
                          </a:solidFill>
                          <a:latin typeface="Century Gothic" panose="020B0502020202020204" pitchFamily="34" charset="0"/>
                        </a:rPr>
                        <a:t>Ich bin</a:t>
                      </a:r>
                    </a:p>
                    <a:p>
                      <a:pPr algn="ctr"/>
                      <a:r>
                        <a:rPr lang="en-GB" sz="2000" b="0" dirty="0">
                          <a:solidFill>
                            <a:srgbClr val="002060"/>
                          </a:solidFill>
                          <a:latin typeface="Century Gothic" panose="020B0502020202020204" pitchFamily="34" charset="0"/>
                        </a:rPr>
                        <a:t>Du </a:t>
                      </a:r>
                      <a:r>
                        <a:rPr lang="en-GB" sz="2000" b="0" dirty="0" err="1">
                          <a:solidFill>
                            <a:srgbClr val="002060"/>
                          </a:solidFill>
                          <a:latin typeface="Century Gothic" panose="020B0502020202020204" pitchFamily="34" charset="0"/>
                        </a:rPr>
                        <a:t>bist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Er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Sie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Das </a:t>
                      </a:r>
                      <a:r>
                        <a:rPr lang="en-GB" sz="2000" b="0" dirty="0" err="1">
                          <a:solidFill>
                            <a:srgbClr val="002060"/>
                          </a:solidFill>
                          <a:latin typeface="Century Gothic" panose="020B0502020202020204" pitchFamily="34" charset="0"/>
                        </a:rPr>
                        <a:t>ist</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rowSpan="3">
                  <a:txBody>
                    <a:bodyPr/>
                    <a:lstStyle/>
                    <a:p>
                      <a:pPr algn="ctr"/>
                      <a:r>
                        <a:rPr lang="en-GB" sz="2000" b="0" dirty="0" err="1">
                          <a:solidFill>
                            <a:srgbClr val="002060"/>
                          </a:solidFill>
                          <a:latin typeface="Century Gothic" panose="020B0502020202020204" pitchFamily="34" charset="0"/>
                        </a:rPr>
                        <a:t>nicht</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ein</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eine</a:t>
                      </a:r>
                    </a:p>
                    <a:p>
                      <a:pPr algn="ctr"/>
                      <a:r>
                        <a:rPr lang="en-GB" sz="2000" b="0" dirty="0" err="1">
                          <a:solidFill>
                            <a:srgbClr val="002060"/>
                          </a:solidFill>
                          <a:latin typeface="Century Gothic" panose="020B0502020202020204" pitchFamily="34" charset="0"/>
                        </a:rPr>
                        <a:t>kein</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keine</a:t>
                      </a:r>
                      <a:endParaRPr lang="en-GB" sz="2000" b="0" dirty="0">
                        <a:solidFill>
                          <a:srgbClr val="002060"/>
                        </a:solidFill>
                        <a:latin typeface="Century Gothic" panose="020B0502020202020204" pitchFamily="34" charset="0"/>
                      </a:endParaRPr>
                    </a:p>
                    <a:p>
                      <a:pPr algn="ct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der</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die</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nicht</a:t>
                      </a:r>
                      <a:r>
                        <a:rPr lang="en-GB" sz="2000" b="0" dirty="0">
                          <a:solidFill>
                            <a:srgbClr val="002060"/>
                          </a:solidFill>
                          <a:latin typeface="Century Gothic" panose="020B0502020202020204" pitchFamily="34" charset="0"/>
                        </a:rPr>
                        <a:t> das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tc>
                  <a:txBody>
                    <a:bodyPr/>
                    <a:lstStyle/>
                    <a:p>
                      <a:pPr algn="ctr"/>
                      <a:r>
                        <a:rPr lang="en-GB" sz="2000" b="0" dirty="0">
                          <a:solidFill>
                            <a:srgbClr val="002060"/>
                          </a:solidFill>
                          <a:latin typeface="Century Gothic" panose="020B0502020202020204" pitchFamily="34" charset="0"/>
                        </a:rPr>
                        <a:t>rot/</a:t>
                      </a:r>
                      <a:r>
                        <a:rPr lang="en-GB" sz="2000" b="0" dirty="0" err="1">
                          <a:solidFill>
                            <a:srgbClr val="002060"/>
                          </a:solidFill>
                          <a:latin typeface="Century Gothic" panose="020B0502020202020204" pitchFamily="34" charset="0"/>
                        </a:rPr>
                        <a:t>gelb</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falsch</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richtig</a:t>
                      </a:r>
                      <a:r>
                        <a:rPr lang="en-GB" sz="2000" b="0" dirty="0">
                          <a:solidFill>
                            <a:srgbClr val="002060"/>
                          </a:solidFill>
                          <a:latin typeface="Century Gothic" panose="020B0502020202020204" pitchFamily="34" charset="0"/>
                        </a:rPr>
                        <a:t>/da/</a:t>
                      </a:r>
                      <a:r>
                        <a:rPr lang="en-GB" sz="2000" b="0" dirty="0" err="1">
                          <a:solidFill>
                            <a:srgbClr val="002060"/>
                          </a:solidFill>
                          <a:latin typeface="Century Gothic" panose="020B0502020202020204" pitchFamily="34" charset="0"/>
                        </a:rPr>
                        <a:t>hier</a:t>
                      </a:r>
                      <a:r>
                        <a:rPr lang="en-GB" sz="20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wahr</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904299085"/>
                  </a:ext>
                </a:extLst>
              </a:tr>
              <a:tr h="773478">
                <a:tc vMerge="1">
                  <a:txBody>
                    <a:bodyPr/>
                    <a:lstStyle/>
                    <a:p>
                      <a:endParaRPr lang="en-GB"/>
                    </a:p>
                  </a:txBody>
                  <a:tcPr/>
                </a:tc>
                <a:tc vMerge="1">
                  <a:txBody>
                    <a:bodyPr/>
                    <a:lstStyle/>
                    <a:p>
                      <a:endParaRPr lang="en-GB"/>
                    </a:p>
                  </a:txBody>
                  <a:tcPr/>
                </a:tc>
                <a:tc>
                  <a:txBody>
                    <a:bodyPr/>
                    <a:lstStyle/>
                    <a:p>
                      <a:pPr algn="ctr"/>
                      <a:r>
                        <a:rPr lang="en-GB" sz="2000" b="0" dirty="0">
                          <a:solidFill>
                            <a:srgbClr val="002060"/>
                          </a:solidFill>
                          <a:latin typeface="Century Gothic" panose="020B0502020202020204" pitchFamily="34" charset="0"/>
                        </a:rPr>
                        <a:t>England/Deutschland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3176213737"/>
                  </a:ext>
                </a:extLst>
              </a:tr>
              <a:tr h="773478">
                <a:tc vMerge="1">
                  <a:txBody>
                    <a:bodyPr/>
                    <a:lstStyle/>
                    <a:p>
                      <a:endParaRPr lang="en-GB"/>
                    </a:p>
                  </a:txBody>
                  <a:tcPr/>
                </a:tc>
                <a:tc vMerge="1">
                  <a:txBody>
                    <a:bodyPr/>
                    <a:lstStyle/>
                    <a:p>
                      <a:endParaRPr lang="en-GB"/>
                    </a:p>
                  </a:txBody>
                  <a:tcPr/>
                </a:tc>
                <a:tc>
                  <a:txBody>
                    <a:bodyPr/>
                    <a:lstStyle/>
                    <a:p>
                      <a:pPr algn="ctr"/>
                      <a:r>
                        <a:rPr lang="en-GB" sz="2000" b="0" dirty="0">
                          <a:solidFill>
                            <a:srgbClr val="002060"/>
                          </a:solidFill>
                          <a:latin typeface="Century Gothic" panose="020B0502020202020204" pitchFamily="34" charset="0"/>
                        </a:rPr>
                        <a:t>Freund/</a:t>
                      </a:r>
                      <a:r>
                        <a:rPr lang="en-GB" sz="2000" b="0" dirty="0" err="1">
                          <a:solidFill>
                            <a:srgbClr val="002060"/>
                          </a:solidFill>
                          <a:latin typeface="Century Gothic" panose="020B0502020202020204" pitchFamily="34" charset="0"/>
                        </a:rPr>
                        <a:t>Freundin</a:t>
                      </a:r>
                      <a:r>
                        <a:rPr lang="en-GB" sz="2000" b="0" dirty="0">
                          <a:solidFill>
                            <a:srgbClr val="002060"/>
                          </a:solidFill>
                          <a:latin typeface="Century Gothic" panose="020B0502020202020204" pitchFamily="34" charset="0"/>
                        </a:rPr>
                        <a:t>/Lehrer/</a:t>
                      </a:r>
                      <a:r>
                        <a:rPr lang="en-GB" sz="2000" b="0" dirty="0" err="1">
                          <a:solidFill>
                            <a:srgbClr val="002060"/>
                          </a:solidFill>
                          <a:latin typeface="Century Gothic" panose="020B0502020202020204" pitchFamily="34" charset="0"/>
                        </a:rPr>
                        <a:t>Lehrerin</a:t>
                      </a:r>
                      <a:endParaRPr lang="en-GB" sz="2000" b="0" dirty="0">
                        <a:solidFill>
                          <a:srgbClr val="002060"/>
                        </a:solidFill>
                        <a:latin typeface="Century Gothic" panose="020B0502020202020204" pitchFamily="34" charset="0"/>
                      </a:endParaRPr>
                    </a:p>
                    <a:p>
                      <a:pPr algn="ctr"/>
                      <a:r>
                        <a:rPr lang="en-GB" sz="2000" b="0" dirty="0">
                          <a:solidFill>
                            <a:srgbClr val="002060"/>
                          </a:solidFill>
                          <a:latin typeface="Century Gothic" panose="020B0502020202020204" pitchFamily="34" charset="0"/>
                        </a:rPr>
                        <a:t>Buch/Ort/Tier/Ding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noFill/>
                  </a:tcPr>
                </a:tc>
                <a:extLst>
                  <a:ext uri="{0D108BD9-81ED-4DB2-BD59-A6C34878D82A}">
                    <a16:rowId xmlns:a16="http://schemas.microsoft.com/office/drawing/2014/main" val="1367919149"/>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20" name="Picture 19">
            <a:extLst>
              <a:ext uri="{FF2B5EF4-FFF2-40B4-BE49-F238E27FC236}">
                <a16:creationId xmlns:a16="http://schemas.microsoft.com/office/drawing/2014/main" id="{79D11A1C-0A7A-474C-B200-ABAE14957AC2}"/>
              </a:ext>
            </a:extLst>
          </p:cNvPr>
          <p:cNvPicPr>
            <a:picLocks noChangeAspect="1"/>
          </p:cNvPicPr>
          <p:nvPr/>
        </p:nvPicPr>
        <p:blipFill>
          <a:blip r:embed="rId4"/>
          <a:stretch>
            <a:fillRect/>
          </a:stretch>
        </p:blipFill>
        <p:spPr>
          <a:xfrm>
            <a:off x="688694" y="4355863"/>
            <a:ext cx="1490082" cy="1514752"/>
          </a:xfrm>
          <a:prstGeom prst="rect">
            <a:avLst/>
          </a:prstGeom>
        </p:spPr>
      </p:pic>
      <p:sp>
        <p:nvSpPr>
          <p:cNvPr id="21" name="TextBox 20">
            <a:extLst>
              <a:ext uri="{FF2B5EF4-FFF2-40B4-BE49-F238E27FC236}">
                <a16:creationId xmlns:a16="http://schemas.microsoft.com/office/drawing/2014/main" id="{625EBF6C-59B2-408C-A9A9-337C34FF1C98}"/>
              </a:ext>
            </a:extLst>
          </p:cNvPr>
          <p:cNvSpPr txBox="1"/>
          <p:nvPr/>
        </p:nvSpPr>
        <p:spPr>
          <a:xfrm>
            <a:off x="1201250" y="60616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am red</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500E6770-61B0-43BB-A7C1-9EB0E5B899ED}"/>
              </a:ext>
            </a:extLst>
          </p:cNvPr>
          <p:cNvSpPr txBox="1"/>
          <p:nvPr/>
        </p:nvSpPr>
        <p:spPr>
          <a:xfrm>
            <a:off x="4470650" y="60201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B489556B-E25E-4E40-B5CF-2659A278F138}"/>
              </a:ext>
            </a:extLst>
          </p:cNvPr>
          <p:cNvSpPr txBox="1"/>
          <p:nvPr/>
        </p:nvSpPr>
        <p:spPr>
          <a:xfrm>
            <a:off x="7198399" y="6040866"/>
            <a:ext cx="46975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bin </a:t>
            </a:r>
            <a:r>
              <a:rPr kumimoji="0" lang="en-GB" sz="2400" b="1" i="0" u="sng"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rot</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8B39EE36-85AB-4E1C-9E40-1C163B2784C5}"/>
              </a:ext>
            </a:extLst>
          </p:cNvPr>
          <p:cNvSpPr txBox="1"/>
          <p:nvPr/>
        </p:nvSpPr>
        <p:spPr>
          <a:xfrm>
            <a:off x="1201250" y="605680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4EFB08C5-0B6F-42FE-9F35-50873751D482}"/>
              </a:ext>
            </a:extLst>
          </p:cNvPr>
          <p:cNvSpPr txBox="1"/>
          <p:nvPr/>
        </p:nvSpPr>
        <p:spPr>
          <a:xfrm>
            <a:off x="4193684" y="6091485"/>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05031E6C-D517-4406-B6BA-80D98277EF43}"/>
              </a:ext>
            </a:extLst>
          </p:cNvPr>
          <p:cNvSpPr txBox="1"/>
          <p:nvPr/>
        </p:nvSpPr>
        <p:spPr>
          <a:xfrm>
            <a:off x="7822219" y="607475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D4B30542-70F7-4077-A594-9784DFB6CC11}"/>
              </a:ext>
            </a:extLst>
          </p:cNvPr>
          <p:cNvSpPr txBox="1"/>
          <p:nvPr/>
        </p:nvSpPr>
        <p:spPr>
          <a:xfrm>
            <a:off x="1320926" y="6057750"/>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She is a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B8AFC76-33C1-4672-AC2B-1C850879DC7B}"/>
              </a:ext>
            </a:extLst>
          </p:cNvPr>
          <p:cNvSpPr txBox="1"/>
          <p:nvPr/>
        </p:nvSpPr>
        <p:spPr>
          <a:xfrm>
            <a:off x="4873666" y="6082882"/>
            <a:ext cx="3344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1EC4185C-BC6E-4205-B3FB-4558AC905CC3}"/>
              </a:ext>
            </a:extLst>
          </p:cNvPr>
          <p:cNvSpPr txBox="1"/>
          <p:nvPr/>
        </p:nvSpPr>
        <p:spPr>
          <a:xfrm>
            <a:off x="8169422" y="6075687"/>
            <a:ext cx="3463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Sie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keine</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200" b="1" i="0" u="none" strike="noStrike" kern="1200" cap="none" spc="0" normalizeH="0" noProof="0" dirty="0" err="1">
                <a:ln>
                  <a:noFill/>
                </a:ln>
                <a:solidFill>
                  <a:srgbClr val="002060"/>
                </a:solidFill>
                <a:effectLst/>
                <a:uLnTx/>
                <a:uFillTx/>
                <a:latin typeface="Century Gothic" panose="020B0502020202020204" pitchFamily="34" charset="0"/>
              </a:rPr>
              <a:t>Freundin</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FE768D12-600F-4E9B-8B5C-2CB71DD74842}"/>
              </a:ext>
            </a:extLst>
          </p:cNvPr>
          <p:cNvSpPr txBox="1"/>
          <p:nvPr/>
        </p:nvSpPr>
        <p:spPr>
          <a:xfrm>
            <a:off x="1350830" y="6074526"/>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a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96B0200-37F3-4B7C-9DEE-916777693563}"/>
              </a:ext>
            </a:extLst>
          </p:cNvPr>
          <p:cNvSpPr txBox="1"/>
          <p:nvPr/>
        </p:nvSpPr>
        <p:spPr>
          <a:xfrm>
            <a:off x="5165014" y="6029629"/>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B165752D-578A-4F05-97A8-30DA344499CF}"/>
              </a:ext>
            </a:extLst>
          </p:cNvPr>
          <p:cNvSpPr txBox="1"/>
          <p:nvPr/>
        </p:nvSpPr>
        <p:spPr>
          <a:xfrm>
            <a:off x="8257700" y="6053599"/>
            <a:ext cx="29322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kein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Buch.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8DB27223-E410-4BAD-847B-DB3F95A52848}"/>
              </a:ext>
            </a:extLst>
          </p:cNvPr>
          <p:cNvSpPr txBox="1"/>
          <p:nvPr/>
        </p:nvSpPr>
        <p:spPr>
          <a:xfrm>
            <a:off x="1377255" y="608861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9365E98-7A0D-418A-BEA1-1FB241DF79CE}"/>
              </a:ext>
            </a:extLst>
          </p:cNvPr>
          <p:cNvSpPr txBox="1"/>
          <p:nvPr/>
        </p:nvSpPr>
        <p:spPr>
          <a:xfrm>
            <a:off x="5093877" y="6072716"/>
            <a:ext cx="2752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CF3D821C-9A90-40EA-9993-164B2F72EB30}"/>
              </a:ext>
            </a:extLst>
          </p:cNvPr>
          <p:cNvSpPr txBox="1"/>
          <p:nvPr/>
        </p:nvSpPr>
        <p:spPr>
          <a:xfrm>
            <a:off x="8081788" y="6039441"/>
            <a:ext cx="3831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England.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43E8CE6-DFAE-457C-A6D3-492866F10A18}"/>
              </a:ext>
            </a:extLst>
          </p:cNvPr>
          <p:cNvSpPr txBox="1"/>
          <p:nvPr/>
        </p:nvSpPr>
        <p:spPr>
          <a:xfrm>
            <a:off x="1746043" y="6064496"/>
            <a:ext cx="2587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wrong!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50E4909-ADCF-4591-8800-1EAF57760759}"/>
              </a:ext>
            </a:extLst>
          </p:cNvPr>
          <p:cNvSpPr txBox="1"/>
          <p:nvPr/>
        </p:nvSpPr>
        <p:spPr>
          <a:xfrm>
            <a:off x="4656412" y="6072854"/>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Das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falsch</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3C6A7A34-AA68-4012-86BE-F04DB08829DC}"/>
              </a:ext>
            </a:extLst>
          </p:cNvPr>
          <p:cNvSpPr txBox="1"/>
          <p:nvPr/>
        </p:nvSpPr>
        <p:spPr>
          <a:xfrm>
            <a:off x="8152925" y="604584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falsch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8D110C1-7C9D-4F28-A311-17CCE9E849BB}"/>
              </a:ext>
            </a:extLst>
          </p:cNvPr>
          <p:cNvSpPr txBox="1"/>
          <p:nvPr/>
        </p:nvSpPr>
        <p:spPr>
          <a:xfrm>
            <a:off x="1605810" y="6067270"/>
            <a:ext cx="32157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That is the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E2377827-BA39-4D21-AA1A-1DB4CF189D40}"/>
              </a:ext>
            </a:extLst>
          </p:cNvPr>
          <p:cNvSpPr txBox="1"/>
          <p:nvPr/>
        </p:nvSpPr>
        <p:spPr>
          <a:xfrm>
            <a:off x="4727549" y="6038389"/>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Er </a:t>
            </a:r>
            <a:r>
              <a:rPr lang="en-GB" sz="2400" b="1" noProof="0" dirty="0" err="1">
                <a:solidFill>
                  <a:srgbClr val="002060"/>
                </a:solidFill>
                <a:latin typeface="Century Gothic" panose="020B0502020202020204" pitchFamily="34" charset="0"/>
              </a:rPr>
              <a:t>ist</a:t>
            </a:r>
            <a:r>
              <a:rPr lang="en-GB" sz="2400" b="1" noProof="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der</a:t>
            </a:r>
            <a:r>
              <a:rPr lang="en-GB" sz="2400" b="1" noProof="0" dirty="0">
                <a:solidFill>
                  <a:srgbClr val="002060"/>
                </a:solidFill>
                <a:latin typeface="Century Gothic" panose="020B0502020202020204" pitchFamily="34" charset="0"/>
              </a:rPr>
              <a:t>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0E3818CC-E3F2-45D1-B03B-BF81098DBEE6}"/>
              </a:ext>
            </a:extLst>
          </p:cNvPr>
          <p:cNvSpPr txBox="1"/>
          <p:nvPr/>
        </p:nvSpPr>
        <p:spPr>
          <a:xfrm>
            <a:off x="8355184" y="6016933"/>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ist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nicht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lang="en-GB" sz="2400" b="1" dirty="0">
                <a:solidFill>
                  <a:srgbClr val="002060"/>
                </a:solidFill>
                <a:latin typeface="Century Gothic" panose="020B0502020202020204" pitchFamily="34" charset="0"/>
              </a:rPr>
              <a:t>der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Lehrer.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8F0BA445-7A6B-4446-813C-F10934C5B824}"/>
              </a:ext>
            </a:extLst>
          </p:cNvPr>
          <p:cNvSpPr txBox="1"/>
          <p:nvPr/>
        </p:nvSpPr>
        <p:spPr>
          <a:xfrm>
            <a:off x="396822" y="945177"/>
            <a:ext cx="9572016" cy="923330"/>
          </a:xfrm>
          <a:prstGeom prst="rect">
            <a:avLst/>
          </a:prstGeom>
          <a:noFill/>
        </p:spPr>
        <p:txBody>
          <a:bodyPr wrap="square" lIns="91440" tIns="45720" rIns="91440" bIns="45720" anchor="t">
            <a:spAutoFit/>
          </a:bodyPr>
          <a:lstStyle/>
          <a:p>
            <a:r>
              <a:rPr lang="en-GB" b="1" dirty="0">
                <a:solidFill>
                  <a:srgbClr val="002060"/>
                </a:solidFill>
                <a:latin typeface="Century Gothic"/>
              </a:rPr>
              <a:t>Robbie is muddled yet again. Can you help to make German sentences?</a:t>
            </a:r>
          </a:p>
          <a:p>
            <a:pPr marL="342900" indent="-342900">
              <a:buAutoNum type="arabicPeriod"/>
            </a:pPr>
            <a:r>
              <a:rPr lang="en-GB" b="1" dirty="0">
                <a:solidFill>
                  <a:srgbClr val="002060"/>
                </a:solidFill>
                <a:latin typeface="Century Gothic" panose="020B0502020202020204" pitchFamily="34" charset="0"/>
              </a:rPr>
              <a:t>Translate Robbie’s English sentence into German.</a:t>
            </a:r>
          </a:p>
          <a:p>
            <a:pPr marL="342900" indent="-342900">
              <a:buAutoNum type="arabicPeriod"/>
            </a:pPr>
            <a:r>
              <a:rPr lang="en-GB" b="1" dirty="0">
                <a:solidFill>
                  <a:srgbClr val="002060"/>
                </a:solidFill>
                <a:latin typeface="Century Gothic"/>
              </a:rPr>
              <a:t>Make the sentence negative to make it true!</a:t>
            </a:r>
          </a:p>
        </p:txBody>
      </p:sp>
      <p:pic>
        <p:nvPicPr>
          <p:cNvPr id="5" name="Picture 4">
            <a:extLst>
              <a:ext uri="{FF2B5EF4-FFF2-40B4-BE49-F238E27FC236}">
                <a16:creationId xmlns:a16="http://schemas.microsoft.com/office/drawing/2014/main" id="{22F0993C-8E7E-4422-BE82-EB289A4B16EF}"/>
              </a:ext>
            </a:extLst>
          </p:cNvPr>
          <p:cNvPicPr>
            <a:picLocks noChangeAspect="1"/>
          </p:cNvPicPr>
          <p:nvPr/>
        </p:nvPicPr>
        <p:blipFill>
          <a:blip r:embed="rId5"/>
          <a:stretch>
            <a:fillRect/>
          </a:stretch>
        </p:blipFill>
        <p:spPr>
          <a:xfrm>
            <a:off x="1445636" y="6022883"/>
            <a:ext cx="530398" cy="536494"/>
          </a:xfrm>
          <a:prstGeom prst="rect">
            <a:avLst/>
          </a:prstGeom>
        </p:spPr>
      </p:pic>
      <p:grpSp>
        <p:nvGrpSpPr>
          <p:cNvPr id="61" name="Group 60">
            <a:extLst>
              <a:ext uri="{FF2B5EF4-FFF2-40B4-BE49-F238E27FC236}">
                <a16:creationId xmlns:a16="http://schemas.microsoft.com/office/drawing/2014/main" id="{F2D013D8-92B1-4549-BEF4-93BAC584E8D5}"/>
              </a:ext>
            </a:extLst>
          </p:cNvPr>
          <p:cNvGrpSpPr/>
          <p:nvPr/>
        </p:nvGrpSpPr>
        <p:grpSpPr>
          <a:xfrm>
            <a:off x="4201970" y="6018801"/>
            <a:ext cx="474143" cy="490271"/>
            <a:chOff x="4489062" y="2842816"/>
            <a:chExt cx="474143" cy="490271"/>
          </a:xfrm>
        </p:grpSpPr>
        <p:pic>
          <p:nvPicPr>
            <p:cNvPr id="62" name="Picture 61">
              <a:extLst>
                <a:ext uri="{FF2B5EF4-FFF2-40B4-BE49-F238E27FC236}">
                  <a16:creationId xmlns:a16="http://schemas.microsoft.com/office/drawing/2014/main" id="{E6903FF1-5A5F-4824-8B34-0B40C9679E28}"/>
                </a:ext>
              </a:extLst>
            </p:cNvPr>
            <p:cNvPicPr>
              <a:picLocks noChangeAspect="1"/>
            </p:cNvPicPr>
            <p:nvPr/>
          </p:nvPicPr>
          <p:blipFill>
            <a:blip r:embed="rId6"/>
            <a:stretch>
              <a:fillRect/>
            </a:stretch>
          </p:blipFill>
          <p:spPr>
            <a:xfrm>
              <a:off x="4489062" y="2842816"/>
              <a:ext cx="470371" cy="490271"/>
            </a:xfrm>
            <a:prstGeom prst="rect">
              <a:avLst/>
            </a:prstGeom>
          </p:spPr>
        </p:pic>
        <p:pic>
          <p:nvPicPr>
            <p:cNvPr id="63" name="Picture 62">
              <a:extLst>
                <a:ext uri="{FF2B5EF4-FFF2-40B4-BE49-F238E27FC236}">
                  <a16:creationId xmlns:a16="http://schemas.microsoft.com/office/drawing/2014/main" id="{1F70490C-1808-475D-98F6-2D02DFA04C6E}"/>
                </a:ext>
              </a:extLst>
            </p:cNvPr>
            <p:cNvPicPr>
              <a:picLocks noChangeAspect="1"/>
            </p:cNvPicPr>
            <p:nvPr/>
          </p:nvPicPr>
          <p:blipFill>
            <a:blip r:embed="rId7"/>
            <a:stretch>
              <a:fillRect/>
            </a:stretch>
          </p:blipFill>
          <p:spPr>
            <a:xfrm>
              <a:off x="4669176" y="2987115"/>
              <a:ext cx="294029" cy="262804"/>
            </a:xfrm>
            <a:prstGeom prst="rect">
              <a:avLst/>
            </a:prstGeom>
          </p:spPr>
        </p:pic>
      </p:grpSp>
      <p:pic>
        <p:nvPicPr>
          <p:cNvPr id="64" name="Picture 63">
            <a:extLst>
              <a:ext uri="{FF2B5EF4-FFF2-40B4-BE49-F238E27FC236}">
                <a16:creationId xmlns:a16="http://schemas.microsoft.com/office/drawing/2014/main" id="{21CDD340-2523-4EB1-840F-1C7A2E07C7D9}"/>
              </a:ext>
            </a:extLst>
          </p:cNvPr>
          <p:cNvPicPr>
            <a:picLocks noChangeAspect="1"/>
          </p:cNvPicPr>
          <p:nvPr/>
        </p:nvPicPr>
        <p:blipFill>
          <a:blip r:embed="rId8"/>
          <a:stretch>
            <a:fillRect/>
          </a:stretch>
        </p:blipFill>
        <p:spPr>
          <a:xfrm>
            <a:off x="4324493" y="6134703"/>
            <a:ext cx="377985" cy="353599"/>
          </a:xfrm>
          <a:prstGeom prst="rect">
            <a:avLst/>
          </a:prstGeom>
        </p:spPr>
      </p:pic>
      <p:pic>
        <p:nvPicPr>
          <p:cNvPr id="65" name="Picture 64">
            <a:extLst>
              <a:ext uri="{FF2B5EF4-FFF2-40B4-BE49-F238E27FC236}">
                <a16:creationId xmlns:a16="http://schemas.microsoft.com/office/drawing/2014/main" id="{C00C8FA0-B485-4FD8-99C9-4DA5F79A21BD}"/>
              </a:ext>
            </a:extLst>
          </p:cNvPr>
          <p:cNvPicPr>
            <a:picLocks noChangeAspect="1"/>
          </p:cNvPicPr>
          <p:nvPr/>
        </p:nvPicPr>
        <p:blipFill>
          <a:blip r:embed="rId7"/>
          <a:stretch>
            <a:fillRect/>
          </a:stretch>
        </p:blipFill>
        <p:spPr>
          <a:xfrm>
            <a:off x="4470244" y="6117183"/>
            <a:ext cx="294029" cy="262804"/>
          </a:xfrm>
          <a:prstGeom prst="rect">
            <a:avLst/>
          </a:prstGeom>
        </p:spPr>
      </p:pic>
      <p:pic>
        <p:nvPicPr>
          <p:cNvPr id="67" name="Picture 66">
            <a:extLst>
              <a:ext uri="{FF2B5EF4-FFF2-40B4-BE49-F238E27FC236}">
                <a16:creationId xmlns:a16="http://schemas.microsoft.com/office/drawing/2014/main" id="{62A68A16-9568-43AD-814E-87E8AF965020}"/>
              </a:ext>
            </a:extLst>
          </p:cNvPr>
          <p:cNvPicPr>
            <a:picLocks noChangeAspect="1"/>
          </p:cNvPicPr>
          <p:nvPr/>
        </p:nvPicPr>
        <p:blipFill>
          <a:blip r:embed="rId9"/>
          <a:stretch>
            <a:fillRect/>
          </a:stretch>
        </p:blipFill>
        <p:spPr>
          <a:xfrm>
            <a:off x="4394996" y="6008128"/>
            <a:ext cx="243861" cy="493819"/>
          </a:xfrm>
          <a:prstGeom prst="rect">
            <a:avLst/>
          </a:prstGeom>
        </p:spPr>
      </p:pic>
      <p:pic>
        <p:nvPicPr>
          <p:cNvPr id="68" name="Picture 67">
            <a:extLst>
              <a:ext uri="{FF2B5EF4-FFF2-40B4-BE49-F238E27FC236}">
                <a16:creationId xmlns:a16="http://schemas.microsoft.com/office/drawing/2014/main" id="{05D9775A-7938-4BAD-8753-278413BFE14E}"/>
              </a:ext>
            </a:extLst>
          </p:cNvPr>
          <p:cNvPicPr>
            <a:picLocks noChangeAspect="1"/>
          </p:cNvPicPr>
          <p:nvPr/>
        </p:nvPicPr>
        <p:blipFill>
          <a:blip r:embed="rId10"/>
          <a:stretch>
            <a:fillRect/>
          </a:stretch>
        </p:blipFill>
        <p:spPr>
          <a:xfrm>
            <a:off x="1364222" y="6029629"/>
            <a:ext cx="561295" cy="561295"/>
          </a:xfrm>
          <a:prstGeom prst="rect">
            <a:avLst/>
          </a:prstGeom>
        </p:spPr>
      </p:pic>
      <p:pic>
        <p:nvPicPr>
          <p:cNvPr id="69" name="Picture 68">
            <a:extLst>
              <a:ext uri="{FF2B5EF4-FFF2-40B4-BE49-F238E27FC236}">
                <a16:creationId xmlns:a16="http://schemas.microsoft.com/office/drawing/2014/main" id="{F573DC75-6570-49A8-B69A-9F826A059807}"/>
              </a:ext>
            </a:extLst>
          </p:cNvPr>
          <p:cNvPicPr>
            <a:picLocks noChangeAspect="1"/>
          </p:cNvPicPr>
          <p:nvPr/>
        </p:nvPicPr>
        <p:blipFill>
          <a:blip r:embed="rId11"/>
          <a:stretch>
            <a:fillRect/>
          </a:stretch>
        </p:blipFill>
        <p:spPr>
          <a:xfrm>
            <a:off x="2605757" y="6399682"/>
            <a:ext cx="460594" cy="425548"/>
          </a:xfrm>
          <a:prstGeom prst="rect">
            <a:avLst/>
          </a:prstGeom>
        </p:spPr>
      </p:pic>
      <p:pic>
        <p:nvPicPr>
          <p:cNvPr id="70" name="Picture 69">
            <a:extLst>
              <a:ext uri="{FF2B5EF4-FFF2-40B4-BE49-F238E27FC236}">
                <a16:creationId xmlns:a16="http://schemas.microsoft.com/office/drawing/2014/main" id="{4CBF3E9D-DDE4-4235-8338-BC1EEB759341}"/>
              </a:ext>
            </a:extLst>
          </p:cNvPr>
          <p:cNvPicPr>
            <a:picLocks noChangeAspect="1"/>
          </p:cNvPicPr>
          <p:nvPr/>
        </p:nvPicPr>
        <p:blipFill>
          <a:blip r:embed="rId12"/>
          <a:stretch>
            <a:fillRect/>
          </a:stretch>
        </p:blipFill>
        <p:spPr>
          <a:xfrm>
            <a:off x="4650340" y="6084657"/>
            <a:ext cx="286537" cy="481626"/>
          </a:xfrm>
          <a:prstGeom prst="rect">
            <a:avLst/>
          </a:prstGeom>
        </p:spPr>
      </p:pic>
      <p:sp>
        <p:nvSpPr>
          <p:cNvPr id="71" name="Rectangle: Rounded Corners 70">
            <a:extLst>
              <a:ext uri="{FF2B5EF4-FFF2-40B4-BE49-F238E27FC236}">
                <a16:creationId xmlns:a16="http://schemas.microsoft.com/office/drawing/2014/main" id="{0F77E179-4F91-4BCF-AF18-5DC466BC0663}"/>
              </a:ext>
            </a:extLst>
          </p:cNvPr>
          <p:cNvSpPr/>
          <p:nvPr/>
        </p:nvSpPr>
        <p:spPr>
          <a:xfrm>
            <a:off x="2410143" y="2927546"/>
            <a:ext cx="1177267"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CAA881A8-6CA7-4D76-8830-22B8FD665B2E}"/>
              </a:ext>
            </a:extLst>
          </p:cNvPr>
          <p:cNvSpPr/>
          <p:nvPr/>
        </p:nvSpPr>
        <p:spPr>
          <a:xfrm>
            <a:off x="7228894" y="2742698"/>
            <a:ext cx="559845"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3135D42F-D137-44B0-8ACF-5D424D111C90}"/>
              </a:ext>
            </a:extLst>
          </p:cNvPr>
          <p:cNvSpPr/>
          <p:nvPr/>
        </p:nvSpPr>
        <p:spPr>
          <a:xfrm>
            <a:off x="5500610" y="2504179"/>
            <a:ext cx="928468" cy="369277"/>
          </a:xfrm>
          <a:prstGeom prst="roundRect">
            <a:avLst/>
          </a:prstGeom>
          <a:solidFill>
            <a:srgbClr val="FFFF00">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Callout 19">
            <a:extLst>
              <a:ext uri="{FF2B5EF4-FFF2-40B4-BE49-F238E27FC236}">
                <a16:creationId xmlns:a16="http://schemas.microsoft.com/office/drawing/2014/main" id="{95F41AB0-AA6A-4CFF-A10F-50DBFC676F6E}"/>
              </a:ext>
            </a:extLst>
          </p:cNvPr>
          <p:cNvSpPr/>
          <p:nvPr/>
        </p:nvSpPr>
        <p:spPr>
          <a:xfrm>
            <a:off x="5897325" y="143442"/>
            <a:ext cx="4629974" cy="1125719"/>
          </a:xfrm>
          <a:prstGeom prst="wedgeEllipseCallout">
            <a:avLst>
              <a:gd name="adj1" fmla="val -42302"/>
              <a:gd name="adj2" fmla="val 15674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Rot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is an adjective so we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make it negative.</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76" name="Oval Callout 19">
            <a:extLst>
              <a:ext uri="{FF2B5EF4-FFF2-40B4-BE49-F238E27FC236}">
                <a16:creationId xmlns:a16="http://schemas.microsoft.com/office/drawing/2014/main" id="{EE18C15C-3E18-4866-A642-68703A8C47EB}"/>
              </a:ext>
            </a:extLst>
          </p:cNvPr>
          <p:cNvSpPr/>
          <p:nvPr/>
        </p:nvSpPr>
        <p:spPr>
          <a:xfrm>
            <a:off x="8618596" y="1468229"/>
            <a:ext cx="3313599" cy="1075787"/>
          </a:xfrm>
          <a:prstGeom prst="wedgeEllipseCallout">
            <a:avLst>
              <a:gd name="adj1" fmla="val -21810"/>
              <a:gd name="adj2" fmla="val 1717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to use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nicht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with proper nouns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CAE29BEA-4B2E-4241-A994-42B058DCEE7D}"/>
              </a:ext>
            </a:extLst>
          </p:cNvPr>
          <p:cNvSpPr txBox="1"/>
          <p:nvPr/>
        </p:nvSpPr>
        <p:spPr>
          <a:xfrm>
            <a:off x="4733704" y="6069872"/>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das Buch</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F76919A8-8BC5-409E-ADCD-0020F2BABF79}"/>
              </a:ext>
            </a:extLst>
          </p:cNvPr>
          <p:cNvSpPr txBox="1"/>
          <p:nvPr/>
        </p:nvSpPr>
        <p:spPr>
          <a:xfrm>
            <a:off x="8212151" y="6049987"/>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das Buch</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D6E1C4A3-DDFE-41C2-84F5-7C30AB12D003}"/>
              </a:ext>
            </a:extLst>
          </p:cNvPr>
          <p:cNvSpPr txBox="1"/>
          <p:nvPr/>
        </p:nvSpPr>
        <p:spPr>
          <a:xfrm>
            <a:off x="1599958" y="6026915"/>
            <a:ext cx="32157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 is the [female] friend.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27CD45B4-B149-4BE4-95E3-7E6A1C2BFA95}"/>
              </a:ext>
            </a:extLst>
          </p:cNvPr>
          <p:cNvSpPr txBox="1"/>
          <p:nvPr/>
        </p:nvSpPr>
        <p:spPr>
          <a:xfrm>
            <a:off x="4789725" y="6094638"/>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Sie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die </a:t>
            </a:r>
            <a:r>
              <a:rPr lang="en-GB" sz="2400" b="1" dirty="0" err="1">
                <a:solidFill>
                  <a:srgbClr val="002060"/>
                </a:solidFill>
                <a:latin typeface="Century Gothic" panose="020B0502020202020204" pitchFamily="34" charset="0"/>
              </a:rPr>
              <a:t>Freundin</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290D30E0-BE57-4ED4-9178-62F58D9E5310}"/>
              </a:ext>
            </a:extLst>
          </p:cNvPr>
          <p:cNvSpPr txBox="1"/>
          <p:nvPr/>
        </p:nvSpPr>
        <p:spPr>
          <a:xfrm>
            <a:off x="7988967" y="6064207"/>
            <a:ext cx="4416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Sie </a:t>
            </a: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die </a:t>
            </a:r>
            <a:r>
              <a:rPr lang="en-GB" sz="2400" b="1" dirty="0" err="1">
                <a:solidFill>
                  <a:srgbClr val="002060"/>
                </a:solidFill>
                <a:latin typeface="Century Gothic" panose="020B0502020202020204" pitchFamily="34" charset="0"/>
              </a:rPr>
              <a:t>Freundin</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3" name="Picture 82">
            <a:extLst>
              <a:ext uri="{FF2B5EF4-FFF2-40B4-BE49-F238E27FC236}">
                <a16:creationId xmlns:a16="http://schemas.microsoft.com/office/drawing/2014/main" id="{F395C908-745B-4D18-8742-0953B41872C0}"/>
              </a:ext>
            </a:extLst>
          </p:cNvPr>
          <p:cNvPicPr>
            <a:picLocks noChangeAspect="1"/>
          </p:cNvPicPr>
          <p:nvPr/>
        </p:nvPicPr>
        <p:blipFill>
          <a:blip r:embed="rId13"/>
          <a:stretch>
            <a:fillRect/>
          </a:stretch>
        </p:blipFill>
        <p:spPr>
          <a:xfrm>
            <a:off x="1119916" y="6067270"/>
            <a:ext cx="675328" cy="675328"/>
          </a:xfrm>
          <a:prstGeom prst="rect">
            <a:avLst/>
          </a:prstGeom>
        </p:spPr>
      </p:pic>
      <p:sp>
        <p:nvSpPr>
          <p:cNvPr id="84" name="TextBox 83">
            <a:extLst>
              <a:ext uri="{FF2B5EF4-FFF2-40B4-BE49-F238E27FC236}">
                <a16:creationId xmlns:a16="http://schemas.microsoft.com/office/drawing/2014/main" id="{349F5415-BED5-4A3F-84B1-CA434BF09BAC}"/>
              </a:ext>
            </a:extLst>
          </p:cNvPr>
          <p:cNvSpPr txBox="1"/>
          <p:nvPr/>
        </p:nvSpPr>
        <p:spPr>
          <a:xfrm>
            <a:off x="1489003" y="6092240"/>
            <a:ext cx="3595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is the teacher.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4F0B5DFD-32B0-44B5-93C0-D66F0BB94F37}"/>
              </a:ext>
            </a:extLst>
          </p:cNvPr>
          <p:cNvGrpSpPr/>
          <p:nvPr/>
        </p:nvGrpSpPr>
        <p:grpSpPr>
          <a:xfrm>
            <a:off x="4343300" y="6422450"/>
            <a:ext cx="547350" cy="353600"/>
            <a:chOff x="-894523" y="5076566"/>
            <a:chExt cx="894523" cy="652502"/>
          </a:xfrm>
        </p:grpSpPr>
        <p:pic>
          <p:nvPicPr>
            <p:cNvPr id="2" name="Picture 1">
              <a:extLst>
                <a:ext uri="{FF2B5EF4-FFF2-40B4-BE49-F238E27FC236}">
                  <a16:creationId xmlns:a16="http://schemas.microsoft.com/office/drawing/2014/main" id="{D4F1333F-8D6E-495E-957C-2502D2D94934}"/>
                </a:ext>
              </a:extLst>
            </p:cNvPr>
            <p:cNvPicPr>
              <a:picLocks noChangeAspect="1"/>
            </p:cNvPicPr>
            <p:nvPr/>
          </p:nvPicPr>
          <p:blipFill>
            <a:blip r:embed="rId14"/>
            <a:stretch>
              <a:fillRect/>
            </a:stretch>
          </p:blipFill>
          <p:spPr>
            <a:xfrm>
              <a:off x="-894523" y="5113405"/>
              <a:ext cx="894523" cy="615663"/>
            </a:xfrm>
            <a:prstGeom prst="rect">
              <a:avLst/>
            </a:prstGeom>
          </p:spPr>
        </p:pic>
        <p:pic>
          <p:nvPicPr>
            <p:cNvPr id="4" name="Picture 3">
              <a:extLst>
                <a:ext uri="{FF2B5EF4-FFF2-40B4-BE49-F238E27FC236}">
                  <a16:creationId xmlns:a16="http://schemas.microsoft.com/office/drawing/2014/main" id="{5CC06B51-8A47-482A-8465-23B5C6F5CCEE}"/>
                </a:ext>
              </a:extLst>
            </p:cNvPr>
            <p:cNvPicPr>
              <a:picLocks noChangeAspect="1"/>
            </p:cNvPicPr>
            <p:nvPr/>
          </p:nvPicPr>
          <p:blipFill>
            <a:blip r:embed="rId15"/>
            <a:stretch>
              <a:fillRect/>
            </a:stretch>
          </p:blipFill>
          <p:spPr>
            <a:xfrm>
              <a:off x="-292633" y="5076566"/>
              <a:ext cx="292633" cy="262151"/>
            </a:xfrm>
            <a:prstGeom prst="rect">
              <a:avLst/>
            </a:prstGeom>
          </p:spPr>
        </p:pic>
      </p:grpSp>
    </p:spTree>
    <p:extLst>
      <p:ext uri="{BB962C8B-B14F-4D97-AF65-F5344CB8AC3E}">
        <p14:creationId xmlns:p14="http://schemas.microsoft.com/office/powerpoint/2010/main" val="28226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left)">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7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42"/>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6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4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65"/>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6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500"/>
                                        <p:tgtEl>
                                          <p:spTgt spid="76"/>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7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51"/>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52"/>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53"/>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6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69"/>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56"/>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xit" presetSubtype="0" fill="hold" grpId="1" nodeType="clickEffect">
                                  <p:stCondLst>
                                    <p:cond delay="0"/>
                                  </p:stCondLst>
                                  <p:childTnLst>
                                    <p:set>
                                      <p:cBhvr>
                                        <p:cTn id="181" dur="1" fill="hold">
                                          <p:stCondLst>
                                            <p:cond delay="0"/>
                                          </p:stCondLst>
                                        </p:cTn>
                                        <p:tgtEl>
                                          <p:spTgt spid="54"/>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55"/>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56"/>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6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84"/>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70"/>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58"/>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59"/>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 presetClass="exit" presetSubtype="0" fill="hold" grpId="1" nodeType="clickEffect">
                                  <p:stCondLst>
                                    <p:cond delay="0"/>
                                  </p:stCondLst>
                                  <p:childTnLst>
                                    <p:set>
                                      <p:cBhvr>
                                        <p:cTn id="205" dur="1" fill="hold">
                                          <p:stCondLst>
                                            <p:cond delay="0"/>
                                          </p:stCondLst>
                                        </p:cTn>
                                        <p:tgtEl>
                                          <p:spTgt spid="84"/>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70"/>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58"/>
                                        </p:tgtEl>
                                        <p:attrNameLst>
                                          <p:attrName>style.visibility</p:attrName>
                                        </p:attrNameLst>
                                      </p:cBhvr>
                                      <p:to>
                                        <p:strVal val="hidden"/>
                                      </p:to>
                                    </p:set>
                                  </p:childTnLst>
                                </p:cTn>
                              </p:par>
                              <p:par>
                                <p:cTn id="210" presetID="1" presetClass="exit" presetSubtype="0" fill="hold" grpId="1" nodeType="withEffect">
                                  <p:stCondLst>
                                    <p:cond delay="0"/>
                                  </p:stCondLst>
                                  <p:childTnLst>
                                    <p:set>
                                      <p:cBhvr>
                                        <p:cTn id="211" dur="1" fill="hold">
                                          <p:stCondLst>
                                            <p:cond delay="0"/>
                                          </p:stCondLst>
                                        </p:cTn>
                                        <p:tgtEl>
                                          <p:spTgt spid="59"/>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grpId="0" nodeType="clickEffect">
                                  <p:stCondLst>
                                    <p:cond delay="0"/>
                                  </p:stCondLst>
                                  <p:childTnLst>
                                    <p:set>
                                      <p:cBhvr>
                                        <p:cTn id="215" dur="1" fill="hold">
                                          <p:stCondLst>
                                            <p:cond delay="0"/>
                                          </p:stCondLst>
                                        </p:cTn>
                                        <p:tgtEl>
                                          <p:spTgt spid="57"/>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6"/>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66"/>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75"/>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xit" presetSubtype="0" fill="hold" grpId="1" nodeType="clickEffect">
                                  <p:stCondLst>
                                    <p:cond delay="0"/>
                                  </p:stCondLst>
                                  <p:childTnLst>
                                    <p:set>
                                      <p:cBhvr>
                                        <p:cTn id="229" dur="1" fill="hold">
                                          <p:stCondLst>
                                            <p:cond delay="0"/>
                                          </p:stCondLst>
                                        </p:cTn>
                                        <p:tgtEl>
                                          <p:spTgt spid="57"/>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66"/>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75"/>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6"/>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80"/>
                                        </p:tgtEl>
                                        <p:attrNameLst>
                                          <p:attrName>style.visibility</p:attrName>
                                        </p:attrNameLst>
                                      </p:cBhvr>
                                      <p:to>
                                        <p:strVal val="visible"/>
                                      </p:to>
                                    </p:set>
                                  </p:childTnLst>
                                </p:cTn>
                              </p:par>
                              <p:par>
                                <p:cTn id="240" presetID="1" presetClass="entr" presetSubtype="0" fill="hold" nodeType="withEffect">
                                  <p:stCondLst>
                                    <p:cond delay="0"/>
                                  </p:stCondLst>
                                  <p:childTnLst>
                                    <p:set>
                                      <p:cBhvr>
                                        <p:cTn id="241" dur="1" fill="hold">
                                          <p:stCondLst>
                                            <p:cond delay="0"/>
                                          </p:stCondLst>
                                        </p:cTn>
                                        <p:tgtEl>
                                          <p:spTgt spid="83"/>
                                        </p:tgtEl>
                                        <p:attrNameLst>
                                          <p:attrName>style.visibility</p:attrName>
                                        </p:attrNameLst>
                                      </p:cBhvr>
                                      <p:to>
                                        <p:strVal val="visible"/>
                                      </p:to>
                                    </p:set>
                                  </p:childTnLst>
                                </p:cTn>
                              </p:par>
                            </p:childTnLst>
                          </p:cTn>
                        </p:par>
                      </p:childTnLst>
                    </p:cTn>
                  </p:par>
                  <p:par>
                    <p:cTn id="242" fill="hold">
                      <p:stCondLst>
                        <p:cond delay="indefinite"/>
                      </p:stCondLst>
                      <p:childTnLst>
                        <p:par>
                          <p:cTn id="243" fill="hold">
                            <p:stCondLst>
                              <p:cond delay="0"/>
                            </p:stCondLst>
                            <p:childTnLst>
                              <p:par>
                                <p:cTn id="244" presetID="1" presetClass="entr" presetSubtype="0" fill="hold" grpId="0" nodeType="clickEffect">
                                  <p:stCondLst>
                                    <p:cond delay="0"/>
                                  </p:stCondLst>
                                  <p:childTnLst>
                                    <p:set>
                                      <p:cBhvr>
                                        <p:cTn id="245" dur="1" fill="hold">
                                          <p:stCondLst>
                                            <p:cond delay="0"/>
                                          </p:stCondLst>
                                        </p:cTn>
                                        <p:tgtEl>
                                          <p:spTgt spid="81"/>
                                        </p:tgtEl>
                                        <p:attrNameLst>
                                          <p:attrName>style.visibility</p:attrName>
                                        </p:attrNameLst>
                                      </p:cBhvr>
                                      <p:to>
                                        <p:strVal val="visible"/>
                                      </p:to>
                                    </p:set>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82"/>
                                        </p:tgtEl>
                                        <p:attrNameLst>
                                          <p:attrName>style.visibility</p:attrName>
                                        </p:attrNameLst>
                                      </p:cBhvr>
                                      <p:to>
                                        <p:strVal val="visible"/>
                                      </p:to>
                                    </p:set>
                                  </p:childTnLst>
                                </p:cTn>
                              </p:par>
                            </p:childTnLst>
                          </p:cTn>
                        </p:par>
                      </p:childTnLst>
                    </p:cTn>
                  </p:par>
                  <p:par>
                    <p:cTn id="250" fill="hold">
                      <p:stCondLst>
                        <p:cond delay="indefinite"/>
                      </p:stCondLst>
                      <p:childTnLst>
                        <p:par>
                          <p:cTn id="251" fill="hold">
                            <p:stCondLst>
                              <p:cond delay="0"/>
                            </p:stCondLst>
                            <p:childTnLst>
                              <p:par>
                                <p:cTn id="252" presetID="1" presetClass="exit" presetSubtype="0" fill="hold" grpId="1" nodeType="clickEffect">
                                  <p:stCondLst>
                                    <p:cond delay="0"/>
                                  </p:stCondLst>
                                  <p:childTnLst>
                                    <p:set>
                                      <p:cBhvr>
                                        <p:cTn id="253" dur="1" fill="hold">
                                          <p:stCondLst>
                                            <p:cond delay="0"/>
                                          </p:stCondLst>
                                        </p:cTn>
                                        <p:tgtEl>
                                          <p:spTgt spid="80"/>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82"/>
                                        </p:tgtEl>
                                        <p:attrNameLst>
                                          <p:attrName>style.visibility</p:attrName>
                                        </p:attrNameLst>
                                      </p:cBhvr>
                                      <p:to>
                                        <p:strVal val="hidden"/>
                                      </p:to>
                                    </p:set>
                                  </p:childTnLst>
                                </p:cTn>
                              </p:par>
                              <p:par>
                                <p:cTn id="256" presetID="1" presetClass="exit" presetSubtype="0" fill="hold" grpId="1" nodeType="withEffect">
                                  <p:stCondLst>
                                    <p:cond delay="0"/>
                                  </p:stCondLst>
                                  <p:childTnLst>
                                    <p:set>
                                      <p:cBhvr>
                                        <p:cTn id="257" dur="1" fill="hold">
                                          <p:stCondLst>
                                            <p:cond delay="0"/>
                                          </p:stCondLst>
                                        </p:cTn>
                                        <p:tgtEl>
                                          <p:spTgt spid="81"/>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8" grpId="0"/>
      <p:bldP spid="38" grpId="1"/>
      <p:bldP spid="39" grpId="0"/>
      <p:bldP spid="39" grpId="1"/>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48" grpId="0"/>
      <p:bldP spid="48" grpId="1"/>
      <p:bldP spid="49" grpId="0"/>
      <p:bldP spid="49"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71" grpId="0" animBg="1"/>
      <p:bldP spid="71" grpId="1" animBg="1"/>
      <p:bldP spid="72" grpId="0" animBg="1"/>
      <p:bldP spid="72" grpId="1" animBg="1"/>
      <p:bldP spid="73" grpId="0" animBg="1"/>
      <p:bldP spid="73" grpId="1" animBg="1"/>
      <p:bldP spid="74" grpId="0" animBg="1"/>
      <p:bldP spid="74" grpId="1" animBg="1"/>
      <p:bldP spid="76" grpId="0" animBg="1"/>
      <p:bldP spid="76" grpId="1" animBg="1"/>
      <p:bldP spid="66" grpId="0"/>
      <p:bldP spid="66" grpId="1"/>
      <p:bldP spid="75" grpId="0"/>
      <p:bldP spid="75" grpId="1"/>
      <p:bldP spid="80" grpId="0"/>
      <p:bldP spid="80" grpId="1"/>
      <p:bldP spid="81" grpId="0"/>
      <p:bldP spid="81" grpId="1"/>
      <p:bldP spid="82" grpId="0"/>
      <p:bldP spid="82" grpId="1"/>
      <p:bldP spid="84" grpId="0"/>
      <p:bldP spid="84"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3469</Words>
  <Application>Microsoft Office PowerPoint</Application>
  <PresentationFormat>Widescreen</PresentationFormat>
  <Paragraphs>568</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Century Gothic</vt:lpstr>
      <vt:lpstr>Modern Love</vt:lpstr>
      <vt:lpstr>Symbol</vt:lpstr>
      <vt:lpstr>Wingdings</vt:lpstr>
      <vt:lpstr>1_Office Theme</vt:lpstr>
      <vt:lpstr>2_Office Theme</vt:lpstr>
      <vt:lpstr>3_Office Theme</vt:lpstr>
      <vt:lpstr>Talking about things and things to do </vt:lpstr>
      <vt:lpstr>aussprechen</vt:lpstr>
      <vt:lpstr>aussprechen</vt:lpstr>
      <vt:lpstr>aussprechen</vt:lpstr>
      <vt:lpstr>Follow up 1a </vt:lpstr>
      <vt:lpstr>Follow up 1b</vt:lpstr>
      <vt:lpstr>Follow up 2 </vt:lpstr>
      <vt:lpstr>Follow up 3</vt:lpstr>
      <vt:lpstr>Follow up 3</vt:lpstr>
      <vt:lpstr>Follow up 4: </vt:lpstr>
      <vt:lpstr>Follow up 4: </vt:lpstr>
      <vt:lpstr>Follow up 5 </vt:lpstr>
      <vt:lpstr>Tschüss!</vt:lpstr>
      <vt:lpstr>Follow up 4: </vt:lpstr>
      <vt:lpstr>Follow up 4: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73</cp:revision>
  <cp:lastPrinted>2022-10-04T07:03:34Z</cp:lastPrinted>
  <dcterms:created xsi:type="dcterms:W3CDTF">2021-06-12T06:20:35Z</dcterms:created>
  <dcterms:modified xsi:type="dcterms:W3CDTF">2023-08-17T12:41:56Z</dcterms:modified>
</cp:coreProperties>
</file>