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0"/>
  </p:notesMasterIdLst>
  <p:sldIdLst>
    <p:sldId id="275" r:id="rId2"/>
    <p:sldId id="299" r:id="rId3"/>
    <p:sldId id="277" r:id="rId4"/>
    <p:sldId id="925" r:id="rId5"/>
    <p:sldId id="948" r:id="rId6"/>
    <p:sldId id="279" r:id="rId7"/>
    <p:sldId id="949" r:id="rId8"/>
    <p:sldId id="926" r:id="rId9"/>
    <p:sldId id="337" r:id="rId10"/>
    <p:sldId id="940" r:id="rId11"/>
    <p:sldId id="418" r:id="rId12"/>
    <p:sldId id="941" r:id="rId13"/>
    <p:sldId id="942" r:id="rId14"/>
    <p:sldId id="943" r:id="rId15"/>
    <p:sldId id="945" r:id="rId16"/>
    <p:sldId id="946" r:id="rId17"/>
    <p:sldId id="947" r:id="rId18"/>
    <p:sldId id="290"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E94AF"/>
    <a:srgbClr val="29C1FA"/>
    <a:srgbClr val="FF0066"/>
    <a:srgbClr val="EFF9FB"/>
    <a:srgbClr val="FFD10D"/>
    <a:srgbClr val="FFFFCC"/>
    <a:srgbClr val="FEEC0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ECCEFA1-C9BA-BFEA-0355-BAD2D0E8C910}" v="17" dt="2023-09-27T18:26:21.040"/>
    <p1510:client id="{9AFC2ECB-4160-44BF-8709-2BC8A0CF548E}" v="14" dt="2023-08-04T11:37:54.91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046" autoAdjust="0"/>
    <p:restoredTop sz="47591" autoAdjust="0"/>
  </p:normalViewPr>
  <p:slideViewPr>
    <p:cSldViewPr snapToGrid="0">
      <p:cViewPr varScale="1">
        <p:scale>
          <a:sx n="48" d="100"/>
          <a:sy n="48" d="100"/>
        </p:scale>
        <p:origin x="2020" y="36"/>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rlotte Moss" userId="17b589c9-cb67-41ed-a894-f82ca12b573d" providerId="ADAL" clId="{9AFC2ECB-4160-44BF-8709-2BC8A0CF548E}"/>
    <pc:docChg chg="modSld">
      <pc:chgData name="Charlotte Moss" userId="17b589c9-cb67-41ed-a894-f82ca12b573d" providerId="ADAL" clId="{9AFC2ECB-4160-44BF-8709-2BC8A0CF548E}" dt="2023-08-17T10:25:55.946" v="19" actId="20577"/>
      <pc:docMkLst>
        <pc:docMk/>
      </pc:docMkLst>
      <pc:sldChg chg="modNotesTx">
        <pc:chgData name="Charlotte Moss" userId="17b589c9-cb67-41ed-a894-f82ca12b573d" providerId="ADAL" clId="{9AFC2ECB-4160-44BF-8709-2BC8A0CF548E}" dt="2023-08-17T09:59:33.957" v="15" actId="6549"/>
        <pc:sldMkLst>
          <pc:docMk/>
          <pc:sldMk cId="0" sldId="275"/>
        </pc:sldMkLst>
      </pc:sldChg>
      <pc:sldChg chg="modSp">
        <pc:chgData name="Charlotte Moss" userId="17b589c9-cb67-41ed-a894-f82ca12b573d" providerId="ADAL" clId="{9AFC2ECB-4160-44BF-8709-2BC8A0CF548E}" dt="2023-08-04T10:42:10.590" v="3" actId="20577"/>
        <pc:sldMkLst>
          <pc:docMk/>
          <pc:sldMk cId="3049895546" sldId="418"/>
        </pc:sldMkLst>
        <pc:spChg chg="mod">
          <ac:chgData name="Charlotte Moss" userId="17b589c9-cb67-41ed-a894-f82ca12b573d" providerId="ADAL" clId="{9AFC2ECB-4160-44BF-8709-2BC8A0CF548E}" dt="2023-08-04T10:42:10.590" v="3" actId="20577"/>
          <ac:spMkLst>
            <pc:docMk/>
            <pc:sldMk cId="3049895546" sldId="418"/>
            <ac:spMk id="19" creationId="{D6D22CFC-76AC-4AE1-972E-563AE4B616B7}"/>
          </ac:spMkLst>
        </pc:spChg>
      </pc:sldChg>
      <pc:sldChg chg="modNotesTx">
        <pc:chgData name="Charlotte Moss" userId="17b589c9-cb67-41ed-a894-f82ca12b573d" providerId="ADAL" clId="{9AFC2ECB-4160-44BF-8709-2BC8A0CF548E}" dt="2023-08-17T10:25:55.946" v="19" actId="20577"/>
        <pc:sldMkLst>
          <pc:docMk/>
          <pc:sldMk cId="2984585451" sldId="926"/>
        </pc:sldMkLst>
      </pc:sldChg>
      <pc:sldChg chg="modSp">
        <pc:chgData name="Charlotte Moss" userId="17b589c9-cb67-41ed-a894-f82ca12b573d" providerId="ADAL" clId="{9AFC2ECB-4160-44BF-8709-2BC8A0CF548E}" dt="2023-08-04T11:37:21.765" v="8" actId="6549"/>
        <pc:sldMkLst>
          <pc:docMk/>
          <pc:sldMk cId="3567106473" sldId="941"/>
        </pc:sldMkLst>
        <pc:spChg chg="mod">
          <ac:chgData name="Charlotte Moss" userId="17b589c9-cb67-41ed-a894-f82ca12b573d" providerId="ADAL" clId="{9AFC2ECB-4160-44BF-8709-2BC8A0CF548E}" dt="2023-08-04T11:37:21.765" v="8" actId="6549"/>
          <ac:spMkLst>
            <pc:docMk/>
            <pc:sldMk cId="3567106473" sldId="941"/>
            <ac:spMk id="17" creationId="{23A3DCA6-4108-4276-AD45-29268B7FE8F2}"/>
          </ac:spMkLst>
        </pc:spChg>
      </pc:sldChg>
      <pc:sldChg chg="modSp">
        <pc:chgData name="Charlotte Moss" userId="17b589c9-cb67-41ed-a894-f82ca12b573d" providerId="ADAL" clId="{9AFC2ECB-4160-44BF-8709-2BC8A0CF548E}" dt="2023-08-04T11:37:54.918" v="13" actId="6549"/>
        <pc:sldMkLst>
          <pc:docMk/>
          <pc:sldMk cId="419257418" sldId="943"/>
        </pc:sldMkLst>
        <pc:spChg chg="mod">
          <ac:chgData name="Charlotte Moss" userId="17b589c9-cb67-41ed-a894-f82ca12b573d" providerId="ADAL" clId="{9AFC2ECB-4160-44BF-8709-2BC8A0CF548E}" dt="2023-08-04T11:37:54.918" v="13" actId="6549"/>
          <ac:spMkLst>
            <pc:docMk/>
            <pc:sldMk cId="419257418" sldId="943"/>
            <ac:spMk id="17" creationId="{23A3DCA6-4108-4276-AD45-29268B7FE8F2}"/>
          </ac:spMkLst>
        </pc:spChg>
      </pc:sldChg>
    </pc:docChg>
  </pc:docChgLst>
  <pc:docChgLst>
    <pc:chgData name="Ginevra Festanti" userId="S::qy003301@student.reading.ac.uk::a70f9e83-dd03-44d2-a116-de96adfdb528" providerId="AD" clId="Web-{5ECCEFA1-C9BA-BFEA-0355-BAD2D0E8C910}"/>
    <pc:docChg chg="modSld">
      <pc:chgData name="Ginevra Festanti" userId="S::qy003301@student.reading.ac.uk::a70f9e83-dd03-44d2-a116-de96adfdb528" providerId="AD" clId="Web-{5ECCEFA1-C9BA-BFEA-0355-BAD2D0E8C910}" dt="2023-09-27T18:26:21.040" v="11" actId="20577"/>
      <pc:docMkLst>
        <pc:docMk/>
      </pc:docMkLst>
      <pc:sldChg chg="modSp">
        <pc:chgData name="Ginevra Festanti" userId="S::qy003301@student.reading.ac.uk::a70f9e83-dd03-44d2-a116-de96adfdb528" providerId="AD" clId="Web-{5ECCEFA1-C9BA-BFEA-0355-BAD2D0E8C910}" dt="2023-09-27T18:25:42.164" v="1" actId="20577"/>
        <pc:sldMkLst>
          <pc:docMk/>
          <pc:sldMk cId="3049895546" sldId="418"/>
        </pc:sldMkLst>
        <pc:spChg chg="mod">
          <ac:chgData name="Ginevra Festanti" userId="S::qy003301@student.reading.ac.uk::a70f9e83-dd03-44d2-a116-de96adfdb528" providerId="AD" clId="Web-{5ECCEFA1-C9BA-BFEA-0355-BAD2D0E8C910}" dt="2023-09-27T18:25:42.164" v="1" actId="20577"/>
          <ac:spMkLst>
            <pc:docMk/>
            <pc:sldMk cId="3049895546" sldId="418"/>
            <ac:spMk id="19" creationId="{D6D22CFC-76AC-4AE1-972E-563AE4B616B7}"/>
          </ac:spMkLst>
        </pc:spChg>
      </pc:sldChg>
      <pc:sldChg chg="modSp">
        <pc:chgData name="Ginevra Festanti" userId="S::qy003301@student.reading.ac.uk::a70f9e83-dd03-44d2-a116-de96adfdb528" providerId="AD" clId="Web-{5ECCEFA1-C9BA-BFEA-0355-BAD2D0E8C910}" dt="2023-09-27T18:25:51.836" v="2" actId="20577"/>
        <pc:sldMkLst>
          <pc:docMk/>
          <pc:sldMk cId="3567106473" sldId="941"/>
        </pc:sldMkLst>
        <pc:spChg chg="mod">
          <ac:chgData name="Ginevra Festanti" userId="S::qy003301@student.reading.ac.uk::a70f9e83-dd03-44d2-a116-de96adfdb528" providerId="AD" clId="Web-{5ECCEFA1-C9BA-BFEA-0355-BAD2D0E8C910}" dt="2023-09-27T18:25:51.836" v="2" actId="20577"/>
          <ac:spMkLst>
            <pc:docMk/>
            <pc:sldMk cId="3567106473" sldId="941"/>
            <ac:spMk id="2" creationId="{DDBEB39E-F0B5-4476-A92E-519F07FD7A82}"/>
          </ac:spMkLst>
        </pc:spChg>
      </pc:sldChg>
      <pc:sldChg chg="modSp">
        <pc:chgData name="Ginevra Festanti" userId="S::qy003301@student.reading.ac.uk::a70f9e83-dd03-44d2-a116-de96adfdb528" providerId="AD" clId="Web-{5ECCEFA1-C9BA-BFEA-0355-BAD2D0E8C910}" dt="2023-09-27T18:25:56.993" v="3" actId="20577"/>
        <pc:sldMkLst>
          <pc:docMk/>
          <pc:sldMk cId="2531927025" sldId="942"/>
        </pc:sldMkLst>
        <pc:spChg chg="mod">
          <ac:chgData name="Ginevra Festanti" userId="S::qy003301@student.reading.ac.uk::a70f9e83-dd03-44d2-a116-de96adfdb528" providerId="AD" clId="Web-{5ECCEFA1-C9BA-BFEA-0355-BAD2D0E8C910}" dt="2023-09-27T18:25:56.993" v="3" actId="20577"/>
          <ac:spMkLst>
            <pc:docMk/>
            <pc:sldMk cId="2531927025" sldId="942"/>
            <ac:spMk id="2" creationId="{DDBEB39E-F0B5-4476-A92E-519F07FD7A82}"/>
          </ac:spMkLst>
        </pc:spChg>
      </pc:sldChg>
      <pc:sldChg chg="modSp">
        <pc:chgData name="Ginevra Festanti" userId="S::qy003301@student.reading.ac.uk::a70f9e83-dd03-44d2-a116-de96adfdb528" providerId="AD" clId="Web-{5ECCEFA1-C9BA-BFEA-0355-BAD2D0E8C910}" dt="2023-09-27T18:26:04.212" v="6" actId="20577"/>
        <pc:sldMkLst>
          <pc:docMk/>
          <pc:sldMk cId="419257418" sldId="943"/>
        </pc:sldMkLst>
        <pc:spChg chg="mod">
          <ac:chgData name="Ginevra Festanti" userId="S::qy003301@student.reading.ac.uk::a70f9e83-dd03-44d2-a116-de96adfdb528" providerId="AD" clId="Web-{5ECCEFA1-C9BA-BFEA-0355-BAD2D0E8C910}" dt="2023-09-27T18:26:04.212" v="6" actId="20577"/>
          <ac:spMkLst>
            <pc:docMk/>
            <pc:sldMk cId="419257418" sldId="943"/>
            <ac:spMk id="2" creationId="{DDBEB39E-F0B5-4476-A92E-519F07FD7A82}"/>
          </ac:spMkLst>
        </pc:spChg>
      </pc:sldChg>
      <pc:sldChg chg="modSp">
        <pc:chgData name="Ginevra Festanti" userId="S::qy003301@student.reading.ac.uk::a70f9e83-dd03-44d2-a116-de96adfdb528" providerId="AD" clId="Web-{5ECCEFA1-C9BA-BFEA-0355-BAD2D0E8C910}" dt="2023-09-27T18:26:09.009" v="8" actId="20577"/>
        <pc:sldMkLst>
          <pc:docMk/>
          <pc:sldMk cId="1457141885" sldId="945"/>
        </pc:sldMkLst>
        <pc:spChg chg="mod">
          <ac:chgData name="Ginevra Festanti" userId="S::qy003301@student.reading.ac.uk::a70f9e83-dd03-44d2-a116-de96adfdb528" providerId="AD" clId="Web-{5ECCEFA1-C9BA-BFEA-0355-BAD2D0E8C910}" dt="2023-09-27T18:26:09.009" v="8" actId="20577"/>
          <ac:spMkLst>
            <pc:docMk/>
            <pc:sldMk cId="1457141885" sldId="945"/>
            <ac:spMk id="2" creationId="{DDBEB39E-F0B5-4476-A92E-519F07FD7A82}"/>
          </ac:spMkLst>
        </pc:spChg>
      </pc:sldChg>
      <pc:sldChg chg="modSp">
        <pc:chgData name="Ginevra Festanti" userId="S::qy003301@student.reading.ac.uk::a70f9e83-dd03-44d2-a116-de96adfdb528" providerId="AD" clId="Web-{5ECCEFA1-C9BA-BFEA-0355-BAD2D0E8C910}" dt="2023-09-27T18:26:14.134" v="10" actId="20577"/>
        <pc:sldMkLst>
          <pc:docMk/>
          <pc:sldMk cId="272296995" sldId="946"/>
        </pc:sldMkLst>
        <pc:spChg chg="mod">
          <ac:chgData name="Ginevra Festanti" userId="S::qy003301@student.reading.ac.uk::a70f9e83-dd03-44d2-a116-de96adfdb528" providerId="AD" clId="Web-{5ECCEFA1-C9BA-BFEA-0355-BAD2D0E8C910}" dt="2023-09-27T18:26:14.134" v="10" actId="20577"/>
          <ac:spMkLst>
            <pc:docMk/>
            <pc:sldMk cId="272296995" sldId="946"/>
            <ac:spMk id="2" creationId="{DDBEB39E-F0B5-4476-A92E-519F07FD7A82}"/>
          </ac:spMkLst>
        </pc:spChg>
      </pc:sldChg>
      <pc:sldChg chg="modSp">
        <pc:chgData name="Ginevra Festanti" userId="S::qy003301@student.reading.ac.uk::a70f9e83-dd03-44d2-a116-de96adfdb528" providerId="AD" clId="Web-{5ECCEFA1-C9BA-BFEA-0355-BAD2D0E8C910}" dt="2023-09-27T18:26:21.040" v="11" actId="20577"/>
        <pc:sldMkLst>
          <pc:docMk/>
          <pc:sldMk cId="3167932691" sldId="947"/>
        </pc:sldMkLst>
        <pc:spChg chg="mod">
          <ac:chgData name="Ginevra Festanti" userId="S::qy003301@student.reading.ac.uk::a70f9e83-dd03-44d2-a116-de96adfdb528" providerId="AD" clId="Web-{5ECCEFA1-C9BA-BFEA-0355-BAD2D0E8C910}" dt="2023-09-27T18:26:21.040" v="11" actId="20577"/>
          <ac:spMkLst>
            <pc:docMk/>
            <pc:sldMk cId="3167932691" sldId="947"/>
            <ac:spMk id="2" creationId="{DDBEB39E-F0B5-4476-A92E-519F07FD7A82}"/>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A2C99A-C469-487C-B7F3-BEA3E06E0D84}" type="datetimeFigureOut">
              <a:rPr lang="en-GB" smtClean="0"/>
              <a:t>27/09/2023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88A7DB-3951-47CF-8E53-B42241E86674}" type="slidenum">
              <a:rPr lang="en-GB" smtClean="0"/>
              <a:t>‹#›</a:t>
            </a:fld>
            <a:endParaRPr lang="en-GB"/>
          </a:p>
        </p:txBody>
      </p:sp>
    </p:spTree>
    <p:extLst>
      <p:ext uri="{BB962C8B-B14F-4D97-AF65-F5344CB8AC3E}">
        <p14:creationId xmlns:p14="http://schemas.microsoft.com/office/powerpoint/2010/main" val="1767359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 available under a Creative Commons license, no attribution required.</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2060"/>
                </a:solidFill>
                <a:latin typeface="Century Gothic"/>
                <a:ea typeface="Century Gothic"/>
              </a:rPr>
              <a:t>Phonics:  </a:t>
            </a:r>
          </a:p>
          <a:p>
            <a:pPr marL="216000" indent="-216000">
              <a:lnSpc>
                <a:spcPct val="100000"/>
              </a:lnSpc>
            </a:pPr>
            <a:r>
              <a:rPr lang="de-DE" sz="1200" b="1" i="0" strike="noStrike" spc="-1" dirty="0">
                <a:solidFill>
                  <a:srgbClr val="002060"/>
                </a:solidFill>
                <a:latin typeface="Century Gothic"/>
                <a:ea typeface="Century Gothic"/>
              </a:rPr>
              <a:t>[ö] König </a:t>
            </a:r>
            <a:r>
              <a:rPr lang="de-DE" sz="1200" b="0" i="0" strike="noStrike" spc="-1" dirty="0">
                <a:solidFill>
                  <a:srgbClr val="002060"/>
                </a:solidFill>
                <a:latin typeface="Century Gothic"/>
                <a:ea typeface="Century Gothic"/>
              </a:rPr>
              <a:t>[1087] </a:t>
            </a:r>
            <a:r>
              <a:rPr lang="de-DE" sz="1200" b="1" i="0" strike="noStrike" spc="-1" dirty="0">
                <a:solidFill>
                  <a:srgbClr val="002060"/>
                </a:solidFill>
                <a:latin typeface="Century Gothic" panose="020B0502020202020204" pitchFamily="34" charset="0"/>
                <a:ea typeface="Century Gothic"/>
              </a:rPr>
              <a:t>Österreich </a:t>
            </a:r>
            <a:r>
              <a:rPr lang="de-DE" sz="1200" b="0" i="0" strike="noStrike" spc="-1" dirty="0">
                <a:solidFill>
                  <a:srgbClr val="002060"/>
                </a:solidFill>
                <a:latin typeface="Century Gothic"/>
                <a:ea typeface="Century Gothic"/>
              </a:rPr>
              <a:t>[707] </a:t>
            </a:r>
            <a:r>
              <a:rPr lang="de-DE" sz="1200" b="1" i="0" strike="noStrike" spc="-1" dirty="0">
                <a:solidFill>
                  <a:srgbClr val="002060"/>
                </a:solidFill>
                <a:latin typeface="Century Gothic"/>
                <a:ea typeface="Century Gothic"/>
              </a:rPr>
              <a:t>Wörter </a:t>
            </a:r>
            <a:r>
              <a:rPr lang="de-DE" sz="1200" b="0" i="0" strike="noStrike" spc="-1" dirty="0">
                <a:solidFill>
                  <a:srgbClr val="002060"/>
                </a:solidFill>
                <a:latin typeface="Century Gothic"/>
                <a:ea typeface="Century Gothic"/>
              </a:rPr>
              <a:t>[194]</a:t>
            </a:r>
            <a:endParaRPr lang="it-IT" sz="1200" b="0" strike="noStrike" spc="-1" dirty="0">
              <a:solidFill>
                <a:srgbClr val="002060"/>
              </a:solidFill>
              <a:latin typeface="Century Gothic"/>
              <a:ea typeface="Century Gothic"/>
            </a:endParaRPr>
          </a:p>
          <a:p>
            <a:pPr marL="216000" indent="-216000">
              <a:lnSpc>
                <a:spcPct val="100000"/>
              </a:lnSpc>
            </a:pPr>
            <a:r>
              <a:rPr lang="it-IT" sz="1200" b="1" strike="noStrike" spc="-1" dirty="0">
                <a:solidFill>
                  <a:srgbClr val="002060"/>
                </a:solidFill>
                <a:latin typeface="Century Gothic"/>
                <a:ea typeface="Century Gothic"/>
              </a:rPr>
              <a:t>Vocabulary (new)</a:t>
            </a:r>
            <a:r>
              <a:rPr lang="it-IT" sz="1200" b="0" strike="noStrike" spc="-1" dirty="0">
                <a:solidFill>
                  <a:srgbClr val="002060"/>
                </a:solidFill>
                <a:latin typeface="Century Gothic"/>
                <a:ea typeface="Century Gothic"/>
              </a:rPr>
              <a:t>: </a:t>
            </a:r>
            <a:r>
              <a:rPr lang="de-DE" sz="1800" b="1" i="0" u="none" strike="noStrike" dirty="0">
                <a:solidFill>
                  <a:srgbClr val="002060"/>
                </a:solidFill>
                <a:effectLst/>
                <a:latin typeface="Century Gothic" panose="020B0502020202020204" pitchFamily="34" charset="0"/>
              </a:rPr>
              <a:t>Frau </a:t>
            </a:r>
            <a:r>
              <a:rPr lang="de-DE" sz="1800" b="0" i="0" u="none" strike="noStrike" dirty="0">
                <a:solidFill>
                  <a:srgbClr val="002060"/>
                </a:solidFill>
                <a:effectLst/>
                <a:latin typeface="Century Gothic" panose="020B0502020202020204" pitchFamily="34" charset="0"/>
              </a:rPr>
              <a:t>[99] </a:t>
            </a:r>
            <a:r>
              <a:rPr lang="de-DE" sz="1800" b="1" i="0" u="none" strike="noStrike" dirty="0">
                <a:solidFill>
                  <a:srgbClr val="002060"/>
                </a:solidFill>
                <a:effectLst/>
                <a:latin typeface="Century Gothic" panose="020B0502020202020204" pitchFamily="34" charset="0"/>
              </a:rPr>
              <a:t>Lehrer, Lehrerin </a:t>
            </a:r>
            <a:r>
              <a:rPr lang="de-DE" sz="1800" b="0" i="0" u="none" strike="noStrike" dirty="0">
                <a:solidFill>
                  <a:srgbClr val="002060"/>
                </a:solidFill>
                <a:effectLst/>
                <a:latin typeface="Century Gothic" panose="020B0502020202020204" pitchFamily="34" charset="0"/>
              </a:rPr>
              <a:t>[695] </a:t>
            </a:r>
            <a:r>
              <a:rPr lang="de-DE" sz="1800" b="1" i="0" u="none" strike="noStrike" dirty="0">
                <a:solidFill>
                  <a:srgbClr val="002060"/>
                </a:solidFill>
                <a:effectLst/>
                <a:latin typeface="Century Gothic" panose="020B0502020202020204" pitchFamily="34" charset="0"/>
              </a:rPr>
              <a:t>sehr </a:t>
            </a:r>
            <a:r>
              <a:rPr lang="de-DE" sz="1800" b="0" i="0" u="none" strike="noStrike" dirty="0">
                <a:solidFill>
                  <a:srgbClr val="002060"/>
                </a:solidFill>
                <a:effectLst/>
                <a:latin typeface="Century Gothic" panose="020B0502020202020204" pitchFamily="34" charset="0"/>
              </a:rPr>
              <a:t>[81], </a:t>
            </a:r>
            <a:r>
              <a:rPr lang="de-DE" sz="1800" b="1" i="0" u="none" strike="noStrike" dirty="0">
                <a:solidFill>
                  <a:srgbClr val="002060"/>
                </a:solidFill>
                <a:effectLst/>
                <a:latin typeface="Century Gothic" panose="020B0502020202020204" pitchFamily="34" charset="0"/>
              </a:rPr>
              <a:t>Mann</a:t>
            </a:r>
            <a:r>
              <a:rPr lang="de-DE" sz="1800" b="0" i="0" u="none" strike="noStrike" dirty="0">
                <a:solidFill>
                  <a:srgbClr val="002060"/>
                </a:solidFill>
                <a:effectLst/>
                <a:latin typeface="Century Gothic" panose="020B0502020202020204" pitchFamily="34" charset="0"/>
              </a:rPr>
              <a:t> [121], </a:t>
            </a:r>
            <a:r>
              <a:rPr lang="de-DE" sz="1800" b="1" i="0" u="none" strike="noStrike" dirty="0">
                <a:solidFill>
                  <a:srgbClr val="002060"/>
                </a:solidFill>
                <a:effectLst/>
                <a:latin typeface="Century Gothic" panose="020B0502020202020204" pitchFamily="34" charset="0"/>
              </a:rPr>
              <a:t>Herr</a:t>
            </a:r>
            <a:r>
              <a:rPr lang="de-DE" sz="1800" b="0" i="0" u="none" strike="noStrike" dirty="0">
                <a:solidFill>
                  <a:srgbClr val="002060"/>
                </a:solidFill>
                <a:effectLst/>
                <a:latin typeface="Century Gothic" panose="020B0502020202020204" pitchFamily="34" charset="0"/>
              </a:rPr>
              <a:t> [154]</a:t>
            </a:r>
          </a:p>
          <a:p>
            <a:pPr marL="216000" indent="-216000">
              <a:lnSpc>
                <a:spcPct val="100000"/>
              </a:lnSpc>
            </a:pPr>
            <a:r>
              <a:rPr lang="en-GB" sz="1100" b="1" dirty="0">
                <a:solidFill>
                  <a:sysClr val="windowText" lastClr="000000"/>
                </a:solidFill>
                <a:effectLst/>
                <a:latin typeface="+mn-lt"/>
                <a:ea typeface="+mn-ea"/>
                <a:cs typeface="+mn-cs"/>
              </a:rPr>
              <a:t>Revisit 1: </a:t>
            </a:r>
            <a:r>
              <a:rPr lang="de-DE" sz="1800" b="0" i="0" u="none" strike="noStrike" dirty="0">
                <a:solidFill>
                  <a:srgbClr val="002060"/>
                </a:solidFill>
                <a:effectLst/>
                <a:latin typeface="Century Gothic" panose="020B0502020202020204" pitchFamily="34" charset="0"/>
              </a:rPr>
              <a:t>Buch [300]  Haustier [n/a] Schule [359] Tier [614] nicht wahr? [n/a] </a:t>
            </a:r>
          </a:p>
          <a:p>
            <a:pPr marL="216000" indent="-216000">
              <a:lnSpc>
                <a:spcPct val="100000"/>
              </a:lnSpc>
            </a:pPr>
            <a:r>
              <a:rPr lang="de-DE" sz="1800" b="1" i="0" u="none" strike="noStrike" dirty="0">
                <a:solidFill>
                  <a:srgbClr val="002060"/>
                </a:solidFill>
                <a:effectLst/>
                <a:latin typeface="Century Gothic" panose="020B0502020202020204" pitchFamily="34" charset="0"/>
              </a:rPr>
              <a:t>Revisit 2</a:t>
            </a:r>
            <a:r>
              <a:rPr lang="de-DE" sz="1800" b="0" i="0" u="none" strike="noStrike" dirty="0">
                <a:solidFill>
                  <a:srgbClr val="002060"/>
                </a:solidFill>
                <a:effectLst/>
                <a:latin typeface="Century Gothic" panose="020B0502020202020204" pitchFamily="34" charset="0"/>
              </a:rPr>
              <a:t>: Ding [370] Farbe [1079] Ort [341]  Person [357] klar [239] oder [35] ein, eine [5]</a:t>
            </a:r>
            <a:endParaRPr lang="en-GB" sz="1100" dirty="0">
              <a:solidFill>
                <a:sysClr val="windowText" lastClr="000000"/>
              </a:solidFill>
              <a:effectLst/>
              <a:latin typeface="+mn-lt"/>
              <a:ea typeface="+mn-ea"/>
              <a:cs typeface="+mn-cs"/>
            </a:endParaRPr>
          </a:p>
          <a:p>
            <a:r>
              <a:rPr lang="en-GB" sz="1100" dirty="0">
                <a:solidFill>
                  <a:sysClr val="windowText" lastClr="000000"/>
                </a:solidFill>
                <a:effectLst/>
                <a:latin typeface="+mn-lt"/>
                <a:ea typeface="+mn-ea"/>
                <a:cs typeface="+mn-cs"/>
              </a:rPr>
              <a:t>Jones, R.L &amp; </a:t>
            </a:r>
            <a:r>
              <a:rPr lang="en-GB" sz="1100" dirty="0" err="1">
                <a:solidFill>
                  <a:sysClr val="windowText" lastClr="000000"/>
                </a:solidFill>
                <a:effectLst/>
                <a:latin typeface="+mn-lt"/>
                <a:ea typeface="+mn-ea"/>
                <a:cs typeface="+mn-cs"/>
              </a:rPr>
              <a:t>Tschirner</a:t>
            </a:r>
            <a:r>
              <a:rPr lang="en-GB" sz="1100" dirty="0">
                <a:solidFill>
                  <a:sysClr val="windowText" lastClr="000000"/>
                </a:solidFill>
                <a:effectLst/>
                <a:latin typeface="+mn-lt"/>
                <a:ea typeface="+mn-ea"/>
                <a:cs typeface="+mn-cs"/>
              </a:rPr>
              <a:t>, E. (2019). A frequency dictionary of German: Core vocabulary for learners. London: Routledge.</a:t>
            </a:r>
            <a:endParaRPr lang="en-GB" sz="1100" baseline="0" dirty="0">
              <a:solidFill>
                <a:sysClr val="windowText" lastClr="000000"/>
              </a:solidFill>
            </a:endParaRPr>
          </a:p>
          <a:p>
            <a:pPr marL="216000" indent="-216000">
              <a:lnSpc>
                <a:spcPct val="100000"/>
              </a:lnSpc>
            </a:pPr>
            <a:endParaRPr lang="en-GB" sz="1100" b="0" strike="noStrike" spc="-1" dirty="0">
              <a:latin typeface="Arial"/>
            </a:endParaRPr>
          </a:p>
          <a:p>
            <a:pPr marL="216000" indent="-216000">
              <a:lnSpc>
                <a:spcPct val="100000"/>
              </a:lnSpc>
            </a:pPr>
            <a:r>
              <a:rPr lang="en-GB" sz="1100" b="0" strike="noStrike" spc="-1" dirty="0">
                <a:solidFill>
                  <a:srgbClr val="000000"/>
                </a:solidFill>
                <a:latin typeface="Calibri"/>
                <a:ea typeface="Calibri"/>
              </a:rPr>
              <a:t>The frequency rankings for words that occur in this PowerPoint which have been</a:t>
            </a:r>
            <a:r>
              <a:rPr lang="en-GB" sz="1100" b="0" i="1" strike="noStrike" spc="-1" dirty="0">
                <a:solidFill>
                  <a:srgbClr val="000000"/>
                </a:solidFill>
                <a:latin typeface="Calibri"/>
                <a:ea typeface="Calibri"/>
              </a:rPr>
              <a:t> previously</a:t>
            </a:r>
            <a:r>
              <a:rPr lang="en-GB" sz="1100" b="0" strike="noStrike" spc="-1" dirty="0">
                <a:solidFill>
                  <a:srgbClr val="000000"/>
                </a:solidFill>
                <a:latin typeface="Calibri"/>
                <a:ea typeface="Calibri"/>
              </a:rPr>
              <a:t> introduced in these resources are given in the SOW and</a:t>
            </a:r>
          </a:p>
          <a:p>
            <a:pPr marL="216000" indent="-216000">
              <a:lnSpc>
                <a:spcPct val="100000"/>
              </a:lnSpc>
            </a:pPr>
            <a:r>
              <a:rPr lang="en-GB" sz="1100" b="0" strike="noStrike" spc="-1" dirty="0">
                <a:solidFill>
                  <a:srgbClr val="000000"/>
                </a:solidFill>
                <a:latin typeface="Calibri"/>
                <a:ea typeface="Calibri"/>
              </a:rPr>
              <a:t>in the resources that first introduced and formally re-visited those words. </a:t>
            </a:r>
            <a:endParaRPr lang="en-GB" sz="11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For any </a:t>
            </a:r>
            <a:r>
              <a:rPr lang="en-GB" sz="1200" b="0" i="1" strike="noStrike" spc="-1" dirty="0">
                <a:solidFill>
                  <a:srgbClr val="000000"/>
                </a:solidFill>
                <a:latin typeface="Calibri"/>
                <a:ea typeface="Calibri"/>
              </a:rPr>
              <a:t>other </a:t>
            </a:r>
            <a:r>
              <a:rPr lang="en-GB" sz="1200" b="0" strike="noStrike" spc="-1" dirty="0">
                <a:solidFill>
                  <a:srgbClr val="000000"/>
                </a:solidFill>
                <a:latin typeface="Calibri"/>
                <a:ea typeface="Calibri"/>
              </a:rPr>
              <a:t>words that occur incidentally in this PowerPoint, frequency rankings will be provided in the notes field wherever possible.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Calibri"/>
                <a:ea typeface="Calibri"/>
              </a:rPr>
              <a:t>Timing: 2 minutes</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latin typeface="Arial"/>
              </a:rPr>
              <a:t>Aim: </a:t>
            </a:r>
            <a:r>
              <a:rPr lang="en-GB" sz="1200" b="0" strike="noStrike" spc="-1" dirty="0">
                <a:latin typeface="Arial"/>
              </a:rPr>
              <a:t>to revise the use of </a:t>
            </a:r>
            <a:r>
              <a:rPr lang="en-GB" sz="1200" b="1" i="1" strike="noStrike" spc="-1" dirty="0" err="1">
                <a:latin typeface="Arial"/>
              </a:rPr>
              <a:t>nicht</a:t>
            </a:r>
            <a:r>
              <a:rPr lang="en-GB" sz="1200" b="1" i="1" strike="noStrike" spc="-1" dirty="0">
                <a:latin typeface="Arial"/>
              </a:rPr>
              <a:t> </a:t>
            </a:r>
            <a:r>
              <a:rPr lang="en-GB" sz="1200" b="0" strike="noStrike" spc="-1" dirty="0">
                <a:latin typeface="Arial"/>
              </a:rPr>
              <a:t>for negation with definite articles (not the) and the use of </a:t>
            </a:r>
            <a:r>
              <a:rPr lang="en-GB" sz="1200" b="1" i="1" strike="noStrike" spc="-1" dirty="0" err="1">
                <a:latin typeface="Arial"/>
              </a:rPr>
              <a:t>kein</a:t>
            </a:r>
            <a:r>
              <a:rPr lang="en-GB" sz="1200" b="1" i="1" strike="noStrike" spc="-1" dirty="0">
                <a:latin typeface="Arial"/>
              </a:rPr>
              <a:t> </a:t>
            </a:r>
            <a:r>
              <a:rPr lang="en-GB" sz="1200" b="0" strike="noStrike" spc="-1" dirty="0">
                <a:latin typeface="Arial"/>
              </a:rPr>
              <a:t>with nouns (not a).</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through the animations to recap the information.</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This time, elicit </a:t>
            </a:r>
            <a:r>
              <a:rPr lang="en-GB" sz="1200" b="1" u="sng" strike="noStrike" spc="-1" dirty="0">
                <a:solidFill>
                  <a:srgbClr val="000000"/>
                </a:solidFill>
                <a:latin typeface="Calibri"/>
                <a:ea typeface="Calibri"/>
              </a:rPr>
              <a:t>German</a:t>
            </a:r>
            <a:r>
              <a:rPr lang="en-GB" sz="1200" b="0" strike="noStrike" spc="-1" dirty="0">
                <a:solidFill>
                  <a:srgbClr val="000000"/>
                </a:solidFill>
                <a:latin typeface="Calibri"/>
                <a:ea typeface="Calibri"/>
              </a:rPr>
              <a:t> translations for the English</a:t>
            </a:r>
            <a:r>
              <a:rPr lang="en-GB" sz="1200" b="0" strike="noStrike" spc="-1" baseline="0" dirty="0">
                <a:solidFill>
                  <a:srgbClr val="000000"/>
                </a:solidFill>
                <a:latin typeface="Calibri"/>
                <a:ea typeface="Calibri"/>
              </a:rPr>
              <a:t> </a:t>
            </a:r>
            <a:r>
              <a:rPr lang="en-GB" sz="1200" b="0" strike="noStrike" spc="-1" dirty="0">
                <a:solidFill>
                  <a:srgbClr val="000000"/>
                </a:solidFill>
                <a:latin typeface="Calibri"/>
                <a:ea typeface="Calibri"/>
              </a:rPr>
              <a:t>examples provided.  </a:t>
            </a:r>
            <a:endParaRPr lang="en-GB" sz="1200" b="0" strike="noStrike" spc="-1" dirty="0">
              <a:latin typeface="Arial"/>
            </a:endParaRPr>
          </a:p>
        </p:txBody>
      </p:sp>
      <p:sp>
        <p:nvSpPr>
          <p:cNvPr id="4" name="Slide Number Placeholder 3"/>
          <p:cNvSpPr>
            <a:spLocks noGrp="1"/>
          </p:cNvSpPr>
          <p:nvPr>
            <p:ph type="sldNum" sz="quarter" idx="5"/>
          </p:nvPr>
        </p:nvSpPr>
        <p:spPr/>
        <p:txBody>
          <a:bodyPr/>
          <a:lstStyle/>
          <a:p>
            <a:fld id="{6F88A7DB-3951-47CF-8E53-B42241E86674}" type="slidenum">
              <a:rPr lang="en-GB" smtClean="0"/>
              <a:t>10</a:t>
            </a:fld>
            <a:endParaRPr lang="en-GB"/>
          </a:p>
        </p:txBody>
      </p:sp>
    </p:spTree>
    <p:extLst>
      <p:ext uri="{BB962C8B-B14F-4D97-AF65-F5344CB8AC3E}">
        <p14:creationId xmlns:p14="http://schemas.microsoft.com/office/powerpoint/2010/main" val="1707050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r>
              <a:rPr lang="en-GB" b="1" dirty="0"/>
              <a:t>Timing: 2 minutes</a:t>
            </a:r>
            <a:br>
              <a:rPr lang="en-GB" dirty="0"/>
            </a:br>
            <a:br>
              <a:rPr lang="en-GB" b="1" dirty="0"/>
            </a:br>
            <a:r>
              <a:rPr lang="en-GB" b="1" dirty="0"/>
              <a:t>Aim: </a:t>
            </a:r>
            <a:r>
              <a:rPr lang="en-GB" b="0" dirty="0"/>
              <a:t>to introduce the pattern of adding –in to female person nouns and to consolidate use of </a:t>
            </a:r>
            <a:r>
              <a:rPr lang="en-GB" b="0" dirty="0" err="1"/>
              <a:t>nicht</a:t>
            </a:r>
            <a:r>
              <a:rPr lang="en-GB" b="0" dirty="0"/>
              <a:t> and </a:t>
            </a:r>
            <a:r>
              <a:rPr lang="en-GB" b="0" dirty="0" err="1"/>
              <a:t>kein</a:t>
            </a:r>
            <a:r>
              <a:rPr lang="en-GB" b="0" dirty="0"/>
              <a:t>. </a:t>
            </a:r>
            <a:br>
              <a:rPr lang="en-GB" dirty="0"/>
            </a:br>
            <a:br>
              <a:rPr lang="en-GB" dirty="0"/>
            </a:br>
            <a:r>
              <a:rPr lang="en-GB" b="1" dirty="0"/>
              <a:t>Procedure:</a:t>
            </a:r>
            <a:br>
              <a:rPr lang="en-GB" dirty="0"/>
            </a:br>
            <a:r>
              <a:rPr lang="en-GB" dirty="0"/>
              <a:t>1. Click through the animations to present the</a:t>
            </a:r>
            <a:r>
              <a:rPr lang="en-GB" baseline="0" dirty="0"/>
              <a:t> explanation.</a:t>
            </a:r>
            <a:endParaRPr lang="en-GB" dirty="0"/>
          </a:p>
          <a:p>
            <a:r>
              <a:rPr lang="en-GB" dirty="0"/>
              <a:t>2. Check</a:t>
            </a:r>
            <a:r>
              <a:rPr lang="en-GB" baseline="0" dirty="0"/>
              <a:t> pupils’ understanding at each stage.</a:t>
            </a:r>
          </a:p>
          <a:p>
            <a:r>
              <a:rPr lang="en-GB" baseline="0" dirty="0"/>
              <a:t>3. Pupils could work in pairs to orally translate the 3 sentences. </a:t>
            </a:r>
            <a:endParaRPr lang="en-GB" dirty="0"/>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9157182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5280">
              <a:lnSpc>
                <a:spcPct val="100000"/>
              </a:lnSpc>
            </a:pPr>
            <a:r>
              <a:rPr lang="en-GB" sz="1200" b="1" strike="noStrike" spc="-1" dirty="0">
                <a:solidFill>
                  <a:srgbClr val="000000"/>
                </a:solidFill>
                <a:latin typeface="Calibri"/>
                <a:ea typeface="Calibri"/>
              </a:rPr>
              <a:t>Timing: 6 minutes (6 slides)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recognise in written form the correct use of male and female person nouns and use of </a:t>
            </a:r>
            <a:r>
              <a:rPr lang="en-GB" sz="1200" b="0" strike="noStrike" spc="-1" dirty="0" err="1">
                <a:solidFill>
                  <a:srgbClr val="000000"/>
                </a:solidFill>
                <a:latin typeface="Calibri"/>
                <a:ea typeface="Calibri"/>
              </a:rPr>
              <a:t>kein</a:t>
            </a:r>
            <a:r>
              <a:rPr lang="en-GB" sz="1200" b="0" strike="noStrike" spc="-1" dirty="0">
                <a:solidFill>
                  <a:srgbClr val="000000"/>
                </a:solidFill>
                <a:latin typeface="Calibri"/>
                <a:ea typeface="Calibri"/>
              </a:rPr>
              <a:t>/</a:t>
            </a:r>
            <a:r>
              <a:rPr lang="en-GB" sz="1200" b="0" strike="noStrike" spc="-1" dirty="0" err="1">
                <a:solidFill>
                  <a:srgbClr val="000000"/>
                </a:solidFill>
                <a:latin typeface="Calibri"/>
                <a:ea typeface="Calibri"/>
              </a:rPr>
              <a:t>nicht</a:t>
            </a:r>
            <a:r>
              <a:rPr lang="en-GB" sz="1200" b="0" strike="noStrike" spc="-1" dirty="0">
                <a:solidFill>
                  <a:srgbClr val="000000"/>
                </a:solidFill>
                <a:latin typeface="Calibri"/>
                <a:ea typeface="Calibri"/>
              </a:rPr>
              <a:t>. </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ea typeface="Calibri"/>
              </a:rPr>
              <a:t>Explain the scenario and that pupils are going to make decisions about which noun is needed to complete each sentence, and then translate each sentence.  </a:t>
            </a:r>
          </a:p>
          <a:p>
            <a:pPr marL="229320" indent="-228600">
              <a:lnSpc>
                <a:spcPct val="100000"/>
              </a:lnSpc>
              <a:buAutoNum type="arabicPeriod"/>
            </a:pPr>
            <a:r>
              <a:rPr lang="en-GB" sz="1200" b="0" strike="noStrike" spc="-1" dirty="0">
                <a:solidFill>
                  <a:srgbClr val="000000"/>
                </a:solidFill>
                <a:latin typeface="Calibri"/>
                <a:ea typeface="Calibri"/>
              </a:rPr>
              <a:t>Work through the first slide together as a class. Prompt pupils using the call-outs-and click to cover up the incorrect word. Elicit the translation: click to reveal the answer in green call-out. . </a:t>
            </a:r>
          </a:p>
          <a:p>
            <a:pPr marL="229320" indent="-228600">
              <a:lnSpc>
                <a:spcPct val="100000"/>
              </a:lnSpc>
              <a:buAutoNum type="arabicPeriod"/>
            </a:pPr>
            <a:r>
              <a:rPr lang="en-GB" sz="1200" b="0" strike="noStrike" spc="-1" dirty="0">
                <a:solidFill>
                  <a:srgbClr val="000000"/>
                </a:solidFill>
                <a:latin typeface="Calibri"/>
                <a:ea typeface="Calibri"/>
              </a:rPr>
              <a:t>For the following 5 slides, pupils note down A or B for the noun they think is correct and discuss the translation of the whole sentence in pairs. Negatives </a:t>
            </a:r>
            <a:r>
              <a:rPr lang="en-GB" sz="1200" b="0" strike="noStrike" spc="-1" dirty="0" err="1">
                <a:solidFill>
                  <a:srgbClr val="000000"/>
                </a:solidFill>
                <a:latin typeface="Calibri"/>
                <a:ea typeface="Calibri"/>
              </a:rPr>
              <a:t>kein</a:t>
            </a:r>
            <a:r>
              <a:rPr lang="en-GB" sz="1200" b="0" strike="noStrike" spc="-1" dirty="0">
                <a:solidFill>
                  <a:srgbClr val="000000"/>
                </a:solidFill>
                <a:latin typeface="Calibri"/>
                <a:ea typeface="Calibri"/>
              </a:rPr>
              <a:t> and </a:t>
            </a:r>
            <a:r>
              <a:rPr lang="en-GB" sz="1200" b="0" strike="noStrike" spc="-1" dirty="0" err="1">
                <a:solidFill>
                  <a:srgbClr val="000000"/>
                </a:solidFill>
                <a:latin typeface="Calibri"/>
                <a:ea typeface="Calibri"/>
              </a:rPr>
              <a:t>nicht</a:t>
            </a:r>
            <a:r>
              <a:rPr lang="en-GB" sz="1200" b="0" strike="noStrike" spc="-1" dirty="0">
                <a:solidFill>
                  <a:srgbClr val="000000"/>
                </a:solidFill>
                <a:latin typeface="Calibri"/>
                <a:ea typeface="Calibri"/>
              </a:rPr>
              <a:t> appear here too. </a:t>
            </a:r>
          </a:p>
          <a:p>
            <a:pPr marL="229320" indent="-228600">
              <a:lnSpc>
                <a:spcPct val="100000"/>
              </a:lnSpc>
              <a:buAutoNum type="arabicPeriod"/>
            </a:pPr>
            <a:r>
              <a:rPr lang="en-GB" sz="1200" b="0" strike="noStrike" spc="-1" dirty="0">
                <a:solidFill>
                  <a:srgbClr val="000000"/>
                </a:solidFill>
                <a:latin typeface="Calibri"/>
                <a:ea typeface="Calibri"/>
              </a:rPr>
              <a:t>Click to reveal answers slide by slide. </a:t>
            </a:r>
            <a:endParaRPr lang="en-GB" dirty="0"/>
          </a:p>
        </p:txBody>
      </p:sp>
      <p:sp>
        <p:nvSpPr>
          <p:cNvPr id="4" name="Slide Number Placeholder 3"/>
          <p:cNvSpPr>
            <a:spLocks noGrp="1"/>
          </p:cNvSpPr>
          <p:nvPr>
            <p:ph type="sldNum" sz="quarter" idx="5"/>
          </p:nvPr>
        </p:nvSpPr>
        <p:spPr/>
        <p:txBody>
          <a:bodyPr/>
          <a:lstStyle/>
          <a:p>
            <a:fld id="{6F88A7DB-3951-47CF-8E53-B42241E86674}" type="slidenum">
              <a:rPr lang="en-GB" smtClean="0"/>
              <a:t>12</a:t>
            </a:fld>
            <a:endParaRPr lang="en-GB"/>
          </a:p>
        </p:txBody>
      </p:sp>
    </p:spTree>
    <p:extLst>
      <p:ext uri="{BB962C8B-B14F-4D97-AF65-F5344CB8AC3E}">
        <p14:creationId xmlns:p14="http://schemas.microsoft.com/office/powerpoint/2010/main" val="27877965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F88A7DB-3951-47CF-8E53-B42241E86674}" type="slidenum">
              <a:rPr lang="en-GB" smtClean="0"/>
              <a:t>13</a:t>
            </a:fld>
            <a:endParaRPr lang="en-GB"/>
          </a:p>
        </p:txBody>
      </p:sp>
    </p:spTree>
    <p:extLst>
      <p:ext uri="{BB962C8B-B14F-4D97-AF65-F5344CB8AC3E}">
        <p14:creationId xmlns:p14="http://schemas.microsoft.com/office/powerpoint/2010/main" val="710596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F88A7DB-3951-47CF-8E53-B42241E86674}" type="slidenum">
              <a:rPr lang="en-GB" smtClean="0"/>
              <a:t>14</a:t>
            </a:fld>
            <a:endParaRPr lang="en-GB"/>
          </a:p>
        </p:txBody>
      </p:sp>
    </p:spTree>
    <p:extLst>
      <p:ext uri="{BB962C8B-B14F-4D97-AF65-F5344CB8AC3E}">
        <p14:creationId xmlns:p14="http://schemas.microsoft.com/office/powerpoint/2010/main" val="16236892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F88A7DB-3951-47CF-8E53-B42241E86674}" type="slidenum">
              <a:rPr lang="en-GB" smtClean="0"/>
              <a:t>15</a:t>
            </a:fld>
            <a:endParaRPr lang="en-GB"/>
          </a:p>
        </p:txBody>
      </p:sp>
    </p:spTree>
    <p:extLst>
      <p:ext uri="{BB962C8B-B14F-4D97-AF65-F5344CB8AC3E}">
        <p14:creationId xmlns:p14="http://schemas.microsoft.com/office/powerpoint/2010/main" val="37625813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F88A7DB-3951-47CF-8E53-B42241E86674}" type="slidenum">
              <a:rPr lang="en-GB" smtClean="0"/>
              <a:t>16</a:t>
            </a:fld>
            <a:endParaRPr lang="en-GB"/>
          </a:p>
        </p:txBody>
      </p:sp>
    </p:spTree>
    <p:extLst>
      <p:ext uri="{BB962C8B-B14F-4D97-AF65-F5344CB8AC3E}">
        <p14:creationId xmlns:p14="http://schemas.microsoft.com/office/powerpoint/2010/main" val="13036953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F88A7DB-3951-47CF-8E53-B42241E86674}" type="slidenum">
              <a:rPr lang="en-GB" smtClean="0"/>
              <a:t>17</a:t>
            </a:fld>
            <a:endParaRPr lang="en-GB"/>
          </a:p>
        </p:txBody>
      </p:sp>
    </p:spTree>
    <p:extLst>
      <p:ext uri="{BB962C8B-B14F-4D97-AF65-F5344CB8AC3E}">
        <p14:creationId xmlns:p14="http://schemas.microsoft.com/office/powerpoint/2010/main" val="13773286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 </a:t>
            </a:r>
            <a:r>
              <a:rPr lang="en-GB" sz="1200" b="1" strike="noStrike" spc="-1" dirty="0">
                <a:solidFill>
                  <a:srgbClr val="000000"/>
                </a:solidFill>
                <a:latin typeface="+mn-lt"/>
                <a:ea typeface="Calibri"/>
              </a:rPr>
              <a:t>long</a:t>
            </a:r>
            <a:r>
              <a:rPr lang="en-GB" sz="1200" b="0" strike="noStrike" spc="-1" dirty="0">
                <a:solidFill>
                  <a:srgbClr val="000000"/>
                </a:solidFill>
                <a:latin typeface="+mn-lt"/>
                <a:ea typeface="Calibri"/>
              </a:rPr>
              <a:t> </a:t>
            </a:r>
            <a:r>
              <a:rPr lang="en-GB" sz="1200" b="1" strike="noStrike" spc="-1" dirty="0">
                <a:solidFill>
                  <a:srgbClr val="000000"/>
                </a:solidFill>
                <a:latin typeface="+mn-lt"/>
                <a:ea typeface="Calibri"/>
              </a:rPr>
              <a:t>[o].</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Re-present</a:t>
            </a:r>
            <a:r>
              <a:rPr lang="en-GB" sz="1200" b="0" strike="noStrike" spc="-1" baseline="0" dirty="0">
                <a:solidFill>
                  <a:srgbClr val="000000"/>
                </a:solidFill>
                <a:latin typeface="+mn-lt"/>
                <a:ea typeface="Calibri"/>
              </a:rPr>
              <a:t> </a:t>
            </a:r>
            <a:r>
              <a:rPr lang="en-GB" sz="1200" b="0" strike="noStrike" spc="-1" dirty="0">
                <a:solidFill>
                  <a:srgbClr val="000000"/>
                </a:solidFill>
                <a:latin typeface="+mn-lt"/>
                <a:ea typeface="Calibri"/>
              </a:rPr>
              <a:t>the SSC and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 ‘</a:t>
            </a:r>
            <a:r>
              <a:rPr lang="en-GB" sz="1200" b="1" strike="noStrike" spc="-1" dirty="0">
                <a:solidFill>
                  <a:srgbClr val="000000"/>
                </a:solidFill>
                <a:latin typeface="+mn-lt"/>
                <a:ea typeface="Calibri"/>
              </a:rPr>
              <a:t>wo’ </a:t>
            </a:r>
            <a:r>
              <a:rPr lang="en-GB" sz="1200" b="0" strike="noStrike" spc="-1" dirty="0">
                <a:solidFill>
                  <a:srgbClr val="000000"/>
                </a:solidFill>
                <a:latin typeface="+mn-lt"/>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pupils to repeat the word </a:t>
            </a:r>
            <a:r>
              <a:rPr lang="en-GB" sz="1200" b="1" strike="noStrike" spc="-1" dirty="0">
                <a:solidFill>
                  <a:srgbClr val="000000"/>
                </a:solidFill>
                <a:latin typeface="+mn-lt"/>
                <a:ea typeface="Calibri"/>
              </a:rPr>
              <a:t>‘wo’ </a:t>
            </a:r>
            <a:r>
              <a:rPr lang="en-GB" sz="1200" b="0" strike="noStrike" spc="-1" dirty="0">
                <a:solidFill>
                  <a:srgbClr val="000000"/>
                </a:solidFill>
                <a:latin typeface="+mn-lt"/>
                <a:ea typeface="Calibri"/>
              </a:rPr>
              <a:t>(with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endParaRPr lang="en-GB" sz="1200" b="0" strike="noStrike" spc="-1" dirty="0">
              <a:latin typeface="Arial"/>
            </a:endParaRPr>
          </a:p>
          <a:p>
            <a:pPr>
              <a:lnSpc>
                <a:spcPct val="100000"/>
              </a:lnSpc>
            </a:pPr>
            <a:endParaRPr lang="en-GB"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Word frequency (1 is the most frequent word in German): </a:t>
            </a:r>
            <a:br>
              <a:rPr lang="en-GB" baseline="0" dirty="0"/>
            </a:br>
            <a:r>
              <a:rPr lang="en-GB" b="1" baseline="0" dirty="0"/>
              <a:t>Million </a:t>
            </a:r>
            <a:r>
              <a:rPr lang="en-GB" baseline="0" dirty="0"/>
              <a:t>[206]] </a:t>
            </a:r>
            <a:r>
              <a:rPr lang="en-GB" b="1" baseline="0" dirty="0"/>
              <a:t>wo? </a:t>
            </a:r>
            <a:r>
              <a:rPr lang="en-GB" baseline="0" dirty="0"/>
              <a:t>[94] </a:t>
            </a:r>
            <a:r>
              <a:rPr lang="en-GB" b="1" baseline="0" dirty="0" err="1"/>
              <a:t>wohnen</a:t>
            </a:r>
            <a:r>
              <a:rPr lang="en-GB" b="1" baseline="0" dirty="0"/>
              <a:t> </a:t>
            </a:r>
            <a:r>
              <a:rPr lang="en-GB" b="0" baseline="0" dirty="0"/>
              <a:t>[380] </a:t>
            </a:r>
            <a:endParaRPr lang="en-GB" baseline="0" dirty="0"/>
          </a:p>
          <a:p>
            <a:pPr marL="0" indent="0">
              <a:lnSpc>
                <a:spcPct val="100000"/>
              </a:lnSpc>
              <a:buNone/>
            </a:pP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20106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a:t>
            </a:r>
            <a:r>
              <a:rPr lang="en-GB" sz="1200" b="1" baseline="0" dirty="0">
                <a:solidFill>
                  <a:srgbClr val="FFCC00"/>
                </a:solidFill>
                <a:latin typeface="Century Gothic" panose="020B0502020202020204" pitchFamily="34" charset="0"/>
              </a:rPr>
              <a:t>ö</a:t>
            </a:r>
            <a:r>
              <a:rPr lang="en-GB" b="1" baseline="0" dirty="0"/>
              <a:t>]</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Introduce the SSC and </a:t>
            </a:r>
            <a:r>
              <a:rPr lang="en-GB" b="0" dirty="0" err="1"/>
              <a:t>and</a:t>
            </a:r>
            <a:r>
              <a:rPr lang="en-GB" b="0" dirty="0"/>
              <a:t> say the </a:t>
            </a:r>
            <a:r>
              <a:rPr lang="en-GB" b="1" dirty="0"/>
              <a:t>[</a:t>
            </a:r>
            <a:r>
              <a:rPr lang="en-GB" sz="1200" b="1" dirty="0">
                <a:solidFill>
                  <a:srgbClr val="FFCC00"/>
                </a:solidFill>
                <a:latin typeface="Century Gothic" panose="020B0502020202020204" pitchFamily="34" charset="0"/>
              </a:rPr>
              <a:t>ö]</a:t>
            </a:r>
            <a:r>
              <a:rPr lang="en-GB" b="1" dirty="0"/>
              <a:t> </a:t>
            </a:r>
            <a:r>
              <a:rPr lang="en-GB" b="0" dirty="0"/>
              <a:t>sound first, on its own.  Pupils repeat it with you.</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Present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a:solidFill>
                  <a:srgbClr val="000000"/>
                </a:solidFill>
                <a:latin typeface="Calibri"/>
                <a:ea typeface="Calibri"/>
              </a:rPr>
              <a:t>König’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pupils to repeat the word </a:t>
            </a:r>
            <a:r>
              <a:rPr lang="en-GB" sz="1200" b="1" strike="noStrike" spc="-1" dirty="0">
                <a:solidFill>
                  <a:srgbClr val="000000"/>
                </a:solidFill>
                <a:latin typeface="Calibri"/>
                <a:ea typeface="Calibri"/>
              </a:rPr>
              <a:t>‘König’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a:lnSpc>
                <a:spcPct val="100000"/>
              </a:lnSpc>
            </a:pPr>
            <a:endParaRPr lang="en-GB" sz="1200" b="0" strike="noStrike" spc="-1" dirty="0">
              <a:latin typeface="Arial"/>
            </a:endParaRPr>
          </a:p>
          <a:p>
            <a:pPr>
              <a:lnSpc>
                <a:spcPct val="100000"/>
              </a:lnSpc>
            </a:pPr>
            <a:r>
              <a:rPr lang="en-GB" sz="1200" b="1" strike="noStrike" spc="-1" dirty="0">
                <a:latin typeface="Arial"/>
              </a:rPr>
              <a:t>Note</a:t>
            </a:r>
            <a:r>
              <a:rPr lang="en-GB" sz="1200" b="0" strike="noStrike" spc="-1" dirty="0">
                <a:latin typeface="Aria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a:t>
            </a:r>
            <a:r>
              <a:rPr lang="en-GB" baseline="0" dirty="0"/>
              <a:t> gesture for this could be to mime placing a crown on your head. </a:t>
            </a:r>
            <a:endParaRPr lang="en-GB" b="1" dirty="0"/>
          </a:p>
          <a:p>
            <a:pPr marL="0" indent="0">
              <a:lnSpc>
                <a:spcPct val="100000"/>
              </a:lnSpc>
              <a:buNone/>
            </a:pPr>
            <a:endParaRPr lang="fr-FR" sz="1200" b="0" strike="noStrike" spc="-1" baseline="0"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a:t>König </a:t>
            </a:r>
            <a:r>
              <a:rPr lang="en-GB" sz="1200" baseline="0" dirty="0"/>
              <a:t>[1087]</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introduce the SSC </a:t>
            </a:r>
            <a:r>
              <a:rPr lang="en-GB" sz="1200" b="1" strike="noStrike" spc="-1" dirty="0">
                <a:solidFill>
                  <a:srgbClr val="000000"/>
                </a:solidFill>
                <a:latin typeface="Calibri"/>
                <a:ea typeface="Calibri"/>
              </a:rPr>
              <a:t>[ö].</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Re-present the SSC and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a:solidFill>
                  <a:srgbClr val="000000"/>
                </a:solidFill>
                <a:latin typeface="Calibri"/>
                <a:ea typeface="Calibri"/>
              </a:rPr>
              <a:t>König’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pupils to repeat the word </a:t>
            </a:r>
            <a:r>
              <a:rPr lang="en-GB" sz="1200" b="1" strike="noStrike" spc="-1" dirty="0">
                <a:solidFill>
                  <a:srgbClr val="000000"/>
                </a:solidFill>
                <a:latin typeface="Calibri"/>
                <a:ea typeface="Calibri"/>
              </a:rPr>
              <a:t>‘König’ </a:t>
            </a:r>
            <a:r>
              <a:rPr lang="en-GB" sz="1200" b="0" strike="noStrike" spc="-1" dirty="0">
                <a:solidFill>
                  <a:srgbClr val="000000"/>
                </a:solidFill>
                <a:latin typeface="Calibri"/>
                <a:ea typeface="Calibri"/>
              </a:rPr>
              <a:t>(with gesture, if using).</a:t>
            </a:r>
          </a:p>
          <a:p>
            <a:pPr marL="228600" marR="0" lvl="0" indent="-227880" algn="l" defTabSz="914400" rtl="0" eaLnBrk="1" fontAlgn="auto" latinLnBrk="0" hangingPunct="1">
              <a:lnSpc>
                <a:spcPct val="100000"/>
              </a:lnSpc>
              <a:spcBef>
                <a:spcPts val="0"/>
              </a:spcBef>
              <a:spcAft>
                <a:spcPts val="0"/>
              </a:spcAft>
              <a:buClr>
                <a:srgbClr val="000000"/>
              </a:buClr>
              <a:buSzTx/>
              <a:buFont typeface="Calibri"/>
              <a:buAutoNum type="arabicPeriod"/>
              <a:tabLst/>
              <a:defRPr/>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endParaRPr lang="en-GB" sz="1200" b="0" strike="noStrike" spc="-1" dirty="0">
              <a:latin typeface="Arial"/>
            </a:endParaRPr>
          </a:p>
          <a:p>
            <a:pPr marL="228600" indent="-227880">
              <a:lnSpc>
                <a:spcPct val="100000"/>
              </a:lnSpc>
              <a:buClr>
                <a:srgbClr val="000000"/>
              </a:buClr>
              <a:buFont typeface="Calibri"/>
              <a:buAutoNum type="arabicPeriod"/>
            </a:pPr>
            <a:endParaRPr lang="en-GB" sz="1200" b="0" strike="noStrike" spc="-1" dirty="0">
              <a:latin typeface="Arial"/>
            </a:endParaRPr>
          </a:p>
          <a:p>
            <a:pPr marL="216000" indent="-216000">
              <a:lnSpc>
                <a:spcPct val="100000"/>
              </a:lnSpc>
            </a:pPr>
            <a:r>
              <a:rPr lang="en-GB" sz="1200" b="1" baseline="0" dirty="0"/>
              <a:t>König </a:t>
            </a:r>
            <a:r>
              <a:rPr lang="en-GB" sz="1200" baseline="0" dirty="0"/>
              <a:t>[1087] </a:t>
            </a:r>
            <a:r>
              <a:rPr lang="en-GB" sz="1200" b="1" baseline="0" dirty="0" err="1"/>
              <a:t>Österreich</a:t>
            </a:r>
            <a:r>
              <a:rPr lang="en-GB" sz="1200" b="1" baseline="0" dirty="0"/>
              <a:t> </a:t>
            </a:r>
            <a:r>
              <a:rPr lang="en-GB" sz="1200" b="0" baseline="0" dirty="0"/>
              <a:t>[707] </a:t>
            </a:r>
            <a:r>
              <a:rPr lang="en-GB" sz="1200" b="1" baseline="0" dirty="0" err="1"/>
              <a:t>Wörter</a:t>
            </a:r>
            <a:r>
              <a:rPr lang="en-GB" sz="1200" b="1" baseline="0" dirty="0"/>
              <a:t> </a:t>
            </a:r>
            <a:r>
              <a:rPr lang="en-GB" sz="1200" baseline="0" dirty="0"/>
              <a:t>[194]</a:t>
            </a:r>
          </a:p>
          <a:p>
            <a:pPr marL="216000" indent="-216000">
              <a:lnSpc>
                <a:spcPct val="100000"/>
              </a:lnSpc>
            </a:pP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a:p>
            <a:pPr marL="216000" indent="-216000">
              <a:lnSpc>
                <a:spcPct val="100000"/>
              </a:lnSpc>
            </a:pPr>
            <a:endParaRPr lang="it-IT" sz="1200" b="0" strike="noStrike" spc="-1" dirty="0">
              <a:solidFill>
                <a:srgbClr val="002060"/>
              </a:solidFill>
              <a:latin typeface="Century Gothic"/>
              <a:ea typeface="Century Gothic"/>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87953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5 minutes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distinguish between the SSCs</a:t>
            </a:r>
            <a:r>
              <a:rPr lang="en-GB" sz="1200" b="1" strike="noStrike" spc="-1" dirty="0">
                <a:solidFill>
                  <a:srgbClr val="000000"/>
                </a:solidFill>
                <a:latin typeface="+mn-lt"/>
                <a:ea typeface="Calibri"/>
              </a:rPr>
              <a:t> [ö] </a:t>
            </a:r>
            <a:r>
              <a:rPr lang="en-GB" sz="1200" b="0" strike="noStrike" spc="-1" dirty="0">
                <a:solidFill>
                  <a:srgbClr val="000000"/>
                </a:solidFill>
                <a:latin typeface="+mn-lt"/>
                <a:ea typeface="Calibri"/>
              </a:rPr>
              <a:t>and</a:t>
            </a:r>
            <a:r>
              <a:rPr lang="en-GB" sz="1200" b="1" strike="noStrike" spc="-1" dirty="0">
                <a:solidFill>
                  <a:srgbClr val="000000"/>
                </a:solidFill>
                <a:latin typeface="+mn-lt"/>
                <a:ea typeface="Calibri"/>
              </a:rPr>
              <a:t> [o] </a:t>
            </a:r>
            <a:r>
              <a:rPr lang="en-GB" sz="1200" b="0" strike="noStrike" spc="-1" dirty="0">
                <a:solidFill>
                  <a:srgbClr val="000000"/>
                </a:solidFill>
                <a:latin typeface="+mn-lt"/>
                <a:ea typeface="Calibri"/>
              </a:rPr>
              <a:t>by listening to unknown words and identifying the sounds.</a:t>
            </a:r>
            <a:endParaRPr lang="en-GB" sz="1200" b="1" strike="noStrike" spc="-1" dirty="0">
              <a:solidFill>
                <a:srgbClr val="000000"/>
              </a:solidFill>
              <a:latin typeface="+mn-lt"/>
              <a:ea typeface="Calibri"/>
            </a:endParaRP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8600">
              <a:buAutoNum type="arabicPeriod"/>
            </a:pPr>
            <a:r>
              <a:rPr lang="en-GB" dirty="0"/>
              <a:t>Click for instructions to come up. </a:t>
            </a:r>
          </a:p>
          <a:p>
            <a:pPr marL="228600" indent="-228600">
              <a:buFont typeface="+mj-lt"/>
              <a:buAutoNum type="arabicPeriod"/>
            </a:pPr>
            <a:r>
              <a:rPr lang="en-GB" dirty="0"/>
              <a:t>Pupils sketch the Venn-diagram in their books.</a:t>
            </a:r>
          </a:p>
          <a:p>
            <a:pPr marL="228600" indent="-228600">
              <a:buFont typeface="+mj-lt"/>
              <a:buAutoNum type="arabicPeriod"/>
            </a:pPr>
            <a:r>
              <a:rPr lang="en-GB" dirty="0"/>
              <a:t>Click on the images one by one to hear the pronunciation of these (mostly) unknown words. </a:t>
            </a:r>
          </a:p>
          <a:p>
            <a:pPr marL="228600" indent="-228600">
              <a:buFont typeface="+mj-lt"/>
              <a:buAutoNum type="arabicPeriod"/>
            </a:pPr>
            <a:r>
              <a:rPr lang="en-GB" dirty="0"/>
              <a:t>Pupils assign the word to the appropriate part of the diagram.  Note: pupils could face away from the board if they want to challenge themselves. Elicit the answer.</a:t>
            </a:r>
          </a:p>
          <a:p>
            <a:pPr marL="228600" indent="-228600">
              <a:buFont typeface="+mj-lt"/>
              <a:buAutoNum type="arabicPeriod"/>
            </a:pPr>
            <a:r>
              <a:rPr lang="en-GB" dirty="0"/>
              <a:t>Click to reveal answers (clockwise, starting from the top RHS with Europa).</a:t>
            </a:r>
          </a:p>
          <a:p>
            <a:pPr marL="0" indent="0">
              <a:buFont typeface="+mj-lt"/>
              <a:buNone/>
            </a:pPr>
            <a:endParaRPr lang="en-GB" dirty="0"/>
          </a:p>
          <a:p>
            <a:pPr marL="0" indent="0">
              <a:buFont typeface="+mj-lt"/>
              <a:buNone/>
            </a:pPr>
            <a:r>
              <a:rPr lang="en-GB" b="1" dirty="0"/>
              <a:t>Meanings</a:t>
            </a:r>
            <a:r>
              <a:rPr lang="en-GB" dirty="0"/>
              <a:t>:</a:t>
            </a:r>
            <a:br>
              <a:rPr lang="en-GB" dirty="0"/>
            </a:br>
            <a:r>
              <a:rPr lang="en-GB" dirty="0"/>
              <a:t>Europa= Europe</a:t>
            </a:r>
          </a:p>
          <a:p>
            <a:pPr marL="0" indent="0">
              <a:buFont typeface="+mj-lt"/>
              <a:buNone/>
            </a:pPr>
            <a:r>
              <a:rPr lang="en-GB" dirty="0"/>
              <a:t>Sommer= Summer</a:t>
            </a:r>
            <a:br>
              <a:rPr lang="en-GB" dirty="0"/>
            </a:br>
            <a:r>
              <a:rPr lang="en-GB" dirty="0" err="1"/>
              <a:t>Löwe</a:t>
            </a:r>
            <a:r>
              <a:rPr lang="en-GB" dirty="0"/>
              <a:t>= lion</a:t>
            </a:r>
          </a:p>
          <a:p>
            <a:pPr marL="0" indent="0">
              <a:buFont typeface="+mj-lt"/>
              <a:buNone/>
            </a:pPr>
            <a:r>
              <a:rPr lang="en-GB" dirty="0" err="1"/>
              <a:t>Blockflöte</a:t>
            </a:r>
            <a:r>
              <a:rPr lang="en-GB" dirty="0"/>
              <a:t>= recorder</a:t>
            </a:r>
          </a:p>
          <a:p>
            <a:pPr marL="0" indent="0">
              <a:buFont typeface="+mj-lt"/>
              <a:buNone/>
            </a:pPr>
            <a:r>
              <a:rPr lang="en-GB" dirty="0"/>
              <a:t>Köln= Cologne </a:t>
            </a:r>
            <a:br>
              <a:rPr lang="en-GB" dirty="0"/>
            </a:br>
            <a:r>
              <a:rPr lang="en-GB" dirty="0"/>
              <a:t>Uniform= uniform</a:t>
            </a:r>
            <a:br>
              <a:rPr lang="en-GB" dirty="0"/>
            </a:br>
            <a:r>
              <a:rPr lang="en-GB" dirty="0" err="1"/>
              <a:t>Projekt</a:t>
            </a:r>
            <a:r>
              <a:rPr lang="en-GB" dirty="0"/>
              <a:t>= project</a:t>
            </a:r>
            <a:br>
              <a:rPr lang="en-GB" dirty="0"/>
            </a:br>
            <a:r>
              <a:rPr lang="en-GB" dirty="0" err="1"/>
              <a:t>Löffel</a:t>
            </a:r>
            <a:r>
              <a:rPr lang="en-GB" dirty="0"/>
              <a:t>= spoon</a:t>
            </a:r>
          </a:p>
          <a:p>
            <a:pPr marL="0" indent="0">
              <a:buFont typeface="+mj-lt"/>
              <a:buNone/>
            </a:pPr>
            <a:r>
              <a:rPr lang="en-GB" dirty="0" err="1"/>
              <a:t>Wörter</a:t>
            </a:r>
            <a:r>
              <a:rPr lang="en-GB" dirty="0"/>
              <a:t>= words</a:t>
            </a:r>
            <a:br>
              <a:rPr lang="en-GB" dirty="0"/>
            </a:b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a:t>
            </a:r>
            <a:r>
              <a:rPr lang="en-GB" dirty="0"/>
              <a:t>: these are all words that will be taught later as part of this SOW.</a:t>
            </a:r>
            <a:br>
              <a:rPr lang="en-GB" dirty="0"/>
            </a:br>
            <a:br>
              <a:rPr lang="en-GB" dirty="0"/>
            </a:br>
            <a:r>
              <a:rPr lang="en-GB" b="1" baseline="0" dirty="0"/>
              <a:t>Word frequency (1 is the most frequent word in German): </a:t>
            </a:r>
            <a:br>
              <a:rPr lang="en-GB" b="1" baseline="0" dirty="0"/>
            </a:br>
            <a:r>
              <a:rPr lang="en-GB" b="0" baseline="0" dirty="0"/>
              <a:t>Europa [294], Sommer [771 ], </a:t>
            </a:r>
            <a:r>
              <a:rPr lang="en-GB" b="0" baseline="0" dirty="0" err="1"/>
              <a:t>Löwe</a:t>
            </a:r>
            <a:r>
              <a:rPr lang="en-GB" b="0" baseline="0" dirty="0"/>
              <a:t> [4160 ], Köln [N/A ], </a:t>
            </a:r>
            <a:r>
              <a:rPr lang="en-GB" b="0" baseline="0" dirty="0" err="1"/>
              <a:t>Blockflöte</a:t>
            </a:r>
            <a:r>
              <a:rPr lang="en-GB" b="0" baseline="0" dirty="0"/>
              <a:t> [N/A], Uniform [3857 ], </a:t>
            </a:r>
            <a:r>
              <a:rPr lang="en-GB" b="0" baseline="0" dirty="0" err="1"/>
              <a:t>Projekt</a:t>
            </a:r>
            <a:r>
              <a:rPr lang="en-GB" b="0" baseline="0" dirty="0"/>
              <a:t> [720 ], </a:t>
            </a:r>
            <a:r>
              <a:rPr lang="en-GB" b="0" baseline="0" dirty="0" err="1"/>
              <a:t>Löffel</a:t>
            </a:r>
            <a:r>
              <a:rPr lang="en-GB" b="0" baseline="0" dirty="0"/>
              <a:t> [N/A], </a:t>
            </a:r>
            <a:r>
              <a:rPr lang="en-GB" b="0" baseline="0" dirty="0" err="1"/>
              <a:t>Wörter</a:t>
            </a:r>
            <a:r>
              <a:rPr lang="en-GB" b="0" baseline="0" dirty="0"/>
              <a:t> [ 194]</a:t>
            </a:r>
            <a:br>
              <a:rPr lang="en-GB" baseline="0" dirty="0"/>
            </a:br>
            <a:br>
              <a:rPr lang="en-GB" baseline="0" dirty="0"/>
            </a:br>
            <a:r>
              <a:rPr lang="en-GB" i="1" dirty="0"/>
              <a:t>Source:  Jones, R.L. &amp; </a:t>
            </a:r>
            <a:r>
              <a:rPr lang="en-GB" i="1" dirty="0" err="1"/>
              <a:t>Tschirner</a:t>
            </a:r>
            <a:r>
              <a:rPr lang="en-GB" i="1" dirty="0"/>
              <a:t>, E. (2019). A frequency dictionary of German: core vocabulary for learners. Routledge</a:t>
            </a:r>
          </a:p>
          <a:p>
            <a:endParaRPr lang="en-GB" dirty="0"/>
          </a:p>
          <a:p>
            <a:endParaRPr lang="en-GB" dirty="0"/>
          </a:p>
        </p:txBody>
      </p:sp>
      <p:sp>
        <p:nvSpPr>
          <p:cNvPr id="4" name="Slide Number Placeholder 3"/>
          <p:cNvSpPr>
            <a:spLocks noGrp="1"/>
          </p:cNvSpPr>
          <p:nvPr>
            <p:ph type="sldNum" sz="quarter" idx="5"/>
          </p:nvPr>
        </p:nvSpPr>
        <p:spPr/>
        <p:txBody>
          <a:bodyPr/>
          <a:lstStyle/>
          <a:p>
            <a:fld id="{6F88A7DB-3951-47CF-8E53-B42241E86674}" type="slidenum">
              <a:rPr lang="en-GB" smtClean="0"/>
              <a:t>5</a:t>
            </a:fld>
            <a:endParaRPr lang="en-GB"/>
          </a:p>
        </p:txBody>
      </p:sp>
    </p:spTree>
    <p:extLst>
      <p:ext uri="{BB962C8B-B14F-4D97-AF65-F5344CB8AC3E}">
        <p14:creationId xmlns:p14="http://schemas.microsoft.com/office/powerpoint/2010/main" val="7802417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3 minutes</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latin typeface="Arial"/>
              </a:rPr>
              <a:t>Aim: </a:t>
            </a:r>
            <a:r>
              <a:rPr lang="en-GB" sz="1200" b="0" strike="noStrike" spc="-1" dirty="0">
                <a:latin typeface="Arial"/>
              </a:rPr>
              <a:t>to revise the use of </a:t>
            </a:r>
            <a:r>
              <a:rPr lang="en-GB" sz="1200" b="1" i="1" strike="noStrike" spc="-1" dirty="0" err="1">
                <a:latin typeface="Arial"/>
              </a:rPr>
              <a:t>nicht</a:t>
            </a:r>
            <a:r>
              <a:rPr lang="en-GB" sz="1200" b="1" i="1" strike="noStrike" spc="-1" dirty="0">
                <a:latin typeface="Arial"/>
              </a:rPr>
              <a:t> </a:t>
            </a:r>
            <a:r>
              <a:rPr lang="en-GB" sz="1200" b="0" strike="noStrike" spc="-1" dirty="0">
                <a:latin typeface="Arial"/>
              </a:rPr>
              <a:t>for negation with adjectives, adverbs, and proper nouns and the use of </a:t>
            </a:r>
            <a:r>
              <a:rPr lang="en-GB" sz="1200" b="1" i="1" strike="noStrike" spc="-1" dirty="0" err="1">
                <a:latin typeface="Arial"/>
              </a:rPr>
              <a:t>kein</a:t>
            </a:r>
            <a:r>
              <a:rPr lang="en-GB" sz="1200" b="1" i="1" strike="noStrike" spc="-1" dirty="0">
                <a:latin typeface="Arial"/>
              </a:rPr>
              <a:t> </a:t>
            </a:r>
            <a:r>
              <a:rPr lang="en-GB" sz="1200" b="0" strike="noStrike" spc="-1" dirty="0">
                <a:latin typeface="Arial"/>
              </a:rPr>
              <a:t>with nouns (not a).</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through the animations to present the information.</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Elicit English translations for the German</a:t>
            </a:r>
            <a:r>
              <a:rPr lang="en-GB" sz="1200" b="0" strike="noStrike" spc="-1" baseline="0" dirty="0">
                <a:solidFill>
                  <a:srgbClr val="000000"/>
                </a:solidFill>
                <a:latin typeface="Calibri"/>
                <a:ea typeface="Calibri"/>
              </a:rPr>
              <a:t> </a:t>
            </a:r>
            <a:r>
              <a:rPr lang="en-GB" sz="1200" b="0" strike="noStrike" spc="-1" dirty="0">
                <a:solidFill>
                  <a:srgbClr val="000000"/>
                </a:solidFill>
                <a:latin typeface="Calibri"/>
                <a:ea typeface="Calibri"/>
              </a:rPr>
              <a:t>examples provided.  </a:t>
            </a:r>
            <a:endParaRPr lang="en-GB" sz="1200" b="0" strike="noStrike" spc="-1" dirty="0">
              <a:latin typeface="Arial"/>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0465227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5 minutes</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aural comprehension of </a:t>
            </a:r>
            <a:r>
              <a:rPr lang="en-GB" sz="1200" b="1" i="1" strike="noStrike" spc="-1" dirty="0" err="1">
                <a:solidFill>
                  <a:srgbClr val="000000"/>
                </a:solidFill>
                <a:latin typeface="Calibri"/>
                <a:ea typeface="Calibri"/>
              </a:rPr>
              <a:t>nicht</a:t>
            </a:r>
            <a:r>
              <a:rPr lang="en-GB" sz="1200" b="1" i="1" strike="noStrike" spc="-1" dirty="0">
                <a:solidFill>
                  <a:srgbClr val="000000"/>
                </a:solidFill>
                <a:latin typeface="Calibri"/>
                <a:ea typeface="Calibri"/>
              </a:rPr>
              <a:t>+ adjective/adverb </a:t>
            </a:r>
            <a:r>
              <a:rPr lang="en-GB" sz="1200" b="1" i="0" strike="noStrike" spc="-1" dirty="0">
                <a:solidFill>
                  <a:srgbClr val="000000"/>
                </a:solidFill>
                <a:latin typeface="Calibri"/>
                <a:ea typeface="Calibri"/>
              </a:rPr>
              <a:t>and</a:t>
            </a:r>
            <a:r>
              <a:rPr lang="en-GB" sz="1200" b="1" i="1" strike="noStrike" spc="-1" dirty="0">
                <a:solidFill>
                  <a:srgbClr val="000000"/>
                </a:solidFill>
                <a:latin typeface="Calibri"/>
                <a:ea typeface="Calibri"/>
              </a:rPr>
              <a:t> </a:t>
            </a:r>
            <a:r>
              <a:rPr lang="en-GB" sz="1200" b="1" i="1" strike="noStrike" spc="-1" dirty="0" err="1">
                <a:solidFill>
                  <a:srgbClr val="000000"/>
                </a:solidFill>
                <a:latin typeface="Calibri"/>
                <a:ea typeface="Calibri"/>
              </a:rPr>
              <a:t>kein</a:t>
            </a:r>
            <a:r>
              <a:rPr lang="en-GB" sz="1200" b="1" i="1" strike="noStrike" spc="-1" dirty="0">
                <a:solidFill>
                  <a:srgbClr val="000000"/>
                </a:solidFill>
                <a:latin typeface="Calibri"/>
                <a:ea typeface="Calibri"/>
              </a:rPr>
              <a:t> + noun </a:t>
            </a:r>
            <a:r>
              <a:rPr lang="en-GB" sz="1200" b="0" i="0" strike="noStrike" spc="-1" dirty="0">
                <a:solidFill>
                  <a:srgbClr val="000000"/>
                </a:solidFill>
                <a:latin typeface="Calibri"/>
                <a:ea typeface="Calibri"/>
              </a:rPr>
              <a:t>in short sentences. </a:t>
            </a:r>
            <a:br>
              <a:rPr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p>
          <a:p>
            <a:pPr marL="228600" indent="-228600">
              <a:lnSpc>
                <a:spcPct val="100000"/>
              </a:lnSpc>
              <a:buAutoNum type="arabicPeriod"/>
            </a:pPr>
            <a:r>
              <a:rPr lang="en-GB" sz="1200" b="0" strike="noStrike" spc="-1" dirty="0">
                <a:solidFill>
                  <a:srgbClr val="000000"/>
                </a:solidFill>
                <a:latin typeface="Calibri"/>
                <a:ea typeface="Calibri"/>
              </a:rPr>
              <a:t>Click to bring up the example. Pupils will hear a ‘</a:t>
            </a:r>
            <a:r>
              <a:rPr lang="en-GB" sz="1200" b="0" strike="noStrike" spc="-1" dirty="0" err="1">
                <a:solidFill>
                  <a:srgbClr val="000000"/>
                </a:solidFill>
                <a:latin typeface="Calibri"/>
                <a:ea typeface="Calibri"/>
              </a:rPr>
              <a:t>nicht</a:t>
            </a:r>
            <a:r>
              <a:rPr lang="en-GB" sz="1200" b="0" strike="noStrike" spc="-1" dirty="0">
                <a:solidFill>
                  <a:srgbClr val="000000"/>
                </a:solidFill>
                <a:latin typeface="Calibri"/>
                <a:ea typeface="Calibri"/>
              </a:rPr>
              <a:t>’ sentence or a ‘</a:t>
            </a:r>
            <a:r>
              <a:rPr lang="en-GB" sz="1200" b="0" strike="noStrike" spc="-1" dirty="0" err="1">
                <a:solidFill>
                  <a:srgbClr val="000000"/>
                </a:solidFill>
                <a:latin typeface="Calibri"/>
                <a:ea typeface="Calibri"/>
              </a:rPr>
              <a:t>kein</a:t>
            </a:r>
            <a:r>
              <a:rPr lang="en-GB" sz="1200" b="0" strike="noStrike" spc="-1" dirty="0">
                <a:solidFill>
                  <a:srgbClr val="000000"/>
                </a:solidFill>
                <a:latin typeface="Calibri"/>
                <a:ea typeface="Calibri"/>
              </a:rPr>
              <a:t>’ sentence with the ending bleeped out and must decide whether it refers to picture A or B, based on whether they hear </a:t>
            </a:r>
            <a:r>
              <a:rPr lang="en-GB" sz="1200" b="0" strike="noStrike" spc="-1" dirty="0" err="1">
                <a:solidFill>
                  <a:srgbClr val="000000"/>
                </a:solidFill>
                <a:latin typeface="Calibri"/>
                <a:ea typeface="Calibri"/>
              </a:rPr>
              <a:t>nicht</a:t>
            </a:r>
            <a:r>
              <a:rPr lang="en-GB" sz="1200" b="0" strike="noStrike" spc="-1" dirty="0">
                <a:solidFill>
                  <a:srgbClr val="000000"/>
                </a:solidFill>
                <a:latin typeface="Calibri"/>
                <a:ea typeface="Calibri"/>
              </a:rPr>
              <a:t> or </a:t>
            </a:r>
            <a:r>
              <a:rPr lang="en-GB" sz="1200" b="0" strike="noStrike" spc="-1" dirty="0" err="1">
                <a:solidFill>
                  <a:srgbClr val="000000"/>
                </a:solidFill>
                <a:latin typeface="Calibri"/>
                <a:ea typeface="Calibri"/>
              </a:rPr>
              <a:t>kein</a:t>
            </a:r>
            <a:r>
              <a:rPr lang="en-GB" sz="1200" b="0" strike="noStrike" spc="-1" dirty="0">
                <a:solidFill>
                  <a:srgbClr val="000000"/>
                </a:solidFill>
                <a:latin typeface="Calibri"/>
                <a:ea typeface="Calibri"/>
              </a:rPr>
              <a:t>. If they hear </a:t>
            </a:r>
            <a:r>
              <a:rPr lang="en-GB" sz="1200" b="0" strike="noStrike" spc="-1" dirty="0" err="1">
                <a:solidFill>
                  <a:srgbClr val="000000"/>
                </a:solidFill>
                <a:latin typeface="Calibri"/>
                <a:ea typeface="Calibri"/>
              </a:rPr>
              <a:t>nicht</a:t>
            </a:r>
            <a:r>
              <a:rPr lang="en-GB" sz="1200" b="0" strike="noStrike" spc="-1" dirty="0">
                <a:solidFill>
                  <a:srgbClr val="000000"/>
                </a:solidFill>
                <a:latin typeface="Calibri"/>
                <a:ea typeface="Calibri"/>
              </a:rPr>
              <a:t>, they should select the adjective, if they hear </a:t>
            </a:r>
            <a:r>
              <a:rPr lang="en-GB" sz="1200" b="0" strike="noStrike" spc="-1" dirty="0" err="1">
                <a:solidFill>
                  <a:srgbClr val="000000"/>
                </a:solidFill>
                <a:latin typeface="Calibri"/>
                <a:ea typeface="Calibri"/>
              </a:rPr>
              <a:t>kein</a:t>
            </a:r>
            <a:r>
              <a:rPr lang="en-GB" sz="1200" b="0" strike="noStrike" spc="-1" dirty="0">
                <a:solidFill>
                  <a:srgbClr val="000000"/>
                </a:solidFill>
                <a:latin typeface="Calibri"/>
                <a:ea typeface="Calibri"/>
              </a:rPr>
              <a:t>, they should select the noun.</a:t>
            </a:r>
          </a:p>
          <a:p>
            <a:pPr marL="228600" indent="-228600">
              <a:lnSpc>
                <a:spcPct val="100000"/>
              </a:lnSpc>
              <a:buAutoNum type="arabicPeriod"/>
            </a:pPr>
            <a:r>
              <a:rPr lang="en-GB" sz="1200" b="0" strike="noStrike" spc="-1" dirty="0">
                <a:solidFill>
                  <a:srgbClr val="000000"/>
                </a:solidFill>
                <a:latin typeface="Calibri"/>
                <a:ea typeface="Calibri"/>
              </a:rPr>
              <a:t>Give pupils 30 seconds to discuss in pairs which pictures represent nouns and which represent adjectives. </a:t>
            </a:r>
          </a:p>
          <a:p>
            <a:pPr marL="228600" indent="-228600">
              <a:lnSpc>
                <a:spcPct val="100000"/>
              </a:lnSpc>
              <a:buAutoNum type="arabicPeriod"/>
            </a:pPr>
            <a:r>
              <a:rPr lang="en-GB" sz="1200" b="0" strike="noStrike" spc="-1" dirty="0">
                <a:solidFill>
                  <a:srgbClr val="000000"/>
                </a:solidFill>
                <a:latin typeface="Calibri"/>
                <a:ea typeface="Calibri"/>
              </a:rPr>
              <a:t>Listen to items 1-6 (click on blue audio boxes) and pupils select A or B. Click to bring up answers. </a:t>
            </a:r>
          </a:p>
          <a:p>
            <a:pPr marL="228600" indent="-228600">
              <a:lnSpc>
                <a:spcPct val="100000"/>
              </a:lnSpc>
              <a:buAutoNum type="arabicPeriod"/>
            </a:pPr>
            <a:r>
              <a:rPr lang="en-GB" sz="1200" b="0" strike="noStrike" spc="-1" dirty="0">
                <a:solidFill>
                  <a:srgbClr val="000000"/>
                </a:solidFill>
                <a:latin typeface="Calibri"/>
                <a:ea typeface="Calibri"/>
              </a:rPr>
              <a:t>Click to bring up yellow audio boxes and click on each one to hear full sentences with nouns/adjectives. </a:t>
            </a:r>
          </a:p>
          <a:p>
            <a:pPr marL="0" indent="0">
              <a:lnSpc>
                <a:spcPct val="100000"/>
              </a:lnSpc>
              <a:buNone/>
            </a:pPr>
            <a:endParaRPr lang="en-GB" sz="1200" b="0"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Transcript:</a:t>
            </a:r>
          </a:p>
          <a:p>
            <a:pPr marL="216000" indent="-216000">
              <a:lnSpc>
                <a:spcPct val="100000"/>
              </a:lnSpc>
            </a:pPr>
            <a:r>
              <a:rPr lang="en-GB" sz="1200" b="0" strike="noStrike" spc="-1" dirty="0" err="1">
                <a:solidFill>
                  <a:srgbClr val="000000"/>
                </a:solidFill>
                <a:latin typeface="Calibri"/>
                <a:ea typeface="Calibri"/>
              </a:rPr>
              <a:t>Beispiel</a:t>
            </a:r>
            <a:r>
              <a:rPr lang="en-GB" sz="1200" b="0" strike="noStrike" spc="-1" dirty="0">
                <a:solidFill>
                  <a:srgbClr val="000000"/>
                </a:solidFill>
                <a:latin typeface="Calibri"/>
                <a:ea typeface="Calibri"/>
              </a:rPr>
              <a:t>: </a:t>
            </a:r>
            <a:r>
              <a:rPr lang="en-GB" sz="1200" b="0" strike="noStrike" spc="-1" dirty="0">
                <a:solidFill>
                  <a:srgbClr val="000000"/>
                </a:solidFill>
                <a:latin typeface="Calibri"/>
              </a:rPr>
              <a:t>Das </a:t>
            </a:r>
            <a:r>
              <a:rPr lang="en-GB" sz="1200" b="0" strike="noStrike" spc="-1" dirty="0" err="1">
                <a:solidFill>
                  <a:srgbClr val="000000"/>
                </a:solidFill>
                <a:latin typeface="Calibri"/>
              </a:rPr>
              <a:t>ist</a:t>
            </a:r>
            <a:r>
              <a:rPr lang="en-GB" sz="1200" b="0" strike="noStrike" spc="-1" dirty="0">
                <a:solidFill>
                  <a:srgbClr val="000000"/>
                </a:solidFill>
                <a:latin typeface="Calibri"/>
              </a:rPr>
              <a:t> </a:t>
            </a:r>
            <a:r>
              <a:rPr lang="en-GB" sz="1200" b="0" strike="noStrike" spc="-1" dirty="0" err="1">
                <a:solidFill>
                  <a:srgbClr val="000000"/>
                </a:solidFill>
                <a:latin typeface="Calibri"/>
              </a:rPr>
              <a:t>nicht</a:t>
            </a:r>
            <a:r>
              <a:rPr lang="en-GB" sz="1200" b="0" strike="noStrike" spc="-1" dirty="0">
                <a:solidFill>
                  <a:srgbClr val="000000"/>
                </a:solidFill>
                <a:latin typeface="Calibri"/>
              </a:rPr>
              <a:t> [rot].</a:t>
            </a:r>
          </a:p>
          <a:p>
            <a:pPr marL="216000" indent="-216000">
              <a:lnSpc>
                <a:spcPct val="100000"/>
              </a:lnSpc>
            </a:pPr>
            <a:r>
              <a:rPr lang="en-GB" sz="1200" b="0" strike="noStrike" spc="-1" dirty="0">
                <a:solidFill>
                  <a:srgbClr val="000000"/>
                </a:solidFill>
                <a:latin typeface="Calibri"/>
              </a:rPr>
              <a:t>1. Das </a:t>
            </a:r>
            <a:r>
              <a:rPr lang="en-GB" sz="1200" b="0" strike="noStrike" spc="-1" dirty="0" err="1">
                <a:solidFill>
                  <a:srgbClr val="000000"/>
                </a:solidFill>
                <a:latin typeface="Calibri"/>
              </a:rPr>
              <a:t>ist</a:t>
            </a:r>
            <a:r>
              <a:rPr lang="en-GB" sz="1200" b="0" strike="noStrike" spc="-1" dirty="0">
                <a:solidFill>
                  <a:srgbClr val="000000"/>
                </a:solidFill>
                <a:latin typeface="Calibri"/>
              </a:rPr>
              <a:t> </a:t>
            </a:r>
            <a:r>
              <a:rPr lang="en-GB" sz="1200" b="0" strike="noStrike" spc="-1" dirty="0" err="1">
                <a:solidFill>
                  <a:srgbClr val="000000"/>
                </a:solidFill>
                <a:latin typeface="Calibri"/>
              </a:rPr>
              <a:t>kein</a:t>
            </a:r>
            <a:r>
              <a:rPr lang="en-GB" sz="1200" b="0" strike="noStrike" spc="-1" dirty="0">
                <a:solidFill>
                  <a:srgbClr val="000000"/>
                </a:solidFill>
                <a:latin typeface="Calibri"/>
              </a:rPr>
              <a:t> [Tier].</a:t>
            </a:r>
          </a:p>
          <a:p>
            <a:pPr marL="216000" indent="-216000">
              <a:lnSpc>
                <a:spcPct val="100000"/>
              </a:lnSpc>
            </a:pPr>
            <a:r>
              <a:rPr lang="en-GB" sz="1200" b="0" strike="noStrike" spc="-1" dirty="0">
                <a:solidFill>
                  <a:srgbClr val="000000"/>
                </a:solidFill>
                <a:latin typeface="Calibri"/>
              </a:rPr>
              <a:t>2. Das </a:t>
            </a:r>
            <a:r>
              <a:rPr lang="en-GB" sz="1200" b="0" strike="noStrike" spc="-1" dirty="0" err="1">
                <a:solidFill>
                  <a:srgbClr val="000000"/>
                </a:solidFill>
                <a:latin typeface="Calibri"/>
              </a:rPr>
              <a:t>ist</a:t>
            </a:r>
            <a:r>
              <a:rPr lang="en-GB" sz="1200" b="0" strike="noStrike" spc="-1" dirty="0">
                <a:solidFill>
                  <a:srgbClr val="000000"/>
                </a:solidFill>
                <a:latin typeface="Calibri"/>
              </a:rPr>
              <a:t> </a:t>
            </a:r>
            <a:r>
              <a:rPr lang="en-GB" sz="1200" b="0" strike="noStrike" spc="-1" dirty="0" err="1">
                <a:solidFill>
                  <a:srgbClr val="000000"/>
                </a:solidFill>
                <a:latin typeface="Calibri"/>
              </a:rPr>
              <a:t>nicht</a:t>
            </a:r>
            <a:r>
              <a:rPr lang="en-GB" sz="1200" b="0" strike="noStrike" spc="-1" dirty="0">
                <a:solidFill>
                  <a:srgbClr val="000000"/>
                </a:solidFill>
                <a:latin typeface="Calibri"/>
              </a:rPr>
              <a:t> [</a:t>
            </a:r>
            <a:r>
              <a:rPr lang="en-GB" sz="1200" b="0" strike="noStrike" spc="-1" dirty="0" err="1">
                <a:solidFill>
                  <a:srgbClr val="000000"/>
                </a:solidFill>
                <a:latin typeface="Calibri"/>
              </a:rPr>
              <a:t>richtig</a:t>
            </a:r>
            <a:r>
              <a:rPr lang="en-GB" sz="1200" b="0" strike="noStrike" spc="-1" dirty="0">
                <a:solidFill>
                  <a:srgbClr val="000000"/>
                </a:solidFill>
                <a:latin typeface="Calibri"/>
              </a:rPr>
              <a:t>].</a:t>
            </a:r>
          </a:p>
          <a:p>
            <a:pPr marL="216000" indent="-216000">
              <a:lnSpc>
                <a:spcPct val="100000"/>
              </a:lnSpc>
            </a:pPr>
            <a:r>
              <a:rPr lang="en-GB" sz="1200" b="0" strike="noStrike" spc="-1" dirty="0">
                <a:solidFill>
                  <a:srgbClr val="000000"/>
                </a:solidFill>
                <a:latin typeface="Calibri"/>
              </a:rPr>
              <a:t>3. Das </a:t>
            </a:r>
            <a:r>
              <a:rPr lang="en-GB" sz="1200" b="0" strike="noStrike" spc="-1" dirty="0" err="1">
                <a:solidFill>
                  <a:srgbClr val="000000"/>
                </a:solidFill>
                <a:latin typeface="Calibri"/>
              </a:rPr>
              <a:t>ist</a:t>
            </a:r>
            <a:r>
              <a:rPr lang="en-GB" sz="1200" b="0" strike="noStrike" spc="-1" dirty="0">
                <a:solidFill>
                  <a:srgbClr val="000000"/>
                </a:solidFill>
                <a:latin typeface="Calibri"/>
              </a:rPr>
              <a:t> </a:t>
            </a:r>
            <a:r>
              <a:rPr lang="en-GB" sz="1200" b="0" strike="noStrike" spc="-1" dirty="0" err="1">
                <a:solidFill>
                  <a:srgbClr val="000000"/>
                </a:solidFill>
                <a:latin typeface="Calibri"/>
              </a:rPr>
              <a:t>nicht</a:t>
            </a:r>
            <a:r>
              <a:rPr lang="en-GB" sz="1200" b="0" strike="noStrike" spc="-1" dirty="0">
                <a:solidFill>
                  <a:srgbClr val="000000"/>
                </a:solidFill>
                <a:latin typeface="Calibri"/>
              </a:rPr>
              <a:t> [</a:t>
            </a:r>
            <a:r>
              <a:rPr lang="en-GB" sz="1200" b="0" strike="noStrike" spc="-1" dirty="0" err="1">
                <a:solidFill>
                  <a:srgbClr val="000000"/>
                </a:solidFill>
                <a:latin typeface="Calibri"/>
              </a:rPr>
              <a:t>klein</a:t>
            </a:r>
            <a:r>
              <a:rPr lang="en-GB" sz="1200" b="0" strike="noStrike" spc="-1" dirty="0">
                <a:solidFill>
                  <a:srgbClr val="000000"/>
                </a:solidFill>
                <a:latin typeface="Calibri"/>
              </a:rPr>
              <a:t>].</a:t>
            </a:r>
          </a:p>
          <a:p>
            <a:pPr marL="216000" indent="-216000">
              <a:lnSpc>
                <a:spcPct val="100000"/>
              </a:lnSpc>
            </a:pPr>
            <a:r>
              <a:rPr lang="en-GB" sz="1200" b="0" strike="noStrike" spc="-1" dirty="0">
                <a:solidFill>
                  <a:srgbClr val="000000"/>
                </a:solidFill>
                <a:latin typeface="Calibri"/>
              </a:rPr>
              <a:t>4. Das </a:t>
            </a:r>
            <a:r>
              <a:rPr lang="en-GB" sz="1200" b="0" strike="noStrike" spc="-1" dirty="0" err="1">
                <a:solidFill>
                  <a:srgbClr val="000000"/>
                </a:solidFill>
                <a:latin typeface="Calibri"/>
              </a:rPr>
              <a:t>ist</a:t>
            </a:r>
            <a:r>
              <a:rPr lang="en-GB" sz="1200" b="0" strike="noStrike" spc="-1" dirty="0">
                <a:solidFill>
                  <a:srgbClr val="000000"/>
                </a:solidFill>
                <a:latin typeface="Calibri"/>
              </a:rPr>
              <a:t> </a:t>
            </a:r>
            <a:r>
              <a:rPr lang="en-GB" sz="1200" b="0" strike="noStrike" spc="-1" dirty="0" err="1">
                <a:solidFill>
                  <a:srgbClr val="000000"/>
                </a:solidFill>
                <a:latin typeface="Calibri"/>
              </a:rPr>
              <a:t>keine</a:t>
            </a:r>
            <a:r>
              <a:rPr lang="en-GB" sz="1200" b="0" strike="noStrike" spc="-1" dirty="0">
                <a:solidFill>
                  <a:srgbClr val="000000"/>
                </a:solidFill>
                <a:latin typeface="Calibri"/>
              </a:rPr>
              <a:t> [Schule].</a:t>
            </a:r>
          </a:p>
          <a:p>
            <a:pPr marL="216000" indent="-216000">
              <a:lnSpc>
                <a:spcPct val="100000"/>
              </a:lnSpc>
            </a:pPr>
            <a:r>
              <a:rPr lang="en-GB" sz="1200" b="0" strike="noStrike" spc="-1" dirty="0">
                <a:solidFill>
                  <a:srgbClr val="000000"/>
                </a:solidFill>
                <a:latin typeface="Calibri"/>
              </a:rPr>
              <a:t>5. Das </a:t>
            </a:r>
            <a:r>
              <a:rPr lang="en-GB" sz="1200" b="0" strike="noStrike" spc="-1" dirty="0" err="1">
                <a:solidFill>
                  <a:srgbClr val="000000"/>
                </a:solidFill>
                <a:latin typeface="Calibri"/>
              </a:rPr>
              <a:t>ist</a:t>
            </a:r>
            <a:r>
              <a:rPr lang="en-GB" sz="1200" b="0" strike="noStrike" spc="-1" dirty="0">
                <a:solidFill>
                  <a:srgbClr val="000000"/>
                </a:solidFill>
                <a:latin typeface="Calibri"/>
              </a:rPr>
              <a:t> </a:t>
            </a:r>
            <a:r>
              <a:rPr lang="en-GB" sz="1200" b="0" strike="noStrike" spc="-1" dirty="0" err="1">
                <a:solidFill>
                  <a:srgbClr val="000000"/>
                </a:solidFill>
                <a:latin typeface="Calibri"/>
              </a:rPr>
              <a:t>keine</a:t>
            </a:r>
            <a:r>
              <a:rPr lang="en-GB" sz="1200" b="0" strike="noStrike" spc="-1" dirty="0">
                <a:solidFill>
                  <a:srgbClr val="000000"/>
                </a:solidFill>
                <a:latin typeface="Calibri"/>
              </a:rPr>
              <a:t> [</a:t>
            </a:r>
            <a:r>
              <a:rPr lang="en-GB" sz="1200" b="0" strike="noStrike" spc="-1" dirty="0" err="1">
                <a:solidFill>
                  <a:srgbClr val="000000"/>
                </a:solidFill>
                <a:latin typeface="Calibri"/>
              </a:rPr>
              <a:t>Farbe</a:t>
            </a:r>
            <a:r>
              <a:rPr lang="en-GB" sz="1200" b="0" strike="noStrike" spc="-1" dirty="0">
                <a:solidFill>
                  <a:srgbClr val="000000"/>
                </a:solidFill>
                <a:latin typeface="Calibri"/>
              </a:rPr>
              <a:t>].</a:t>
            </a:r>
          </a:p>
          <a:p>
            <a:pPr marL="216000" indent="-216000">
              <a:lnSpc>
                <a:spcPct val="100000"/>
              </a:lnSpc>
            </a:pPr>
            <a:r>
              <a:rPr lang="en-GB" sz="1200" b="0" strike="noStrike" spc="-1" dirty="0">
                <a:solidFill>
                  <a:srgbClr val="000000"/>
                </a:solidFill>
                <a:latin typeface="Calibri"/>
              </a:rPr>
              <a:t>6. Das </a:t>
            </a:r>
            <a:r>
              <a:rPr lang="en-GB" sz="1200" b="0" strike="noStrike" spc="-1" dirty="0" err="1">
                <a:solidFill>
                  <a:srgbClr val="000000"/>
                </a:solidFill>
                <a:latin typeface="Calibri"/>
              </a:rPr>
              <a:t>ist</a:t>
            </a:r>
            <a:r>
              <a:rPr lang="en-GB" sz="1200" b="0" strike="noStrike" spc="-1" dirty="0">
                <a:solidFill>
                  <a:srgbClr val="000000"/>
                </a:solidFill>
                <a:latin typeface="Calibri"/>
              </a:rPr>
              <a:t> </a:t>
            </a:r>
            <a:r>
              <a:rPr lang="en-GB" sz="1200" b="0" strike="noStrike" spc="-1" dirty="0" err="1">
                <a:solidFill>
                  <a:srgbClr val="000000"/>
                </a:solidFill>
                <a:latin typeface="Calibri"/>
              </a:rPr>
              <a:t>nicht</a:t>
            </a:r>
            <a:r>
              <a:rPr lang="en-GB" sz="1200" b="0" strike="noStrike" spc="-1" dirty="0">
                <a:solidFill>
                  <a:srgbClr val="000000"/>
                </a:solidFill>
                <a:latin typeface="Calibri"/>
              </a:rPr>
              <a:t> [</a:t>
            </a:r>
            <a:r>
              <a:rPr lang="en-GB" sz="1200" b="0" strike="noStrike" spc="-1" dirty="0" err="1">
                <a:solidFill>
                  <a:srgbClr val="000000"/>
                </a:solidFill>
                <a:latin typeface="Calibri"/>
              </a:rPr>
              <a:t>falsch</a:t>
            </a:r>
            <a:r>
              <a:rPr lang="en-GB" sz="1200" b="0" strike="noStrike" spc="-1" dirty="0">
                <a:solidFill>
                  <a:srgbClr val="000000"/>
                </a:solidFill>
                <a:latin typeface="Calibri"/>
              </a:rPr>
              <a:t>].</a:t>
            </a: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4405450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[1/2]</a:t>
            </a:r>
          </a:p>
          <a:p>
            <a:endParaRPr lang="en-US" b="1" dirty="0"/>
          </a:p>
          <a:p>
            <a:r>
              <a:rPr lang="en-US" b="1" dirty="0"/>
              <a:t>Timing: </a:t>
            </a:r>
            <a:r>
              <a:rPr lang="en-US" b="0" i="0" dirty="0"/>
              <a:t>3 minutes</a:t>
            </a:r>
          </a:p>
          <a:p>
            <a:endParaRPr lang="en-US" b="0" i="0" dirty="0"/>
          </a:p>
          <a:p>
            <a:r>
              <a:rPr lang="en-US" b="1" i="0" dirty="0"/>
              <a:t>Aim: </a:t>
            </a:r>
            <a:r>
              <a:rPr lang="en-US" b="0" i="0" dirty="0"/>
              <a:t>to introduce the new items of vocabulary for this week.</a:t>
            </a:r>
            <a:endParaRPr lang="en-US" b="0" i="0" baseline="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1" dirty="0"/>
            </a:br>
            <a:r>
              <a:rPr lang="en-GB" b="0" dirty="0"/>
              <a:t>1. Click to introduce the new words and their pictures.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2. Ask pupils what the words mean in English.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Draw attention to the der</a:t>
            </a:r>
            <a:r>
              <a:rPr lang="en-GB" b="0" baseline="0"/>
              <a:t>/die/das- </a:t>
            </a:r>
            <a:r>
              <a:rPr lang="en-GB" b="0" baseline="0" dirty="0"/>
              <a:t>what gender is each noun? What do they notice about the word for a female teacher?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4. Ask pupils if they have seen the word Frau before? Use the call-outs to highlight the use of the same word but difference in meaning for die Frau (woman) and Frau XXX (Mrs, Ms), whereas for men there are different words: der Mann (man) and Herr (Mr).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4. Practise pronouncing the new words as a class and individually. </a:t>
            </a:r>
            <a:br>
              <a:rPr lang="en-GB" b="0" baseline="0" dirty="0"/>
            </a:br>
            <a:r>
              <a:rPr lang="en-GB" b="0" baseline="0" dirty="0"/>
              <a:t>2. Then, on the next slide, pupils try to match the German and the pictures, then try to recall the German words. </a:t>
            </a:r>
            <a:endParaRPr lang="en-GB" b="0" dirty="0"/>
          </a:p>
        </p:txBody>
      </p:sp>
      <p:sp>
        <p:nvSpPr>
          <p:cNvPr id="4" name="Slide Number Placeholder 3"/>
          <p:cNvSpPr>
            <a:spLocks noGrp="1"/>
          </p:cNvSpPr>
          <p:nvPr>
            <p:ph type="sldNum" sz="quarter" idx="5"/>
          </p:nvPr>
        </p:nvSpPr>
        <p:spPr/>
        <p:txBody>
          <a:bodyPr/>
          <a:lstStyle/>
          <a:p>
            <a:fld id="{6F88A7DB-3951-47CF-8E53-B42241E86674}" type="slidenum">
              <a:rPr lang="en-GB" smtClean="0"/>
              <a:t>8</a:t>
            </a:fld>
            <a:endParaRPr lang="en-GB"/>
          </a:p>
        </p:txBody>
      </p:sp>
    </p:spTree>
    <p:extLst>
      <p:ext uri="{BB962C8B-B14F-4D97-AF65-F5344CB8AC3E}">
        <p14:creationId xmlns:p14="http://schemas.microsoft.com/office/powerpoint/2010/main" val="12343672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2/2</a:t>
            </a:r>
          </a:p>
          <a:p>
            <a:endParaRPr lang="en-GB" b="1" dirty="0"/>
          </a:p>
          <a:p>
            <a:r>
              <a:rPr lang="en-GB" b="1" dirty="0"/>
              <a:t>Timing: 3 minutes (including previous slide)</a:t>
            </a:r>
            <a:br>
              <a:rPr lang="en-GB" dirty="0"/>
            </a:br>
            <a:br>
              <a:rPr lang="en-GB" b="1" dirty="0"/>
            </a:br>
            <a:r>
              <a:rPr lang="en-GB" b="1" dirty="0"/>
              <a:t>Aim: </a:t>
            </a:r>
            <a:r>
              <a:rPr lang="en-GB" b="0" dirty="0"/>
              <a:t>To</a:t>
            </a:r>
            <a:r>
              <a:rPr lang="en-GB" b="0" baseline="0" dirty="0"/>
              <a:t> provide production (speaking) practice with the new vocabulary.</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1" dirty="0"/>
            </a:br>
            <a:r>
              <a:rPr lang="en-GB" b="1" dirty="0"/>
              <a:t>Procedure:</a:t>
            </a:r>
            <a:br>
              <a:rPr lang="en-GB" dirty="0"/>
            </a:br>
            <a:r>
              <a:rPr lang="en-GB" dirty="0"/>
              <a:t>1. </a:t>
            </a:r>
            <a:r>
              <a:rPr lang="en-GB" baseline="0" dirty="0"/>
              <a:t>Pupils match the German nouns to the pictures in their heads.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a:t>
            </a:r>
            <a:r>
              <a:rPr lang="en-GB" baseline="0" dirty="0"/>
              <a:t> The teacher gives the pupils a number and the pupils must say the correct word in German. The number prompts are the trigger (i.e. click on the number) for the lines to connect the correct word to the picture.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3. Click to make each German word disappear in turn. Can pupils recall the German words? Double check understanding of Mann/Herr and Frau x2.</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2769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622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81083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17256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595966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367606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80818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047888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39740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795383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4757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90641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21643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78580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dirty="0">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42833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50.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gif"/><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23.png"/><Relationship Id="rId7" Type="http://schemas.openxmlformats.org/officeDocument/2006/relationships/image" Target="../media/image54.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53.png"/><Relationship Id="rId5" Type="http://schemas.openxmlformats.org/officeDocument/2006/relationships/image" Target="../media/image52.png"/><Relationship Id="rId10" Type="http://schemas.openxmlformats.org/officeDocument/2006/relationships/image" Target="../media/image44.png"/><Relationship Id="rId4" Type="http://schemas.openxmlformats.org/officeDocument/2006/relationships/image" Target="../media/image51.png"/><Relationship Id="rId9" Type="http://schemas.openxmlformats.org/officeDocument/2006/relationships/image" Target="../media/image56.png"/></Relationships>
</file>

<file path=ppt/slides/_rels/slide12.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7.png"/><Relationship Id="rId7" Type="http://schemas.openxmlformats.org/officeDocument/2006/relationships/image" Target="../media/image55.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58.png"/><Relationship Id="rId5" Type="http://schemas.openxmlformats.org/officeDocument/2006/relationships/image" Target="../media/image43.svg"/><Relationship Id="rId10" Type="http://schemas.openxmlformats.org/officeDocument/2006/relationships/image" Target="../media/image31.png"/><Relationship Id="rId4" Type="http://schemas.openxmlformats.org/officeDocument/2006/relationships/image" Target="../media/image42.png"/><Relationship Id="rId9" Type="http://schemas.openxmlformats.org/officeDocument/2006/relationships/image" Target="../media/image60.png"/></Relationships>
</file>

<file path=ppt/slides/_rels/slide13.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7.png"/><Relationship Id="rId7" Type="http://schemas.openxmlformats.org/officeDocument/2006/relationships/image" Target="../media/image55.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58.png"/><Relationship Id="rId5" Type="http://schemas.openxmlformats.org/officeDocument/2006/relationships/image" Target="../media/image43.svg"/><Relationship Id="rId4" Type="http://schemas.openxmlformats.org/officeDocument/2006/relationships/image" Target="../media/image42.png"/><Relationship Id="rId9" Type="http://schemas.openxmlformats.org/officeDocument/2006/relationships/image" Target="../media/image31.png"/></Relationships>
</file>

<file path=ppt/slides/_rels/slide14.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7.png"/><Relationship Id="rId7" Type="http://schemas.openxmlformats.org/officeDocument/2006/relationships/image" Target="../media/image55.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58.png"/><Relationship Id="rId5" Type="http://schemas.openxmlformats.org/officeDocument/2006/relationships/image" Target="../media/image43.svg"/><Relationship Id="rId4" Type="http://schemas.openxmlformats.org/officeDocument/2006/relationships/image" Target="../media/image42.png"/><Relationship Id="rId9" Type="http://schemas.openxmlformats.org/officeDocument/2006/relationships/image" Target="../media/image31.png"/></Relationships>
</file>

<file path=ppt/slides/_rels/slide15.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7.png"/><Relationship Id="rId7" Type="http://schemas.openxmlformats.org/officeDocument/2006/relationships/image" Target="../media/image55.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58.png"/><Relationship Id="rId5" Type="http://schemas.openxmlformats.org/officeDocument/2006/relationships/image" Target="../media/image43.svg"/><Relationship Id="rId4" Type="http://schemas.openxmlformats.org/officeDocument/2006/relationships/image" Target="../media/image42.png"/><Relationship Id="rId9" Type="http://schemas.openxmlformats.org/officeDocument/2006/relationships/image" Target="../media/image31.png"/></Relationships>
</file>

<file path=ppt/slides/_rels/slide16.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7.png"/><Relationship Id="rId7" Type="http://schemas.openxmlformats.org/officeDocument/2006/relationships/image" Target="../media/image55.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58.png"/><Relationship Id="rId11" Type="http://schemas.openxmlformats.org/officeDocument/2006/relationships/image" Target="../media/image31.png"/><Relationship Id="rId5" Type="http://schemas.openxmlformats.org/officeDocument/2006/relationships/image" Target="../media/image43.svg"/><Relationship Id="rId10" Type="http://schemas.openxmlformats.org/officeDocument/2006/relationships/image" Target="../media/image62.png"/><Relationship Id="rId4" Type="http://schemas.openxmlformats.org/officeDocument/2006/relationships/image" Target="../media/image42.png"/><Relationship Id="rId9" Type="http://schemas.openxmlformats.org/officeDocument/2006/relationships/image" Target="../media/image61.png"/></Relationships>
</file>

<file path=ppt/slides/_rels/slide17.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7.png"/><Relationship Id="rId7" Type="http://schemas.openxmlformats.org/officeDocument/2006/relationships/image" Target="../media/image55.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58.png"/><Relationship Id="rId11" Type="http://schemas.openxmlformats.org/officeDocument/2006/relationships/image" Target="../media/image31.png"/><Relationship Id="rId5" Type="http://schemas.openxmlformats.org/officeDocument/2006/relationships/image" Target="../media/image43.svg"/><Relationship Id="rId10" Type="http://schemas.openxmlformats.org/officeDocument/2006/relationships/image" Target="../media/image62.png"/><Relationship Id="rId4" Type="http://schemas.openxmlformats.org/officeDocument/2006/relationships/image" Target="../media/image42.png"/><Relationship Id="rId9" Type="http://schemas.openxmlformats.org/officeDocument/2006/relationships/image" Target="../media/image63.png"/></Relationships>
</file>

<file path=ppt/slides/_rels/slide18.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audio1.wav"/><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gif"/></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gif"/><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image" Target="../media/image16.png"/><Relationship Id="rId18" Type="http://schemas.openxmlformats.org/officeDocument/2006/relationships/audio" Target="../media/audio9.wav"/><Relationship Id="rId3" Type="http://schemas.openxmlformats.org/officeDocument/2006/relationships/audio" Target="../media/audio2.wav"/><Relationship Id="rId21" Type="http://schemas.openxmlformats.org/officeDocument/2006/relationships/image" Target="../media/image20.png"/><Relationship Id="rId7" Type="http://schemas.openxmlformats.org/officeDocument/2006/relationships/image" Target="../media/image13.png"/><Relationship Id="rId12" Type="http://schemas.openxmlformats.org/officeDocument/2006/relationships/audio" Target="../media/audio6.wav"/><Relationship Id="rId17" Type="http://schemas.openxmlformats.org/officeDocument/2006/relationships/image" Target="../media/image18.png"/><Relationship Id="rId2" Type="http://schemas.openxmlformats.org/officeDocument/2006/relationships/notesSlide" Target="../notesSlides/notesSlide5.xml"/><Relationship Id="rId16" Type="http://schemas.openxmlformats.org/officeDocument/2006/relationships/audio" Target="../media/audio8.wav"/><Relationship Id="rId20" Type="http://schemas.openxmlformats.org/officeDocument/2006/relationships/audio" Target="../media/audio10.wav"/><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5.png"/><Relationship Id="rId24" Type="http://schemas.openxmlformats.org/officeDocument/2006/relationships/image" Target="../media/image22.png"/><Relationship Id="rId5" Type="http://schemas.openxmlformats.org/officeDocument/2006/relationships/audio" Target="../media/audio3.wav"/><Relationship Id="rId15" Type="http://schemas.openxmlformats.org/officeDocument/2006/relationships/image" Target="../media/image17.png"/><Relationship Id="rId23" Type="http://schemas.openxmlformats.org/officeDocument/2006/relationships/image" Target="../media/image21.png"/><Relationship Id="rId10" Type="http://schemas.openxmlformats.org/officeDocument/2006/relationships/audio" Target="../media/audio5.wav"/><Relationship Id="rId19" Type="http://schemas.openxmlformats.org/officeDocument/2006/relationships/image" Target="../media/image19.png"/><Relationship Id="rId4" Type="http://schemas.openxmlformats.org/officeDocument/2006/relationships/image" Target="../media/image11.png"/><Relationship Id="rId9" Type="http://schemas.openxmlformats.org/officeDocument/2006/relationships/image" Target="../media/image14.png"/><Relationship Id="rId14" Type="http://schemas.openxmlformats.org/officeDocument/2006/relationships/audio" Target="../media/audio7.wav"/><Relationship Id="rId22" Type="http://schemas.openxmlformats.org/officeDocument/2006/relationships/audio" Target="../media/audio11.wav"/></Relationships>
</file>

<file path=ppt/slides/_rels/slide6.xml.rels><?xml version="1.0" encoding="UTF-8" standalone="yes"?>
<Relationships xmlns="http://schemas.openxmlformats.org/package/2006/relationships"><Relationship Id="rId8" Type="http://schemas.openxmlformats.org/officeDocument/2006/relationships/image" Target="../media/image28.gif"/><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_rels/slide7.xml.rels><?xml version="1.0" encoding="UTF-8" standalone="yes"?>
<Relationships xmlns="http://schemas.openxmlformats.org/package/2006/relationships"><Relationship Id="rId13" Type="http://schemas.openxmlformats.org/officeDocument/2006/relationships/image" Target="../media/image31.png"/><Relationship Id="rId18" Type="http://schemas.openxmlformats.org/officeDocument/2006/relationships/image" Target="../media/image34.png"/><Relationship Id="rId26" Type="http://schemas.openxmlformats.org/officeDocument/2006/relationships/audio" Target="../media/audio22.wav"/><Relationship Id="rId3" Type="http://schemas.openxmlformats.org/officeDocument/2006/relationships/audio" Target="../media/audio12.wav"/><Relationship Id="rId21" Type="http://schemas.openxmlformats.org/officeDocument/2006/relationships/image" Target="../media/image37.png"/><Relationship Id="rId34" Type="http://schemas.openxmlformats.org/officeDocument/2006/relationships/image" Target="../media/image43.svg"/><Relationship Id="rId7" Type="http://schemas.openxmlformats.org/officeDocument/2006/relationships/audio" Target="../media/audio16.wav"/><Relationship Id="rId12" Type="http://schemas.openxmlformats.org/officeDocument/2006/relationships/image" Target="../media/image11.png"/><Relationship Id="rId17" Type="http://schemas.openxmlformats.org/officeDocument/2006/relationships/image" Target="../media/image30.png"/><Relationship Id="rId25" Type="http://schemas.openxmlformats.org/officeDocument/2006/relationships/audio" Target="../media/audio21.wav"/><Relationship Id="rId33" Type="http://schemas.openxmlformats.org/officeDocument/2006/relationships/image" Target="../media/image42.png"/><Relationship Id="rId2" Type="http://schemas.openxmlformats.org/officeDocument/2006/relationships/notesSlide" Target="../notesSlides/notesSlide7.xml"/><Relationship Id="rId16" Type="http://schemas.openxmlformats.org/officeDocument/2006/relationships/image" Target="../media/image33.png"/><Relationship Id="rId20" Type="http://schemas.openxmlformats.org/officeDocument/2006/relationships/image" Target="../media/image36.png"/><Relationship Id="rId29" Type="http://schemas.openxmlformats.org/officeDocument/2006/relationships/audio" Target="../media/audio25.wav"/><Relationship Id="rId1" Type="http://schemas.openxmlformats.org/officeDocument/2006/relationships/slideLayout" Target="../slideLayouts/slideLayout5.xml"/><Relationship Id="rId6" Type="http://schemas.openxmlformats.org/officeDocument/2006/relationships/audio" Target="../media/audio15.wav"/><Relationship Id="rId11" Type="http://schemas.openxmlformats.org/officeDocument/2006/relationships/audio" Target="../media/audio20.wav"/><Relationship Id="rId24" Type="http://schemas.openxmlformats.org/officeDocument/2006/relationships/image" Target="../media/image40.png"/><Relationship Id="rId32" Type="http://schemas.openxmlformats.org/officeDocument/2006/relationships/image" Target="../media/image41.png"/><Relationship Id="rId5" Type="http://schemas.openxmlformats.org/officeDocument/2006/relationships/audio" Target="../media/audio14.wav"/><Relationship Id="rId15" Type="http://schemas.openxmlformats.org/officeDocument/2006/relationships/image" Target="../media/image28.gif"/><Relationship Id="rId23" Type="http://schemas.openxmlformats.org/officeDocument/2006/relationships/image" Target="../media/image39.png"/><Relationship Id="rId28" Type="http://schemas.openxmlformats.org/officeDocument/2006/relationships/audio" Target="../media/audio24.wav"/><Relationship Id="rId10" Type="http://schemas.openxmlformats.org/officeDocument/2006/relationships/audio" Target="../media/audio19.wav"/><Relationship Id="rId19" Type="http://schemas.openxmlformats.org/officeDocument/2006/relationships/image" Target="../media/image35.png"/><Relationship Id="rId31" Type="http://schemas.openxmlformats.org/officeDocument/2006/relationships/audio" Target="../media/audio27.wav"/><Relationship Id="rId4" Type="http://schemas.openxmlformats.org/officeDocument/2006/relationships/audio" Target="../media/audio13.wav"/><Relationship Id="rId9" Type="http://schemas.openxmlformats.org/officeDocument/2006/relationships/audio" Target="../media/audio18.wav"/><Relationship Id="rId14" Type="http://schemas.openxmlformats.org/officeDocument/2006/relationships/image" Target="../media/image32.png"/><Relationship Id="rId22" Type="http://schemas.openxmlformats.org/officeDocument/2006/relationships/image" Target="../media/image38.png"/><Relationship Id="rId27" Type="http://schemas.openxmlformats.org/officeDocument/2006/relationships/audio" Target="../media/audio23.wav"/><Relationship Id="rId30" Type="http://schemas.openxmlformats.org/officeDocument/2006/relationships/audio" Target="../media/audio26.wav"/><Relationship Id="rId8" Type="http://schemas.openxmlformats.org/officeDocument/2006/relationships/audio" Target="../media/audio17.wav"/></Relationships>
</file>

<file path=ppt/slides/_rels/slide8.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4.png"/><Relationship Id="rId7" Type="http://schemas.openxmlformats.org/officeDocument/2006/relationships/image" Target="../media/image4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3.svg"/><Relationship Id="rId4" Type="http://schemas.openxmlformats.org/officeDocument/2006/relationships/image" Target="../media/image42.png"/><Relationship Id="rId9" Type="http://schemas.openxmlformats.org/officeDocument/2006/relationships/image" Target="../media/image48.png"/></Relationships>
</file>

<file path=ppt/slides/_rels/slide9.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9.png"/><Relationship Id="rId7" Type="http://schemas.openxmlformats.org/officeDocument/2006/relationships/image" Target="../media/image46.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47.jpeg"/><Relationship Id="rId5" Type="http://schemas.openxmlformats.org/officeDocument/2006/relationships/image" Target="../media/image43.svg"/><Relationship Id="rId4" Type="http://schemas.openxmlformats.org/officeDocument/2006/relationships/image" Target="../media/image42.png"/><Relationship Id="rId9"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CustomShape 1"/>
          <p:cNvSpPr/>
          <p:nvPr/>
        </p:nvSpPr>
        <p:spPr>
          <a:xfrm>
            <a:off x="0" y="9236"/>
            <a:ext cx="4350240" cy="685728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a:lstStyle/>
          <a:p>
            <a:endParaRPr lang="en-GB" dirty="0"/>
          </a:p>
        </p:txBody>
      </p:sp>
      <p:sp>
        <p:nvSpPr>
          <p:cNvPr id="46" name="CustomShape 2"/>
          <p:cNvSpPr/>
          <p:nvPr/>
        </p:nvSpPr>
        <p:spPr>
          <a:xfrm>
            <a:off x="5959980" y="4734448"/>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a:solidFill>
                  <a:srgbClr val="FF0000"/>
                </a:solidFill>
                <a:latin typeface="Modern Love" panose="04090805081005020601" pitchFamily="82" charset="0"/>
                <a:cs typeface="Arial"/>
                <a:sym typeface="Arial"/>
              </a:rPr>
              <a:t>rot</a:t>
            </a:r>
            <a:endParaRPr lang="en-GB" sz="1400" kern="0" dirty="0">
              <a:solidFill>
                <a:srgbClr val="FF0000"/>
              </a:solidFill>
              <a:latin typeface="Modern Love" panose="04090805081005020601" pitchFamily="82" charset="0"/>
              <a:cs typeface="Arial"/>
              <a:sym typeface="Arial"/>
            </a:endParaRPr>
          </a:p>
        </p:txBody>
      </p:sp>
      <p:sp>
        <p:nvSpPr>
          <p:cNvPr id="47" name="CustomShape 3"/>
          <p:cNvSpPr/>
          <p:nvPr/>
        </p:nvSpPr>
        <p:spPr>
          <a:xfrm>
            <a:off x="0" y="4917688"/>
            <a:ext cx="4571280" cy="1371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Identifying things</a:t>
            </a: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nicht &amp; kein, keine, kein</a:t>
            </a: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SSC [ö] and [o]</a:t>
            </a: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0" y="483057"/>
            <a:ext cx="4350240" cy="1144800"/>
          </a:xfrm>
        </p:spPr>
        <p:txBody>
          <a:bodyPr/>
          <a:lstStyle/>
          <a:p>
            <a:pPr algn="ctr"/>
            <a:r>
              <a:rPr lang="en-GB" sz="4000" dirty="0">
                <a:solidFill>
                  <a:schemeClr val="bg1"/>
                </a:solidFill>
              </a:rPr>
              <a:t>Talking about things and things to do</a:t>
            </a:r>
          </a:p>
        </p:txBody>
      </p:sp>
      <p:pic>
        <p:nvPicPr>
          <p:cNvPr id="12" name="Picture 11">
            <a:extLst>
              <a:ext uri="{FF2B5EF4-FFF2-40B4-BE49-F238E27FC236}">
                <a16:creationId xmlns:a16="http://schemas.microsoft.com/office/drawing/2014/main" id="{54F8A3F3-1653-4386-A6F3-159DFCCFBF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8507" y="3429000"/>
            <a:ext cx="1402397" cy="1424658"/>
          </a:xfrm>
          <a:prstGeom prst="rect">
            <a:avLst/>
          </a:prstGeom>
        </p:spPr>
      </p:pic>
      <p:pic>
        <p:nvPicPr>
          <p:cNvPr id="9" name="Picture 8" descr="Map&#10;&#10;Description automatically generated">
            <a:extLst>
              <a:ext uri="{FF2B5EF4-FFF2-40B4-BE49-F238E27FC236}">
                <a16:creationId xmlns:a16="http://schemas.microsoft.com/office/drawing/2014/main" id="{CE62560F-7718-47C9-9C76-BB5C95407A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10" name="TextBox 9">
            <a:extLst>
              <a:ext uri="{FF2B5EF4-FFF2-40B4-BE49-F238E27FC236}">
                <a16:creationId xmlns:a16="http://schemas.microsoft.com/office/drawing/2014/main" id="{4D7557BB-CF8B-44CE-BF45-C8FB7B94AEFE}"/>
              </a:ext>
            </a:extLst>
          </p:cNvPr>
          <p:cNvSpPr txBox="1"/>
          <p:nvPr/>
        </p:nvSpPr>
        <p:spPr>
          <a:xfrm>
            <a:off x="8182900" y="6466406"/>
            <a:ext cx="398745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2 Week 2</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icon&#10;&#10;Description automatically generated">
            <a:extLst>
              <a:ext uri="{FF2B5EF4-FFF2-40B4-BE49-F238E27FC236}">
                <a16:creationId xmlns:a16="http://schemas.microsoft.com/office/drawing/2014/main" id="{36EAEA34-4DE9-4838-AA1D-F4C41DF71B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88731" y="5477871"/>
            <a:ext cx="873198" cy="659674"/>
          </a:xfrm>
          <a:prstGeom prst="rect">
            <a:avLst/>
          </a:prstGeom>
        </p:spPr>
      </p:pic>
      <p:sp>
        <p:nvSpPr>
          <p:cNvPr id="3" name="TextBox 2">
            <a:extLst>
              <a:ext uri="{FF2B5EF4-FFF2-40B4-BE49-F238E27FC236}">
                <a16:creationId xmlns:a16="http://schemas.microsoft.com/office/drawing/2014/main" id="{5D4F5AF1-67CD-4C2F-96B6-C9DC06C4DBAA}"/>
              </a:ext>
            </a:extLst>
          </p:cNvPr>
          <p:cNvSpPr txBox="1"/>
          <p:nvPr/>
        </p:nvSpPr>
        <p:spPr>
          <a:xfrm>
            <a:off x="92295" y="3919563"/>
            <a:ext cx="11997073"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However, remember that </a:t>
            </a:r>
            <a:r>
              <a:rPr lang="en-GB" sz="2800" spc="-1" dirty="0">
                <a:solidFill>
                  <a:srgbClr val="002060"/>
                </a:solidFill>
                <a:latin typeface="Century Gothic" panose="020B0502020202020204" pitchFamily="34" charset="0"/>
              </a:rPr>
              <a:t>we u</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se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nicht</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before ‘</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der, die,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das</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and a noun to mean </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not the</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 name="CustomShape 8">
            <a:extLst>
              <a:ext uri="{FF2B5EF4-FFF2-40B4-BE49-F238E27FC236}">
                <a16:creationId xmlns:a16="http://schemas.microsoft.com/office/drawing/2014/main" id="{5265913A-3500-4286-AEE3-64390E449B8F}"/>
              </a:ext>
            </a:extLst>
          </p:cNvPr>
          <p:cNvSpPr/>
          <p:nvPr/>
        </p:nvSpPr>
        <p:spPr>
          <a:xfrm>
            <a:off x="8284798" y="4895523"/>
            <a:ext cx="4814641"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Das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ist</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nicht</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das</a:t>
            </a:r>
            <a:r>
              <a:rPr kumimoji="0" lang="en-GB" sz="2800" b="0" i="0" u="none" strike="noStrike" kern="1200" cap="none" spc="-1" normalizeH="0" noProof="0" dirty="0">
                <a:ln>
                  <a:noFill/>
                </a:ln>
                <a:solidFill>
                  <a:srgbClr val="002060"/>
                </a:solidFill>
                <a:effectLst/>
                <a:uLnTx/>
                <a:uFillTx/>
                <a:latin typeface="Century Gothic" panose="020B0502020202020204" pitchFamily="34" charset="0"/>
                <a:ea typeface="Century Gothic"/>
                <a:cs typeface="+mn-cs"/>
              </a:rPr>
              <a:t> Buch</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cs typeface="+mn-cs"/>
            </a:endParaRPr>
          </a:p>
        </p:txBody>
      </p:sp>
      <p:sp>
        <p:nvSpPr>
          <p:cNvPr id="5" name="CustomShape 9">
            <a:extLst>
              <a:ext uri="{FF2B5EF4-FFF2-40B4-BE49-F238E27FC236}">
                <a16:creationId xmlns:a16="http://schemas.microsoft.com/office/drawing/2014/main" id="{89CB1698-AAA3-47DB-A253-0F7770F20D8C}"/>
              </a:ext>
            </a:extLst>
          </p:cNvPr>
          <p:cNvSpPr/>
          <p:nvPr/>
        </p:nvSpPr>
        <p:spPr>
          <a:xfrm>
            <a:off x="8667131" y="6278900"/>
            <a:ext cx="4466827"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That is </a:t>
            </a:r>
            <a:r>
              <a:rPr kumimoji="0" lang="en-GB" sz="2800" b="1" i="1"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not</a:t>
            </a:r>
            <a:r>
              <a:rPr kumimoji="0" lang="en-GB" sz="2800" b="0" i="1"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 </a:t>
            </a:r>
            <a:r>
              <a:rPr kumimoji="0" lang="en-GB" sz="2800" b="1" i="1"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the</a:t>
            </a:r>
            <a:r>
              <a:rPr kumimoji="0" lang="en-GB" sz="2800" b="0" i="1"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 </a:t>
            </a:r>
            <a:r>
              <a:rPr lang="en-GB" sz="2800" i="1" spc="-1" dirty="0">
                <a:solidFill>
                  <a:srgbClr val="1F3864"/>
                </a:solidFill>
                <a:latin typeface="Century Gothic" panose="020B0502020202020204" pitchFamily="34" charset="0"/>
                <a:ea typeface="Century Gothic"/>
              </a:rPr>
              <a:t>book</a:t>
            </a:r>
            <a:r>
              <a:rPr kumimoji="0" lang="en-GB" sz="2800" b="0" i="1"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a:t>
            </a:r>
            <a:endParaRPr kumimoji="0" lang="en-GB" sz="2800" b="0" i="1"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6" name="Picture 5">
            <a:extLst>
              <a:ext uri="{FF2B5EF4-FFF2-40B4-BE49-F238E27FC236}">
                <a16:creationId xmlns:a16="http://schemas.microsoft.com/office/drawing/2014/main" id="{32F182F9-13F6-4B4C-A0CD-E5684C750406}"/>
              </a:ext>
            </a:extLst>
          </p:cNvPr>
          <p:cNvPicPr>
            <a:picLocks noChangeAspect="1"/>
          </p:cNvPicPr>
          <p:nvPr/>
        </p:nvPicPr>
        <p:blipFill>
          <a:blip r:embed="rId4"/>
          <a:stretch>
            <a:fillRect/>
          </a:stretch>
        </p:blipFill>
        <p:spPr>
          <a:xfrm>
            <a:off x="10525330" y="5615980"/>
            <a:ext cx="540688" cy="480131"/>
          </a:xfrm>
          <a:prstGeom prst="rect">
            <a:avLst/>
          </a:prstGeom>
        </p:spPr>
      </p:pic>
      <p:sp>
        <p:nvSpPr>
          <p:cNvPr id="7" name="TextBox 6">
            <a:extLst>
              <a:ext uri="{FF2B5EF4-FFF2-40B4-BE49-F238E27FC236}">
                <a16:creationId xmlns:a16="http://schemas.microsoft.com/office/drawing/2014/main" id="{1ABE0465-C1F8-433C-92F5-36747E75F8C6}"/>
              </a:ext>
            </a:extLst>
          </p:cNvPr>
          <p:cNvSpPr txBox="1"/>
          <p:nvPr/>
        </p:nvSpPr>
        <p:spPr>
          <a:xfrm>
            <a:off x="92295" y="867340"/>
            <a:ext cx="12070115" cy="480131"/>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So, remember that to say </a:t>
            </a:r>
            <a:r>
              <a:rPr lang="en-GB" sz="2800" b="1" dirty="0">
                <a:solidFill>
                  <a:srgbClr val="002060"/>
                </a:solidFill>
                <a:latin typeface="Century Gothic" panose="020B0502020202020204" pitchFamily="34" charset="0"/>
              </a:rPr>
              <a:t>not 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with </a:t>
            </a:r>
            <a:r>
              <a:rPr kumimoji="0" lang="en-GB" sz="2800" b="0" i="0"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nouns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we use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kein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pic>
        <p:nvPicPr>
          <p:cNvPr id="8" name="Picture 7" descr="A picture containing text, table, worktable&#10;&#10;Description automatically generated">
            <a:extLst>
              <a:ext uri="{FF2B5EF4-FFF2-40B4-BE49-F238E27FC236}">
                <a16:creationId xmlns:a16="http://schemas.microsoft.com/office/drawing/2014/main" id="{E0C384ED-4490-4B19-A63A-0974D2880E8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06173" y="1711410"/>
            <a:ext cx="1375871" cy="719396"/>
          </a:xfrm>
          <a:prstGeom prst="rect">
            <a:avLst/>
          </a:prstGeom>
        </p:spPr>
      </p:pic>
      <p:pic>
        <p:nvPicPr>
          <p:cNvPr id="9" name="Picture 8">
            <a:extLst>
              <a:ext uri="{FF2B5EF4-FFF2-40B4-BE49-F238E27FC236}">
                <a16:creationId xmlns:a16="http://schemas.microsoft.com/office/drawing/2014/main" id="{3A85BAEC-3DC8-43DD-9337-39E82AA6E246}"/>
              </a:ext>
            </a:extLst>
          </p:cNvPr>
          <p:cNvPicPr>
            <a:picLocks noChangeAspect="1"/>
          </p:cNvPicPr>
          <p:nvPr/>
        </p:nvPicPr>
        <p:blipFill>
          <a:blip r:embed="rId6"/>
          <a:stretch>
            <a:fillRect/>
          </a:stretch>
        </p:blipFill>
        <p:spPr>
          <a:xfrm>
            <a:off x="6558753" y="1741895"/>
            <a:ext cx="323116" cy="658425"/>
          </a:xfrm>
          <a:prstGeom prst="rect">
            <a:avLst/>
          </a:prstGeom>
        </p:spPr>
      </p:pic>
      <p:pic>
        <p:nvPicPr>
          <p:cNvPr id="10" name="Picture 9" descr="A picture containing icon&#10;&#10;Description automatically generated">
            <a:extLst>
              <a:ext uri="{FF2B5EF4-FFF2-40B4-BE49-F238E27FC236}">
                <a16:creationId xmlns:a16="http://schemas.microsoft.com/office/drawing/2014/main" id="{7A316A9D-034E-47A0-90F7-C22C0B8BAC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74696" y="1655600"/>
            <a:ext cx="873198" cy="659674"/>
          </a:xfrm>
          <a:prstGeom prst="rect">
            <a:avLst/>
          </a:prstGeom>
        </p:spPr>
      </p:pic>
      <p:pic>
        <p:nvPicPr>
          <p:cNvPr id="11" name="Picture 10">
            <a:extLst>
              <a:ext uri="{FF2B5EF4-FFF2-40B4-BE49-F238E27FC236}">
                <a16:creationId xmlns:a16="http://schemas.microsoft.com/office/drawing/2014/main" id="{8F4BA0EB-A310-4087-B4C5-A8A7EEE55F9D}"/>
              </a:ext>
            </a:extLst>
          </p:cNvPr>
          <p:cNvPicPr>
            <a:picLocks noChangeAspect="1"/>
          </p:cNvPicPr>
          <p:nvPr/>
        </p:nvPicPr>
        <p:blipFill>
          <a:blip r:embed="rId4"/>
          <a:stretch>
            <a:fillRect/>
          </a:stretch>
        </p:blipFill>
        <p:spPr>
          <a:xfrm>
            <a:off x="2919483" y="1620670"/>
            <a:ext cx="642872" cy="570870"/>
          </a:xfrm>
          <a:prstGeom prst="rect">
            <a:avLst/>
          </a:prstGeom>
        </p:spPr>
      </p:pic>
      <p:pic>
        <p:nvPicPr>
          <p:cNvPr id="12" name="Picture 11">
            <a:extLst>
              <a:ext uri="{FF2B5EF4-FFF2-40B4-BE49-F238E27FC236}">
                <a16:creationId xmlns:a16="http://schemas.microsoft.com/office/drawing/2014/main" id="{B4DAC278-6B20-4C02-BA39-C0EDB1FFE9DC}"/>
              </a:ext>
            </a:extLst>
          </p:cNvPr>
          <p:cNvPicPr>
            <a:picLocks noChangeAspect="1"/>
          </p:cNvPicPr>
          <p:nvPr/>
        </p:nvPicPr>
        <p:blipFill>
          <a:blip r:embed="rId4"/>
          <a:stretch>
            <a:fillRect/>
          </a:stretch>
        </p:blipFill>
        <p:spPr>
          <a:xfrm>
            <a:off x="6720311" y="1741798"/>
            <a:ext cx="687937" cy="610888"/>
          </a:xfrm>
          <a:prstGeom prst="rect">
            <a:avLst/>
          </a:prstGeom>
        </p:spPr>
      </p:pic>
      <p:pic>
        <p:nvPicPr>
          <p:cNvPr id="13" name="Picture 12">
            <a:extLst>
              <a:ext uri="{FF2B5EF4-FFF2-40B4-BE49-F238E27FC236}">
                <a16:creationId xmlns:a16="http://schemas.microsoft.com/office/drawing/2014/main" id="{88C597C3-BD5C-4D29-9060-EE0A84A81958}"/>
              </a:ext>
            </a:extLst>
          </p:cNvPr>
          <p:cNvPicPr>
            <a:picLocks noChangeAspect="1"/>
          </p:cNvPicPr>
          <p:nvPr/>
        </p:nvPicPr>
        <p:blipFill>
          <a:blip r:embed="rId4"/>
          <a:stretch>
            <a:fillRect/>
          </a:stretch>
        </p:blipFill>
        <p:spPr>
          <a:xfrm>
            <a:off x="10484957" y="1711410"/>
            <a:ext cx="687937" cy="610888"/>
          </a:xfrm>
          <a:prstGeom prst="rect">
            <a:avLst/>
          </a:prstGeom>
        </p:spPr>
      </p:pic>
      <p:sp>
        <p:nvSpPr>
          <p:cNvPr id="14" name="TextBox 13">
            <a:extLst>
              <a:ext uri="{FF2B5EF4-FFF2-40B4-BE49-F238E27FC236}">
                <a16:creationId xmlns:a16="http://schemas.microsoft.com/office/drawing/2014/main" id="{F969566E-1D8C-4280-B7E2-45BC5A8563AA}"/>
              </a:ext>
            </a:extLst>
          </p:cNvPr>
          <p:cNvSpPr txBox="1"/>
          <p:nvPr/>
        </p:nvSpPr>
        <p:spPr>
          <a:xfrm>
            <a:off x="102517" y="2467093"/>
            <a:ext cx="4521776" cy="480131"/>
          </a:xfrm>
          <a:prstGeom prst="rect">
            <a:avLst/>
          </a:prstGeom>
          <a:noFill/>
        </p:spPr>
        <p:txBody>
          <a:bodyPr wrap="square" rtlCol="0">
            <a:spAutoFit/>
          </a:bodyPr>
          <a:lstStyle/>
          <a:p>
            <a:pPr marL="0" marR="0" lvl="0" indent="0" defTabSz="914400" eaLnBrk="1" fontAlgn="auto" latinLnBrk="0" hangingPunct="1">
              <a:lnSpc>
                <a:spcPct val="90000"/>
              </a:lnSpc>
              <a:spcBef>
                <a:spcPts val="1000"/>
              </a:spcBef>
              <a:spcAft>
                <a:spcPts val="0"/>
              </a:spcAft>
              <a:buClrTx/>
              <a:buSzTx/>
              <a:buFontTx/>
              <a:buNone/>
              <a:tabLst/>
              <a:defRPr/>
            </a:pPr>
            <a:r>
              <a:rPr kumimoji="0" lang="en-GB" sz="2800" b="0" i="0" u="none" strike="noStrike" kern="0" cap="none" spc="0" normalizeH="0" baseline="0" noProof="0" dirty="0">
                <a:ln>
                  <a:noFill/>
                </a:ln>
                <a:solidFill>
                  <a:srgbClr val="002060"/>
                </a:solidFill>
                <a:effectLst/>
                <a:uLnTx/>
                <a:uFillTx/>
              </a:rPr>
              <a:t>Das </a:t>
            </a:r>
            <a:r>
              <a:rPr kumimoji="0" lang="en-GB" sz="2800" b="0" i="0" u="none" strike="noStrike" kern="0" cap="none" spc="0" normalizeH="0" baseline="0" noProof="0" dirty="0" err="1">
                <a:ln>
                  <a:noFill/>
                </a:ln>
                <a:solidFill>
                  <a:srgbClr val="002060"/>
                </a:solidFill>
                <a:effectLst/>
                <a:uLnTx/>
                <a:uFillTx/>
              </a:rPr>
              <a:t>ist</a:t>
            </a:r>
            <a:r>
              <a:rPr kumimoji="0" lang="en-GB" sz="2800" b="0" i="0" u="none" strike="noStrike" kern="0" cap="none" spc="0" normalizeH="0" baseline="0" noProof="0" dirty="0">
                <a:ln>
                  <a:noFill/>
                </a:ln>
                <a:solidFill>
                  <a:srgbClr val="002060"/>
                </a:solidFill>
                <a:effectLst/>
                <a:uLnTx/>
                <a:uFillTx/>
              </a:rPr>
              <a:t> </a:t>
            </a:r>
            <a:r>
              <a:rPr kumimoji="0" lang="en-GB" sz="2800" b="1" i="0" u="none" strike="noStrike" kern="0" cap="none" spc="0" normalizeH="0" baseline="0" noProof="0" dirty="0" err="1">
                <a:ln>
                  <a:noFill/>
                </a:ln>
                <a:solidFill>
                  <a:srgbClr val="002060"/>
                </a:solidFill>
                <a:effectLst/>
                <a:uLnTx/>
                <a:uFillTx/>
              </a:rPr>
              <a:t>kein</a:t>
            </a:r>
            <a:r>
              <a:rPr kumimoji="0" lang="en-GB" sz="2800" b="0" i="0" u="none" strike="noStrike" kern="0" cap="none" spc="0" normalizeH="0" baseline="0" noProof="0" dirty="0">
                <a:ln>
                  <a:noFill/>
                </a:ln>
                <a:solidFill>
                  <a:srgbClr val="002060"/>
                </a:solidFill>
                <a:effectLst/>
                <a:uLnTx/>
                <a:uFillTx/>
              </a:rPr>
              <a:t> </a:t>
            </a:r>
            <a:r>
              <a:rPr lang="en-GB" sz="2800" kern="0" dirty="0">
                <a:solidFill>
                  <a:srgbClr val="002060"/>
                </a:solidFill>
              </a:rPr>
              <a:t>Tisch</a:t>
            </a:r>
            <a:r>
              <a:rPr kumimoji="0" lang="en-GB" sz="2800" b="0" i="0" u="none" strike="noStrike" kern="0" cap="none" spc="0" normalizeH="0" baseline="0" noProof="0" dirty="0">
                <a:ln>
                  <a:noFill/>
                </a:ln>
                <a:solidFill>
                  <a:srgbClr val="002060"/>
                </a:solidFill>
                <a:effectLst/>
                <a:uLnTx/>
                <a:uFillTx/>
              </a:rPr>
              <a:t>.</a:t>
            </a:r>
          </a:p>
        </p:txBody>
      </p:sp>
      <p:sp>
        <p:nvSpPr>
          <p:cNvPr id="15" name="TextBox 14">
            <a:extLst>
              <a:ext uri="{FF2B5EF4-FFF2-40B4-BE49-F238E27FC236}">
                <a16:creationId xmlns:a16="http://schemas.microsoft.com/office/drawing/2014/main" id="{695AD062-12FA-4743-8158-27153996DFBE}"/>
              </a:ext>
            </a:extLst>
          </p:cNvPr>
          <p:cNvSpPr txBox="1"/>
          <p:nvPr/>
        </p:nvSpPr>
        <p:spPr>
          <a:xfrm>
            <a:off x="4482492" y="2498584"/>
            <a:ext cx="4521776" cy="480131"/>
          </a:xfrm>
          <a:prstGeom prst="rect">
            <a:avLst/>
          </a:prstGeom>
          <a:noFill/>
        </p:spPr>
        <p:txBody>
          <a:bodyPr wrap="square" rtlCol="0">
            <a:spAutoFit/>
          </a:bodyPr>
          <a:lstStyle/>
          <a:p>
            <a:pPr marL="0" marR="0" lvl="0" indent="0" defTabSz="914400" eaLnBrk="1" fontAlgn="auto" latinLnBrk="0" hangingPunct="1">
              <a:lnSpc>
                <a:spcPct val="90000"/>
              </a:lnSpc>
              <a:spcBef>
                <a:spcPts val="1000"/>
              </a:spcBef>
              <a:spcAft>
                <a:spcPts val="0"/>
              </a:spcAft>
              <a:buClrTx/>
              <a:buSzTx/>
              <a:buFontTx/>
              <a:buNone/>
              <a:tabLst/>
              <a:defRPr/>
            </a:pPr>
            <a:r>
              <a:rPr kumimoji="0" lang="en-GB" sz="2800" b="0" i="0" u="none" strike="noStrike" kern="0" cap="none" spc="0" normalizeH="0" baseline="0" noProof="0" dirty="0">
                <a:ln>
                  <a:noFill/>
                </a:ln>
                <a:solidFill>
                  <a:srgbClr val="002060"/>
                </a:solidFill>
                <a:effectLst/>
                <a:uLnTx/>
                <a:uFillTx/>
              </a:rPr>
              <a:t>Das </a:t>
            </a:r>
            <a:r>
              <a:rPr kumimoji="0" lang="en-GB" sz="2800" b="0" i="0" u="none" strike="noStrike" kern="0" cap="none" spc="0" normalizeH="0" baseline="0" noProof="0" dirty="0" err="1">
                <a:ln>
                  <a:noFill/>
                </a:ln>
                <a:solidFill>
                  <a:srgbClr val="002060"/>
                </a:solidFill>
                <a:effectLst/>
                <a:uLnTx/>
                <a:uFillTx/>
              </a:rPr>
              <a:t>ist</a:t>
            </a:r>
            <a:r>
              <a:rPr kumimoji="0" lang="en-GB" sz="2800" b="0" i="0" u="none" strike="noStrike" kern="0" cap="none" spc="0" normalizeH="0" baseline="0" noProof="0" dirty="0">
                <a:ln>
                  <a:noFill/>
                </a:ln>
                <a:solidFill>
                  <a:srgbClr val="002060"/>
                </a:solidFill>
                <a:effectLst/>
                <a:uLnTx/>
                <a:uFillTx/>
              </a:rPr>
              <a:t> </a:t>
            </a:r>
            <a:r>
              <a:rPr kumimoji="0" lang="en-GB" sz="2800" b="1" i="0" u="none" strike="noStrike" kern="0" cap="none" spc="0" normalizeH="0" baseline="0" noProof="0" dirty="0" err="1">
                <a:ln>
                  <a:noFill/>
                </a:ln>
                <a:solidFill>
                  <a:srgbClr val="002060"/>
                </a:solidFill>
                <a:effectLst/>
                <a:uLnTx/>
                <a:uFillTx/>
              </a:rPr>
              <a:t>keine</a:t>
            </a:r>
            <a:r>
              <a:rPr kumimoji="0" lang="en-GB" sz="2800" b="0" i="0" u="none" strike="noStrike" kern="0" cap="none" spc="0" normalizeH="0" baseline="0" noProof="0" dirty="0">
                <a:ln>
                  <a:noFill/>
                </a:ln>
                <a:solidFill>
                  <a:srgbClr val="002060"/>
                </a:solidFill>
                <a:effectLst/>
                <a:uLnTx/>
                <a:uFillTx/>
              </a:rPr>
              <a:t> </a:t>
            </a:r>
            <a:r>
              <a:rPr lang="en-GB" sz="2800" kern="0" noProof="0" dirty="0" err="1">
                <a:solidFill>
                  <a:srgbClr val="002060"/>
                </a:solidFill>
              </a:rPr>
              <a:t>Flasche</a:t>
            </a:r>
            <a:r>
              <a:rPr lang="en-GB" sz="2800" kern="0" noProof="0" dirty="0">
                <a:solidFill>
                  <a:srgbClr val="002060"/>
                </a:solidFill>
              </a:rPr>
              <a:t>.</a:t>
            </a:r>
            <a:endParaRPr kumimoji="0" lang="en-GB" sz="2800" b="0" i="0" u="none" strike="noStrike" kern="0" cap="none" spc="0" normalizeH="0" baseline="0" noProof="0" dirty="0">
              <a:ln>
                <a:noFill/>
              </a:ln>
              <a:solidFill>
                <a:srgbClr val="002060"/>
              </a:solidFill>
              <a:effectLst/>
              <a:uLnTx/>
              <a:uFillTx/>
            </a:endParaRPr>
          </a:p>
        </p:txBody>
      </p:sp>
      <p:sp>
        <p:nvSpPr>
          <p:cNvPr id="16" name="TextBox 15">
            <a:extLst>
              <a:ext uri="{FF2B5EF4-FFF2-40B4-BE49-F238E27FC236}">
                <a16:creationId xmlns:a16="http://schemas.microsoft.com/office/drawing/2014/main" id="{1CECCD64-CB8F-4918-856C-996EB221F4EE}"/>
              </a:ext>
            </a:extLst>
          </p:cNvPr>
          <p:cNvSpPr txBox="1"/>
          <p:nvPr/>
        </p:nvSpPr>
        <p:spPr>
          <a:xfrm>
            <a:off x="8562552" y="2498583"/>
            <a:ext cx="4521776" cy="480131"/>
          </a:xfrm>
          <a:prstGeom prst="rect">
            <a:avLst/>
          </a:prstGeom>
          <a:noFill/>
        </p:spPr>
        <p:txBody>
          <a:bodyPr wrap="square" rtlCol="0">
            <a:spAutoFit/>
          </a:bodyPr>
          <a:lstStyle/>
          <a:p>
            <a:pPr marL="0" marR="0" lvl="0" indent="0" defTabSz="914400" eaLnBrk="1" fontAlgn="auto" latinLnBrk="0" hangingPunct="1">
              <a:lnSpc>
                <a:spcPct val="90000"/>
              </a:lnSpc>
              <a:spcBef>
                <a:spcPts val="1000"/>
              </a:spcBef>
              <a:spcAft>
                <a:spcPts val="0"/>
              </a:spcAft>
              <a:buClrTx/>
              <a:buSzTx/>
              <a:buFontTx/>
              <a:buNone/>
              <a:tabLst/>
              <a:defRPr/>
            </a:pPr>
            <a:r>
              <a:rPr kumimoji="0" lang="en-GB" sz="2800" b="0" i="0" u="none" strike="noStrike" kern="0" cap="none" spc="0" normalizeH="0" baseline="0" noProof="0" dirty="0">
                <a:ln>
                  <a:noFill/>
                </a:ln>
                <a:solidFill>
                  <a:srgbClr val="002060"/>
                </a:solidFill>
                <a:effectLst/>
                <a:uLnTx/>
                <a:uFillTx/>
              </a:rPr>
              <a:t>Das </a:t>
            </a:r>
            <a:r>
              <a:rPr kumimoji="0" lang="en-GB" sz="2800" b="0" i="0" u="none" strike="noStrike" kern="0" cap="none" spc="0" normalizeH="0" baseline="0" noProof="0" dirty="0" err="1">
                <a:ln>
                  <a:noFill/>
                </a:ln>
                <a:solidFill>
                  <a:srgbClr val="002060"/>
                </a:solidFill>
                <a:effectLst/>
                <a:uLnTx/>
                <a:uFillTx/>
              </a:rPr>
              <a:t>ist</a:t>
            </a:r>
            <a:r>
              <a:rPr kumimoji="0" lang="en-GB" sz="2800" b="0" i="0" u="none" strike="noStrike" kern="0" cap="none" spc="0" normalizeH="0" baseline="0" noProof="0" dirty="0">
                <a:ln>
                  <a:noFill/>
                </a:ln>
                <a:solidFill>
                  <a:srgbClr val="002060"/>
                </a:solidFill>
                <a:effectLst/>
                <a:uLnTx/>
                <a:uFillTx/>
              </a:rPr>
              <a:t> </a:t>
            </a:r>
            <a:r>
              <a:rPr kumimoji="0" lang="en-GB" sz="2800" b="1" i="0" u="none" strike="noStrike" kern="0" cap="none" spc="0" normalizeH="0" baseline="0" noProof="0" dirty="0" err="1">
                <a:ln>
                  <a:noFill/>
                </a:ln>
                <a:solidFill>
                  <a:srgbClr val="002060"/>
                </a:solidFill>
                <a:effectLst/>
                <a:uLnTx/>
                <a:uFillTx/>
              </a:rPr>
              <a:t>kein</a:t>
            </a:r>
            <a:r>
              <a:rPr kumimoji="0" lang="en-GB" sz="2800" b="1" i="0" u="none" strike="noStrike" kern="0" cap="none" spc="0" normalizeH="0" noProof="0" dirty="0">
                <a:ln>
                  <a:noFill/>
                </a:ln>
                <a:solidFill>
                  <a:srgbClr val="002060"/>
                </a:solidFill>
                <a:effectLst/>
                <a:uLnTx/>
                <a:uFillTx/>
              </a:rPr>
              <a:t> </a:t>
            </a:r>
            <a:r>
              <a:rPr kumimoji="0" lang="en-GB" sz="2800" i="0" u="none" strike="noStrike" kern="0" cap="none" spc="0" normalizeH="0" noProof="0" dirty="0">
                <a:ln>
                  <a:noFill/>
                </a:ln>
                <a:solidFill>
                  <a:srgbClr val="002060"/>
                </a:solidFill>
                <a:effectLst/>
                <a:uLnTx/>
                <a:uFillTx/>
              </a:rPr>
              <a:t>Buch.</a:t>
            </a:r>
            <a:endParaRPr kumimoji="0" lang="en-GB" sz="2800" i="0" u="none" strike="noStrike" kern="0" cap="none" spc="0" normalizeH="0" baseline="0" noProof="0" dirty="0">
              <a:ln>
                <a:noFill/>
              </a:ln>
              <a:solidFill>
                <a:srgbClr val="002060"/>
              </a:solidFill>
              <a:effectLst/>
              <a:uLnTx/>
              <a:uFillTx/>
            </a:endParaRPr>
          </a:p>
        </p:txBody>
      </p:sp>
      <p:sp>
        <p:nvSpPr>
          <p:cNvPr id="17" name="TextBox 16">
            <a:extLst>
              <a:ext uri="{FF2B5EF4-FFF2-40B4-BE49-F238E27FC236}">
                <a16:creationId xmlns:a16="http://schemas.microsoft.com/office/drawing/2014/main" id="{C57C3C88-289E-4CA4-BB4E-37D825F3A6BF}"/>
              </a:ext>
            </a:extLst>
          </p:cNvPr>
          <p:cNvSpPr txBox="1"/>
          <p:nvPr/>
        </p:nvSpPr>
        <p:spPr>
          <a:xfrm>
            <a:off x="92295" y="4951302"/>
            <a:ext cx="4521776" cy="480131"/>
          </a:xfrm>
          <a:prstGeom prst="rect">
            <a:avLst/>
          </a:prstGeom>
          <a:noFill/>
        </p:spPr>
        <p:txBody>
          <a:bodyPr wrap="square" rtlCol="0">
            <a:spAutoFit/>
          </a:bodyPr>
          <a:lstStyle/>
          <a:p>
            <a:pPr marL="0" marR="0" lvl="0" indent="0" defTabSz="914400" eaLnBrk="1" fontAlgn="auto" latinLnBrk="0" hangingPunct="1">
              <a:lnSpc>
                <a:spcPct val="90000"/>
              </a:lnSpc>
              <a:spcBef>
                <a:spcPts val="1000"/>
              </a:spcBef>
              <a:spcAft>
                <a:spcPts val="0"/>
              </a:spcAft>
              <a:buClrTx/>
              <a:buSzTx/>
              <a:buFontTx/>
              <a:buNone/>
              <a:tabLst/>
              <a:defRPr/>
            </a:pPr>
            <a:r>
              <a:rPr kumimoji="0" lang="en-GB" sz="2800" b="0" i="0" u="none" strike="noStrike" kern="0" cap="none" spc="0" normalizeH="0" baseline="0" noProof="0" dirty="0">
                <a:ln>
                  <a:noFill/>
                </a:ln>
                <a:solidFill>
                  <a:srgbClr val="002060"/>
                </a:solidFill>
                <a:effectLst/>
                <a:uLnTx/>
                <a:uFillTx/>
              </a:rPr>
              <a:t>Das </a:t>
            </a:r>
            <a:r>
              <a:rPr kumimoji="0" lang="en-GB" sz="2800" b="0" i="0" u="none" strike="noStrike" kern="0" cap="none" spc="0" normalizeH="0" baseline="0" noProof="0" dirty="0" err="1">
                <a:ln>
                  <a:noFill/>
                </a:ln>
                <a:solidFill>
                  <a:srgbClr val="002060"/>
                </a:solidFill>
                <a:effectLst/>
                <a:uLnTx/>
                <a:uFillTx/>
              </a:rPr>
              <a:t>ist</a:t>
            </a:r>
            <a:r>
              <a:rPr kumimoji="0" lang="en-GB" sz="2800" b="0" i="0" u="none" strike="noStrike" kern="0" cap="none" spc="0" normalizeH="0" baseline="0" noProof="0" dirty="0">
                <a:ln>
                  <a:noFill/>
                </a:ln>
                <a:solidFill>
                  <a:srgbClr val="002060"/>
                </a:solidFill>
                <a:effectLst/>
                <a:uLnTx/>
                <a:uFillTx/>
              </a:rPr>
              <a:t> </a:t>
            </a:r>
            <a:r>
              <a:rPr lang="en-GB" sz="2800" b="1" kern="0" dirty="0" err="1">
                <a:solidFill>
                  <a:srgbClr val="002060"/>
                </a:solidFill>
              </a:rPr>
              <a:t>nicht</a:t>
            </a:r>
            <a:r>
              <a:rPr lang="en-GB" sz="2800" b="1" kern="0" dirty="0">
                <a:solidFill>
                  <a:srgbClr val="002060"/>
                </a:solidFill>
              </a:rPr>
              <a:t> der</a:t>
            </a:r>
            <a:r>
              <a:rPr kumimoji="0" lang="en-GB" sz="2800" b="0" i="0" u="none" strike="noStrike" kern="0" cap="none" spc="0" normalizeH="0" baseline="0" noProof="0" dirty="0">
                <a:ln>
                  <a:noFill/>
                </a:ln>
                <a:solidFill>
                  <a:srgbClr val="002060"/>
                </a:solidFill>
                <a:effectLst/>
                <a:uLnTx/>
                <a:uFillTx/>
              </a:rPr>
              <a:t> </a:t>
            </a:r>
            <a:r>
              <a:rPr lang="en-GB" sz="2800" kern="0" dirty="0">
                <a:solidFill>
                  <a:srgbClr val="002060"/>
                </a:solidFill>
              </a:rPr>
              <a:t>Tisch</a:t>
            </a:r>
            <a:r>
              <a:rPr kumimoji="0" lang="en-GB" sz="2800" b="0" i="0" u="none" strike="noStrike" kern="0" cap="none" spc="0" normalizeH="0" baseline="0" noProof="0" dirty="0">
                <a:ln>
                  <a:noFill/>
                </a:ln>
                <a:solidFill>
                  <a:srgbClr val="002060"/>
                </a:solidFill>
                <a:effectLst/>
                <a:uLnTx/>
                <a:uFillTx/>
              </a:rPr>
              <a:t>.</a:t>
            </a:r>
          </a:p>
        </p:txBody>
      </p:sp>
      <p:sp>
        <p:nvSpPr>
          <p:cNvPr id="18" name="TextBox 17">
            <a:extLst>
              <a:ext uri="{FF2B5EF4-FFF2-40B4-BE49-F238E27FC236}">
                <a16:creationId xmlns:a16="http://schemas.microsoft.com/office/drawing/2014/main" id="{062262FD-E509-4A10-998E-F656544B8797}"/>
              </a:ext>
            </a:extLst>
          </p:cNvPr>
          <p:cNvSpPr txBox="1"/>
          <p:nvPr/>
        </p:nvSpPr>
        <p:spPr>
          <a:xfrm>
            <a:off x="3953896" y="4932293"/>
            <a:ext cx="4521776" cy="480131"/>
          </a:xfrm>
          <a:prstGeom prst="rect">
            <a:avLst/>
          </a:prstGeom>
          <a:noFill/>
        </p:spPr>
        <p:txBody>
          <a:bodyPr wrap="square" rtlCol="0">
            <a:spAutoFit/>
          </a:bodyPr>
          <a:lstStyle/>
          <a:p>
            <a:pPr marL="0" marR="0" lvl="0" indent="0" defTabSz="914400" eaLnBrk="1" fontAlgn="auto" latinLnBrk="0" hangingPunct="1">
              <a:lnSpc>
                <a:spcPct val="90000"/>
              </a:lnSpc>
              <a:spcBef>
                <a:spcPts val="1000"/>
              </a:spcBef>
              <a:spcAft>
                <a:spcPts val="0"/>
              </a:spcAft>
              <a:buClrTx/>
              <a:buSzTx/>
              <a:buFontTx/>
              <a:buNone/>
              <a:tabLst/>
              <a:defRPr/>
            </a:pPr>
            <a:r>
              <a:rPr kumimoji="0" lang="en-GB" sz="2800" b="0" i="0" u="none" strike="noStrike" kern="0" cap="none" spc="0" normalizeH="0" baseline="0" noProof="0" dirty="0">
                <a:ln>
                  <a:noFill/>
                </a:ln>
                <a:solidFill>
                  <a:srgbClr val="002060"/>
                </a:solidFill>
                <a:effectLst/>
                <a:uLnTx/>
                <a:uFillTx/>
              </a:rPr>
              <a:t>Das </a:t>
            </a:r>
            <a:r>
              <a:rPr kumimoji="0" lang="en-GB" sz="2800" b="0" i="0" u="none" strike="noStrike" kern="0" cap="none" spc="0" normalizeH="0" baseline="0" noProof="0" dirty="0" err="1">
                <a:ln>
                  <a:noFill/>
                </a:ln>
                <a:solidFill>
                  <a:srgbClr val="002060"/>
                </a:solidFill>
                <a:effectLst/>
                <a:uLnTx/>
                <a:uFillTx/>
              </a:rPr>
              <a:t>ist</a:t>
            </a:r>
            <a:r>
              <a:rPr kumimoji="0" lang="en-GB" sz="2800" b="0" i="0" u="none" strike="noStrike" kern="0" cap="none" spc="0" normalizeH="0" baseline="0" noProof="0" dirty="0">
                <a:ln>
                  <a:noFill/>
                </a:ln>
                <a:solidFill>
                  <a:srgbClr val="002060"/>
                </a:solidFill>
                <a:effectLst/>
                <a:uLnTx/>
                <a:uFillTx/>
              </a:rPr>
              <a:t> </a:t>
            </a:r>
            <a:r>
              <a:rPr lang="en-GB" sz="2800" b="1" kern="0" dirty="0" err="1">
                <a:solidFill>
                  <a:srgbClr val="002060"/>
                </a:solidFill>
              </a:rPr>
              <a:t>nicht</a:t>
            </a:r>
            <a:r>
              <a:rPr lang="en-GB" sz="2800" b="1" kern="0" dirty="0">
                <a:solidFill>
                  <a:srgbClr val="002060"/>
                </a:solidFill>
              </a:rPr>
              <a:t> die</a:t>
            </a:r>
            <a:r>
              <a:rPr kumimoji="0" lang="en-GB" sz="2800" b="0" i="0" u="none" strike="noStrike" kern="0" cap="none" spc="0" normalizeH="0" baseline="0" noProof="0" dirty="0">
                <a:ln>
                  <a:noFill/>
                </a:ln>
                <a:solidFill>
                  <a:srgbClr val="002060"/>
                </a:solidFill>
                <a:effectLst/>
                <a:uLnTx/>
                <a:uFillTx/>
              </a:rPr>
              <a:t> </a:t>
            </a:r>
            <a:r>
              <a:rPr lang="en-GB" sz="2800" kern="0" noProof="0" dirty="0" err="1">
                <a:solidFill>
                  <a:srgbClr val="002060"/>
                </a:solidFill>
              </a:rPr>
              <a:t>Flasche</a:t>
            </a:r>
            <a:r>
              <a:rPr lang="en-GB" sz="2800" kern="0" noProof="0" dirty="0">
                <a:solidFill>
                  <a:srgbClr val="002060"/>
                </a:solidFill>
              </a:rPr>
              <a:t>.</a:t>
            </a:r>
            <a:endParaRPr kumimoji="0" lang="en-GB" sz="2800" b="0" i="0" u="none" strike="noStrike" kern="0" cap="none" spc="0" normalizeH="0" baseline="0" noProof="0" dirty="0">
              <a:ln>
                <a:noFill/>
              </a:ln>
              <a:solidFill>
                <a:srgbClr val="002060"/>
              </a:solidFill>
              <a:effectLst/>
              <a:uLnTx/>
              <a:uFillTx/>
            </a:endParaRPr>
          </a:p>
        </p:txBody>
      </p:sp>
      <p:sp>
        <p:nvSpPr>
          <p:cNvPr id="19" name="CustomShape 9">
            <a:extLst>
              <a:ext uri="{FF2B5EF4-FFF2-40B4-BE49-F238E27FC236}">
                <a16:creationId xmlns:a16="http://schemas.microsoft.com/office/drawing/2014/main" id="{1F2E3E4B-95F7-4F5A-B8D9-ED0738970D75}"/>
              </a:ext>
            </a:extLst>
          </p:cNvPr>
          <p:cNvSpPr/>
          <p:nvPr/>
        </p:nvSpPr>
        <p:spPr>
          <a:xfrm>
            <a:off x="92295" y="6284332"/>
            <a:ext cx="4466827"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That is </a:t>
            </a:r>
            <a:r>
              <a:rPr kumimoji="0" lang="en-GB" sz="2800" b="1" i="1"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not</a:t>
            </a:r>
            <a:r>
              <a:rPr kumimoji="0" lang="en-GB" sz="2800" b="0" i="1"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 </a:t>
            </a:r>
            <a:r>
              <a:rPr kumimoji="0" lang="en-GB" sz="2800" b="1" i="1"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the</a:t>
            </a:r>
            <a:r>
              <a:rPr kumimoji="0" lang="en-GB" sz="2800" b="0" i="1"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 </a:t>
            </a:r>
            <a:r>
              <a:rPr lang="en-GB" sz="2800" i="1" spc="-1" noProof="0" dirty="0">
                <a:solidFill>
                  <a:srgbClr val="1F3864"/>
                </a:solidFill>
                <a:latin typeface="Century Gothic" panose="020B0502020202020204" pitchFamily="34" charset="0"/>
                <a:ea typeface="Century Gothic"/>
              </a:rPr>
              <a:t>table</a:t>
            </a:r>
            <a:r>
              <a:rPr kumimoji="0" lang="en-GB" sz="2800" b="0" i="1"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a:t>
            </a:r>
            <a:endParaRPr kumimoji="0" lang="en-GB" sz="2800" b="0" i="1"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0" name="CustomShape 9">
            <a:extLst>
              <a:ext uri="{FF2B5EF4-FFF2-40B4-BE49-F238E27FC236}">
                <a16:creationId xmlns:a16="http://schemas.microsoft.com/office/drawing/2014/main" id="{39F21473-6FF6-476A-9DD2-A913723AF5D5}"/>
              </a:ext>
            </a:extLst>
          </p:cNvPr>
          <p:cNvSpPr/>
          <p:nvPr/>
        </p:nvSpPr>
        <p:spPr>
          <a:xfrm>
            <a:off x="4304486" y="6284031"/>
            <a:ext cx="4466827"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That is </a:t>
            </a:r>
            <a:r>
              <a:rPr kumimoji="0" lang="en-GB" sz="2800" b="1" i="1"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not</a:t>
            </a:r>
            <a:r>
              <a:rPr kumimoji="0" lang="en-GB" sz="2800" b="0" i="1"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 </a:t>
            </a:r>
            <a:r>
              <a:rPr kumimoji="0" lang="en-GB" sz="2800" b="1" i="1"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the</a:t>
            </a:r>
            <a:r>
              <a:rPr kumimoji="0" lang="en-GB" sz="2800" b="0" i="1"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 </a:t>
            </a:r>
            <a:r>
              <a:rPr lang="en-GB" sz="2800" i="1" spc="-1" dirty="0">
                <a:solidFill>
                  <a:srgbClr val="1F3864"/>
                </a:solidFill>
                <a:latin typeface="Century Gothic" panose="020B0502020202020204" pitchFamily="34" charset="0"/>
                <a:ea typeface="Century Gothic"/>
              </a:rPr>
              <a:t>bottle</a:t>
            </a:r>
            <a:r>
              <a:rPr kumimoji="0" lang="en-GB" sz="2800" b="0" i="1"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a:t>
            </a:r>
            <a:endParaRPr kumimoji="0" lang="en-GB" sz="2800" b="0" i="1"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1" name="CustomShape 9">
            <a:extLst>
              <a:ext uri="{FF2B5EF4-FFF2-40B4-BE49-F238E27FC236}">
                <a16:creationId xmlns:a16="http://schemas.microsoft.com/office/drawing/2014/main" id="{0C415E18-76DE-44C6-8CCF-E0A44AE168FD}"/>
              </a:ext>
            </a:extLst>
          </p:cNvPr>
          <p:cNvSpPr/>
          <p:nvPr/>
        </p:nvSpPr>
        <p:spPr>
          <a:xfrm>
            <a:off x="92295" y="3028562"/>
            <a:ext cx="4466827"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That is </a:t>
            </a:r>
            <a:r>
              <a:rPr kumimoji="0" lang="en-GB" sz="2800" b="1" i="1"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not</a:t>
            </a:r>
            <a:r>
              <a:rPr kumimoji="0" lang="en-GB" sz="2800" b="0" i="1"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 </a:t>
            </a:r>
            <a:r>
              <a:rPr lang="en-GB" sz="2800" b="1" i="1" spc="-1" noProof="0" dirty="0">
                <a:solidFill>
                  <a:srgbClr val="1F3864"/>
                </a:solidFill>
                <a:latin typeface="Century Gothic" panose="020B0502020202020204" pitchFamily="34" charset="0"/>
                <a:ea typeface="Century Gothic"/>
              </a:rPr>
              <a:t>a</a:t>
            </a:r>
            <a:r>
              <a:rPr kumimoji="0" lang="en-GB" sz="2800" b="0" i="1"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 </a:t>
            </a:r>
            <a:r>
              <a:rPr lang="en-GB" sz="2800" i="1" spc="-1" noProof="0" dirty="0">
                <a:solidFill>
                  <a:srgbClr val="1F3864"/>
                </a:solidFill>
                <a:latin typeface="Century Gothic" panose="020B0502020202020204" pitchFamily="34" charset="0"/>
                <a:ea typeface="Century Gothic"/>
              </a:rPr>
              <a:t>table</a:t>
            </a:r>
            <a:r>
              <a:rPr kumimoji="0" lang="en-GB" sz="2800" b="0" i="1"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a:t>
            </a:r>
            <a:endParaRPr kumimoji="0" lang="en-GB" sz="2800" b="0" i="1"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2" name="CustomShape 9">
            <a:extLst>
              <a:ext uri="{FF2B5EF4-FFF2-40B4-BE49-F238E27FC236}">
                <a16:creationId xmlns:a16="http://schemas.microsoft.com/office/drawing/2014/main" id="{9BDFD2D9-D30A-472F-B986-5C43DB785759}"/>
              </a:ext>
            </a:extLst>
          </p:cNvPr>
          <p:cNvSpPr/>
          <p:nvPr/>
        </p:nvSpPr>
        <p:spPr>
          <a:xfrm>
            <a:off x="4509966" y="3027503"/>
            <a:ext cx="4466827"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That is </a:t>
            </a:r>
            <a:r>
              <a:rPr kumimoji="0" lang="en-GB" sz="2800" b="1" i="1"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not</a:t>
            </a:r>
            <a:r>
              <a:rPr kumimoji="0" lang="en-GB" sz="2800" b="0" i="1"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 </a:t>
            </a:r>
            <a:r>
              <a:rPr lang="en-GB" sz="2800" b="1" i="1" spc="-1" dirty="0">
                <a:solidFill>
                  <a:srgbClr val="1F3864"/>
                </a:solidFill>
                <a:latin typeface="Century Gothic" panose="020B0502020202020204" pitchFamily="34" charset="0"/>
                <a:ea typeface="Century Gothic"/>
              </a:rPr>
              <a:t>a</a:t>
            </a:r>
            <a:r>
              <a:rPr kumimoji="0" lang="en-GB" sz="2800" b="0" i="1"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 </a:t>
            </a:r>
            <a:r>
              <a:rPr lang="en-GB" sz="2800" i="1" spc="-1" dirty="0">
                <a:solidFill>
                  <a:srgbClr val="1F3864"/>
                </a:solidFill>
                <a:latin typeface="Century Gothic" panose="020B0502020202020204" pitchFamily="34" charset="0"/>
                <a:ea typeface="Century Gothic"/>
              </a:rPr>
              <a:t>bottle</a:t>
            </a:r>
            <a:r>
              <a:rPr kumimoji="0" lang="en-GB" sz="2800" b="0" i="1"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a:t>
            </a:r>
            <a:endParaRPr kumimoji="0" lang="en-GB" sz="2800" b="0" i="1"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3" name="CustomShape 9">
            <a:extLst>
              <a:ext uri="{FF2B5EF4-FFF2-40B4-BE49-F238E27FC236}">
                <a16:creationId xmlns:a16="http://schemas.microsoft.com/office/drawing/2014/main" id="{E51152E7-BC62-4E1F-8B4B-57A0479F45C4}"/>
              </a:ext>
            </a:extLst>
          </p:cNvPr>
          <p:cNvSpPr/>
          <p:nvPr/>
        </p:nvSpPr>
        <p:spPr>
          <a:xfrm>
            <a:off x="8617501" y="3000567"/>
            <a:ext cx="4466827"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That is </a:t>
            </a:r>
            <a:r>
              <a:rPr kumimoji="0" lang="en-GB" sz="2800" b="1" i="1"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not</a:t>
            </a:r>
            <a:r>
              <a:rPr kumimoji="0" lang="en-GB" sz="2800" b="0" i="1"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 </a:t>
            </a:r>
            <a:r>
              <a:rPr lang="en-GB" sz="2800" b="1" i="1" spc="-1" dirty="0">
                <a:solidFill>
                  <a:srgbClr val="1F3864"/>
                </a:solidFill>
                <a:latin typeface="Century Gothic" panose="020B0502020202020204" pitchFamily="34" charset="0"/>
                <a:ea typeface="Century Gothic"/>
              </a:rPr>
              <a:t>a</a:t>
            </a:r>
            <a:r>
              <a:rPr kumimoji="0" lang="en-GB" sz="2800" b="0" i="1"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 </a:t>
            </a:r>
            <a:r>
              <a:rPr lang="en-GB" sz="2800" i="1" spc="-1" dirty="0">
                <a:solidFill>
                  <a:srgbClr val="1F3864"/>
                </a:solidFill>
                <a:latin typeface="Century Gothic" panose="020B0502020202020204" pitchFamily="34" charset="0"/>
                <a:ea typeface="Century Gothic"/>
              </a:rPr>
              <a:t>book</a:t>
            </a:r>
            <a:r>
              <a:rPr kumimoji="0" lang="en-GB" sz="2800" b="0" i="1"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a:t>
            </a:r>
            <a:endParaRPr kumimoji="0" lang="en-GB" sz="2800" b="0" i="1"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24" name="Picture 23" descr="A picture containing text, table, worktable&#10;&#10;Description automatically generated">
            <a:extLst>
              <a:ext uri="{FF2B5EF4-FFF2-40B4-BE49-F238E27FC236}">
                <a16:creationId xmlns:a16="http://schemas.microsoft.com/office/drawing/2014/main" id="{9EFFB372-16C4-4192-A1EC-387237E9EF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57925" y="5474990"/>
            <a:ext cx="1375871" cy="719396"/>
          </a:xfrm>
          <a:prstGeom prst="rect">
            <a:avLst/>
          </a:prstGeom>
        </p:spPr>
      </p:pic>
      <p:pic>
        <p:nvPicPr>
          <p:cNvPr id="25" name="Picture 24">
            <a:extLst>
              <a:ext uri="{FF2B5EF4-FFF2-40B4-BE49-F238E27FC236}">
                <a16:creationId xmlns:a16="http://schemas.microsoft.com/office/drawing/2014/main" id="{9C09DBBD-5EA3-455D-92E6-CAB4320DF26B}"/>
              </a:ext>
            </a:extLst>
          </p:cNvPr>
          <p:cNvPicPr>
            <a:picLocks noChangeAspect="1"/>
          </p:cNvPicPr>
          <p:nvPr/>
        </p:nvPicPr>
        <p:blipFill>
          <a:blip r:embed="rId6"/>
          <a:stretch>
            <a:fillRect/>
          </a:stretch>
        </p:blipFill>
        <p:spPr>
          <a:xfrm>
            <a:off x="6214784" y="5505475"/>
            <a:ext cx="323116" cy="658425"/>
          </a:xfrm>
          <a:prstGeom prst="rect">
            <a:avLst/>
          </a:prstGeom>
        </p:spPr>
      </p:pic>
      <p:pic>
        <p:nvPicPr>
          <p:cNvPr id="26" name="Picture 25">
            <a:extLst>
              <a:ext uri="{FF2B5EF4-FFF2-40B4-BE49-F238E27FC236}">
                <a16:creationId xmlns:a16="http://schemas.microsoft.com/office/drawing/2014/main" id="{15A4AA3B-30B0-40B3-96BE-B73F18F0023A}"/>
              </a:ext>
            </a:extLst>
          </p:cNvPr>
          <p:cNvPicPr>
            <a:picLocks noChangeAspect="1"/>
          </p:cNvPicPr>
          <p:nvPr/>
        </p:nvPicPr>
        <p:blipFill>
          <a:blip r:embed="rId4"/>
          <a:stretch>
            <a:fillRect/>
          </a:stretch>
        </p:blipFill>
        <p:spPr>
          <a:xfrm>
            <a:off x="2845859" y="5474990"/>
            <a:ext cx="687937" cy="610888"/>
          </a:xfrm>
          <a:prstGeom prst="rect">
            <a:avLst/>
          </a:prstGeom>
        </p:spPr>
      </p:pic>
      <p:pic>
        <p:nvPicPr>
          <p:cNvPr id="27" name="Picture 26">
            <a:extLst>
              <a:ext uri="{FF2B5EF4-FFF2-40B4-BE49-F238E27FC236}">
                <a16:creationId xmlns:a16="http://schemas.microsoft.com/office/drawing/2014/main" id="{2D67A078-628D-4632-840E-B84E7BD84295}"/>
              </a:ext>
            </a:extLst>
          </p:cNvPr>
          <p:cNvPicPr>
            <a:picLocks noChangeAspect="1"/>
          </p:cNvPicPr>
          <p:nvPr/>
        </p:nvPicPr>
        <p:blipFill>
          <a:blip r:embed="rId4"/>
          <a:stretch>
            <a:fillRect/>
          </a:stretch>
        </p:blipFill>
        <p:spPr>
          <a:xfrm>
            <a:off x="6288571" y="5520304"/>
            <a:ext cx="687937" cy="610888"/>
          </a:xfrm>
          <a:prstGeom prst="rect">
            <a:avLst/>
          </a:prstGeom>
        </p:spPr>
      </p:pic>
      <p:pic>
        <p:nvPicPr>
          <p:cNvPr id="30" name="Picture 29">
            <a:extLst>
              <a:ext uri="{FF2B5EF4-FFF2-40B4-BE49-F238E27FC236}">
                <a16:creationId xmlns:a16="http://schemas.microsoft.com/office/drawing/2014/main" id="{CDFC9336-D488-46B6-96F5-59A4EFBA49A9}"/>
              </a:ext>
            </a:extLst>
          </p:cNvPr>
          <p:cNvPicPr>
            <a:picLocks noChangeAspect="1"/>
          </p:cNvPicPr>
          <p:nvPr/>
        </p:nvPicPr>
        <p:blipFill>
          <a:blip r:embed="rId7"/>
          <a:stretch>
            <a:fillRect/>
          </a:stretch>
        </p:blipFill>
        <p:spPr>
          <a:xfrm>
            <a:off x="10900545" y="94654"/>
            <a:ext cx="1188823" cy="1091279"/>
          </a:xfrm>
          <a:prstGeom prst="rect">
            <a:avLst/>
          </a:prstGeom>
        </p:spPr>
      </p:pic>
      <p:sp>
        <p:nvSpPr>
          <p:cNvPr id="33" name="Title 1">
            <a:extLst>
              <a:ext uri="{FF2B5EF4-FFF2-40B4-BE49-F238E27FC236}">
                <a16:creationId xmlns:a16="http://schemas.microsoft.com/office/drawing/2014/main" id="{B1AED258-0EE9-4772-A44A-2D7C9082802D}"/>
              </a:ext>
            </a:extLst>
          </p:cNvPr>
          <p:cNvSpPr txBox="1">
            <a:spLocks/>
          </p:cNvSpPr>
          <p:nvPr/>
        </p:nvSpPr>
        <p:spPr>
          <a:xfrm>
            <a:off x="92295" y="210541"/>
            <a:ext cx="10563303" cy="516047"/>
          </a:xfrm>
          <a:prstGeom prst="rect">
            <a:avLst/>
          </a:prstGeom>
        </p:spPr>
        <p:txBody>
          <a:bodyP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r>
              <a:rPr lang="en-GB" sz="2900" b="1" spc="-1" dirty="0" err="1">
                <a:latin typeface="Century Gothic" panose="020B0502020202020204" pitchFamily="34" charset="0"/>
                <a:ea typeface="Century Gothic"/>
              </a:rPr>
              <a:t>Nicht</a:t>
            </a:r>
            <a:r>
              <a:rPr lang="en-GB" sz="2900" b="1" spc="-1" dirty="0">
                <a:latin typeface="Century Gothic" panose="020B0502020202020204" pitchFamily="34" charset="0"/>
                <a:ea typeface="Century Gothic"/>
              </a:rPr>
              <a:t> der, die, das (not the) | </a:t>
            </a:r>
            <a:r>
              <a:rPr lang="en-GB" sz="2900" b="1" spc="-1" dirty="0" err="1">
                <a:latin typeface="Century Gothic" panose="020B0502020202020204" pitchFamily="34" charset="0"/>
                <a:ea typeface="Century Gothic"/>
              </a:rPr>
              <a:t>kein</a:t>
            </a:r>
            <a:r>
              <a:rPr lang="en-GB" sz="2900" b="1" spc="-1" dirty="0">
                <a:latin typeface="Century Gothic" panose="020B0502020202020204" pitchFamily="34" charset="0"/>
                <a:ea typeface="Century Gothic"/>
              </a:rPr>
              <a:t>, </a:t>
            </a:r>
            <a:r>
              <a:rPr lang="en-GB" sz="2900" b="1" spc="-1" dirty="0" err="1">
                <a:latin typeface="Century Gothic" panose="020B0502020202020204" pitchFamily="34" charset="0"/>
                <a:ea typeface="Century Gothic"/>
              </a:rPr>
              <a:t>keine</a:t>
            </a:r>
            <a:r>
              <a:rPr lang="en-GB" sz="2900" b="1" spc="-1" dirty="0">
                <a:latin typeface="Century Gothic" panose="020B0502020202020204" pitchFamily="34" charset="0"/>
                <a:ea typeface="Century Gothic"/>
              </a:rPr>
              <a:t>, </a:t>
            </a:r>
            <a:r>
              <a:rPr lang="en-GB" sz="2900" b="1" spc="-1" dirty="0" err="1">
                <a:latin typeface="Century Gothic" panose="020B0502020202020204" pitchFamily="34" charset="0"/>
                <a:ea typeface="Century Gothic"/>
              </a:rPr>
              <a:t>kein</a:t>
            </a:r>
            <a:r>
              <a:rPr lang="en-GB" sz="2900" b="1" spc="-1" dirty="0">
                <a:latin typeface="Century Gothic" panose="020B0502020202020204" pitchFamily="34" charset="0"/>
                <a:ea typeface="Century Gothic"/>
              </a:rPr>
              <a:t> (not a/an)</a:t>
            </a:r>
            <a:endParaRPr lang="en-GB" sz="2900" dirty="0"/>
          </a:p>
        </p:txBody>
      </p:sp>
      <p:sp>
        <p:nvSpPr>
          <p:cNvPr id="32" name="Oval Callout 19">
            <a:extLst>
              <a:ext uri="{FF2B5EF4-FFF2-40B4-BE49-F238E27FC236}">
                <a16:creationId xmlns:a16="http://schemas.microsoft.com/office/drawing/2014/main" id="{3FC4BA51-CC6B-465A-A453-32B2A1EFC64E}"/>
              </a:ext>
            </a:extLst>
          </p:cNvPr>
          <p:cNvSpPr/>
          <p:nvPr/>
        </p:nvSpPr>
        <p:spPr>
          <a:xfrm>
            <a:off x="5908209" y="-72437"/>
            <a:ext cx="4596119" cy="2016854"/>
          </a:xfrm>
          <a:prstGeom prst="wedgeEllipseCallout">
            <a:avLst>
              <a:gd name="adj1" fmla="val -33817"/>
              <a:gd name="adj2" fmla="val 79844"/>
            </a:avLst>
          </a:prstGeom>
          <a:solidFill>
            <a:srgbClr val="00206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chemeClr val="bg1"/>
                </a:solidFill>
                <a:effectLst/>
                <a:uLnTx/>
                <a:uFillTx/>
                <a:latin typeface="Century Gothic" panose="020F0302020204030204"/>
                <a:ea typeface="+mn-ea"/>
                <a:cs typeface="+mn-cs"/>
              </a:rPr>
              <a:t>Remember that ‘</a:t>
            </a:r>
            <a:r>
              <a:rPr kumimoji="0" lang="en-GB" sz="2400" b="1" i="0" u="none" strike="noStrike" kern="0" cap="none" spc="0" normalizeH="0" baseline="0" noProof="0" dirty="0" err="1">
                <a:ln>
                  <a:noFill/>
                </a:ln>
                <a:solidFill>
                  <a:schemeClr val="bg1"/>
                </a:solidFill>
                <a:effectLst/>
                <a:uLnTx/>
                <a:uFillTx/>
                <a:latin typeface="Century Gothic" panose="020F0302020204030204"/>
                <a:ea typeface="+mn-ea"/>
                <a:cs typeface="+mn-cs"/>
              </a:rPr>
              <a:t>kein</a:t>
            </a:r>
            <a:r>
              <a:rPr kumimoji="0" lang="en-GB" sz="2400" b="1" i="0" u="none" strike="noStrike" kern="0" cap="none" spc="0" normalizeH="0" baseline="0" noProof="0" dirty="0">
                <a:ln>
                  <a:noFill/>
                </a:ln>
                <a:solidFill>
                  <a:schemeClr val="bg1"/>
                </a:solidFill>
                <a:effectLst/>
                <a:uLnTx/>
                <a:uFillTx/>
                <a:latin typeface="Century Gothic" panose="020F0302020204030204"/>
                <a:ea typeface="+mn-ea"/>
                <a:cs typeface="+mn-cs"/>
              </a:rPr>
              <a:t>’ works like ‘</a:t>
            </a:r>
            <a:r>
              <a:rPr kumimoji="0" lang="en-GB" sz="2400" b="1" i="0" u="none" strike="noStrike" kern="0" cap="none" spc="0" normalizeH="0" baseline="0" noProof="0" dirty="0" err="1">
                <a:ln>
                  <a:noFill/>
                </a:ln>
                <a:solidFill>
                  <a:schemeClr val="bg1"/>
                </a:solidFill>
                <a:effectLst/>
                <a:uLnTx/>
                <a:uFillTx/>
                <a:latin typeface="Century Gothic" panose="020F0302020204030204"/>
                <a:ea typeface="+mn-ea"/>
                <a:cs typeface="+mn-cs"/>
              </a:rPr>
              <a:t>ein</a:t>
            </a:r>
            <a:r>
              <a:rPr kumimoji="0" lang="en-GB" sz="2400" b="1" i="0" u="none" strike="noStrike" kern="0" cap="none" spc="0" normalizeH="0" baseline="0" noProof="0" dirty="0">
                <a:ln>
                  <a:noFill/>
                </a:ln>
                <a:solidFill>
                  <a:schemeClr val="bg1"/>
                </a:solidFill>
                <a:effectLst/>
                <a:uLnTx/>
                <a:uFillTx/>
                <a:latin typeface="Century Gothic" panose="020F0302020204030204"/>
                <a:ea typeface="+mn-ea"/>
                <a:cs typeface="+mn-cs"/>
              </a:rPr>
              <a:t>’ and matches the gender of the noun.</a:t>
            </a:r>
          </a:p>
        </p:txBody>
      </p:sp>
    </p:spTree>
    <p:extLst>
      <p:ext uri="{BB962C8B-B14F-4D97-AF65-F5344CB8AC3E}">
        <p14:creationId xmlns:p14="http://schemas.microsoft.com/office/powerpoint/2010/main" val="3621204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fade">
                                      <p:cBhvr>
                                        <p:cTn id="47" dur="500"/>
                                        <p:tgtEl>
                                          <p:spTgt spid="32"/>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xit" presetSubtype="0" fill="hold" grpId="1" nodeType="clickEffect">
                                  <p:stCondLst>
                                    <p:cond delay="0"/>
                                  </p:stCondLst>
                                  <p:childTnLst>
                                    <p:set>
                                      <p:cBhvr>
                                        <p:cTn id="51" dur="1" fill="hold">
                                          <p:stCondLst>
                                            <p:cond delay="0"/>
                                          </p:stCondLst>
                                        </p:cTn>
                                        <p:tgtEl>
                                          <p:spTgt spid="32"/>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3"/>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24"/>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19"/>
                                        </p:tgtEl>
                                        <p:attrNameLst>
                                          <p:attrName>style.visibility</p:attrName>
                                        </p:attrNameLst>
                                      </p:cBhvr>
                                      <p:to>
                                        <p:strVal val="visible"/>
                                      </p:to>
                                    </p:set>
                                  </p:childTnLst>
                                </p:cTn>
                              </p:par>
                              <p:par>
                                <p:cTn id="62" presetID="1" presetClass="entr" presetSubtype="0" fill="hold" nodeType="withEffect">
                                  <p:stCondLst>
                                    <p:cond delay="0"/>
                                  </p:stCondLst>
                                  <p:childTnLst>
                                    <p:set>
                                      <p:cBhvr>
                                        <p:cTn id="63" dur="1" fill="hold">
                                          <p:stCondLst>
                                            <p:cond delay="0"/>
                                          </p:stCondLst>
                                        </p:cTn>
                                        <p:tgtEl>
                                          <p:spTgt spid="26"/>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17"/>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20"/>
                                        </p:tgtEl>
                                        <p:attrNameLst>
                                          <p:attrName>style.visibility</p:attrName>
                                        </p:attrNameLst>
                                      </p:cBhvr>
                                      <p:to>
                                        <p:strVal val="visible"/>
                                      </p:to>
                                    </p:set>
                                  </p:childTnLst>
                                </p:cTn>
                              </p:par>
                              <p:par>
                                <p:cTn id="72" presetID="1" presetClass="entr" presetSubtype="0" fill="hold" nodeType="withEffect">
                                  <p:stCondLst>
                                    <p:cond delay="0"/>
                                  </p:stCondLst>
                                  <p:childTnLst>
                                    <p:set>
                                      <p:cBhvr>
                                        <p:cTn id="73" dur="1" fill="hold">
                                          <p:stCondLst>
                                            <p:cond delay="0"/>
                                          </p:stCondLst>
                                        </p:cTn>
                                        <p:tgtEl>
                                          <p:spTgt spid="25"/>
                                        </p:tgtEl>
                                        <p:attrNameLst>
                                          <p:attrName>style.visibility</p:attrName>
                                        </p:attrNameLst>
                                      </p:cBhvr>
                                      <p:to>
                                        <p:strVal val="visible"/>
                                      </p:to>
                                    </p:set>
                                  </p:childTnLst>
                                </p:cTn>
                              </p:par>
                              <p:par>
                                <p:cTn id="74" presetID="1" presetClass="entr" presetSubtype="0" fill="hold" nodeType="withEffect">
                                  <p:stCondLst>
                                    <p:cond delay="0"/>
                                  </p:stCondLst>
                                  <p:childTnLst>
                                    <p:set>
                                      <p:cBhvr>
                                        <p:cTn id="75" dur="1" fill="hold">
                                          <p:stCondLst>
                                            <p:cond delay="0"/>
                                          </p:stCondLst>
                                        </p:cTn>
                                        <p:tgtEl>
                                          <p:spTgt spid="27"/>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grpId="0" nodeType="clickEffect">
                                  <p:stCondLst>
                                    <p:cond delay="0"/>
                                  </p:stCondLst>
                                  <p:childTnLst>
                                    <p:set>
                                      <p:cBhvr>
                                        <p:cTn id="79" dur="1" fill="hold">
                                          <p:stCondLst>
                                            <p:cond delay="0"/>
                                          </p:stCondLst>
                                        </p:cTn>
                                        <p:tgtEl>
                                          <p:spTgt spid="18"/>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grpId="0" nodeType="clickEffect">
                                  <p:stCondLst>
                                    <p:cond delay="0"/>
                                  </p:stCondLst>
                                  <p:childTnLst>
                                    <p:set>
                                      <p:cBhvr>
                                        <p:cTn id="83" dur="1" fill="hold">
                                          <p:stCondLst>
                                            <p:cond delay="0"/>
                                          </p:stCondLst>
                                        </p:cTn>
                                        <p:tgtEl>
                                          <p:spTgt spid="5"/>
                                        </p:tgtEl>
                                        <p:attrNameLst>
                                          <p:attrName>style.visibility</p:attrName>
                                        </p:attrNameLst>
                                      </p:cBhvr>
                                      <p:to>
                                        <p:strVal val="visible"/>
                                      </p:to>
                                    </p:set>
                                  </p:childTnLst>
                                </p:cTn>
                              </p:par>
                              <p:par>
                                <p:cTn id="84" presetID="1" presetClass="entr" presetSubtype="0" fill="hold" nodeType="withEffect">
                                  <p:stCondLst>
                                    <p:cond delay="0"/>
                                  </p:stCondLst>
                                  <p:childTnLst>
                                    <p:set>
                                      <p:cBhvr>
                                        <p:cTn id="85" dur="1" fill="hold">
                                          <p:stCondLst>
                                            <p:cond delay="0"/>
                                          </p:stCondLst>
                                        </p:cTn>
                                        <p:tgtEl>
                                          <p:spTgt spid="2"/>
                                        </p:tgtEl>
                                        <p:attrNameLst>
                                          <p:attrName>style.visibility</p:attrName>
                                        </p:attrNameLst>
                                      </p:cBhvr>
                                      <p:to>
                                        <p:strVal val="visible"/>
                                      </p:to>
                                    </p:set>
                                  </p:childTnLst>
                                </p:cTn>
                              </p:par>
                              <p:par>
                                <p:cTn id="86" presetID="1" presetClass="entr" presetSubtype="0" fill="hold" nodeType="withEffect">
                                  <p:stCondLst>
                                    <p:cond delay="0"/>
                                  </p:stCondLst>
                                  <p:childTnLst>
                                    <p:set>
                                      <p:cBhvr>
                                        <p:cTn id="87" dur="1" fill="hold">
                                          <p:stCondLst>
                                            <p:cond delay="0"/>
                                          </p:stCondLst>
                                        </p:cTn>
                                        <p:tgtEl>
                                          <p:spTgt spid="6"/>
                                        </p:tgtEl>
                                        <p:attrNameLst>
                                          <p:attrName>style.visibility</p:attrName>
                                        </p:attrNameLst>
                                      </p:cBhvr>
                                      <p:to>
                                        <p:strVal val="visible"/>
                                      </p:to>
                                    </p:set>
                                  </p:childTnLst>
                                </p:cTn>
                              </p:par>
                            </p:childTnLst>
                          </p:cTn>
                        </p:par>
                      </p:childTnLst>
                    </p:cTn>
                  </p:par>
                  <p:par>
                    <p:cTn id="88" fill="hold">
                      <p:stCondLst>
                        <p:cond delay="indefinite"/>
                      </p:stCondLst>
                      <p:childTnLst>
                        <p:par>
                          <p:cTn id="89" fill="hold">
                            <p:stCondLst>
                              <p:cond delay="0"/>
                            </p:stCondLst>
                            <p:childTnLst>
                              <p:par>
                                <p:cTn id="90" presetID="1" presetClass="entr" presetSubtype="0" fill="hold" grpId="0" nodeType="clickEffect">
                                  <p:stCondLst>
                                    <p:cond delay="0"/>
                                  </p:stCondLst>
                                  <p:childTnLst>
                                    <p:set>
                                      <p:cBhvr>
                                        <p:cTn id="91"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7" grpId="0"/>
      <p:bldP spid="14" grpId="0"/>
      <p:bldP spid="15" grpId="0"/>
      <p:bldP spid="16" grpId="0"/>
      <p:bldP spid="17" grpId="0"/>
      <p:bldP spid="18" grpId="0"/>
      <p:bldP spid="19" grpId="0"/>
      <p:bldP spid="20" grpId="0"/>
      <p:bldP spid="21" grpId="0"/>
      <p:bldP spid="22" grpId="0"/>
      <p:bldP spid="23" grpId="0"/>
      <p:bldP spid="32" grpId="0" animBg="1"/>
      <p:bldP spid="32"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3"/>
          <a:stretch/>
        </p:blipFill>
        <p:spPr>
          <a:xfrm>
            <a:off x="10909270" y="86527"/>
            <a:ext cx="1190434" cy="1088269"/>
          </a:xfrm>
          <a:prstGeom prst="rect">
            <a:avLst/>
          </a:prstGeom>
          <a:ln>
            <a:noFill/>
          </a:ln>
        </p:spPr>
      </p:pic>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92295" y="2707"/>
            <a:ext cx="11144273" cy="752271"/>
          </a:xfrm>
        </p:spPr>
        <p:txBody>
          <a:bodyPr/>
          <a:lstStyle/>
          <a:p>
            <a:r>
              <a:rPr lang="en-GB" sz="3600" b="1" spc="-1" dirty="0">
                <a:latin typeface="Century Gothic" panose="020B0502020202020204" pitchFamily="34" charset="0"/>
              </a:rPr>
              <a:t>Female person nouns</a:t>
            </a:r>
            <a:endParaRPr lang="en-GB" sz="3600" dirty="0"/>
          </a:p>
        </p:txBody>
      </p:sp>
      <p:sp>
        <p:nvSpPr>
          <p:cNvPr id="14" name="Content Placeholder 2">
            <a:extLst>
              <a:ext uri="{FF2B5EF4-FFF2-40B4-BE49-F238E27FC236}">
                <a16:creationId xmlns:a16="http://schemas.microsoft.com/office/drawing/2014/main" id="{6C27265E-88F0-4B47-AC93-63B2EC5A3489}"/>
              </a:ext>
            </a:extLst>
          </p:cNvPr>
          <p:cNvSpPr txBox="1">
            <a:spLocks/>
          </p:cNvSpPr>
          <p:nvPr/>
        </p:nvSpPr>
        <p:spPr>
          <a:xfrm>
            <a:off x="92295" y="891239"/>
            <a:ext cx="10596169" cy="75715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600" dirty="0"/>
              <a:t>To make many German person nouns feminine, we add </a:t>
            </a:r>
            <a:r>
              <a:rPr lang="en-GB" sz="2600" b="1" dirty="0"/>
              <a:t>-in </a:t>
            </a:r>
            <a:r>
              <a:rPr lang="en-GB" sz="2600" dirty="0"/>
              <a:t>to the masculine noun and change the article to ‘</a:t>
            </a:r>
            <a:r>
              <a:rPr lang="en-GB" sz="2600" b="1" dirty="0"/>
              <a:t>die</a:t>
            </a:r>
            <a:r>
              <a:rPr lang="en-GB" sz="2600" dirty="0"/>
              <a:t>’. </a:t>
            </a:r>
          </a:p>
        </p:txBody>
      </p:sp>
      <p:sp>
        <p:nvSpPr>
          <p:cNvPr id="3" name="TextBox 2">
            <a:extLst>
              <a:ext uri="{FF2B5EF4-FFF2-40B4-BE49-F238E27FC236}">
                <a16:creationId xmlns:a16="http://schemas.microsoft.com/office/drawing/2014/main" id="{878BA76D-F154-4A38-8B89-3AEC6868A346}"/>
              </a:ext>
            </a:extLst>
          </p:cNvPr>
          <p:cNvSpPr txBox="1"/>
          <p:nvPr/>
        </p:nvSpPr>
        <p:spPr>
          <a:xfrm>
            <a:off x="184126" y="1860945"/>
            <a:ext cx="2470484" cy="523220"/>
          </a:xfrm>
          <a:prstGeom prst="rect">
            <a:avLst/>
          </a:prstGeom>
          <a:noFill/>
        </p:spPr>
        <p:txBody>
          <a:bodyPr wrap="square" rtlCol="0">
            <a:spAutoFit/>
          </a:bodyPr>
          <a:lstStyle/>
          <a:p>
            <a:r>
              <a:rPr lang="en-GB" sz="2800" dirty="0">
                <a:solidFill>
                  <a:srgbClr val="00B0F0"/>
                </a:solidFill>
              </a:rPr>
              <a:t>der</a:t>
            </a:r>
            <a:r>
              <a:rPr lang="en-GB" sz="2800" dirty="0">
                <a:solidFill>
                  <a:srgbClr val="002060"/>
                </a:solidFill>
              </a:rPr>
              <a:t> Lehrer</a:t>
            </a:r>
          </a:p>
        </p:txBody>
      </p:sp>
      <p:sp>
        <p:nvSpPr>
          <p:cNvPr id="7" name="TextBox 6">
            <a:extLst>
              <a:ext uri="{FF2B5EF4-FFF2-40B4-BE49-F238E27FC236}">
                <a16:creationId xmlns:a16="http://schemas.microsoft.com/office/drawing/2014/main" id="{F58C25BC-A0A5-4873-BE55-CA0E8835751C}"/>
              </a:ext>
            </a:extLst>
          </p:cNvPr>
          <p:cNvSpPr txBox="1"/>
          <p:nvPr/>
        </p:nvSpPr>
        <p:spPr>
          <a:xfrm>
            <a:off x="3193947" y="1860945"/>
            <a:ext cx="2470484" cy="523220"/>
          </a:xfrm>
          <a:prstGeom prst="rect">
            <a:avLst/>
          </a:prstGeom>
          <a:noFill/>
        </p:spPr>
        <p:txBody>
          <a:bodyPr wrap="square" rtlCol="0">
            <a:spAutoFit/>
          </a:bodyPr>
          <a:lstStyle/>
          <a:p>
            <a:r>
              <a:rPr lang="en-GB" sz="2800" dirty="0">
                <a:solidFill>
                  <a:srgbClr val="FF0000"/>
                </a:solidFill>
              </a:rPr>
              <a:t>die</a:t>
            </a:r>
            <a:r>
              <a:rPr lang="en-GB" sz="2800" dirty="0">
                <a:solidFill>
                  <a:srgbClr val="002060"/>
                </a:solidFill>
              </a:rPr>
              <a:t> </a:t>
            </a:r>
            <a:r>
              <a:rPr lang="en-GB" sz="2800" dirty="0" err="1">
                <a:solidFill>
                  <a:srgbClr val="002060"/>
                </a:solidFill>
              </a:rPr>
              <a:t>Lehrer</a:t>
            </a:r>
            <a:r>
              <a:rPr lang="en-GB" sz="2800" dirty="0" err="1">
                <a:solidFill>
                  <a:srgbClr val="FF0000"/>
                </a:solidFill>
              </a:rPr>
              <a:t>in</a:t>
            </a:r>
            <a:endParaRPr lang="en-GB" sz="2800" dirty="0">
              <a:solidFill>
                <a:srgbClr val="FF0000"/>
              </a:solidFill>
            </a:endParaRPr>
          </a:p>
        </p:txBody>
      </p:sp>
      <p:pic>
        <p:nvPicPr>
          <p:cNvPr id="4" name="Picture 3">
            <a:extLst>
              <a:ext uri="{FF2B5EF4-FFF2-40B4-BE49-F238E27FC236}">
                <a16:creationId xmlns:a16="http://schemas.microsoft.com/office/drawing/2014/main" id="{242459AA-78C8-4FE4-B3FA-81EE4875CAD8}"/>
              </a:ext>
            </a:extLst>
          </p:cNvPr>
          <p:cNvPicPr>
            <a:picLocks noChangeAspect="1"/>
          </p:cNvPicPr>
          <p:nvPr/>
        </p:nvPicPr>
        <p:blipFill>
          <a:blip r:embed="rId4"/>
          <a:stretch>
            <a:fillRect/>
          </a:stretch>
        </p:blipFill>
        <p:spPr>
          <a:xfrm>
            <a:off x="264344" y="2420186"/>
            <a:ext cx="1896020" cy="1347333"/>
          </a:xfrm>
          <a:prstGeom prst="rect">
            <a:avLst/>
          </a:prstGeom>
        </p:spPr>
      </p:pic>
      <p:pic>
        <p:nvPicPr>
          <p:cNvPr id="6" name="Picture 5">
            <a:extLst>
              <a:ext uri="{FF2B5EF4-FFF2-40B4-BE49-F238E27FC236}">
                <a16:creationId xmlns:a16="http://schemas.microsoft.com/office/drawing/2014/main" id="{15DEB43D-D326-4B8A-BC41-D719C7D5CF0F}"/>
              </a:ext>
            </a:extLst>
          </p:cNvPr>
          <p:cNvPicPr>
            <a:picLocks noChangeAspect="1"/>
          </p:cNvPicPr>
          <p:nvPr/>
        </p:nvPicPr>
        <p:blipFill>
          <a:blip r:embed="rId5"/>
          <a:stretch>
            <a:fillRect/>
          </a:stretch>
        </p:blipFill>
        <p:spPr>
          <a:xfrm>
            <a:off x="7397300" y="2428519"/>
            <a:ext cx="1258899" cy="1347334"/>
          </a:xfrm>
          <a:prstGeom prst="rect">
            <a:avLst/>
          </a:prstGeom>
        </p:spPr>
      </p:pic>
      <p:pic>
        <p:nvPicPr>
          <p:cNvPr id="8" name="Picture 7">
            <a:extLst>
              <a:ext uri="{FF2B5EF4-FFF2-40B4-BE49-F238E27FC236}">
                <a16:creationId xmlns:a16="http://schemas.microsoft.com/office/drawing/2014/main" id="{7E639920-2C8D-47EF-BCC3-2E37321DB801}"/>
              </a:ext>
            </a:extLst>
          </p:cNvPr>
          <p:cNvPicPr>
            <a:picLocks noChangeAspect="1"/>
          </p:cNvPicPr>
          <p:nvPr/>
        </p:nvPicPr>
        <p:blipFill>
          <a:blip r:embed="rId6"/>
          <a:stretch>
            <a:fillRect/>
          </a:stretch>
        </p:blipFill>
        <p:spPr>
          <a:xfrm>
            <a:off x="9681387" y="2377999"/>
            <a:ext cx="1464373" cy="1356985"/>
          </a:xfrm>
          <a:prstGeom prst="rect">
            <a:avLst/>
          </a:prstGeom>
        </p:spPr>
      </p:pic>
      <p:sp>
        <p:nvSpPr>
          <p:cNvPr id="12" name="TextBox 11">
            <a:extLst>
              <a:ext uri="{FF2B5EF4-FFF2-40B4-BE49-F238E27FC236}">
                <a16:creationId xmlns:a16="http://schemas.microsoft.com/office/drawing/2014/main" id="{62C3A8FA-E2CB-4D8A-B855-4EEB4912A346}"/>
              </a:ext>
            </a:extLst>
          </p:cNvPr>
          <p:cNvSpPr txBox="1"/>
          <p:nvPr/>
        </p:nvSpPr>
        <p:spPr>
          <a:xfrm>
            <a:off x="7106294" y="1860945"/>
            <a:ext cx="2470484" cy="523220"/>
          </a:xfrm>
          <a:prstGeom prst="rect">
            <a:avLst/>
          </a:prstGeom>
          <a:noFill/>
        </p:spPr>
        <p:txBody>
          <a:bodyPr wrap="square" rtlCol="0">
            <a:spAutoFit/>
          </a:bodyPr>
          <a:lstStyle/>
          <a:p>
            <a:r>
              <a:rPr lang="en-GB" sz="2800" dirty="0">
                <a:solidFill>
                  <a:srgbClr val="00B0F0"/>
                </a:solidFill>
              </a:rPr>
              <a:t>der</a:t>
            </a:r>
            <a:r>
              <a:rPr lang="en-GB" sz="2800" dirty="0">
                <a:solidFill>
                  <a:srgbClr val="002060"/>
                </a:solidFill>
              </a:rPr>
              <a:t> Freund</a:t>
            </a:r>
          </a:p>
        </p:txBody>
      </p:sp>
      <p:sp>
        <p:nvSpPr>
          <p:cNvPr id="13" name="TextBox 12">
            <a:extLst>
              <a:ext uri="{FF2B5EF4-FFF2-40B4-BE49-F238E27FC236}">
                <a16:creationId xmlns:a16="http://schemas.microsoft.com/office/drawing/2014/main" id="{B8431461-2752-4702-BB8B-61C84B5E164A}"/>
              </a:ext>
            </a:extLst>
          </p:cNvPr>
          <p:cNvSpPr txBox="1"/>
          <p:nvPr/>
        </p:nvSpPr>
        <p:spPr>
          <a:xfrm>
            <a:off x="9440140" y="1834576"/>
            <a:ext cx="2470484" cy="523220"/>
          </a:xfrm>
          <a:prstGeom prst="rect">
            <a:avLst/>
          </a:prstGeom>
          <a:noFill/>
        </p:spPr>
        <p:txBody>
          <a:bodyPr wrap="square" rtlCol="0">
            <a:spAutoFit/>
          </a:bodyPr>
          <a:lstStyle/>
          <a:p>
            <a:r>
              <a:rPr lang="en-GB" sz="2800" dirty="0">
                <a:solidFill>
                  <a:srgbClr val="FF0000"/>
                </a:solidFill>
              </a:rPr>
              <a:t>die</a:t>
            </a:r>
            <a:r>
              <a:rPr lang="en-GB" sz="2800" dirty="0">
                <a:solidFill>
                  <a:srgbClr val="002060"/>
                </a:solidFill>
              </a:rPr>
              <a:t> </a:t>
            </a:r>
            <a:r>
              <a:rPr lang="en-GB" sz="2800" dirty="0" err="1">
                <a:solidFill>
                  <a:srgbClr val="002060"/>
                </a:solidFill>
              </a:rPr>
              <a:t>Freund</a:t>
            </a:r>
            <a:r>
              <a:rPr lang="en-GB" sz="2800" dirty="0" err="1">
                <a:solidFill>
                  <a:srgbClr val="FF0000"/>
                </a:solidFill>
              </a:rPr>
              <a:t>in</a:t>
            </a:r>
            <a:endParaRPr lang="en-GB" sz="2800" dirty="0">
              <a:solidFill>
                <a:srgbClr val="FF0000"/>
              </a:solidFill>
            </a:endParaRPr>
          </a:p>
        </p:txBody>
      </p:sp>
      <p:sp>
        <p:nvSpPr>
          <p:cNvPr id="15" name="TextBox 14">
            <a:extLst>
              <a:ext uri="{FF2B5EF4-FFF2-40B4-BE49-F238E27FC236}">
                <a16:creationId xmlns:a16="http://schemas.microsoft.com/office/drawing/2014/main" id="{5806898E-D2E2-4C6C-98BD-4519E33F2156}"/>
              </a:ext>
            </a:extLst>
          </p:cNvPr>
          <p:cNvSpPr txBox="1"/>
          <p:nvPr/>
        </p:nvSpPr>
        <p:spPr>
          <a:xfrm>
            <a:off x="113937" y="3792482"/>
            <a:ext cx="2259523" cy="830997"/>
          </a:xfrm>
          <a:prstGeom prst="rect">
            <a:avLst/>
          </a:prstGeom>
          <a:noFill/>
        </p:spPr>
        <p:txBody>
          <a:bodyPr wrap="square" rtlCol="0">
            <a:spAutoFit/>
          </a:bodyPr>
          <a:lstStyle/>
          <a:p>
            <a:pPr algn="ctr"/>
            <a:r>
              <a:rPr lang="en-GB" sz="2400" dirty="0">
                <a:solidFill>
                  <a:srgbClr val="002060"/>
                </a:solidFill>
              </a:rPr>
              <a:t>(the) [male] </a:t>
            </a:r>
          </a:p>
          <a:p>
            <a:pPr algn="ctr"/>
            <a:r>
              <a:rPr lang="en-GB" sz="2400" dirty="0">
                <a:solidFill>
                  <a:srgbClr val="002060"/>
                </a:solidFill>
              </a:rPr>
              <a:t>teacher</a:t>
            </a:r>
          </a:p>
        </p:txBody>
      </p:sp>
      <p:sp>
        <p:nvSpPr>
          <p:cNvPr id="16" name="TextBox 15">
            <a:extLst>
              <a:ext uri="{FF2B5EF4-FFF2-40B4-BE49-F238E27FC236}">
                <a16:creationId xmlns:a16="http://schemas.microsoft.com/office/drawing/2014/main" id="{5BCB9754-DB12-4783-B7A1-A4568F6C284B}"/>
              </a:ext>
            </a:extLst>
          </p:cNvPr>
          <p:cNvSpPr txBox="1"/>
          <p:nvPr/>
        </p:nvSpPr>
        <p:spPr>
          <a:xfrm>
            <a:off x="2936525" y="3819534"/>
            <a:ext cx="2470484" cy="830997"/>
          </a:xfrm>
          <a:prstGeom prst="rect">
            <a:avLst/>
          </a:prstGeom>
          <a:noFill/>
        </p:spPr>
        <p:txBody>
          <a:bodyPr wrap="square" rtlCol="0">
            <a:spAutoFit/>
          </a:bodyPr>
          <a:lstStyle/>
          <a:p>
            <a:pPr algn="ctr"/>
            <a:r>
              <a:rPr lang="en-GB" sz="2400" dirty="0">
                <a:solidFill>
                  <a:srgbClr val="002060"/>
                </a:solidFill>
              </a:rPr>
              <a:t>(the) [female] </a:t>
            </a:r>
          </a:p>
          <a:p>
            <a:pPr algn="ctr"/>
            <a:r>
              <a:rPr lang="en-GB" sz="2400" dirty="0">
                <a:solidFill>
                  <a:srgbClr val="002060"/>
                </a:solidFill>
              </a:rPr>
              <a:t>teacher</a:t>
            </a:r>
          </a:p>
        </p:txBody>
      </p:sp>
      <p:sp>
        <p:nvSpPr>
          <p:cNvPr id="17" name="TextBox 16">
            <a:extLst>
              <a:ext uri="{FF2B5EF4-FFF2-40B4-BE49-F238E27FC236}">
                <a16:creationId xmlns:a16="http://schemas.microsoft.com/office/drawing/2014/main" id="{F3E3DFA8-DD58-4438-BEC4-C89E6B0A9E77}"/>
              </a:ext>
            </a:extLst>
          </p:cNvPr>
          <p:cNvSpPr txBox="1"/>
          <p:nvPr/>
        </p:nvSpPr>
        <p:spPr>
          <a:xfrm>
            <a:off x="6682722" y="3800866"/>
            <a:ext cx="2470484" cy="830997"/>
          </a:xfrm>
          <a:prstGeom prst="rect">
            <a:avLst/>
          </a:prstGeom>
          <a:noFill/>
        </p:spPr>
        <p:txBody>
          <a:bodyPr wrap="square" rtlCol="0">
            <a:spAutoFit/>
          </a:bodyPr>
          <a:lstStyle/>
          <a:p>
            <a:pPr algn="ctr"/>
            <a:r>
              <a:rPr lang="en-GB" sz="2400" dirty="0">
                <a:solidFill>
                  <a:srgbClr val="002060"/>
                </a:solidFill>
              </a:rPr>
              <a:t>(the) [male] friend</a:t>
            </a:r>
          </a:p>
        </p:txBody>
      </p:sp>
      <p:sp>
        <p:nvSpPr>
          <p:cNvPr id="18" name="TextBox 17">
            <a:extLst>
              <a:ext uri="{FF2B5EF4-FFF2-40B4-BE49-F238E27FC236}">
                <a16:creationId xmlns:a16="http://schemas.microsoft.com/office/drawing/2014/main" id="{6A2B2889-CF88-4C83-B041-B03816A32871}"/>
              </a:ext>
            </a:extLst>
          </p:cNvPr>
          <p:cNvSpPr txBox="1"/>
          <p:nvPr/>
        </p:nvSpPr>
        <p:spPr>
          <a:xfrm>
            <a:off x="9440140" y="3792482"/>
            <a:ext cx="2470484" cy="830997"/>
          </a:xfrm>
          <a:prstGeom prst="rect">
            <a:avLst/>
          </a:prstGeom>
          <a:noFill/>
        </p:spPr>
        <p:txBody>
          <a:bodyPr wrap="square" rtlCol="0">
            <a:spAutoFit/>
          </a:bodyPr>
          <a:lstStyle/>
          <a:p>
            <a:pPr algn="ctr"/>
            <a:r>
              <a:rPr lang="en-GB" sz="2400" dirty="0">
                <a:solidFill>
                  <a:srgbClr val="002060"/>
                </a:solidFill>
              </a:rPr>
              <a:t>(the) [female] friend</a:t>
            </a:r>
          </a:p>
        </p:txBody>
      </p:sp>
      <p:sp>
        <p:nvSpPr>
          <p:cNvPr id="19" name="Content Placeholder 2">
            <a:extLst>
              <a:ext uri="{FF2B5EF4-FFF2-40B4-BE49-F238E27FC236}">
                <a16:creationId xmlns:a16="http://schemas.microsoft.com/office/drawing/2014/main" id="{D6D22CFC-76AC-4AE1-972E-563AE4B616B7}"/>
              </a:ext>
            </a:extLst>
          </p:cNvPr>
          <p:cNvSpPr txBox="1">
            <a:spLocks/>
          </p:cNvSpPr>
          <p:nvPr/>
        </p:nvSpPr>
        <p:spPr>
          <a:xfrm>
            <a:off x="70051" y="4780977"/>
            <a:ext cx="11628650" cy="757154"/>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400" dirty="0"/>
              <a:t>Robbie is trying to understand all this. </a:t>
            </a:r>
            <a:r>
              <a:rPr lang="en-GB" sz="2400"/>
              <a:t>Help him translate each sentence.</a:t>
            </a:r>
          </a:p>
        </p:txBody>
      </p:sp>
      <p:sp>
        <p:nvSpPr>
          <p:cNvPr id="20" name="TextBox 19">
            <a:extLst>
              <a:ext uri="{FF2B5EF4-FFF2-40B4-BE49-F238E27FC236}">
                <a16:creationId xmlns:a16="http://schemas.microsoft.com/office/drawing/2014/main" id="{BDCDA800-321B-46CD-BFA6-D1FDD452ABEA}"/>
              </a:ext>
            </a:extLst>
          </p:cNvPr>
          <p:cNvSpPr txBox="1"/>
          <p:nvPr/>
        </p:nvSpPr>
        <p:spPr>
          <a:xfrm>
            <a:off x="60971" y="5348794"/>
            <a:ext cx="5369448" cy="461665"/>
          </a:xfrm>
          <a:prstGeom prst="rect">
            <a:avLst/>
          </a:prstGeom>
          <a:noFill/>
        </p:spPr>
        <p:txBody>
          <a:bodyPr wrap="square" rtlCol="0">
            <a:spAutoFit/>
          </a:bodyPr>
          <a:lstStyle/>
          <a:p>
            <a:r>
              <a:rPr lang="en-GB" sz="2400" dirty="0">
                <a:solidFill>
                  <a:srgbClr val="002060"/>
                </a:solidFill>
              </a:rPr>
              <a:t>1. Das </a:t>
            </a:r>
            <a:r>
              <a:rPr lang="en-GB" sz="2400" dirty="0" err="1">
                <a:solidFill>
                  <a:srgbClr val="002060"/>
                </a:solidFill>
              </a:rPr>
              <a:t>ist</a:t>
            </a:r>
            <a:r>
              <a:rPr lang="en-GB" sz="2400" dirty="0">
                <a:solidFill>
                  <a:srgbClr val="002060"/>
                </a:solidFill>
              </a:rPr>
              <a:t> </a:t>
            </a:r>
            <a:r>
              <a:rPr lang="en-GB" sz="2400" dirty="0" err="1">
                <a:solidFill>
                  <a:srgbClr val="002060"/>
                </a:solidFill>
              </a:rPr>
              <a:t>nicht</a:t>
            </a:r>
            <a:r>
              <a:rPr lang="en-GB" sz="2400" dirty="0">
                <a:solidFill>
                  <a:srgbClr val="002060"/>
                </a:solidFill>
              </a:rPr>
              <a:t> der Lehrer!</a:t>
            </a:r>
          </a:p>
        </p:txBody>
      </p:sp>
      <p:sp>
        <p:nvSpPr>
          <p:cNvPr id="21" name="TextBox 20">
            <a:extLst>
              <a:ext uri="{FF2B5EF4-FFF2-40B4-BE49-F238E27FC236}">
                <a16:creationId xmlns:a16="http://schemas.microsoft.com/office/drawing/2014/main" id="{8FAD1770-221D-4327-91FA-6A027C8A4C40}"/>
              </a:ext>
            </a:extLst>
          </p:cNvPr>
          <p:cNvSpPr txBox="1"/>
          <p:nvPr/>
        </p:nvSpPr>
        <p:spPr>
          <a:xfrm>
            <a:off x="5256104" y="5369104"/>
            <a:ext cx="7509156" cy="461665"/>
          </a:xfrm>
          <a:prstGeom prst="rect">
            <a:avLst/>
          </a:prstGeom>
          <a:noFill/>
        </p:spPr>
        <p:txBody>
          <a:bodyPr wrap="square" rtlCol="0">
            <a:spAutoFit/>
          </a:bodyPr>
          <a:lstStyle/>
          <a:p>
            <a:r>
              <a:rPr lang="en-GB" sz="2400" dirty="0">
                <a:solidFill>
                  <a:srgbClr val="002060"/>
                </a:solidFill>
              </a:rPr>
              <a:t>1. That is not the (male) teacher!</a:t>
            </a:r>
          </a:p>
        </p:txBody>
      </p:sp>
      <p:sp>
        <p:nvSpPr>
          <p:cNvPr id="22" name="TextBox 21">
            <a:extLst>
              <a:ext uri="{FF2B5EF4-FFF2-40B4-BE49-F238E27FC236}">
                <a16:creationId xmlns:a16="http://schemas.microsoft.com/office/drawing/2014/main" id="{B9120A0F-DD1C-46CE-BA7C-ACF7506EBA44}"/>
              </a:ext>
            </a:extLst>
          </p:cNvPr>
          <p:cNvSpPr txBox="1"/>
          <p:nvPr/>
        </p:nvSpPr>
        <p:spPr>
          <a:xfrm>
            <a:off x="60971" y="5801715"/>
            <a:ext cx="5369448" cy="461665"/>
          </a:xfrm>
          <a:prstGeom prst="rect">
            <a:avLst/>
          </a:prstGeom>
          <a:noFill/>
        </p:spPr>
        <p:txBody>
          <a:bodyPr wrap="square" rtlCol="0">
            <a:spAutoFit/>
          </a:bodyPr>
          <a:lstStyle/>
          <a:p>
            <a:r>
              <a:rPr lang="en-GB" sz="2400" dirty="0">
                <a:solidFill>
                  <a:srgbClr val="002060"/>
                </a:solidFill>
              </a:rPr>
              <a:t>2. Das </a:t>
            </a:r>
            <a:r>
              <a:rPr lang="en-GB" sz="2400" dirty="0" err="1">
                <a:solidFill>
                  <a:srgbClr val="002060"/>
                </a:solidFill>
              </a:rPr>
              <a:t>ist</a:t>
            </a:r>
            <a:r>
              <a:rPr lang="en-GB" sz="2400" dirty="0">
                <a:solidFill>
                  <a:srgbClr val="002060"/>
                </a:solidFill>
              </a:rPr>
              <a:t> </a:t>
            </a:r>
            <a:r>
              <a:rPr lang="en-GB" sz="2400" dirty="0" err="1">
                <a:solidFill>
                  <a:srgbClr val="002060"/>
                </a:solidFill>
              </a:rPr>
              <a:t>kein</a:t>
            </a:r>
            <a:r>
              <a:rPr lang="en-GB" sz="2400" dirty="0">
                <a:solidFill>
                  <a:srgbClr val="002060"/>
                </a:solidFill>
              </a:rPr>
              <a:t> Freund!</a:t>
            </a:r>
          </a:p>
        </p:txBody>
      </p:sp>
      <p:sp>
        <p:nvSpPr>
          <p:cNvPr id="23" name="TextBox 22">
            <a:extLst>
              <a:ext uri="{FF2B5EF4-FFF2-40B4-BE49-F238E27FC236}">
                <a16:creationId xmlns:a16="http://schemas.microsoft.com/office/drawing/2014/main" id="{EAC23207-5B3B-4D73-84B6-6C3AF8CF96A9}"/>
              </a:ext>
            </a:extLst>
          </p:cNvPr>
          <p:cNvSpPr txBox="1"/>
          <p:nvPr/>
        </p:nvSpPr>
        <p:spPr>
          <a:xfrm>
            <a:off x="5256104" y="5776702"/>
            <a:ext cx="6167510" cy="461665"/>
          </a:xfrm>
          <a:prstGeom prst="rect">
            <a:avLst/>
          </a:prstGeom>
          <a:noFill/>
        </p:spPr>
        <p:txBody>
          <a:bodyPr wrap="square" rtlCol="0">
            <a:spAutoFit/>
          </a:bodyPr>
          <a:lstStyle/>
          <a:p>
            <a:r>
              <a:rPr lang="en-GB" sz="2400" dirty="0">
                <a:solidFill>
                  <a:srgbClr val="002060"/>
                </a:solidFill>
              </a:rPr>
              <a:t>2. That’s not a (male) friend!</a:t>
            </a:r>
          </a:p>
        </p:txBody>
      </p:sp>
      <p:sp>
        <p:nvSpPr>
          <p:cNvPr id="24" name="TextBox 23">
            <a:extLst>
              <a:ext uri="{FF2B5EF4-FFF2-40B4-BE49-F238E27FC236}">
                <a16:creationId xmlns:a16="http://schemas.microsoft.com/office/drawing/2014/main" id="{164C4C66-4C9C-4534-ACA4-08860336C753}"/>
              </a:ext>
            </a:extLst>
          </p:cNvPr>
          <p:cNvSpPr txBox="1"/>
          <p:nvPr/>
        </p:nvSpPr>
        <p:spPr>
          <a:xfrm>
            <a:off x="60971" y="6204610"/>
            <a:ext cx="5369448" cy="461665"/>
          </a:xfrm>
          <a:prstGeom prst="rect">
            <a:avLst/>
          </a:prstGeom>
          <a:noFill/>
        </p:spPr>
        <p:txBody>
          <a:bodyPr wrap="square" rtlCol="0">
            <a:spAutoFit/>
          </a:bodyPr>
          <a:lstStyle/>
          <a:p>
            <a:r>
              <a:rPr lang="en-GB" sz="2400" dirty="0">
                <a:solidFill>
                  <a:srgbClr val="002060"/>
                </a:solidFill>
              </a:rPr>
              <a:t>3. Sie </a:t>
            </a:r>
            <a:r>
              <a:rPr lang="en-GB" sz="2400" dirty="0" err="1">
                <a:solidFill>
                  <a:srgbClr val="002060"/>
                </a:solidFill>
              </a:rPr>
              <a:t>ist</a:t>
            </a:r>
            <a:r>
              <a:rPr lang="en-GB" sz="2400" dirty="0">
                <a:solidFill>
                  <a:srgbClr val="002060"/>
                </a:solidFill>
              </a:rPr>
              <a:t> </a:t>
            </a:r>
            <a:r>
              <a:rPr lang="en-GB" sz="2400" dirty="0" err="1">
                <a:solidFill>
                  <a:srgbClr val="002060"/>
                </a:solidFill>
              </a:rPr>
              <a:t>keine</a:t>
            </a:r>
            <a:r>
              <a:rPr lang="en-GB" sz="2400" dirty="0">
                <a:solidFill>
                  <a:srgbClr val="002060"/>
                </a:solidFill>
              </a:rPr>
              <a:t> </a:t>
            </a:r>
            <a:r>
              <a:rPr lang="en-GB" sz="2400" dirty="0" err="1">
                <a:solidFill>
                  <a:srgbClr val="002060"/>
                </a:solidFill>
              </a:rPr>
              <a:t>Lehrerin</a:t>
            </a:r>
            <a:r>
              <a:rPr lang="en-GB" sz="2400" dirty="0">
                <a:solidFill>
                  <a:srgbClr val="002060"/>
                </a:solidFill>
              </a:rPr>
              <a:t>!</a:t>
            </a:r>
          </a:p>
        </p:txBody>
      </p:sp>
      <p:sp>
        <p:nvSpPr>
          <p:cNvPr id="25" name="TextBox 24">
            <a:extLst>
              <a:ext uri="{FF2B5EF4-FFF2-40B4-BE49-F238E27FC236}">
                <a16:creationId xmlns:a16="http://schemas.microsoft.com/office/drawing/2014/main" id="{F87E48F9-B22E-461C-8649-D73861479BE9}"/>
              </a:ext>
            </a:extLst>
          </p:cNvPr>
          <p:cNvSpPr txBox="1"/>
          <p:nvPr/>
        </p:nvSpPr>
        <p:spPr>
          <a:xfrm>
            <a:off x="5256104" y="6229623"/>
            <a:ext cx="6167510" cy="461665"/>
          </a:xfrm>
          <a:prstGeom prst="rect">
            <a:avLst/>
          </a:prstGeom>
          <a:noFill/>
        </p:spPr>
        <p:txBody>
          <a:bodyPr wrap="square" rtlCol="0">
            <a:spAutoFit/>
          </a:bodyPr>
          <a:lstStyle/>
          <a:p>
            <a:r>
              <a:rPr lang="en-GB" sz="2400" dirty="0">
                <a:solidFill>
                  <a:srgbClr val="002060"/>
                </a:solidFill>
              </a:rPr>
              <a:t>3. She is not a (female) teacher!</a:t>
            </a:r>
          </a:p>
        </p:txBody>
      </p:sp>
      <p:pic>
        <p:nvPicPr>
          <p:cNvPr id="9" name="Picture 8">
            <a:extLst>
              <a:ext uri="{FF2B5EF4-FFF2-40B4-BE49-F238E27FC236}">
                <a16:creationId xmlns:a16="http://schemas.microsoft.com/office/drawing/2014/main" id="{2D6F75AB-CDD9-4A4C-B4D3-08D8394B5D75}"/>
              </a:ext>
            </a:extLst>
          </p:cNvPr>
          <p:cNvPicPr>
            <a:picLocks noChangeAspect="1"/>
          </p:cNvPicPr>
          <p:nvPr/>
        </p:nvPicPr>
        <p:blipFill>
          <a:blip r:embed="rId7"/>
          <a:stretch>
            <a:fillRect/>
          </a:stretch>
        </p:blipFill>
        <p:spPr>
          <a:xfrm>
            <a:off x="10316407" y="5053334"/>
            <a:ext cx="1840322" cy="1870921"/>
          </a:xfrm>
          <a:prstGeom prst="rect">
            <a:avLst/>
          </a:prstGeom>
        </p:spPr>
      </p:pic>
      <p:pic>
        <p:nvPicPr>
          <p:cNvPr id="10" name="Picture 9">
            <a:extLst>
              <a:ext uri="{FF2B5EF4-FFF2-40B4-BE49-F238E27FC236}">
                <a16:creationId xmlns:a16="http://schemas.microsoft.com/office/drawing/2014/main" id="{C37359E2-38F9-47DE-B025-AB290229464D}"/>
              </a:ext>
            </a:extLst>
          </p:cNvPr>
          <p:cNvPicPr>
            <a:picLocks noChangeAspect="1"/>
          </p:cNvPicPr>
          <p:nvPr/>
        </p:nvPicPr>
        <p:blipFill>
          <a:blip r:embed="rId8"/>
          <a:stretch>
            <a:fillRect/>
          </a:stretch>
        </p:blipFill>
        <p:spPr>
          <a:xfrm>
            <a:off x="11672982" y="4913896"/>
            <a:ext cx="225572" cy="445047"/>
          </a:xfrm>
          <a:prstGeom prst="rect">
            <a:avLst/>
          </a:prstGeom>
        </p:spPr>
      </p:pic>
      <p:pic>
        <p:nvPicPr>
          <p:cNvPr id="27" name="Picture 26">
            <a:extLst>
              <a:ext uri="{FF2B5EF4-FFF2-40B4-BE49-F238E27FC236}">
                <a16:creationId xmlns:a16="http://schemas.microsoft.com/office/drawing/2014/main" id="{204B13AD-CA44-440F-AA17-1C3F4D658CFF}"/>
              </a:ext>
            </a:extLst>
          </p:cNvPr>
          <p:cNvPicPr>
            <a:picLocks noChangeAspect="1"/>
          </p:cNvPicPr>
          <p:nvPr/>
        </p:nvPicPr>
        <p:blipFill>
          <a:blip r:embed="rId9"/>
          <a:stretch>
            <a:fillRect/>
          </a:stretch>
        </p:blipFill>
        <p:spPr>
          <a:xfrm>
            <a:off x="10359279" y="5544388"/>
            <a:ext cx="266273" cy="444407"/>
          </a:xfrm>
          <a:prstGeom prst="rect">
            <a:avLst/>
          </a:prstGeom>
        </p:spPr>
      </p:pic>
      <p:sp>
        <p:nvSpPr>
          <p:cNvPr id="29" name="Oval Callout 19">
            <a:extLst>
              <a:ext uri="{FF2B5EF4-FFF2-40B4-BE49-F238E27FC236}">
                <a16:creationId xmlns:a16="http://schemas.microsoft.com/office/drawing/2014/main" id="{2D2614A0-62AD-4AD5-865D-0C41A8EB1807}"/>
              </a:ext>
            </a:extLst>
          </p:cNvPr>
          <p:cNvSpPr/>
          <p:nvPr/>
        </p:nvSpPr>
        <p:spPr>
          <a:xfrm>
            <a:off x="5898197" y="450728"/>
            <a:ext cx="4039535" cy="1444283"/>
          </a:xfrm>
          <a:prstGeom prst="wedgeEllipseCallout">
            <a:avLst>
              <a:gd name="adj1" fmla="val -75270"/>
              <a:gd name="adj2" fmla="val 184223"/>
            </a:avLst>
          </a:prstGeom>
          <a:solidFill>
            <a:srgbClr val="00206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chemeClr val="bg1"/>
                </a:solidFill>
                <a:effectLst/>
                <a:uLnTx/>
                <a:uFillTx/>
                <a:latin typeface="Century Gothic" panose="020F0302020204030204"/>
                <a:ea typeface="+mn-ea"/>
                <a:cs typeface="+mn-cs"/>
              </a:rPr>
              <a:t>We</a:t>
            </a:r>
            <a:r>
              <a:rPr kumimoji="0" lang="en-GB" sz="2000" b="1" i="0" u="none" strike="noStrike" kern="0" cap="none" spc="0" normalizeH="0" noProof="0" dirty="0">
                <a:ln>
                  <a:noFill/>
                </a:ln>
                <a:solidFill>
                  <a:schemeClr val="bg1"/>
                </a:solidFill>
                <a:effectLst/>
                <a:uLnTx/>
                <a:uFillTx/>
                <a:latin typeface="Century Gothic" panose="020F0302020204030204"/>
                <a:ea typeface="+mn-ea"/>
                <a:cs typeface="+mn-cs"/>
              </a:rPr>
              <a:t> often miss out the words ‘male’ and ‘female’ in English</a:t>
            </a:r>
            <a:r>
              <a:rPr kumimoji="0" lang="en-GB" sz="2000" b="1" i="0" u="none" strike="noStrike" kern="0" cap="none" spc="0" normalizeH="0" baseline="0" noProof="0" dirty="0">
                <a:ln>
                  <a:noFill/>
                </a:ln>
                <a:solidFill>
                  <a:schemeClr val="bg1"/>
                </a:solidFill>
                <a:effectLst/>
                <a:uLnTx/>
                <a:uFillTx/>
                <a:latin typeface="Century Gothic" panose="020F0302020204030204"/>
                <a:ea typeface="+mn-ea"/>
                <a:cs typeface="+mn-cs"/>
              </a:rPr>
              <a:t>.</a:t>
            </a:r>
          </a:p>
        </p:txBody>
      </p:sp>
      <p:pic>
        <p:nvPicPr>
          <p:cNvPr id="30" name="Picture 29">
            <a:extLst>
              <a:ext uri="{FF2B5EF4-FFF2-40B4-BE49-F238E27FC236}">
                <a16:creationId xmlns:a16="http://schemas.microsoft.com/office/drawing/2014/main" id="{53915AF9-332E-48C8-9E52-8ABFA2D340C5}"/>
              </a:ext>
            </a:extLst>
          </p:cNvPr>
          <p:cNvPicPr>
            <a:picLocks noChangeAspect="1"/>
          </p:cNvPicPr>
          <p:nvPr/>
        </p:nvPicPr>
        <p:blipFill>
          <a:blip r:embed="rId10"/>
          <a:stretch>
            <a:fillRect/>
          </a:stretch>
        </p:blipFill>
        <p:spPr>
          <a:xfrm>
            <a:off x="3493275" y="2425490"/>
            <a:ext cx="1356985" cy="1356985"/>
          </a:xfrm>
          <a:prstGeom prst="rect">
            <a:avLst/>
          </a:prstGeom>
        </p:spPr>
      </p:pic>
    </p:spTree>
    <p:extLst>
      <p:ext uri="{BB962C8B-B14F-4D97-AF65-F5344CB8AC3E}">
        <p14:creationId xmlns:p14="http://schemas.microsoft.com/office/powerpoint/2010/main" val="3049895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fade">
                                      <p:cBhvr>
                                        <p:cTn id="31" dur="500"/>
                                        <p:tgtEl>
                                          <p:spTgt spid="29"/>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xit" presetSubtype="0" fill="hold" grpId="1" nodeType="clickEffect">
                                  <p:stCondLst>
                                    <p:cond delay="0"/>
                                  </p:stCondLst>
                                  <p:childTnLst>
                                    <p:set>
                                      <p:cBhvr>
                                        <p:cTn id="35" dur="1" fill="hold">
                                          <p:stCondLst>
                                            <p:cond delay="0"/>
                                          </p:stCondLst>
                                        </p:cTn>
                                        <p:tgtEl>
                                          <p:spTgt spid="29"/>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6"/>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17"/>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13"/>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8"/>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18"/>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19"/>
                                        </p:tgtEl>
                                        <p:attrNameLst>
                                          <p:attrName>style.visibility</p:attrName>
                                        </p:attrNameLst>
                                      </p:cBhvr>
                                      <p:to>
                                        <p:strVal val="visible"/>
                                      </p:to>
                                    </p:set>
                                  </p:childTnLst>
                                </p:cTn>
                              </p:par>
                              <p:par>
                                <p:cTn id="60" presetID="1" presetClass="entr" presetSubtype="0" fill="hold" nodeType="withEffect">
                                  <p:stCondLst>
                                    <p:cond delay="0"/>
                                  </p:stCondLst>
                                  <p:childTnLst>
                                    <p:set>
                                      <p:cBhvr>
                                        <p:cTn id="61" dur="1" fill="hold">
                                          <p:stCondLst>
                                            <p:cond delay="0"/>
                                          </p:stCondLst>
                                        </p:cTn>
                                        <p:tgtEl>
                                          <p:spTgt spid="9"/>
                                        </p:tgtEl>
                                        <p:attrNameLst>
                                          <p:attrName>style.visibility</p:attrName>
                                        </p:attrNameLst>
                                      </p:cBhvr>
                                      <p:to>
                                        <p:strVal val="visible"/>
                                      </p:to>
                                    </p:set>
                                  </p:childTnLst>
                                </p:cTn>
                              </p:par>
                              <p:par>
                                <p:cTn id="62" presetID="1" presetClass="entr" presetSubtype="0" fill="hold" nodeType="withEffect">
                                  <p:stCondLst>
                                    <p:cond delay="0"/>
                                  </p:stCondLst>
                                  <p:childTnLst>
                                    <p:set>
                                      <p:cBhvr>
                                        <p:cTn id="63" dur="1" fill="hold">
                                          <p:stCondLst>
                                            <p:cond delay="0"/>
                                          </p:stCondLst>
                                        </p:cTn>
                                        <p:tgtEl>
                                          <p:spTgt spid="10"/>
                                        </p:tgtEl>
                                        <p:attrNameLst>
                                          <p:attrName>style.visibility</p:attrName>
                                        </p:attrNameLst>
                                      </p:cBhvr>
                                      <p:to>
                                        <p:strVal val="visible"/>
                                      </p:to>
                                    </p:set>
                                  </p:childTnLst>
                                </p:cTn>
                              </p:par>
                              <p:par>
                                <p:cTn id="64" presetID="1" presetClass="entr" presetSubtype="0" fill="hold" nodeType="withEffect">
                                  <p:stCondLst>
                                    <p:cond delay="0"/>
                                  </p:stCondLst>
                                  <p:childTnLst>
                                    <p:set>
                                      <p:cBhvr>
                                        <p:cTn id="65" dur="1" fill="hold">
                                          <p:stCondLst>
                                            <p:cond delay="0"/>
                                          </p:stCondLst>
                                        </p:cTn>
                                        <p:tgtEl>
                                          <p:spTgt spid="27"/>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20"/>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grpId="0" nodeType="clickEffect">
                                  <p:stCondLst>
                                    <p:cond delay="0"/>
                                  </p:stCondLst>
                                  <p:childTnLst>
                                    <p:set>
                                      <p:cBhvr>
                                        <p:cTn id="73" dur="1" fill="hold">
                                          <p:stCondLst>
                                            <p:cond delay="0"/>
                                          </p:stCondLst>
                                        </p:cTn>
                                        <p:tgtEl>
                                          <p:spTgt spid="21"/>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grpId="0" nodeType="clickEffect">
                                  <p:stCondLst>
                                    <p:cond delay="0"/>
                                  </p:stCondLst>
                                  <p:childTnLst>
                                    <p:set>
                                      <p:cBhvr>
                                        <p:cTn id="77" dur="1" fill="hold">
                                          <p:stCondLst>
                                            <p:cond delay="0"/>
                                          </p:stCondLst>
                                        </p:cTn>
                                        <p:tgtEl>
                                          <p:spTgt spid="22"/>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presetID="1" presetClass="entr" presetSubtype="0" fill="hold" grpId="0" nodeType="clickEffect">
                                  <p:stCondLst>
                                    <p:cond delay="0"/>
                                  </p:stCondLst>
                                  <p:childTnLst>
                                    <p:set>
                                      <p:cBhvr>
                                        <p:cTn id="81" dur="1" fill="hold">
                                          <p:stCondLst>
                                            <p:cond delay="0"/>
                                          </p:stCondLst>
                                        </p:cTn>
                                        <p:tgtEl>
                                          <p:spTgt spid="23"/>
                                        </p:tgtEl>
                                        <p:attrNameLst>
                                          <p:attrName>style.visibility</p:attrName>
                                        </p:attrNameLst>
                                      </p:cBhvr>
                                      <p:to>
                                        <p:strVal val="visible"/>
                                      </p:to>
                                    </p:set>
                                  </p:childTnLst>
                                </p:cTn>
                              </p:par>
                            </p:childTnLst>
                          </p:cTn>
                        </p:par>
                      </p:childTnLst>
                    </p:cTn>
                  </p:par>
                  <p:par>
                    <p:cTn id="82" fill="hold">
                      <p:stCondLst>
                        <p:cond delay="indefinite"/>
                      </p:stCondLst>
                      <p:childTnLst>
                        <p:par>
                          <p:cTn id="83" fill="hold">
                            <p:stCondLst>
                              <p:cond delay="0"/>
                            </p:stCondLst>
                            <p:childTnLst>
                              <p:par>
                                <p:cTn id="84" presetID="1" presetClass="entr" presetSubtype="0" fill="hold" grpId="0" nodeType="clickEffect">
                                  <p:stCondLst>
                                    <p:cond delay="0"/>
                                  </p:stCondLst>
                                  <p:childTnLst>
                                    <p:set>
                                      <p:cBhvr>
                                        <p:cTn id="85" dur="1" fill="hold">
                                          <p:stCondLst>
                                            <p:cond delay="0"/>
                                          </p:stCondLst>
                                        </p:cTn>
                                        <p:tgtEl>
                                          <p:spTgt spid="24"/>
                                        </p:tgtEl>
                                        <p:attrNameLst>
                                          <p:attrName>style.visibility</p:attrName>
                                        </p:attrNameLst>
                                      </p:cBhvr>
                                      <p:to>
                                        <p:strVal val="visible"/>
                                      </p:to>
                                    </p:set>
                                  </p:childTnLst>
                                </p:cTn>
                              </p:par>
                            </p:childTnLst>
                          </p:cTn>
                        </p:par>
                      </p:childTnLst>
                    </p:cTn>
                  </p:par>
                  <p:par>
                    <p:cTn id="86" fill="hold">
                      <p:stCondLst>
                        <p:cond delay="indefinite"/>
                      </p:stCondLst>
                      <p:childTnLst>
                        <p:par>
                          <p:cTn id="87" fill="hold">
                            <p:stCondLst>
                              <p:cond delay="0"/>
                            </p:stCondLst>
                            <p:childTnLst>
                              <p:par>
                                <p:cTn id="88" presetID="1" presetClass="entr" presetSubtype="0" fill="hold" grpId="0" nodeType="clickEffect">
                                  <p:stCondLst>
                                    <p:cond delay="0"/>
                                  </p:stCondLst>
                                  <p:childTnLst>
                                    <p:set>
                                      <p:cBhvr>
                                        <p:cTn id="89"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 grpId="0"/>
      <p:bldP spid="7" grpId="0"/>
      <p:bldP spid="12" grpId="0"/>
      <p:bldP spid="13" grpId="0"/>
      <p:bldP spid="15" grpId="0"/>
      <p:bldP spid="16" grpId="0"/>
      <p:bldP spid="17" grpId="0"/>
      <p:bldP spid="18" grpId="0"/>
      <p:bldP spid="19" grpId="0"/>
      <p:bldP spid="20" grpId="0"/>
      <p:bldP spid="21" grpId="0"/>
      <p:bldP spid="22" grpId="0"/>
      <p:bldP spid="23" grpId="0"/>
      <p:bldP spid="24" grpId="0"/>
      <p:bldP spid="25" grpId="0"/>
      <p:bldP spid="29" grpId="0" animBg="1"/>
      <p:bldP spid="29"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stomShape 6">
            <a:extLst>
              <a:ext uri="{FF2B5EF4-FFF2-40B4-BE49-F238E27FC236}">
                <a16:creationId xmlns:a16="http://schemas.microsoft.com/office/drawing/2014/main" id="{DDBEB39E-F0B5-4476-A92E-519F07FD7A82}"/>
              </a:ext>
            </a:extLst>
          </p:cNvPr>
          <p:cNvSpPr/>
          <p:nvPr/>
        </p:nvSpPr>
        <p:spPr>
          <a:xfrm>
            <a:off x="51943" y="147112"/>
            <a:ext cx="10668244" cy="545189"/>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a:ea typeface="+mn-ea"/>
                <a:cs typeface="+mn-cs"/>
              </a:rPr>
              <a:t>Moritz makes another quiz for Robbie to help </a:t>
            </a:r>
            <a:r>
              <a:rPr lang="en-GB" sz="2800" b="1" spc="-1" dirty="0">
                <a:solidFill>
                  <a:srgbClr val="002060"/>
                </a:solidFill>
                <a:latin typeface="Century gothic"/>
              </a:rPr>
              <a:t>him</a:t>
            </a:r>
            <a:r>
              <a:rPr kumimoji="0" lang="en-GB" sz="2800" b="1" i="0" u="none" strike="noStrike" kern="1200" cap="none" spc="-1" normalizeH="0" baseline="0" noProof="0" dirty="0">
                <a:ln>
                  <a:noFill/>
                </a:ln>
                <a:solidFill>
                  <a:srgbClr val="002060"/>
                </a:solidFill>
                <a:effectLst/>
                <a:uLnTx/>
                <a:uFillTx/>
                <a:latin typeface="Century gothic"/>
                <a:ea typeface="+mn-ea"/>
                <a:cs typeface="+mn-cs"/>
              </a:rPr>
              <a:t> practise German.</a:t>
            </a:r>
            <a:endParaRPr kumimoji="0" lang="en-GB" sz="2800" b="0" i="0" u="none" strike="noStrike" kern="1200" cap="none" spc="-1" normalizeH="0" baseline="0" noProof="0" dirty="0">
              <a:ln>
                <a:noFill/>
              </a:ln>
              <a:solidFill>
                <a:prstClr val="black"/>
              </a:solidFill>
              <a:effectLst/>
              <a:uLnTx/>
              <a:uFillTx/>
              <a:latin typeface="Century gothic"/>
              <a:ea typeface="+mn-ea"/>
              <a:cs typeface="+mn-cs"/>
            </a:endParaRPr>
          </a:p>
        </p:txBody>
      </p:sp>
      <p:pic>
        <p:nvPicPr>
          <p:cNvPr id="3" name="Picture 2" descr="Icon&#10;&#10;Description automatically generated">
            <a:extLst>
              <a:ext uri="{FF2B5EF4-FFF2-40B4-BE49-F238E27FC236}">
                <a16:creationId xmlns:a16="http://schemas.microsoft.com/office/drawing/2014/main" id="{006E342A-7C9C-48EE-93A8-D69D41CC6D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97654" y="144920"/>
            <a:ext cx="1127858" cy="829128"/>
          </a:xfrm>
          <a:prstGeom prst="rect">
            <a:avLst/>
          </a:prstGeom>
        </p:spPr>
      </p:pic>
      <p:pic>
        <p:nvPicPr>
          <p:cNvPr id="4" name="Graphic 3" descr="Teacher">
            <a:extLst>
              <a:ext uri="{FF2B5EF4-FFF2-40B4-BE49-F238E27FC236}">
                <a16:creationId xmlns:a16="http://schemas.microsoft.com/office/drawing/2014/main" id="{4DF317D3-34B4-47D8-9B22-07568F2A0DB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1943" y="912208"/>
            <a:ext cx="914400" cy="914400"/>
          </a:xfrm>
          <a:prstGeom prst="rect">
            <a:avLst/>
          </a:prstGeom>
        </p:spPr>
      </p:pic>
      <p:sp>
        <p:nvSpPr>
          <p:cNvPr id="5" name="Google Shape;108;p3">
            <a:extLst>
              <a:ext uri="{FF2B5EF4-FFF2-40B4-BE49-F238E27FC236}">
                <a16:creationId xmlns:a16="http://schemas.microsoft.com/office/drawing/2014/main" id="{CCC9E947-7C3A-444D-B7E0-363ED7037BE5}"/>
              </a:ext>
            </a:extLst>
          </p:cNvPr>
          <p:cNvSpPr txBox="1"/>
          <p:nvPr/>
        </p:nvSpPr>
        <p:spPr>
          <a:xfrm>
            <a:off x="966342" y="993900"/>
            <a:ext cx="10667587" cy="954067"/>
          </a:xfrm>
          <a:prstGeom prst="rect">
            <a:avLst/>
          </a:prstGeom>
          <a:solidFill>
            <a:srgbClr val="002060"/>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Should Robbie</a:t>
            </a:r>
            <a:r>
              <a:rPr kumimoji="0" lang="en-GB" sz="2800" b="1"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choose the male or female noun? Why? What does the sentence mean?</a:t>
            </a:r>
            <a:endParaRPr kumimoji="0" sz="28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pic>
        <p:nvPicPr>
          <p:cNvPr id="6" name="Picture 5">
            <a:extLst>
              <a:ext uri="{FF2B5EF4-FFF2-40B4-BE49-F238E27FC236}">
                <a16:creationId xmlns:a16="http://schemas.microsoft.com/office/drawing/2014/main" id="{F053AC20-58DD-4A75-A630-6EDB11D4766E}"/>
              </a:ext>
            </a:extLst>
          </p:cNvPr>
          <p:cNvPicPr>
            <a:picLocks noChangeAspect="1"/>
          </p:cNvPicPr>
          <p:nvPr/>
        </p:nvPicPr>
        <p:blipFill>
          <a:blip r:embed="rId6"/>
          <a:stretch>
            <a:fillRect/>
          </a:stretch>
        </p:blipFill>
        <p:spPr>
          <a:xfrm>
            <a:off x="10773268" y="1764768"/>
            <a:ext cx="1152244" cy="1170533"/>
          </a:xfrm>
          <a:prstGeom prst="rect">
            <a:avLst/>
          </a:prstGeom>
        </p:spPr>
      </p:pic>
      <p:sp>
        <p:nvSpPr>
          <p:cNvPr id="7" name="Speech Bubble: Rectangle with Corners Rounded 6">
            <a:extLst>
              <a:ext uri="{FF2B5EF4-FFF2-40B4-BE49-F238E27FC236}">
                <a16:creationId xmlns:a16="http://schemas.microsoft.com/office/drawing/2014/main" id="{7EAF88DF-7786-47D6-864F-1D3BC6821607}"/>
              </a:ext>
            </a:extLst>
          </p:cNvPr>
          <p:cNvSpPr/>
          <p:nvPr/>
        </p:nvSpPr>
        <p:spPr>
          <a:xfrm>
            <a:off x="2625159" y="2578242"/>
            <a:ext cx="9540503" cy="2246299"/>
          </a:xfrm>
          <a:prstGeom prst="wedgeRoundRectCallout">
            <a:avLst>
              <a:gd name="adj1" fmla="val -61386"/>
              <a:gd name="adj2" fmla="val 11795"/>
              <a:gd name="adj3" fmla="val 16667"/>
            </a:avLst>
          </a:prstGeom>
          <a:solidFill>
            <a:srgbClr val="FFC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t>Das </a:t>
            </a:r>
            <a:r>
              <a:rPr lang="en-GB" sz="3600" dirty="0" err="1"/>
              <a:t>ist</a:t>
            </a:r>
            <a:r>
              <a:rPr lang="en-GB" sz="3600" dirty="0"/>
              <a:t> </a:t>
            </a:r>
            <a:r>
              <a:rPr lang="en-GB" sz="3600" dirty="0" err="1"/>
              <a:t>nicht</a:t>
            </a:r>
            <a:r>
              <a:rPr lang="en-GB" sz="3600" dirty="0"/>
              <a:t> die Lehrer / </a:t>
            </a:r>
            <a:r>
              <a:rPr lang="en-GB" sz="3600" dirty="0" err="1"/>
              <a:t>Lehrerin</a:t>
            </a:r>
            <a:r>
              <a:rPr lang="en-GB" sz="3600" dirty="0"/>
              <a:t>.</a:t>
            </a:r>
          </a:p>
        </p:txBody>
      </p:sp>
      <p:pic>
        <p:nvPicPr>
          <p:cNvPr id="8" name="Picture 7">
            <a:extLst>
              <a:ext uri="{FF2B5EF4-FFF2-40B4-BE49-F238E27FC236}">
                <a16:creationId xmlns:a16="http://schemas.microsoft.com/office/drawing/2014/main" id="{235E3D2C-52EB-481A-B328-0331B45337BB}"/>
              </a:ext>
            </a:extLst>
          </p:cNvPr>
          <p:cNvPicPr>
            <a:picLocks noChangeAspect="1"/>
          </p:cNvPicPr>
          <p:nvPr/>
        </p:nvPicPr>
        <p:blipFill>
          <a:blip r:embed="rId7"/>
          <a:stretch>
            <a:fillRect/>
          </a:stretch>
        </p:blipFill>
        <p:spPr>
          <a:xfrm>
            <a:off x="11361583" y="1362327"/>
            <a:ext cx="225572" cy="445047"/>
          </a:xfrm>
          <a:prstGeom prst="rect">
            <a:avLst/>
          </a:prstGeom>
        </p:spPr>
      </p:pic>
      <p:pic>
        <p:nvPicPr>
          <p:cNvPr id="9" name="Picture 8">
            <a:extLst>
              <a:ext uri="{FF2B5EF4-FFF2-40B4-BE49-F238E27FC236}">
                <a16:creationId xmlns:a16="http://schemas.microsoft.com/office/drawing/2014/main" id="{FF7CFE41-4DE0-416F-A97B-02AD23179B57}"/>
              </a:ext>
            </a:extLst>
          </p:cNvPr>
          <p:cNvPicPr>
            <a:picLocks noChangeAspect="1"/>
          </p:cNvPicPr>
          <p:nvPr/>
        </p:nvPicPr>
        <p:blipFill>
          <a:blip r:embed="rId7"/>
          <a:stretch>
            <a:fillRect/>
          </a:stretch>
        </p:blipFill>
        <p:spPr>
          <a:xfrm>
            <a:off x="11723328" y="1542244"/>
            <a:ext cx="225572" cy="445047"/>
          </a:xfrm>
          <a:prstGeom prst="rect">
            <a:avLst/>
          </a:prstGeom>
        </p:spPr>
      </p:pic>
      <p:pic>
        <p:nvPicPr>
          <p:cNvPr id="10" name="Picture 9">
            <a:extLst>
              <a:ext uri="{FF2B5EF4-FFF2-40B4-BE49-F238E27FC236}">
                <a16:creationId xmlns:a16="http://schemas.microsoft.com/office/drawing/2014/main" id="{2FFD7A3C-2399-4CE8-9BBD-4E2668F6503A}"/>
              </a:ext>
            </a:extLst>
          </p:cNvPr>
          <p:cNvPicPr>
            <a:picLocks noChangeAspect="1"/>
          </p:cNvPicPr>
          <p:nvPr/>
        </p:nvPicPr>
        <p:blipFill>
          <a:blip r:embed="rId7"/>
          <a:stretch>
            <a:fillRect/>
          </a:stretch>
        </p:blipFill>
        <p:spPr>
          <a:xfrm>
            <a:off x="11089236" y="1381561"/>
            <a:ext cx="225572" cy="445047"/>
          </a:xfrm>
          <a:prstGeom prst="rect">
            <a:avLst/>
          </a:prstGeom>
        </p:spPr>
      </p:pic>
      <p:sp>
        <p:nvSpPr>
          <p:cNvPr id="12" name="TextBox 11">
            <a:extLst>
              <a:ext uri="{FF2B5EF4-FFF2-40B4-BE49-F238E27FC236}">
                <a16:creationId xmlns:a16="http://schemas.microsoft.com/office/drawing/2014/main" id="{08493BA3-C5A3-4719-9056-49B8E0E633B5}"/>
              </a:ext>
            </a:extLst>
          </p:cNvPr>
          <p:cNvSpPr txBox="1"/>
          <p:nvPr/>
        </p:nvSpPr>
        <p:spPr>
          <a:xfrm>
            <a:off x="7362519" y="3270433"/>
            <a:ext cx="1757872" cy="780972"/>
          </a:xfrm>
          <a:prstGeom prst="rect">
            <a:avLst/>
          </a:prstGeom>
          <a:solidFill>
            <a:srgbClr val="FFC000"/>
          </a:solidFill>
        </p:spPr>
        <p:txBody>
          <a:bodyPr wrap="square" rtlCol="0">
            <a:spAutoFit/>
          </a:bodyPr>
          <a:lstStyle/>
          <a:p>
            <a:endParaRPr lang="en-GB" dirty="0"/>
          </a:p>
        </p:txBody>
      </p:sp>
      <p:pic>
        <p:nvPicPr>
          <p:cNvPr id="13" name="Picture 12">
            <a:extLst>
              <a:ext uri="{FF2B5EF4-FFF2-40B4-BE49-F238E27FC236}">
                <a16:creationId xmlns:a16="http://schemas.microsoft.com/office/drawing/2014/main" id="{FD27840A-8B7A-45A1-B786-8B98F021963A}"/>
              </a:ext>
            </a:extLst>
          </p:cNvPr>
          <p:cNvPicPr>
            <a:picLocks noChangeAspect="1"/>
          </p:cNvPicPr>
          <p:nvPr/>
        </p:nvPicPr>
        <p:blipFill>
          <a:blip r:embed="rId8"/>
          <a:stretch>
            <a:fillRect/>
          </a:stretch>
        </p:blipFill>
        <p:spPr>
          <a:xfrm>
            <a:off x="189035" y="3072056"/>
            <a:ext cx="1554615" cy="3785944"/>
          </a:xfrm>
          <a:prstGeom prst="rect">
            <a:avLst/>
          </a:prstGeom>
        </p:spPr>
      </p:pic>
      <p:sp>
        <p:nvSpPr>
          <p:cNvPr id="14" name="Oval 13">
            <a:extLst>
              <a:ext uri="{FF2B5EF4-FFF2-40B4-BE49-F238E27FC236}">
                <a16:creationId xmlns:a16="http://schemas.microsoft.com/office/drawing/2014/main" id="{19D292BF-EF6D-4998-AA67-756F7A25519E}"/>
              </a:ext>
            </a:extLst>
          </p:cNvPr>
          <p:cNvSpPr/>
          <p:nvPr/>
        </p:nvSpPr>
        <p:spPr>
          <a:xfrm>
            <a:off x="10505855" y="3281548"/>
            <a:ext cx="478638" cy="934453"/>
          </a:xfrm>
          <a:prstGeom prst="ellipse">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a:extLst>
              <a:ext uri="{FF2B5EF4-FFF2-40B4-BE49-F238E27FC236}">
                <a16:creationId xmlns:a16="http://schemas.microsoft.com/office/drawing/2014/main" id="{822272AC-93EF-4AE7-8B9B-DA16B0F5F54C}"/>
              </a:ext>
            </a:extLst>
          </p:cNvPr>
          <p:cNvSpPr/>
          <p:nvPr/>
        </p:nvSpPr>
        <p:spPr>
          <a:xfrm>
            <a:off x="6500792" y="3270433"/>
            <a:ext cx="814408" cy="934453"/>
          </a:xfrm>
          <a:prstGeom prst="ellipse">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Callout 19">
            <a:extLst>
              <a:ext uri="{FF2B5EF4-FFF2-40B4-BE49-F238E27FC236}">
                <a16:creationId xmlns:a16="http://schemas.microsoft.com/office/drawing/2014/main" id="{23A3DCA6-4108-4276-AD45-29268B7FE8F2}"/>
              </a:ext>
            </a:extLst>
          </p:cNvPr>
          <p:cNvSpPr/>
          <p:nvPr/>
        </p:nvSpPr>
        <p:spPr>
          <a:xfrm>
            <a:off x="7645596" y="5613940"/>
            <a:ext cx="4190518" cy="1172633"/>
          </a:xfrm>
          <a:prstGeom prst="wedgeEllipseCallout">
            <a:avLst>
              <a:gd name="adj1" fmla="val -64907"/>
              <a:gd name="adj2" fmla="val -176664"/>
            </a:avLst>
          </a:prstGeom>
          <a:solidFill>
            <a:srgbClr val="00206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chemeClr val="bg1"/>
                </a:solidFill>
                <a:effectLst/>
                <a:uLnTx/>
                <a:uFillTx/>
                <a:latin typeface="Century Gothic" panose="020F0302020204030204"/>
                <a:ea typeface="+mn-ea"/>
                <a:cs typeface="+mn-cs"/>
              </a:rPr>
              <a:t>The</a:t>
            </a:r>
            <a:r>
              <a:rPr kumimoji="0" lang="en-GB" sz="2400" b="1" i="0" u="none" strike="noStrike" kern="0" cap="none" spc="0" normalizeH="0" noProof="0" dirty="0">
                <a:ln>
                  <a:noFill/>
                </a:ln>
                <a:solidFill>
                  <a:schemeClr val="bg1"/>
                </a:solidFill>
                <a:effectLst/>
                <a:uLnTx/>
                <a:uFillTx/>
                <a:latin typeface="Century Gothic" panose="020F0302020204030204"/>
                <a:ea typeface="+mn-ea"/>
                <a:cs typeface="+mn-cs"/>
              </a:rPr>
              <a:t> ‘die’ here tells Robbie they need a female noun.</a:t>
            </a:r>
            <a:endParaRPr kumimoji="0" lang="en-GB" sz="2400" b="1" i="0" u="none" strike="noStrike" kern="0" cap="none" spc="0" normalizeH="0" baseline="0" noProof="0" dirty="0">
              <a:ln>
                <a:noFill/>
              </a:ln>
              <a:solidFill>
                <a:schemeClr val="bg1"/>
              </a:solidFill>
              <a:effectLst/>
              <a:uLnTx/>
              <a:uFillTx/>
              <a:latin typeface="Century Gothic" panose="020F0302020204030204"/>
              <a:ea typeface="+mn-ea"/>
              <a:cs typeface="+mn-cs"/>
            </a:endParaRPr>
          </a:p>
        </p:txBody>
      </p:sp>
      <p:sp>
        <p:nvSpPr>
          <p:cNvPr id="18" name="Oval Callout 19">
            <a:extLst>
              <a:ext uri="{FF2B5EF4-FFF2-40B4-BE49-F238E27FC236}">
                <a16:creationId xmlns:a16="http://schemas.microsoft.com/office/drawing/2014/main" id="{4832991A-A1AC-4C37-8FA7-012B7BB099FF}"/>
              </a:ext>
            </a:extLst>
          </p:cNvPr>
          <p:cNvSpPr/>
          <p:nvPr/>
        </p:nvSpPr>
        <p:spPr>
          <a:xfrm>
            <a:off x="2701331" y="5277783"/>
            <a:ext cx="4190518" cy="1172633"/>
          </a:xfrm>
          <a:prstGeom prst="wedgeEllipseCallout">
            <a:avLst>
              <a:gd name="adj1" fmla="val 17731"/>
              <a:gd name="adj2" fmla="val -45151"/>
            </a:avLst>
          </a:prstGeom>
          <a:solidFill>
            <a:srgbClr val="00B05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chemeClr val="bg1"/>
                </a:solidFill>
                <a:effectLst/>
                <a:uLnTx/>
                <a:uFillTx/>
                <a:latin typeface="Century Gothic" panose="020F0302020204030204"/>
                <a:ea typeface="+mn-ea"/>
                <a:cs typeface="+mn-cs"/>
              </a:rPr>
              <a:t>That</a:t>
            </a:r>
            <a:r>
              <a:rPr kumimoji="0" lang="en-GB" sz="2400" b="1" i="0" u="none" strike="noStrike" kern="0" cap="none" spc="0" normalizeH="0" noProof="0" dirty="0">
                <a:ln>
                  <a:noFill/>
                </a:ln>
                <a:solidFill>
                  <a:schemeClr val="bg1"/>
                </a:solidFill>
                <a:effectLst/>
                <a:uLnTx/>
                <a:uFillTx/>
                <a:latin typeface="Century Gothic" panose="020F0302020204030204"/>
                <a:ea typeface="+mn-ea"/>
                <a:cs typeface="+mn-cs"/>
              </a:rPr>
              <a:t> is </a:t>
            </a:r>
            <a:r>
              <a:rPr lang="en-GB" sz="2400" b="1" kern="0" dirty="0">
                <a:solidFill>
                  <a:schemeClr val="bg1"/>
                </a:solidFill>
                <a:latin typeface="Century Gothic" panose="020F0302020204030204"/>
              </a:rPr>
              <a:t>not the</a:t>
            </a:r>
            <a:r>
              <a:rPr kumimoji="0" lang="en-GB" sz="2400" b="1" i="0" u="none" strike="noStrike" kern="0" cap="none" spc="0" normalizeH="0" noProof="0" dirty="0">
                <a:ln>
                  <a:noFill/>
                </a:ln>
                <a:solidFill>
                  <a:schemeClr val="bg1"/>
                </a:solidFill>
                <a:effectLst/>
                <a:uLnTx/>
                <a:uFillTx/>
                <a:latin typeface="Century Gothic" panose="020F0302020204030204"/>
                <a:ea typeface="+mn-ea"/>
                <a:cs typeface="+mn-cs"/>
              </a:rPr>
              <a:t> </a:t>
            </a:r>
            <a:r>
              <a:rPr lang="en-GB" sz="2400" b="1" kern="0" dirty="0">
                <a:solidFill>
                  <a:schemeClr val="bg1"/>
                </a:solidFill>
                <a:latin typeface="Century Gothic" panose="020F0302020204030204"/>
              </a:rPr>
              <a:t>[</a:t>
            </a:r>
            <a:r>
              <a:rPr kumimoji="0" lang="en-GB" sz="2400" b="1" i="0" u="none" strike="noStrike" kern="0" cap="none" spc="0" normalizeH="0" noProof="0" dirty="0">
                <a:ln>
                  <a:noFill/>
                </a:ln>
                <a:solidFill>
                  <a:schemeClr val="bg1"/>
                </a:solidFill>
                <a:effectLst/>
                <a:uLnTx/>
                <a:uFillTx/>
                <a:latin typeface="Century Gothic" panose="020F0302020204030204"/>
                <a:ea typeface="+mn-ea"/>
                <a:cs typeface="+mn-cs"/>
              </a:rPr>
              <a:t>female</a:t>
            </a:r>
            <a:r>
              <a:rPr lang="en-GB" sz="2400" b="1" kern="0" dirty="0">
                <a:solidFill>
                  <a:schemeClr val="bg1"/>
                </a:solidFill>
                <a:latin typeface="Century Gothic" panose="020F0302020204030204"/>
              </a:rPr>
              <a:t>] </a:t>
            </a:r>
            <a:r>
              <a:rPr kumimoji="0" lang="en-GB" sz="2400" b="1" i="0" u="none" strike="noStrike" kern="0" cap="none" spc="0" normalizeH="0" noProof="0" dirty="0">
                <a:ln>
                  <a:noFill/>
                </a:ln>
                <a:solidFill>
                  <a:schemeClr val="bg1"/>
                </a:solidFill>
                <a:effectLst/>
                <a:uLnTx/>
                <a:uFillTx/>
                <a:latin typeface="Century Gothic" panose="020F0302020204030204"/>
                <a:ea typeface="+mn-ea"/>
                <a:cs typeface="+mn-cs"/>
              </a:rPr>
              <a:t>teacher.</a:t>
            </a:r>
            <a:endParaRPr kumimoji="0" lang="en-GB" sz="2400" b="1" i="0" u="none" strike="noStrike" kern="0" cap="none" spc="0" normalizeH="0" baseline="0" noProof="0" dirty="0">
              <a:ln>
                <a:noFill/>
              </a:ln>
              <a:solidFill>
                <a:schemeClr val="bg1"/>
              </a:solidFill>
              <a:effectLst/>
              <a:uLnTx/>
              <a:uFillTx/>
              <a:latin typeface="Century Gothic" panose="020F0302020204030204"/>
              <a:ea typeface="+mn-ea"/>
              <a:cs typeface="+mn-cs"/>
            </a:endParaRPr>
          </a:p>
        </p:txBody>
      </p:sp>
      <p:pic>
        <p:nvPicPr>
          <p:cNvPr id="19" name="Picture 18">
            <a:extLst>
              <a:ext uri="{FF2B5EF4-FFF2-40B4-BE49-F238E27FC236}">
                <a16:creationId xmlns:a16="http://schemas.microsoft.com/office/drawing/2014/main" id="{BE2DD6AE-BA10-468F-A357-648C2AE61C0A}"/>
              </a:ext>
            </a:extLst>
          </p:cNvPr>
          <p:cNvPicPr>
            <a:picLocks noChangeAspect="1"/>
          </p:cNvPicPr>
          <p:nvPr/>
        </p:nvPicPr>
        <p:blipFill>
          <a:blip r:embed="rId9"/>
          <a:stretch>
            <a:fillRect/>
          </a:stretch>
        </p:blipFill>
        <p:spPr>
          <a:xfrm>
            <a:off x="10893201" y="3922700"/>
            <a:ext cx="1481456" cy="1475360"/>
          </a:xfrm>
          <a:prstGeom prst="rect">
            <a:avLst/>
          </a:prstGeom>
        </p:spPr>
      </p:pic>
      <p:pic>
        <p:nvPicPr>
          <p:cNvPr id="20" name="Picture 19" descr="Icon&#10;&#10;Description automatically generated">
            <a:extLst>
              <a:ext uri="{FF2B5EF4-FFF2-40B4-BE49-F238E27FC236}">
                <a16:creationId xmlns:a16="http://schemas.microsoft.com/office/drawing/2014/main" id="{CFD09FCC-9D1A-4D96-843A-13977A1AA3E5}"/>
              </a:ext>
            </a:extLst>
          </p:cNvPr>
          <p:cNvPicPr>
            <a:picLocks noChangeAspect="1"/>
          </p:cNvPicPr>
          <p:nvPr/>
        </p:nvPicPr>
        <p:blipFill rotWithShape="1">
          <a:blip r:embed="rId10">
            <a:extLst>
              <a:ext uri="{28A0092B-C50C-407E-A947-70E740481C1C}">
                <a14:useLocalDpi xmlns:a14="http://schemas.microsoft.com/office/drawing/2010/main" val="0"/>
              </a:ext>
            </a:extLst>
          </a:blip>
          <a:srcRect r="50000"/>
          <a:stretch/>
        </p:blipFill>
        <p:spPr>
          <a:xfrm>
            <a:off x="9611697" y="2935301"/>
            <a:ext cx="670265" cy="670264"/>
          </a:xfrm>
          <a:prstGeom prst="rect">
            <a:avLst/>
          </a:prstGeom>
        </p:spPr>
      </p:pic>
    </p:spTree>
    <p:extLst>
      <p:ext uri="{BB962C8B-B14F-4D97-AF65-F5344CB8AC3E}">
        <p14:creationId xmlns:p14="http://schemas.microsoft.com/office/powerpoint/2010/main" val="3567106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animBg="1"/>
      <p:bldP spid="14" grpId="0" animBg="1"/>
      <p:bldP spid="16" grpId="0" animBg="1"/>
      <p:bldP spid="17" grpId="0" animBg="1"/>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stomShape 6">
            <a:extLst>
              <a:ext uri="{FF2B5EF4-FFF2-40B4-BE49-F238E27FC236}">
                <a16:creationId xmlns:a16="http://schemas.microsoft.com/office/drawing/2014/main" id="{DDBEB39E-F0B5-4476-A92E-519F07FD7A82}"/>
              </a:ext>
            </a:extLst>
          </p:cNvPr>
          <p:cNvSpPr/>
          <p:nvPr/>
        </p:nvSpPr>
        <p:spPr>
          <a:xfrm>
            <a:off x="51943" y="147112"/>
            <a:ext cx="10263131" cy="545189"/>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t"/>
          <a:lstStyle/>
          <a:p>
            <a:pPr>
              <a:defRPr/>
            </a:pPr>
            <a:r>
              <a:rPr kumimoji="0" lang="en-GB" sz="2800" b="1" i="0" u="none" strike="noStrike" kern="1200" cap="none" spc="-1" normalizeH="0" baseline="0" noProof="0" dirty="0">
                <a:ln>
                  <a:noFill/>
                </a:ln>
                <a:solidFill>
                  <a:srgbClr val="002060"/>
                </a:solidFill>
                <a:effectLst/>
                <a:uLnTx/>
                <a:uFillTx/>
                <a:latin typeface="Century gothic"/>
                <a:ea typeface="+mn-ea"/>
                <a:cs typeface="+mn-cs"/>
              </a:rPr>
              <a:t>Moritz makes another quiz for Robbie to help </a:t>
            </a:r>
            <a:r>
              <a:rPr lang="en-GB" sz="2800" b="1" spc="-1" dirty="0">
                <a:solidFill>
                  <a:srgbClr val="002060"/>
                </a:solidFill>
                <a:latin typeface="Century gothic"/>
              </a:rPr>
              <a:t>him </a:t>
            </a:r>
            <a:r>
              <a:rPr kumimoji="0" lang="en-GB" sz="2800" b="1" i="0" u="none" strike="noStrike" kern="1200" cap="none" spc="-1" normalizeH="0" baseline="0" noProof="0" dirty="0">
                <a:ln>
                  <a:noFill/>
                </a:ln>
                <a:solidFill>
                  <a:srgbClr val="002060"/>
                </a:solidFill>
                <a:effectLst/>
                <a:uLnTx/>
                <a:uFillTx/>
                <a:latin typeface="Century gothic"/>
                <a:ea typeface="+mn-ea"/>
                <a:cs typeface="+mn-cs"/>
              </a:rPr>
              <a:t>practise German.</a:t>
            </a:r>
            <a:endParaRPr kumimoji="0" lang="en-GB" sz="2800" b="0" i="0" u="none" strike="noStrike" kern="1200" cap="none" spc="-1" normalizeH="0" baseline="0" noProof="0" dirty="0">
              <a:ln>
                <a:noFill/>
              </a:ln>
              <a:solidFill>
                <a:prstClr val="black"/>
              </a:solidFill>
              <a:effectLst/>
              <a:uLnTx/>
              <a:uFillTx/>
              <a:latin typeface="Century gothic"/>
              <a:ea typeface="+mn-ea"/>
              <a:cs typeface="+mn-cs"/>
            </a:endParaRPr>
          </a:p>
        </p:txBody>
      </p:sp>
      <p:pic>
        <p:nvPicPr>
          <p:cNvPr id="3" name="Picture 2" descr="Icon&#10;&#10;Description automatically generated">
            <a:extLst>
              <a:ext uri="{FF2B5EF4-FFF2-40B4-BE49-F238E27FC236}">
                <a16:creationId xmlns:a16="http://schemas.microsoft.com/office/drawing/2014/main" id="{006E342A-7C9C-48EE-93A8-D69D41CC6D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97654" y="144920"/>
            <a:ext cx="1127858" cy="829128"/>
          </a:xfrm>
          <a:prstGeom prst="rect">
            <a:avLst/>
          </a:prstGeom>
        </p:spPr>
      </p:pic>
      <p:pic>
        <p:nvPicPr>
          <p:cNvPr id="4" name="Graphic 3" descr="Teacher">
            <a:extLst>
              <a:ext uri="{FF2B5EF4-FFF2-40B4-BE49-F238E27FC236}">
                <a16:creationId xmlns:a16="http://schemas.microsoft.com/office/drawing/2014/main" id="{4DF317D3-34B4-47D8-9B22-07568F2A0DB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1943" y="912208"/>
            <a:ext cx="914400" cy="914400"/>
          </a:xfrm>
          <a:prstGeom prst="rect">
            <a:avLst/>
          </a:prstGeom>
        </p:spPr>
      </p:pic>
      <p:sp>
        <p:nvSpPr>
          <p:cNvPr id="5" name="Google Shape;108;p3">
            <a:extLst>
              <a:ext uri="{FF2B5EF4-FFF2-40B4-BE49-F238E27FC236}">
                <a16:creationId xmlns:a16="http://schemas.microsoft.com/office/drawing/2014/main" id="{CCC9E947-7C3A-444D-B7E0-363ED7037BE5}"/>
              </a:ext>
            </a:extLst>
          </p:cNvPr>
          <p:cNvSpPr txBox="1"/>
          <p:nvPr/>
        </p:nvSpPr>
        <p:spPr>
          <a:xfrm>
            <a:off x="966342" y="993900"/>
            <a:ext cx="10667587" cy="954067"/>
          </a:xfrm>
          <a:prstGeom prst="rect">
            <a:avLst/>
          </a:prstGeom>
          <a:solidFill>
            <a:srgbClr val="002060"/>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Should Robbie</a:t>
            </a:r>
            <a:r>
              <a:rPr kumimoji="0" lang="en-GB" sz="2800" b="1"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choose the male or female noun? Why? What does the sentence mean?</a:t>
            </a:r>
            <a:endParaRPr kumimoji="0" sz="28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pic>
        <p:nvPicPr>
          <p:cNvPr id="6" name="Picture 5">
            <a:extLst>
              <a:ext uri="{FF2B5EF4-FFF2-40B4-BE49-F238E27FC236}">
                <a16:creationId xmlns:a16="http://schemas.microsoft.com/office/drawing/2014/main" id="{F053AC20-58DD-4A75-A630-6EDB11D4766E}"/>
              </a:ext>
            </a:extLst>
          </p:cNvPr>
          <p:cNvPicPr>
            <a:picLocks noChangeAspect="1"/>
          </p:cNvPicPr>
          <p:nvPr/>
        </p:nvPicPr>
        <p:blipFill>
          <a:blip r:embed="rId6"/>
          <a:stretch>
            <a:fillRect/>
          </a:stretch>
        </p:blipFill>
        <p:spPr>
          <a:xfrm>
            <a:off x="10773268" y="1764768"/>
            <a:ext cx="1152244" cy="1170533"/>
          </a:xfrm>
          <a:prstGeom prst="rect">
            <a:avLst/>
          </a:prstGeom>
        </p:spPr>
      </p:pic>
      <p:sp>
        <p:nvSpPr>
          <p:cNvPr id="7" name="Speech Bubble: Rectangle with Corners Rounded 6">
            <a:extLst>
              <a:ext uri="{FF2B5EF4-FFF2-40B4-BE49-F238E27FC236}">
                <a16:creationId xmlns:a16="http://schemas.microsoft.com/office/drawing/2014/main" id="{7EAF88DF-7786-47D6-864F-1D3BC6821607}"/>
              </a:ext>
            </a:extLst>
          </p:cNvPr>
          <p:cNvSpPr/>
          <p:nvPr/>
        </p:nvSpPr>
        <p:spPr>
          <a:xfrm>
            <a:off x="2310848" y="2628143"/>
            <a:ext cx="8101263" cy="2246299"/>
          </a:xfrm>
          <a:prstGeom prst="wedgeRoundRectCallout">
            <a:avLst>
              <a:gd name="adj1" fmla="val -61386"/>
              <a:gd name="adj2" fmla="val 11795"/>
              <a:gd name="adj3" fmla="val 16667"/>
            </a:avLst>
          </a:prstGeom>
          <a:solidFill>
            <a:srgbClr val="FFC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t>Das </a:t>
            </a:r>
            <a:r>
              <a:rPr lang="en-GB" sz="4000" dirty="0" err="1"/>
              <a:t>ist</a:t>
            </a:r>
            <a:r>
              <a:rPr lang="en-GB" sz="4000" dirty="0"/>
              <a:t> </a:t>
            </a:r>
            <a:r>
              <a:rPr lang="en-GB" sz="4000" dirty="0" err="1"/>
              <a:t>kein</a:t>
            </a:r>
            <a:r>
              <a:rPr lang="en-GB" sz="4000" dirty="0"/>
              <a:t>  Freund / </a:t>
            </a:r>
            <a:r>
              <a:rPr lang="en-GB" sz="4000" dirty="0" err="1"/>
              <a:t>Freundin</a:t>
            </a:r>
            <a:r>
              <a:rPr lang="en-GB" sz="4000" dirty="0"/>
              <a:t>.</a:t>
            </a:r>
          </a:p>
        </p:txBody>
      </p:sp>
      <p:pic>
        <p:nvPicPr>
          <p:cNvPr id="8" name="Picture 7">
            <a:extLst>
              <a:ext uri="{FF2B5EF4-FFF2-40B4-BE49-F238E27FC236}">
                <a16:creationId xmlns:a16="http://schemas.microsoft.com/office/drawing/2014/main" id="{235E3D2C-52EB-481A-B328-0331B45337BB}"/>
              </a:ext>
            </a:extLst>
          </p:cNvPr>
          <p:cNvPicPr>
            <a:picLocks noChangeAspect="1"/>
          </p:cNvPicPr>
          <p:nvPr/>
        </p:nvPicPr>
        <p:blipFill>
          <a:blip r:embed="rId7"/>
          <a:stretch>
            <a:fillRect/>
          </a:stretch>
        </p:blipFill>
        <p:spPr>
          <a:xfrm>
            <a:off x="11361583" y="1362327"/>
            <a:ext cx="225572" cy="445047"/>
          </a:xfrm>
          <a:prstGeom prst="rect">
            <a:avLst/>
          </a:prstGeom>
        </p:spPr>
      </p:pic>
      <p:pic>
        <p:nvPicPr>
          <p:cNvPr id="9" name="Picture 8">
            <a:extLst>
              <a:ext uri="{FF2B5EF4-FFF2-40B4-BE49-F238E27FC236}">
                <a16:creationId xmlns:a16="http://schemas.microsoft.com/office/drawing/2014/main" id="{FF7CFE41-4DE0-416F-A97B-02AD23179B57}"/>
              </a:ext>
            </a:extLst>
          </p:cNvPr>
          <p:cNvPicPr>
            <a:picLocks noChangeAspect="1"/>
          </p:cNvPicPr>
          <p:nvPr/>
        </p:nvPicPr>
        <p:blipFill>
          <a:blip r:embed="rId7"/>
          <a:stretch>
            <a:fillRect/>
          </a:stretch>
        </p:blipFill>
        <p:spPr>
          <a:xfrm>
            <a:off x="11723328" y="1542244"/>
            <a:ext cx="225572" cy="445047"/>
          </a:xfrm>
          <a:prstGeom prst="rect">
            <a:avLst/>
          </a:prstGeom>
        </p:spPr>
      </p:pic>
      <p:pic>
        <p:nvPicPr>
          <p:cNvPr id="10" name="Picture 9">
            <a:extLst>
              <a:ext uri="{FF2B5EF4-FFF2-40B4-BE49-F238E27FC236}">
                <a16:creationId xmlns:a16="http://schemas.microsoft.com/office/drawing/2014/main" id="{2FFD7A3C-2399-4CE8-9BBD-4E2668F6503A}"/>
              </a:ext>
            </a:extLst>
          </p:cNvPr>
          <p:cNvPicPr>
            <a:picLocks noChangeAspect="1"/>
          </p:cNvPicPr>
          <p:nvPr/>
        </p:nvPicPr>
        <p:blipFill>
          <a:blip r:embed="rId7"/>
          <a:stretch>
            <a:fillRect/>
          </a:stretch>
        </p:blipFill>
        <p:spPr>
          <a:xfrm>
            <a:off x="11089236" y="1381561"/>
            <a:ext cx="225572" cy="445047"/>
          </a:xfrm>
          <a:prstGeom prst="rect">
            <a:avLst/>
          </a:prstGeom>
        </p:spPr>
      </p:pic>
      <p:sp>
        <p:nvSpPr>
          <p:cNvPr id="12" name="TextBox 11">
            <a:extLst>
              <a:ext uri="{FF2B5EF4-FFF2-40B4-BE49-F238E27FC236}">
                <a16:creationId xmlns:a16="http://schemas.microsoft.com/office/drawing/2014/main" id="{08493BA3-C5A3-4719-9056-49B8E0E633B5}"/>
              </a:ext>
            </a:extLst>
          </p:cNvPr>
          <p:cNvSpPr txBox="1"/>
          <p:nvPr/>
        </p:nvSpPr>
        <p:spPr>
          <a:xfrm>
            <a:off x="7333428" y="3390274"/>
            <a:ext cx="2981646" cy="769441"/>
          </a:xfrm>
          <a:prstGeom prst="rect">
            <a:avLst/>
          </a:prstGeom>
          <a:solidFill>
            <a:srgbClr val="FFC000"/>
          </a:solidFill>
        </p:spPr>
        <p:txBody>
          <a:bodyPr wrap="square" rtlCol="0">
            <a:spAutoFit/>
          </a:bodyPr>
          <a:lstStyle/>
          <a:p>
            <a:r>
              <a:rPr lang="en-GB" sz="4400" dirty="0">
                <a:solidFill>
                  <a:schemeClr val="bg1"/>
                </a:solidFill>
              </a:rPr>
              <a:t>.</a:t>
            </a:r>
          </a:p>
        </p:txBody>
      </p:sp>
      <p:pic>
        <p:nvPicPr>
          <p:cNvPr id="13" name="Picture 12">
            <a:extLst>
              <a:ext uri="{FF2B5EF4-FFF2-40B4-BE49-F238E27FC236}">
                <a16:creationId xmlns:a16="http://schemas.microsoft.com/office/drawing/2014/main" id="{FD27840A-8B7A-45A1-B786-8B98F021963A}"/>
              </a:ext>
            </a:extLst>
          </p:cNvPr>
          <p:cNvPicPr>
            <a:picLocks noChangeAspect="1"/>
          </p:cNvPicPr>
          <p:nvPr/>
        </p:nvPicPr>
        <p:blipFill>
          <a:blip r:embed="rId8"/>
          <a:stretch>
            <a:fillRect/>
          </a:stretch>
        </p:blipFill>
        <p:spPr>
          <a:xfrm>
            <a:off x="189035" y="3072056"/>
            <a:ext cx="1554615" cy="3785944"/>
          </a:xfrm>
          <a:prstGeom prst="rect">
            <a:avLst/>
          </a:prstGeom>
        </p:spPr>
      </p:pic>
      <p:sp>
        <p:nvSpPr>
          <p:cNvPr id="16" name="Oval 15">
            <a:extLst>
              <a:ext uri="{FF2B5EF4-FFF2-40B4-BE49-F238E27FC236}">
                <a16:creationId xmlns:a16="http://schemas.microsoft.com/office/drawing/2014/main" id="{822272AC-93EF-4AE7-8B9B-DA16B0F5F54C}"/>
              </a:ext>
            </a:extLst>
          </p:cNvPr>
          <p:cNvSpPr/>
          <p:nvPr/>
        </p:nvSpPr>
        <p:spPr>
          <a:xfrm>
            <a:off x="5258701" y="3307767"/>
            <a:ext cx="295975" cy="934453"/>
          </a:xfrm>
          <a:prstGeom prst="ellipse">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Callout 19">
            <a:extLst>
              <a:ext uri="{FF2B5EF4-FFF2-40B4-BE49-F238E27FC236}">
                <a16:creationId xmlns:a16="http://schemas.microsoft.com/office/drawing/2014/main" id="{23A3DCA6-4108-4276-AD45-29268B7FE8F2}"/>
              </a:ext>
            </a:extLst>
          </p:cNvPr>
          <p:cNvSpPr/>
          <p:nvPr/>
        </p:nvSpPr>
        <p:spPr>
          <a:xfrm>
            <a:off x="7395410" y="5104015"/>
            <a:ext cx="4796589" cy="1564291"/>
          </a:xfrm>
          <a:prstGeom prst="wedgeEllipseCallout">
            <a:avLst>
              <a:gd name="adj1" fmla="val -89613"/>
              <a:gd name="adj2" fmla="val -120335"/>
            </a:avLst>
          </a:prstGeom>
          <a:solidFill>
            <a:srgbClr val="00206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noProof="0" dirty="0">
                <a:ln>
                  <a:noFill/>
                </a:ln>
                <a:solidFill>
                  <a:schemeClr val="bg1"/>
                </a:solidFill>
                <a:effectLst/>
                <a:uLnTx/>
                <a:uFillTx/>
                <a:latin typeface="Century Gothic" panose="020F0302020204030204"/>
                <a:ea typeface="+mn-ea"/>
                <a:cs typeface="+mn-cs"/>
              </a:rPr>
              <a:t>There is no ‘e’ here this time which tells us the friend is masculine. </a:t>
            </a:r>
            <a:endParaRPr kumimoji="0" lang="en-GB" sz="2400" b="1" i="0" u="none" strike="noStrike" kern="0" cap="none" spc="0" normalizeH="0" baseline="0" noProof="0" dirty="0">
              <a:ln>
                <a:noFill/>
              </a:ln>
              <a:solidFill>
                <a:schemeClr val="bg1"/>
              </a:solidFill>
              <a:effectLst/>
              <a:uLnTx/>
              <a:uFillTx/>
              <a:latin typeface="Century Gothic" panose="020F0302020204030204"/>
              <a:ea typeface="+mn-ea"/>
              <a:cs typeface="+mn-cs"/>
            </a:endParaRPr>
          </a:p>
        </p:txBody>
      </p:sp>
      <p:sp>
        <p:nvSpPr>
          <p:cNvPr id="18" name="Oval Callout 19">
            <a:extLst>
              <a:ext uri="{FF2B5EF4-FFF2-40B4-BE49-F238E27FC236}">
                <a16:creationId xmlns:a16="http://schemas.microsoft.com/office/drawing/2014/main" id="{4832991A-A1AC-4C37-8FA7-012B7BB099FF}"/>
              </a:ext>
            </a:extLst>
          </p:cNvPr>
          <p:cNvSpPr/>
          <p:nvPr/>
        </p:nvSpPr>
        <p:spPr>
          <a:xfrm>
            <a:off x="1889443" y="5563928"/>
            <a:ext cx="4190518" cy="1172633"/>
          </a:xfrm>
          <a:prstGeom prst="wedgeEllipseCallout">
            <a:avLst>
              <a:gd name="adj1" fmla="val 19378"/>
              <a:gd name="adj2" fmla="val -43680"/>
            </a:avLst>
          </a:prstGeom>
          <a:solidFill>
            <a:srgbClr val="00B05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chemeClr val="bg1"/>
                </a:solidFill>
                <a:effectLst/>
                <a:uLnTx/>
                <a:uFillTx/>
                <a:latin typeface="Century Gothic" panose="020F0302020204030204"/>
                <a:ea typeface="+mn-ea"/>
                <a:cs typeface="+mn-cs"/>
              </a:rPr>
              <a:t>That</a:t>
            </a:r>
            <a:r>
              <a:rPr kumimoji="0" lang="en-GB" sz="2400" b="1" i="0" u="none" strike="noStrike" kern="0" cap="none" spc="0" normalizeH="0" noProof="0" dirty="0">
                <a:ln>
                  <a:noFill/>
                </a:ln>
                <a:solidFill>
                  <a:schemeClr val="bg1"/>
                </a:solidFill>
                <a:effectLst/>
                <a:uLnTx/>
                <a:uFillTx/>
                <a:latin typeface="Century Gothic" panose="020F0302020204030204"/>
                <a:ea typeface="+mn-ea"/>
                <a:cs typeface="+mn-cs"/>
              </a:rPr>
              <a:t> is not a [male] friend.</a:t>
            </a:r>
            <a:endParaRPr kumimoji="0" lang="en-GB" sz="2400" b="1" i="0" u="none" strike="noStrike" kern="0" cap="none" spc="0" normalizeH="0" baseline="0" noProof="0" dirty="0">
              <a:ln>
                <a:noFill/>
              </a:ln>
              <a:solidFill>
                <a:schemeClr val="bg1"/>
              </a:solidFill>
              <a:effectLst/>
              <a:uLnTx/>
              <a:uFillTx/>
              <a:latin typeface="Century Gothic" panose="020F0302020204030204"/>
              <a:ea typeface="+mn-ea"/>
              <a:cs typeface="+mn-cs"/>
            </a:endParaRPr>
          </a:p>
        </p:txBody>
      </p:sp>
      <p:pic>
        <p:nvPicPr>
          <p:cNvPr id="20" name="Picture 19" descr="Icon&#10;&#10;Description automatically generated">
            <a:extLst>
              <a:ext uri="{FF2B5EF4-FFF2-40B4-BE49-F238E27FC236}">
                <a16:creationId xmlns:a16="http://schemas.microsoft.com/office/drawing/2014/main" id="{52C2F698-29E8-4C1C-A0BA-E0C70E2CC0E5}"/>
              </a:ext>
            </a:extLst>
          </p:cNvPr>
          <p:cNvPicPr>
            <a:picLocks noChangeAspect="1"/>
          </p:cNvPicPr>
          <p:nvPr/>
        </p:nvPicPr>
        <p:blipFill rotWithShape="1">
          <a:blip r:embed="rId9">
            <a:extLst>
              <a:ext uri="{28A0092B-C50C-407E-A947-70E740481C1C}">
                <a14:useLocalDpi xmlns:a14="http://schemas.microsoft.com/office/drawing/2010/main" val="0"/>
              </a:ext>
            </a:extLst>
          </a:blip>
          <a:srcRect r="50000"/>
          <a:stretch/>
        </p:blipFill>
        <p:spPr>
          <a:xfrm>
            <a:off x="6147452" y="2922832"/>
            <a:ext cx="670265" cy="670264"/>
          </a:xfrm>
          <a:prstGeom prst="rect">
            <a:avLst/>
          </a:prstGeom>
        </p:spPr>
      </p:pic>
      <p:sp>
        <p:nvSpPr>
          <p:cNvPr id="19" name="Oval Callout 19">
            <a:extLst>
              <a:ext uri="{FF2B5EF4-FFF2-40B4-BE49-F238E27FC236}">
                <a16:creationId xmlns:a16="http://schemas.microsoft.com/office/drawing/2014/main" id="{BF39D8D1-53F7-4261-98B4-A636AD9B08AD}"/>
              </a:ext>
            </a:extLst>
          </p:cNvPr>
          <p:cNvSpPr/>
          <p:nvPr/>
        </p:nvSpPr>
        <p:spPr>
          <a:xfrm>
            <a:off x="0" y="4434730"/>
            <a:ext cx="4385722" cy="1134308"/>
          </a:xfrm>
          <a:prstGeom prst="wedgeEllipseCallout">
            <a:avLst>
              <a:gd name="adj1" fmla="val 61704"/>
              <a:gd name="adj2" fmla="val -92136"/>
            </a:avLst>
          </a:prstGeom>
          <a:solidFill>
            <a:srgbClr val="00206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lvl="0" algn="ctr">
              <a:defRPr/>
            </a:pPr>
            <a:r>
              <a:rPr lang="en-GB" sz="2400" b="1" kern="0" noProof="0" dirty="0">
                <a:solidFill>
                  <a:schemeClr val="bg1"/>
                </a:solidFill>
                <a:latin typeface="Century Gothic" panose="020F0302020204030204"/>
              </a:rPr>
              <a:t>Remember that </a:t>
            </a:r>
            <a:r>
              <a:rPr lang="en-GB" sz="2400" b="1" kern="0" dirty="0">
                <a:solidFill>
                  <a:schemeClr val="bg1"/>
                </a:solidFill>
                <a:latin typeface="Century Gothic" panose="020F0302020204030204"/>
              </a:rPr>
              <a:t>k</a:t>
            </a:r>
            <a:r>
              <a:rPr kumimoji="0" lang="en-GB" sz="2400" b="1" i="0" u="none" strike="noStrike" kern="0" cap="none" spc="0" normalizeH="0" baseline="0" noProof="0" dirty="0" err="1">
                <a:ln>
                  <a:noFill/>
                </a:ln>
                <a:solidFill>
                  <a:schemeClr val="bg1"/>
                </a:solidFill>
                <a:effectLst/>
                <a:uLnTx/>
                <a:uFillTx/>
                <a:latin typeface="Century Gothic" panose="020F0302020204030204"/>
                <a:ea typeface="+mn-ea"/>
                <a:cs typeface="+mn-cs"/>
              </a:rPr>
              <a:t>ein</a:t>
            </a:r>
            <a:r>
              <a:rPr kumimoji="0" lang="en-GB" sz="2400" b="1" i="0" u="none" strike="noStrike" kern="0" cap="none" spc="0" normalizeH="0" noProof="0" dirty="0">
                <a:ln>
                  <a:noFill/>
                </a:ln>
                <a:solidFill>
                  <a:schemeClr val="bg1"/>
                </a:solidFill>
                <a:effectLst/>
                <a:uLnTx/>
                <a:uFillTx/>
                <a:latin typeface="Century Gothic" panose="020F0302020204030204"/>
                <a:ea typeface="+mn-ea"/>
                <a:cs typeface="+mn-cs"/>
              </a:rPr>
              <a:t> is used for ‘not a’ before a noun</a:t>
            </a:r>
            <a:endParaRPr kumimoji="0" lang="en-GB" sz="2400" b="1" i="0" u="none" strike="noStrike" kern="0" cap="none" spc="0" normalizeH="0" baseline="0" noProof="0" dirty="0">
              <a:ln>
                <a:noFill/>
              </a:ln>
              <a:solidFill>
                <a:schemeClr val="bg1"/>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531927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animBg="1"/>
      <p:bldP spid="16" grpId="0" animBg="1"/>
      <p:bldP spid="17" grpId="0" animBg="1"/>
      <p:bldP spid="18" grpId="0" animBg="1"/>
      <p:bldP spid="1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stomShape 6">
            <a:extLst>
              <a:ext uri="{FF2B5EF4-FFF2-40B4-BE49-F238E27FC236}">
                <a16:creationId xmlns:a16="http://schemas.microsoft.com/office/drawing/2014/main" id="{DDBEB39E-F0B5-4476-A92E-519F07FD7A82}"/>
              </a:ext>
            </a:extLst>
          </p:cNvPr>
          <p:cNvSpPr/>
          <p:nvPr/>
        </p:nvSpPr>
        <p:spPr>
          <a:xfrm>
            <a:off x="51943" y="147112"/>
            <a:ext cx="10263131" cy="545189"/>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t"/>
          <a:lstStyle/>
          <a:p>
            <a:pPr>
              <a:defRPr/>
            </a:pPr>
            <a:r>
              <a:rPr kumimoji="0" lang="en-GB" sz="2800" b="1" i="0" u="none" strike="noStrike" kern="1200" cap="none" spc="-1" normalizeH="0" baseline="0" noProof="0" dirty="0">
                <a:ln>
                  <a:noFill/>
                </a:ln>
                <a:solidFill>
                  <a:srgbClr val="002060"/>
                </a:solidFill>
                <a:effectLst/>
                <a:uLnTx/>
                <a:uFillTx/>
                <a:latin typeface="Century gothic"/>
                <a:ea typeface="+mn-ea"/>
                <a:cs typeface="+mn-cs"/>
              </a:rPr>
              <a:t>Moritz makes another quiz for Robbie to help </a:t>
            </a:r>
            <a:r>
              <a:rPr lang="en-GB" sz="2800" b="1" spc="-1" dirty="0">
                <a:solidFill>
                  <a:srgbClr val="002060"/>
                </a:solidFill>
                <a:latin typeface="Century gothic"/>
              </a:rPr>
              <a:t>him </a:t>
            </a:r>
            <a:r>
              <a:rPr kumimoji="0" lang="en-GB" sz="2800" b="1" i="0" u="none" strike="noStrike" kern="1200" cap="none" spc="-1" normalizeH="0" baseline="0" noProof="0" dirty="0">
                <a:ln>
                  <a:noFill/>
                </a:ln>
                <a:solidFill>
                  <a:srgbClr val="002060"/>
                </a:solidFill>
                <a:effectLst/>
                <a:uLnTx/>
                <a:uFillTx/>
                <a:latin typeface="Century gothic"/>
                <a:ea typeface="+mn-ea"/>
                <a:cs typeface="+mn-cs"/>
              </a:rPr>
              <a:t>practise German.</a:t>
            </a:r>
            <a:endParaRPr kumimoji="0" lang="en-GB" sz="2800" b="0" i="0" u="none" strike="noStrike" kern="1200" cap="none" spc="-1" normalizeH="0" baseline="0" noProof="0" dirty="0">
              <a:ln>
                <a:noFill/>
              </a:ln>
              <a:solidFill>
                <a:prstClr val="black"/>
              </a:solidFill>
              <a:effectLst/>
              <a:uLnTx/>
              <a:uFillTx/>
              <a:latin typeface="Century gothic"/>
              <a:ea typeface="+mn-ea"/>
              <a:cs typeface="+mn-cs"/>
            </a:endParaRPr>
          </a:p>
        </p:txBody>
      </p:sp>
      <p:pic>
        <p:nvPicPr>
          <p:cNvPr id="3" name="Picture 2" descr="Icon&#10;&#10;Description automatically generated">
            <a:extLst>
              <a:ext uri="{FF2B5EF4-FFF2-40B4-BE49-F238E27FC236}">
                <a16:creationId xmlns:a16="http://schemas.microsoft.com/office/drawing/2014/main" id="{006E342A-7C9C-48EE-93A8-D69D41CC6D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97654" y="144920"/>
            <a:ext cx="1127858" cy="829128"/>
          </a:xfrm>
          <a:prstGeom prst="rect">
            <a:avLst/>
          </a:prstGeom>
        </p:spPr>
      </p:pic>
      <p:pic>
        <p:nvPicPr>
          <p:cNvPr id="4" name="Graphic 3" descr="Teacher">
            <a:extLst>
              <a:ext uri="{FF2B5EF4-FFF2-40B4-BE49-F238E27FC236}">
                <a16:creationId xmlns:a16="http://schemas.microsoft.com/office/drawing/2014/main" id="{4DF317D3-34B4-47D8-9B22-07568F2A0DB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1943" y="912208"/>
            <a:ext cx="914400" cy="914400"/>
          </a:xfrm>
          <a:prstGeom prst="rect">
            <a:avLst/>
          </a:prstGeom>
        </p:spPr>
      </p:pic>
      <p:sp>
        <p:nvSpPr>
          <p:cNvPr id="5" name="Google Shape;108;p3">
            <a:extLst>
              <a:ext uri="{FF2B5EF4-FFF2-40B4-BE49-F238E27FC236}">
                <a16:creationId xmlns:a16="http://schemas.microsoft.com/office/drawing/2014/main" id="{CCC9E947-7C3A-444D-B7E0-363ED7037BE5}"/>
              </a:ext>
            </a:extLst>
          </p:cNvPr>
          <p:cNvSpPr txBox="1"/>
          <p:nvPr/>
        </p:nvSpPr>
        <p:spPr>
          <a:xfrm>
            <a:off x="966342" y="993900"/>
            <a:ext cx="10667587" cy="954067"/>
          </a:xfrm>
          <a:prstGeom prst="rect">
            <a:avLst/>
          </a:prstGeom>
          <a:solidFill>
            <a:srgbClr val="002060"/>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Should Robbie</a:t>
            </a:r>
            <a:r>
              <a:rPr kumimoji="0" lang="en-GB" sz="2800" b="1"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choose the male or female noun? Why? What does the sentence mean?</a:t>
            </a:r>
            <a:endParaRPr kumimoji="0" sz="28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pic>
        <p:nvPicPr>
          <p:cNvPr id="6" name="Picture 5">
            <a:extLst>
              <a:ext uri="{FF2B5EF4-FFF2-40B4-BE49-F238E27FC236}">
                <a16:creationId xmlns:a16="http://schemas.microsoft.com/office/drawing/2014/main" id="{F053AC20-58DD-4A75-A630-6EDB11D4766E}"/>
              </a:ext>
            </a:extLst>
          </p:cNvPr>
          <p:cNvPicPr>
            <a:picLocks noChangeAspect="1"/>
          </p:cNvPicPr>
          <p:nvPr/>
        </p:nvPicPr>
        <p:blipFill>
          <a:blip r:embed="rId6"/>
          <a:stretch>
            <a:fillRect/>
          </a:stretch>
        </p:blipFill>
        <p:spPr>
          <a:xfrm>
            <a:off x="10773268" y="1764768"/>
            <a:ext cx="1152244" cy="1170533"/>
          </a:xfrm>
          <a:prstGeom prst="rect">
            <a:avLst/>
          </a:prstGeom>
        </p:spPr>
      </p:pic>
      <p:sp>
        <p:nvSpPr>
          <p:cNvPr id="7" name="Speech Bubble: Rectangle with Corners Rounded 6">
            <a:extLst>
              <a:ext uri="{FF2B5EF4-FFF2-40B4-BE49-F238E27FC236}">
                <a16:creationId xmlns:a16="http://schemas.microsoft.com/office/drawing/2014/main" id="{7EAF88DF-7786-47D6-864F-1D3BC6821607}"/>
              </a:ext>
            </a:extLst>
          </p:cNvPr>
          <p:cNvSpPr/>
          <p:nvPr/>
        </p:nvSpPr>
        <p:spPr>
          <a:xfrm>
            <a:off x="2462462" y="2740071"/>
            <a:ext cx="9486438" cy="2246299"/>
          </a:xfrm>
          <a:prstGeom prst="wedgeRoundRectCallout">
            <a:avLst>
              <a:gd name="adj1" fmla="val -60206"/>
              <a:gd name="adj2" fmla="val 4318"/>
              <a:gd name="adj3" fmla="val 16667"/>
            </a:avLst>
          </a:prstGeom>
          <a:solidFill>
            <a:srgbClr val="FFC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t>Das </a:t>
            </a:r>
            <a:r>
              <a:rPr lang="en-GB" sz="4000" dirty="0" err="1"/>
              <a:t>ist</a:t>
            </a:r>
            <a:r>
              <a:rPr lang="en-GB" sz="4000" dirty="0"/>
              <a:t> </a:t>
            </a:r>
            <a:r>
              <a:rPr lang="en-GB" sz="4000" dirty="0" err="1"/>
              <a:t>nicht</a:t>
            </a:r>
            <a:r>
              <a:rPr lang="en-GB" sz="4000" dirty="0"/>
              <a:t> die Freund / </a:t>
            </a:r>
            <a:r>
              <a:rPr lang="en-GB" sz="4000" dirty="0" err="1"/>
              <a:t>Freundin</a:t>
            </a:r>
            <a:r>
              <a:rPr lang="en-GB" sz="4000" dirty="0"/>
              <a:t>.</a:t>
            </a:r>
          </a:p>
        </p:txBody>
      </p:sp>
      <p:pic>
        <p:nvPicPr>
          <p:cNvPr id="8" name="Picture 7">
            <a:extLst>
              <a:ext uri="{FF2B5EF4-FFF2-40B4-BE49-F238E27FC236}">
                <a16:creationId xmlns:a16="http://schemas.microsoft.com/office/drawing/2014/main" id="{235E3D2C-52EB-481A-B328-0331B45337BB}"/>
              </a:ext>
            </a:extLst>
          </p:cNvPr>
          <p:cNvPicPr>
            <a:picLocks noChangeAspect="1"/>
          </p:cNvPicPr>
          <p:nvPr/>
        </p:nvPicPr>
        <p:blipFill>
          <a:blip r:embed="rId7"/>
          <a:stretch>
            <a:fillRect/>
          </a:stretch>
        </p:blipFill>
        <p:spPr>
          <a:xfrm>
            <a:off x="11361583" y="1362327"/>
            <a:ext cx="225572" cy="445047"/>
          </a:xfrm>
          <a:prstGeom prst="rect">
            <a:avLst/>
          </a:prstGeom>
        </p:spPr>
      </p:pic>
      <p:pic>
        <p:nvPicPr>
          <p:cNvPr id="9" name="Picture 8">
            <a:extLst>
              <a:ext uri="{FF2B5EF4-FFF2-40B4-BE49-F238E27FC236}">
                <a16:creationId xmlns:a16="http://schemas.microsoft.com/office/drawing/2014/main" id="{FF7CFE41-4DE0-416F-A97B-02AD23179B57}"/>
              </a:ext>
            </a:extLst>
          </p:cNvPr>
          <p:cNvPicPr>
            <a:picLocks noChangeAspect="1"/>
          </p:cNvPicPr>
          <p:nvPr/>
        </p:nvPicPr>
        <p:blipFill>
          <a:blip r:embed="rId7"/>
          <a:stretch>
            <a:fillRect/>
          </a:stretch>
        </p:blipFill>
        <p:spPr>
          <a:xfrm>
            <a:off x="11723328" y="1542244"/>
            <a:ext cx="225572" cy="445047"/>
          </a:xfrm>
          <a:prstGeom prst="rect">
            <a:avLst/>
          </a:prstGeom>
        </p:spPr>
      </p:pic>
      <p:pic>
        <p:nvPicPr>
          <p:cNvPr id="10" name="Picture 9">
            <a:extLst>
              <a:ext uri="{FF2B5EF4-FFF2-40B4-BE49-F238E27FC236}">
                <a16:creationId xmlns:a16="http://schemas.microsoft.com/office/drawing/2014/main" id="{2FFD7A3C-2399-4CE8-9BBD-4E2668F6503A}"/>
              </a:ext>
            </a:extLst>
          </p:cNvPr>
          <p:cNvPicPr>
            <a:picLocks noChangeAspect="1"/>
          </p:cNvPicPr>
          <p:nvPr/>
        </p:nvPicPr>
        <p:blipFill>
          <a:blip r:embed="rId7"/>
          <a:stretch>
            <a:fillRect/>
          </a:stretch>
        </p:blipFill>
        <p:spPr>
          <a:xfrm>
            <a:off x="11089236" y="1381561"/>
            <a:ext cx="225572" cy="445047"/>
          </a:xfrm>
          <a:prstGeom prst="rect">
            <a:avLst/>
          </a:prstGeom>
        </p:spPr>
      </p:pic>
      <p:sp>
        <p:nvSpPr>
          <p:cNvPr id="12" name="TextBox 11">
            <a:extLst>
              <a:ext uri="{FF2B5EF4-FFF2-40B4-BE49-F238E27FC236}">
                <a16:creationId xmlns:a16="http://schemas.microsoft.com/office/drawing/2014/main" id="{08493BA3-C5A3-4719-9056-49B8E0E633B5}"/>
              </a:ext>
            </a:extLst>
          </p:cNvPr>
          <p:cNvSpPr txBox="1"/>
          <p:nvPr/>
        </p:nvSpPr>
        <p:spPr>
          <a:xfrm>
            <a:off x="6942302" y="3467166"/>
            <a:ext cx="2237290" cy="780972"/>
          </a:xfrm>
          <a:prstGeom prst="rect">
            <a:avLst/>
          </a:prstGeom>
          <a:solidFill>
            <a:srgbClr val="FFC000"/>
          </a:solidFill>
        </p:spPr>
        <p:txBody>
          <a:bodyPr wrap="square" rtlCol="0">
            <a:spAutoFit/>
          </a:bodyPr>
          <a:lstStyle/>
          <a:p>
            <a:endParaRPr lang="en-GB" dirty="0"/>
          </a:p>
        </p:txBody>
      </p:sp>
      <p:pic>
        <p:nvPicPr>
          <p:cNvPr id="13" name="Picture 12">
            <a:extLst>
              <a:ext uri="{FF2B5EF4-FFF2-40B4-BE49-F238E27FC236}">
                <a16:creationId xmlns:a16="http://schemas.microsoft.com/office/drawing/2014/main" id="{FD27840A-8B7A-45A1-B786-8B98F021963A}"/>
              </a:ext>
            </a:extLst>
          </p:cNvPr>
          <p:cNvPicPr>
            <a:picLocks noChangeAspect="1"/>
          </p:cNvPicPr>
          <p:nvPr/>
        </p:nvPicPr>
        <p:blipFill>
          <a:blip r:embed="rId8"/>
          <a:stretch>
            <a:fillRect/>
          </a:stretch>
        </p:blipFill>
        <p:spPr>
          <a:xfrm>
            <a:off x="189035" y="3072056"/>
            <a:ext cx="1554615" cy="3785944"/>
          </a:xfrm>
          <a:prstGeom prst="rect">
            <a:avLst/>
          </a:prstGeom>
        </p:spPr>
      </p:pic>
      <p:sp>
        <p:nvSpPr>
          <p:cNvPr id="14" name="Oval 13">
            <a:extLst>
              <a:ext uri="{FF2B5EF4-FFF2-40B4-BE49-F238E27FC236}">
                <a16:creationId xmlns:a16="http://schemas.microsoft.com/office/drawing/2014/main" id="{19D292BF-EF6D-4998-AA67-756F7A25519E}"/>
              </a:ext>
            </a:extLst>
          </p:cNvPr>
          <p:cNvSpPr/>
          <p:nvPr/>
        </p:nvSpPr>
        <p:spPr>
          <a:xfrm>
            <a:off x="10836170" y="3493609"/>
            <a:ext cx="478638" cy="934453"/>
          </a:xfrm>
          <a:prstGeom prst="ellipse">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a:extLst>
              <a:ext uri="{FF2B5EF4-FFF2-40B4-BE49-F238E27FC236}">
                <a16:creationId xmlns:a16="http://schemas.microsoft.com/office/drawing/2014/main" id="{822272AC-93EF-4AE7-8B9B-DA16B0F5F54C}"/>
              </a:ext>
            </a:extLst>
          </p:cNvPr>
          <p:cNvSpPr/>
          <p:nvPr/>
        </p:nvSpPr>
        <p:spPr>
          <a:xfrm>
            <a:off x="6010725" y="3415392"/>
            <a:ext cx="931577" cy="934453"/>
          </a:xfrm>
          <a:prstGeom prst="ellipse">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Callout 19">
            <a:extLst>
              <a:ext uri="{FF2B5EF4-FFF2-40B4-BE49-F238E27FC236}">
                <a16:creationId xmlns:a16="http://schemas.microsoft.com/office/drawing/2014/main" id="{23A3DCA6-4108-4276-AD45-29268B7FE8F2}"/>
              </a:ext>
            </a:extLst>
          </p:cNvPr>
          <p:cNvSpPr/>
          <p:nvPr/>
        </p:nvSpPr>
        <p:spPr>
          <a:xfrm>
            <a:off x="7395411" y="5495673"/>
            <a:ext cx="4190518" cy="1172633"/>
          </a:xfrm>
          <a:prstGeom prst="wedgeEllipseCallout">
            <a:avLst>
              <a:gd name="adj1" fmla="val -76809"/>
              <a:gd name="adj2" fmla="val -165322"/>
            </a:avLst>
          </a:prstGeom>
          <a:solidFill>
            <a:srgbClr val="00206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chemeClr val="bg1"/>
                </a:solidFill>
                <a:effectLst/>
                <a:uLnTx/>
                <a:uFillTx/>
                <a:latin typeface="Century Gothic" panose="020F0302020204030204"/>
                <a:ea typeface="+mn-ea"/>
                <a:cs typeface="+mn-cs"/>
              </a:rPr>
              <a:t>The</a:t>
            </a:r>
            <a:r>
              <a:rPr kumimoji="0" lang="en-GB" sz="2400" b="1" i="0" u="none" strike="noStrike" kern="0" cap="none" spc="0" normalizeH="0" noProof="0" dirty="0">
                <a:ln>
                  <a:noFill/>
                </a:ln>
                <a:solidFill>
                  <a:schemeClr val="bg1"/>
                </a:solidFill>
                <a:effectLst/>
                <a:uLnTx/>
                <a:uFillTx/>
                <a:latin typeface="Century Gothic" panose="020F0302020204030204"/>
                <a:ea typeface="+mn-ea"/>
                <a:cs typeface="+mn-cs"/>
              </a:rPr>
              <a:t> ‘die’ here tells </a:t>
            </a:r>
            <a:r>
              <a:rPr kumimoji="0" lang="en-GB" sz="2400" b="1" i="0" u="none" strike="noStrike" kern="0" cap="none" spc="0" normalizeH="0" noProof="0">
                <a:ln>
                  <a:noFill/>
                </a:ln>
                <a:solidFill>
                  <a:schemeClr val="bg1"/>
                </a:solidFill>
                <a:effectLst/>
                <a:uLnTx/>
                <a:uFillTx/>
                <a:latin typeface="Century Gothic" panose="020F0302020204030204"/>
                <a:ea typeface="+mn-ea"/>
                <a:cs typeface="+mn-cs"/>
              </a:rPr>
              <a:t>Robbie they need </a:t>
            </a:r>
            <a:r>
              <a:rPr kumimoji="0" lang="en-GB" sz="2400" b="1" i="0" u="none" strike="noStrike" kern="0" cap="none" spc="0" normalizeH="0" noProof="0" dirty="0">
                <a:ln>
                  <a:noFill/>
                </a:ln>
                <a:solidFill>
                  <a:schemeClr val="bg1"/>
                </a:solidFill>
                <a:effectLst/>
                <a:uLnTx/>
                <a:uFillTx/>
                <a:latin typeface="Century Gothic" panose="020F0302020204030204"/>
                <a:ea typeface="+mn-ea"/>
                <a:cs typeface="+mn-cs"/>
              </a:rPr>
              <a:t>a female noun.</a:t>
            </a:r>
            <a:endParaRPr kumimoji="0" lang="en-GB" sz="2400" b="1" i="0" u="none" strike="noStrike" kern="0" cap="none" spc="0" normalizeH="0" baseline="0" noProof="0" dirty="0">
              <a:ln>
                <a:noFill/>
              </a:ln>
              <a:solidFill>
                <a:schemeClr val="bg1"/>
              </a:solidFill>
              <a:effectLst/>
              <a:uLnTx/>
              <a:uFillTx/>
              <a:latin typeface="Century Gothic" panose="020F0302020204030204"/>
              <a:ea typeface="+mn-ea"/>
              <a:cs typeface="+mn-cs"/>
            </a:endParaRPr>
          </a:p>
        </p:txBody>
      </p:sp>
      <p:sp>
        <p:nvSpPr>
          <p:cNvPr id="18" name="Oval Callout 19">
            <a:extLst>
              <a:ext uri="{FF2B5EF4-FFF2-40B4-BE49-F238E27FC236}">
                <a16:creationId xmlns:a16="http://schemas.microsoft.com/office/drawing/2014/main" id="{4832991A-A1AC-4C37-8FA7-012B7BB099FF}"/>
              </a:ext>
            </a:extLst>
          </p:cNvPr>
          <p:cNvSpPr/>
          <p:nvPr/>
        </p:nvSpPr>
        <p:spPr>
          <a:xfrm>
            <a:off x="1889443" y="5563928"/>
            <a:ext cx="4190518" cy="1172633"/>
          </a:xfrm>
          <a:prstGeom prst="wedgeEllipseCallout">
            <a:avLst>
              <a:gd name="adj1" fmla="val 18555"/>
              <a:gd name="adj2" fmla="val -46623"/>
            </a:avLst>
          </a:prstGeom>
          <a:solidFill>
            <a:srgbClr val="00B05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2400" b="1" kern="0" dirty="0">
                <a:solidFill>
                  <a:schemeClr val="bg1"/>
                </a:solidFill>
                <a:latin typeface="Century Gothic" panose="020F0302020204030204"/>
              </a:rPr>
              <a:t>That is not the</a:t>
            </a:r>
            <a:r>
              <a:rPr kumimoji="0" lang="en-GB" sz="2400" b="1" i="0" u="none" strike="noStrike" kern="0" cap="none" spc="0" normalizeH="0" noProof="0" dirty="0">
                <a:ln>
                  <a:noFill/>
                </a:ln>
                <a:solidFill>
                  <a:schemeClr val="bg1"/>
                </a:solidFill>
                <a:effectLst/>
                <a:uLnTx/>
                <a:uFillTx/>
                <a:latin typeface="Century Gothic" panose="020F0302020204030204"/>
                <a:ea typeface="+mn-ea"/>
                <a:cs typeface="+mn-cs"/>
              </a:rPr>
              <a:t> </a:t>
            </a:r>
            <a:r>
              <a:rPr lang="en-GB" sz="2400" b="1" kern="0" dirty="0">
                <a:solidFill>
                  <a:schemeClr val="bg1"/>
                </a:solidFill>
                <a:latin typeface="Century Gothic" panose="020F0302020204030204"/>
              </a:rPr>
              <a:t>[</a:t>
            </a:r>
            <a:r>
              <a:rPr kumimoji="0" lang="en-GB" sz="2400" b="1" i="0" u="none" strike="noStrike" kern="0" cap="none" spc="0" normalizeH="0" noProof="0" dirty="0">
                <a:ln>
                  <a:noFill/>
                </a:ln>
                <a:solidFill>
                  <a:schemeClr val="bg1"/>
                </a:solidFill>
                <a:effectLst/>
                <a:uLnTx/>
                <a:uFillTx/>
                <a:latin typeface="Century Gothic" panose="020F0302020204030204"/>
                <a:ea typeface="+mn-ea"/>
                <a:cs typeface="+mn-cs"/>
              </a:rPr>
              <a:t>female] friend.</a:t>
            </a:r>
            <a:endParaRPr kumimoji="0" lang="en-GB" sz="2400" b="1" i="0" u="none" strike="noStrike" kern="0" cap="none" spc="0" normalizeH="0" baseline="0" noProof="0" dirty="0">
              <a:ln>
                <a:noFill/>
              </a:ln>
              <a:solidFill>
                <a:schemeClr val="bg1"/>
              </a:solidFill>
              <a:effectLst/>
              <a:uLnTx/>
              <a:uFillTx/>
              <a:latin typeface="Century Gothic" panose="020F0302020204030204"/>
              <a:ea typeface="+mn-ea"/>
              <a:cs typeface="+mn-cs"/>
            </a:endParaRPr>
          </a:p>
        </p:txBody>
      </p:sp>
      <p:pic>
        <p:nvPicPr>
          <p:cNvPr id="20" name="Picture 19" descr="Icon&#10;&#10;Description automatically generated">
            <a:extLst>
              <a:ext uri="{FF2B5EF4-FFF2-40B4-BE49-F238E27FC236}">
                <a16:creationId xmlns:a16="http://schemas.microsoft.com/office/drawing/2014/main" id="{D88F55F5-C936-4B60-9247-2C2C136DE7C4}"/>
              </a:ext>
            </a:extLst>
          </p:cNvPr>
          <p:cNvPicPr>
            <a:picLocks noChangeAspect="1"/>
          </p:cNvPicPr>
          <p:nvPr/>
        </p:nvPicPr>
        <p:blipFill rotWithShape="1">
          <a:blip r:embed="rId9">
            <a:extLst>
              <a:ext uri="{28A0092B-C50C-407E-A947-70E740481C1C}">
                <a14:useLocalDpi xmlns:a14="http://schemas.microsoft.com/office/drawing/2010/main" val="0"/>
              </a:ext>
            </a:extLst>
          </a:blip>
          <a:srcRect r="50000"/>
          <a:stretch/>
        </p:blipFill>
        <p:spPr>
          <a:xfrm>
            <a:off x="9614527" y="3041199"/>
            <a:ext cx="670265" cy="670264"/>
          </a:xfrm>
          <a:prstGeom prst="rect">
            <a:avLst/>
          </a:prstGeom>
        </p:spPr>
      </p:pic>
    </p:spTree>
    <p:extLst>
      <p:ext uri="{BB962C8B-B14F-4D97-AF65-F5344CB8AC3E}">
        <p14:creationId xmlns:p14="http://schemas.microsoft.com/office/powerpoint/2010/main" val="419257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animBg="1"/>
      <p:bldP spid="14" grpId="0" animBg="1"/>
      <p:bldP spid="16" grpId="0" animBg="1"/>
      <p:bldP spid="17" grpId="0" animBg="1"/>
      <p:bldP spid="1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stomShape 6">
            <a:extLst>
              <a:ext uri="{FF2B5EF4-FFF2-40B4-BE49-F238E27FC236}">
                <a16:creationId xmlns:a16="http://schemas.microsoft.com/office/drawing/2014/main" id="{DDBEB39E-F0B5-4476-A92E-519F07FD7A82}"/>
              </a:ext>
            </a:extLst>
          </p:cNvPr>
          <p:cNvSpPr/>
          <p:nvPr/>
        </p:nvSpPr>
        <p:spPr>
          <a:xfrm>
            <a:off x="51943" y="147112"/>
            <a:ext cx="10263131" cy="545189"/>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t"/>
          <a:lstStyle/>
          <a:p>
            <a:pPr>
              <a:defRPr/>
            </a:pPr>
            <a:r>
              <a:rPr kumimoji="0" lang="en-GB" sz="2800" b="1" i="0" u="none" strike="noStrike" kern="1200" cap="none" spc="-1" normalizeH="0" baseline="0" noProof="0" dirty="0">
                <a:ln>
                  <a:noFill/>
                </a:ln>
                <a:solidFill>
                  <a:srgbClr val="002060"/>
                </a:solidFill>
                <a:effectLst/>
                <a:uLnTx/>
                <a:uFillTx/>
                <a:latin typeface="Century gothic"/>
                <a:ea typeface="+mn-ea"/>
                <a:cs typeface="+mn-cs"/>
              </a:rPr>
              <a:t>Moritz makes another quiz for Robbie to help </a:t>
            </a:r>
            <a:r>
              <a:rPr lang="en-GB" sz="2800" b="1" spc="-1" dirty="0">
                <a:solidFill>
                  <a:srgbClr val="002060"/>
                </a:solidFill>
                <a:latin typeface="Century gothic"/>
              </a:rPr>
              <a:t>him </a:t>
            </a:r>
            <a:r>
              <a:rPr kumimoji="0" lang="en-GB" sz="2800" b="1" i="0" u="none" strike="noStrike" kern="1200" cap="none" spc="-1" normalizeH="0" baseline="0" noProof="0" dirty="0">
                <a:ln>
                  <a:noFill/>
                </a:ln>
                <a:solidFill>
                  <a:srgbClr val="002060"/>
                </a:solidFill>
                <a:effectLst/>
                <a:uLnTx/>
                <a:uFillTx/>
                <a:latin typeface="Century gothic"/>
                <a:ea typeface="+mn-ea"/>
                <a:cs typeface="+mn-cs"/>
              </a:rPr>
              <a:t>practise German.</a:t>
            </a:r>
            <a:endParaRPr kumimoji="0" lang="en-GB" sz="2800" b="0" i="0" u="none" strike="noStrike" kern="1200" cap="none" spc="-1" normalizeH="0" baseline="0" noProof="0" dirty="0">
              <a:ln>
                <a:noFill/>
              </a:ln>
              <a:solidFill>
                <a:prstClr val="black"/>
              </a:solidFill>
              <a:effectLst/>
              <a:uLnTx/>
              <a:uFillTx/>
              <a:latin typeface="Century gothic"/>
              <a:ea typeface="+mn-ea"/>
              <a:cs typeface="+mn-cs"/>
            </a:endParaRPr>
          </a:p>
        </p:txBody>
      </p:sp>
      <p:pic>
        <p:nvPicPr>
          <p:cNvPr id="3" name="Picture 2" descr="Icon&#10;&#10;Description automatically generated">
            <a:extLst>
              <a:ext uri="{FF2B5EF4-FFF2-40B4-BE49-F238E27FC236}">
                <a16:creationId xmlns:a16="http://schemas.microsoft.com/office/drawing/2014/main" id="{006E342A-7C9C-48EE-93A8-D69D41CC6D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97654" y="144920"/>
            <a:ext cx="1127858" cy="829128"/>
          </a:xfrm>
          <a:prstGeom prst="rect">
            <a:avLst/>
          </a:prstGeom>
        </p:spPr>
      </p:pic>
      <p:pic>
        <p:nvPicPr>
          <p:cNvPr id="4" name="Graphic 3" descr="Teacher">
            <a:extLst>
              <a:ext uri="{FF2B5EF4-FFF2-40B4-BE49-F238E27FC236}">
                <a16:creationId xmlns:a16="http://schemas.microsoft.com/office/drawing/2014/main" id="{4DF317D3-34B4-47D8-9B22-07568F2A0DB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1943" y="912208"/>
            <a:ext cx="914400" cy="914400"/>
          </a:xfrm>
          <a:prstGeom prst="rect">
            <a:avLst/>
          </a:prstGeom>
        </p:spPr>
      </p:pic>
      <p:sp>
        <p:nvSpPr>
          <p:cNvPr id="5" name="Google Shape;108;p3">
            <a:extLst>
              <a:ext uri="{FF2B5EF4-FFF2-40B4-BE49-F238E27FC236}">
                <a16:creationId xmlns:a16="http://schemas.microsoft.com/office/drawing/2014/main" id="{CCC9E947-7C3A-444D-B7E0-363ED7037BE5}"/>
              </a:ext>
            </a:extLst>
          </p:cNvPr>
          <p:cNvSpPr txBox="1"/>
          <p:nvPr/>
        </p:nvSpPr>
        <p:spPr>
          <a:xfrm>
            <a:off x="966342" y="993900"/>
            <a:ext cx="10667587" cy="954067"/>
          </a:xfrm>
          <a:prstGeom prst="rect">
            <a:avLst/>
          </a:prstGeom>
          <a:solidFill>
            <a:srgbClr val="002060"/>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Should Robbie</a:t>
            </a:r>
            <a:r>
              <a:rPr kumimoji="0" lang="en-GB" sz="2800" b="1"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choose the male or female noun? Why? What does the sentence mean?</a:t>
            </a:r>
            <a:endParaRPr kumimoji="0" sz="28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pic>
        <p:nvPicPr>
          <p:cNvPr id="6" name="Picture 5">
            <a:extLst>
              <a:ext uri="{FF2B5EF4-FFF2-40B4-BE49-F238E27FC236}">
                <a16:creationId xmlns:a16="http://schemas.microsoft.com/office/drawing/2014/main" id="{F053AC20-58DD-4A75-A630-6EDB11D4766E}"/>
              </a:ext>
            </a:extLst>
          </p:cNvPr>
          <p:cNvPicPr>
            <a:picLocks noChangeAspect="1"/>
          </p:cNvPicPr>
          <p:nvPr/>
        </p:nvPicPr>
        <p:blipFill>
          <a:blip r:embed="rId6"/>
          <a:stretch>
            <a:fillRect/>
          </a:stretch>
        </p:blipFill>
        <p:spPr>
          <a:xfrm>
            <a:off x="10773268" y="1764768"/>
            <a:ext cx="1152244" cy="1170533"/>
          </a:xfrm>
          <a:prstGeom prst="rect">
            <a:avLst/>
          </a:prstGeom>
        </p:spPr>
      </p:pic>
      <p:sp>
        <p:nvSpPr>
          <p:cNvPr id="7" name="Speech Bubble: Rectangle with Corners Rounded 6">
            <a:extLst>
              <a:ext uri="{FF2B5EF4-FFF2-40B4-BE49-F238E27FC236}">
                <a16:creationId xmlns:a16="http://schemas.microsoft.com/office/drawing/2014/main" id="{7EAF88DF-7786-47D6-864F-1D3BC6821607}"/>
              </a:ext>
            </a:extLst>
          </p:cNvPr>
          <p:cNvSpPr/>
          <p:nvPr/>
        </p:nvSpPr>
        <p:spPr>
          <a:xfrm>
            <a:off x="2092535" y="2259998"/>
            <a:ext cx="8101263" cy="2246299"/>
          </a:xfrm>
          <a:prstGeom prst="wedgeRoundRectCallout">
            <a:avLst>
              <a:gd name="adj1" fmla="val -56666"/>
              <a:gd name="adj2" fmla="val 18456"/>
              <a:gd name="adj3" fmla="val 16667"/>
            </a:avLst>
          </a:prstGeom>
          <a:solidFill>
            <a:srgbClr val="FFC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t>Ich bin </a:t>
            </a:r>
            <a:r>
              <a:rPr lang="en-GB" sz="4000" dirty="0" err="1"/>
              <a:t>kein</a:t>
            </a:r>
            <a:r>
              <a:rPr lang="en-GB" sz="4000" dirty="0"/>
              <a:t> Pilot/ </a:t>
            </a:r>
            <a:r>
              <a:rPr lang="en-GB" sz="4000" dirty="0" err="1"/>
              <a:t>Pilotin</a:t>
            </a:r>
            <a:r>
              <a:rPr lang="en-GB" sz="4000" dirty="0"/>
              <a:t>.</a:t>
            </a:r>
          </a:p>
        </p:txBody>
      </p:sp>
      <p:pic>
        <p:nvPicPr>
          <p:cNvPr id="8" name="Picture 7">
            <a:extLst>
              <a:ext uri="{FF2B5EF4-FFF2-40B4-BE49-F238E27FC236}">
                <a16:creationId xmlns:a16="http://schemas.microsoft.com/office/drawing/2014/main" id="{235E3D2C-52EB-481A-B328-0331B45337BB}"/>
              </a:ext>
            </a:extLst>
          </p:cNvPr>
          <p:cNvPicPr>
            <a:picLocks noChangeAspect="1"/>
          </p:cNvPicPr>
          <p:nvPr/>
        </p:nvPicPr>
        <p:blipFill>
          <a:blip r:embed="rId7"/>
          <a:stretch>
            <a:fillRect/>
          </a:stretch>
        </p:blipFill>
        <p:spPr>
          <a:xfrm>
            <a:off x="11361583" y="1362327"/>
            <a:ext cx="225572" cy="445047"/>
          </a:xfrm>
          <a:prstGeom prst="rect">
            <a:avLst/>
          </a:prstGeom>
        </p:spPr>
      </p:pic>
      <p:pic>
        <p:nvPicPr>
          <p:cNvPr id="9" name="Picture 8">
            <a:extLst>
              <a:ext uri="{FF2B5EF4-FFF2-40B4-BE49-F238E27FC236}">
                <a16:creationId xmlns:a16="http://schemas.microsoft.com/office/drawing/2014/main" id="{FF7CFE41-4DE0-416F-A97B-02AD23179B57}"/>
              </a:ext>
            </a:extLst>
          </p:cNvPr>
          <p:cNvPicPr>
            <a:picLocks noChangeAspect="1"/>
          </p:cNvPicPr>
          <p:nvPr/>
        </p:nvPicPr>
        <p:blipFill>
          <a:blip r:embed="rId7"/>
          <a:stretch>
            <a:fillRect/>
          </a:stretch>
        </p:blipFill>
        <p:spPr>
          <a:xfrm>
            <a:off x="11723328" y="1542244"/>
            <a:ext cx="225572" cy="445047"/>
          </a:xfrm>
          <a:prstGeom prst="rect">
            <a:avLst/>
          </a:prstGeom>
        </p:spPr>
      </p:pic>
      <p:pic>
        <p:nvPicPr>
          <p:cNvPr id="10" name="Picture 9">
            <a:extLst>
              <a:ext uri="{FF2B5EF4-FFF2-40B4-BE49-F238E27FC236}">
                <a16:creationId xmlns:a16="http://schemas.microsoft.com/office/drawing/2014/main" id="{2FFD7A3C-2399-4CE8-9BBD-4E2668F6503A}"/>
              </a:ext>
            </a:extLst>
          </p:cNvPr>
          <p:cNvPicPr>
            <a:picLocks noChangeAspect="1"/>
          </p:cNvPicPr>
          <p:nvPr/>
        </p:nvPicPr>
        <p:blipFill>
          <a:blip r:embed="rId7"/>
          <a:stretch>
            <a:fillRect/>
          </a:stretch>
        </p:blipFill>
        <p:spPr>
          <a:xfrm>
            <a:off x="11089236" y="1381561"/>
            <a:ext cx="225572" cy="445047"/>
          </a:xfrm>
          <a:prstGeom prst="rect">
            <a:avLst/>
          </a:prstGeom>
        </p:spPr>
      </p:pic>
      <p:sp>
        <p:nvSpPr>
          <p:cNvPr id="12" name="TextBox 11">
            <a:extLst>
              <a:ext uri="{FF2B5EF4-FFF2-40B4-BE49-F238E27FC236}">
                <a16:creationId xmlns:a16="http://schemas.microsoft.com/office/drawing/2014/main" id="{08493BA3-C5A3-4719-9056-49B8E0E633B5}"/>
              </a:ext>
            </a:extLst>
          </p:cNvPr>
          <p:cNvSpPr txBox="1"/>
          <p:nvPr/>
        </p:nvSpPr>
        <p:spPr>
          <a:xfrm>
            <a:off x="7145099" y="2967648"/>
            <a:ext cx="2197769" cy="830997"/>
          </a:xfrm>
          <a:prstGeom prst="rect">
            <a:avLst/>
          </a:prstGeom>
          <a:solidFill>
            <a:srgbClr val="FFC000"/>
          </a:solidFill>
        </p:spPr>
        <p:txBody>
          <a:bodyPr wrap="square" rtlCol="0">
            <a:spAutoFit/>
          </a:bodyPr>
          <a:lstStyle/>
          <a:p>
            <a:r>
              <a:rPr lang="en-GB" sz="4800" dirty="0">
                <a:solidFill>
                  <a:schemeClr val="bg1"/>
                </a:solidFill>
              </a:rPr>
              <a:t>.</a:t>
            </a:r>
          </a:p>
        </p:txBody>
      </p:sp>
      <p:pic>
        <p:nvPicPr>
          <p:cNvPr id="13" name="Picture 12">
            <a:extLst>
              <a:ext uri="{FF2B5EF4-FFF2-40B4-BE49-F238E27FC236}">
                <a16:creationId xmlns:a16="http://schemas.microsoft.com/office/drawing/2014/main" id="{FD27840A-8B7A-45A1-B786-8B98F021963A}"/>
              </a:ext>
            </a:extLst>
          </p:cNvPr>
          <p:cNvPicPr>
            <a:picLocks noChangeAspect="1"/>
          </p:cNvPicPr>
          <p:nvPr/>
        </p:nvPicPr>
        <p:blipFill>
          <a:blip r:embed="rId8"/>
          <a:stretch>
            <a:fillRect/>
          </a:stretch>
        </p:blipFill>
        <p:spPr>
          <a:xfrm>
            <a:off x="189035" y="3072056"/>
            <a:ext cx="1554615" cy="3785944"/>
          </a:xfrm>
          <a:prstGeom prst="rect">
            <a:avLst/>
          </a:prstGeom>
        </p:spPr>
      </p:pic>
      <p:sp>
        <p:nvSpPr>
          <p:cNvPr id="16" name="Oval 15">
            <a:extLst>
              <a:ext uri="{FF2B5EF4-FFF2-40B4-BE49-F238E27FC236}">
                <a16:creationId xmlns:a16="http://schemas.microsoft.com/office/drawing/2014/main" id="{822272AC-93EF-4AE7-8B9B-DA16B0F5F54C}"/>
              </a:ext>
            </a:extLst>
          </p:cNvPr>
          <p:cNvSpPr/>
          <p:nvPr/>
        </p:nvSpPr>
        <p:spPr>
          <a:xfrm>
            <a:off x="5906788" y="2915510"/>
            <a:ext cx="215806" cy="934453"/>
          </a:xfrm>
          <a:prstGeom prst="ellipse">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Callout 19">
            <a:extLst>
              <a:ext uri="{FF2B5EF4-FFF2-40B4-BE49-F238E27FC236}">
                <a16:creationId xmlns:a16="http://schemas.microsoft.com/office/drawing/2014/main" id="{23A3DCA6-4108-4276-AD45-29268B7FE8F2}"/>
              </a:ext>
            </a:extLst>
          </p:cNvPr>
          <p:cNvSpPr/>
          <p:nvPr/>
        </p:nvSpPr>
        <p:spPr>
          <a:xfrm>
            <a:off x="7443411" y="5851864"/>
            <a:ext cx="4190518" cy="859024"/>
          </a:xfrm>
          <a:prstGeom prst="wedgeEllipseCallout">
            <a:avLst>
              <a:gd name="adj1" fmla="val -80929"/>
              <a:gd name="adj2" fmla="val -289211"/>
            </a:avLst>
          </a:prstGeom>
          <a:solidFill>
            <a:srgbClr val="00206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lvl="0" algn="ctr">
              <a:defRPr/>
            </a:pPr>
            <a:r>
              <a:rPr lang="en-GB" sz="2400" b="1" kern="0" dirty="0">
                <a:solidFill>
                  <a:schemeClr val="bg1"/>
                </a:solidFill>
              </a:rPr>
              <a:t>There is no ‘e’ here</a:t>
            </a:r>
            <a:endParaRPr kumimoji="0" lang="en-GB" sz="2400" b="1" i="0" u="none" strike="noStrike" kern="0" cap="none" spc="0" normalizeH="0" baseline="0" noProof="0" dirty="0">
              <a:ln>
                <a:noFill/>
              </a:ln>
              <a:solidFill>
                <a:schemeClr val="bg1"/>
              </a:solidFill>
              <a:effectLst/>
              <a:uLnTx/>
              <a:uFillTx/>
              <a:latin typeface="Century Gothic" panose="020F0302020204030204"/>
              <a:ea typeface="+mn-ea"/>
              <a:cs typeface="+mn-cs"/>
            </a:endParaRPr>
          </a:p>
        </p:txBody>
      </p:sp>
      <p:sp>
        <p:nvSpPr>
          <p:cNvPr id="18" name="Oval Callout 19">
            <a:extLst>
              <a:ext uri="{FF2B5EF4-FFF2-40B4-BE49-F238E27FC236}">
                <a16:creationId xmlns:a16="http://schemas.microsoft.com/office/drawing/2014/main" id="{4832991A-A1AC-4C37-8FA7-012B7BB099FF}"/>
              </a:ext>
            </a:extLst>
          </p:cNvPr>
          <p:cNvSpPr/>
          <p:nvPr/>
        </p:nvSpPr>
        <p:spPr>
          <a:xfrm>
            <a:off x="1889443" y="5563928"/>
            <a:ext cx="4190518" cy="1172633"/>
          </a:xfrm>
          <a:prstGeom prst="wedgeEllipseCallout">
            <a:avLst>
              <a:gd name="adj1" fmla="val 23810"/>
              <a:gd name="adj2" fmla="val -43118"/>
            </a:avLst>
          </a:prstGeom>
          <a:solidFill>
            <a:srgbClr val="00B05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chemeClr val="bg1"/>
                </a:solidFill>
                <a:effectLst/>
                <a:uLnTx/>
                <a:uFillTx/>
                <a:latin typeface="Century Gothic" panose="020F0302020204030204"/>
                <a:ea typeface="+mn-ea"/>
                <a:cs typeface="+mn-cs"/>
              </a:rPr>
              <a:t>I</a:t>
            </a:r>
            <a:r>
              <a:rPr kumimoji="0" lang="en-GB" sz="2400" b="1" i="0" u="none" strike="noStrike" kern="0" cap="none" spc="0" normalizeH="0" noProof="0" dirty="0">
                <a:ln>
                  <a:noFill/>
                </a:ln>
                <a:solidFill>
                  <a:schemeClr val="bg1"/>
                </a:solidFill>
                <a:effectLst/>
                <a:uLnTx/>
                <a:uFillTx/>
                <a:latin typeface="Century Gothic" panose="020F0302020204030204"/>
                <a:ea typeface="+mn-ea"/>
                <a:cs typeface="+mn-cs"/>
              </a:rPr>
              <a:t> am not a pilot. </a:t>
            </a:r>
            <a:endParaRPr kumimoji="0" lang="en-GB" sz="2400" b="1" i="0" u="none" strike="noStrike" kern="0" cap="none" spc="0" normalizeH="0" baseline="0" noProof="0" dirty="0">
              <a:ln>
                <a:noFill/>
              </a:ln>
              <a:solidFill>
                <a:schemeClr val="bg1"/>
              </a:solidFill>
              <a:effectLst/>
              <a:uLnTx/>
              <a:uFillTx/>
              <a:latin typeface="Century Gothic" panose="020F0302020204030204"/>
              <a:ea typeface="+mn-ea"/>
              <a:cs typeface="+mn-cs"/>
            </a:endParaRPr>
          </a:p>
        </p:txBody>
      </p:sp>
      <p:sp>
        <p:nvSpPr>
          <p:cNvPr id="20" name="Oval Callout 19">
            <a:extLst>
              <a:ext uri="{FF2B5EF4-FFF2-40B4-BE49-F238E27FC236}">
                <a16:creationId xmlns:a16="http://schemas.microsoft.com/office/drawing/2014/main" id="{4B1E3306-820E-487F-8ECE-13B6C56FC6CB}"/>
              </a:ext>
            </a:extLst>
          </p:cNvPr>
          <p:cNvSpPr/>
          <p:nvPr/>
        </p:nvSpPr>
        <p:spPr>
          <a:xfrm>
            <a:off x="8243984" y="3922700"/>
            <a:ext cx="3899627" cy="1399972"/>
          </a:xfrm>
          <a:prstGeom prst="wedgeEllipseCallout">
            <a:avLst>
              <a:gd name="adj1" fmla="val -35027"/>
              <a:gd name="adj2" fmla="val -69402"/>
            </a:avLst>
          </a:prstGeom>
          <a:solidFill>
            <a:srgbClr val="00206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lvl="0" algn="ctr">
              <a:defRPr/>
            </a:pPr>
            <a:r>
              <a:rPr kumimoji="0" lang="en-GB" sz="2400" b="1" i="0" u="none" strike="noStrike" kern="0" cap="none" spc="0" normalizeH="0" baseline="0" noProof="0" dirty="0">
                <a:ln>
                  <a:noFill/>
                </a:ln>
                <a:solidFill>
                  <a:schemeClr val="bg1"/>
                </a:solidFill>
                <a:effectLst/>
                <a:uLnTx/>
                <a:uFillTx/>
                <a:latin typeface="Century Gothic" panose="020F0302020204030204"/>
                <a:ea typeface="+mn-ea"/>
                <a:cs typeface="+mn-cs"/>
              </a:rPr>
              <a:t>This</a:t>
            </a:r>
            <a:r>
              <a:rPr kumimoji="0" lang="en-GB" sz="2400" b="1" i="0" u="none" strike="noStrike" kern="0" cap="none" spc="0" normalizeH="0" noProof="0" dirty="0">
                <a:ln>
                  <a:noFill/>
                </a:ln>
                <a:solidFill>
                  <a:schemeClr val="bg1"/>
                </a:solidFill>
                <a:effectLst/>
                <a:uLnTx/>
                <a:uFillTx/>
                <a:latin typeface="Century Gothic" panose="020F0302020204030204"/>
                <a:ea typeface="+mn-ea"/>
                <a:cs typeface="+mn-cs"/>
              </a:rPr>
              <a:t> is a cognate; the English word is the same.</a:t>
            </a:r>
            <a:endParaRPr kumimoji="0" lang="en-GB" sz="2400" b="1" i="0" u="none" strike="noStrike" kern="0" cap="none" spc="0" normalizeH="0" baseline="0" noProof="0" dirty="0">
              <a:ln>
                <a:noFill/>
              </a:ln>
              <a:solidFill>
                <a:schemeClr val="bg1"/>
              </a:solidFill>
              <a:effectLst/>
              <a:uLnTx/>
              <a:uFillTx/>
              <a:latin typeface="Century Gothic" panose="020F0302020204030204"/>
              <a:ea typeface="+mn-ea"/>
              <a:cs typeface="+mn-cs"/>
            </a:endParaRPr>
          </a:p>
        </p:txBody>
      </p:sp>
      <p:sp>
        <p:nvSpPr>
          <p:cNvPr id="21" name="Oval Callout 19">
            <a:extLst>
              <a:ext uri="{FF2B5EF4-FFF2-40B4-BE49-F238E27FC236}">
                <a16:creationId xmlns:a16="http://schemas.microsoft.com/office/drawing/2014/main" id="{CC326150-E6EA-4BE0-AEBE-466BE5D3A70D}"/>
              </a:ext>
            </a:extLst>
          </p:cNvPr>
          <p:cNvSpPr/>
          <p:nvPr/>
        </p:nvSpPr>
        <p:spPr>
          <a:xfrm>
            <a:off x="0" y="4174800"/>
            <a:ext cx="4385722" cy="1134308"/>
          </a:xfrm>
          <a:prstGeom prst="wedgeEllipseCallout">
            <a:avLst>
              <a:gd name="adj1" fmla="val 61704"/>
              <a:gd name="adj2" fmla="val -92136"/>
            </a:avLst>
          </a:prstGeom>
          <a:solidFill>
            <a:srgbClr val="00206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lvl="0" algn="ctr">
              <a:defRPr/>
            </a:pPr>
            <a:r>
              <a:rPr lang="en-GB" sz="2400" b="1" kern="0" noProof="0" dirty="0">
                <a:solidFill>
                  <a:schemeClr val="bg1"/>
                </a:solidFill>
                <a:latin typeface="Century Gothic" panose="020F0302020204030204"/>
              </a:rPr>
              <a:t>Remember that </a:t>
            </a:r>
            <a:r>
              <a:rPr lang="en-GB" sz="2400" b="1" kern="0" dirty="0">
                <a:solidFill>
                  <a:schemeClr val="bg1"/>
                </a:solidFill>
                <a:latin typeface="Century Gothic" panose="020F0302020204030204"/>
              </a:rPr>
              <a:t>k</a:t>
            </a:r>
            <a:r>
              <a:rPr kumimoji="0" lang="en-GB" sz="2400" b="1" i="0" u="none" strike="noStrike" kern="0" cap="none" spc="0" normalizeH="0" baseline="0" noProof="0" dirty="0" err="1">
                <a:ln>
                  <a:noFill/>
                </a:ln>
                <a:solidFill>
                  <a:schemeClr val="bg1"/>
                </a:solidFill>
                <a:effectLst/>
                <a:uLnTx/>
                <a:uFillTx/>
                <a:latin typeface="Century Gothic" panose="020F0302020204030204"/>
                <a:ea typeface="+mn-ea"/>
                <a:cs typeface="+mn-cs"/>
              </a:rPr>
              <a:t>ein</a:t>
            </a:r>
            <a:r>
              <a:rPr kumimoji="0" lang="en-GB" sz="2400" b="1" i="0" u="none" strike="noStrike" kern="0" cap="none" spc="0" normalizeH="0" noProof="0" dirty="0">
                <a:ln>
                  <a:noFill/>
                </a:ln>
                <a:solidFill>
                  <a:schemeClr val="bg1"/>
                </a:solidFill>
                <a:effectLst/>
                <a:uLnTx/>
                <a:uFillTx/>
                <a:latin typeface="Century Gothic" panose="020F0302020204030204"/>
                <a:ea typeface="+mn-ea"/>
                <a:cs typeface="+mn-cs"/>
              </a:rPr>
              <a:t> is used for ‘not a’ before a noun</a:t>
            </a:r>
            <a:endParaRPr kumimoji="0" lang="en-GB" sz="2400" b="1" i="0" u="none" strike="noStrike" kern="0" cap="none" spc="0" normalizeH="0" baseline="0" noProof="0" dirty="0">
              <a:ln>
                <a:noFill/>
              </a:ln>
              <a:solidFill>
                <a:schemeClr val="bg1"/>
              </a:solidFill>
              <a:effectLst/>
              <a:uLnTx/>
              <a:uFillTx/>
              <a:latin typeface="Century Gothic" panose="020F0302020204030204"/>
              <a:ea typeface="+mn-ea"/>
              <a:cs typeface="+mn-cs"/>
            </a:endParaRPr>
          </a:p>
        </p:txBody>
      </p:sp>
      <p:pic>
        <p:nvPicPr>
          <p:cNvPr id="22" name="Picture 21" descr="Icon&#10;&#10;Description automatically generated">
            <a:extLst>
              <a:ext uri="{FF2B5EF4-FFF2-40B4-BE49-F238E27FC236}">
                <a16:creationId xmlns:a16="http://schemas.microsoft.com/office/drawing/2014/main" id="{7849B6C1-387F-46E3-8104-B1F0C33C95E3}"/>
              </a:ext>
            </a:extLst>
          </p:cNvPr>
          <p:cNvPicPr>
            <a:picLocks noChangeAspect="1"/>
          </p:cNvPicPr>
          <p:nvPr/>
        </p:nvPicPr>
        <p:blipFill rotWithShape="1">
          <a:blip r:embed="rId9">
            <a:extLst>
              <a:ext uri="{28A0092B-C50C-407E-A947-70E740481C1C}">
                <a14:useLocalDpi xmlns:a14="http://schemas.microsoft.com/office/drawing/2010/main" val="0"/>
              </a:ext>
            </a:extLst>
          </a:blip>
          <a:srcRect r="50000"/>
          <a:stretch/>
        </p:blipFill>
        <p:spPr>
          <a:xfrm>
            <a:off x="6520232" y="2596192"/>
            <a:ext cx="670265" cy="670264"/>
          </a:xfrm>
          <a:prstGeom prst="rect">
            <a:avLst/>
          </a:prstGeom>
        </p:spPr>
      </p:pic>
    </p:spTree>
    <p:extLst>
      <p:ext uri="{BB962C8B-B14F-4D97-AF65-F5344CB8AC3E}">
        <p14:creationId xmlns:p14="http://schemas.microsoft.com/office/powerpoint/2010/main" val="1457141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animBg="1"/>
      <p:bldP spid="16" grpId="0" animBg="1"/>
      <p:bldP spid="17" grpId="0" animBg="1"/>
      <p:bldP spid="18" grpId="0" animBg="1"/>
      <p:bldP spid="20" grpId="0" animBg="1"/>
      <p:bldP spid="2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stomShape 6">
            <a:extLst>
              <a:ext uri="{FF2B5EF4-FFF2-40B4-BE49-F238E27FC236}">
                <a16:creationId xmlns:a16="http://schemas.microsoft.com/office/drawing/2014/main" id="{DDBEB39E-F0B5-4476-A92E-519F07FD7A82}"/>
              </a:ext>
            </a:extLst>
          </p:cNvPr>
          <p:cNvSpPr/>
          <p:nvPr/>
        </p:nvSpPr>
        <p:spPr>
          <a:xfrm>
            <a:off x="51943" y="147112"/>
            <a:ext cx="10263131" cy="545189"/>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t"/>
          <a:lstStyle/>
          <a:p>
            <a:pPr>
              <a:defRPr/>
            </a:pPr>
            <a:r>
              <a:rPr kumimoji="0" lang="en-GB" sz="2800" b="1" i="0" u="none" strike="noStrike" kern="1200" cap="none" spc="-1" normalizeH="0" baseline="0" noProof="0" dirty="0">
                <a:ln>
                  <a:noFill/>
                </a:ln>
                <a:solidFill>
                  <a:srgbClr val="002060"/>
                </a:solidFill>
                <a:effectLst/>
                <a:uLnTx/>
                <a:uFillTx/>
                <a:latin typeface="Century gothic"/>
                <a:ea typeface="+mn-ea"/>
                <a:cs typeface="+mn-cs"/>
              </a:rPr>
              <a:t>Moritz makes another quiz for Robbie to help </a:t>
            </a:r>
            <a:r>
              <a:rPr lang="en-GB" sz="2800" b="1" spc="-1" dirty="0">
                <a:solidFill>
                  <a:srgbClr val="002060"/>
                </a:solidFill>
                <a:latin typeface="Century gothic"/>
              </a:rPr>
              <a:t>him </a:t>
            </a:r>
            <a:r>
              <a:rPr kumimoji="0" lang="en-GB" sz="2800" b="1" i="0" u="none" strike="noStrike" kern="1200" cap="none" spc="-1" normalizeH="0" baseline="0" noProof="0" dirty="0">
                <a:ln>
                  <a:noFill/>
                </a:ln>
                <a:solidFill>
                  <a:srgbClr val="002060"/>
                </a:solidFill>
                <a:effectLst/>
                <a:uLnTx/>
                <a:uFillTx/>
                <a:latin typeface="Century gothic"/>
                <a:ea typeface="+mn-ea"/>
                <a:cs typeface="+mn-cs"/>
              </a:rPr>
              <a:t>practise German.</a:t>
            </a:r>
            <a:endParaRPr kumimoji="0" lang="en-GB" sz="2800" b="0" i="0" u="none" strike="noStrike" kern="1200" cap="none" spc="-1" normalizeH="0" baseline="0" noProof="0" dirty="0">
              <a:ln>
                <a:noFill/>
              </a:ln>
              <a:solidFill>
                <a:prstClr val="black"/>
              </a:solidFill>
              <a:effectLst/>
              <a:uLnTx/>
              <a:uFillTx/>
              <a:latin typeface="Century gothic"/>
              <a:ea typeface="+mn-ea"/>
              <a:cs typeface="+mn-cs"/>
            </a:endParaRPr>
          </a:p>
        </p:txBody>
      </p:sp>
      <p:pic>
        <p:nvPicPr>
          <p:cNvPr id="3" name="Picture 2" descr="Icon&#10;&#10;Description automatically generated">
            <a:extLst>
              <a:ext uri="{FF2B5EF4-FFF2-40B4-BE49-F238E27FC236}">
                <a16:creationId xmlns:a16="http://schemas.microsoft.com/office/drawing/2014/main" id="{006E342A-7C9C-48EE-93A8-D69D41CC6D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97654" y="144920"/>
            <a:ext cx="1127858" cy="829128"/>
          </a:xfrm>
          <a:prstGeom prst="rect">
            <a:avLst/>
          </a:prstGeom>
        </p:spPr>
      </p:pic>
      <p:pic>
        <p:nvPicPr>
          <p:cNvPr id="4" name="Graphic 3" descr="Teacher">
            <a:extLst>
              <a:ext uri="{FF2B5EF4-FFF2-40B4-BE49-F238E27FC236}">
                <a16:creationId xmlns:a16="http://schemas.microsoft.com/office/drawing/2014/main" id="{4DF317D3-34B4-47D8-9B22-07568F2A0DB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1943" y="912208"/>
            <a:ext cx="914400" cy="914400"/>
          </a:xfrm>
          <a:prstGeom prst="rect">
            <a:avLst/>
          </a:prstGeom>
        </p:spPr>
      </p:pic>
      <p:sp>
        <p:nvSpPr>
          <p:cNvPr id="5" name="Google Shape;108;p3">
            <a:extLst>
              <a:ext uri="{FF2B5EF4-FFF2-40B4-BE49-F238E27FC236}">
                <a16:creationId xmlns:a16="http://schemas.microsoft.com/office/drawing/2014/main" id="{CCC9E947-7C3A-444D-B7E0-363ED7037BE5}"/>
              </a:ext>
            </a:extLst>
          </p:cNvPr>
          <p:cNvSpPr txBox="1"/>
          <p:nvPr/>
        </p:nvSpPr>
        <p:spPr>
          <a:xfrm>
            <a:off x="966342" y="993900"/>
            <a:ext cx="10667587" cy="954067"/>
          </a:xfrm>
          <a:prstGeom prst="rect">
            <a:avLst/>
          </a:prstGeom>
          <a:solidFill>
            <a:srgbClr val="002060"/>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Should Robbie</a:t>
            </a:r>
            <a:r>
              <a:rPr kumimoji="0" lang="en-GB" sz="2800" b="1"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choose the male or female noun? Why? What does the sentence mean?</a:t>
            </a:r>
            <a:endParaRPr kumimoji="0" sz="28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pic>
        <p:nvPicPr>
          <p:cNvPr id="6" name="Picture 5">
            <a:extLst>
              <a:ext uri="{FF2B5EF4-FFF2-40B4-BE49-F238E27FC236}">
                <a16:creationId xmlns:a16="http://schemas.microsoft.com/office/drawing/2014/main" id="{F053AC20-58DD-4A75-A630-6EDB11D4766E}"/>
              </a:ext>
            </a:extLst>
          </p:cNvPr>
          <p:cNvPicPr>
            <a:picLocks noChangeAspect="1"/>
          </p:cNvPicPr>
          <p:nvPr/>
        </p:nvPicPr>
        <p:blipFill>
          <a:blip r:embed="rId6"/>
          <a:stretch>
            <a:fillRect/>
          </a:stretch>
        </p:blipFill>
        <p:spPr>
          <a:xfrm>
            <a:off x="10773268" y="1764768"/>
            <a:ext cx="1152244" cy="1170533"/>
          </a:xfrm>
          <a:prstGeom prst="rect">
            <a:avLst/>
          </a:prstGeom>
        </p:spPr>
      </p:pic>
      <p:sp>
        <p:nvSpPr>
          <p:cNvPr id="7" name="Speech Bubble: Rectangle with Corners Rounded 6">
            <a:extLst>
              <a:ext uri="{FF2B5EF4-FFF2-40B4-BE49-F238E27FC236}">
                <a16:creationId xmlns:a16="http://schemas.microsoft.com/office/drawing/2014/main" id="{7EAF88DF-7786-47D6-864F-1D3BC6821607}"/>
              </a:ext>
            </a:extLst>
          </p:cNvPr>
          <p:cNvSpPr/>
          <p:nvPr/>
        </p:nvSpPr>
        <p:spPr>
          <a:xfrm>
            <a:off x="2573767" y="2350034"/>
            <a:ext cx="9149561" cy="2246299"/>
          </a:xfrm>
          <a:prstGeom prst="wedgeRoundRectCallout">
            <a:avLst>
              <a:gd name="adj1" fmla="val -61386"/>
              <a:gd name="adj2" fmla="val 11795"/>
              <a:gd name="adj3" fmla="val 16667"/>
            </a:avLst>
          </a:prstGeom>
          <a:solidFill>
            <a:srgbClr val="FFC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t>Das </a:t>
            </a:r>
            <a:r>
              <a:rPr lang="en-GB" sz="4000" dirty="0" err="1"/>
              <a:t>ist</a:t>
            </a:r>
            <a:r>
              <a:rPr lang="en-GB" sz="4000" dirty="0"/>
              <a:t> </a:t>
            </a:r>
            <a:r>
              <a:rPr lang="en-GB" sz="4000" dirty="0" err="1"/>
              <a:t>keine</a:t>
            </a:r>
            <a:r>
              <a:rPr lang="en-GB" sz="4000" dirty="0"/>
              <a:t> </a:t>
            </a:r>
            <a:r>
              <a:rPr lang="en-GB" sz="4000" dirty="0" err="1"/>
              <a:t>Lehrerin</a:t>
            </a:r>
            <a:r>
              <a:rPr lang="en-GB" sz="4000" dirty="0"/>
              <a:t> / Lehrer .</a:t>
            </a:r>
          </a:p>
        </p:txBody>
      </p:sp>
      <p:pic>
        <p:nvPicPr>
          <p:cNvPr id="8" name="Picture 7">
            <a:extLst>
              <a:ext uri="{FF2B5EF4-FFF2-40B4-BE49-F238E27FC236}">
                <a16:creationId xmlns:a16="http://schemas.microsoft.com/office/drawing/2014/main" id="{235E3D2C-52EB-481A-B328-0331B45337BB}"/>
              </a:ext>
            </a:extLst>
          </p:cNvPr>
          <p:cNvPicPr>
            <a:picLocks noChangeAspect="1"/>
          </p:cNvPicPr>
          <p:nvPr/>
        </p:nvPicPr>
        <p:blipFill>
          <a:blip r:embed="rId7"/>
          <a:stretch>
            <a:fillRect/>
          </a:stretch>
        </p:blipFill>
        <p:spPr>
          <a:xfrm>
            <a:off x="11361583" y="1362327"/>
            <a:ext cx="225572" cy="445047"/>
          </a:xfrm>
          <a:prstGeom prst="rect">
            <a:avLst/>
          </a:prstGeom>
        </p:spPr>
      </p:pic>
      <p:pic>
        <p:nvPicPr>
          <p:cNvPr id="9" name="Picture 8">
            <a:extLst>
              <a:ext uri="{FF2B5EF4-FFF2-40B4-BE49-F238E27FC236}">
                <a16:creationId xmlns:a16="http://schemas.microsoft.com/office/drawing/2014/main" id="{FF7CFE41-4DE0-416F-A97B-02AD23179B57}"/>
              </a:ext>
            </a:extLst>
          </p:cNvPr>
          <p:cNvPicPr>
            <a:picLocks noChangeAspect="1"/>
          </p:cNvPicPr>
          <p:nvPr/>
        </p:nvPicPr>
        <p:blipFill>
          <a:blip r:embed="rId7"/>
          <a:stretch>
            <a:fillRect/>
          </a:stretch>
        </p:blipFill>
        <p:spPr>
          <a:xfrm>
            <a:off x="11723328" y="1542244"/>
            <a:ext cx="225572" cy="445047"/>
          </a:xfrm>
          <a:prstGeom prst="rect">
            <a:avLst/>
          </a:prstGeom>
        </p:spPr>
      </p:pic>
      <p:pic>
        <p:nvPicPr>
          <p:cNvPr id="10" name="Picture 9">
            <a:extLst>
              <a:ext uri="{FF2B5EF4-FFF2-40B4-BE49-F238E27FC236}">
                <a16:creationId xmlns:a16="http://schemas.microsoft.com/office/drawing/2014/main" id="{2FFD7A3C-2399-4CE8-9BBD-4E2668F6503A}"/>
              </a:ext>
            </a:extLst>
          </p:cNvPr>
          <p:cNvPicPr>
            <a:picLocks noChangeAspect="1"/>
          </p:cNvPicPr>
          <p:nvPr/>
        </p:nvPicPr>
        <p:blipFill>
          <a:blip r:embed="rId7"/>
          <a:stretch>
            <a:fillRect/>
          </a:stretch>
        </p:blipFill>
        <p:spPr>
          <a:xfrm>
            <a:off x="11089236" y="1381561"/>
            <a:ext cx="225572" cy="445047"/>
          </a:xfrm>
          <a:prstGeom prst="rect">
            <a:avLst/>
          </a:prstGeom>
        </p:spPr>
      </p:pic>
      <p:sp>
        <p:nvSpPr>
          <p:cNvPr id="12" name="TextBox 11">
            <a:extLst>
              <a:ext uri="{FF2B5EF4-FFF2-40B4-BE49-F238E27FC236}">
                <a16:creationId xmlns:a16="http://schemas.microsoft.com/office/drawing/2014/main" id="{08493BA3-C5A3-4719-9056-49B8E0E633B5}"/>
              </a:ext>
            </a:extLst>
          </p:cNvPr>
          <p:cNvSpPr txBox="1"/>
          <p:nvPr/>
        </p:nvSpPr>
        <p:spPr>
          <a:xfrm>
            <a:off x="8600337" y="3123823"/>
            <a:ext cx="2435876" cy="707886"/>
          </a:xfrm>
          <a:prstGeom prst="rect">
            <a:avLst/>
          </a:prstGeom>
          <a:solidFill>
            <a:srgbClr val="FFC000"/>
          </a:solidFill>
        </p:spPr>
        <p:txBody>
          <a:bodyPr wrap="square" rtlCol="0">
            <a:spAutoFit/>
          </a:bodyPr>
          <a:lstStyle/>
          <a:p>
            <a:r>
              <a:rPr lang="en-GB" sz="4000" dirty="0">
                <a:solidFill>
                  <a:schemeClr val="bg1"/>
                </a:solidFill>
              </a:rPr>
              <a:t>.</a:t>
            </a:r>
          </a:p>
        </p:txBody>
      </p:sp>
      <p:pic>
        <p:nvPicPr>
          <p:cNvPr id="13" name="Picture 12">
            <a:extLst>
              <a:ext uri="{FF2B5EF4-FFF2-40B4-BE49-F238E27FC236}">
                <a16:creationId xmlns:a16="http://schemas.microsoft.com/office/drawing/2014/main" id="{FD27840A-8B7A-45A1-B786-8B98F021963A}"/>
              </a:ext>
            </a:extLst>
          </p:cNvPr>
          <p:cNvPicPr>
            <a:picLocks noChangeAspect="1"/>
          </p:cNvPicPr>
          <p:nvPr/>
        </p:nvPicPr>
        <p:blipFill>
          <a:blip r:embed="rId8"/>
          <a:stretch>
            <a:fillRect/>
          </a:stretch>
        </p:blipFill>
        <p:spPr>
          <a:xfrm>
            <a:off x="189035" y="3072056"/>
            <a:ext cx="1554615" cy="3785944"/>
          </a:xfrm>
          <a:prstGeom prst="rect">
            <a:avLst/>
          </a:prstGeom>
        </p:spPr>
      </p:pic>
      <p:sp>
        <p:nvSpPr>
          <p:cNvPr id="18" name="Oval Callout 19">
            <a:extLst>
              <a:ext uri="{FF2B5EF4-FFF2-40B4-BE49-F238E27FC236}">
                <a16:creationId xmlns:a16="http://schemas.microsoft.com/office/drawing/2014/main" id="{4832991A-A1AC-4C37-8FA7-012B7BB099FF}"/>
              </a:ext>
            </a:extLst>
          </p:cNvPr>
          <p:cNvSpPr/>
          <p:nvPr/>
        </p:nvSpPr>
        <p:spPr>
          <a:xfrm>
            <a:off x="1905482" y="5472786"/>
            <a:ext cx="4190518" cy="1172633"/>
          </a:xfrm>
          <a:prstGeom prst="wedgeEllipseCallout">
            <a:avLst>
              <a:gd name="adj1" fmla="val 22620"/>
              <a:gd name="adj2" fmla="val -40283"/>
            </a:avLst>
          </a:prstGeom>
          <a:solidFill>
            <a:srgbClr val="00B05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chemeClr val="bg1"/>
                </a:solidFill>
                <a:effectLst/>
                <a:uLnTx/>
                <a:uFillTx/>
                <a:latin typeface="Century Gothic" panose="020F0302020204030204"/>
                <a:ea typeface="+mn-ea"/>
                <a:cs typeface="+mn-cs"/>
              </a:rPr>
              <a:t>That</a:t>
            </a:r>
            <a:r>
              <a:rPr kumimoji="0" lang="en-GB" sz="2400" b="1" i="0" u="none" strike="noStrike" kern="0" cap="none" spc="0" normalizeH="0" noProof="0" dirty="0">
                <a:ln>
                  <a:noFill/>
                </a:ln>
                <a:solidFill>
                  <a:schemeClr val="bg1"/>
                </a:solidFill>
                <a:effectLst/>
                <a:uLnTx/>
                <a:uFillTx/>
                <a:latin typeface="Century Gothic" panose="020F0302020204030204"/>
                <a:ea typeface="+mn-ea"/>
                <a:cs typeface="+mn-cs"/>
              </a:rPr>
              <a:t> is not a </a:t>
            </a:r>
            <a:r>
              <a:rPr lang="en-GB" sz="2400" b="1" kern="0" dirty="0">
                <a:solidFill>
                  <a:schemeClr val="bg1"/>
                </a:solidFill>
                <a:latin typeface="Century Gothic" panose="020F0302020204030204"/>
              </a:rPr>
              <a:t>[female</a:t>
            </a:r>
            <a:r>
              <a:rPr kumimoji="0" lang="en-GB" sz="2400" b="1" i="0" u="none" strike="noStrike" kern="0" cap="none" spc="0" normalizeH="0" noProof="0" dirty="0">
                <a:ln>
                  <a:noFill/>
                </a:ln>
                <a:solidFill>
                  <a:schemeClr val="bg1"/>
                </a:solidFill>
                <a:effectLst/>
                <a:uLnTx/>
                <a:uFillTx/>
                <a:latin typeface="Century Gothic" panose="020F0302020204030204"/>
                <a:ea typeface="+mn-ea"/>
                <a:cs typeface="+mn-cs"/>
              </a:rPr>
              <a:t>] teacher.</a:t>
            </a:r>
            <a:endParaRPr kumimoji="0" lang="en-GB" sz="2400" b="1" i="0" u="none" strike="noStrike" kern="0" cap="none" spc="0" normalizeH="0" baseline="0" noProof="0" dirty="0">
              <a:ln>
                <a:noFill/>
              </a:ln>
              <a:solidFill>
                <a:schemeClr val="bg1"/>
              </a:solidFill>
              <a:effectLst/>
              <a:uLnTx/>
              <a:uFillTx/>
              <a:latin typeface="Century Gothic" panose="020F0302020204030204"/>
              <a:ea typeface="+mn-ea"/>
              <a:cs typeface="+mn-cs"/>
            </a:endParaRPr>
          </a:p>
        </p:txBody>
      </p:sp>
      <p:pic>
        <p:nvPicPr>
          <p:cNvPr id="11" name="Picture 10">
            <a:extLst>
              <a:ext uri="{FF2B5EF4-FFF2-40B4-BE49-F238E27FC236}">
                <a16:creationId xmlns:a16="http://schemas.microsoft.com/office/drawing/2014/main" id="{34085C1D-5F72-4355-96EF-752D37ACD2E4}"/>
              </a:ext>
            </a:extLst>
          </p:cNvPr>
          <p:cNvPicPr>
            <a:picLocks noChangeAspect="1"/>
          </p:cNvPicPr>
          <p:nvPr/>
        </p:nvPicPr>
        <p:blipFill>
          <a:blip r:embed="rId9"/>
          <a:stretch>
            <a:fillRect/>
          </a:stretch>
        </p:blipFill>
        <p:spPr>
          <a:xfrm>
            <a:off x="9928400" y="4119357"/>
            <a:ext cx="1896020" cy="1353429"/>
          </a:xfrm>
          <a:prstGeom prst="rect">
            <a:avLst/>
          </a:prstGeom>
        </p:spPr>
      </p:pic>
      <p:pic>
        <p:nvPicPr>
          <p:cNvPr id="15" name="Picture 14">
            <a:extLst>
              <a:ext uri="{FF2B5EF4-FFF2-40B4-BE49-F238E27FC236}">
                <a16:creationId xmlns:a16="http://schemas.microsoft.com/office/drawing/2014/main" id="{D3C32938-FE31-4803-A242-9195DAD39419}"/>
              </a:ext>
            </a:extLst>
          </p:cNvPr>
          <p:cNvPicPr>
            <a:picLocks noChangeAspect="1"/>
          </p:cNvPicPr>
          <p:nvPr/>
        </p:nvPicPr>
        <p:blipFill>
          <a:blip r:embed="rId10"/>
          <a:stretch>
            <a:fillRect/>
          </a:stretch>
        </p:blipFill>
        <p:spPr>
          <a:xfrm>
            <a:off x="10527005" y="4656994"/>
            <a:ext cx="774259" cy="682811"/>
          </a:xfrm>
          <a:prstGeom prst="rect">
            <a:avLst/>
          </a:prstGeom>
        </p:spPr>
      </p:pic>
      <p:sp>
        <p:nvSpPr>
          <p:cNvPr id="20" name="Oval Callout 19">
            <a:extLst>
              <a:ext uri="{FF2B5EF4-FFF2-40B4-BE49-F238E27FC236}">
                <a16:creationId xmlns:a16="http://schemas.microsoft.com/office/drawing/2014/main" id="{D1DA4F9B-BADC-4622-B893-53C9326ED1CD}"/>
              </a:ext>
            </a:extLst>
          </p:cNvPr>
          <p:cNvSpPr/>
          <p:nvPr/>
        </p:nvSpPr>
        <p:spPr>
          <a:xfrm>
            <a:off x="6723616" y="5541984"/>
            <a:ext cx="4190518" cy="877477"/>
          </a:xfrm>
          <a:prstGeom prst="wedgeEllipseCallout">
            <a:avLst>
              <a:gd name="adj1" fmla="val -53516"/>
              <a:gd name="adj2" fmla="val -251557"/>
            </a:avLst>
          </a:prstGeom>
          <a:solidFill>
            <a:srgbClr val="00206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2400" b="1" kern="0" noProof="0" dirty="0">
                <a:solidFill>
                  <a:schemeClr val="bg1"/>
                </a:solidFill>
                <a:latin typeface="Century Gothic" panose="020F0302020204030204"/>
              </a:rPr>
              <a:t>What does the ‘e’ here tell you?</a:t>
            </a:r>
            <a:endParaRPr kumimoji="0" lang="en-GB" sz="2400" b="1" i="0" u="none" strike="noStrike" kern="0" cap="none" spc="0" normalizeH="0" baseline="0" noProof="0" dirty="0">
              <a:ln>
                <a:noFill/>
              </a:ln>
              <a:solidFill>
                <a:schemeClr val="bg1"/>
              </a:solidFill>
              <a:effectLst/>
              <a:uLnTx/>
              <a:uFillTx/>
              <a:latin typeface="Century Gothic" panose="020F0302020204030204"/>
              <a:ea typeface="+mn-ea"/>
              <a:cs typeface="+mn-cs"/>
            </a:endParaRPr>
          </a:p>
        </p:txBody>
      </p:sp>
      <p:pic>
        <p:nvPicPr>
          <p:cNvPr id="21" name="Picture 20" descr="Icon&#10;&#10;Description automatically generated">
            <a:extLst>
              <a:ext uri="{FF2B5EF4-FFF2-40B4-BE49-F238E27FC236}">
                <a16:creationId xmlns:a16="http://schemas.microsoft.com/office/drawing/2014/main" id="{377953CA-024D-4287-B9F0-FF7EEDBC8007}"/>
              </a:ext>
            </a:extLst>
          </p:cNvPr>
          <p:cNvPicPr>
            <a:picLocks noChangeAspect="1"/>
          </p:cNvPicPr>
          <p:nvPr/>
        </p:nvPicPr>
        <p:blipFill rotWithShape="1">
          <a:blip r:embed="rId11">
            <a:extLst>
              <a:ext uri="{28A0092B-C50C-407E-A947-70E740481C1C}">
                <a14:useLocalDpi xmlns:a14="http://schemas.microsoft.com/office/drawing/2010/main" val="0"/>
              </a:ext>
            </a:extLst>
          </a:blip>
          <a:srcRect r="50000"/>
          <a:stretch/>
        </p:blipFill>
        <p:spPr>
          <a:xfrm>
            <a:off x="7930072" y="2600169"/>
            <a:ext cx="670265" cy="670264"/>
          </a:xfrm>
          <a:prstGeom prst="rect">
            <a:avLst/>
          </a:prstGeom>
        </p:spPr>
      </p:pic>
    </p:spTree>
    <p:extLst>
      <p:ext uri="{BB962C8B-B14F-4D97-AF65-F5344CB8AC3E}">
        <p14:creationId xmlns:p14="http://schemas.microsoft.com/office/powerpoint/2010/main" val="272296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animBg="1"/>
      <p:bldP spid="18" grpId="0" animBg="1"/>
      <p:bldP spid="2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stomShape 6">
            <a:extLst>
              <a:ext uri="{FF2B5EF4-FFF2-40B4-BE49-F238E27FC236}">
                <a16:creationId xmlns:a16="http://schemas.microsoft.com/office/drawing/2014/main" id="{DDBEB39E-F0B5-4476-A92E-519F07FD7A82}"/>
              </a:ext>
            </a:extLst>
          </p:cNvPr>
          <p:cNvSpPr/>
          <p:nvPr/>
        </p:nvSpPr>
        <p:spPr>
          <a:xfrm>
            <a:off x="51943" y="147112"/>
            <a:ext cx="10263131" cy="545189"/>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t"/>
          <a:lstStyle/>
          <a:p>
            <a:pPr>
              <a:defRPr/>
            </a:pPr>
            <a:r>
              <a:rPr kumimoji="0" lang="en-GB" sz="2800" b="1" i="0" u="none" strike="noStrike" kern="1200" cap="none" spc="-1" normalizeH="0" baseline="0" noProof="0">
                <a:ln>
                  <a:noFill/>
                </a:ln>
                <a:solidFill>
                  <a:srgbClr val="002060"/>
                </a:solidFill>
                <a:effectLst/>
                <a:uLnTx/>
                <a:uFillTx/>
                <a:latin typeface="Century gothic"/>
                <a:ea typeface="+mn-ea"/>
                <a:cs typeface="+mn-cs"/>
              </a:rPr>
              <a:t>Moritz makes another quiz for Robbie to help </a:t>
            </a:r>
            <a:r>
              <a:rPr lang="en-GB" sz="2800" b="1" spc="-1">
                <a:solidFill>
                  <a:srgbClr val="002060"/>
                </a:solidFill>
                <a:latin typeface="Century gothic"/>
              </a:rPr>
              <a:t>him </a:t>
            </a:r>
            <a:r>
              <a:rPr kumimoji="0" lang="en-GB" sz="2800" b="1" i="0" u="none" strike="noStrike" kern="1200" cap="none" spc="-1" normalizeH="0" baseline="0" noProof="0">
                <a:ln>
                  <a:noFill/>
                </a:ln>
                <a:solidFill>
                  <a:srgbClr val="002060"/>
                </a:solidFill>
                <a:effectLst/>
                <a:uLnTx/>
                <a:uFillTx/>
                <a:latin typeface="Century gothic"/>
                <a:ea typeface="+mn-ea"/>
                <a:cs typeface="+mn-cs"/>
              </a:rPr>
              <a:t>practise </a:t>
            </a:r>
            <a:r>
              <a:rPr kumimoji="0" lang="en-GB" sz="2800" b="1" i="0" u="none" strike="noStrike" kern="1200" cap="none" spc="-1" normalizeH="0" baseline="0" noProof="0" dirty="0">
                <a:ln>
                  <a:noFill/>
                </a:ln>
                <a:solidFill>
                  <a:srgbClr val="002060"/>
                </a:solidFill>
                <a:effectLst/>
                <a:uLnTx/>
                <a:uFillTx/>
                <a:latin typeface="Century gothic"/>
                <a:ea typeface="+mn-ea"/>
                <a:cs typeface="+mn-cs"/>
              </a:rPr>
              <a:t>German.</a:t>
            </a:r>
            <a:endParaRPr kumimoji="0" lang="en-GB" sz="2800" b="0" i="0" u="none" strike="noStrike" kern="1200" cap="none" spc="-1" normalizeH="0" baseline="0" noProof="0" dirty="0">
              <a:ln>
                <a:noFill/>
              </a:ln>
              <a:solidFill>
                <a:prstClr val="black"/>
              </a:solidFill>
              <a:effectLst/>
              <a:uLnTx/>
              <a:uFillTx/>
              <a:latin typeface="Century gothic"/>
              <a:ea typeface="+mn-ea"/>
              <a:cs typeface="+mn-cs"/>
            </a:endParaRPr>
          </a:p>
        </p:txBody>
      </p:sp>
      <p:pic>
        <p:nvPicPr>
          <p:cNvPr id="3" name="Picture 2" descr="Icon&#10;&#10;Description automatically generated">
            <a:extLst>
              <a:ext uri="{FF2B5EF4-FFF2-40B4-BE49-F238E27FC236}">
                <a16:creationId xmlns:a16="http://schemas.microsoft.com/office/drawing/2014/main" id="{006E342A-7C9C-48EE-93A8-D69D41CC6D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97654" y="144920"/>
            <a:ext cx="1127858" cy="829128"/>
          </a:xfrm>
          <a:prstGeom prst="rect">
            <a:avLst/>
          </a:prstGeom>
        </p:spPr>
      </p:pic>
      <p:pic>
        <p:nvPicPr>
          <p:cNvPr id="4" name="Graphic 3" descr="Teacher">
            <a:extLst>
              <a:ext uri="{FF2B5EF4-FFF2-40B4-BE49-F238E27FC236}">
                <a16:creationId xmlns:a16="http://schemas.microsoft.com/office/drawing/2014/main" id="{4DF317D3-34B4-47D8-9B22-07568F2A0DB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1943" y="912208"/>
            <a:ext cx="914400" cy="914400"/>
          </a:xfrm>
          <a:prstGeom prst="rect">
            <a:avLst/>
          </a:prstGeom>
        </p:spPr>
      </p:pic>
      <p:sp>
        <p:nvSpPr>
          <p:cNvPr id="5" name="Google Shape;108;p3">
            <a:extLst>
              <a:ext uri="{FF2B5EF4-FFF2-40B4-BE49-F238E27FC236}">
                <a16:creationId xmlns:a16="http://schemas.microsoft.com/office/drawing/2014/main" id="{CCC9E947-7C3A-444D-B7E0-363ED7037BE5}"/>
              </a:ext>
            </a:extLst>
          </p:cNvPr>
          <p:cNvSpPr txBox="1"/>
          <p:nvPr/>
        </p:nvSpPr>
        <p:spPr>
          <a:xfrm>
            <a:off x="966342" y="993900"/>
            <a:ext cx="10667587" cy="954067"/>
          </a:xfrm>
          <a:prstGeom prst="rect">
            <a:avLst/>
          </a:prstGeom>
          <a:solidFill>
            <a:srgbClr val="002060"/>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Should Robbie</a:t>
            </a:r>
            <a:r>
              <a:rPr kumimoji="0" lang="en-GB" sz="2800" b="1"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choose the male or female noun? Why? What does the sentence mean?</a:t>
            </a:r>
            <a:endParaRPr kumimoji="0" sz="28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pic>
        <p:nvPicPr>
          <p:cNvPr id="6" name="Picture 5">
            <a:extLst>
              <a:ext uri="{FF2B5EF4-FFF2-40B4-BE49-F238E27FC236}">
                <a16:creationId xmlns:a16="http://schemas.microsoft.com/office/drawing/2014/main" id="{F053AC20-58DD-4A75-A630-6EDB11D4766E}"/>
              </a:ext>
            </a:extLst>
          </p:cNvPr>
          <p:cNvPicPr>
            <a:picLocks noChangeAspect="1"/>
          </p:cNvPicPr>
          <p:nvPr/>
        </p:nvPicPr>
        <p:blipFill>
          <a:blip r:embed="rId6"/>
          <a:stretch>
            <a:fillRect/>
          </a:stretch>
        </p:blipFill>
        <p:spPr>
          <a:xfrm>
            <a:off x="10773268" y="1764768"/>
            <a:ext cx="1152244" cy="1170533"/>
          </a:xfrm>
          <a:prstGeom prst="rect">
            <a:avLst/>
          </a:prstGeom>
        </p:spPr>
      </p:pic>
      <p:sp>
        <p:nvSpPr>
          <p:cNvPr id="7" name="Speech Bubble: Rectangle with Corners Rounded 6">
            <a:extLst>
              <a:ext uri="{FF2B5EF4-FFF2-40B4-BE49-F238E27FC236}">
                <a16:creationId xmlns:a16="http://schemas.microsoft.com/office/drawing/2014/main" id="{7EAF88DF-7786-47D6-864F-1D3BC6821607}"/>
              </a:ext>
            </a:extLst>
          </p:cNvPr>
          <p:cNvSpPr/>
          <p:nvPr/>
        </p:nvSpPr>
        <p:spPr>
          <a:xfrm>
            <a:off x="2573767" y="2350034"/>
            <a:ext cx="9149561" cy="2246299"/>
          </a:xfrm>
          <a:prstGeom prst="wedgeRoundRectCallout">
            <a:avLst>
              <a:gd name="adj1" fmla="val -61386"/>
              <a:gd name="adj2" fmla="val 11795"/>
              <a:gd name="adj3" fmla="val 16667"/>
            </a:avLst>
          </a:prstGeom>
          <a:solidFill>
            <a:srgbClr val="FFC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t>Du </a:t>
            </a:r>
            <a:r>
              <a:rPr lang="en-GB" sz="4000" dirty="0" err="1"/>
              <a:t>bist</a:t>
            </a:r>
            <a:r>
              <a:rPr lang="en-GB" sz="4000" dirty="0"/>
              <a:t> [</a:t>
            </a:r>
            <a:r>
              <a:rPr lang="en-GB" sz="4000" dirty="0" err="1"/>
              <a:t>nicht</a:t>
            </a:r>
            <a:r>
              <a:rPr lang="en-GB" sz="4000" dirty="0"/>
              <a:t> die </a:t>
            </a:r>
            <a:r>
              <a:rPr lang="en-GB" sz="4000" dirty="0" err="1"/>
              <a:t>Partnerin</a:t>
            </a:r>
            <a:r>
              <a:rPr lang="en-GB" sz="4000" dirty="0"/>
              <a:t>]/ </a:t>
            </a:r>
          </a:p>
          <a:p>
            <a:pPr algn="ctr"/>
            <a:r>
              <a:rPr lang="en-GB" sz="4000" dirty="0"/>
              <a:t>[</a:t>
            </a:r>
            <a:r>
              <a:rPr lang="en-GB" sz="4000" dirty="0" err="1"/>
              <a:t>kein</a:t>
            </a:r>
            <a:r>
              <a:rPr lang="en-GB" sz="4000" dirty="0"/>
              <a:t> Partner]</a:t>
            </a:r>
          </a:p>
        </p:txBody>
      </p:sp>
      <p:pic>
        <p:nvPicPr>
          <p:cNvPr id="8" name="Picture 7">
            <a:extLst>
              <a:ext uri="{FF2B5EF4-FFF2-40B4-BE49-F238E27FC236}">
                <a16:creationId xmlns:a16="http://schemas.microsoft.com/office/drawing/2014/main" id="{235E3D2C-52EB-481A-B328-0331B45337BB}"/>
              </a:ext>
            </a:extLst>
          </p:cNvPr>
          <p:cNvPicPr>
            <a:picLocks noChangeAspect="1"/>
          </p:cNvPicPr>
          <p:nvPr/>
        </p:nvPicPr>
        <p:blipFill>
          <a:blip r:embed="rId7"/>
          <a:stretch>
            <a:fillRect/>
          </a:stretch>
        </p:blipFill>
        <p:spPr>
          <a:xfrm>
            <a:off x="11361583" y="1362327"/>
            <a:ext cx="225572" cy="445047"/>
          </a:xfrm>
          <a:prstGeom prst="rect">
            <a:avLst/>
          </a:prstGeom>
        </p:spPr>
      </p:pic>
      <p:pic>
        <p:nvPicPr>
          <p:cNvPr id="9" name="Picture 8">
            <a:extLst>
              <a:ext uri="{FF2B5EF4-FFF2-40B4-BE49-F238E27FC236}">
                <a16:creationId xmlns:a16="http://schemas.microsoft.com/office/drawing/2014/main" id="{FF7CFE41-4DE0-416F-A97B-02AD23179B57}"/>
              </a:ext>
            </a:extLst>
          </p:cNvPr>
          <p:cNvPicPr>
            <a:picLocks noChangeAspect="1"/>
          </p:cNvPicPr>
          <p:nvPr/>
        </p:nvPicPr>
        <p:blipFill>
          <a:blip r:embed="rId7"/>
          <a:stretch>
            <a:fillRect/>
          </a:stretch>
        </p:blipFill>
        <p:spPr>
          <a:xfrm>
            <a:off x="11723328" y="1542244"/>
            <a:ext cx="225572" cy="445047"/>
          </a:xfrm>
          <a:prstGeom prst="rect">
            <a:avLst/>
          </a:prstGeom>
        </p:spPr>
      </p:pic>
      <p:pic>
        <p:nvPicPr>
          <p:cNvPr id="10" name="Picture 9">
            <a:extLst>
              <a:ext uri="{FF2B5EF4-FFF2-40B4-BE49-F238E27FC236}">
                <a16:creationId xmlns:a16="http://schemas.microsoft.com/office/drawing/2014/main" id="{2FFD7A3C-2399-4CE8-9BBD-4E2668F6503A}"/>
              </a:ext>
            </a:extLst>
          </p:cNvPr>
          <p:cNvPicPr>
            <a:picLocks noChangeAspect="1"/>
          </p:cNvPicPr>
          <p:nvPr/>
        </p:nvPicPr>
        <p:blipFill>
          <a:blip r:embed="rId7"/>
          <a:stretch>
            <a:fillRect/>
          </a:stretch>
        </p:blipFill>
        <p:spPr>
          <a:xfrm>
            <a:off x="11089236" y="1381561"/>
            <a:ext cx="225572" cy="445047"/>
          </a:xfrm>
          <a:prstGeom prst="rect">
            <a:avLst/>
          </a:prstGeom>
        </p:spPr>
      </p:pic>
      <p:pic>
        <p:nvPicPr>
          <p:cNvPr id="13" name="Picture 12">
            <a:extLst>
              <a:ext uri="{FF2B5EF4-FFF2-40B4-BE49-F238E27FC236}">
                <a16:creationId xmlns:a16="http://schemas.microsoft.com/office/drawing/2014/main" id="{FD27840A-8B7A-45A1-B786-8B98F021963A}"/>
              </a:ext>
            </a:extLst>
          </p:cNvPr>
          <p:cNvPicPr>
            <a:picLocks noChangeAspect="1"/>
          </p:cNvPicPr>
          <p:nvPr/>
        </p:nvPicPr>
        <p:blipFill>
          <a:blip r:embed="rId8"/>
          <a:stretch>
            <a:fillRect/>
          </a:stretch>
        </p:blipFill>
        <p:spPr>
          <a:xfrm>
            <a:off x="189035" y="3072056"/>
            <a:ext cx="1554615" cy="3785944"/>
          </a:xfrm>
          <a:prstGeom prst="rect">
            <a:avLst/>
          </a:prstGeom>
        </p:spPr>
      </p:pic>
      <p:sp>
        <p:nvSpPr>
          <p:cNvPr id="18" name="Oval Callout 19">
            <a:extLst>
              <a:ext uri="{FF2B5EF4-FFF2-40B4-BE49-F238E27FC236}">
                <a16:creationId xmlns:a16="http://schemas.microsoft.com/office/drawing/2014/main" id="{4832991A-A1AC-4C37-8FA7-012B7BB099FF}"/>
              </a:ext>
            </a:extLst>
          </p:cNvPr>
          <p:cNvSpPr/>
          <p:nvPr/>
        </p:nvSpPr>
        <p:spPr>
          <a:xfrm>
            <a:off x="1855207" y="4656824"/>
            <a:ext cx="5293340" cy="1172633"/>
          </a:xfrm>
          <a:prstGeom prst="wedgeEllipseCallout">
            <a:avLst>
              <a:gd name="adj1" fmla="val 22223"/>
              <a:gd name="adj2" fmla="val -44536"/>
            </a:avLst>
          </a:prstGeom>
          <a:solidFill>
            <a:srgbClr val="00B05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2400" b="1" kern="0" dirty="0">
                <a:solidFill>
                  <a:schemeClr val="bg1"/>
                </a:solidFill>
                <a:latin typeface="Century Gothic" panose="020F0302020204030204"/>
              </a:rPr>
              <a:t>You are</a:t>
            </a:r>
            <a:r>
              <a:rPr kumimoji="0" lang="en-GB" sz="2400" b="1" i="0" u="none" strike="noStrike" kern="0" cap="none" spc="0" normalizeH="0" noProof="0" dirty="0">
                <a:ln>
                  <a:noFill/>
                </a:ln>
                <a:solidFill>
                  <a:schemeClr val="bg1"/>
                </a:solidFill>
                <a:effectLst/>
                <a:uLnTx/>
                <a:uFillTx/>
                <a:latin typeface="Century Gothic" panose="020F0302020204030204"/>
                <a:ea typeface="+mn-ea"/>
                <a:cs typeface="+mn-cs"/>
              </a:rPr>
              <a:t> </a:t>
            </a:r>
            <a:r>
              <a:rPr kumimoji="0" lang="en-GB" sz="2400" b="1" i="0" u="sng" strike="noStrike" kern="0" cap="none" spc="0" normalizeH="0" noProof="0" dirty="0">
                <a:ln>
                  <a:noFill/>
                </a:ln>
                <a:solidFill>
                  <a:schemeClr val="bg1"/>
                </a:solidFill>
                <a:effectLst/>
                <a:uLnTx/>
                <a:uFillTx/>
                <a:latin typeface="Century Gothic" panose="020F0302020204030204"/>
                <a:ea typeface="+mn-ea"/>
                <a:cs typeface="+mn-cs"/>
              </a:rPr>
              <a:t>not </a:t>
            </a:r>
            <a:r>
              <a:rPr lang="en-GB" sz="2400" b="1" u="sng" kern="0" dirty="0">
                <a:solidFill>
                  <a:schemeClr val="bg1"/>
                </a:solidFill>
                <a:latin typeface="Century Gothic" panose="020F0302020204030204"/>
              </a:rPr>
              <a:t>the</a:t>
            </a:r>
            <a:r>
              <a:rPr kumimoji="0" lang="en-GB" sz="2400" b="1" i="0" u="sng" strike="noStrike" kern="0" cap="none" spc="0" normalizeH="0" noProof="0" dirty="0">
                <a:ln>
                  <a:noFill/>
                </a:ln>
                <a:solidFill>
                  <a:schemeClr val="bg1"/>
                </a:solidFill>
                <a:effectLst/>
                <a:uLnTx/>
                <a:uFillTx/>
                <a:latin typeface="Century Gothic" panose="020F0302020204030204"/>
                <a:ea typeface="+mn-ea"/>
                <a:cs typeface="+mn-cs"/>
              </a:rPr>
              <a:t> </a:t>
            </a:r>
            <a:r>
              <a:rPr lang="en-GB" sz="2400" b="1" kern="0" dirty="0">
                <a:solidFill>
                  <a:schemeClr val="bg1"/>
                </a:solidFill>
                <a:latin typeface="Century Gothic" panose="020F0302020204030204"/>
              </a:rPr>
              <a:t>[</a:t>
            </a:r>
            <a:r>
              <a:rPr kumimoji="0" lang="en-GB" sz="2400" b="1" i="0" u="none" strike="noStrike" kern="0" cap="none" spc="0" normalizeH="0" noProof="0" dirty="0">
                <a:ln>
                  <a:noFill/>
                </a:ln>
                <a:solidFill>
                  <a:schemeClr val="bg1"/>
                </a:solidFill>
                <a:effectLst/>
                <a:uLnTx/>
                <a:uFillTx/>
                <a:latin typeface="Century Gothic" panose="020F0302020204030204"/>
                <a:ea typeface="+mn-ea"/>
                <a:cs typeface="+mn-cs"/>
              </a:rPr>
              <a:t>female</a:t>
            </a:r>
            <a:r>
              <a:rPr lang="en-GB" sz="2400" b="1" kern="0" dirty="0">
                <a:solidFill>
                  <a:schemeClr val="bg1"/>
                </a:solidFill>
                <a:latin typeface="Century Gothic" panose="020F0302020204030204"/>
              </a:rPr>
              <a:t>]</a:t>
            </a:r>
            <a:r>
              <a:rPr kumimoji="0" lang="en-GB" sz="2400" b="1" i="0" u="none" strike="noStrike" kern="0" cap="none" spc="0" normalizeH="0" noProof="0" dirty="0">
                <a:ln>
                  <a:noFill/>
                </a:ln>
                <a:solidFill>
                  <a:schemeClr val="bg1"/>
                </a:solidFill>
                <a:effectLst/>
                <a:uLnTx/>
                <a:uFillTx/>
                <a:latin typeface="Century Gothic" panose="020F0302020204030204"/>
                <a:ea typeface="+mn-ea"/>
                <a:cs typeface="+mn-cs"/>
              </a:rPr>
              <a:t> partner.</a:t>
            </a:r>
            <a:endParaRPr kumimoji="0" lang="en-GB" sz="2400" b="1" i="0" u="none" strike="noStrike" kern="0" cap="none" spc="0" normalizeH="0" baseline="0" noProof="0" dirty="0">
              <a:ln>
                <a:noFill/>
              </a:ln>
              <a:solidFill>
                <a:schemeClr val="bg1"/>
              </a:solidFill>
              <a:effectLst/>
              <a:uLnTx/>
              <a:uFillTx/>
              <a:latin typeface="Century Gothic" panose="020F0302020204030204"/>
              <a:ea typeface="+mn-ea"/>
              <a:cs typeface="+mn-cs"/>
            </a:endParaRPr>
          </a:p>
        </p:txBody>
      </p:sp>
      <p:sp>
        <p:nvSpPr>
          <p:cNvPr id="17" name="Oval Callout 19">
            <a:extLst>
              <a:ext uri="{FF2B5EF4-FFF2-40B4-BE49-F238E27FC236}">
                <a16:creationId xmlns:a16="http://schemas.microsoft.com/office/drawing/2014/main" id="{6F69F91C-DB03-40EC-ACEB-3DFC907351A8}"/>
              </a:ext>
            </a:extLst>
          </p:cNvPr>
          <p:cNvSpPr/>
          <p:nvPr/>
        </p:nvSpPr>
        <p:spPr>
          <a:xfrm>
            <a:off x="4442585" y="5566745"/>
            <a:ext cx="5293340" cy="1172633"/>
          </a:xfrm>
          <a:prstGeom prst="wedgeEllipseCallout">
            <a:avLst>
              <a:gd name="adj1" fmla="val 22223"/>
              <a:gd name="adj2" fmla="val -44536"/>
            </a:avLst>
          </a:prstGeom>
          <a:solidFill>
            <a:srgbClr val="00B05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2400" b="1" kern="0" dirty="0">
                <a:solidFill>
                  <a:schemeClr val="bg1"/>
                </a:solidFill>
                <a:latin typeface="Century Gothic" panose="020F0302020204030204"/>
              </a:rPr>
              <a:t>You are</a:t>
            </a:r>
            <a:r>
              <a:rPr kumimoji="0" lang="en-GB" sz="2400" b="1" i="0" u="none" strike="noStrike" kern="0" cap="none" spc="0" normalizeH="0" noProof="0" dirty="0">
                <a:ln>
                  <a:noFill/>
                </a:ln>
                <a:solidFill>
                  <a:schemeClr val="bg1"/>
                </a:solidFill>
                <a:effectLst/>
                <a:uLnTx/>
                <a:uFillTx/>
                <a:latin typeface="Century Gothic" panose="020F0302020204030204"/>
                <a:ea typeface="+mn-ea"/>
                <a:cs typeface="+mn-cs"/>
              </a:rPr>
              <a:t> </a:t>
            </a:r>
            <a:r>
              <a:rPr kumimoji="0" lang="en-GB" sz="2400" b="1" i="0" u="sng" strike="noStrike" kern="0" cap="none" spc="0" normalizeH="0" noProof="0" dirty="0">
                <a:ln>
                  <a:noFill/>
                </a:ln>
                <a:solidFill>
                  <a:schemeClr val="bg1"/>
                </a:solidFill>
                <a:effectLst/>
                <a:uLnTx/>
                <a:uFillTx/>
                <a:latin typeface="Century Gothic" panose="020F0302020204030204"/>
                <a:ea typeface="+mn-ea"/>
                <a:cs typeface="+mn-cs"/>
              </a:rPr>
              <a:t>not a</a:t>
            </a:r>
            <a:r>
              <a:rPr kumimoji="0" lang="en-GB" sz="2400" b="1" i="0" u="none" strike="noStrike" kern="0" cap="none" spc="0" normalizeH="0" noProof="0" dirty="0">
                <a:ln>
                  <a:noFill/>
                </a:ln>
                <a:solidFill>
                  <a:schemeClr val="bg1"/>
                </a:solidFill>
                <a:effectLst/>
                <a:uLnTx/>
                <a:uFillTx/>
                <a:latin typeface="Century Gothic" panose="020F0302020204030204"/>
                <a:ea typeface="+mn-ea"/>
                <a:cs typeface="+mn-cs"/>
              </a:rPr>
              <a:t> [male</a:t>
            </a:r>
            <a:r>
              <a:rPr lang="en-GB" sz="2400" b="1" kern="0" dirty="0">
                <a:solidFill>
                  <a:schemeClr val="bg1"/>
                </a:solidFill>
                <a:latin typeface="Century Gothic" panose="020F0302020204030204"/>
              </a:rPr>
              <a:t>]</a:t>
            </a:r>
            <a:r>
              <a:rPr kumimoji="0" lang="en-GB" sz="2400" b="1" i="0" u="none" strike="noStrike" kern="0" cap="none" spc="0" normalizeH="0" noProof="0" dirty="0">
                <a:ln>
                  <a:noFill/>
                </a:ln>
                <a:solidFill>
                  <a:schemeClr val="bg1"/>
                </a:solidFill>
                <a:effectLst/>
                <a:uLnTx/>
                <a:uFillTx/>
                <a:latin typeface="Century Gothic" panose="020F0302020204030204"/>
                <a:ea typeface="+mn-ea"/>
                <a:cs typeface="+mn-cs"/>
              </a:rPr>
              <a:t> partner</a:t>
            </a:r>
            <a:endParaRPr kumimoji="0" lang="en-GB" sz="2400" b="1" i="0" u="none" strike="noStrike" kern="0" cap="none" spc="0" normalizeH="0" baseline="0" noProof="0" dirty="0">
              <a:ln>
                <a:noFill/>
              </a:ln>
              <a:solidFill>
                <a:schemeClr val="bg1"/>
              </a:solidFill>
              <a:effectLst/>
              <a:uLnTx/>
              <a:uFillTx/>
              <a:latin typeface="Century Gothic" panose="020F0302020204030204"/>
              <a:ea typeface="+mn-ea"/>
              <a:cs typeface="+mn-cs"/>
            </a:endParaRPr>
          </a:p>
        </p:txBody>
      </p:sp>
      <p:pic>
        <p:nvPicPr>
          <p:cNvPr id="14" name="Picture 13">
            <a:extLst>
              <a:ext uri="{FF2B5EF4-FFF2-40B4-BE49-F238E27FC236}">
                <a16:creationId xmlns:a16="http://schemas.microsoft.com/office/drawing/2014/main" id="{79003776-268B-4644-A433-8303C2344781}"/>
              </a:ext>
            </a:extLst>
          </p:cNvPr>
          <p:cNvPicPr>
            <a:picLocks noChangeAspect="1"/>
          </p:cNvPicPr>
          <p:nvPr/>
        </p:nvPicPr>
        <p:blipFill>
          <a:blip r:embed="rId9"/>
          <a:stretch>
            <a:fillRect/>
          </a:stretch>
        </p:blipFill>
        <p:spPr>
          <a:xfrm>
            <a:off x="9240131" y="3940537"/>
            <a:ext cx="1765849" cy="1446720"/>
          </a:xfrm>
          <a:prstGeom prst="rect">
            <a:avLst/>
          </a:prstGeom>
        </p:spPr>
      </p:pic>
      <p:pic>
        <p:nvPicPr>
          <p:cNvPr id="15" name="Picture 14">
            <a:extLst>
              <a:ext uri="{FF2B5EF4-FFF2-40B4-BE49-F238E27FC236}">
                <a16:creationId xmlns:a16="http://schemas.microsoft.com/office/drawing/2014/main" id="{D3C32938-FE31-4803-A242-9195DAD39419}"/>
              </a:ext>
            </a:extLst>
          </p:cNvPr>
          <p:cNvPicPr>
            <a:picLocks noChangeAspect="1"/>
          </p:cNvPicPr>
          <p:nvPr/>
        </p:nvPicPr>
        <p:blipFill>
          <a:blip r:embed="rId10"/>
          <a:stretch>
            <a:fillRect/>
          </a:stretch>
        </p:blipFill>
        <p:spPr>
          <a:xfrm>
            <a:off x="9735925" y="4433829"/>
            <a:ext cx="774259" cy="682811"/>
          </a:xfrm>
          <a:prstGeom prst="rect">
            <a:avLst/>
          </a:prstGeom>
        </p:spPr>
      </p:pic>
      <p:sp>
        <p:nvSpPr>
          <p:cNvPr id="19" name="Oval Callout 19">
            <a:extLst>
              <a:ext uri="{FF2B5EF4-FFF2-40B4-BE49-F238E27FC236}">
                <a16:creationId xmlns:a16="http://schemas.microsoft.com/office/drawing/2014/main" id="{A36D7BDE-91E8-4059-8C04-182156B9A8B2}"/>
              </a:ext>
            </a:extLst>
          </p:cNvPr>
          <p:cNvSpPr/>
          <p:nvPr/>
        </p:nvSpPr>
        <p:spPr>
          <a:xfrm>
            <a:off x="7192288" y="5181599"/>
            <a:ext cx="4733224" cy="1398861"/>
          </a:xfrm>
          <a:prstGeom prst="wedgeEllipseCallout">
            <a:avLst>
              <a:gd name="adj1" fmla="val -34170"/>
              <a:gd name="adj2" fmla="val -136032"/>
            </a:avLst>
          </a:prstGeom>
          <a:solidFill>
            <a:srgbClr val="00206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chemeClr val="bg1"/>
                </a:solidFill>
                <a:effectLst/>
                <a:uLnTx/>
                <a:uFillTx/>
                <a:latin typeface="Century Gothic" panose="020F0302020204030204"/>
                <a:ea typeface="+mn-ea"/>
                <a:cs typeface="+mn-cs"/>
              </a:rPr>
              <a:t>Both</a:t>
            </a:r>
            <a:r>
              <a:rPr kumimoji="0" lang="en-GB" sz="2000" b="1" i="0" u="none" strike="noStrike" kern="0" cap="none" spc="0" normalizeH="0" noProof="0" dirty="0">
                <a:ln>
                  <a:noFill/>
                </a:ln>
                <a:solidFill>
                  <a:schemeClr val="bg1"/>
                </a:solidFill>
                <a:effectLst/>
                <a:uLnTx/>
                <a:uFillTx/>
                <a:latin typeface="Century Gothic" panose="020F0302020204030204"/>
                <a:ea typeface="+mn-ea"/>
                <a:cs typeface="+mn-cs"/>
              </a:rPr>
              <a:t> sentences are correct here, but they mean different things…</a:t>
            </a:r>
            <a:endParaRPr kumimoji="0" lang="en-GB" sz="2000" b="1" i="0" u="none" strike="noStrike" kern="0" cap="none" spc="0" normalizeH="0" baseline="0" noProof="0" dirty="0">
              <a:ln>
                <a:noFill/>
              </a:ln>
              <a:solidFill>
                <a:schemeClr val="bg1"/>
              </a:solidFill>
              <a:effectLst/>
              <a:uLnTx/>
              <a:uFillTx/>
              <a:latin typeface="Century Gothic" panose="020F0302020204030204"/>
              <a:ea typeface="+mn-ea"/>
              <a:cs typeface="+mn-cs"/>
            </a:endParaRPr>
          </a:p>
        </p:txBody>
      </p:sp>
      <p:pic>
        <p:nvPicPr>
          <p:cNvPr id="21" name="Picture 20" descr="Icon&#10;&#10;Description automatically generated">
            <a:extLst>
              <a:ext uri="{FF2B5EF4-FFF2-40B4-BE49-F238E27FC236}">
                <a16:creationId xmlns:a16="http://schemas.microsoft.com/office/drawing/2014/main" id="{BF9CD45F-D0E1-4889-B80B-D79AE1D93559}"/>
              </a:ext>
            </a:extLst>
          </p:cNvPr>
          <p:cNvPicPr>
            <a:picLocks noChangeAspect="1"/>
          </p:cNvPicPr>
          <p:nvPr/>
        </p:nvPicPr>
        <p:blipFill rotWithShape="1">
          <a:blip r:embed="rId11">
            <a:extLst>
              <a:ext uri="{28A0092B-C50C-407E-A947-70E740481C1C}">
                <a14:useLocalDpi xmlns:a14="http://schemas.microsoft.com/office/drawing/2010/main" val="0"/>
              </a:ext>
            </a:extLst>
          </a:blip>
          <a:srcRect r="50000"/>
          <a:stretch/>
        </p:blipFill>
        <p:spPr>
          <a:xfrm>
            <a:off x="8947968" y="2315682"/>
            <a:ext cx="670265" cy="670264"/>
          </a:xfrm>
          <a:prstGeom prst="rect">
            <a:avLst/>
          </a:prstGeom>
        </p:spPr>
      </p:pic>
      <p:pic>
        <p:nvPicPr>
          <p:cNvPr id="22" name="Picture 21" descr="Icon&#10;&#10;Description automatically generated">
            <a:extLst>
              <a:ext uri="{FF2B5EF4-FFF2-40B4-BE49-F238E27FC236}">
                <a16:creationId xmlns:a16="http://schemas.microsoft.com/office/drawing/2014/main" id="{2C252153-69B7-4DAF-BF90-CEC47DCFA6DD}"/>
              </a:ext>
            </a:extLst>
          </p:cNvPr>
          <p:cNvPicPr>
            <a:picLocks noChangeAspect="1"/>
          </p:cNvPicPr>
          <p:nvPr/>
        </p:nvPicPr>
        <p:blipFill rotWithShape="1">
          <a:blip r:embed="rId11">
            <a:extLst>
              <a:ext uri="{28A0092B-C50C-407E-A947-70E740481C1C}">
                <a14:useLocalDpi xmlns:a14="http://schemas.microsoft.com/office/drawing/2010/main" val="0"/>
              </a:ext>
            </a:extLst>
          </a:blip>
          <a:srcRect r="50000"/>
          <a:stretch/>
        </p:blipFill>
        <p:spPr>
          <a:xfrm>
            <a:off x="7269997" y="3916416"/>
            <a:ext cx="670265" cy="670264"/>
          </a:xfrm>
          <a:prstGeom prst="rect">
            <a:avLst/>
          </a:prstGeom>
        </p:spPr>
      </p:pic>
    </p:spTree>
    <p:extLst>
      <p:ext uri="{BB962C8B-B14F-4D97-AF65-F5344CB8AC3E}">
        <p14:creationId xmlns:p14="http://schemas.microsoft.com/office/powerpoint/2010/main" val="3167932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1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8" grpId="0" animBg="1"/>
      <p:bldP spid="17" grpId="0" animBg="1"/>
      <p:bldP spid="19" grpId="0" animBg="1"/>
      <p:bldP spid="19"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CustomShape 1"/>
          <p:cNvSpPr/>
          <p:nvPr/>
        </p:nvSpPr>
        <p:spPr>
          <a:xfrm>
            <a:off x="0" y="0"/>
            <a:ext cx="4350240" cy="685728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a:lstStyle/>
          <a:p>
            <a:endParaRPr lang="en-GB"/>
          </a:p>
        </p:txBody>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pPr algn="ctr"/>
            <a:r>
              <a:rPr lang="en-GB" sz="6000" b="1" dirty="0" err="1">
                <a:solidFill>
                  <a:schemeClr val="bg1"/>
                </a:solidFill>
                <a:latin typeface="Century Gothic" panose="020B0502020202020204" pitchFamily="34" charset="0"/>
              </a:rPr>
              <a:t>Tschüss</a:t>
            </a:r>
            <a:r>
              <a:rPr lang="en-GB" sz="6000" b="1" dirty="0">
                <a:solidFill>
                  <a:schemeClr val="bg1"/>
                </a:solidFill>
                <a:latin typeface="Century Gothic" panose="020B0502020202020204" pitchFamily="34" charset="0"/>
              </a:rPr>
              <a:t>!</a:t>
            </a: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a:solidFill>
                  <a:srgbClr val="FF0000"/>
                </a:solidFill>
                <a:latin typeface="Modern Love" panose="04090805081005020601" pitchFamily="82" charset="0"/>
                <a:cs typeface="Arial"/>
                <a:sym typeface="Arial"/>
              </a:rPr>
              <a:t>rot</a:t>
            </a:r>
            <a:endParaRPr lang="en-GB" sz="1400" kern="0" dirty="0">
              <a:solidFill>
                <a:srgbClr val="FF0000"/>
              </a:solidFill>
              <a:latin typeface="Modern Love" panose="04090805081005020601" pitchFamily="82" charset="0"/>
              <a:cs typeface="Arial"/>
              <a:sym typeface="Arial"/>
            </a:endParaRPr>
          </a:p>
        </p:txBody>
      </p:sp>
      <p:pic>
        <p:nvPicPr>
          <p:cNvPr id="6" name="Picture 5" descr="Map&#10;&#10;Description automatically generated">
            <a:extLst>
              <a:ext uri="{FF2B5EF4-FFF2-40B4-BE49-F238E27FC236}">
                <a16:creationId xmlns:a16="http://schemas.microsoft.com/office/drawing/2014/main" id="{4A5A38F7-E6DC-43F0-AED9-858505A826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Tree>
    <p:extLst>
      <p:ext uri="{BB962C8B-B14F-4D97-AF65-F5344CB8AC3E}">
        <p14:creationId xmlns:p14="http://schemas.microsoft.com/office/powerpoint/2010/main" val="74998879"/>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3">
            <a:extLst>
              <a:ext uri="{FF2B5EF4-FFF2-40B4-BE49-F238E27FC236}">
                <a16:creationId xmlns:a16="http://schemas.microsoft.com/office/drawing/2014/main" id="{D111730B-C800-4100-889C-E3B46D9B57C9}"/>
              </a:ext>
            </a:extLst>
          </p:cNvPr>
          <p:cNvSpPr/>
          <p:nvPr/>
        </p:nvSpPr>
        <p:spPr>
          <a:xfrm>
            <a:off x="4928176" y="1165124"/>
            <a:ext cx="2629898" cy="3976987"/>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7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3" name="CustomShape 2"/>
          <p:cNvSpPr/>
          <p:nvPr/>
        </p:nvSpPr>
        <p:spPr>
          <a:xfrm>
            <a:off x="5355791" y="3344904"/>
            <a:ext cx="1999202"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w</a:t>
            </a:r>
            <a:r>
              <a:rPr kumimoji="0" lang="en-GB" sz="8800" b="0" i="0" u="none" strike="noStrike" kern="1200" cap="none" spc="-1" normalizeH="0" baseline="0" noProof="0" dirty="0">
                <a:ln>
                  <a:noFill/>
                </a:ln>
                <a:solidFill>
                  <a:srgbClr val="FF0066"/>
                </a:solidFill>
                <a:effectLst/>
                <a:uLnTx/>
                <a:uFillTx/>
                <a:latin typeface="Century Gothic" panose="020B0502020202020204" pitchFamily="34" charset="0"/>
                <a:ea typeface="+mn-ea"/>
                <a:cs typeface="+mn-cs"/>
              </a:rPr>
              <a:t>o </a:t>
            </a:r>
            <a:endParaRPr kumimoji="0" lang="en-GB" sz="8800" b="1" i="0" u="none" strike="noStrike" kern="1200" cap="none" spc="-1"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0" y="-267906"/>
            <a:ext cx="3660231"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002060"/>
                </a:solidFill>
                <a:effectLst/>
                <a:uLnTx/>
                <a:uFillTx/>
                <a:latin typeface="Century Gothic"/>
                <a:ea typeface="+mn-ea"/>
                <a:cs typeface="+mn-cs"/>
              </a:rPr>
              <a:t>long</a:t>
            </a:r>
            <a:r>
              <a:rPr kumimoji="0" lang="en-GB" sz="96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9600" b="0" i="0" u="none" strike="noStrike" kern="1200" cap="none" spc="0" normalizeH="0" baseline="0" noProof="0" dirty="0">
                <a:ln>
                  <a:noFill/>
                </a:ln>
                <a:solidFill>
                  <a:srgbClr val="FF0066"/>
                </a:solidFill>
                <a:effectLst/>
                <a:uLnTx/>
                <a:uFillTx/>
                <a:latin typeface="Century Gothic"/>
                <a:ea typeface="+mn-ea"/>
                <a:cs typeface="+mn-cs"/>
              </a:rPr>
              <a:t>o</a:t>
            </a:r>
            <a:r>
              <a:rPr kumimoji="0" lang="en-GB" sz="96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nvGrpSpPr>
          <p:cNvPr id="8" name="Group 7" descr="family under a roof">
            <a:extLst>
              <a:ext uri="{FF2B5EF4-FFF2-40B4-BE49-F238E27FC236}">
                <a16:creationId xmlns:a16="http://schemas.microsoft.com/office/drawing/2014/main" id="{06A844E8-8CD2-40DE-A381-3F1E75B9D267}"/>
              </a:ext>
            </a:extLst>
          </p:cNvPr>
          <p:cNvGrpSpPr/>
          <p:nvPr/>
        </p:nvGrpSpPr>
        <p:grpSpPr>
          <a:xfrm>
            <a:off x="1103678" y="2782396"/>
            <a:ext cx="2339379" cy="1145306"/>
            <a:chOff x="989435" y="1774138"/>
            <a:chExt cx="2339379" cy="1145306"/>
          </a:xfrm>
        </p:grpSpPr>
        <p:pic>
          <p:nvPicPr>
            <p:cNvPr id="9" name="Picture 8">
              <a:extLst>
                <a:ext uri="{FF2B5EF4-FFF2-40B4-BE49-F238E27FC236}">
                  <a16:creationId xmlns:a16="http://schemas.microsoft.com/office/drawing/2014/main" id="{66FE7CE2-FC89-45EB-A2D6-3FEC5CFB57C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9435" y="1774138"/>
              <a:ext cx="2339379" cy="795389"/>
            </a:xfrm>
            <a:prstGeom prst="rect">
              <a:avLst/>
            </a:prstGeom>
          </p:spPr>
        </p:pic>
        <p:pic>
          <p:nvPicPr>
            <p:cNvPr id="10" name="Picture 9">
              <a:extLst>
                <a:ext uri="{FF2B5EF4-FFF2-40B4-BE49-F238E27FC236}">
                  <a16:creationId xmlns:a16="http://schemas.microsoft.com/office/drawing/2014/main" id="{4F0C0361-EBFD-4DA2-BAD7-019C427B2F1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74247" y="2219609"/>
              <a:ext cx="969748" cy="699835"/>
            </a:xfrm>
            <a:prstGeom prst="rect">
              <a:avLst/>
            </a:prstGeom>
          </p:spPr>
        </p:pic>
      </p:grpSp>
      <p:grpSp>
        <p:nvGrpSpPr>
          <p:cNvPr id="15" name="Group 14" descr="a milllion">
            <a:extLst>
              <a:ext uri="{FF2B5EF4-FFF2-40B4-BE49-F238E27FC236}">
                <a16:creationId xmlns:a16="http://schemas.microsoft.com/office/drawing/2014/main" id="{CD34D9AA-C973-4440-9132-9FDFD0520CEF}"/>
              </a:ext>
            </a:extLst>
          </p:cNvPr>
          <p:cNvGrpSpPr/>
          <p:nvPr/>
        </p:nvGrpSpPr>
        <p:grpSpPr>
          <a:xfrm>
            <a:off x="8826019" y="3344904"/>
            <a:ext cx="2757468" cy="543914"/>
            <a:chOff x="4726453" y="5567916"/>
            <a:chExt cx="2757468" cy="543914"/>
          </a:xfrm>
        </p:grpSpPr>
        <p:pic>
          <p:nvPicPr>
            <p:cNvPr id="16" name="Picture 15">
              <a:extLst>
                <a:ext uri="{FF2B5EF4-FFF2-40B4-BE49-F238E27FC236}">
                  <a16:creationId xmlns:a16="http://schemas.microsoft.com/office/drawing/2014/main" id="{669B0BD4-B099-48A2-B538-42859AF4AE4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26453" y="5587634"/>
              <a:ext cx="367203" cy="524196"/>
            </a:xfrm>
            <a:prstGeom prst="rect">
              <a:avLst/>
            </a:prstGeom>
          </p:spPr>
        </p:pic>
        <p:pic>
          <p:nvPicPr>
            <p:cNvPr id="17" name="Picture 16">
              <a:extLst>
                <a:ext uri="{FF2B5EF4-FFF2-40B4-BE49-F238E27FC236}">
                  <a16:creationId xmlns:a16="http://schemas.microsoft.com/office/drawing/2014/main" id="{773435E0-75B9-478B-A8EA-36A11694509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25434" y="5587634"/>
              <a:ext cx="360423" cy="514890"/>
            </a:xfrm>
            <a:prstGeom prst="rect">
              <a:avLst/>
            </a:prstGeom>
          </p:spPr>
        </p:pic>
        <p:pic>
          <p:nvPicPr>
            <p:cNvPr id="18" name="Picture 17">
              <a:extLst>
                <a:ext uri="{FF2B5EF4-FFF2-40B4-BE49-F238E27FC236}">
                  <a16:creationId xmlns:a16="http://schemas.microsoft.com/office/drawing/2014/main" id="{54B084E0-BF7C-4F84-AFD1-B077461FC1A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534482" y="5587634"/>
              <a:ext cx="360423" cy="514890"/>
            </a:xfrm>
            <a:prstGeom prst="rect">
              <a:avLst/>
            </a:prstGeom>
          </p:spPr>
        </p:pic>
        <p:pic>
          <p:nvPicPr>
            <p:cNvPr id="19" name="Picture 18">
              <a:extLst>
                <a:ext uri="{FF2B5EF4-FFF2-40B4-BE49-F238E27FC236}">
                  <a16:creationId xmlns:a16="http://schemas.microsoft.com/office/drawing/2014/main" id="{0B1D5860-12F5-474F-8C34-E4EAC1F913F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943530" y="5582129"/>
              <a:ext cx="360423" cy="514890"/>
            </a:xfrm>
            <a:prstGeom prst="rect">
              <a:avLst/>
            </a:prstGeom>
          </p:spPr>
        </p:pic>
        <p:pic>
          <p:nvPicPr>
            <p:cNvPr id="20" name="Picture 19">
              <a:extLst>
                <a:ext uri="{FF2B5EF4-FFF2-40B4-BE49-F238E27FC236}">
                  <a16:creationId xmlns:a16="http://schemas.microsoft.com/office/drawing/2014/main" id="{EE9E2A36-DF99-4308-914C-C5924DD1DAA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35731" y="5582789"/>
              <a:ext cx="360423" cy="514890"/>
            </a:xfrm>
            <a:prstGeom prst="rect">
              <a:avLst/>
            </a:prstGeom>
          </p:spPr>
        </p:pic>
        <p:pic>
          <p:nvPicPr>
            <p:cNvPr id="21" name="Picture 20">
              <a:extLst>
                <a:ext uri="{FF2B5EF4-FFF2-40B4-BE49-F238E27FC236}">
                  <a16:creationId xmlns:a16="http://schemas.microsoft.com/office/drawing/2014/main" id="{56EA0CB6-7038-46BF-A39E-D044D11ED89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726627" y="5567916"/>
              <a:ext cx="360423" cy="514890"/>
            </a:xfrm>
            <a:prstGeom prst="rect">
              <a:avLst/>
            </a:prstGeom>
          </p:spPr>
        </p:pic>
        <p:pic>
          <p:nvPicPr>
            <p:cNvPr id="22" name="Picture 21">
              <a:extLst>
                <a:ext uri="{FF2B5EF4-FFF2-40B4-BE49-F238E27FC236}">
                  <a16:creationId xmlns:a16="http://schemas.microsoft.com/office/drawing/2014/main" id="{47BC1747-9E18-4F59-B10C-6FFD81B863A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23498" y="5567916"/>
              <a:ext cx="360423" cy="514890"/>
            </a:xfrm>
            <a:prstGeom prst="rect">
              <a:avLst/>
            </a:prstGeom>
          </p:spPr>
        </p:pic>
      </p:grpSp>
      <p:pic>
        <p:nvPicPr>
          <p:cNvPr id="23" name="Picture 22" descr="girl searching">
            <a:extLst>
              <a:ext uri="{FF2B5EF4-FFF2-40B4-BE49-F238E27FC236}">
                <a16:creationId xmlns:a16="http://schemas.microsoft.com/office/drawing/2014/main" id="{7443DB96-1621-43E0-A5E8-4B1D13195A8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073988" y="1455616"/>
            <a:ext cx="2052137" cy="1744243"/>
          </a:xfrm>
          <a:prstGeom prst="rect">
            <a:avLst/>
          </a:prstGeom>
        </p:spPr>
      </p:pic>
      <p:sp>
        <p:nvSpPr>
          <p:cNvPr id="24" name="CustomShape 2">
            <a:extLst>
              <a:ext uri="{FF2B5EF4-FFF2-40B4-BE49-F238E27FC236}">
                <a16:creationId xmlns:a16="http://schemas.microsoft.com/office/drawing/2014/main" id="{2508D7AB-1618-4BEA-A0B9-5AD77D26BF3B}"/>
              </a:ext>
            </a:extLst>
          </p:cNvPr>
          <p:cNvSpPr/>
          <p:nvPr/>
        </p:nvSpPr>
        <p:spPr>
          <a:xfrm>
            <a:off x="224821" y="4028029"/>
            <a:ext cx="4268177"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w</a:t>
            </a:r>
            <a:r>
              <a:rPr kumimoji="0" lang="en-GB" sz="8000" b="0" i="0" u="none" strike="noStrike" kern="1200" cap="none" spc="-1" normalizeH="0" baseline="0" noProof="0" dirty="0" err="1">
                <a:ln>
                  <a:noFill/>
                </a:ln>
                <a:solidFill>
                  <a:srgbClr val="FF0066"/>
                </a:solidFill>
                <a:effectLst/>
                <a:uLnTx/>
                <a:uFillTx/>
                <a:latin typeface="Century Gothic" panose="020B0502020202020204" pitchFamily="34" charset="0"/>
                <a:ea typeface="+mn-ea"/>
                <a:cs typeface="+mn-cs"/>
              </a:rPr>
              <a:t>o</a:t>
            </a:r>
            <a:r>
              <a:rPr kumimoji="0" lang="en-GB" sz="80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hnen</a:t>
            </a:r>
            <a:endParaRPr kumimoji="0" lang="en-GB" sz="80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5" name="CustomShape 2">
            <a:extLst>
              <a:ext uri="{FF2B5EF4-FFF2-40B4-BE49-F238E27FC236}">
                <a16:creationId xmlns:a16="http://schemas.microsoft.com/office/drawing/2014/main" id="{789BFD5B-F24C-427D-9B4B-DC596AD3F339}"/>
              </a:ext>
            </a:extLst>
          </p:cNvPr>
          <p:cNvSpPr/>
          <p:nvPr/>
        </p:nvSpPr>
        <p:spPr>
          <a:xfrm>
            <a:off x="8244991" y="4028029"/>
            <a:ext cx="4075445"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Milli</a:t>
            </a:r>
            <a:r>
              <a:rPr kumimoji="0" lang="en-GB" sz="8000" b="0" i="0" u="none" strike="noStrike" kern="1200" cap="none" spc="-1" normalizeH="0" baseline="0" noProof="0" dirty="0">
                <a:ln>
                  <a:noFill/>
                </a:ln>
                <a:solidFill>
                  <a:srgbClr val="FF0066"/>
                </a:solidFill>
                <a:effectLst/>
                <a:uLnTx/>
                <a:uFillTx/>
                <a:latin typeface="Century Gothic" panose="020B0502020202020204" pitchFamily="34" charset="0"/>
                <a:ea typeface="+mn-ea"/>
                <a:cs typeface="+mn-cs"/>
              </a:rPr>
              <a:t>o</a:t>
            </a:r>
            <a:r>
              <a:rPr kumimoji="0" lang="en-GB" sz="8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n</a:t>
            </a:r>
            <a:endParaRPr kumimoji="0" lang="en-GB" sz="80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721996495"/>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subTnLst>
                                    <p:audio>
                                      <p:cMediaNode mute="1">
                                        <p:cTn display="0" masterRel="sameClick">
                                          <p:stCondLst>
                                            <p:cond evt="begin" delay="0">
                                              <p:tn val="19"/>
                                            </p:cond>
                                          </p:stCondLst>
                                          <p:endCondLst>
                                            <p:cond evt="onStopAudio" delay="0">
                                              <p:tgtEl>
                                                <p:sldTgt/>
                                              </p:tgtEl>
                                            </p:cond>
                                          </p:endCondLst>
                                        </p:cTn>
                                        <p:tgtEl>
                                          <p:sndTgt r:embed="rId3" name="wohnen.wav"/>
                                        </p:tgtEl>
                                      </p:cMediaNode>
                                    </p:audio>
                                  </p:subTnLst>
                                </p:cTn>
                              </p:par>
                            </p:childTnLst>
                          </p:cTn>
                        </p:par>
                      </p:childTnLst>
                    </p:cTn>
                  </p:par>
                  <p:par>
                    <p:cTn id="22" fill="hold">
                      <p:stCondLst>
                        <p:cond delay="indefinite"/>
                      </p:stCondLst>
                      <p:childTnLst>
                        <p:par>
                          <p:cTn id="23" fill="hold">
                            <p:stCondLst>
                              <p:cond delay="0"/>
                            </p:stCondLst>
                            <p:childTnLst>
                              <p:par>
                                <p:cTn id="24" presetID="1" presetClass="entr" fill="hold" nodeType="clickEffect">
                                  <p:stCondLst>
                                    <p:cond delay="0"/>
                                  </p:stCondLst>
                                  <p:childTnLst>
                                    <p:set>
                                      <p:cBhvr>
                                        <p:cTn id="25" dur="1" fill="hold">
                                          <p:stCondLst>
                                            <p:cond delay="0"/>
                                          </p:stCondLst>
                                        </p:cTn>
                                        <p:tgtEl>
                                          <p:spTgt spid="25"/>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79513" y="-50588"/>
            <a:ext cx="5465901" cy="1107996"/>
          </a:xfrm>
          <a:prstGeom prst="rect">
            <a:avLst/>
          </a:prstGeom>
          <a:noFill/>
        </p:spPr>
        <p:txBody>
          <a:bodyPr wrap="square" rtlCol="0">
            <a:spAutoFit/>
          </a:bodyPr>
          <a:lstStyle/>
          <a:p>
            <a:r>
              <a:rPr lang="en-GB" sz="6600" dirty="0">
                <a:solidFill>
                  <a:srgbClr val="002060"/>
                </a:solidFill>
              </a:rPr>
              <a:t> [</a:t>
            </a:r>
            <a:r>
              <a:rPr lang="en-GB" sz="6600" dirty="0">
                <a:solidFill>
                  <a:srgbClr val="FF0066"/>
                </a:solidFill>
              </a:rPr>
              <a:t>ö</a:t>
            </a:r>
            <a:r>
              <a:rPr lang="en-GB" sz="6600" dirty="0">
                <a:solidFill>
                  <a:srgbClr val="002060"/>
                </a:solidFill>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rPr>
                <a:t>…</a:t>
              </a:r>
            </a:p>
          </p:txBody>
        </p:sp>
      </p:grpSp>
      <p:sp>
        <p:nvSpPr>
          <p:cNvPr id="10" name="Rectangle 9">
            <a:extLst>
              <a:ext uri="{FF2B5EF4-FFF2-40B4-BE49-F238E27FC236}">
                <a16:creationId xmlns:a16="http://schemas.microsoft.com/office/drawing/2014/main" id="{EC596076-C468-46AA-BCB5-4607E09FFDA4}"/>
              </a:ext>
            </a:extLst>
          </p:cNvPr>
          <p:cNvSpPr/>
          <p:nvPr/>
        </p:nvSpPr>
        <p:spPr>
          <a:xfrm>
            <a:off x="4426408" y="4499086"/>
            <a:ext cx="2969082" cy="1323439"/>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defRPr/>
            </a:pPr>
            <a:r>
              <a:rPr lang="en-GB" sz="8000" dirty="0">
                <a:solidFill>
                  <a:srgbClr val="002060"/>
                </a:solidFill>
                <a:latin typeface="Century Gothic" panose="020B0502020202020204" pitchFamily="34" charset="0"/>
              </a:rPr>
              <a:t>K</a:t>
            </a:r>
            <a:r>
              <a:rPr kumimoji="0" lang="en-GB" sz="8000" b="1" i="0" u="none" strike="noStrike" kern="1200" cap="none" spc="0" normalizeH="0" baseline="0" noProof="0" dirty="0">
                <a:ln>
                  <a:noFill/>
                </a:ln>
                <a:solidFill>
                  <a:srgbClr val="FF0066"/>
                </a:solidFill>
                <a:effectLst/>
                <a:uLnTx/>
                <a:uFillTx/>
                <a:latin typeface="Century Gothic" panose="020B0502020202020204" pitchFamily="34" charset="0"/>
              </a:rPr>
              <a:t>ö</a:t>
            </a:r>
            <a:r>
              <a:rPr lang="en-GB" sz="8000" dirty="0">
                <a:solidFill>
                  <a:srgbClr val="002060"/>
                </a:solidFill>
                <a:latin typeface="Century Gothic" panose="020B0502020202020204" pitchFamily="34" charset="0"/>
              </a:rPr>
              <a:t>nig</a:t>
            </a:r>
            <a:endPar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 name="TextBox 1">
            <a:extLst>
              <a:ext uri="{FF2B5EF4-FFF2-40B4-BE49-F238E27FC236}">
                <a16:creationId xmlns:a16="http://schemas.microsoft.com/office/drawing/2014/main" id="{4114456F-E438-4A13-8EE5-3ABD2CD5732F}"/>
              </a:ext>
            </a:extLst>
          </p:cNvPr>
          <p:cNvSpPr txBox="1"/>
          <p:nvPr/>
        </p:nvSpPr>
        <p:spPr>
          <a:xfrm>
            <a:off x="4756626" y="5574162"/>
            <a:ext cx="2308644" cy="584775"/>
          </a:xfrm>
          <a:prstGeom prst="rect">
            <a:avLst/>
          </a:prstGeom>
          <a:noFill/>
        </p:spPr>
        <p:txBody>
          <a:bodyPr wrap="square" rtlCol="0">
            <a:spAutoFit/>
          </a:bodyPr>
          <a:lstStyle/>
          <a:p>
            <a:pPr algn="ctr"/>
            <a:r>
              <a:rPr lang="en-GB" sz="3200" dirty="0">
                <a:solidFill>
                  <a:srgbClr val="002060"/>
                </a:solidFill>
              </a:rPr>
              <a:t>[king]</a:t>
            </a:r>
          </a:p>
        </p:txBody>
      </p:sp>
      <p:pic>
        <p:nvPicPr>
          <p:cNvPr id="6" name="Picture 5" descr="Icon&#10;&#10;Description automatically generated">
            <a:extLst>
              <a:ext uri="{FF2B5EF4-FFF2-40B4-BE49-F238E27FC236}">
                <a16:creationId xmlns:a16="http://schemas.microsoft.com/office/drawing/2014/main" id="{0206E492-951E-4BF4-BA32-1910E165B4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70764" y="1395962"/>
            <a:ext cx="2467145" cy="3142234"/>
          </a:xfrm>
          <a:prstGeom prst="rect">
            <a:avLst/>
          </a:prstGeom>
        </p:spPr>
      </p:pic>
      <p:sp>
        <p:nvSpPr>
          <p:cNvPr id="12" name="Oval Callout 19">
            <a:extLst>
              <a:ext uri="{FF2B5EF4-FFF2-40B4-BE49-F238E27FC236}">
                <a16:creationId xmlns:a16="http://schemas.microsoft.com/office/drawing/2014/main" id="{17F5AEC1-BA62-4BAD-8373-60CBEC26455B}"/>
              </a:ext>
            </a:extLst>
          </p:cNvPr>
          <p:cNvSpPr/>
          <p:nvPr/>
        </p:nvSpPr>
        <p:spPr>
          <a:xfrm>
            <a:off x="295146" y="628369"/>
            <a:ext cx="4871259" cy="3273915"/>
          </a:xfrm>
          <a:prstGeom prst="wedgeEllipseCallout">
            <a:avLst>
              <a:gd name="adj1" fmla="val 49374"/>
              <a:gd name="adj2" fmla="val 75977"/>
            </a:avLst>
          </a:prstGeom>
          <a:solidFill>
            <a:srgbClr val="00206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chemeClr val="bg1"/>
                </a:solidFill>
                <a:effectLst/>
                <a:uLnTx/>
                <a:uFillTx/>
                <a:latin typeface="Century Gothic" panose="020F0302020204030204"/>
                <a:ea typeface="+mn-ea"/>
                <a:cs typeface="+mn-cs"/>
              </a:rPr>
              <a:t>To</a:t>
            </a:r>
            <a:r>
              <a:rPr kumimoji="0" lang="en-GB" sz="2400" b="1" i="0" u="none" strike="noStrike" kern="0" cap="none" spc="0" normalizeH="0" noProof="0" dirty="0">
                <a:ln>
                  <a:noFill/>
                </a:ln>
                <a:solidFill>
                  <a:schemeClr val="bg1"/>
                </a:solidFill>
                <a:effectLst/>
                <a:uLnTx/>
                <a:uFillTx/>
                <a:latin typeface="Century Gothic" panose="020F0302020204030204"/>
                <a:ea typeface="+mn-ea"/>
                <a:cs typeface="+mn-cs"/>
              </a:rPr>
              <a:t> make the ö sound, say the letter ‘e’ and then round your lips as tightly as possible</a:t>
            </a:r>
            <a:r>
              <a:rPr kumimoji="0" lang="en-GB" sz="2400" b="1" i="0" u="none" strike="noStrike" kern="0" cap="none" spc="0" normalizeH="0" baseline="0" noProof="0" dirty="0">
                <a:ln>
                  <a:noFill/>
                </a:ln>
                <a:solidFill>
                  <a:schemeClr val="bg1"/>
                </a:solidFill>
                <a:effectLst/>
                <a:uLnTx/>
                <a:uFillTx/>
                <a:latin typeface="Century Gothic" panose="020F0302020204030204"/>
                <a:ea typeface="+mn-ea"/>
                <a:cs typeface="+mn-cs"/>
              </a:rPr>
              <a:t>. Check your partner’s lips.</a:t>
            </a:r>
            <a:r>
              <a:rPr kumimoji="0" lang="en-GB" sz="2400" b="1" i="0" u="none" strike="noStrike" kern="0" cap="none" spc="0" normalizeH="0" noProof="0" dirty="0">
                <a:ln>
                  <a:noFill/>
                </a:ln>
                <a:solidFill>
                  <a:schemeClr val="bg1"/>
                </a:solidFill>
                <a:effectLst/>
                <a:uLnTx/>
                <a:uFillTx/>
                <a:latin typeface="Century Gothic" panose="020F0302020204030204"/>
                <a:ea typeface="+mn-ea"/>
                <a:cs typeface="+mn-cs"/>
              </a:rPr>
              <a:t> A</a:t>
            </a:r>
            <a:r>
              <a:rPr kumimoji="0" lang="en-GB" sz="2400" b="1" i="0" u="none" strike="noStrike" kern="0" cap="none" spc="0" normalizeH="0" baseline="0" noProof="0" dirty="0">
                <a:ln>
                  <a:noFill/>
                </a:ln>
                <a:solidFill>
                  <a:schemeClr val="bg1"/>
                </a:solidFill>
                <a:effectLst/>
                <a:uLnTx/>
                <a:uFillTx/>
                <a:latin typeface="Century Gothic" panose="020F0302020204030204"/>
                <a:ea typeface="+mn-ea"/>
                <a:cs typeface="+mn-cs"/>
              </a:rPr>
              <a:t>re they rounded?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2" grpId="0"/>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3">
            <a:extLst>
              <a:ext uri="{FF2B5EF4-FFF2-40B4-BE49-F238E27FC236}">
                <a16:creationId xmlns:a16="http://schemas.microsoft.com/office/drawing/2014/main" id="{F8EA6856-C534-254D-7053-BE22E6FF16FC}"/>
              </a:ext>
            </a:extLst>
          </p:cNvPr>
          <p:cNvSpPr/>
          <p:nvPr/>
        </p:nvSpPr>
        <p:spPr>
          <a:xfrm>
            <a:off x="4930038" y="1440506"/>
            <a:ext cx="3136479" cy="3976987"/>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7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79513" y="-50588"/>
            <a:ext cx="5465901" cy="1107996"/>
          </a:xfrm>
          <a:prstGeom prst="rect">
            <a:avLst/>
          </a:prstGeom>
          <a:noFill/>
        </p:spPr>
        <p:txBody>
          <a:bodyPr wrap="square" rtlCol="0">
            <a:spAutoFit/>
          </a:bodyPr>
          <a:lstStyle/>
          <a:p>
            <a:r>
              <a:rPr lang="en-GB" sz="6600" dirty="0">
                <a:solidFill>
                  <a:srgbClr val="002060"/>
                </a:solidFill>
              </a:rPr>
              <a:t> [</a:t>
            </a:r>
            <a:r>
              <a:rPr lang="en-GB" sz="6600" dirty="0">
                <a:solidFill>
                  <a:srgbClr val="FF0066"/>
                </a:solidFill>
              </a:rPr>
              <a:t>ö</a:t>
            </a:r>
            <a:r>
              <a:rPr lang="en-GB" sz="6600" dirty="0">
                <a:solidFill>
                  <a:srgbClr val="002060"/>
                </a:solidFill>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rPr>
                <a:t>…</a:t>
              </a:r>
            </a:p>
          </p:txBody>
        </p:sp>
      </p:grpSp>
      <p:sp>
        <p:nvSpPr>
          <p:cNvPr id="13" name="Rectangle 12">
            <a:extLst>
              <a:ext uri="{FF2B5EF4-FFF2-40B4-BE49-F238E27FC236}">
                <a16:creationId xmlns:a16="http://schemas.microsoft.com/office/drawing/2014/main" id="{BF71338C-E215-4961-8C6D-3DBF1EF527DE}"/>
              </a:ext>
            </a:extLst>
          </p:cNvPr>
          <p:cNvSpPr/>
          <p:nvPr/>
        </p:nvSpPr>
        <p:spPr>
          <a:xfrm>
            <a:off x="166698" y="3818567"/>
            <a:ext cx="4730782" cy="1200329"/>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defRPr/>
            </a:pPr>
            <a:r>
              <a:rPr kumimoji="0" lang="en-GB" sz="7200" b="1" i="0" u="none" strike="noStrike" kern="1200" cap="none" spc="0" normalizeH="0" baseline="0" noProof="0" dirty="0">
                <a:ln>
                  <a:noFill/>
                </a:ln>
                <a:solidFill>
                  <a:srgbClr val="FF0066"/>
                </a:solidFill>
                <a:effectLst/>
                <a:uLnTx/>
                <a:uFillTx/>
                <a:latin typeface="Century Gothic" panose="020B0502020202020204" pitchFamily="34" charset="0"/>
              </a:rPr>
              <a:t>Ö</a:t>
            </a:r>
            <a:r>
              <a:rPr lang="en-GB" sz="7200" dirty="0" err="1">
                <a:solidFill>
                  <a:srgbClr val="002060"/>
                </a:solidFill>
                <a:latin typeface="Century Gothic" panose="020B0502020202020204" pitchFamily="34" charset="0"/>
              </a:rPr>
              <a:t>sterreich</a:t>
            </a:r>
            <a:endParaRPr kumimoji="0" lang="en-GB" sz="72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7" name="TextBox 26">
            <a:extLst>
              <a:ext uri="{FF2B5EF4-FFF2-40B4-BE49-F238E27FC236}">
                <a16:creationId xmlns:a16="http://schemas.microsoft.com/office/drawing/2014/main" id="{329C63AD-083B-4532-A95D-D8EAC77C5B7A}"/>
              </a:ext>
            </a:extLst>
          </p:cNvPr>
          <p:cNvSpPr txBox="1"/>
          <p:nvPr/>
        </p:nvSpPr>
        <p:spPr>
          <a:xfrm>
            <a:off x="1370567" y="4830889"/>
            <a:ext cx="2308644" cy="584775"/>
          </a:xfrm>
          <a:prstGeom prst="rect">
            <a:avLst/>
          </a:prstGeom>
          <a:noFill/>
        </p:spPr>
        <p:txBody>
          <a:bodyPr wrap="square" rtlCol="0">
            <a:spAutoFit/>
          </a:bodyPr>
          <a:lstStyle/>
          <a:p>
            <a:pPr algn="ctr"/>
            <a:r>
              <a:rPr lang="en-GB" sz="3200" dirty="0">
                <a:solidFill>
                  <a:srgbClr val="002060"/>
                </a:solidFill>
              </a:rPr>
              <a:t>[Austria]</a:t>
            </a:r>
          </a:p>
        </p:txBody>
      </p:sp>
      <p:sp>
        <p:nvSpPr>
          <p:cNvPr id="28" name="Rectangle 27">
            <a:extLst>
              <a:ext uri="{FF2B5EF4-FFF2-40B4-BE49-F238E27FC236}">
                <a16:creationId xmlns:a16="http://schemas.microsoft.com/office/drawing/2014/main" id="{2EE7C624-5CC4-424F-B133-B95C55814F3F}"/>
              </a:ext>
            </a:extLst>
          </p:cNvPr>
          <p:cNvSpPr/>
          <p:nvPr/>
        </p:nvSpPr>
        <p:spPr>
          <a:xfrm>
            <a:off x="8474247" y="3848600"/>
            <a:ext cx="3459600" cy="1323439"/>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defRPr/>
            </a:pPr>
            <a:r>
              <a:rPr lang="en-GB" sz="8000" dirty="0">
                <a:solidFill>
                  <a:srgbClr val="002060"/>
                </a:solidFill>
                <a:latin typeface="Century Gothic" panose="020B0502020202020204" pitchFamily="34" charset="0"/>
              </a:rPr>
              <a:t>W</a:t>
            </a:r>
            <a:r>
              <a:rPr kumimoji="0" lang="en-GB" sz="8000" b="1" i="0" u="none" strike="noStrike" kern="1200" cap="none" spc="0" normalizeH="0" baseline="0" noProof="0" dirty="0">
                <a:ln>
                  <a:noFill/>
                </a:ln>
                <a:solidFill>
                  <a:srgbClr val="FF0066"/>
                </a:solidFill>
                <a:effectLst/>
                <a:uLnTx/>
                <a:uFillTx/>
                <a:latin typeface="Century Gothic" panose="020B0502020202020204" pitchFamily="34" charset="0"/>
              </a:rPr>
              <a:t>ö</a:t>
            </a:r>
            <a:r>
              <a:rPr lang="en-GB" sz="8000" dirty="0" err="1">
                <a:solidFill>
                  <a:srgbClr val="002060"/>
                </a:solidFill>
                <a:latin typeface="Century Gothic" panose="020B0502020202020204" pitchFamily="34" charset="0"/>
              </a:rPr>
              <a:t>rter</a:t>
            </a:r>
            <a:endPar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9" name="TextBox 28">
            <a:extLst>
              <a:ext uri="{FF2B5EF4-FFF2-40B4-BE49-F238E27FC236}">
                <a16:creationId xmlns:a16="http://schemas.microsoft.com/office/drawing/2014/main" id="{67BBE959-936A-4822-A441-3214443FEF72}"/>
              </a:ext>
            </a:extLst>
          </p:cNvPr>
          <p:cNvSpPr txBox="1"/>
          <p:nvPr/>
        </p:nvSpPr>
        <p:spPr>
          <a:xfrm>
            <a:off x="9009708" y="4871362"/>
            <a:ext cx="2477343" cy="584775"/>
          </a:xfrm>
          <a:prstGeom prst="rect">
            <a:avLst/>
          </a:prstGeom>
          <a:noFill/>
        </p:spPr>
        <p:txBody>
          <a:bodyPr wrap="square" rtlCol="0">
            <a:spAutoFit/>
          </a:bodyPr>
          <a:lstStyle/>
          <a:p>
            <a:pPr algn="ctr"/>
            <a:r>
              <a:rPr lang="en-GB" sz="3200" dirty="0">
                <a:solidFill>
                  <a:srgbClr val="002060"/>
                </a:solidFill>
              </a:rPr>
              <a:t>[words]</a:t>
            </a:r>
          </a:p>
        </p:txBody>
      </p:sp>
      <p:sp>
        <p:nvSpPr>
          <p:cNvPr id="23" name="Rectangle 22">
            <a:extLst>
              <a:ext uri="{FF2B5EF4-FFF2-40B4-BE49-F238E27FC236}">
                <a16:creationId xmlns:a16="http://schemas.microsoft.com/office/drawing/2014/main" id="{F5423E80-40B8-4E2B-B784-FC9074719F8C}"/>
              </a:ext>
            </a:extLst>
          </p:cNvPr>
          <p:cNvSpPr/>
          <p:nvPr/>
        </p:nvSpPr>
        <p:spPr>
          <a:xfrm>
            <a:off x="4949611" y="3840310"/>
            <a:ext cx="2969082" cy="1323439"/>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defRPr/>
            </a:pPr>
            <a:r>
              <a:rPr lang="en-GB" sz="8000" dirty="0">
                <a:solidFill>
                  <a:srgbClr val="002060"/>
                </a:solidFill>
                <a:latin typeface="Century Gothic" panose="020B0502020202020204" pitchFamily="34" charset="0"/>
              </a:rPr>
              <a:t>K</a:t>
            </a:r>
            <a:r>
              <a:rPr kumimoji="0" lang="en-GB" sz="8000" b="1" i="0" u="none" strike="noStrike" kern="1200" cap="none" spc="0" normalizeH="0" baseline="0" noProof="0" dirty="0">
                <a:ln>
                  <a:noFill/>
                </a:ln>
                <a:solidFill>
                  <a:srgbClr val="FF0066"/>
                </a:solidFill>
                <a:effectLst/>
                <a:uLnTx/>
                <a:uFillTx/>
                <a:latin typeface="Century Gothic" panose="020B0502020202020204" pitchFamily="34" charset="0"/>
              </a:rPr>
              <a:t>ö</a:t>
            </a:r>
            <a:r>
              <a:rPr lang="en-GB" sz="8000" dirty="0">
                <a:solidFill>
                  <a:srgbClr val="002060"/>
                </a:solidFill>
                <a:latin typeface="Century Gothic" panose="020B0502020202020204" pitchFamily="34" charset="0"/>
              </a:rPr>
              <a:t>nig</a:t>
            </a:r>
            <a:endPar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5" name="TextBox 24">
            <a:extLst>
              <a:ext uri="{FF2B5EF4-FFF2-40B4-BE49-F238E27FC236}">
                <a16:creationId xmlns:a16="http://schemas.microsoft.com/office/drawing/2014/main" id="{15B61593-7787-4F83-ABCC-8AA7470D8B77}"/>
              </a:ext>
            </a:extLst>
          </p:cNvPr>
          <p:cNvSpPr txBox="1"/>
          <p:nvPr/>
        </p:nvSpPr>
        <p:spPr>
          <a:xfrm>
            <a:off x="5218454" y="4830889"/>
            <a:ext cx="2308644" cy="584775"/>
          </a:xfrm>
          <a:prstGeom prst="rect">
            <a:avLst/>
          </a:prstGeom>
          <a:noFill/>
        </p:spPr>
        <p:txBody>
          <a:bodyPr wrap="square" rtlCol="0">
            <a:spAutoFit/>
          </a:bodyPr>
          <a:lstStyle/>
          <a:p>
            <a:pPr algn="ctr"/>
            <a:r>
              <a:rPr lang="en-GB" sz="3200" dirty="0">
                <a:solidFill>
                  <a:srgbClr val="002060"/>
                </a:solidFill>
              </a:rPr>
              <a:t>[king]</a:t>
            </a:r>
          </a:p>
        </p:txBody>
      </p:sp>
      <p:pic>
        <p:nvPicPr>
          <p:cNvPr id="30" name="Picture 29" descr="Icon&#10;&#10;Description automatically generated">
            <a:extLst>
              <a:ext uri="{FF2B5EF4-FFF2-40B4-BE49-F238E27FC236}">
                <a16:creationId xmlns:a16="http://schemas.microsoft.com/office/drawing/2014/main" id="{C4920561-3009-414D-BEF3-2104412666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41079" y="1773887"/>
            <a:ext cx="1840312" cy="2343880"/>
          </a:xfrm>
          <a:prstGeom prst="rect">
            <a:avLst/>
          </a:prstGeom>
        </p:spPr>
      </p:pic>
      <p:pic>
        <p:nvPicPr>
          <p:cNvPr id="31" name="Picture 30">
            <a:extLst>
              <a:ext uri="{FF2B5EF4-FFF2-40B4-BE49-F238E27FC236}">
                <a16:creationId xmlns:a16="http://schemas.microsoft.com/office/drawing/2014/main" id="{CDEDC634-1335-49A8-A815-76612D670EC8}"/>
              </a:ext>
            </a:extLst>
          </p:cNvPr>
          <p:cNvPicPr>
            <a:picLocks noChangeAspect="1"/>
          </p:cNvPicPr>
          <p:nvPr/>
        </p:nvPicPr>
        <p:blipFill>
          <a:blip r:embed="rId5"/>
          <a:stretch>
            <a:fillRect/>
          </a:stretch>
        </p:blipFill>
        <p:spPr>
          <a:xfrm>
            <a:off x="9029390" y="2018188"/>
            <a:ext cx="2633376" cy="1830412"/>
          </a:xfrm>
          <a:prstGeom prst="rect">
            <a:avLst/>
          </a:prstGeom>
        </p:spPr>
      </p:pic>
      <p:pic>
        <p:nvPicPr>
          <p:cNvPr id="32" name="Picture 31" descr="Map&#10;&#10;Description automatically generated">
            <a:extLst>
              <a:ext uri="{FF2B5EF4-FFF2-40B4-BE49-F238E27FC236}">
                <a16:creationId xmlns:a16="http://schemas.microsoft.com/office/drawing/2014/main" id="{DB56A353-B851-42DC-91EF-D409A4EA46D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84509" y="1544987"/>
            <a:ext cx="2096462" cy="2684942"/>
          </a:xfrm>
          <a:prstGeom prst="rect">
            <a:avLst/>
          </a:prstGeom>
        </p:spPr>
      </p:pic>
      <p:cxnSp>
        <p:nvCxnSpPr>
          <p:cNvPr id="8" name="Straight Arrow Connector 7">
            <a:extLst>
              <a:ext uri="{FF2B5EF4-FFF2-40B4-BE49-F238E27FC236}">
                <a16:creationId xmlns:a16="http://schemas.microsoft.com/office/drawing/2014/main" id="{B7CBE37A-6A22-42A1-B098-45FC6CE5CD04}"/>
              </a:ext>
            </a:extLst>
          </p:cNvPr>
          <p:cNvCxnSpPr>
            <a:cxnSpLocks/>
          </p:cNvCxnSpPr>
          <p:nvPr/>
        </p:nvCxnSpPr>
        <p:spPr>
          <a:xfrm flipH="1" flipV="1">
            <a:off x="2861188" y="3588393"/>
            <a:ext cx="751690" cy="313471"/>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0752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3" grpId="0"/>
      <p:bldP spid="27" grpId="0"/>
      <p:bldP spid="28" grpId="0"/>
      <p:bldP spid="29" grpId="0"/>
      <p:bldP spid="23" grpId="0"/>
      <p:bldP spid="2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Speech Bubble: Rectangle with Corners Rounded 48">
            <a:hlinkClick r:id="" action="ppaction://noaction">
              <a:snd r:embed="rId3" name="T2_W2_5.1.wav"/>
            </a:hlinkClick>
            <a:extLst>
              <a:ext uri="{FF2B5EF4-FFF2-40B4-BE49-F238E27FC236}">
                <a16:creationId xmlns:a16="http://schemas.microsoft.com/office/drawing/2014/main" id="{06237E10-C7BB-4B9B-B951-3534841A1DD3}"/>
              </a:ext>
            </a:extLst>
          </p:cNvPr>
          <p:cNvSpPr/>
          <p:nvPr/>
        </p:nvSpPr>
        <p:spPr>
          <a:xfrm>
            <a:off x="1192211" y="134321"/>
            <a:ext cx="7816294"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Arial"/>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US" sz="2000" b="1" dirty="0" err="1">
                <a:solidFill>
                  <a:schemeClr val="bg1"/>
                </a:solidFill>
                <a:latin typeface="Century Gothic" panose="020B0502020202020204" pitchFamily="34" charset="0"/>
              </a:rPr>
              <a:t>hören</a:t>
            </a:r>
            <a:endParaRPr lang="en-GB" sz="2000" b="1" dirty="0">
              <a:solidFill>
                <a:schemeClr val="bg1"/>
              </a:solidFill>
              <a:latin typeface="Century Gothic" panose="020B0502020202020204" pitchFamily="34" charset="0"/>
            </a:endParaRPr>
          </a:p>
        </p:txBody>
      </p:sp>
      <p:sp>
        <p:nvSpPr>
          <p:cNvPr id="15" name="CustomShape 6">
            <a:hlinkClick r:id="" action="ppaction://noaction">
              <a:snd r:embed="rId3" name="T2_W2_5.1.wav"/>
            </a:hlinkClick>
            <a:extLst>
              <a:ext uri="{FF2B5EF4-FFF2-40B4-BE49-F238E27FC236}">
                <a16:creationId xmlns:a16="http://schemas.microsoft.com/office/drawing/2014/main" id="{76EA0DC1-EFD3-4A65-8DC5-2DAE9E183631}"/>
              </a:ext>
            </a:extLst>
          </p:cNvPr>
          <p:cNvSpPr/>
          <p:nvPr/>
        </p:nvSpPr>
        <p:spPr>
          <a:xfrm>
            <a:off x="1109526" y="133353"/>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Hör</a:t>
            </a:r>
            <a:r>
              <a:rPr kumimoji="0" lang="en-GB" sz="2800" b="1"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a:t>
            </a:r>
            <a:r>
              <a:rPr kumimoji="0" lang="en-GB" sz="2800" b="1"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zu</a:t>
            </a:r>
            <a:r>
              <a:rPr kumimoji="0" lang="en-GB" sz="2800" b="1"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a:t>
            </a:r>
            <a:r>
              <a:rPr kumimoji="0" lang="en-GB" sz="2800" b="1"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Ist</a:t>
            </a:r>
            <a:r>
              <a:rPr kumimoji="0" lang="en-GB" sz="2800" b="1"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es </a:t>
            </a:r>
            <a:r>
              <a:rPr kumimoji="0" lang="en-GB" sz="2800" b="1" i="0" u="none" strike="noStrike" kern="1200" cap="none" spc="-1" normalizeH="0" noProof="0" dirty="0">
                <a:ln>
                  <a:noFill/>
                </a:ln>
                <a:solidFill>
                  <a:schemeClr val="bg1"/>
                </a:solidFill>
                <a:effectLst/>
                <a:uLnTx/>
                <a:uFillTx/>
                <a:latin typeface="Century Gothic" panose="020B0502020202020204" pitchFamily="34" charset="0"/>
                <a:ea typeface="Century Gothic"/>
              </a:rPr>
              <a:t>[ö] </a:t>
            </a:r>
            <a:r>
              <a:rPr kumimoji="0" lang="en-GB" sz="2800" b="1" i="0" u="none" strike="noStrike" kern="1200" cap="none" spc="-1" normalizeH="0" noProof="0" dirty="0" err="1">
                <a:ln>
                  <a:noFill/>
                </a:ln>
                <a:solidFill>
                  <a:schemeClr val="bg1"/>
                </a:solidFill>
                <a:effectLst/>
                <a:uLnTx/>
                <a:uFillTx/>
                <a:latin typeface="Century Gothic" panose="020B0502020202020204" pitchFamily="34" charset="0"/>
                <a:ea typeface="Century Gothic"/>
              </a:rPr>
              <a:t>oder</a:t>
            </a:r>
            <a:r>
              <a:rPr kumimoji="0" lang="en-GB" sz="2800" b="1" i="0" u="none" strike="noStrike" kern="1200" cap="none" spc="-1" normalizeH="0" noProof="0" dirty="0">
                <a:ln>
                  <a:noFill/>
                </a:ln>
                <a:solidFill>
                  <a:schemeClr val="bg1"/>
                </a:solidFill>
                <a:effectLst/>
                <a:uLnTx/>
                <a:uFillTx/>
                <a:latin typeface="Century Gothic" panose="020B0502020202020204" pitchFamily="34" charset="0"/>
                <a:ea typeface="Century Gothic"/>
              </a:rPr>
              <a:t> [o]?</a:t>
            </a:r>
            <a:endParaRPr kumimoji="0" lang="en-GB" sz="28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pic>
        <p:nvPicPr>
          <p:cNvPr id="60" name="Picture 59" descr="A picture containing text, clipart&#10;&#10;Description automatically generated">
            <a:extLst>
              <a:ext uri="{FF2B5EF4-FFF2-40B4-BE49-F238E27FC236}">
                <a16:creationId xmlns:a16="http://schemas.microsoft.com/office/drawing/2014/main" id="{C92D812C-AC04-48C8-A2A9-FA4E7F5ED3D9}"/>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876089" y="-177881"/>
            <a:ext cx="1097375" cy="1402202"/>
          </a:xfrm>
          <a:prstGeom prst="rect">
            <a:avLst/>
          </a:prstGeom>
        </p:spPr>
      </p:pic>
      <p:sp>
        <p:nvSpPr>
          <p:cNvPr id="61" name="Title 1">
            <a:extLst>
              <a:ext uri="{FF2B5EF4-FFF2-40B4-BE49-F238E27FC236}">
                <a16:creationId xmlns:a16="http://schemas.microsoft.com/office/drawing/2014/main" id="{5A3F1D2F-9649-44C5-8D2F-38202DFB281C}"/>
              </a:ext>
            </a:extLst>
          </p:cNvPr>
          <p:cNvSpPr txBox="1">
            <a:spLocks/>
          </p:cNvSpPr>
          <p:nvPr/>
        </p:nvSpPr>
        <p:spPr>
          <a:xfrm>
            <a:off x="10396437" y="1166474"/>
            <a:ext cx="1800179" cy="424815"/>
          </a:xfrm>
          <a:prstGeom prst="rect">
            <a:avLst/>
          </a:prstGeom>
          <a:solidFill>
            <a:schemeClr val="accent6">
              <a:lumMod val="40000"/>
              <a:lumOff val="60000"/>
            </a:schemeClr>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lgn="ctr"/>
            <a:r>
              <a:rPr lang="en-GB" sz="2000" b="1">
                <a:latin typeface="Century Gothic" panose="020B0502020202020204" pitchFamily="34" charset="0"/>
              </a:rPr>
              <a:t>hören</a:t>
            </a:r>
            <a:endParaRPr lang="en-GB" sz="2000" b="1" dirty="0">
              <a:latin typeface="Century Gothic" panose="020B0502020202020204" pitchFamily="34" charset="0"/>
            </a:endParaRPr>
          </a:p>
        </p:txBody>
      </p:sp>
      <p:sp>
        <p:nvSpPr>
          <p:cNvPr id="6" name="Oval 5">
            <a:extLst>
              <a:ext uri="{FF2B5EF4-FFF2-40B4-BE49-F238E27FC236}">
                <a16:creationId xmlns:a16="http://schemas.microsoft.com/office/drawing/2014/main" id="{0FD35E68-2DAE-4D7D-9B65-67ADBD3C4714}"/>
              </a:ext>
            </a:extLst>
          </p:cNvPr>
          <p:cNvSpPr/>
          <p:nvPr/>
        </p:nvSpPr>
        <p:spPr>
          <a:xfrm>
            <a:off x="1523356" y="2349002"/>
            <a:ext cx="5641383" cy="4464489"/>
          </a:xfrm>
          <a:prstGeom prst="ellipse">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Oval 72">
            <a:extLst>
              <a:ext uri="{FF2B5EF4-FFF2-40B4-BE49-F238E27FC236}">
                <a16:creationId xmlns:a16="http://schemas.microsoft.com/office/drawing/2014/main" id="{1D409920-DD40-4E18-9D31-8E301114A6C0}"/>
              </a:ext>
            </a:extLst>
          </p:cNvPr>
          <p:cNvSpPr/>
          <p:nvPr/>
        </p:nvSpPr>
        <p:spPr>
          <a:xfrm>
            <a:off x="4436852" y="2371241"/>
            <a:ext cx="5959584" cy="4464489"/>
          </a:xfrm>
          <a:prstGeom prst="ellipse">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descr="Map&#10;&#10;Description automatically generated">
            <a:hlinkClick r:id="" action="ppaction://noaction">
              <a:snd r:embed="rId5" name="T2_W2_5.2.wav"/>
            </a:hlinkClick>
            <a:extLst>
              <a:ext uri="{FF2B5EF4-FFF2-40B4-BE49-F238E27FC236}">
                <a16:creationId xmlns:a16="http://schemas.microsoft.com/office/drawing/2014/main" id="{ED518704-34CF-4EB4-8682-DD14685630D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74023" y="634401"/>
            <a:ext cx="1138414" cy="1074378"/>
          </a:xfrm>
          <a:prstGeom prst="rect">
            <a:avLst/>
          </a:prstGeom>
        </p:spPr>
      </p:pic>
      <p:pic>
        <p:nvPicPr>
          <p:cNvPr id="19" name="Picture 18" descr="Background pattern&#10;&#10;Description automatically generated">
            <a:extLst>
              <a:ext uri="{FF2B5EF4-FFF2-40B4-BE49-F238E27FC236}">
                <a16:creationId xmlns:a16="http://schemas.microsoft.com/office/drawing/2014/main" id="{9E73754A-94FC-4609-8F3A-42ECDE23FEC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11247" y="1128243"/>
            <a:ext cx="745376" cy="494976"/>
          </a:xfrm>
          <a:prstGeom prst="rect">
            <a:avLst/>
          </a:prstGeom>
        </p:spPr>
      </p:pic>
      <p:sp>
        <p:nvSpPr>
          <p:cNvPr id="20" name="TextBox 19">
            <a:extLst>
              <a:ext uri="{FF2B5EF4-FFF2-40B4-BE49-F238E27FC236}">
                <a16:creationId xmlns:a16="http://schemas.microsoft.com/office/drawing/2014/main" id="{3C692392-7C38-418E-B9AE-E753ACE5B2AE}"/>
              </a:ext>
            </a:extLst>
          </p:cNvPr>
          <p:cNvSpPr txBox="1"/>
          <p:nvPr/>
        </p:nvSpPr>
        <p:spPr>
          <a:xfrm>
            <a:off x="6863539" y="1704951"/>
            <a:ext cx="1743961" cy="461665"/>
          </a:xfrm>
          <a:prstGeom prst="rect">
            <a:avLst/>
          </a:prstGeom>
          <a:noFill/>
        </p:spPr>
        <p:txBody>
          <a:bodyPr wrap="square" rtlCol="0">
            <a:spAutoFit/>
          </a:bodyPr>
          <a:lstStyle/>
          <a:p>
            <a:r>
              <a:rPr lang="en-GB" sz="2400" dirty="0">
                <a:solidFill>
                  <a:srgbClr val="002060"/>
                </a:solidFill>
              </a:rPr>
              <a:t>E u r </a:t>
            </a:r>
            <a:r>
              <a:rPr lang="en-GB" sz="2400" b="1" dirty="0">
                <a:solidFill>
                  <a:srgbClr val="002060"/>
                </a:solidFill>
              </a:rPr>
              <a:t>o </a:t>
            </a:r>
            <a:r>
              <a:rPr lang="en-GB" sz="2400" dirty="0">
                <a:solidFill>
                  <a:srgbClr val="002060"/>
                </a:solidFill>
              </a:rPr>
              <a:t>p a</a:t>
            </a:r>
          </a:p>
        </p:txBody>
      </p:sp>
      <p:sp>
        <p:nvSpPr>
          <p:cNvPr id="22" name="Rectangle: Rounded Corners 21">
            <a:extLst>
              <a:ext uri="{FF2B5EF4-FFF2-40B4-BE49-F238E27FC236}">
                <a16:creationId xmlns:a16="http://schemas.microsoft.com/office/drawing/2014/main" id="{E6DD3973-13D5-4711-A0C5-567D74BC5DDE}"/>
              </a:ext>
            </a:extLst>
          </p:cNvPr>
          <p:cNvSpPr/>
          <p:nvPr/>
        </p:nvSpPr>
        <p:spPr>
          <a:xfrm>
            <a:off x="7620514" y="1825718"/>
            <a:ext cx="230010" cy="288106"/>
          </a:xfrm>
          <a:prstGeom prst="round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_</a:t>
            </a:r>
          </a:p>
        </p:txBody>
      </p:sp>
      <p:sp>
        <p:nvSpPr>
          <p:cNvPr id="74" name="TextBox 73">
            <a:extLst>
              <a:ext uri="{FF2B5EF4-FFF2-40B4-BE49-F238E27FC236}">
                <a16:creationId xmlns:a16="http://schemas.microsoft.com/office/drawing/2014/main" id="{7825392C-5ABD-4B58-8591-0957AA61B97E}"/>
              </a:ext>
            </a:extLst>
          </p:cNvPr>
          <p:cNvSpPr txBox="1"/>
          <p:nvPr/>
        </p:nvSpPr>
        <p:spPr>
          <a:xfrm>
            <a:off x="5380496" y="3420805"/>
            <a:ext cx="790413" cy="954107"/>
          </a:xfrm>
          <a:prstGeom prst="rect">
            <a:avLst/>
          </a:prstGeom>
          <a:noFill/>
        </p:spPr>
        <p:txBody>
          <a:bodyPr wrap="square">
            <a:spAutoFit/>
          </a:bodyPr>
          <a:lstStyle/>
          <a:p>
            <a:pPr algn="ct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&amp; </a:t>
            </a:r>
          </a:p>
          <a:p>
            <a:pPr algn="ctr"/>
            <a:r>
              <a:rPr kumimoji="0" lang="en-GB" sz="2800" b="1" i="0" u="none" strike="noStrike" kern="1200" cap="none" spc="-1" normalizeH="0" noProof="0" dirty="0">
                <a:ln>
                  <a:noFill/>
                </a:ln>
                <a:solidFill>
                  <a:srgbClr val="002060"/>
                </a:solidFill>
                <a:effectLst/>
                <a:uLnTx/>
                <a:uFillTx/>
                <a:latin typeface="Century Gothic" panose="020B0502020202020204" pitchFamily="34" charset="0"/>
                <a:ea typeface="Century Gothic"/>
              </a:rPr>
              <a:t>[ö] </a:t>
            </a:r>
            <a:endParaRPr lang="en-GB" dirty="0"/>
          </a:p>
        </p:txBody>
      </p:sp>
      <p:sp>
        <p:nvSpPr>
          <p:cNvPr id="75" name="TextBox 74">
            <a:extLst>
              <a:ext uri="{FF2B5EF4-FFF2-40B4-BE49-F238E27FC236}">
                <a16:creationId xmlns:a16="http://schemas.microsoft.com/office/drawing/2014/main" id="{963429C3-E210-49A8-84DF-7A8CEB048627}"/>
              </a:ext>
            </a:extLst>
          </p:cNvPr>
          <p:cNvSpPr txBox="1"/>
          <p:nvPr/>
        </p:nvSpPr>
        <p:spPr>
          <a:xfrm>
            <a:off x="3331250" y="2442869"/>
            <a:ext cx="759416" cy="523220"/>
          </a:xfrm>
          <a:prstGeom prst="rect">
            <a:avLst/>
          </a:prstGeom>
          <a:noFill/>
        </p:spPr>
        <p:txBody>
          <a:bodyPr wrap="square">
            <a:spAutoFit/>
          </a:bodyPr>
          <a:lstStyle/>
          <a:p>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b="1" i="0" u="none" strike="noStrike" kern="1200" cap="none" spc="-1" normalizeH="0" noProof="0" dirty="0">
                <a:ln>
                  <a:noFill/>
                </a:ln>
                <a:solidFill>
                  <a:srgbClr val="002060"/>
                </a:solidFill>
                <a:effectLst/>
                <a:uLnTx/>
                <a:uFillTx/>
                <a:latin typeface="Century Gothic" panose="020B0502020202020204" pitchFamily="34" charset="0"/>
                <a:ea typeface="Century Gothic"/>
              </a:rPr>
              <a:t>[o] </a:t>
            </a:r>
            <a:endParaRPr lang="en-GB" sz="2800" dirty="0"/>
          </a:p>
        </p:txBody>
      </p:sp>
      <p:sp>
        <p:nvSpPr>
          <p:cNvPr id="76" name="TextBox 75">
            <a:extLst>
              <a:ext uri="{FF2B5EF4-FFF2-40B4-BE49-F238E27FC236}">
                <a16:creationId xmlns:a16="http://schemas.microsoft.com/office/drawing/2014/main" id="{BD8AF6AA-ED18-4929-9150-0396679ED990}"/>
              </a:ext>
            </a:extLst>
          </p:cNvPr>
          <p:cNvSpPr txBox="1"/>
          <p:nvPr/>
        </p:nvSpPr>
        <p:spPr>
          <a:xfrm>
            <a:off x="5336584" y="2991479"/>
            <a:ext cx="759416" cy="523220"/>
          </a:xfrm>
          <a:prstGeom prst="rect">
            <a:avLst/>
          </a:prstGeom>
          <a:noFill/>
        </p:spPr>
        <p:txBody>
          <a:bodyPr wrap="square">
            <a:spAutoFit/>
          </a:bodyPr>
          <a:lstStyle/>
          <a:p>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b="1" i="0" u="none" strike="noStrike" kern="1200" cap="none" spc="-1" normalizeH="0" noProof="0" dirty="0">
                <a:ln>
                  <a:noFill/>
                </a:ln>
                <a:solidFill>
                  <a:srgbClr val="002060"/>
                </a:solidFill>
                <a:effectLst/>
                <a:uLnTx/>
                <a:uFillTx/>
                <a:latin typeface="Century Gothic" panose="020B0502020202020204" pitchFamily="34" charset="0"/>
                <a:ea typeface="Century Gothic"/>
              </a:rPr>
              <a:t>[o] </a:t>
            </a:r>
            <a:endParaRPr lang="en-GB" sz="2800" dirty="0"/>
          </a:p>
        </p:txBody>
      </p:sp>
      <p:sp>
        <p:nvSpPr>
          <p:cNvPr id="77" name="TextBox 76">
            <a:extLst>
              <a:ext uri="{FF2B5EF4-FFF2-40B4-BE49-F238E27FC236}">
                <a16:creationId xmlns:a16="http://schemas.microsoft.com/office/drawing/2014/main" id="{7B0DF7A1-8168-4CDA-B905-D7E3A69F89DC}"/>
              </a:ext>
            </a:extLst>
          </p:cNvPr>
          <p:cNvSpPr txBox="1"/>
          <p:nvPr/>
        </p:nvSpPr>
        <p:spPr>
          <a:xfrm>
            <a:off x="7416644" y="2417547"/>
            <a:ext cx="790413" cy="523220"/>
          </a:xfrm>
          <a:prstGeom prst="rect">
            <a:avLst/>
          </a:prstGeom>
          <a:noFill/>
        </p:spPr>
        <p:txBody>
          <a:bodyPr wrap="square">
            <a:spAutoFit/>
          </a:bodyPr>
          <a:lstStyle/>
          <a:p>
            <a:pPr algn="ctr"/>
            <a:r>
              <a:rPr kumimoji="0" lang="en-GB" sz="2800" b="1" i="0" u="none" strike="noStrike" kern="1200" cap="none" spc="-1" normalizeH="0" noProof="0" dirty="0">
                <a:ln>
                  <a:noFill/>
                </a:ln>
                <a:solidFill>
                  <a:srgbClr val="002060"/>
                </a:solidFill>
                <a:effectLst/>
                <a:uLnTx/>
                <a:uFillTx/>
                <a:latin typeface="Century Gothic" panose="020B0502020202020204" pitchFamily="34" charset="0"/>
                <a:ea typeface="Century Gothic"/>
              </a:rPr>
              <a:t>[ö] </a:t>
            </a:r>
            <a:endParaRPr lang="en-GB" dirty="0"/>
          </a:p>
        </p:txBody>
      </p:sp>
      <p:pic>
        <p:nvPicPr>
          <p:cNvPr id="27" name="Picture 26" descr="A close-up of a guitar&#10;&#10;Description automatically generated with medium confidence">
            <a:hlinkClick r:id="" action="ppaction://noaction">
              <a:snd r:embed="rId8" name="T2_W2_5.6.wav"/>
            </a:hlinkClick>
            <a:extLst>
              <a:ext uri="{FF2B5EF4-FFF2-40B4-BE49-F238E27FC236}">
                <a16:creationId xmlns:a16="http://schemas.microsoft.com/office/drawing/2014/main" id="{DB2E1157-161B-4167-91A4-562367FD29F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813405" y="5686225"/>
            <a:ext cx="1290667" cy="645334"/>
          </a:xfrm>
          <a:prstGeom prst="rect">
            <a:avLst/>
          </a:prstGeom>
        </p:spPr>
      </p:pic>
      <p:sp>
        <p:nvSpPr>
          <p:cNvPr id="78" name="TextBox 77">
            <a:extLst>
              <a:ext uri="{FF2B5EF4-FFF2-40B4-BE49-F238E27FC236}">
                <a16:creationId xmlns:a16="http://schemas.microsoft.com/office/drawing/2014/main" id="{C58238B3-AE8C-4203-AACB-46A0CABD177A}"/>
              </a:ext>
            </a:extLst>
          </p:cNvPr>
          <p:cNvSpPr txBox="1"/>
          <p:nvPr/>
        </p:nvSpPr>
        <p:spPr>
          <a:xfrm>
            <a:off x="9474998" y="6304628"/>
            <a:ext cx="2802182" cy="461665"/>
          </a:xfrm>
          <a:prstGeom prst="rect">
            <a:avLst/>
          </a:prstGeom>
          <a:noFill/>
        </p:spPr>
        <p:txBody>
          <a:bodyPr wrap="square" rtlCol="0">
            <a:spAutoFit/>
          </a:bodyPr>
          <a:lstStyle/>
          <a:p>
            <a:r>
              <a:rPr lang="en-GB" sz="2400" dirty="0">
                <a:solidFill>
                  <a:srgbClr val="002060"/>
                </a:solidFill>
              </a:rPr>
              <a:t>B l </a:t>
            </a:r>
            <a:r>
              <a:rPr lang="en-GB" sz="2400" b="1" dirty="0">
                <a:solidFill>
                  <a:srgbClr val="002060"/>
                </a:solidFill>
              </a:rPr>
              <a:t>o</a:t>
            </a:r>
            <a:r>
              <a:rPr lang="en-GB" sz="2400" dirty="0">
                <a:solidFill>
                  <a:srgbClr val="002060"/>
                </a:solidFill>
              </a:rPr>
              <a:t> c k f l </a:t>
            </a:r>
            <a:r>
              <a:rPr lang="en-GB" sz="2400" b="1" dirty="0">
                <a:solidFill>
                  <a:srgbClr val="002060"/>
                </a:solidFill>
              </a:rPr>
              <a:t>ö</a:t>
            </a:r>
            <a:r>
              <a:rPr lang="en-GB" sz="2400" dirty="0">
                <a:solidFill>
                  <a:srgbClr val="002060"/>
                </a:solidFill>
              </a:rPr>
              <a:t> t e</a:t>
            </a:r>
          </a:p>
        </p:txBody>
      </p:sp>
      <p:sp>
        <p:nvSpPr>
          <p:cNvPr id="79" name="Rectangle: Rounded Corners 78">
            <a:extLst>
              <a:ext uri="{FF2B5EF4-FFF2-40B4-BE49-F238E27FC236}">
                <a16:creationId xmlns:a16="http://schemas.microsoft.com/office/drawing/2014/main" id="{108D10DA-C043-4056-A563-11DBAF23F305}"/>
              </a:ext>
            </a:extLst>
          </p:cNvPr>
          <p:cNvSpPr/>
          <p:nvPr/>
        </p:nvSpPr>
        <p:spPr>
          <a:xfrm>
            <a:off x="9963230" y="6400996"/>
            <a:ext cx="230010" cy="288106"/>
          </a:xfrm>
          <a:prstGeom prst="round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_</a:t>
            </a:r>
          </a:p>
        </p:txBody>
      </p:sp>
      <p:sp>
        <p:nvSpPr>
          <p:cNvPr id="80" name="Rectangle: Rounded Corners 79">
            <a:extLst>
              <a:ext uri="{FF2B5EF4-FFF2-40B4-BE49-F238E27FC236}">
                <a16:creationId xmlns:a16="http://schemas.microsoft.com/office/drawing/2014/main" id="{5207FDFD-FFB4-4A14-AF3D-D8286D472884}"/>
              </a:ext>
            </a:extLst>
          </p:cNvPr>
          <p:cNvSpPr/>
          <p:nvPr/>
        </p:nvSpPr>
        <p:spPr>
          <a:xfrm>
            <a:off x="11063833" y="6400996"/>
            <a:ext cx="230010" cy="288106"/>
          </a:xfrm>
          <a:prstGeom prst="round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_</a:t>
            </a:r>
          </a:p>
        </p:txBody>
      </p:sp>
      <p:sp>
        <p:nvSpPr>
          <p:cNvPr id="23" name="TextBox 22">
            <a:extLst>
              <a:ext uri="{FF2B5EF4-FFF2-40B4-BE49-F238E27FC236}">
                <a16:creationId xmlns:a16="http://schemas.microsoft.com/office/drawing/2014/main" id="{177A0E5B-4D74-4482-818B-AC360E272E58}"/>
              </a:ext>
            </a:extLst>
          </p:cNvPr>
          <p:cNvSpPr txBox="1"/>
          <p:nvPr/>
        </p:nvSpPr>
        <p:spPr>
          <a:xfrm>
            <a:off x="9023398" y="1922487"/>
            <a:ext cx="2024824" cy="461665"/>
          </a:xfrm>
          <a:prstGeom prst="rect">
            <a:avLst/>
          </a:prstGeom>
          <a:noFill/>
        </p:spPr>
        <p:txBody>
          <a:bodyPr wrap="square" rtlCol="0">
            <a:spAutoFit/>
          </a:bodyPr>
          <a:lstStyle/>
          <a:p>
            <a:r>
              <a:rPr lang="en-GB" sz="2400" dirty="0">
                <a:solidFill>
                  <a:srgbClr val="002060"/>
                </a:solidFill>
              </a:rPr>
              <a:t>S </a:t>
            </a:r>
            <a:r>
              <a:rPr lang="en-GB" sz="2400" b="1" dirty="0">
                <a:solidFill>
                  <a:srgbClr val="002060"/>
                </a:solidFill>
              </a:rPr>
              <a:t>o </a:t>
            </a:r>
            <a:r>
              <a:rPr lang="en-GB" sz="2400" dirty="0">
                <a:solidFill>
                  <a:srgbClr val="002060"/>
                </a:solidFill>
              </a:rPr>
              <a:t>m </a:t>
            </a:r>
            <a:r>
              <a:rPr lang="en-GB" sz="2400" dirty="0" err="1">
                <a:solidFill>
                  <a:srgbClr val="002060"/>
                </a:solidFill>
              </a:rPr>
              <a:t>m</a:t>
            </a:r>
            <a:r>
              <a:rPr lang="en-GB" sz="2400" dirty="0">
                <a:solidFill>
                  <a:srgbClr val="002060"/>
                </a:solidFill>
              </a:rPr>
              <a:t> e r</a:t>
            </a:r>
          </a:p>
        </p:txBody>
      </p:sp>
      <p:sp>
        <p:nvSpPr>
          <p:cNvPr id="24" name="Rectangle: Rounded Corners 23">
            <a:extLst>
              <a:ext uri="{FF2B5EF4-FFF2-40B4-BE49-F238E27FC236}">
                <a16:creationId xmlns:a16="http://schemas.microsoft.com/office/drawing/2014/main" id="{32FF9C97-1DD7-47C0-8E78-0FE560487C80}"/>
              </a:ext>
            </a:extLst>
          </p:cNvPr>
          <p:cNvSpPr/>
          <p:nvPr/>
        </p:nvSpPr>
        <p:spPr>
          <a:xfrm>
            <a:off x="9359993" y="2013698"/>
            <a:ext cx="230010" cy="288106"/>
          </a:xfrm>
          <a:prstGeom prst="round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_</a:t>
            </a:r>
          </a:p>
        </p:txBody>
      </p:sp>
      <p:sp>
        <p:nvSpPr>
          <p:cNvPr id="25" name="TextBox 24">
            <a:extLst>
              <a:ext uri="{FF2B5EF4-FFF2-40B4-BE49-F238E27FC236}">
                <a16:creationId xmlns:a16="http://schemas.microsoft.com/office/drawing/2014/main" id="{3E384A4C-5DB0-4B46-8F18-D0E91A716AA7}"/>
              </a:ext>
            </a:extLst>
          </p:cNvPr>
          <p:cNvSpPr txBox="1"/>
          <p:nvPr/>
        </p:nvSpPr>
        <p:spPr>
          <a:xfrm>
            <a:off x="10396436" y="3597986"/>
            <a:ext cx="2024824" cy="461665"/>
          </a:xfrm>
          <a:prstGeom prst="rect">
            <a:avLst/>
          </a:prstGeom>
          <a:noFill/>
        </p:spPr>
        <p:txBody>
          <a:bodyPr wrap="square" rtlCol="0">
            <a:spAutoFit/>
          </a:bodyPr>
          <a:lstStyle/>
          <a:p>
            <a:r>
              <a:rPr lang="en-GB" sz="2400" dirty="0">
                <a:solidFill>
                  <a:srgbClr val="002060"/>
                </a:solidFill>
              </a:rPr>
              <a:t>L </a:t>
            </a:r>
            <a:r>
              <a:rPr lang="en-GB" sz="2400" b="1" dirty="0">
                <a:solidFill>
                  <a:srgbClr val="002060"/>
                </a:solidFill>
              </a:rPr>
              <a:t>ö</a:t>
            </a:r>
            <a:r>
              <a:rPr lang="en-GB" sz="2400" dirty="0">
                <a:solidFill>
                  <a:srgbClr val="002060"/>
                </a:solidFill>
              </a:rPr>
              <a:t> w e</a:t>
            </a:r>
          </a:p>
        </p:txBody>
      </p:sp>
      <p:sp>
        <p:nvSpPr>
          <p:cNvPr id="26" name="Rectangle: Rounded Corners 25">
            <a:extLst>
              <a:ext uri="{FF2B5EF4-FFF2-40B4-BE49-F238E27FC236}">
                <a16:creationId xmlns:a16="http://schemas.microsoft.com/office/drawing/2014/main" id="{9F7AD222-BC1C-419D-8793-41D94416ADA5}"/>
              </a:ext>
            </a:extLst>
          </p:cNvPr>
          <p:cNvSpPr/>
          <p:nvPr/>
        </p:nvSpPr>
        <p:spPr>
          <a:xfrm>
            <a:off x="10737580" y="3641898"/>
            <a:ext cx="230010" cy="288106"/>
          </a:xfrm>
          <a:prstGeom prst="round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_</a:t>
            </a:r>
          </a:p>
        </p:txBody>
      </p:sp>
      <p:sp>
        <p:nvSpPr>
          <p:cNvPr id="28" name="TextBox 27">
            <a:extLst>
              <a:ext uri="{FF2B5EF4-FFF2-40B4-BE49-F238E27FC236}">
                <a16:creationId xmlns:a16="http://schemas.microsoft.com/office/drawing/2014/main" id="{EF15822E-6DD5-4A00-8160-5140BB51A03B}"/>
              </a:ext>
            </a:extLst>
          </p:cNvPr>
          <p:cNvSpPr txBox="1"/>
          <p:nvPr/>
        </p:nvSpPr>
        <p:spPr>
          <a:xfrm>
            <a:off x="10396436" y="5020658"/>
            <a:ext cx="2024824" cy="461665"/>
          </a:xfrm>
          <a:prstGeom prst="rect">
            <a:avLst/>
          </a:prstGeom>
          <a:noFill/>
        </p:spPr>
        <p:txBody>
          <a:bodyPr wrap="square" rtlCol="0">
            <a:spAutoFit/>
          </a:bodyPr>
          <a:lstStyle/>
          <a:p>
            <a:r>
              <a:rPr lang="en-GB" sz="2400" dirty="0">
                <a:solidFill>
                  <a:srgbClr val="002060"/>
                </a:solidFill>
              </a:rPr>
              <a:t>K </a:t>
            </a:r>
            <a:r>
              <a:rPr lang="en-GB" sz="2400" b="1" dirty="0">
                <a:solidFill>
                  <a:srgbClr val="002060"/>
                </a:solidFill>
              </a:rPr>
              <a:t>ö</a:t>
            </a:r>
            <a:r>
              <a:rPr lang="en-GB" sz="2400" dirty="0">
                <a:solidFill>
                  <a:srgbClr val="002060"/>
                </a:solidFill>
              </a:rPr>
              <a:t> l n</a:t>
            </a:r>
          </a:p>
        </p:txBody>
      </p:sp>
      <p:sp>
        <p:nvSpPr>
          <p:cNvPr id="29" name="Rectangle: Rounded Corners 28">
            <a:extLst>
              <a:ext uri="{FF2B5EF4-FFF2-40B4-BE49-F238E27FC236}">
                <a16:creationId xmlns:a16="http://schemas.microsoft.com/office/drawing/2014/main" id="{80553D0B-FBAD-4D96-8186-6F615F9AD110}"/>
              </a:ext>
            </a:extLst>
          </p:cNvPr>
          <p:cNvSpPr/>
          <p:nvPr/>
        </p:nvSpPr>
        <p:spPr>
          <a:xfrm>
            <a:off x="10761084" y="5107437"/>
            <a:ext cx="230010" cy="288106"/>
          </a:xfrm>
          <a:prstGeom prst="round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_</a:t>
            </a:r>
          </a:p>
        </p:txBody>
      </p:sp>
      <p:sp>
        <p:nvSpPr>
          <p:cNvPr id="30" name="TextBox 29">
            <a:extLst>
              <a:ext uri="{FF2B5EF4-FFF2-40B4-BE49-F238E27FC236}">
                <a16:creationId xmlns:a16="http://schemas.microsoft.com/office/drawing/2014/main" id="{041E45F3-40C2-4D89-B3A2-92B5A5190B15}"/>
              </a:ext>
            </a:extLst>
          </p:cNvPr>
          <p:cNvSpPr txBox="1"/>
          <p:nvPr/>
        </p:nvSpPr>
        <p:spPr>
          <a:xfrm>
            <a:off x="15866" y="6220564"/>
            <a:ext cx="2024824" cy="461665"/>
          </a:xfrm>
          <a:prstGeom prst="rect">
            <a:avLst/>
          </a:prstGeom>
          <a:noFill/>
        </p:spPr>
        <p:txBody>
          <a:bodyPr wrap="square" rtlCol="0">
            <a:spAutoFit/>
          </a:bodyPr>
          <a:lstStyle/>
          <a:p>
            <a:r>
              <a:rPr lang="en-GB" sz="2400" dirty="0">
                <a:solidFill>
                  <a:srgbClr val="002060"/>
                </a:solidFill>
              </a:rPr>
              <a:t>U n </a:t>
            </a:r>
            <a:r>
              <a:rPr lang="en-GB" sz="2400" dirty="0" err="1">
                <a:solidFill>
                  <a:srgbClr val="002060"/>
                </a:solidFill>
              </a:rPr>
              <a:t>i</a:t>
            </a:r>
            <a:r>
              <a:rPr lang="en-GB" sz="2400" dirty="0">
                <a:solidFill>
                  <a:srgbClr val="002060"/>
                </a:solidFill>
              </a:rPr>
              <a:t> f </a:t>
            </a:r>
            <a:r>
              <a:rPr lang="en-GB" sz="2400" b="1" dirty="0">
                <a:solidFill>
                  <a:srgbClr val="002060"/>
                </a:solidFill>
              </a:rPr>
              <a:t>o</a:t>
            </a:r>
            <a:r>
              <a:rPr lang="en-GB" sz="2400" dirty="0">
                <a:solidFill>
                  <a:srgbClr val="002060"/>
                </a:solidFill>
              </a:rPr>
              <a:t> r m</a:t>
            </a:r>
          </a:p>
        </p:txBody>
      </p:sp>
      <p:sp>
        <p:nvSpPr>
          <p:cNvPr id="31" name="Rectangle: Rounded Corners 30">
            <a:extLst>
              <a:ext uri="{FF2B5EF4-FFF2-40B4-BE49-F238E27FC236}">
                <a16:creationId xmlns:a16="http://schemas.microsoft.com/office/drawing/2014/main" id="{F790BC11-F10B-46D7-A5DD-8B680F053C6F}"/>
              </a:ext>
            </a:extLst>
          </p:cNvPr>
          <p:cNvSpPr/>
          <p:nvPr/>
        </p:nvSpPr>
        <p:spPr>
          <a:xfrm>
            <a:off x="962201" y="6331559"/>
            <a:ext cx="230010" cy="288106"/>
          </a:xfrm>
          <a:prstGeom prst="round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_</a:t>
            </a:r>
          </a:p>
        </p:txBody>
      </p:sp>
      <p:sp>
        <p:nvSpPr>
          <p:cNvPr id="32" name="TextBox 31">
            <a:extLst>
              <a:ext uri="{FF2B5EF4-FFF2-40B4-BE49-F238E27FC236}">
                <a16:creationId xmlns:a16="http://schemas.microsoft.com/office/drawing/2014/main" id="{2A19F4B8-A7CB-41B5-BA00-3830EAAAF10A}"/>
              </a:ext>
            </a:extLst>
          </p:cNvPr>
          <p:cNvSpPr txBox="1"/>
          <p:nvPr/>
        </p:nvSpPr>
        <p:spPr>
          <a:xfrm>
            <a:off x="-57132" y="3949487"/>
            <a:ext cx="2024824" cy="461665"/>
          </a:xfrm>
          <a:prstGeom prst="rect">
            <a:avLst/>
          </a:prstGeom>
          <a:noFill/>
        </p:spPr>
        <p:txBody>
          <a:bodyPr wrap="square" rtlCol="0">
            <a:spAutoFit/>
          </a:bodyPr>
          <a:lstStyle/>
          <a:p>
            <a:r>
              <a:rPr lang="en-GB" sz="2400" dirty="0">
                <a:solidFill>
                  <a:srgbClr val="002060"/>
                </a:solidFill>
              </a:rPr>
              <a:t>P r </a:t>
            </a:r>
            <a:r>
              <a:rPr lang="en-GB" sz="2400" b="1" dirty="0">
                <a:solidFill>
                  <a:srgbClr val="002060"/>
                </a:solidFill>
              </a:rPr>
              <a:t>o</a:t>
            </a:r>
            <a:r>
              <a:rPr lang="en-GB" sz="2400" dirty="0">
                <a:solidFill>
                  <a:srgbClr val="002060"/>
                </a:solidFill>
              </a:rPr>
              <a:t> j e k t</a:t>
            </a:r>
          </a:p>
        </p:txBody>
      </p:sp>
      <p:sp>
        <p:nvSpPr>
          <p:cNvPr id="33" name="Rectangle: Rounded Corners 32">
            <a:extLst>
              <a:ext uri="{FF2B5EF4-FFF2-40B4-BE49-F238E27FC236}">
                <a16:creationId xmlns:a16="http://schemas.microsoft.com/office/drawing/2014/main" id="{697EAE8D-7780-49D8-87F7-721DB4578DC6}"/>
              </a:ext>
            </a:extLst>
          </p:cNvPr>
          <p:cNvSpPr/>
          <p:nvPr/>
        </p:nvSpPr>
        <p:spPr>
          <a:xfrm>
            <a:off x="486474" y="4059651"/>
            <a:ext cx="230010" cy="288106"/>
          </a:xfrm>
          <a:prstGeom prst="round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_</a:t>
            </a:r>
          </a:p>
        </p:txBody>
      </p:sp>
      <p:sp>
        <p:nvSpPr>
          <p:cNvPr id="34" name="TextBox 33">
            <a:extLst>
              <a:ext uri="{FF2B5EF4-FFF2-40B4-BE49-F238E27FC236}">
                <a16:creationId xmlns:a16="http://schemas.microsoft.com/office/drawing/2014/main" id="{09BA16BD-3886-4C91-84B1-F89CA896F3A8}"/>
              </a:ext>
            </a:extLst>
          </p:cNvPr>
          <p:cNvSpPr txBox="1"/>
          <p:nvPr/>
        </p:nvSpPr>
        <p:spPr>
          <a:xfrm>
            <a:off x="0" y="1999680"/>
            <a:ext cx="2024824" cy="461665"/>
          </a:xfrm>
          <a:prstGeom prst="rect">
            <a:avLst/>
          </a:prstGeom>
          <a:noFill/>
        </p:spPr>
        <p:txBody>
          <a:bodyPr wrap="square" rtlCol="0">
            <a:spAutoFit/>
          </a:bodyPr>
          <a:lstStyle/>
          <a:p>
            <a:r>
              <a:rPr lang="en-GB" sz="2400" dirty="0">
                <a:solidFill>
                  <a:srgbClr val="002060"/>
                </a:solidFill>
              </a:rPr>
              <a:t>L </a:t>
            </a:r>
            <a:r>
              <a:rPr lang="en-GB" sz="2400" b="1" dirty="0">
                <a:solidFill>
                  <a:srgbClr val="002060"/>
                </a:solidFill>
              </a:rPr>
              <a:t>ö</a:t>
            </a:r>
            <a:r>
              <a:rPr lang="en-GB" sz="2400" dirty="0">
                <a:solidFill>
                  <a:srgbClr val="002060"/>
                </a:solidFill>
              </a:rPr>
              <a:t> f </a:t>
            </a:r>
            <a:r>
              <a:rPr lang="en-GB" sz="2400" dirty="0" err="1">
                <a:solidFill>
                  <a:srgbClr val="002060"/>
                </a:solidFill>
              </a:rPr>
              <a:t>f</a:t>
            </a:r>
            <a:r>
              <a:rPr lang="en-GB" sz="2400" dirty="0">
                <a:solidFill>
                  <a:srgbClr val="002060"/>
                </a:solidFill>
              </a:rPr>
              <a:t> e l</a:t>
            </a:r>
          </a:p>
        </p:txBody>
      </p:sp>
      <p:sp>
        <p:nvSpPr>
          <p:cNvPr id="35" name="Rectangle: Rounded Corners 34">
            <a:extLst>
              <a:ext uri="{FF2B5EF4-FFF2-40B4-BE49-F238E27FC236}">
                <a16:creationId xmlns:a16="http://schemas.microsoft.com/office/drawing/2014/main" id="{C94280A4-F12D-4713-B9DA-F47CB88A3E18}"/>
              </a:ext>
            </a:extLst>
          </p:cNvPr>
          <p:cNvSpPr/>
          <p:nvPr/>
        </p:nvSpPr>
        <p:spPr>
          <a:xfrm>
            <a:off x="307586" y="2086459"/>
            <a:ext cx="230010" cy="288106"/>
          </a:xfrm>
          <a:prstGeom prst="round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_</a:t>
            </a:r>
          </a:p>
        </p:txBody>
      </p:sp>
      <p:sp>
        <p:nvSpPr>
          <p:cNvPr id="36" name="TextBox 35">
            <a:extLst>
              <a:ext uri="{FF2B5EF4-FFF2-40B4-BE49-F238E27FC236}">
                <a16:creationId xmlns:a16="http://schemas.microsoft.com/office/drawing/2014/main" id="{012D0711-1EA1-479F-A60F-3CDE03EAAAA9}"/>
              </a:ext>
            </a:extLst>
          </p:cNvPr>
          <p:cNvSpPr txBox="1"/>
          <p:nvPr/>
        </p:nvSpPr>
        <p:spPr>
          <a:xfrm>
            <a:off x="2251963" y="1538687"/>
            <a:ext cx="2024824" cy="461665"/>
          </a:xfrm>
          <a:prstGeom prst="rect">
            <a:avLst/>
          </a:prstGeom>
          <a:noFill/>
        </p:spPr>
        <p:txBody>
          <a:bodyPr wrap="square" rtlCol="0">
            <a:spAutoFit/>
          </a:bodyPr>
          <a:lstStyle/>
          <a:p>
            <a:r>
              <a:rPr lang="en-GB" sz="2400" dirty="0">
                <a:solidFill>
                  <a:srgbClr val="002060"/>
                </a:solidFill>
              </a:rPr>
              <a:t>W </a:t>
            </a:r>
            <a:r>
              <a:rPr lang="en-GB" sz="2400" b="1" dirty="0">
                <a:solidFill>
                  <a:srgbClr val="002060"/>
                </a:solidFill>
              </a:rPr>
              <a:t>ö</a:t>
            </a:r>
            <a:r>
              <a:rPr lang="en-GB" sz="2400" dirty="0">
                <a:solidFill>
                  <a:srgbClr val="002060"/>
                </a:solidFill>
              </a:rPr>
              <a:t> r t e r</a:t>
            </a:r>
          </a:p>
        </p:txBody>
      </p:sp>
      <p:sp>
        <p:nvSpPr>
          <p:cNvPr id="37" name="Rectangle: Rounded Corners 36">
            <a:extLst>
              <a:ext uri="{FF2B5EF4-FFF2-40B4-BE49-F238E27FC236}">
                <a16:creationId xmlns:a16="http://schemas.microsoft.com/office/drawing/2014/main" id="{F48DFAEB-AE26-4A97-9AF2-712A70F69AAA}"/>
              </a:ext>
            </a:extLst>
          </p:cNvPr>
          <p:cNvSpPr/>
          <p:nvPr/>
        </p:nvSpPr>
        <p:spPr>
          <a:xfrm>
            <a:off x="2733428" y="1625466"/>
            <a:ext cx="230010" cy="288106"/>
          </a:xfrm>
          <a:prstGeom prst="round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_</a:t>
            </a:r>
          </a:p>
        </p:txBody>
      </p:sp>
      <p:pic>
        <p:nvPicPr>
          <p:cNvPr id="2" name="Picture 1">
            <a:hlinkClick r:id="" action="ppaction://noaction">
              <a:snd r:embed="rId10" name="T2_W2_5.10.wav"/>
            </a:hlinkClick>
            <a:extLst>
              <a:ext uri="{FF2B5EF4-FFF2-40B4-BE49-F238E27FC236}">
                <a16:creationId xmlns:a16="http://schemas.microsoft.com/office/drawing/2014/main" id="{50D35203-69CE-4B12-8EFD-A81069BD2ECF}"/>
              </a:ext>
            </a:extLst>
          </p:cNvPr>
          <p:cNvPicPr>
            <a:picLocks noChangeAspect="1"/>
          </p:cNvPicPr>
          <p:nvPr/>
        </p:nvPicPr>
        <p:blipFill>
          <a:blip r:embed="rId11"/>
          <a:stretch>
            <a:fillRect/>
          </a:stretch>
        </p:blipFill>
        <p:spPr>
          <a:xfrm>
            <a:off x="3982465" y="1312831"/>
            <a:ext cx="1000130" cy="694535"/>
          </a:xfrm>
          <a:prstGeom prst="rect">
            <a:avLst/>
          </a:prstGeom>
        </p:spPr>
      </p:pic>
      <p:pic>
        <p:nvPicPr>
          <p:cNvPr id="3" name="Picture 2">
            <a:hlinkClick r:id="" action="ppaction://noaction">
              <a:snd r:embed="rId12" name="T2_W2_5.3.wav"/>
            </a:hlinkClick>
            <a:extLst>
              <a:ext uri="{FF2B5EF4-FFF2-40B4-BE49-F238E27FC236}">
                <a16:creationId xmlns:a16="http://schemas.microsoft.com/office/drawing/2014/main" id="{8BAEFE4A-B835-4349-B758-BD21492D9E5F}"/>
              </a:ext>
            </a:extLst>
          </p:cNvPr>
          <p:cNvPicPr>
            <a:picLocks noChangeAspect="1"/>
          </p:cNvPicPr>
          <p:nvPr/>
        </p:nvPicPr>
        <p:blipFill>
          <a:blip r:embed="rId13"/>
          <a:stretch>
            <a:fillRect/>
          </a:stretch>
        </p:blipFill>
        <p:spPr>
          <a:xfrm>
            <a:off x="10876089" y="1708779"/>
            <a:ext cx="1212067" cy="858547"/>
          </a:xfrm>
          <a:prstGeom prst="rect">
            <a:avLst/>
          </a:prstGeom>
        </p:spPr>
      </p:pic>
      <p:pic>
        <p:nvPicPr>
          <p:cNvPr id="4" name="Picture 3">
            <a:hlinkClick r:id="" action="ppaction://noaction">
              <a:snd r:embed="rId14" name="T2_W2_5.4.wav"/>
            </a:hlinkClick>
            <a:extLst>
              <a:ext uri="{FF2B5EF4-FFF2-40B4-BE49-F238E27FC236}">
                <a16:creationId xmlns:a16="http://schemas.microsoft.com/office/drawing/2014/main" id="{FE52ADF9-CE9C-4681-9210-75333FC86D9E}"/>
              </a:ext>
            </a:extLst>
          </p:cNvPr>
          <p:cNvPicPr>
            <a:picLocks noChangeAspect="1"/>
          </p:cNvPicPr>
          <p:nvPr/>
        </p:nvPicPr>
        <p:blipFill>
          <a:blip r:embed="rId15"/>
          <a:stretch>
            <a:fillRect/>
          </a:stretch>
        </p:blipFill>
        <p:spPr>
          <a:xfrm>
            <a:off x="10896007" y="2950054"/>
            <a:ext cx="1057537" cy="730818"/>
          </a:xfrm>
          <a:prstGeom prst="rect">
            <a:avLst/>
          </a:prstGeom>
        </p:spPr>
      </p:pic>
      <p:pic>
        <p:nvPicPr>
          <p:cNvPr id="7" name="Picture 6">
            <a:hlinkClick r:id="" action="ppaction://noaction">
              <a:snd r:embed="rId16" name="T2_W2_5.5.wav"/>
            </a:hlinkClick>
            <a:extLst>
              <a:ext uri="{FF2B5EF4-FFF2-40B4-BE49-F238E27FC236}">
                <a16:creationId xmlns:a16="http://schemas.microsoft.com/office/drawing/2014/main" id="{D697A76E-5697-428F-97ED-E5AF9F4BCF27}"/>
              </a:ext>
            </a:extLst>
          </p:cNvPr>
          <p:cNvPicPr>
            <a:picLocks noChangeAspect="1"/>
          </p:cNvPicPr>
          <p:nvPr/>
        </p:nvPicPr>
        <p:blipFill>
          <a:blip r:embed="rId17"/>
          <a:stretch>
            <a:fillRect/>
          </a:stretch>
        </p:blipFill>
        <p:spPr>
          <a:xfrm>
            <a:off x="10799164" y="4292204"/>
            <a:ext cx="1342078" cy="688245"/>
          </a:xfrm>
          <a:prstGeom prst="rect">
            <a:avLst/>
          </a:prstGeom>
        </p:spPr>
      </p:pic>
      <p:pic>
        <p:nvPicPr>
          <p:cNvPr id="9" name="Picture 8">
            <a:hlinkClick r:id="" action="ppaction://noaction">
              <a:snd r:embed="rId18" name="T2_W2_5.7.wav"/>
            </a:hlinkClick>
            <a:extLst>
              <a:ext uri="{FF2B5EF4-FFF2-40B4-BE49-F238E27FC236}">
                <a16:creationId xmlns:a16="http://schemas.microsoft.com/office/drawing/2014/main" id="{45518DE8-E276-4B44-A487-FAA78E5353B5}"/>
              </a:ext>
            </a:extLst>
          </p:cNvPr>
          <p:cNvPicPr>
            <a:picLocks noChangeAspect="1"/>
          </p:cNvPicPr>
          <p:nvPr/>
        </p:nvPicPr>
        <p:blipFill>
          <a:blip r:embed="rId19"/>
          <a:stretch>
            <a:fillRect/>
          </a:stretch>
        </p:blipFill>
        <p:spPr>
          <a:xfrm>
            <a:off x="372465" y="5149673"/>
            <a:ext cx="749682" cy="999576"/>
          </a:xfrm>
          <a:prstGeom prst="rect">
            <a:avLst/>
          </a:prstGeom>
        </p:spPr>
      </p:pic>
      <p:pic>
        <p:nvPicPr>
          <p:cNvPr id="10" name="Picture 9">
            <a:hlinkClick r:id="" action="ppaction://noaction">
              <a:snd r:embed="rId20" name="T2_W2_5.8.wav"/>
            </a:hlinkClick>
            <a:extLst>
              <a:ext uri="{FF2B5EF4-FFF2-40B4-BE49-F238E27FC236}">
                <a16:creationId xmlns:a16="http://schemas.microsoft.com/office/drawing/2014/main" id="{9E1F3202-D25E-431C-890E-EB0B8DA6CAFE}"/>
              </a:ext>
            </a:extLst>
          </p:cNvPr>
          <p:cNvPicPr>
            <a:picLocks noChangeAspect="1"/>
          </p:cNvPicPr>
          <p:nvPr/>
        </p:nvPicPr>
        <p:blipFill>
          <a:blip r:embed="rId21"/>
          <a:stretch>
            <a:fillRect/>
          </a:stretch>
        </p:blipFill>
        <p:spPr>
          <a:xfrm>
            <a:off x="135982" y="3260632"/>
            <a:ext cx="1194260" cy="672266"/>
          </a:xfrm>
          <a:prstGeom prst="rect">
            <a:avLst/>
          </a:prstGeom>
        </p:spPr>
      </p:pic>
      <p:pic>
        <p:nvPicPr>
          <p:cNvPr id="12" name="Picture 11">
            <a:hlinkClick r:id="" action="ppaction://noaction">
              <a:snd r:embed="rId22" name="T2_W2_5.9.wav"/>
            </a:hlinkClick>
            <a:extLst>
              <a:ext uri="{FF2B5EF4-FFF2-40B4-BE49-F238E27FC236}">
                <a16:creationId xmlns:a16="http://schemas.microsoft.com/office/drawing/2014/main" id="{FCE69FAA-E611-4238-BD2B-8FBBD2637701}"/>
              </a:ext>
            </a:extLst>
          </p:cNvPr>
          <p:cNvPicPr>
            <a:picLocks noChangeAspect="1"/>
          </p:cNvPicPr>
          <p:nvPr/>
        </p:nvPicPr>
        <p:blipFill>
          <a:blip r:embed="rId23"/>
          <a:stretch>
            <a:fillRect/>
          </a:stretch>
        </p:blipFill>
        <p:spPr>
          <a:xfrm>
            <a:off x="1236487" y="1974290"/>
            <a:ext cx="744866" cy="793901"/>
          </a:xfrm>
          <a:prstGeom prst="rect">
            <a:avLst/>
          </a:prstGeom>
        </p:spPr>
      </p:pic>
      <p:sp>
        <p:nvSpPr>
          <p:cNvPr id="46" name="CustomShape 6">
            <a:extLst>
              <a:ext uri="{FF2B5EF4-FFF2-40B4-BE49-F238E27FC236}">
                <a16:creationId xmlns:a16="http://schemas.microsoft.com/office/drawing/2014/main" id="{AD38EA8F-3B2D-43EF-8459-3C6D3E8A3048}"/>
              </a:ext>
            </a:extLst>
          </p:cNvPr>
          <p:cNvSpPr/>
          <p:nvPr/>
        </p:nvSpPr>
        <p:spPr>
          <a:xfrm>
            <a:off x="5500811" y="135782"/>
            <a:ext cx="3542409"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chemeClr val="bg1"/>
                </a:solidFill>
                <a:effectLst/>
                <a:uLnTx/>
                <a:uFillTx/>
                <a:latin typeface="Century Gothic" panose="020B0502020202020204" pitchFamily="34" charset="0"/>
              </a:rPr>
              <a:t>Schreib</a:t>
            </a:r>
            <a:r>
              <a:rPr kumimoji="0" lang="en-GB" sz="2800" b="1" i="0" u="none" strike="noStrike" kern="1200" cap="none" spc="-1" normalizeH="0" baseline="0" noProof="0" dirty="0">
                <a:ln>
                  <a:noFill/>
                </a:ln>
                <a:solidFill>
                  <a:schemeClr val="bg1"/>
                </a:solidFill>
                <a:effectLst/>
                <a:uLnTx/>
                <a:uFillTx/>
                <a:latin typeface="Century Gothic" panose="020B0502020202020204" pitchFamily="34" charset="0"/>
              </a:rPr>
              <a:t> die </a:t>
            </a:r>
            <a:r>
              <a:rPr kumimoji="0" lang="en-GB" sz="2800" b="1" i="0" u="none" strike="noStrike" kern="1200" cap="none" spc="-1" normalizeH="0" baseline="0" noProof="0" dirty="0" err="1">
                <a:ln>
                  <a:noFill/>
                </a:ln>
                <a:solidFill>
                  <a:schemeClr val="bg1"/>
                </a:solidFill>
                <a:effectLst/>
                <a:uLnTx/>
                <a:uFillTx/>
                <a:latin typeface="Century Gothic" panose="020B0502020202020204" pitchFamily="34" charset="0"/>
              </a:rPr>
              <a:t>Wörter</a:t>
            </a:r>
            <a:r>
              <a:rPr kumimoji="0" lang="en-GB" sz="2800" b="1" i="0" u="none" strike="noStrike" kern="1200" cap="none" spc="-1" normalizeH="0" baseline="0" noProof="0" dirty="0">
                <a:ln>
                  <a:noFill/>
                </a:ln>
                <a:solidFill>
                  <a:schemeClr val="bg1"/>
                </a:solidFill>
                <a:effectLst/>
                <a:uLnTx/>
                <a:uFillTx/>
                <a:latin typeface="Century Gothic" panose="020B0502020202020204" pitchFamily="34" charset="0"/>
              </a:rPr>
              <a:t>.</a:t>
            </a:r>
          </a:p>
        </p:txBody>
      </p:sp>
      <p:pic>
        <p:nvPicPr>
          <p:cNvPr id="14" name="Picture 13">
            <a:extLst>
              <a:ext uri="{FF2B5EF4-FFF2-40B4-BE49-F238E27FC236}">
                <a16:creationId xmlns:a16="http://schemas.microsoft.com/office/drawing/2014/main" id="{BFA8092F-B629-4527-BEC3-1748126CCA45}"/>
              </a:ext>
            </a:extLst>
          </p:cNvPr>
          <p:cNvPicPr>
            <a:picLocks noChangeAspect="1"/>
          </p:cNvPicPr>
          <p:nvPr/>
        </p:nvPicPr>
        <p:blipFill>
          <a:blip r:embed="rId24"/>
          <a:stretch>
            <a:fillRect/>
          </a:stretch>
        </p:blipFill>
        <p:spPr>
          <a:xfrm>
            <a:off x="154874" y="0"/>
            <a:ext cx="914479" cy="914479"/>
          </a:xfrm>
          <a:prstGeom prst="rect">
            <a:avLst/>
          </a:prstGeom>
        </p:spPr>
      </p:pic>
    </p:spTree>
    <p:extLst>
      <p:ext uri="{BB962C8B-B14F-4D97-AF65-F5344CB8AC3E}">
        <p14:creationId xmlns:p14="http://schemas.microsoft.com/office/powerpoint/2010/main" val="937588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0" nodeType="clickEffect">
                                  <p:stCondLst>
                                    <p:cond delay="0"/>
                                  </p:stCondLst>
                                  <p:childTnLst>
                                    <p:animMotion origin="layout" path="M 5E-6 4.07407E-6 L -0.39128 0.21666 " pathEditMode="relative" rAng="0" ptsTypes="AA">
                                      <p:cBhvr>
                                        <p:cTn id="18" dur="2000" fill="hold"/>
                                        <p:tgtEl>
                                          <p:spTgt spid="20"/>
                                        </p:tgtEl>
                                        <p:attrNameLst>
                                          <p:attrName>ppt_x</p:attrName>
                                          <p:attrName>ppt_y</p:attrName>
                                        </p:attrNameLst>
                                      </p:cBhvr>
                                      <p:rCtr x="-19570" y="10833"/>
                                    </p:animMotion>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grpId="0" nodeType="clickEffect">
                                  <p:stCondLst>
                                    <p:cond delay="0"/>
                                  </p:stCondLst>
                                  <p:childTnLst>
                                    <p:animMotion origin="layout" path="M 2.91667E-6 1.11111E-6 L -0.60339 0.33842 " pathEditMode="relative" rAng="0" ptsTypes="AA">
                                      <p:cBhvr>
                                        <p:cTn id="26" dur="2000" fill="hold"/>
                                        <p:tgtEl>
                                          <p:spTgt spid="23"/>
                                        </p:tgtEl>
                                        <p:attrNameLst>
                                          <p:attrName>ppt_x</p:attrName>
                                          <p:attrName>ppt_y</p:attrName>
                                        </p:attrNameLst>
                                      </p:cBhvr>
                                      <p:rCtr x="-30169" y="16921"/>
                                    </p:animMotion>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42" presetClass="path" presetSubtype="0" accel="50000" decel="50000" fill="hold" grpId="0" nodeType="clickEffect">
                                  <p:stCondLst>
                                    <p:cond delay="0"/>
                                  </p:stCondLst>
                                  <p:childTnLst>
                                    <p:animMotion origin="layout" path="M 2.91667E-6 -1.85185E-6 L -0.24974 -0.05671 " pathEditMode="relative" rAng="0" ptsTypes="AA">
                                      <p:cBhvr>
                                        <p:cTn id="34" dur="2000" fill="hold"/>
                                        <p:tgtEl>
                                          <p:spTgt spid="25"/>
                                        </p:tgtEl>
                                        <p:attrNameLst>
                                          <p:attrName>ppt_x</p:attrName>
                                          <p:attrName>ppt_y</p:attrName>
                                        </p:attrNameLst>
                                      </p:cBhvr>
                                      <p:rCtr x="-12487" y="-2847"/>
                                    </p:animMotion>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29"/>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42" presetClass="path" presetSubtype="0" accel="50000" decel="50000" fill="hold" grpId="0" nodeType="clickEffect">
                                  <p:stCondLst>
                                    <p:cond delay="0"/>
                                  </p:stCondLst>
                                  <p:childTnLst>
                                    <p:animMotion origin="layout" path="M 2.91667E-6 -7.40741E-7 L -0.24974 -0.15417 " pathEditMode="relative" rAng="0" ptsTypes="AA">
                                      <p:cBhvr>
                                        <p:cTn id="42" dur="2000" fill="hold"/>
                                        <p:tgtEl>
                                          <p:spTgt spid="28"/>
                                        </p:tgtEl>
                                        <p:attrNameLst>
                                          <p:attrName>ppt_x</p:attrName>
                                          <p:attrName>ppt_y</p:attrName>
                                        </p:attrNameLst>
                                      </p:cBhvr>
                                      <p:rCtr x="-12487" y="-7708"/>
                                    </p:animMotion>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79"/>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80"/>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42" presetClass="path" presetSubtype="0" accel="50000" decel="50000" fill="hold" grpId="0" nodeType="clickEffect">
                                  <p:stCondLst>
                                    <p:cond delay="0"/>
                                  </p:stCondLst>
                                  <p:childTnLst>
                                    <p:animMotion origin="layout" path="M 2.70833E-6 2.22222E-6 L -0.40248 -0.26644 " pathEditMode="relative" rAng="0" ptsTypes="AA">
                                      <p:cBhvr>
                                        <p:cTn id="54" dur="2000" fill="hold"/>
                                        <p:tgtEl>
                                          <p:spTgt spid="78"/>
                                        </p:tgtEl>
                                        <p:attrNameLst>
                                          <p:attrName>ppt_x</p:attrName>
                                          <p:attrName>ppt_y</p:attrName>
                                        </p:attrNameLst>
                                      </p:cBhvr>
                                      <p:rCtr x="-20130" y="-13333"/>
                                    </p:animMotion>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31"/>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42" presetClass="path" presetSubtype="0" accel="50000" decel="50000" fill="hold" grpId="0" nodeType="clickEffect">
                                  <p:stCondLst>
                                    <p:cond delay="0"/>
                                  </p:stCondLst>
                                  <p:childTnLst>
                                    <p:animMotion origin="layout" path="M -4.79167E-6 7.40741E-7 L 0.18347 -0.20833 " pathEditMode="relative" rAng="0" ptsTypes="AA">
                                      <p:cBhvr>
                                        <p:cTn id="62" dur="2000" fill="hold"/>
                                        <p:tgtEl>
                                          <p:spTgt spid="30"/>
                                        </p:tgtEl>
                                        <p:attrNameLst>
                                          <p:attrName>ppt_x</p:attrName>
                                          <p:attrName>ppt_y</p:attrName>
                                        </p:attrNameLst>
                                      </p:cBhvr>
                                      <p:rCtr x="9167" y="-10417"/>
                                    </p:animMotion>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33"/>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42" presetClass="path" presetSubtype="0" accel="50000" decel="50000" fill="hold" grpId="0" nodeType="clickEffect">
                                  <p:stCondLst>
                                    <p:cond delay="0"/>
                                  </p:stCondLst>
                                  <p:childTnLst>
                                    <p:animMotion origin="layout" path="M 4.79167E-6 -7.40741E-7 L 0.21627 0.26945 " pathEditMode="relative" rAng="0" ptsTypes="AA">
                                      <p:cBhvr>
                                        <p:cTn id="70" dur="2000" fill="hold"/>
                                        <p:tgtEl>
                                          <p:spTgt spid="32"/>
                                        </p:tgtEl>
                                        <p:attrNameLst>
                                          <p:attrName>ppt_x</p:attrName>
                                          <p:attrName>ppt_y</p:attrName>
                                        </p:attrNameLst>
                                      </p:cBhvr>
                                      <p:rCtr x="10807" y="13472"/>
                                    </p:animMotion>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35"/>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42" presetClass="path" presetSubtype="0" accel="50000" decel="50000" fill="hold" grpId="0" nodeType="clickEffect">
                                  <p:stCondLst>
                                    <p:cond delay="0"/>
                                  </p:stCondLst>
                                  <p:childTnLst>
                                    <p:animMotion origin="layout" path="M -2.70833E-6 -1.48148E-6 L 0.6517 0.42732 " pathEditMode="relative" rAng="0" ptsTypes="AA">
                                      <p:cBhvr>
                                        <p:cTn id="78" dur="2000" fill="hold"/>
                                        <p:tgtEl>
                                          <p:spTgt spid="34"/>
                                        </p:tgtEl>
                                        <p:attrNameLst>
                                          <p:attrName>ppt_x</p:attrName>
                                          <p:attrName>ppt_y</p:attrName>
                                        </p:attrNameLst>
                                      </p:cBhvr>
                                      <p:rCtr x="32578" y="21366"/>
                                    </p:animMotion>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0" nodeType="clickEffect">
                                  <p:stCondLst>
                                    <p:cond delay="0"/>
                                  </p:stCondLst>
                                  <p:childTnLst>
                                    <p:set>
                                      <p:cBhvr>
                                        <p:cTn id="82" dur="1" fill="hold">
                                          <p:stCondLst>
                                            <p:cond delay="0"/>
                                          </p:stCondLst>
                                        </p:cTn>
                                        <p:tgtEl>
                                          <p:spTgt spid="37"/>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42" presetClass="path" presetSubtype="0" accel="50000" decel="50000" fill="hold" grpId="0" nodeType="clickEffect">
                                  <p:stCondLst>
                                    <p:cond delay="0"/>
                                  </p:stCondLst>
                                  <p:childTnLst>
                                    <p:animMotion origin="layout" path="M 1.66667E-6 -3.7037E-7 L 0.37109 0.64907 " pathEditMode="relative" rAng="0" ptsTypes="AA">
                                      <p:cBhvr>
                                        <p:cTn id="86" dur="2000" fill="hold"/>
                                        <p:tgtEl>
                                          <p:spTgt spid="36"/>
                                        </p:tgtEl>
                                        <p:attrNameLst>
                                          <p:attrName>ppt_x</p:attrName>
                                          <p:attrName>ppt_y</p:attrName>
                                        </p:attrNameLst>
                                      </p:cBhvr>
                                      <p:rCtr x="18555" y="3245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15" grpId="0"/>
      <p:bldP spid="20" grpId="0"/>
      <p:bldP spid="22" grpId="0" animBg="1"/>
      <p:bldP spid="78" grpId="0"/>
      <p:bldP spid="79" grpId="0" animBg="1"/>
      <p:bldP spid="80" grpId="0" animBg="1"/>
      <p:bldP spid="23" grpId="0"/>
      <p:bldP spid="24" grpId="0" animBg="1"/>
      <p:bldP spid="25" grpId="0"/>
      <p:bldP spid="26" grpId="0" animBg="1"/>
      <p:bldP spid="28" grpId="0"/>
      <p:bldP spid="29" grpId="0" animBg="1"/>
      <p:bldP spid="30" grpId="0"/>
      <p:bldP spid="31" grpId="0" animBg="1"/>
      <p:bldP spid="32" grpId="0"/>
      <p:bldP spid="33" grpId="0" animBg="1"/>
      <p:bldP spid="34" grpId="0"/>
      <p:bldP spid="35" grpId="0" animBg="1"/>
      <p:bldP spid="36" grpId="0"/>
      <p:bldP spid="37" grpId="0" animBg="1"/>
      <p:bldP spid="4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3"/>
          <a:stretch/>
        </p:blipFill>
        <p:spPr>
          <a:xfrm>
            <a:off x="10909270" y="86527"/>
            <a:ext cx="1190434" cy="1088269"/>
          </a:xfrm>
          <a:prstGeom prst="rect">
            <a:avLst/>
          </a:prstGeom>
          <a:ln>
            <a:noFill/>
          </a:ln>
        </p:spPr>
      </p:pic>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92296" y="210542"/>
            <a:ext cx="10090090" cy="425580"/>
          </a:xfrm>
        </p:spPr>
        <p:txBody>
          <a:bodyPr/>
          <a:lstStyle/>
          <a:p>
            <a:r>
              <a:rPr lang="en-GB" sz="3600" b="1" spc="-1" dirty="0" err="1">
                <a:latin typeface="Century Gothic" panose="020B0502020202020204" pitchFamily="34" charset="0"/>
                <a:ea typeface="Century Gothic"/>
              </a:rPr>
              <a:t>Nicht</a:t>
            </a:r>
            <a:r>
              <a:rPr lang="en-GB" sz="3600" b="1" spc="-1" dirty="0">
                <a:latin typeface="Century Gothic" panose="020B0502020202020204" pitchFamily="34" charset="0"/>
                <a:ea typeface="Century Gothic"/>
              </a:rPr>
              <a:t> (not) | </a:t>
            </a:r>
            <a:r>
              <a:rPr lang="en-GB" sz="3600" b="1" spc="-1" dirty="0" err="1">
                <a:latin typeface="Century Gothic" panose="020B0502020202020204" pitchFamily="34" charset="0"/>
                <a:ea typeface="Century Gothic"/>
              </a:rPr>
              <a:t>kein</a:t>
            </a:r>
            <a:r>
              <a:rPr lang="en-GB" sz="3600" b="1" spc="-1" dirty="0">
                <a:latin typeface="Century Gothic" panose="020B0502020202020204" pitchFamily="34" charset="0"/>
                <a:ea typeface="Century Gothic"/>
              </a:rPr>
              <a:t>, </a:t>
            </a:r>
            <a:r>
              <a:rPr lang="en-GB" sz="3600" b="1" spc="-1" dirty="0" err="1">
                <a:latin typeface="Century Gothic" panose="020B0502020202020204" pitchFamily="34" charset="0"/>
                <a:ea typeface="Century Gothic"/>
              </a:rPr>
              <a:t>keine</a:t>
            </a:r>
            <a:r>
              <a:rPr lang="en-GB" sz="3600" b="1" spc="-1" dirty="0">
                <a:latin typeface="Century Gothic" panose="020B0502020202020204" pitchFamily="34" charset="0"/>
                <a:ea typeface="Century Gothic"/>
              </a:rPr>
              <a:t>, </a:t>
            </a:r>
            <a:r>
              <a:rPr lang="en-GB" sz="3600" b="1" spc="-1" dirty="0" err="1">
                <a:latin typeface="Century Gothic" panose="020B0502020202020204" pitchFamily="34" charset="0"/>
                <a:ea typeface="Century Gothic"/>
              </a:rPr>
              <a:t>kein</a:t>
            </a:r>
            <a:r>
              <a:rPr lang="en-GB" sz="3600" b="1" spc="-1" dirty="0">
                <a:latin typeface="Century Gothic" panose="020B0502020202020204" pitchFamily="34" charset="0"/>
                <a:ea typeface="Century Gothic"/>
              </a:rPr>
              <a:t> (not a/an)</a:t>
            </a:r>
            <a:endParaRPr lang="en-GB" sz="3600" dirty="0"/>
          </a:p>
        </p:txBody>
      </p:sp>
      <p:sp>
        <p:nvSpPr>
          <p:cNvPr id="6" name="TextBox 5">
            <a:extLst>
              <a:ext uri="{FF2B5EF4-FFF2-40B4-BE49-F238E27FC236}">
                <a16:creationId xmlns:a16="http://schemas.microsoft.com/office/drawing/2014/main" id="{C7187FE9-842B-4E17-B848-7AE2FD7A4F6F}"/>
              </a:ext>
            </a:extLst>
          </p:cNvPr>
          <p:cNvSpPr txBox="1"/>
          <p:nvPr/>
        </p:nvSpPr>
        <p:spPr>
          <a:xfrm>
            <a:off x="0" y="817989"/>
            <a:ext cx="11147367" cy="954107"/>
          </a:xfrm>
          <a:prstGeom prst="rect">
            <a:avLst/>
          </a:prstGeom>
          <a:noFill/>
        </p:spPr>
        <p:txBody>
          <a:bodyPr wrap="square">
            <a:spAutoFit/>
          </a:bodyPr>
          <a:lstStyle/>
          <a:p>
            <a:r>
              <a:rPr kumimoji="0" lang="en-GB" sz="280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You know that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nicht</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is used before an adjective or adverb to mean </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not</a:t>
            </a:r>
            <a:r>
              <a:rPr kumimoji="0" lang="en-GB" sz="1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a:t>
            </a:r>
            <a:endParaRPr lang="en-GB" dirty="0"/>
          </a:p>
        </p:txBody>
      </p:sp>
      <p:sp>
        <p:nvSpPr>
          <p:cNvPr id="7" name="CustomShape 8">
            <a:extLst>
              <a:ext uri="{FF2B5EF4-FFF2-40B4-BE49-F238E27FC236}">
                <a16:creationId xmlns:a16="http://schemas.microsoft.com/office/drawing/2014/main" id="{BA0066E0-E06E-4E3D-810D-B9CB64DD62C2}"/>
              </a:ext>
            </a:extLst>
          </p:cNvPr>
          <p:cNvSpPr/>
          <p:nvPr/>
        </p:nvSpPr>
        <p:spPr>
          <a:xfrm>
            <a:off x="0" y="1908968"/>
            <a:ext cx="492620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Der Tisch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ist</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nicht</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blau</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cs typeface="+mn-cs"/>
            </a:endParaRPr>
          </a:p>
        </p:txBody>
      </p:sp>
      <p:sp>
        <p:nvSpPr>
          <p:cNvPr id="8" name="CustomShape 9">
            <a:extLst>
              <a:ext uri="{FF2B5EF4-FFF2-40B4-BE49-F238E27FC236}">
                <a16:creationId xmlns:a16="http://schemas.microsoft.com/office/drawing/2014/main" id="{D191ADB5-39DA-4A68-86CC-1A33E0F9F5F9}"/>
              </a:ext>
            </a:extLst>
          </p:cNvPr>
          <p:cNvSpPr/>
          <p:nvPr/>
        </p:nvSpPr>
        <p:spPr>
          <a:xfrm>
            <a:off x="5940584" y="1928485"/>
            <a:ext cx="4465664"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The table is </a:t>
            </a: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not </a:t>
            </a: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blue.</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cs typeface="+mn-cs"/>
            </a:endParaRPr>
          </a:p>
        </p:txBody>
      </p:sp>
      <p:sp>
        <p:nvSpPr>
          <p:cNvPr id="13" name="CustomShape 8">
            <a:extLst>
              <a:ext uri="{FF2B5EF4-FFF2-40B4-BE49-F238E27FC236}">
                <a16:creationId xmlns:a16="http://schemas.microsoft.com/office/drawing/2014/main" id="{498C2C67-36A6-4124-BD12-B9355F673F74}"/>
              </a:ext>
            </a:extLst>
          </p:cNvPr>
          <p:cNvSpPr/>
          <p:nvPr/>
        </p:nvSpPr>
        <p:spPr>
          <a:xfrm>
            <a:off x="92296" y="3590985"/>
            <a:ext cx="503912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Das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ist</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nicht</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lang="en-GB" sz="2800" spc="-1" dirty="0" err="1">
                <a:solidFill>
                  <a:srgbClr val="002060"/>
                </a:solidFill>
                <a:latin typeface="Century Gothic" panose="020B0502020202020204" pitchFamily="34" charset="0"/>
                <a:ea typeface="Century Gothic"/>
              </a:rPr>
              <a:t>Engl</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and. </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5" name="Picture 4">
            <a:extLst>
              <a:ext uri="{FF2B5EF4-FFF2-40B4-BE49-F238E27FC236}">
                <a16:creationId xmlns:a16="http://schemas.microsoft.com/office/drawing/2014/main" id="{6868062B-58DD-4924-A09D-E93AE2929E19}"/>
              </a:ext>
            </a:extLst>
          </p:cNvPr>
          <p:cNvPicPr>
            <a:picLocks noChangeAspect="1"/>
          </p:cNvPicPr>
          <p:nvPr/>
        </p:nvPicPr>
        <p:blipFill>
          <a:blip r:embed="rId4"/>
          <a:stretch>
            <a:fillRect/>
          </a:stretch>
        </p:blipFill>
        <p:spPr>
          <a:xfrm>
            <a:off x="4128403" y="3366315"/>
            <a:ext cx="890093" cy="938865"/>
          </a:xfrm>
          <a:prstGeom prst="rect">
            <a:avLst/>
          </a:prstGeom>
        </p:spPr>
      </p:pic>
      <p:sp>
        <p:nvSpPr>
          <p:cNvPr id="15" name="CustomShape 8">
            <a:extLst>
              <a:ext uri="{FF2B5EF4-FFF2-40B4-BE49-F238E27FC236}">
                <a16:creationId xmlns:a16="http://schemas.microsoft.com/office/drawing/2014/main" id="{0451832A-BACA-4B91-ADF0-44F351B7CC79}"/>
              </a:ext>
            </a:extLst>
          </p:cNvPr>
          <p:cNvSpPr/>
          <p:nvPr/>
        </p:nvSpPr>
        <p:spPr>
          <a:xfrm>
            <a:off x="6032880" y="3627824"/>
            <a:ext cx="503912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That is </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not </a:t>
            </a:r>
            <a:r>
              <a:rPr lang="en-GB" sz="2800" spc="-1" dirty="0">
                <a:solidFill>
                  <a:srgbClr val="002060"/>
                </a:solidFill>
                <a:latin typeface="Century Gothic" panose="020B0502020202020204" pitchFamily="34" charset="0"/>
                <a:ea typeface="Century Gothic"/>
              </a:rPr>
              <a:t>England</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7" name="TextBox 16">
            <a:extLst>
              <a:ext uri="{FF2B5EF4-FFF2-40B4-BE49-F238E27FC236}">
                <a16:creationId xmlns:a16="http://schemas.microsoft.com/office/drawing/2014/main" id="{7EC81BB9-D999-440E-911A-49E71AA41212}"/>
              </a:ext>
            </a:extLst>
          </p:cNvPr>
          <p:cNvSpPr txBox="1"/>
          <p:nvPr/>
        </p:nvSpPr>
        <p:spPr>
          <a:xfrm>
            <a:off x="0" y="2769015"/>
            <a:ext cx="12491922"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spc="-1" dirty="0">
                <a:solidFill>
                  <a:srgbClr val="002060"/>
                </a:solidFill>
                <a:latin typeface="Century Gothic" panose="020B0502020202020204" pitchFamily="34" charset="0"/>
              </a:rPr>
              <a:t>You also know</a:t>
            </a:r>
            <a:r>
              <a:rPr kumimoji="0" lang="en-GB" sz="280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that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nicht</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is also used before proper nouns to mean </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not</a:t>
            </a:r>
            <a:r>
              <a:rPr kumimoji="0" lang="en-GB" sz="1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1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20" name="Picture 19">
            <a:extLst>
              <a:ext uri="{FF2B5EF4-FFF2-40B4-BE49-F238E27FC236}">
                <a16:creationId xmlns:a16="http://schemas.microsoft.com/office/drawing/2014/main" id="{077BB02B-2E3D-453B-8EA6-F685BBCEA7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83790" y="1563594"/>
            <a:ext cx="561130" cy="1117452"/>
          </a:xfrm>
          <a:prstGeom prst="rect">
            <a:avLst/>
          </a:prstGeom>
        </p:spPr>
      </p:pic>
      <p:pic>
        <p:nvPicPr>
          <p:cNvPr id="21" name="Picture 20">
            <a:extLst>
              <a:ext uri="{FF2B5EF4-FFF2-40B4-BE49-F238E27FC236}">
                <a16:creationId xmlns:a16="http://schemas.microsoft.com/office/drawing/2014/main" id="{11C14496-DFB7-41FB-8B13-9C32ECBDBD1A}"/>
              </a:ext>
            </a:extLst>
          </p:cNvPr>
          <p:cNvPicPr>
            <a:picLocks noChangeAspect="1"/>
          </p:cNvPicPr>
          <p:nvPr/>
        </p:nvPicPr>
        <p:blipFill>
          <a:blip r:embed="rId6"/>
          <a:stretch>
            <a:fillRect/>
          </a:stretch>
        </p:blipFill>
        <p:spPr>
          <a:xfrm>
            <a:off x="4491668" y="1862544"/>
            <a:ext cx="687937" cy="610888"/>
          </a:xfrm>
          <a:prstGeom prst="rect">
            <a:avLst/>
          </a:prstGeom>
        </p:spPr>
      </p:pic>
      <p:pic>
        <p:nvPicPr>
          <p:cNvPr id="18" name="Picture 17">
            <a:extLst>
              <a:ext uri="{FF2B5EF4-FFF2-40B4-BE49-F238E27FC236}">
                <a16:creationId xmlns:a16="http://schemas.microsoft.com/office/drawing/2014/main" id="{E3E7D1D3-F6BF-48C6-815B-D07401F07ADD}"/>
              </a:ext>
            </a:extLst>
          </p:cNvPr>
          <p:cNvPicPr>
            <a:picLocks noChangeAspect="1"/>
          </p:cNvPicPr>
          <p:nvPr/>
        </p:nvPicPr>
        <p:blipFill>
          <a:blip r:embed="rId7"/>
          <a:stretch>
            <a:fillRect/>
          </a:stretch>
        </p:blipFill>
        <p:spPr>
          <a:xfrm>
            <a:off x="5234078" y="1852196"/>
            <a:ext cx="634039" cy="670618"/>
          </a:xfrm>
          <a:prstGeom prst="rect">
            <a:avLst/>
          </a:prstGeom>
        </p:spPr>
      </p:pic>
      <p:pic>
        <p:nvPicPr>
          <p:cNvPr id="22" name="Picture 21">
            <a:extLst>
              <a:ext uri="{FF2B5EF4-FFF2-40B4-BE49-F238E27FC236}">
                <a16:creationId xmlns:a16="http://schemas.microsoft.com/office/drawing/2014/main" id="{4089EC84-BD6A-46CC-A4F8-827953191340}"/>
              </a:ext>
            </a:extLst>
          </p:cNvPr>
          <p:cNvPicPr>
            <a:picLocks noChangeAspect="1"/>
          </p:cNvPicPr>
          <p:nvPr/>
        </p:nvPicPr>
        <p:blipFill>
          <a:blip r:embed="rId7"/>
          <a:stretch>
            <a:fillRect/>
          </a:stretch>
        </p:blipFill>
        <p:spPr>
          <a:xfrm>
            <a:off x="5381379" y="3587818"/>
            <a:ext cx="634039" cy="670618"/>
          </a:xfrm>
          <a:prstGeom prst="rect">
            <a:avLst/>
          </a:prstGeom>
        </p:spPr>
      </p:pic>
      <p:sp>
        <p:nvSpPr>
          <p:cNvPr id="16" name="TextBox 15">
            <a:extLst>
              <a:ext uri="{FF2B5EF4-FFF2-40B4-BE49-F238E27FC236}">
                <a16:creationId xmlns:a16="http://schemas.microsoft.com/office/drawing/2014/main" id="{65A95A22-8487-449B-B147-72993BEFFAAC}"/>
              </a:ext>
            </a:extLst>
          </p:cNvPr>
          <p:cNvSpPr txBox="1"/>
          <p:nvPr/>
        </p:nvSpPr>
        <p:spPr>
          <a:xfrm>
            <a:off x="8724" y="4481453"/>
            <a:ext cx="12070115" cy="480131"/>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However, remember that to say </a:t>
            </a:r>
            <a:r>
              <a:rPr lang="en-GB" sz="2800" b="1" dirty="0">
                <a:solidFill>
                  <a:srgbClr val="002060"/>
                </a:solidFill>
                <a:latin typeface="Century Gothic" panose="020B0502020202020204" pitchFamily="34" charset="0"/>
              </a:rPr>
              <a:t>not 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with </a:t>
            </a:r>
            <a:r>
              <a:rPr kumimoji="0" lang="en-GB" sz="2800" b="0" i="0"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nouns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we use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kein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pic>
        <p:nvPicPr>
          <p:cNvPr id="19" name="Picture 18" descr="A picture containing text, table, worktable&#10;&#10;Description automatically generated">
            <a:extLst>
              <a:ext uri="{FF2B5EF4-FFF2-40B4-BE49-F238E27FC236}">
                <a16:creationId xmlns:a16="http://schemas.microsoft.com/office/drawing/2014/main" id="{D6C506CE-333A-4C95-AC7F-CAC6B339AC4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22602" y="5076399"/>
            <a:ext cx="1375871" cy="719396"/>
          </a:xfrm>
          <a:prstGeom prst="rect">
            <a:avLst/>
          </a:prstGeom>
        </p:spPr>
      </p:pic>
      <p:pic>
        <p:nvPicPr>
          <p:cNvPr id="23" name="Picture 22">
            <a:extLst>
              <a:ext uri="{FF2B5EF4-FFF2-40B4-BE49-F238E27FC236}">
                <a16:creationId xmlns:a16="http://schemas.microsoft.com/office/drawing/2014/main" id="{5AB35CD8-4F51-4EF6-B488-807609C52E8E}"/>
              </a:ext>
            </a:extLst>
          </p:cNvPr>
          <p:cNvPicPr>
            <a:picLocks noChangeAspect="1"/>
          </p:cNvPicPr>
          <p:nvPr/>
        </p:nvPicPr>
        <p:blipFill>
          <a:blip r:embed="rId9"/>
          <a:stretch>
            <a:fillRect/>
          </a:stretch>
        </p:blipFill>
        <p:spPr>
          <a:xfrm>
            <a:off x="6475182" y="5106884"/>
            <a:ext cx="323116" cy="658425"/>
          </a:xfrm>
          <a:prstGeom prst="rect">
            <a:avLst/>
          </a:prstGeom>
        </p:spPr>
      </p:pic>
      <p:pic>
        <p:nvPicPr>
          <p:cNvPr id="24" name="Picture 23" descr="A picture containing icon&#10;&#10;Description automatically generated">
            <a:extLst>
              <a:ext uri="{FF2B5EF4-FFF2-40B4-BE49-F238E27FC236}">
                <a16:creationId xmlns:a16="http://schemas.microsoft.com/office/drawing/2014/main" id="{0EDDF75A-BD68-4B49-80B2-7CB6AEF66B3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791125" y="5020589"/>
            <a:ext cx="873198" cy="659674"/>
          </a:xfrm>
          <a:prstGeom prst="rect">
            <a:avLst/>
          </a:prstGeom>
        </p:spPr>
      </p:pic>
      <p:pic>
        <p:nvPicPr>
          <p:cNvPr id="25" name="Picture 24">
            <a:extLst>
              <a:ext uri="{FF2B5EF4-FFF2-40B4-BE49-F238E27FC236}">
                <a16:creationId xmlns:a16="http://schemas.microsoft.com/office/drawing/2014/main" id="{9755507D-B14B-4ADD-B551-F63A676D8D61}"/>
              </a:ext>
            </a:extLst>
          </p:cNvPr>
          <p:cNvPicPr>
            <a:picLocks noChangeAspect="1"/>
          </p:cNvPicPr>
          <p:nvPr/>
        </p:nvPicPr>
        <p:blipFill>
          <a:blip r:embed="rId6"/>
          <a:stretch>
            <a:fillRect/>
          </a:stretch>
        </p:blipFill>
        <p:spPr>
          <a:xfrm>
            <a:off x="2835912" y="4985659"/>
            <a:ext cx="642872" cy="570870"/>
          </a:xfrm>
          <a:prstGeom prst="rect">
            <a:avLst/>
          </a:prstGeom>
        </p:spPr>
      </p:pic>
      <p:pic>
        <p:nvPicPr>
          <p:cNvPr id="26" name="Picture 25">
            <a:extLst>
              <a:ext uri="{FF2B5EF4-FFF2-40B4-BE49-F238E27FC236}">
                <a16:creationId xmlns:a16="http://schemas.microsoft.com/office/drawing/2014/main" id="{E1078FAC-55D2-4EEC-902A-93891364328C}"/>
              </a:ext>
            </a:extLst>
          </p:cNvPr>
          <p:cNvPicPr>
            <a:picLocks noChangeAspect="1"/>
          </p:cNvPicPr>
          <p:nvPr/>
        </p:nvPicPr>
        <p:blipFill>
          <a:blip r:embed="rId6"/>
          <a:stretch>
            <a:fillRect/>
          </a:stretch>
        </p:blipFill>
        <p:spPr>
          <a:xfrm>
            <a:off x="6636740" y="5106787"/>
            <a:ext cx="687937" cy="610888"/>
          </a:xfrm>
          <a:prstGeom prst="rect">
            <a:avLst/>
          </a:prstGeom>
        </p:spPr>
      </p:pic>
      <p:pic>
        <p:nvPicPr>
          <p:cNvPr id="27" name="Picture 26">
            <a:extLst>
              <a:ext uri="{FF2B5EF4-FFF2-40B4-BE49-F238E27FC236}">
                <a16:creationId xmlns:a16="http://schemas.microsoft.com/office/drawing/2014/main" id="{84A43DBF-1CA8-4939-AE7D-A8CC4FEE6517}"/>
              </a:ext>
            </a:extLst>
          </p:cNvPr>
          <p:cNvPicPr>
            <a:picLocks noChangeAspect="1"/>
          </p:cNvPicPr>
          <p:nvPr/>
        </p:nvPicPr>
        <p:blipFill>
          <a:blip r:embed="rId6"/>
          <a:stretch>
            <a:fillRect/>
          </a:stretch>
        </p:blipFill>
        <p:spPr>
          <a:xfrm>
            <a:off x="10401386" y="5076399"/>
            <a:ext cx="687937" cy="610888"/>
          </a:xfrm>
          <a:prstGeom prst="rect">
            <a:avLst/>
          </a:prstGeom>
        </p:spPr>
      </p:pic>
      <p:sp>
        <p:nvSpPr>
          <p:cNvPr id="28" name="TextBox 27">
            <a:extLst>
              <a:ext uri="{FF2B5EF4-FFF2-40B4-BE49-F238E27FC236}">
                <a16:creationId xmlns:a16="http://schemas.microsoft.com/office/drawing/2014/main" id="{6C55B964-6E2E-4DA8-98AA-630D92CC9002}"/>
              </a:ext>
            </a:extLst>
          </p:cNvPr>
          <p:cNvSpPr txBox="1"/>
          <p:nvPr/>
        </p:nvSpPr>
        <p:spPr>
          <a:xfrm>
            <a:off x="157435" y="5823296"/>
            <a:ext cx="4521776" cy="480131"/>
          </a:xfrm>
          <a:prstGeom prst="rect">
            <a:avLst/>
          </a:prstGeom>
          <a:noFill/>
        </p:spPr>
        <p:txBody>
          <a:bodyPr wrap="square" rtlCol="0">
            <a:spAutoFit/>
          </a:bodyPr>
          <a:lstStyle/>
          <a:p>
            <a:pPr marL="0" marR="0" lvl="0" indent="0" defTabSz="914400" eaLnBrk="1" fontAlgn="auto" latinLnBrk="0" hangingPunct="1">
              <a:lnSpc>
                <a:spcPct val="90000"/>
              </a:lnSpc>
              <a:spcBef>
                <a:spcPts val="1000"/>
              </a:spcBef>
              <a:spcAft>
                <a:spcPts val="0"/>
              </a:spcAft>
              <a:buClrTx/>
              <a:buSzTx/>
              <a:buFontTx/>
              <a:buNone/>
              <a:tabLst/>
              <a:defRPr/>
            </a:pPr>
            <a:r>
              <a:rPr kumimoji="0" lang="en-GB" sz="2800" b="0" i="0" u="none" strike="noStrike" kern="0" cap="none" spc="0" normalizeH="0" baseline="0" noProof="0" dirty="0">
                <a:ln>
                  <a:noFill/>
                </a:ln>
                <a:solidFill>
                  <a:srgbClr val="002060"/>
                </a:solidFill>
                <a:effectLst/>
                <a:uLnTx/>
                <a:uFillTx/>
              </a:rPr>
              <a:t>Das </a:t>
            </a:r>
            <a:r>
              <a:rPr kumimoji="0" lang="en-GB" sz="2800" b="0" i="0" u="none" strike="noStrike" kern="0" cap="none" spc="0" normalizeH="0" baseline="0" noProof="0" dirty="0" err="1">
                <a:ln>
                  <a:noFill/>
                </a:ln>
                <a:solidFill>
                  <a:srgbClr val="002060"/>
                </a:solidFill>
                <a:effectLst/>
                <a:uLnTx/>
                <a:uFillTx/>
              </a:rPr>
              <a:t>ist</a:t>
            </a:r>
            <a:r>
              <a:rPr kumimoji="0" lang="en-GB" sz="2800" b="0" i="0" u="none" strike="noStrike" kern="0" cap="none" spc="0" normalizeH="0" baseline="0" noProof="0" dirty="0">
                <a:ln>
                  <a:noFill/>
                </a:ln>
                <a:solidFill>
                  <a:srgbClr val="002060"/>
                </a:solidFill>
                <a:effectLst/>
                <a:uLnTx/>
                <a:uFillTx/>
              </a:rPr>
              <a:t> </a:t>
            </a:r>
            <a:r>
              <a:rPr kumimoji="0" lang="en-GB" sz="2800" b="1" i="0" u="none" strike="noStrike" kern="0" cap="none" spc="0" normalizeH="0" baseline="0" noProof="0" dirty="0" err="1">
                <a:ln>
                  <a:noFill/>
                </a:ln>
                <a:solidFill>
                  <a:srgbClr val="002060"/>
                </a:solidFill>
                <a:effectLst/>
                <a:uLnTx/>
                <a:uFillTx/>
              </a:rPr>
              <a:t>kein</a:t>
            </a:r>
            <a:r>
              <a:rPr kumimoji="0" lang="en-GB" sz="2800" b="0" i="0" u="none" strike="noStrike" kern="0" cap="none" spc="0" normalizeH="0" baseline="0" noProof="0" dirty="0">
                <a:ln>
                  <a:noFill/>
                </a:ln>
                <a:solidFill>
                  <a:srgbClr val="002060"/>
                </a:solidFill>
                <a:effectLst/>
                <a:uLnTx/>
                <a:uFillTx/>
              </a:rPr>
              <a:t> </a:t>
            </a:r>
            <a:r>
              <a:rPr lang="en-GB" sz="2800" kern="0" dirty="0">
                <a:solidFill>
                  <a:srgbClr val="002060"/>
                </a:solidFill>
              </a:rPr>
              <a:t>Tisch</a:t>
            </a:r>
            <a:r>
              <a:rPr kumimoji="0" lang="en-GB" sz="2800" b="0" i="0" u="none" strike="noStrike" kern="0" cap="none" spc="0" normalizeH="0" baseline="0" noProof="0" dirty="0">
                <a:ln>
                  <a:noFill/>
                </a:ln>
                <a:solidFill>
                  <a:srgbClr val="002060"/>
                </a:solidFill>
                <a:effectLst/>
                <a:uLnTx/>
                <a:uFillTx/>
              </a:rPr>
              <a:t>.</a:t>
            </a:r>
          </a:p>
        </p:txBody>
      </p:sp>
      <p:sp>
        <p:nvSpPr>
          <p:cNvPr id="29" name="TextBox 28">
            <a:extLst>
              <a:ext uri="{FF2B5EF4-FFF2-40B4-BE49-F238E27FC236}">
                <a16:creationId xmlns:a16="http://schemas.microsoft.com/office/drawing/2014/main" id="{59111330-B66C-454C-AE57-AD948D299319}"/>
              </a:ext>
            </a:extLst>
          </p:cNvPr>
          <p:cNvSpPr txBox="1"/>
          <p:nvPr/>
        </p:nvSpPr>
        <p:spPr>
          <a:xfrm>
            <a:off x="4537410" y="5854787"/>
            <a:ext cx="4521776" cy="480131"/>
          </a:xfrm>
          <a:prstGeom prst="rect">
            <a:avLst/>
          </a:prstGeom>
          <a:noFill/>
        </p:spPr>
        <p:txBody>
          <a:bodyPr wrap="square" rtlCol="0">
            <a:spAutoFit/>
          </a:bodyPr>
          <a:lstStyle/>
          <a:p>
            <a:pPr marL="0" marR="0" lvl="0" indent="0" defTabSz="914400" eaLnBrk="1" fontAlgn="auto" latinLnBrk="0" hangingPunct="1">
              <a:lnSpc>
                <a:spcPct val="90000"/>
              </a:lnSpc>
              <a:spcBef>
                <a:spcPts val="1000"/>
              </a:spcBef>
              <a:spcAft>
                <a:spcPts val="0"/>
              </a:spcAft>
              <a:buClrTx/>
              <a:buSzTx/>
              <a:buFontTx/>
              <a:buNone/>
              <a:tabLst/>
              <a:defRPr/>
            </a:pPr>
            <a:r>
              <a:rPr kumimoji="0" lang="en-GB" sz="2800" b="0" i="0" u="none" strike="noStrike" kern="0" cap="none" spc="0" normalizeH="0" baseline="0" noProof="0" dirty="0">
                <a:ln>
                  <a:noFill/>
                </a:ln>
                <a:solidFill>
                  <a:srgbClr val="002060"/>
                </a:solidFill>
                <a:effectLst/>
                <a:uLnTx/>
                <a:uFillTx/>
              </a:rPr>
              <a:t>Das </a:t>
            </a:r>
            <a:r>
              <a:rPr kumimoji="0" lang="en-GB" sz="2800" b="0" i="0" u="none" strike="noStrike" kern="0" cap="none" spc="0" normalizeH="0" baseline="0" noProof="0" dirty="0" err="1">
                <a:ln>
                  <a:noFill/>
                </a:ln>
                <a:solidFill>
                  <a:srgbClr val="002060"/>
                </a:solidFill>
                <a:effectLst/>
                <a:uLnTx/>
                <a:uFillTx/>
              </a:rPr>
              <a:t>ist</a:t>
            </a:r>
            <a:r>
              <a:rPr kumimoji="0" lang="en-GB" sz="2800" b="0" i="0" u="none" strike="noStrike" kern="0" cap="none" spc="0" normalizeH="0" baseline="0" noProof="0" dirty="0">
                <a:ln>
                  <a:noFill/>
                </a:ln>
                <a:solidFill>
                  <a:srgbClr val="002060"/>
                </a:solidFill>
                <a:effectLst/>
                <a:uLnTx/>
                <a:uFillTx/>
              </a:rPr>
              <a:t> </a:t>
            </a:r>
            <a:r>
              <a:rPr kumimoji="0" lang="en-GB" sz="2800" b="1" i="0" u="none" strike="noStrike" kern="0" cap="none" spc="0" normalizeH="0" baseline="0" noProof="0" dirty="0" err="1">
                <a:ln>
                  <a:noFill/>
                </a:ln>
                <a:solidFill>
                  <a:srgbClr val="002060"/>
                </a:solidFill>
                <a:effectLst/>
                <a:uLnTx/>
                <a:uFillTx/>
              </a:rPr>
              <a:t>keine</a:t>
            </a:r>
            <a:r>
              <a:rPr kumimoji="0" lang="en-GB" sz="2800" b="0" i="0" u="none" strike="noStrike" kern="0" cap="none" spc="0" normalizeH="0" baseline="0" noProof="0" dirty="0">
                <a:ln>
                  <a:noFill/>
                </a:ln>
                <a:solidFill>
                  <a:srgbClr val="002060"/>
                </a:solidFill>
                <a:effectLst/>
                <a:uLnTx/>
                <a:uFillTx/>
              </a:rPr>
              <a:t> </a:t>
            </a:r>
            <a:r>
              <a:rPr lang="en-GB" sz="2800" kern="0" noProof="0" dirty="0" err="1">
                <a:solidFill>
                  <a:srgbClr val="002060"/>
                </a:solidFill>
              </a:rPr>
              <a:t>Flasche</a:t>
            </a:r>
            <a:r>
              <a:rPr lang="en-GB" sz="2800" kern="0" noProof="0" dirty="0">
                <a:solidFill>
                  <a:srgbClr val="002060"/>
                </a:solidFill>
              </a:rPr>
              <a:t>.</a:t>
            </a:r>
            <a:endParaRPr kumimoji="0" lang="en-GB" sz="2800" b="0" i="0" u="none" strike="noStrike" kern="0" cap="none" spc="0" normalizeH="0" baseline="0" noProof="0" dirty="0">
              <a:ln>
                <a:noFill/>
              </a:ln>
              <a:solidFill>
                <a:srgbClr val="002060"/>
              </a:solidFill>
              <a:effectLst/>
              <a:uLnTx/>
              <a:uFillTx/>
            </a:endParaRPr>
          </a:p>
        </p:txBody>
      </p:sp>
      <p:sp>
        <p:nvSpPr>
          <p:cNvPr id="30" name="TextBox 29">
            <a:extLst>
              <a:ext uri="{FF2B5EF4-FFF2-40B4-BE49-F238E27FC236}">
                <a16:creationId xmlns:a16="http://schemas.microsoft.com/office/drawing/2014/main" id="{7C657C68-4AF7-4FAC-A717-883F03C804F0}"/>
              </a:ext>
            </a:extLst>
          </p:cNvPr>
          <p:cNvSpPr txBox="1"/>
          <p:nvPr/>
        </p:nvSpPr>
        <p:spPr>
          <a:xfrm>
            <a:off x="8617470" y="5854786"/>
            <a:ext cx="4521776" cy="480131"/>
          </a:xfrm>
          <a:prstGeom prst="rect">
            <a:avLst/>
          </a:prstGeom>
          <a:noFill/>
        </p:spPr>
        <p:txBody>
          <a:bodyPr wrap="square" rtlCol="0">
            <a:spAutoFit/>
          </a:bodyPr>
          <a:lstStyle/>
          <a:p>
            <a:pPr marL="0" marR="0" lvl="0" indent="0" defTabSz="914400" eaLnBrk="1" fontAlgn="auto" latinLnBrk="0" hangingPunct="1">
              <a:lnSpc>
                <a:spcPct val="90000"/>
              </a:lnSpc>
              <a:spcBef>
                <a:spcPts val="1000"/>
              </a:spcBef>
              <a:spcAft>
                <a:spcPts val="0"/>
              </a:spcAft>
              <a:buClrTx/>
              <a:buSzTx/>
              <a:buFontTx/>
              <a:buNone/>
              <a:tabLst/>
              <a:defRPr/>
            </a:pPr>
            <a:r>
              <a:rPr kumimoji="0" lang="en-GB" sz="2800" b="0" i="0" u="none" strike="noStrike" kern="0" cap="none" spc="0" normalizeH="0" baseline="0" noProof="0" dirty="0">
                <a:ln>
                  <a:noFill/>
                </a:ln>
                <a:solidFill>
                  <a:srgbClr val="002060"/>
                </a:solidFill>
                <a:effectLst/>
                <a:uLnTx/>
                <a:uFillTx/>
              </a:rPr>
              <a:t>Das </a:t>
            </a:r>
            <a:r>
              <a:rPr kumimoji="0" lang="en-GB" sz="2800" b="0" i="0" u="none" strike="noStrike" kern="0" cap="none" spc="0" normalizeH="0" baseline="0" noProof="0" dirty="0" err="1">
                <a:ln>
                  <a:noFill/>
                </a:ln>
                <a:solidFill>
                  <a:srgbClr val="002060"/>
                </a:solidFill>
                <a:effectLst/>
                <a:uLnTx/>
                <a:uFillTx/>
              </a:rPr>
              <a:t>ist</a:t>
            </a:r>
            <a:r>
              <a:rPr kumimoji="0" lang="en-GB" sz="2800" b="0" i="0" u="none" strike="noStrike" kern="0" cap="none" spc="0" normalizeH="0" baseline="0" noProof="0" dirty="0">
                <a:ln>
                  <a:noFill/>
                </a:ln>
                <a:solidFill>
                  <a:srgbClr val="002060"/>
                </a:solidFill>
                <a:effectLst/>
                <a:uLnTx/>
                <a:uFillTx/>
              </a:rPr>
              <a:t> </a:t>
            </a:r>
            <a:r>
              <a:rPr kumimoji="0" lang="en-GB" sz="2800" b="1" i="0" u="none" strike="noStrike" kern="0" cap="none" spc="0" normalizeH="0" baseline="0" noProof="0" dirty="0" err="1">
                <a:ln>
                  <a:noFill/>
                </a:ln>
                <a:solidFill>
                  <a:srgbClr val="002060"/>
                </a:solidFill>
                <a:effectLst/>
                <a:uLnTx/>
                <a:uFillTx/>
              </a:rPr>
              <a:t>kein</a:t>
            </a:r>
            <a:r>
              <a:rPr kumimoji="0" lang="en-GB" sz="2800" b="1" i="0" u="none" strike="noStrike" kern="0" cap="none" spc="0" normalizeH="0" noProof="0" dirty="0">
                <a:ln>
                  <a:noFill/>
                </a:ln>
                <a:solidFill>
                  <a:srgbClr val="002060"/>
                </a:solidFill>
                <a:effectLst/>
                <a:uLnTx/>
                <a:uFillTx/>
              </a:rPr>
              <a:t> Buch.</a:t>
            </a:r>
            <a:endParaRPr kumimoji="0" lang="en-GB" sz="2800" b="0" i="0" u="none" strike="noStrike" kern="0" cap="none" spc="0" normalizeH="0" baseline="0" noProof="0" dirty="0">
              <a:ln>
                <a:noFill/>
              </a:ln>
              <a:solidFill>
                <a:srgbClr val="002060"/>
              </a:solidFill>
              <a:effectLst/>
              <a:uLnTx/>
              <a:uFillTx/>
            </a:endParaRPr>
          </a:p>
        </p:txBody>
      </p:sp>
      <p:sp>
        <p:nvSpPr>
          <p:cNvPr id="31" name="CustomShape 9">
            <a:extLst>
              <a:ext uri="{FF2B5EF4-FFF2-40B4-BE49-F238E27FC236}">
                <a16:creationId xmlns:a16="http://schemas.microsoft.com/office/drawing/2014/main" id="{7DFE3ADF-C131-4F8E-A3FB-40B8D0963318}"/>
              </a:ext>
            </a:extLst>
          </p:cNvPr>
          <p:cNvSpPr/>
          <p:nvPr/>
        </p:nvSpPr>
        <p:spPr>
          <a:xfrm>
            <a:off x="161542" y="6331950"/>
            <a:ext cx="4466827"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That is </a:t>
            </a:r>
            <a:r>
              <a:rPr kumimoji="0" lang="en-GB" sz="2800" b="1" i="1"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not</a:t>
            </a:r>
            <a:r>
              <a:rPr kumimoji="0" lang="en-GB" sz="2800" b="0" i="1"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 </a:t>
            </a:r>
            <a:r>
              <a:rPr lang="en-GB" sz="2800" b="1" i="1" spc="-1" noProof="0" dirty="0">
                <a:solidFill>
                  <a:srgbClr val="1F3864"/>
                </a:solidFill>
                <a:latin typeface="Century Gothic" panose="020B0502020202020204" pitchFamily="34" charset="0"/>
                <a:ea typeface="Century Gothic"/>
              </a:rPr>
              <a:t>a</a:t>
            </a:r>
            <a:r>
              <a:rPr kumimoji="0" lang="en-GB" sz="2800" b="0" i="1"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 </a:t>
            </a:r>
            <a:r>
              <a:rPr lang="en-GB" sz="2800" i="1" spc="-1" noProof="0" dirty="0">
                <a:solidFill>
                  <a:srgbClr val="1F3864"/>
                </a:solidFill>
                <a:latin typeface="Century Gothic" panose="020B0502020202020204" pitchFamily="34" charset="0"/>
                <a:ea typeface="Century Gothic"/>
              </a:rPr>
              <a:t>table</a:t>
            </a:r>
            <a:r>
              <a:rPr kumimoji="0" lang="en-GB" sz="2800" b="0" i="1"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a:t>
            </a:r>
            <a:endParaRPr kumimoji="0" lang="en-GB" sz="2800" b="0" i="1"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2" name="CustomShape 9">
            <a:extLst>
              <a:ext uri="{FF2B5EF4-FFF2-40B4-BE49-F238E27FC236}">
                <a16:creationId xmlns:a16="http://schemas.microsoft.com/office/drawing/2014/main" id="{38829198-8472-4995-BD5E-F49CB38302F6}"/>
              </a:ext>
            </a:extLst>
          </p:cNvPr>
          <p:cNvSpPr/>
          <p:nvPr/>
        </p:nvSpPr>
        <p:spPr>
          <a:xfrm>
            <a:off x="4673089" y="6331950"/>
            <a:ext cx="4466827"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That is </a:t>
            </a:r>
            <a:r>
              <a:rPr kumimoji="0" lang="en-GB" sz="2800" b="1" i="1"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not</a:t>
            </a:r>
            <a:r>
              <a:rPr kumimoji="0" lang="en-GB" sz="2800" b="0" i="1"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 </a:t>
            </a:r>
            <a:r>
              <a:rPr lang="en-GB" sz="2800" b="1" i="1" spc="-1" dirty="0">
                <a:solidFill>
                  <a:srgbClr val="1F3864"/>
                </a:solidFill>
                <a:latin typeface="Century Gothic" panose="020B0502020202020204" pitchFamily="34" charset="0"/>
                <a:ea typeface="Century Gothic"/>
              </a:rPr>
              <a:t>a</a:t>
            </a:r>
            <a:r>
              <a:rPr kumimoji="0" lang="en-GB" sz="2800" b="0" i="1"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 </a:t>
            </a:r>
            <a:r>
              <a:rPr lang="en-GB" sz="2800" i="1" spc="-1" dirty="0">
                <a:solidFill>
                  <a:srgbClr val="1F3864"/>
                </a:solidFill>
                <a:latin typeface="Century Gothic" panose="020B0502020202020204" pitchFamily="34" charset="0"/>
                <a:ea typeface="Century Gothic"/>
              </a:rPr>
              <a:t>bottle</a:t>
            </a:r>
            <a:r>
              <a:rPr kumimoji="0" lang="en-GB" sz="2800" b="0" i="1"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a:t>
            </a:r>
            <a:endParaRPr kumimoji="0" lang="en-GB" sz="2800" b="0" i="1"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4" name="CustomShape 9">
            <a:extLst>
              <a:ext uri="{FF2B5EF4-FFF2-40B4-BE49-F238E27FC236}">
                <a16:creationId xmlns:a16="http://schemas.microsoft.com/office/drawing/2014/main" id="{AF1CA1AC-4500-4C54-8200-F9579B935DD6}"/>
              </a:ext>
            </a:extLst>
          </p:cNvPr>
          <p:cNvSpPr/>
          <p:nvPr/>
        </p:nvSpPr>
        <p:spPr>
          <a:xfrm>
            <a:off x="8675275" y="6340620"/>
            <a:ext cx="4466827"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That is </a:t>
            </a:r>
            <a:r>
              <a:rPr kumimoji="0" lang="en-GB" sz="2800" b="1" i="1"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not</a:t>
            </a:r>
            <a:r>
              <a:rPr kumimoji="0" lang="en-GB" sz="2800" b="0" i="1"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 </a:t>
            </a:r>
            <a:r>
              <a:rPr lang="en-GB" sz="2800" b="1" i="1" spc="-1" dirty="0">
                <a:solidFill>
                  <a:srgbClr val="1F3864"/>
                </a:solidFill>
                <a:latin typeface="Century Gothic" panose="020B0502020202020204" pitchFamily="34" charset="0"/>
                <a:ea typeface="Century Gothic"/>
              </a:rPr>
              <a:t>a</a:t>
            </a:r>
            <a:r>
              <a:rPr kumimoji="0" lang="en-GB" sz="2800" b="0" i="1"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 </a:t>
            </a:r>
            <a:r>
              <a:rPr lang="en-GB" sz="2800" i="1" spc="-1" dirty="0">
                <a:solidFill>
                  <a:srgbClr val="1F3864"/>
                </a:solidFill>
                <a:latin typeface="Century Gothic" panose="020B0502020202020204" pitchFamily="34" charset="0"/>
                <a:ea typeface="Century Gothic"/>
              </a:rPr>
              <a:t>book</a:t>
            </a:r>
            <a:r>
              <a:rPr kumimoji="0" lang="en-GB" sz="2800" b="0" i="1"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a:t>
            </a:r>
            <a:endParaRPr kumimoji="0" lang="en-GB" sz="2800" b="0" i="1" u="none" strike="noStrike" kern="1200" cap="none" spc="-1" normalizeH="0" baseline="0" noProof="0" dirty="0">
              <a:ln>
                <a:noFill/>
              </a:ln>
              <a:solidFill>
                <a:prstClr val="black"/>
              </a:solidFill>
              <a:effectLst/>
              <a:uLnTx/>
              <a:uFillTx/>
              <a:latin typeface="Century Gothic" panose="020B0502020202020204" pitchFamily="34" charset="0"/>
            </a:endParaRPr>
          </a:p>
        </p:txBody>
      </p:sp>
    </p:spTree>
    <p:extLst>
      <p:ext uri="{BB962C8B-B14F-4D97-AF65-F5344CB8AC3E}">
        <p14:creationId xmlns:p14="http://schemas.microsoft.com/office/powerpoint/2010/main" val="320847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5"/>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1"/>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9"/>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9"/>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23"/>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26"/>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2"/>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30"/>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34"/>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24"/>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3" grpId="0"/>
      <p:bldP spid="15" grpId="0"/>
      <p:bldP spid="17" grpId="0"/>
      <p:bldP spid="16" grpId="0"/>
      <p:bldP spid="28" grpId="0"/>
      <p:bldP spid="29" grpId="0"/>
      <p:bldP spid="30" grpId="0"/>
      <p:bldP spid="31" grpId="0"/>
      <p:bldP spid="32" grpId="0"/>
      <p:bldP spid="3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Speech Bubble: Rectangle with Corners Rounded 75">
            <a:hlinkClick r:id="" action="ppaction://noaction">
              <a:snd r:embed="rId3" name="T2_W2_7.2.wav"/>
            </a:hlinkClick>
            <a:extLst>
              <a:ext uri="{FF2B5EF4-FFF2-40B4-BE49-F238E27FC236}">
                <a16:creationId xmlns:a16="http://schemas.microsoft.com/office/drawing/2014/main" id="{E200A8B3-A487-432F-806F-33836718A91C}"/>
              </a:ext>
            </a:extLst>
          </p:cNvPr>
          <p:cNvSpPr/>
          <p:nvPr/>
        </p:nvSpPr>
        <p:spPr>
          <a:xfrm>
            <a:off x="1140435" y="453157"/>
            <a:ext cx="4246125"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Arial"/>
            </a:endParaRPr>
          </a:p>
        </p:txBody>
      </p:sp>
      <p:graphicFrame>
        <p:nvGraphicFramePr>
          <p:cNvPr id="7" name="Table 7">
            <a:extLst>
              <a:ext uri="{FF2B5EF4-FFF2-40B4-BE49-F238E27FC236}">
                <a16:creationId xmlns:a16="http://schemas.microsoft.com/office/drawing/2014/main" id="{D0AE0A8A-6B26-4805-AFC9-9406B1F9D391}"/>
              </a:ext>
            </a:extLst>
          </p:cNvPr>
          <p:cNvGraphicFramePr>
            <a:graphicFrameLocks noGrp="1"/>
          </p:cNvGraphicFramePr>
          <p:nvPr/>
        </p:nvGraphicFramePr>
        <p:xfrm>
          <a:off x="8673095" y="2864699"/>
          <a:ext cx="2689818" cy="1177616"/>
        </p:xfrm>
        <a:graphic>
          <a:graphicData uri="http://schemas.openxmlformats.org/drawingml/2006/table">
            <a:tbl>
              <a:tblPr firstRow="1" bandRow="1">
                <a:tableStyleId>{5940675A-B579-460E-94D1-54222C63F5DA}</a:tableStyleId>
              </a:tblPr>
              <a:tblGrid>
                <a:gridCol w="1344909">
                  <a:extLst>
                    <a:ext uri="{9D8B030D-6E8A-4147-A177-3AD203B41FA5}">
                      <a16:colId xmlns:a16="http://schemas.microsoft.com/office/drawing/2014/main" val="2615621232"/>
                    </a:ext>
                  </a:extLst>
                </a:gridCol>
                <a:gridCol w="1344909">
                  <a:extLst>
                    <a:ext uri="{9D8B030D-6E8A-4147-A177-3AD203B41FA5}">
                      <a16:colId xmlns:a16="http://schemas.microsoft.com/office/drawing/2014/main" val="2664118119"/>
                    </a:ext>
                  </a:extLst>
                </a:gridCol>
              </a:tblGrid>
              <a:tr h="449733">
                <a:tc>
                  <a:txBody>
                    <a:bodyPr/>
                    <a:lstStyle/>
                    <a:p>
                      <a:pPr algn="ctr"/>
                      <a:r>
                        <a:rPr lang="en-GB" sz="2400" b="1" dirty="0">
                          <a:solidFill>
                            <a:srgbClr val="002060"/>
                          </a:solidFill>
                        </a:rPr>
                        <a:t>A</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2400" b="1" dirty="0">
                          <a:solidFill>
                            <a:srgbClr val="002060"/>
                          </a:solidFill>
                        </a:rPr>
                        <a:t>B</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94855448"/>
                  </a:ext>
                </a:extLst>
              </a:tr>
              <a:tr h="720416">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63685861"/>
                  </a:ext>
                </a:extLst>
              </a:tr>
            </a:tbl>
          </a:graphicData>
        </a:graphic>
      </p:graphicFrame>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19475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hören</a:t>
            </a:r>
            <a:endParaRPr lang="en-GB" sz="2000" b="1" dirty="0">
              <a:solidFill>
                <a:srgbClr val="002060"/>
              </a:solidFill>
              <a:latin typeface="Century Gothic" panose="020B0502020202020204" pitchFamily="34" charset="0"/>
            </a:endParaRPr>
          </a:p>
        </p:txBody>
      </p:sp>
      <p:graphicFrame>
        <p:nvGraphicFramePr>
          <p:cNvPr id="6" name="Table 2">
            <a:extLst>
              <a:ext uri="{FF2B5EF4-FFF2-40B4-BE49-F238E27FC236}">
                <a16:creationId xmlns:a16="http://schemas.microsoft.com/office/drawing/2014/main" id="{54458669-5D9D-4D2D-8CD9-BF98FB203F05}"/>
              </a:ext>
            </a:extLst>
          </p:cNvPr>
          <p:cNvGraphicFramePr/>
          <p:nvPr/>
        </p:nvGraphicFramePr>
        <p:xfrm>
          <a:off x="829087" y="1169506"/>
          <a:ext cx="5644814" cy="5417063"/>
        </p:xfrm>
        <a:graphic>
          <a:graphicData uri="http://schemas.openxmlformats.org/drawingml/2006/table">
            <a:tbl>
              <a:tblPr/>
              <a:tblGrid>
                <a:gridCol w="719835">
                  <a:extLst>
                    <a:ext uri="{9D8B030D-6E8A-4147-A177-3AD203B41FA5}">
                      <a16:colId xmlns:a16="http://schemas.microsoft.com/office/drawing/2014/main" val="20000"/>
                    </a:ext>
                  </a:extLst>
                </a:gridCol>
                <a:gridCol w="2296247">
                  <a:extLst>
                    <a:ext uri="{9D8B030D-6E8A-4147-A177-3AD203B41FA5}">
                      <a16:colId xmlns:a16="http://schemas.microsoft.com/office/drawing/2014/main" val="20001"/>
                    </a:ext>
                  </a:extLst>
                </a:gridCol>
                <a:gridCol w="2628732">
                  <a:extLst>
                    <a:ext uri="{9D8B030D-6E8A-4147-A177-3AD203B41FA5}">
                      <a16:colId xmlns:a16="http://schemas.microsoft.com/office/drawing/2014/main" val="1714821981"/>
                    </a:ext>
                  </a:extLst>
                </a:gridCol>
              </a:tblGrid>
              <a:tr h="517000">
                <a:tc>
                  <a:txBody>
                    <a:bodyPr/>
                    <a:lstStyle/>
                    <a:p>
                      <a:endParaRPr lang="en-US" sz="2000"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2000" b="1" dirty="0">
                          <a:solidFill>
                            <a:srgbClr val="002060"/>
                          </a:solidFill>
                        </a:rPr>
                        <a:t>A</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2000" b="1" dirty="0">
                          <a:solidFill>
                            <a:srgbClr val="002060"/>
                          </a:solidFill>
                        </a:rPr>
                        <a:t>B</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0"/>
                  </a:ext>
                </a:extLst>
              </a:tr>
              <a:tr h="827251">
                <a:tc>
                  <a:txBody>
                    <a:bodyPr/>
                    <a:lstStyle/>
                    <a:p>
                      <a:endParaRPr lang="en-US" sz="200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0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0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779822">
                <a:tc>
                  <a:txBody>
                    <a:bodyPr/>
                    <a:lstStyle/>
                    <a:p>
                      <a:endParaRPr lang="en-US" sz="200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0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0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827251">
                <a:tc>
                  <a:txBody>
                    <a:bodyPr/>
                    <a:lstStyle/>
                    <a:p>
                      <a:endParaRPr lang="en-US" sz="200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0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r>
                        <a:rPr lang="en-GB" sz="2000" b="0" strike="noStrike" spc="-1" dirty="0">
                          <a:solidFill>
                            <a:srgbClr val="002060"/>
                          </a:solidFill>
                          <a:latin typeface="Century gothic"/>
                        </a:rPr>
                        <a:t>                    small</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864826">
                <a:tc>
                  <a:txBody>
                    <a:bodyPr/>
                    <a:lstStyle/>
                    <a:p>
                      <a:endParaRPr lang="en-US" sz="200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0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0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813084">
                <a:tc>
                  <a:txBody>
                    <a:bodyPr/>
                    <a:lstStyle/>
                    <a:p>
                      <a:endParaRPr lang="en-US" sz="200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0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0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6"/>
                  </a:ext>
                </a:extLst>
              </a:tr>
              <a:tr h="787829">
                <a:tc>
                  <a:txBody>
                    <a:bodyPr/>
                    <a:lstStyle/>
                    <a:p>
                      <a:endParaRPr lang="en-US" sz="200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0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0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7"/>
                  </a:ext>
                </a:extLst>
              </a:tr>
            </a:tbl>
          </a:graphicData>
        </a:graphic>
      </p:graphicFrame>
      <p:sp>
        <p:nvSpPr>
          <p:cNvPr id="15" name="CustomShape 22">
            <a:hlinkClick r:id="" action="ppaction://noaction">
              <a:snd r:embed="rId4" name="T2_W2_7.3.wav"/>
            </a:hlinkClick>
            <a:extLst>
              <a:ext uri="{FF2B5EF4-FFF2-40B4-BE49-F238E27FC236}">
                <a16:creationId xmlns:a16="http://schemas.microsoft.com/office/drawing/2014/main" id="{4247252A-FC32-4F16-8616-A5FE2859FCB7}"/>
              </a:ext>
            </a:extLst>
          </p:cNvPr>
          <p:cNvSpPr/>
          <p:nvPr/>
        </p:nvSpPr>
        <p:spPr>
          <a:xfrm>
            <a:off x="8094867" y="3453507"/>
            <a:ext cx="464040" cy="519776"/>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spc="-1" dirty="0">
                <a:solidFill>
                  <a:prstClr val="white"/>
                </a:solidFill>
                <a:latin typeface="Century Gothic" panose="020B0502020202020204" pitchFamily="34" charset="0"/>
                <a:ea typeface="DejaVu Sans"/>
              </a:rPr>
              <a:t>B</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6" name="CustomShape 23">
            <a:hlinkClick r:id="" action="ppaction://noaction">
              <a:snd r:embed="rId5" name="T2_W2_7.4.wav"/>
            </a:hlinkClick>
            <a:extLst>
              <a:ext uri="{FF2B5EF4-FFF2-40B4-BE49-F238E27FC236}">
                <a16:creationId xmlns:a16="http://schemas.microsoft.com/office/drawing/2014/main" id="{3AD5864B-E328-4811-82EC-A3D77BDC6BF2}"/>
              </a:ext>
            </a:extLst>
          </p:cNvPr>
          <p:cNvSpPr/>
          <p:nvPr/>
        </p:nvSpPr>
        <p:spPr>
          <a:xfrm>
            <a:off x="934479" y="1795497"/>
            <a:ext cx="464040" cy="519776"/>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1</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17" name="CustomShape 24">
            <a:hlinkClick r:id="" action="ppaction://noaction">
              <a:snd r:embed="rId6" name="T2_W2_7.5.wav"/>
            </a:hlinkClick>
            <a:extLst>
              <a:ext uri="{FF2B5EF4-FFF2-40B4-BE49-F238E27FC236}">
                <a16:creationId xmlns:a16="http://schemas.microsoft.com/office/drawing/2014/main" id="{F2DAD2AC-ADD2-4480-845B-008BBA9A5F70}"/>
              </a:ext>
            </a:extLst>
          </p:cNvPr>
          <p:cNvSpPr/>
          <p:nvPr/>
        </p:nvSpPr>
        <p:spPr>
          <a:xfrm>
            <a:off x="934479" y="2656076"/>
            <a:ext cx="464040" cy="519776"/>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2</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18" name="CustomShape 25">
            <a:hlinkClick r:id="" action="ppaction://noaction">
              <a:snd r:embed="rId7" name="T2_W2_7.6.wav"/>
            </a:hlinkClick>
            <a:extLst>
              <a:ext uri="{FF2B5EF4-FFF2-40B4-BE49-F238E27FC236}">
                <a16:creationId xmlns:a16="http://schemas.microsoft.com/office/drawing/2014/main" id="{E47FAB46-1A11-4EF4-B700-EF919D0338F8}"/>
              </a:ext>
            </a:extLst>
          </p:cNvPr>
          <p:cNvSpPr/>
          <p:nvPr/>
        </p:nvSpPr>
        <p:spPr>
          <a:xfrm>
            <a:off x="934479" y="3453507"/>
            <a:ext cx="464040" cy="519776"/>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3</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19" name="CustomShape 26">
            <a:hlinkClick r:id="" action="ppaction://noaction">
              <a:snd r:embed="rId8" name="T2_W2_7.7.wav"/>
            </a:hlinkClick>
            <a:extLst>
              <a:ext uri="{FF2B5EF4-FFF2-40B4-BE49-F238E27FC236}">
                <a16:creationId xmlns:a16="http://schemas.microsoft.com/office/drawing/2014/main" id="{1ECA2C39-8E1B-46F9-B4CE-5D69DA706F12}"/>
              </a:ext>
            </a:extLst>
          </p:cNvPr>
          <p:cNvSpPr/>
          <p:nvPr/>
        </p:nvSpPr>
        <p:spPr>
          <a:xfrm>
            <a:off x="934479" y="4265484"/>
            <a:ext cx="464040" cy="519776"/>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4</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21" name="CustomShape 27">
            <a:hlinkClick r:id="" action="ppaction://noaction">
              <a:snd r:embed="rId9" name="T2_W2_7.8.wav"/>
            </a:hlinkClick>
            <a:extLst>
              <a:ext uri="{FF2B5EF4-FFF2-40B4-BE49-F238E27FC236}">
                <a16:creationId xmlns:a16="http://schemas.microsoft.com/office/drawing/2014/main" id="{B06E6BFD-FB69-40F9-9653-301D379E5A17}"/>
              </a:ext>
            </a:extLst>
          </p:cNvPr>
          <p:cNvSpPr/>
          <p:nvPr/>
        </p:nvSpPr>
        <p:spPr>
          <a:xfrm>
            <a:off x="936591" y="5117677"/>
            <a:ext cx="464040" cy="519776"/>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5</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22" name="CustomShape 28">
            <a:hlinkClick r:id="" action="ppaction://noaction">
              <a:snd r:embed="rId10" name="T2_W2_7.9.wav"/>
            </a:hlinkClick>
            <a:extLst>
              <a:ext uri="{FF2B5EF4-FFF2-40B4-BE49-F238E27FC236}">
                <a16:creationId xmlns:a16="http://schemas.microsoft.com/office/drawing/2014/main" id="{34261C61-C209-49EF-A2E1-6B62F7BA1FCB}"/>
              </a:ext>
            </a:extLst>
          </p:cNvPr>
          <p:cNvSpPr/>
          <p:nvPr/>
        </p:nvSpPr>
        <p:spPr>
          <a:xfrm>
            <a:off x="934479" y="5898061"/>
            <a:ext cx="464040" cy="519776"/>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6</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25" name="CustomShape 6">
            <a:hlinkClick r:id="" action="ppaction://noaction">
              <a:snd r:embed="rId11" name="T2_W2_7.1.wav"/>
            </a:hlinkClick>
            <a:extLst>
              <a:ext uri="{FF2B5EF4-FFF2-40B4-BE49-F238E27FC236}">
                <a16:creationId xmlns:a16="http://schemas.microsoft.com/office/drawing/2014/main" id="{85BDA598-D8FC-421B-AEDB-34FBDED665F3}"/>
              </a:ext>
            </a:extLst>
          </p:cNvPr>
          <p:cNvSpPr/>
          <p:nvPr/>
        </p:nvSpPr>
        <p:spPr>
          <a:xfrm>
            <a:off x="114389" y="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pc="-1" dirty="0" err="1">
                <a:solidFill>
                  <a:srgbClr val="002060"/>
                </a:solidFill>
                <a:latin typeface="Century Gothic" panose="020B0502020202020204" pitchFamily="34" charset="0"/>
              </a:rPr>
              <a:t>Nicht</a:t>
            </a:r>
            <a:r>
              <a:rPr lang="en-GB" sz="2800" b="1" spc="-1" dirty="0">
                <a:solidFill>
                  <a:srgbClr val="002060"/>
                </a:solidFill>
                <a:latin typeface="Century Gothic" panose="020B0502020202020204" pitchFamily="34" charset="0"/>
              </a:rPr>
              <a:t> </a:t>
            </a:r>
            <a:r>
              <a:rPr lang="en-GB" sz="2800" b="1" spc="-1" dirty="0" err="1">
                <a:solidFill>
                  <a:srgbClr val="002060"/>
                </a:solidFill>
                <a:latin typeface="Century Gothic" panose="020B0502020202020204" pitchFamily="34" charset="0"/>
              </a:rPr>
              <a:t>oder</a:t>
            </a:r>
            <a:r>
              <a:rPr lang="en-GB" sz="2800" b="1" spc="-1" dirty="0">
                <a:solidFill>
                  <a:srgbClr val="002060"/>
                </a:solidFill>
                <a:latin typeface="Century Gothic" panose="020B0502020202020204" pitchFamily="34" charset="0"/>
              </a:rPr>
              <a:t> </a:t>
            </a:r>
            <a:r>
              <a:rPr lang="en-GB" sz="2800" b="1" spc="-1" dirty="0" err="1">
                <a:solidFill>
                  <a:srgbClr val="002060"/>
                </a:solidFill>
                <a:latin typeface="Century Gothic" panose="020B0502020202020204" pitchFamily="34" charset="0"/>
              </a:rPr>
              <a:t>kein</a:t>
            </a:r>
            <a:r>
              <a:rPr lang="en-GB" sz="2800" b="1" spc="-1" dirty="0">
                <a:solidFill>
                  <a:srgbClr val="002060"/>
                </a:solidFill>
                <a:latin typeface="Century Gothic" panose="020B0502020202020204" pitchFamily="34" charset="0"/>
              </a:rPr>
              <a:t>? Adjective or noun?</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6" name="CustomShape 7">
            <a:hlinkClick r:id="" action="ppaction://noaction">
              <a:snd r:embed="rId3" name="T2_W2_7.2.wav"/>
            </a:hlinkClick>
            <a:extLst>
              <a:ext uri="{FF2B5EF4-FFF2-40B4-BE49-F238E27FC236}">
                <a16:creationId xmlns:a16="http://schemas.microsoft.com/office/drawing/2014/main" id="{CDE017ED-8249-468A-9710-339DEB7176CF}"/>
              </a:ext>
            </a:extLst>
          </p:cNvPr>
          <p:cNvSpPr/>
          <p:nvPr/>
        </p:nvSpPr>
        <p:spPr>
          <a:xfrm>
            <a:off x="1104747" y="450064"/>
            <a:ext cx="4518694" cy="57720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cs typeface="+mn-cs"/>
              </a:rPr>
              <a:t>Hör</a:t>
            </a:r>
            <a:r>
              <a:rPr kumimoji="0" lang="en-GB" sz="2800" b="0" i="0" u="none" strike="noStrike" kern="1200" cap="none" spc="-1" normalizeH="0" baseline="0" noProof="0" dirty="0">
                <a:ln>
                  <a:noFill/>
                </a:ln>
                <a:solidFill>
                  <a:schemeClr val="bg1"/>
                </a:solidFill>
                <a:effectLst/>
                <a:uLnTx/>
                <a:uFillTx/>
                <a:latin typeface="Century Gothic" panose="020B0502020202020204" pitchFamily="34" charset="0"/>
                <a:ea typeface="Century Gothic"/>
                <a:cs typeface="+mn-cs"/>
              </a:rPr>
              <a:t> </a:t>
            </a:r>
            <a:r>
              <a:rPr kumimoji="0" lang="en-GB" sz="2800" b="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cs typeface="+mn-cs"/>
              </a:rPr>
              <a:t>zu</a:t>
            </a:r>
            <a:r>
              <a:rPr kumimoji="0" lang="en-GB" sz="2800" b="0" i="0" u="none" strike="noStrike" kern="1200" cap="none" spc="-1" normalizeH="0" baseline="0" noProof="0" dirty="0">
                <a:ln>
                  <a:noFill/>
                </a:ln>
                <a:solidFill>
                  <a:schemeClr val="bg1"/>
                </a:solidFill>
                <a:effectLst/>
                <a:uLnTx/>
                <a:uFillTx/>
                <a:latin typeface="Century Gothic" panose="020B0502020202020204" pitchFamily="34" charset="0"/>
                <a:ea typeface="Century Gothic"/>
                <a:cs typeface="+mn-cs"/>
              </a:rPr>
              <a:t>. </a:t>
            </a:r>
            <a:r>
              <a:rPr kumimoji="0" lang="en-GB" sz="2800" b="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cs typeface="+mn-cs"/>
              </a:rPr>
              <a:t>Ist</a:t>
            </a:r>
            <a:r>
              <a:rPr kumimoji="0" lang="en-GB" sz="2800" b="0" i="0" u="none" strike="noStrike" kern="1200" cap="none" spc="-1" normalizeH="0" baseline="0" noProof="0" dirty="0">
                <a:ln>
                  <a:noFill/>
                </a:ln>
                <a:solidFill>
                  <a:schemeClr val="bg1"/>
                </a:solidFill>
                <a:effectLst/>
                <a:uLnTx/>
                <a:uFillTx/>
                <a:latin typeface="Century Gothic" panose="020B0502020202020204" pitchFamily="34" charset="0"/>
                <a:ea typeface="Century Gothic"/>
                <a:cs typeface="+mn-cs"/>
              </a:rPr>
              <a:t> das A </a:t>
            </a:r>
            <a:r>
              <a:rPr kumimoji="0" lang="en-GB" sz="2800" b="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cs typeface="+mn-cs"/>
              </a:rPr>
              <a:t>oder</a:t>
            </a:r>
            <a:r>
              <a:rPr kumimoji="0" lang="en-GB" sz="2800" b="0" i="0" u="none" strike="noStrike" kern="1200" cap="none" spc="-1" normalizeH="0" baseline="0" noProof="0" dirty="0">
                <a:ln>
                  <a:noFill/>
                </a:ln>
                <a:solidFill>
                  <a:schemeClr val="bg1"/>
                </a:solidFill>
                <a:effectLst/>
                <a:uLnTx/>
                <a:uFillTx/>
                <a:latin typeface="Century Gothic" panose="020B0502020202020204" pitchFamily="34" charset="0"/>
                <a:ea typeface="Century Gothic"/>
                <a:cs typeface="+mn-cs"/>
              </a:rPr>
              <a:t> B?</a:t>
            </a:r>
            <a:endParaRPr kumimoji="0" lang="en-GB" sz="2800" b="0" i="0" u="none" strike="noStrike" kern="1200" cap="none" spc="-1" normalizeH="0" baseline="0" noProof="0" dirty="0">
              <a:ln>
                <a:noFill/>
              </a:ln>
              <a:solidFill>
                <a:schemeClr val="bg1"/>
              </a:solidFill>
              <a:effectLst/>
              <a:uLnTx/>
              <a:uFillTx/>
              <a:latin typeface="Century Gothic" panose="020B0502020202020204" pitchFamily="34" charset="0"/>
              <a:cs typeface="+mn-cs"/>
            </a:endParaRPr>
          </a:p>
        </p:txBody>
      </p:sp>
      <p:pic>
        <p:nvPicPr>
          <p:cNvPr id="27" name="Picture 26" descr="A picture containing text, clipart&#10;&#10;Description automatically generated">
            <a:extLst>
              <a:ext uri="{FF2B5EF4-FFF2-40B4-BE49-F238E27FC236}">
                <a16:creationId xmlns:a16="http://schemas.microsoft.com/office/drawing/2014/main" id="{AC19905F-818E-4788-94EC-FA69D89EB988}"/>
              </a:ext>
            </a:extLst>
          </p:cNvPr>
          <p:cNvPicPr>
            <a:picLocks noChangeAspect="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pic>
        <p:nvPicPr>
          <p:cNvPr id="4" name="Picture 3" descr="Icon&#10;&#10;Description automatically generated">
            <a:extLst>
              <a:ext uri="{FF2B5EF4-FFF2-40B4-BE49-F238E27FC236}">
                <a16:creationId xmlns:a16="http://schemas.microsoft.com/office/drawing/2014/main" id="{38D73F0C-2FDA-4386-9298-50EF1D54097D}"/>
              </a:ext>
            </a:extLst>
          </p:cNvPr>
          <p:cNvPicPr>
            <a:picLocks noChangeAspect="1"/>
          </p:cNvPicPr>
          <p:nvPr/>
        </p:nvPicPr>
        <p:blipFill rotWithShape="1">
          <a:blip r:embed="rId13">
            <a:extLst>
              <a:ext uri="{28A0092B-C50C-407E-A947-70E740481C1C}">
                <a14:useLocalDpi xmlns:a14="http://schemas.microsoft.com/office/drawing/2010/main" val="0"/>
              </a:ext>
            </a:extLst>
          </a:blip>
          <a:srcRect r="50000"/>
          <a:stretch/>
        </p:blipFill>
        <p:spPr>
          <a:xfrm>
            <a:off x="2386780" y="2543189"/>
            <a:ext cx="670265" cy="670264"/>
          </a:xfrm>
          <a:prstGeom prst="rect">
            <a:avLst/>
          </a:prstGeom>
        </p:spPr>
      </p:pic>
      <p:sp>
        <p:nvSpPr>
          <p:cNvPr id="3" name="TextBox 2">
            <a:extLst>
              <a:ext uri="{FF2B5EF4-FFF2-40B4-BE49-F238E27FC236}">
                <a16:creationId xmlns:a16="http://schemas.microsoft.com/office/drawing/2014/main" id="{5C6EEF37-903F-4D9E-B15C-0ABE12ED09F1}"/>
              </a:ext>
            </a:extLst>
          </p:cNvPr>
          <p:cNvSpPr txBox="1"/>
          <p:nvPr/>
        </p:nvSpPr>
        <p:spPr>
          <a:xfrm>
            <a:off x="6636711" y="2955345"/>
            <a:ext cx="190085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a:ea typeface="+mn-ea"/>
              <a:cs typeface="+mn-cs"/>
            </a:endParaRPr>
          </a:p>
        </p:txBody>
      </p:sp>
      <p:pic>
        <p:nvPicPr>
          <p:cNvPr id="12" name="Picture 11" descr="A picture containing logo&#10;&#10;Description automatically generated">
            <a:extLst>
              <a:ext uri="{FF2B5EF4-FFF2-40B4-BE49-F238E27FC236}">
                <a16:creationId xmlns:a16="http://schemas.microsoft.com/office/drawing/2014/main" id="{9FCA7C63-3269-45F9-BF65-7D648D00740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815608" y="1728119"/>
            <a:ext cx="782977" cy="741218"/>
          </a:xfrm>
          <a:prstGeom prst="rect">
            <a:avLst/>
          </a:prstGeom>
        </p:spPr>
      </p:pic>
      <p:pic>
        <p:nvPicPr>
          <p:cNvPr id="34" name="Picture 33" descr="A picture containing text, table, worktable&#10;&#10;Description automatically generated">
            <a:extLst>
              <a:ext uri="{FF2B5EF4-FFF2-40B4-BE49-F238E27FC236}">
                <a16:creationId xmlns:a16="http://schemas.microsoft.com/office/drawing/2014/main" id="{2FD207E1-5241-455F-8EEA-E73C491CC73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945209" y="3392986"/>
            <a:ext cx="1375871" cy="719396"/>
          </a:xfrm>
          <a:prstGeom prst="rect">
            <a:avLst/>
          </a:prstGeom>
        </p:spPr>
      </p:pic>
      <p:sp>
        <p:nvSpPr>
          <p:cNvPr id="45" name="Speech Bubble: Rectangle with Corners Rounded 44">
            <a:extLst>
              <a:ext uri="{FF2B5EF4-FFF2-40B4-BE49-F238E27FC236}">
                <a16:creationId xmlns:a16="http://schemas.microsoft.com/office/drawing/2014/main" id="{8C874CCF-29BE-4F30-9403-05B010DAA91E}"/>
              </a:ext>
            </a:extLst>
          </p:cNvPr>
          <p:cNvSpPr/>
          <p:nvPr/>
        </p:nvSpPr>
        <p:spPr>
          <a:xfrm>
            <a:off x="7055426" y="1231411"/>
            <a:ext cx="3360239" cy="1357575"/>
          </a:xfrm>
          <a:prstGeom prst="wedgeRoundRectCallout">
            <a:avLst>
              <a:gd name="adj1" fmla="val -11393"/>
              <a:gd name="adj2" fmla="val 79368"/>
              <a:gd name="adj3" fmla="val 16667"/>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a:ea typeface="+mn-ea"/>
                <a:cs typeface="+mn-cs"/>
              </a:rPr>
              <a:t>Das </a:t>
            </a:r>
            <a:r>
              <a:rPr kumimoji="0" lang="en-GB" sz="3200" b="0" i="0" u="none" strike="noStrike" kern="1200" cap="none" spc="0" normalizeH="0" baseline="0" noProof="0" dirty="0" err="1">
                <a:ln>
                  <a:noFill/>
                </a:ln>
                <a:solidFill>
                  <a:srgbClr val="002060"/>
                </a:solidFill>
                <a:effectLst/>
                <a:uLnTx/>
                <a:uFillTx/>
                <a:latin typeface="Century Gothic"/>
                <a:ea typeface="+mn-ea"/>
                <a:cs typeface="+mn-cs"/>
              </a:rPr>
              <a:t>ist</a:t>
            </a:r>
            <a:r>
              <a:rPr kumimoji="0" lang="en-GB" sz="32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3200" b="0" i="0" u="none" strike="noStrike" kern="1200" cap="none" spc="0" normalizeH="0" baseline="0" noProof="0" dirty="0" err="1">
                <a:ln>
                  <a:noFill/>
                </a:ln>
                <a:solidFill>
                  <a:srgbClr val="002060"/>
                </a:solidFill>
                <a:effectLst/>
                <a:uLnTx/>
                <a:uFillTx/>
                <a:latin typeface="Century Gothic"/>
                <a:ea typeface="+mn-ea"/>
                <a:cs typeface="+mn-cs"/>
              </a:rPr>
              <a:t>nicht</a:t>
            </a:r>
            <a:r>
              <a:rPr kumimoji="0" lang="en-GB" sz="3200" b="0" i="0" u="none" strike="noStrike" kern="1200" cap="none" spc="0" normalizeH="0" baseline="0" noProof="0" dirty="0">
                <a:ln>
                  <a:noFill/>
                </a:ln>
                <a:solidFill>
                  <a:srgbClr val="002060"/>
                </a:solidFill>
                <a:effectLst/>
                <a:uLnTx/>
                <a:uFillTx/>
                <a:latin typeface="Century Gothic"/>
                <a:ea typeface="+mn-ea"/>
                <a:cs typeface="+mn-cs"/>
              </a:rPr>
              <a:t>… [</a:t>
            </a:r>
            <a:r>
              <a:rPr lang="en-GB" sz="3200" dirty="0">
                <a:solidFill>
                  <a:srgbClr val="002060"/>
                </a:solidFill>
                <a:latin typeface="Century Gothic"/>
              </a:rPr>
              <a:t>rot].</a:t>
            </a:r>
            <a:endParaRPr kumimoji="0" lang="en-GB" sz="3200" b="0" i="0" u="none" strike="noStrike" kern="1200" cap="none" spc="0" normalizeH="0" baseline="0" noProof="0" dirty="0">
              <a:ln>
                <a:noFill/>
              </a:ln>
              <a:solidFill>
                <a:srgbClr val="002060"/>
              </a:solidFill>
              <a:effectLst/>
              <a:uLnTx/>
              <a:uFillTx/>
              <a:latin typeface="Century Gothic"/>
              <a:ea typeface="+mn-ea"/>
              <a:cs typeface="+mn-cs"/>
            </a:endParaRPr>
          </a:p>
        </p:txBody>
      </p:sp>
      <p:pic>
        <p:nvPicPr>
          <p:cNvPr id="47" name="Picture 46" descr="A picture containing text, transport&#10;&#10;Description automatically generated">
            <a:extLst>
              <a:ext uri="{FF2B5EF4-FFF2-40B4-BE49-F238E27FC236}">
                <a16:creationId xmlns:a16="http://schemas.microsoft.com/office/drawing/2014/main" id="{C04E287C-047A-406A-A681-CDECD6CD1EED}"/>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877383" y="3361158"/>
            <a:ext cx="752560" cy="643969"/>
          </a:xfrm>
          <a:prstGeom prst="rect">
            <a:avLst/>
          </a:prstGeom>
        </p:spPr>
      </p:pic>
      <p:pic>
        <p:nvPicPr>
          <p:cNvPr id="48" name="Picture 47" descr="A picture containing icon&#10;&#10;Description automatically generated">
            <a:extLst>
              <a:ext uri="{FF2B5EF4-FFF2-40B4-BE49-F238E27FC236}">
                <a16:creationId xmlns:a16="http://schemas.microsoft.com/office/drawing/2014/main" id="{00ECA030-69DB-44F2-830F-B19FF8EEFE09}"/>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261452" y="3370773"/>
            <a:ext cx="839683" cy="634354"/>
          </a:xfrm>
          <a:prstGeom prst="rect">
            <a:avLst/>
          </a:prstGeom>
        </p:spPr>
      </p:pic>
      <p:pic>
        <p:nvPicPr>
          <p:cNvPr id="5" name="Picture 4">
            <a:extLst>
              <a:ext uri="{FF2B5EF4-FFF2-40B4-BE49-F238E27FC236}">
                <a16:creationId xmlns:a16="http://schemas.microsoft.com/office/drawing/2014/main" id="{D6901D84-50C1-4406-BE7E-2B9779D8E3FF}"/>
              </a:ext>
            </a:extLst>
          </p:cNvPr>
          <p:cNvPicPr>
            <a:picLocks noChangeAspect="1"/>
          </p:cNvPicPr>
          <p:nvPr/>
        </p:nvPicPr>
        <p:blipFill>
          <a:blip r:embed="rId18"/>
          <a:stretch>
            <a:fillRect/>
          </a:stretch>
        </p:blipFill>
        <p:spPr>
          <a:xfrm>
            <a:off x="2443608" y="1741907"/>
            <a:ext cx="382327" cy="762088"/>
          </a:xfrm>
          <a:prstGeom prst="rect">
            <a:avLst/>
          </a:prstGeom>
        </p:spPr>
      </p:pic>
      <p:pic>
        <p:nvPicPr>
          <p:cNvPr id="49" name="Picture 2" descr="Free vector graphics of Blackboard">
            <a:extLst>
              <a:ext uri="{FF2B5EF4-FFF2-40B4-BE49-F238E27FC236}">
                <a16:creationId xmlns:a16="http://schemas.microsoft.com/office/drawing/2014/main" id="{5D0EC9C0-7CCF-4436-8E42-17A933417C82}"/>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615508" y="4151182"/>
            <a:ext cx="1136899" cy="867128"/>
          </a:xfrm>
          <a:prstGeom prst="rect">
            <a:avLst/>
          </a:prstGeom>
          <a:noFill/>
          <a:extLst>
            <a:ext uri="{909E8E84-426E-40DD-AFC4-6F175D3DCCD1}">
              <a14:hiddenFill xmlns:a14="http://schemas.microsoft.com/office/drawing/2010/main">
                <a:solidFill>
                  <a:srgbClr val="FFFFFF"/>
                </a:solidFill>
              </a14:hiddenFill>
            </a:ext>
          </a:extLst>
        </p:spPr>
      </p:pic>
      <p:sp>
        <p:nvSpPr>
          <p:cNvPr id="50" name="Rectangle: Rounded Corners 49">
            <a:extLst>
              <a:ext uri="{FF2B5EF4-FFF2-40B4-BE49-F238E27FC236}">
                <a16:creationId xmlns:a16="http://schemas.microsoft.com/office/drawing/2014/main" id="{9DDA41B2-F632-4C7D-A20E-5E6AABEBCCD8}"/>
              </a:ext>
            </a:extLst>
          </p:cNvPr>
          <p:cNvSpPr/>
          <p:nvPr/>
        </p:nvSpPr>
        <p:spPr>
          <a:xfrm>
            <a:off x="1980044" y="2456163"/>
            <a:ext cx="1264768" cy="844316"/>
          </a:xfrm>
          <a:prstGeom prst="roundRect">
            <a:avLst/>
          </a:prstGeom>
          <a:no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Rectangle: Rounded Corners 50">
            <a:extLst>
              <a:ext uri="{FF2B5EF4-FFF2-40B4-BE49-F238E27FC236}">
                <a16:creationId xmlns:a16="http://schemas.microsoft.com/office/drawing/2014/main" id="{B2F5EF94-EC3C-4C9B-82EA-B127B2633DEF}"/>
              </a:ext>
            </a:extLst>
          </p:cNvPr>
          <p:cNvSpPr/>
          <p:nvPr/>
        </p:nvSpPr>
        <p:spPr>
          <a:xfrm>
            <a:off x="8651755" y="3285727"/>
            <a:ext cx="1371696" cy="750845"/>
          </a:xfrm>
          <a:prstGeom prst="roundRect">
            <a:avLst/>
          </a:prstGeom>
          <a:no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Rectangle: Rounded Corners 51">
            <a:extLst>
              <a:ext uri="{FF2B5EF4-FFF2-40B4-BE49-F238E27FC236}">
                <a16:creationId xmlns:a16="http://schemas.microsoft.com/office/drawing/2014/main" id="{4ACFB743-3858-47F6-9864-C320F5C494DF}"/>
              </a:ext>
            </a:extLst>
          </p:cNvPr>
          <p:cNvSpPr/>
          <p:nvPr/>
        </p:nvSpPr>
        <p:spPr>
          <a:xfrm>
            <a:off x="1989523" y="1679457"/>
            <a:ext cx="1235071" cy="789879"/>
          </a:xfrm>
          <a:prstGeom prst="roundRect">
            <a:avLst/>
          </a:prstGeom>
          <a:no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3" name="Picture 52" descr="A picture containing text, transport&#10;&#10;Description automatically generated">
            <a:extLst>
              <a:ext uri="{FF2B5EF4-FFF2-40B4-BE49-F238E27FC236}">
                <a16:creationId xmlns:a16="http://schemas.microsoft.com/office/drawing/2014/main" id="{8238AFCA-45C2-42EF-9F91-8A56E8EC8ADF}"/>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364485" y="4265151"/>
            <a:ext cx="752560" cy="643969"/>
          </a:xfrm>
          <a:prstGeom prst="rect">
            <a:avLst/>
          </a:prstGeom>
        </p:spPr>
      </p:pic>
      <p:sp>
        <p:nvSpPr>
          <p:cNvPr id="54" name="Rectangle: Rounded Corners 53">
            <a:extLst>
              <a:ext uri="{FF2B5EF4-FFF2-40B4-BE49-F238E27FC236}">
                <a16:creationId xmlns:a16="http://schemas.microsoft.com/office/drawing/2014/main" id="{10610DF2-9561-4CD0-83AC-8ED4473F5C22}"/>
              </a:ext>
            </a:extLst>
          </p:cNvPr>
          <p:cNvSpPr/>
          <p:nvPr/>
        </p:nvSpPr>
        <p:spPr>
          <a:xfrm>
            <a:off x="4491830" y="3275715"/>
            <a:ext cx="1604170" cy="844316"/>
          </a:xfrm>
          <a:prstGeom prst="roundRect">
            <a:avLst/>
          </a:prstGeom>
          <a:no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Rectangle: Rounded Corners 54">
            <a:extLst>
              <a:ext uri="{FF2B5EF4-FFF2-40B4-BE49-F238E27FC236}">
                <a16:creationId xmlns:a16="http://schemas.microsoft.com/office/drawing/2014/main" id="{3AB42F2A-728D-4C91-98A0-70199ACE87D4}"/>
              </a:ext>
            </a:extLst>
          </p:cNvPr>
          <p:cNvSpPr/>
          <p:nvPr/>
        </p:nvSpPr>
        <p:spPr>
          <a:xfrm>
            <a:off x="4514173" y="4131179"/>
            <a:ext cx="1580806" cy="844316"/>
          </a:xfrm>
          <a:prstGeom prst="roundRect">
            <a:avLst/>
          </a:prstGeom>
          <a:no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a:extLst>
              <a:ext uri="{FF2B5EF4-FFF2-40B4-BE49-F238E27FC236}">
                <a16:creationId xmlns:a16="http://schemas.microsoft.com/office/drawing/2014/main" id="{55D803D2-7829-452E-8D89-7A6B54068815}"/>
              </a:ext>
            </a:extLst>
          </p:cNvPr>
          <p:cNvPicPr>
            <a:picLocks noChangeAspect="1"/>
          </p:cNvPicPr>
          <p:nvPr/>
        </p:nvPicPr>
        <p:blipFill>
          <a:blip r:embed="rId20"/>
          <a:stretch>
            <a:fillRect/>
          </a:stretch>
        </p:blipFill>
        <p:spPr>
          <a:xfrm>
            <a:off x="2440665" y="5821346"/>
            <a:ext cx="462951" cy="777097"/>
          </a:xfrm>
          <a:prstGeom prst="rect">
            <a:avLst/>
          </a:prstGeom>
        </p:spPr>
      </p:pic>
      <p:pic>
        <p:nvPicPr>
          <p:cNvPr id="11" name="Picture 10">
            <a:extLst>
              <a:ext uri="{FF2B5EF4-FFF2-40B4-BE49-F238E27FC236}">
                <a16:creationId xmlns:a16="http://schemas.microsoft.com/office/drawing/2014/main" id="{B0641520-55F3-4E37-947C-796CE17DED9C}"/>
              </a:ext>
            </a:extLst>
          </p:cNvPr>
          <p:cNvPicPr>
            <a:picLocks noChangeAspect="1"/>
          </p:cNvPicPr>
          <p:nvPr/>
        </p:nvPicPr>
        <p:blipFill>
          <a:blip r:embed="rId21"/>
          <a:stretch>
            <a:fillRect/>
          </a:stretch>
        </p:blipFill>
        <p:spPr>
          <a:xfrm>
            <a:off x="2306185" y="5058752"/>
            <a:ext cx="676715" cy="664522"/>
          </a:xfrm>
          <a:prstGeom prst="rect">
            <a:avLst/>
          </a:prstGeom>
        </p:spPr>
      </p:pic>
      <p:sp>
        <p:nvSpPr>
          <p:cNvPr id="56" name="Rectangle: Rounded Corners 55">
            <a:extLst>
              <a:ext uri="{FF2B5EF4-FFF2-40B4-BE49-F238E27FC236}">
                <a16:creationId xmlns:a16="http://schemas.microsoft.com/office/drawing/2014/main" id="{BD5B2EC9-95A6-401C-8854-715F8402742A}"/>
              </a:ext>
            </a:extLst>
          </p:cNvPr>
          <p:cNvSpPr/>
          <p:nvPr/>
        </p:nvSpPr>
        <p:spPr>
          <a:xfrm>
            <a:off x="2002387" y="4971011"/>
            <a:ext cx="1264768" cy="814712"/>
          </a:xfrm>
          <a:prstGeom prst="roundRect">
            <a:avLst/>
          </a:prstGeom>
          <a:no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Rectangle: Rounded Corners 56">
            <a:extLst>
              <a:ext uri="{FF2B5EF4-FFF2-40B4-BE49-F238E27FC236}">
                <a16:creationId xmlns:a16="http://schemas.microsoft.com/office/drawing/2014/main" id="{BC631054-BBD9-46F2-8600-60C3A8C32579}"/>
              </a:ext>
            </a:extLst>
          </p:cNvPr>
          <p:cNvSpPr/>
          <p:nvPr/>
        </p:nvSpPr>
        <p:spPr>
          <a:xfrm>
            <a:off x="4515194" y="5785723"/>
            <a:ext cx="1580806" cy="794384"/>
          </a:xfrm>
          <a:prstGeom prst="roundRect">
            <a:avLst/>
          </a:prstGeom>
          <a:no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a:extLst>
              <a:ext uri="{FF2B5EF4-FFF2-40B4-BE49-F238E27FC236}">
                <a16:creationId xmlns:a16="http://schemas.microsoft.com/office/drawing/2014/main" id="{01163881-16E9-417B-B7AE-DC73761E0215}"/>
              </a:ext>
            </a:extLst>
          </p:cNvPr>
          <p:cNvPicPr>
            <a:picLocks noChangeAspect="1"/>
          </p:cNvPicPr>
          <p:nvPr/>
        </p:nvPicPr>
        <p:blipFill>
          <a:blip r:embed="rId22"/>
          <a:stretch>
            <a:fillRect/>
          </a:stretch>
        </p:blipFill>
        <p:spPr>
          <a:xfrm>
            <a:off x="4938837" y="2531684"/>
            <a:ext cx="325172" cy="655506"/>
          </a:xfrm>
          <a:prstGeom prst="rect">
            <a:avLst/>
          </a:prstGeom>
        </p:spPr>
      </p:pic>
      <p:pic>
        <p:nvPicPr>
          <p:cNvPr id="2052" name="Picture 4" descr="Mouse, Mice, Animal, Rodent, Small">
            <a:extLst>
              <a:ext uri="{FF2B5EF4-FFF2-40B4-BE49-F238E27FC236}">
                <a16:creationId xmlns:a16="http://schemas.microsoft.com/office/drawing/2014/main" id="{42F35536-3BDA-46B8-A8D3-732CB38E3D83}"/>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4704373" y="3526338"/>
            <a:ext cx="535408" cy="52918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Elephant, Africa, Cartoon, Comic, Cute">
            <a:extLst>
              <a:ext uri="{FF2B5EF4-FFF2-40B4-BE49-F238E27FC236}">
                <a16:creationId xmlns:a16="http://schemas.microsoft.com/office/drawing/2014/main" id="{84A7FAAC-E8F0-49B2-BA13-EAF27FD874B2}"/>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4615509" y="5072133"/>
            <a:ext cx="1007932" cy="616361"/>
          </a:xfrm>
          <a:prstGeom prst="rect">
            <a:avLst/>
          </a:prstGeom>
          <a:noFill/>
          <a:extLst>
            <a:ext uri="{909E8E84-426E-40DD-AFC4-6F175D3DCCD1}">
              <a14:hiddenFill xmlns:a14="http://schemas.microsoft.com/office/drawing/2010/main">
                <a:solidFill>
                  <a:srgbClr val="FFFFFF"/>
                </a:solidFill>
              </a14:hiddenFill>
            </a:ext>
          </a:extLst>
        </p:spPr>
      </p:pic>
      <p:sp>
        <p:nvSpPr>
          <p:cNvPr id="58" name="TextBox 57">
            <a:extLst>
              <a:ext uri="{FF2B5EF4-FFF2-40B4-BE49-F238E27FC236}">
                <a16:creationId xmlns:a16="http://schemas.microsoft.com/office/drawing/2014/main" id="{B22B61C8-0F91-4076-A4FB-28FC4BF81B24}"/>
              </a:ext>
            </a:extLst>
          </p:cNvPr>
          <p:cNvSpPr txBox="1"/>
          <p:nvPr/>
        </p:nvSpPr>
        <p:spPr>
          <a:xfrm>
            <a:off x="4661418" y="5106507"/>
            <a:ext cx="569951" cy="369332"/>
          </a:xfrm>
          <a:prstGeom prst="rect">
            <a:avLst/>
          </a:prstGeom>
          <a:noFill/>
        </p:spPr>
        <p:txBody>
          <a:bodyPr wrap="square" rtlCol="0">
            <a:spAutoFit/>
          </a:bodyPr>
          <a:lstStyle/>
          <a:p>
            <a:r>
              <a:rPr lang="en-GB" dirty="0">
                <a:solidFill>
                  <a:srgbClr val="002060"/>
                </a:solidFill>
              </a:rPr>
              <a:t>big</a:t>
            </a:r>
          </a:p>
        </p:txBody>
      </p:sp>
      <p:sp>
        <p:nvSpPr>
          <p:cNvPr id="63" name="CustomShape 23">
            <a:hlinkClick r:id="" action="ppaction://noaction">
              <a:snd r:embed="rId25" name="T2_W2_7.11.wav"/>
            </a:hlinkClick>
            <a:extLst>
              <a:ext uri="{FF2B5EF4-FFF2-40B4-BE49-F238E27FC236}">
                <a16:creationId xmlns:a16="http://schemas.microsoft.com/office/drawing/2014/main" id="{4415A50F-C539-4770-9B5C-8B79E02A7D07}"/>
              </a:ext>
            </a:extLst>
          </p:cNvPr>
          <p:cNvSpPr/>
          <p:nvPr/>
        </p:nvSpPr>
        <p:spPr>
          <a:xfrm>
            <a:off x="220867" y="1883005"/>
            <a:ext cx="464040" cy="396360"/>
          </a:xfrm>
          <a:prstGeom prst="actionButtonBlank">
            <a:avLst/>
          </a:prstGeom>
          <a:solidFill>
            <a:srgbClr val="FFD10D"/>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rPr>
              <a:t>1</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64" name="CustomShape 23">
            <a:hlinkClick r:id="" action="ppaction://noaction">
              <a:snd r:embed="rId26" name="T2_W2_7.12.wav"/>
            </a:hlinkClick>
            <a:extLst>
              <a:ext uri="{FF2B5EF4-FFF2-40B4-BE49-F238E27FC236}">
                <a16:creationId xmlns:a16="http://schemas.microsoft.com/office/drawing/2014/main" id="{13A1143B-13BE-42B0-B717-677357B88ABB}"/>
              </a:ext>
            </a:extLst>
          </p:cNvPr>
          <p:cNvSpPr/>
          <p:nvPr/>
        </p:nvSpPr>
        <p:spPr>
          <a:xfrm>
            <a:off x="223866" y="2656076"/>
            <a:ext cx="464040" cy="396360"/>
          </a:xfrm>
          <a:prstGeom prst="actionButtonBlank">
            <a:avLst/>
          </a:prstGeom>
          <a:solidFill>
            <a:srgbClr val="FFD10D"/>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spc="-1" dirty="0">
                <a:solidFill>
                  <a:srgbClr val="002060"/>
                </a:solidFill>
                <a:latin typeface="Century Gothic" panose="020B0502020202020204" pitchFamily="34" charset="0"/>
                <a:ea typeface="DejaVu Sans"/>
              </a:rPr>
              <a:t>2</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65" name="CustomShape 23">
            <a:hlinkClick r:id="" action="ppaction://noaction">
              <a:snd r:embed="rId27" name="T2_W2_7.13.wav"/>
            </a:hlinkClick>
            <a:extLst>
              <a:ext uri="{FF2B5EF4-FFF2-40B4-BE49-F238E27FC236}">
                <a16:creationId xmlns:a16="http://schemas.microsoft.com/office/drawing/2014/main" id="{244B06DD-990B-44FC-9D93-B58AC0006963}"/>
              </a:ext>
            </a:extLst>
          </p:cNvPr>
          <p:cNvSpPr/>
          <p:nvPr/>
        </p:nvSpPr>
        <p:spPr>
          <a:xfrm>
            <a:off x="220867" y="3434716"/>
            <a:ext cx="464040" cy="396360"/>
          </a:xfrm>
          <a:prstGeom prst="actionButtonBlank">
            <a:avLst/>
          </a:prstGeom>
          <a:solidFill>
            <a:srgbClr val="FFD10D"/>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spc="-1" dirty="0">
                <a:solidFill>
                  <a:srgbClr val="002060"/>
                </a:solidFill>
                <a:latin typeface="Century Gothic" panose="020B0502020202020204" pitchFamily="34" charset="0"/>
                <a:ea typeface="DejaVu Sans"/>
              </a:rPr>
              <a:t>3</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66" name="CustomShape 23">
            <a:hlinkClick r:id="" action="ppaction://noaction">
              <a:snd r:embed="rId28" name="T2_W2_7.14.wav"/>
            </a:hlinkClick>
            <a:extLst>
              <a:ext uri="{FF2B5EF4-FFF2-40B4-BE49-F238E27FC236}">
                <a16:creationId xmlns:a16="http://schemas.microsoft.com/office/drawing/2014/main" id="{198828DF-1D2C-44B0-A27B-9B464D64CC7F}"/>
              </a:ext>
            </a:extLst>
          </p:cNvPr>
          <p:cNvSpPr/>
          <p:nvPr/>
        </p:nvSpPr>
        <p:spPr>
          <a:xfrm>
            <a:off x="215876" y="4287841"/>
            <a:ext cx="464040" cy="396360"/>
          </a:xfrm>
          <a:prstGeom prst="actionButtonBlank">
            <a:avLst/>
          </a:prstGeom>
          <a:solidFill>
            <a:srgbClr val="FFD10D"/>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spc="-1" dirty="0">
                <a:solidFill>
                  <a:srgbClr val="002060"/>
                </a:solidFill>
                <a:latin typeface="Century Gothic" panose="020B0502020202020204" pitchFamily="34" charset="0"/>
                <a:ea typeface="DejaVu Sans"/>
              </a:rPr>
              <a:t>4</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67" name="CustomShape 23">
            <a:hlinkClick r:id="" action="ppaction://noaction">
              <a:snd r:embed="rId29" name="T2_W2_7.15.wav"/>
            </a:hlinkClick>
            <a:extLst>
              <a:ext uri="{FF2B5EF4-FFF2-40B4-BE49-F238E27FC236}">
                <a16:creationId xmlns:a16="http://schemas.microsoft.com/office/drawing/2014/main" id="{5A948A7F-5185-4CAF-AE38-9D3D211AD454}"/>
              </a:ext>
            </a:extLst>
          </p:cNvPr>
          <p:cNvSpPr/>
          <p:nvPr/>
        </p:nvSpPr>
        <p:spPr>
          <a:xfrm>
            <a:off x="227987" y="5195057"/>
            <a:ext cx="464040" cy="391911"/>
          </a:xfrm>
          <a:prstGeom prst="actionButtonBlank">
            <a:avLst/>
          </a:prstGeom>
          <a:solidFill>
            <a:srgbClr val="FFD10D"/>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spc="-1" dirty="0">
                <a:solidFill>
                  <a:srgbClr val="002060"/>
                </a:solidFill>
                <a:latin typeface="Century Gothic" panose="020B0502020202020204" pitchFamily="34" charset="0"/>
                <a:ea typeface="DejaVu Sans"/>
              </a:rPr>
              <a:t>5</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68" name="CustomShape 23">
            <a:hlinkClick r:id="" action="ppaction://noaction">
              <a:snd r:embed="rId30" name="T2_W2_7.16.wav"/>
            </a:hlinkClick>
            <a:extLst>
              <a:ext uri="{FF2B5EF4-FFF2-40B4-BE49-F238E27FC236}">
                <a16:creationId xmlns:a16="http://schemas.microsoft.com/office/drawing/2014/main" id="{A3298F59-9816-447F-A4C5-669DAC785193}"/>
              </a:ext>
            </a:extLst>
          </p:cNvPr>
          <p:cNvSpPr/>
          <p:nvPr/>
        </p:nvSpPr>
        <p:spPr>
          <a:xfrm>
            <a:off x="251594" y="5959769"/>
            <a:ext cx="464040" cy="396360"/>
          </a:xfrm>
          <a:prstGeom prst="actionButtonBlank">
            <a:avLst/>
          </a:prstGeom>
          <a:solidFill>
            <a:srgbClr val="FFD10D"/>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spc="-1" dirty="0">
                <a:solidFill>
                  <a:srgbClr val="002060"/>
                </a:solidFill>
                <a:latin typeface="Century Gothic" panose="020B0502020202020204" pitchFamily="34" charset="0"/>
                <a:ea typeface="DejaVu Sans"/>
              </a:rPr>
              <a:t>6</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69" name="CustomShape 23">
            <a:hlinkClick r:id="" action="ppaction://noaction">
              <a:snd r:embed="rId31" name="T2_W2_7.10.wav"/>
            </a:hlinkClick>
            <a:extLst>
              <a:ext uri="{FF2B5EF4-FFF2-40B4-BE49-F238E27FC236}">
                <a16:creationId xmlns:a16="http://schemas.microsoft.com/office/drawing/2014/main" id="{8F346131-2F75-4FB3-8640-AF059F8020E0}"/>
              </a:ext>
            </a:extLst>
          </p:cNvPr>
          <p:cNvSpPr/>
          <p:nvPr/>
        </p:nvSpPr>
        <p:spPr>
          <a:xfrm>
            <a:off x="7469339" y="3523634"/>
            <a:ext cx="464040" cy="396360"/>
          </a:xfrm>
          <a:prstGeom prst="actionButtonBlank">
            <a:avLst/>
          </a:prstGeom>
          <a:solidFill>
            <a:srgbClr val="FFD10D"/>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spc="-1" dirty="0">
                <a:solidFill>
                  <a:srgbClr val="002060"/>
                </a:solidFill>
                <a:latin typeface="Century Gothic" panose="020B0502020202020204" pitchFamily="34" charset="0"/>
                <a:ea typeface="DejaVu Sans"/>
              </a:rPr>
              <a:t>B</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60" name="TextBox 59">
            <a:extLst>
              <a:ext uri="{FF2B5EF4-FFF2-40B4-BE49-F238E27FC236}">
                <a16:creationId xmlns:a16="http://schemas.microsoft.com/office/drawing/2014/main" id="{77232EBC-FAF2-4579-87B1-6CEA13D0694D}"/>
              </a:ext>
            </a:extLst>
          </p:cNvPr>
          <p:cNvSpPr txBox="1"/>
          <p:nvPr/>
        </p:nvSpPr>
        <p:spPr>
          <a:xfrm>
            <a:off x="8292947" y="1911034"/>
            <a:ext cx="982631" cy="578701"/>
          </a:xfrm>
          <a:prstGeom prst="rect">
            <a:avLst/>
          </a:prstGeom>
          <a:solidFill>
            <a:schemeClr val="bg1"/>
          </a:solidFill>
        </p:spPr>
        <p:txBody>
          <a:bodyPr wrap="square" rtlCol="0">
            <a:spAutoFit/>
          </a:bodyPr>
          <a:lstStyle/>
          <a:p>
            <a:endParaRPr lang="en-GB" dirty="0"/>
          </a:p>
        </p:txBody>
      </p:sp>
      <p:pic>
        <p:nvPicPr>
          <p:cNvPr id="61" name="Picture 60">
            <a:extLst>
              <a:ext uri="{FF2B5EF4-FFF2-40B4-BE49-F238E27FC236}">
                <a16:creationId xmlns:a16="http://schemas.microsoft.com/office/drawing/2014/main" id="{E74CFEEF-A7CB-4564-AD8F-B642F05C0988}"/>
              </a:ext>
            </a:extLst>
          </p:cNvPr>
          <p:cNvPicPr>
            <a:picLocks noChangeAspect="1"/>
          </p:cNvPicPr>
          <p:nvPr/>
        </p:nvPicPr>
        <p:blipFill>
          <a:blip r:embed="rId32"/>
          <a:stretch>
            <a:fillRect/>
          </a:stretch>
        </p:blipFill>
        <p:spPr>
          <a:xfrm>
            <a:off x="4844733" y="5884108"/>
            <a:ext cx="773272" cy="684263"/>
          </a:xfrm>
          <a:prstGeom prst="rect">
            <a:avLst/>
          </a:prstGeom>
        </p:spPr>
      </p:pic>
      <p:sp>
        <p:nvSpPr>
          <p:cNvPr id="73" name="Speech Bubble: Rectangle with Corners Rounded 72">
            <a:extLst>
              <a:ext uri="{FF2B5EF4-FFF2-40B4-BE49-F238E27FC236}">
                <a16:creationId xmlns:a16="http://schemas.microsoft.com/office/drawing/2014/main" id="{86A11817-58BA-4C7F-8F80-0923B6809695}"/>
              </a:ext>
            </a:extLst>
          </p:cNvPr>
          <p:cNvSpPr/>
          <p:nvPr/>
        </p:nvSpPr>
        <p:spPr>
          <a:xfrm>
            <a:off x="7071329" y="4623018"/>
            <a:ext cx="2337240" cy="898230"/>
          </a:xfrm>
          <a:prstGeom prst="wedgeRoundRectCallout">
            <a:avLst>
              <a:gd name="adj1" fmla="val -2987"/>
              <a:gd name="adj2" fmla="val -108953"/>
              <a:gd name="adj3" fmla="val 16667"/>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bg1"/>
                </a:solidFill>
              </a:rPr>
              <a:t>B. is short for </a:t>
            </a:r>
            <a:r>
              <a:rPr lang="en-GB" sz="2400" b="1" dirty="0" err="1">
                <a:solidFill>
                  <a:schemeClr val="bg1"/>
                </a:solidFill>
              </a:rPr>
              <a:t>Beispiel</a:t>
            </a:r>
            <a:r>
              <a:rPr lang="en-GB" sz="2400" b="1" dirty="0">
                <a:solidFill>
                  <a:schemeClr val="bg1"/>
                </a:solidFill>
              </a:rPr>
              <a:t>.</a:t>
            </a:r>
          </a:p>
        </p:txBody>
      </p:sp>
      <p:sp>
        <p:nvSpPr>
          <p:cNvPr id="74" name="Speech Bubble: Rectangle with Corners Rounded 73">
            <a:extLst>
              <a:ext uri="{FF2B5EF4-FFF2-40B4-BE49-F238E27FC236}">
                <a16:creationId xmlns:a16="http://schemas.microsoft.com/office/drawing/2014/main" id="{C1FDEC20-A098-46BD-815D-FB6C8E454491}"/>
              </a:ext>
            </a:extLst>
          </p:cNvPr>
          <p:cNvSpPr/>
          <p:nvPr/>
        </p:nvSpPr>
        <p:spPr>
          <a:xfrm>
            <a:off x="8006495" y="5880133"/>
            <a:ext cx="4023017" cy="898230"/>
          </a:xfrm>
          <a:prstGeom prst="wedgeRoundRectCallout">
            <a:avLst>
              <a:gd name="adj1" fmla="val -94118"/>
              <a:gd name="adj2" fmla="val -88593"/>
              <a:gd name="adj3" fmla="val 16667"/>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Which of these words are nouns? Which are adjectives or adverbs?</a:t>
            </a:r>
          </a:p>
        </p:txBody>
      </p:sp>
      <p:pic>
        <p:nvPicPr>
          <p:cNvPr id="75" name="Graphic 74" descr="Teacher">
            <a:extLst>
              <a:ext uri="{FF2B5EF4-FFF2-40B4-BE49-F238E27FC236}">
                <a16:creationId xmlns:a16="http://schemas.microsoft.com/office/drawing/2014/main" id="{96BD44D5-0BA3-47DE-8F97-088A04D96152}"/>
              </a:ext>
            </a:extLst>
          </p:cNvPr>
          <p:cNvPicPr>
            <a:picLocks noChangeAspect="1"/>
          </p:cNvPicPr>
          <p:nvPr/>
        </p:nvPicPr>
        <p:blipFill>
          <a:blip r:embed="rId33">
            <a:extLst>
              <a:ext uri="{28A0092B-C50C-407E-A947-70E740481C1C}">
                <a14:useLocalDpi xmlns:a14="http://schemas.microsoft.com/office/drawing/2010/main" val="0"/>
              </a:ext>
              <a:ext uri="{96DAC541-7B7A-43D3-8B79-37D633B846F1}">
                <asvg:svgBlip xmlns:asvg="http://schemas.microsoft.com/office/drawing/2016/SVG/main" r:embed="rId34"/>
              </a:ext>
            </a:extLst>
          </a:blip>
          <a:stretch>
            <a:fillRect/>
          </a:stretch>
        </p:blipFill>
        <p:spPr>
          <a:xfrm>
            <a:off x="81058" y="320265"/>
            <a:ext cx="914400" cy="914400"/>
          </a:xfrm>
          <a:prstGeom prst="rect">
            <a:avLst/>
          </a:prstGeom>
        </p:spPr>
      </p:pic>
    </p:spTree>
    <p:extLst>
      <p:ext uri="{BB962C8B-B14F-4D97-AF65-F5344CB8AC3E}">
        <p14:creationId xmlns:p14="http://schemas.microsoft.com/office/powerpoint/2010/main" val="808405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nodePh="1">
                                  <p:stCondLst>
                                    <p:cond delay="0"/>
                                  </p:stCondLst>
                                  <p:endCondLst>
                                    <p:cond evt="begin" delay="0">
                                      <p:tn val="17"/>
                                    </p:cond>
                                  </p:end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0" nodeType="clickEffect">
                                  <p:stCondLst>
                                    <p:cond delay="0"/>
                                  </p:stCondLst>
                                  <p:childTnLst>
                                    <p:set>
                                      <p:cBhvr>
                                        <p:cTn id="32" dur="1" fill="hold">
                                          <p:stCondLst>
                                            <p:cond delay="0"/>
                                          </p:stCondLst>
                                        </p:cTn>
                                        <p:tgtEl>
                                          <p:spTgt spid="60"/>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7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5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5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5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55"/>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56"/>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57"/>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69"/>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63"/>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64"/>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65"/>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66"/>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67"/>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animBg="1"/>
      <p:bldP spid="15" grpId="0" animBg="1"/>
      <p:bldP spid="3" grpId="0"/>
      <p:bldP spid="45" grpId="0" animBg="1"/>
      <p:bldP spid="50" grpId="0" animBg="1"/>
      <p:bldP spid="51" grpId="0" animBg="1"/>
      <p:bldP spid="52" grpId="0" animBg="1"/>
      <p:bldP spid="54" grpId="0" animBg="1"/>
      <p:bldP spid="55" grpId="0" animBg="1"/>
      <p:bldP spid="56" grpId="0" animBg="1"/>
      <p:bldP spid="57" grpId="0" animBg="1"/>
      <p:bldP spid="63" grpId="0" animBg="1"/>
      <p:bldP spid="64" grpId="0" animBg="1"/>
      <p:bldP spid="65" grpId="0" animBg="1"/>
      <p:bldP spid="66" grpId="0" animBg="1"/>
      <p:bldP spid="67" grpId="0" animBg="1"/>
      <p:bldP spid="68" grpId="0" animBg="1"/>
      <p:bldP spid="69" grpId="0" animBg="1"/>
      <p:bldP spid="60" grpId="0" animBg="1"/>
      <p:bldP spid="73" grpId="0" animBg="1"/>
      <p:bldP spid="7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92D7B388-E37D-4BBE-98B3-C210D35E2E46}"/>
              </a:ext>
            </a:extLst>
          </p:cNvPr>
          <p:cNvPicPr>
            <a:picLocks noChangeAspect="1"/>
          </p:cNvPicPr>
          <p:nvPr/>
        </p:nvPicPr>
        <p:blipFill>
          <a:blip r:embed="rId3"/>
          <a:stretch>
            <a:fillRect/>
          </a:stretch>
        </p:blipFill>
        <p:spPr>
          <a:xfrm>
            <a:off x="8255290" y="4102011"/>
            <a:ext cx="1619250" cy="1619250"/>
          </a:xfrm>
          <a:prstGeom prst="rect">
            <a:avLst/>
          </a:prstGeom>
        </p:spPr>
      </p:pic>
      <p:sp>
        <p:nvSpPr>
          <p:cNvPr id="13" name="Speech Bubble: Rectangle with Corners Rounded 12">
            <a:extLst>
              <a:ext uri="{FF2B5EF4-FFF2-40B4-BE49-F238E27FC236}">
                <a16:creationId xmlns:a16="http://schemas.microsoft.com/office/drawing/2014/main" id="{7E81ABAB-1026-44A4-977B-9224FD8D8D52}"/>
              </a:ext>
            </a:extLst>
          </p:cNvPr>
          <p:cNvSpPr/>
          <p:nvPr/>
        </p:nvSpPr>
        <p:spPr>
          <a:xfrm>
            <a:off x="1084535" y="247872"/>
            <a:ext cx="3140253"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Arial"/>
            </a:endParaRPr>
          </a:p>
        </p:txBody>
      </p:sp>
      <p:grpSp>
        <p:nvGrpSpPr>
          <p:cNvPr id="6" name="Group 5">
            <a:extLst>
              <a:ext uri="{FF2B5EF4-FFF2-40B4-BE49-F238E27FC236}">
                <a16:creationId xmlns:a16="http://schemas.microsoft.com/office/drawing/2014/main" id="{238C19E7-2558-482A-94C3-5A0BF48BDEF0}"/>
              </a:ext>
            </a:extLst>
          </p:cNvPr>
          <p:cNvGrpSpPr/>
          <p:nvPr/>
        </p:nvGrpSpPr>
        <p:grpSpPr>
          <a:xfrm>
            <a:off x="10669798" y="269591"/>
            <a:ext cx="1240568" cy="1008631"/>
            <a:chOff x="10818487" y="2376307"/>
            <a:chExt cx="1240568" cy="1008631"/>
          </a:xfrm>
        </p:grpSpPr>
        <p:sp>
          <p:nvSpPr>
            <p:cNvPr id="7" name="Oval 6">
              <a:extLst>
                <a:ext uri="{FF2B5EF4-FFF2-40B4-BE49-F238E27FC236}">
                  <a16:creationId xmlns:a16="http://schemas.microsoft.com/office/drawing/2014/main" id="{13831925-8FD0-42E1-8D83-CDA3906F3CB7}"/>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Explosion: 8 Points 7">
              <a:extLst>
                <a:ext uri="{FF2B5EF4-FFF2-40B4-BE49-F238E27FC236}">
                  <a16:creationId xmlns:a16="http://schemas.microsoft.com/office/drawing/2014/main" id="{0602AC32-05EB-4ACA-AD5E-062A4E3152CA}"/>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Explosion: 8 Points 8">
              <a:extLst>
                <a:ext uri="{FF2B5EF4-FFF2-40B4-BE49-F238E27FC236}">
                  <a16:creationId xmlns:a16="http://schemas.microsoft.com/office/drawing/2014/main" id="{D0F97A15-AB43-43D2-8837-18203D2E2661}"/>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0" name="TextBox 9">
              <a:extLst>
                <a:ext uri="{FF2B5EF4-FFF2-40B4-BE49-F238E27FC236}">
                  <a16:creationId xmlns:a16="http://schemas.microsoft.com/office/drawing/2014/main" id="{180F1AB1-7DB7-4B61-A034-18D3216DC7BA}"/>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pic>
        <p:nvPicPr>
          <p:cNvPr id="11" name="Graphic 10" descr="Teacher">
            <a:extLst>
              <a:ext uri="{FF2B5EF4-FFF2-40B4-BE49-F238E27FC236}">
                <a16:creationId xmlns:a16="http://schemas.microsoft.com/office/drawing/2014/main" id="{4D8A4AEB-8E41-4221-BAE7-C8E0D427EE6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0401" y="33892"/>
            <a:ext cx="914400" cy="914400"/>
          </a:xfrm>
          <a:prstGeom prst="rect">
            <a:avLst/>
          </a:prstGeom>
        </p:spPr>
      </p:pic>
      <p:sp>
        <p:nvSpPr>
          <p:cNvPr id="12" name="TextBox 11">
            <a:extLst>
              <a:ext uri="{FF2B5EF4-FFF2-40B4-BE49-F238E27FC236}">
                <a16:creationId xmlns:a16="http://schemas.microsoft.com/office/drawing/2014/main" id="{A8E16FB3-1A12-4B21-A98E-8BD6A645D3DD}"/>
              </a:ext>
            </a:extLst>
          </p:cNvPr>
          <p:cNvSpPr txBox="1"/>
          <p:nvPr/>
        </p:nvSpPr>
        <p:spPr>
          <a:xfrm>
            <a:off x="1165948" y="276059"/>
            <a:ext cx="309531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Vokabeln</a:t>
            </a: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lernen</a:t>
            </a:r>
            <a:endPar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sp>
        <p:nvSpPr>
          <p:cNvPr id="20" name="TextBox 19">
            <a:extLst>
              <a:ext uri="{FF2B5EF4-FFF2-40B4-BE49-F238E27FC236}">
                <a16:creationId xmlns:a16="http://schemas.microsoft.com/office/drawing/2014/main" id="{33CCCA19-5089-47F7-9882-2FAF13A6C1D6}"/>
              </a:ext>
            </a:extLst>
          </p:cNvPr>
          <p:cNvSpPr txBox="1"/>
          <p:nvPr/>
        </p:nvSpPr>
        <p:spPr>
          <a:xfrm>
            <a:off x="2545281" y="5842869"/>
            <a:ext cx="2609198" cy="646331"/>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dirty="0">
                <a:solidFill>
                  <a:prstClr val="white"/>
                </a:solidFill>
                <a:latin typeface="Century Gothic" panose="020B0502020202020204" pitchFamily="34" charset="0"/>
              </a:rPr>
              <a:t>die Frau</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1" name="TextBox 20">
            <a:extLst>
              <a:ext uri="{FF2B5EF4-FFF2-40B4-BE49-F238E27FC236}">
                <a16:creationId xmlns:a16="http://schemas.microsoft.com/office/drawing/2014/main" id="{94969DDD-73F8-4438-8D49-B79D8BF6853A}"/>
              </a:ext>
            </a:extLst>
          </p:cNvPr>
          <p:cNvSpPr txBox="1"/>
          <p:nvPr/>
        </p:nvSpPr>
        <p:spPr>
          <a:xfrm>
            <a:off x="97430" y="3654986"/>
            <a:ext cx="3140253" cy="646331"/>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dirty="0">
                <a:solidFill>
                  <a:prstClr val="white"/>
                </a:solidFill>
                <a:latin typeface="Century Gothic" panose="020B0502020202020204" pitchFamily="34" charset="0"/>
              </a:rPr>
              <a:t>der Mann</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2" name="TextBox 21">
            <a:extLst>
              <a:ext uri="{FF2B5EF4-FFF2-40B4-BE49-F238E27FC236}">
                <a16:creationId xmlns:a16="http://schemas.microsoft.com/office/drawing/2014/main" id="{303C7C57-9ECE-4044-9B34-A2EB727011BF}"/>
              </a:ext>
            </a:extLst>
          </p:cNvPr>
          <p:cNvSpPr txBox="1"/>
          <p:nvPr/>
        </p:nvSpPr>
        <p:spPr>
          <a:xfrm>
            <a:off x="4735713" y="3611978"/>
            <a:ext cx="3140253" cy="646331"/>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dirty="0">
                <a:solidFill>
                  <a:prstClr val="white"/>
                </a:solidFill>
                <a:latin typeface="Century Gothic" panose="020B0502020202020204" pitchFamily="34" charset="0"/>
              </a:rPr>
              <a:t>der Lehrer</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3" name="TextBox 22">
            <a:extLst>
              <a:ext uri="{FF2B5EF4-FFF2-40B4-BE49-F238E27FC236}">
                <a16:creationId xmlns:a16="http://schemas.microsoft.com/office/drawing/2014/main" id="{5243C055-2C4C-4E73-9EDB-F104F48B24D8}"/>
              </a:ext>
            </a:extLst>
          </p:cNvPr>
          <p:cNvSpPr txBox="1"/>
          <p:nvPr/>
        </p:nvSpPr>
        <p:spPr>
          <a:xfrm>
            <a:off x="7309246" y="5842869"/>
            <a:ext cx="3140253" cy="646331"/>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dirty="0">
                <a:solidFill>
                  <a:prstClr val="white"/>
                </a:solidFill>
                <a:latin typeface="Century Gothic" panose="020B0502020202020204" pitchFamily="34" charset="0"/>
              </a:rPr>
              <a:t>die </a:t>
            </a:r>
            <a:r>
              <a:rPr lang="en-GB" sz="3600" b="1" dirty="0" err="1">
                <a:solidFill>
                  <a:prstClr val="white"/>
                </a:solidFill>
                <a:latin typeface="Century Gothic" panose="020B0502020202020204" pitchFamily="34" charset="0"/>
              </a:rPr>
              <a:t>Lehrerin</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9" name="TextBox 18">
            <a:extLst>
              <a:ext uri="{FF2B5EF4-FFF2-40B4-BE49-F238E27FC236}">
                <a16:creationId xmlns:a16="http://schemas.microsoft.com/office/drawing/2014/main" id="{57F4CEF1-0D7A-4E3A-947F-D4D2B7601C6E}"/>
              </a:ext>
            </a:extLst>
          </p:cNvPr>
          <p:cNvSpPr txBox="1"/>
          <p:nvPr/>
        </p:nvSpPr>
        <p:spPr>
          <a:xfrm>
            <a:off x="8903059" y="2469830"/>
            <a:ext cx="3140253" cy="646331"/>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noProof="0" dirty="0" err="1">
                <a:solidFill>
                  <a:prstClr val="white"/>
                </a:solidFill>
                <a:latin typeface="Century Gothic" panose="020B0502020202020204" pitchFamily="34" charset="0"/>
              </a:rPr>
              <a:t>sehr</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5" name="Picture 4">
            <a:extLst>
              <a:ext uri="{FF2B5EF4-FFF2-40B4-BE49-F238E27FC236}">
                <a16:creationId xmlns:a16="http://schemas.microsoft.com/office/drawing/2014/main" id="{594B570C-4B71-4B01-B698-989553AC0576}"/>
              </a:ext>
            </a:extLst>
          </p:cNvPr>
          <p:cNvPicPr>
            <a:picLocks noChangeAspect="1"/>
          </p:cNvPicPr>
          <p:nvPr/>
        </p:nvPicPr>
        <p:blipFill>
          <a:blip r:embed="rId6"/>
          <a:stretch>
            <a:fillRect/>
          </a:stretch>
        </p:blipFill>
        <p:spPr>
          <a:xfrm>
            <a:off x="3328051" y="4162990"/>
            <a:ext cx="1226926" cy="1569856"/>
          </a:xfrm>
          <a:prstGeom prst="rect">
            <a:avLst/>
          </a:prstGeom>
        </p:spPr>
      </p:pic>
      <p:pic>
        <p:nvPicPr>
          <p:cNvPr id="26" name="Picture 25">
            <a:extLst>
              <a:ext uri="{FF2B5EF4-FFF2-40B4-BE49-F238E27FC236}">
                <a16:creationId xmlns:a16="http://schemas.microsoft.com/office/drawing/2014/main" id="{6AD847F4-04C1-4020-A838-3A50ABA3F397}"/>
              </a:ext>
            </a:extLst>
          </p:cNvPr>
          <p:cNvPicPr>
            <a:picLocks noChangeAspect="1"/>
          </p:cNvPicPr>
          <p:nvPr/>
        </p:nvPicPr>
        <p:blipFill>
          <a:blip r:embed="rId7"/>
          <a:stretch>
            <a:fillRect/>
          </a:stretch>
        </p:blipFill>
        <p:spPr>
          <a:xfrm>
            <a:off x="845694" y="1871190"/>
            <a:ext cx="1104996" cy="1615580"/>
          </a:xfrm>
          <a:prstGeom prst="rect">
            <a:avLst/>
          </a:prstGeom>
        </p:spPr>
      </p:pic>
      <p:pic>
        <p:nvPicPr>
          <p:cNvPr id="1026" name="Picture 2" descr="Male, Man, Teacher, Professor">
            <a:extLst>
              <a:ext uri="{FF2B5EF4-FFF2-40B4-BE49-F238E27FC236}">
                <a16:creationId xmlns:a16="http://schemas.microsoft.com/office/drawing/2014/main" id="{46A3A21E-BB60-4ED7-AB9C-91F85E51E81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29767" y="2077035"/>
            <a:ext cx="1892751" cy="1351965"/>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3664597D-E729-4C1D-909B-22AFFD9AD772}"/>
              </a:ext>
            </a:extLst>
          </p:cNvPr>
          <p:cNvSpPr txBox="1"/>
          <p:nvPr/>
        </p:nvSpPr>
        <p:spPr>
          <a:xfrm>
            <a:off x="9866290" y="1754161"/>
            <a:ext cx="2177022" cy="769441"/>
          </a:xfrm>
          <a:prstGeom prst="rect">
            <a:avLst/>
          </a:prstGeom>
          <a:noFill/>
        </p:spPr>
        <p:txBody>
          <a:bodyPr wrap="square" rtlCol="0">
            <a:spAutoFit/>
          </a:bodyPr>
          <a:lstStyle/>
          <a:p>
            <a:r>
              <a:rPr lang="en-GB" sz="4400" dirty="0">
                <a:solidFill>
                  <a:srgbClr val="00B050"/>
                </a:solidFill>
                <a:latin typeface="Segoe Print" panose="02000600000000000000" pitchFamily="2" charset="0"/>
              </a:rPr>
              <a:t>very</a:t>
            </a:r>
          </a:p>
        </p:txBody>
      </p:sp>
      <p:sp>
        <p:nvSpPr>
          <p:cNvPr id="30" name="Oval Callout 19">
            <a:extLst>
              <a:ext uri="{FF2B5EF4-FFF2-40B4-BE49-F238E27FC236}">
                <a16:creationId xmlns:a16="http://schemas.microsoft.com/office/drawing/2014/main" id="{47CA480A-EE2D-4C2A-988B-05263A09E69F}"/>
              </a:ext>
            </a:extLst>
          </p:cNvPr>
          <p:cNvSpPr/>
          <p:nvPr/>
        </p:nvSpPr>
        <p:spPr>
          <a:xfrm>
            <a:off x="1192734" y="4406838"/>
            <a:ext cx="3678708" cy="750583"/>
          </a:xfrm>
          <a:prstGeom prst="wedgeEllipseCallout">
            <a:avLst>
              <a:gd name="adj1" fmla="val -38837"/>
              <a:gd name="adj2" fmla="val 146146"/>
            </a:avLst>
          </a:prstGeom>
          <a:solidFill>
            <a:srgbClr val="00206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chemeClr val="bg1"/>
                </a:solidFill>
                <a:effectLst/>
                <a:uLnTx/>
                <a:uFillTx/>
                <a:latin typeface="Century Gothic" panose="020F0302020204030204"/>
                <a:ea typeface="+mn-ea"/>
                <a:cs typeface="+mn-cs"/>
              </a:rPr>
              <a:t>Ich</a:t>
            </a:r>
            <a:r>
              <a:rPr kumimoji="0" lang="en-GB" sz="2000" b="1" i="0" u="none" strike="noStrike" kern="0" cap="none" spc="0" normalizeH="0" noProof="0" dirty="0">
                <a:ln>
                  <a:noFill/>
                </a:ln>
                <a:solidFill>
                  <a:schemeClr val="bg1"/>
                </a:solidFill>
                <a:effectLst/>
                <a:uLnTx/>
                <a:uFillTx/>
                <a:latin typeface="Century Gothic" panose="020F0302020204030204"/>
                <a:ea typeface="+mn-ea"/>
                <a:cs typeface="+mn-cs"/>
              </a:rPr>
              <a:t> bin Frau </a:t>
            </a:r>
            <a:r>
              <a:rPr kumimoji="0" lang="en-GB" sz="2000" b="1" i="0" u="none" strike="noStrike" kern="0" cap="none" spc="0" normalizeH="0" noProof="0" dirty="0" err="1">
                <a:ln>
                  <a:noFill/>
                </a:ln>
                <a:solidFill>
                  <a:schemeClr val="bg1"/>
                </a:solidFill>
                <a:effectLst/>
                <a:uLnTx/>
                <a:uFillTx/>
                <a:latin typeface="Century Gothic" panose="020F0302020204030204"/>
                <a:ea typeface="+mn-ea"/>
                <a:cs typeface="+mn-cs"/>
              </a:rPr>
              <a:t>Tahler</a:t>
            </a:r>
            <a:r>
              <a:rPr kumimoji="0" lang="en-GB" sz="2000" b="1" i="0" u="none" strike="noStrike" kern="0" cap="none" spc="0" normalizeH="0" noProof="0" dirty="0">
                <a:ln>
                  <a:noFill/>
                </a:ln>
                <a:solidFill>
                  <a:schemeClr val="bg1"/>
                </a:solidFill>
                <a:effectLst/>
                <a:uLnTx/>
                <a:uFillTx/>
                <a:latin typeface="Century Gothic" panose="020F0302020204030204"/>
                <a:ea typeface="+mn-ea"/>
                <a:cs typeface="+mn-cs"/>
              </a:rPr>
              <a:t>. </a:t>
            </a:r>
          </a:p>
        </p:txBody>
      </p:sp>
      <p:sp>
        <p:nvSpPr>
          <p:cNvPr id="31" name="Oval Callout 19">
            <a:extLst>
              <a:ext uri="{FF2B5EF4-FFF2-40B4-BE49-F238E27FC236}">
                <a16:creationId xmlns:a16="http://schemas.microsoft.com/office/drawing/2014/main" id="{BB4A98F9-9343-4C2A-8A8B-28F97C88C04C}"/>
              </a:ext>
            </a:extLst>
          </p:cNvPr>
          <p:cNvSpPr/>
          <p:nvPr/>
        </p:nvSpPr>
        <p:spPr>
          <a:xfrm>
            <a:off x="3053751" y="664725"/>
            <a:ext cx="5383166" cy="1288893"/>
          </a:xfrm>
          <a:prstGeom prst="wedgeEllipseCallout">
            <a:avLst>
              <a:gd name="adj1" fmla="val -61047"/>
              <a:gd name="adj2" fmla="val 70056"/>
            </a:avLst>
          </a:prstGeom>
          <a:solidFill>
            <a:srgbClr val="00206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chemeClr val="bg1"/>
                </a:solidFill>
                <a:effectLst/>
                <a:uLnTx/>
                <a:uFillTx/>
                <a:latin typeface="Century Gothic" panose="020F0302020204030204"/>
                <a:ea typeface="+mn-ea"/>
                <a:cs typeface="+mn-cs"/>
              </a:rPr>
              <a:t>To</a:t>
            </a:r>
            <a:r>
              <a:rPr kumimoji="0" lang="en-GB" sz="2000" b="1" i="0" u="none" strike="noStrike" kern="0" cap="none" spc="0" normalizeH="0" noProof="0" dirty="0">
                <a:ln>
                  <a:noFill/>
                </a:ln>
                <a:solidFill>
                  <a:schemeClr val="bg1"/>
                </a:solidFill>
                <a:effectLst/>
                <a:uLnTx/>
                <a:uFillTx/>
                <a:latin typeface="Century Gothic" panose="020F0302020204030204"/>
                <a:ea typeface="+mn-ea"/>
                <a:cs typeface="+mn-cs"/>
              </a:rPr>
              <a:t> say (the) man we use der Mann. But to say Mr XXX we need a different word: Herr </a:t>
            </a:r>
            <a:endParaRPr kumimoji="0" lang="en-GB" sz="2000" b="1" i="0" u="none" strike="noStrike" kern="0" cap="none" spc="0" normalizeH="0" baseline="0" noProof="0" dirty="0">
              <a:ln>
                <a:noFill/>
              </a:ln>
              <a:solidFill>
                <a:schemeClr val="bg1"/>
              </a:solidFill>
              <a:effectLst/>
              <a:uLnTx/>
              <a:uFillTx/>
              <a:latin typeface="Century Gothic" panose="020F0302020204030204"/>
              <a:ea typeface="+mn-ea"/>
              <a:cs typeface="+mn-cs"/>
            </a:endParaRPr>
          </a:p>
        </p:txBody>
      </p:sp>
      <p:sp>
        <p:nvSpPr>
          <p:cNvPr id="32" name="Oval Callout 19">
            <a:extLst>
              <a:ext uri="{FF2B5EF4-FFF2-40B4-BE49-F238E27FC236}">
                <a16:creationId xmlns:a16="http://schemas.microsoft.com/office/drawing/2014/main" id="{AD67BC21-FE5F-429D-8451-133A04935926}"/>
              </a:ext>
            </a:extLst>
          </p:cNvPr>
          <p:cNvSpPr/>
          <p:nvPr/>
        </p:nvSpPr>
        <p:spPr>
          <a:xfrm>
            <a:off x="7667670" y="1323746"/>
            <a:ext cx="1732478" cy="1172633"/>
          </a:xfrm>
          <a:prstGeom prst="wedgeEllipseCallout">
            <a:avLst>
              <a:gd name="adj1" fmla="val -158111"/>
              <a:gd name="adj2" fmla="val 42479"/>
            </a:avLst>
          </a:prstGeom>
          <a:solidFill>
            <a:srgbClr val="00206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chemeClr val="bg1"/>
                </a:solidFill>
                <a:effectLst/>
                <a:uLnTx/>
                <a:uFillTx/>
                <a:latin typeface="Century Gothic" panose="020F0302020204030204"/>
                <a:ea typeface="+mn-ea"/>
                <a:cs typeface="+mn-cs"/>
              </a:rPr>
              <a:t>Ich</a:t>
            </a:r>
            <a:r>
              <a:rPr kumimoji="0" lang="en-GB" sz="2000" b="1" i="0" u="none" strike="noStrike" kern="0" cap="none" spc="0" normalizeH="0" noProof="0" dirty="0">
                <a:ln>
                  <a:noFill/>
                </a:ln>
                <a:solidFill>
                  <a:schemeClr val="bg1"/>
                </a:solidFill>
                <a:effectLst/>
                <a:uLnTx/>
                <a:uFillTx/>
                <a:latin typeface="Century Gothic" panose="020F0302020204030204"/>
                <a:ea typeface="+mn-ea"/>
                <a:cs typeface="+mn-cs"/>
              </a:rPr>
              <a:t> bin Herr Klein. </a:t>
            </a:r>
            <a:endParaRPr kumimoji="0" lang="en-GB" sz="2000" b="1" i="0" u="none" strike="noStrike" kern="0" cap="none" spc="0" normalizeH="0" baseline="0" noProof="0" dirty="0">
              <a:ln>
                <a:noFill/>
              </a:ln>
              <a:solidFill>
                <a:schemeClr val="bg1"/>
              </a:solidFill>
              <a:effectLst/>
              <a:uLnTx/>
              <a:uFillTx/>
              <a:latin typeface="Century Gothic" panose="020F0302020204030204"/>
              <a:ea typeface="+mn-ea"/>
              <a:cs typeface="+mn-cs"/>
            </a:endParaRPr>
          </a:p>
        </p:txBody>
      </p:sp>
      <p:pic>
        <p:nvPicPr>
          <p:cNvPr id="29" name="Picture 28">
            <a:extLst>
              <a:ext uri="{FF2B5EF4-FFF2-40B4-BE49-F238E27FC236}">
                <a16:creationId xmlns:a16="http://schemas.microsoft.com/office/drawing/2014/main" id="{52385685-813B-489F-B5B3-0801D3C8A595}"/>
              </a:ext>
            </a:extLst>
          </p:cNvPr>
          <p:cNvPicPr>
            <a:picLocks noChangeAspect="1"/>
          </p:cNvPicPr>
          <p:nvPr/>
        </p:nvPicPr>
        <p:blipFill>
          <a:blip r:embed="rId9"/>
          <a:stretch>
            <a:fillRect/>
          </a:stretch>
        </p:blipFill>
        <p:spPr>
          <a:xfrm>
            <a:off x="186100" y="5051345"/>
            <a:ext cx="1481456" cy="1475360"/>
          </a:xfrm>
          <a:prstGeom prst="rect">
            <a:avLst/>
          </a:prstGeom>
        </p:spPr>
      </p:pic>
      <p:sp>
        <p:nvSpPr>
          <p:cNvPr id="38" name="Oval Callout 19">
            <a:extLst>
              <a:ext uri="{FF2B5EF4-FFF2-40B4-BE49-F238E27FC236}">
                <a16:creationId xmlns:a16="http://schemas.microsoft.com/office/drawing/2014/main" id="{044350D2-3F8B-4BA3-A1E7-66F70EC36E6C}"/>
              </a:ext>
            </a:extLst>
          </p:cNvPr>
          <p:cNvSpPr/>
          <p:nvPr/>
        </p:nvSpPr>
        <p:spPr>
          <a:xfrm>
            <a:off x="5695096" y="2808680"/>
            <a:ext cx="3167350" cy="1975623"/>
          </a:xfrm>
          <a:prstGeom prst="wedgeEllipseCallout">
            <a:avLst>
              <a:gd name="adj1" fmla="val -73278"/>
              <a:gd name="adj2" fmla="val 85062"/>
            </a:avLst>
          </a:prstGeom>
          <a:solidFill>
            <a:srgbClr val="00206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2000" b="1" kern="0" dirty="0">
                <a:solidFill>
                  <a:schemeClr val="bg1"/>
                </a:solidFill>
                <a:latin typeface="Century Gothic" panose="020F0302020204030204"/>
              </a:rPr>
              <a:t>D</a:t>
            </a:r>
            <a:r>
              <a:rPr kumimoji="0" lang="en-GB" sz="2000" b="1" i="0" u="none" strike="noStrike" kern="0" cap="none" spc="0" normalizeH="0" noProof="0" dirty="0" err="1">
                <a:ln>
                  <a:noFill/>
                </a:ln>
                <a:solidFill>
                  <a:schemeClr val="bg1"/>
                </a:solidFill>
                <a:effectLst/>
                <a:uLnTx/>
                <a:uFillTx/>
                <a:latin typeface="Century Gothic" panose="020F0302020204030204"/>
              </a:rPr>
              <a:t>ie</a:t>
            </a:r>
            <a:r>
              <a:rPr kumimoji="0" lang="en-GB" sz="2000" b="1" i="0" u="none" strike="noStrike" kern="0" cap="none" spc="0" normalizeH="0" noProof="0" dirty="0">
                <a:ln>
                  <a:noFill/>
                </a:ln>
                <a:solidFill>
                  <a:schemeClr val="bg1"/>
                </a:solidFill>
                <a:effectLst/>
                <a:uLnTx/>
                <a:uFillTx/>
                <a:latin typeface="Century Gothic" panose="020F0302020204030204"/>
              </a:rPr>
              <a:t> Frau means (the) woman. Frau XXX means Mrs or Ms XXX.</a:t>
            </a:r>
          </a:p>
        </p:txBody>
      </p:sp>
      <p:sp>
        <p:nvSpPr>
          <p:cNvPr id="39" name="Speech Bubble: Rectangle with Corners Rounded 38">
            <a:extLst>
              <a:ext uri="{FF2B5EF4-FFF2-40B4-BE49-F238E27FC236}">
                <a16:creationId xmlns:a16="http://schemas.microsoft.com/office/drawing/2014/main" id="{E2786140-9CD5-4823-AADF-B54D970AF1F7}"/>
              </a:ext>
            </a:extLst>
          </p:cNvPr>
          <p:cNvSpPr/>
          <p:nvPr/>
        </p:nvSpPr>
        <p:spPr>
          <a:xfrm>
            <a:off x="4527040" y="641238"/>
            <a:ext cx="5838996" cy="1015690"/>
          </a:xfrm>
          <a:prstGeom prst="wedgeRoundRectCallout">
            <a:avLst>
              <a:gd name="adj1" fmla="val -58536"/>
              <a:gd name="adj2" fmla="val -16079"/>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rPr>
              <a:t>What is your class teacher called?</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rPr>
              <a:t>Herr..?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rPr>
              <a:t>Frau..?</a:t>
            </a:r>
          </a:p>
        </p:txBody>
      </p:sp>
    </p:spTree>
    <p:extLst>
      <p:ext uri="{BB962C8B-B14F-4D97-AF65-F5344CB8AC3E}">
        <p14:creationId xmlns:p14="http://schemas.microsoft.com/office/powerpoint/2010/main" val="2984585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left)">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wipe(left)">
                                      <p:cBhvr>
                                        <p:cTn id="25" dur="500"/>
                                        <p:tgtEl>
                                          <p:spTgt spid="22"/>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wipe(left)">
                                      <p:cBhvr>
                                        <p:cTn id="34" dur="500"/>
                                        <p:tgtEl>
                                          <p:spTgt spid="23"/>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wipe(left)">
                                      <p:cBhvr>
                                        <p:cTn id="43" dur="500"/>
                                        <p:tgtEl>
                                          <p:spTgt spid="19"/>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28"/>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38"/>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29"/>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30"/>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xit" presetSubtype="0" fill="hold" grpId="1" nodeType="clickEffect">
                                  <p:stCondLst>
                                    <p:cond delay="0"/>
                                  </p:stCondLst>
                                  <p:childTnLst>
                                    <p:set>
                                      <p:cBhvr>
                                        <p:cTn id="61" dur="1" fill="hold">
                                          <p:stCondLst>
                                            <p:cond delay="0"/>
                                          </p:stCondLst>
                                        </p:cTn>
                                        <p:tgtEl>
                                          <p:spTgt spid="38"/>
                                        </p:tgtEl>
                                        <p:attrNameLst>
                                          <p:attrName>style.visibility</p:attrName>
                                        </p:attrNameLst>
                                      </p:cBhvr>
                                      <p:to>
                                        <p:strVal val="hidden"/>
                                      </p:to>
                                    </p:set>
                                  </p:childTnLst>
                                </p:cTn>
                              </p:par>
                              <p:par>
                                <p:cTn id="62" presetID="1" presetClass="exit" presetSubtype="0" fill="hold" grpId="2" nodeType="withEffect">
                                  <p:stCondLst>
                                    <p:cond delay="0"/>
                                  </p:stCondLst>
                                  <p:childTnLst>
                                    <p:set>
                                      <p:cBhvr>
                                        <p:cTn id="63" dur="1" fill="hold">
                                          <p:stCondLst>
                                            <p:cond delay="0"/>
                                          </p:stCondLst>
                                        </p:cTn>
                                        <p:tgtEl>
                                          <p:spTgt spid="30"/>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31"/>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32"/>
                                        </p:tgtEl>
                                        <p:attrNameLst>
                                          <p:attrName>style.visibility</p:attrName>
                                        </p:attrNameLst>
                                      </p:cBhvr>
                                      <p:to>
                                        <p:strVal val="visible"/>
                                      </p:to>
                                    </p:set>
                                  </p:childTnLst>
                                </p:cTn>
                              </p:par>
                              <p:par>
                                <p:cTn id="72" presetID="1" presetClass="exit" presetSubtype="0" fill="hold" grpId="1" nodeType="withEffect">
                                  <p:stCondLst>
                                    <p:cond delay="0"/>
                                  </p:stCondLst>
                                  <p:childTnLst>
                                    <p:set>
                                      <p:cBhvr>
                                        <p:cTn id="73" dur="1" fill="hold">
                                          <p:stCondLst>
                                            <p:cond delay="0"/>
                                          </p:stCondLst>
                                        </p:cTn>
                                        <p:tgtEl>
                                          <p:spTgt spid="30"/>
                                        </p:tgtEl>
                                        <p:attrNameLst>
                                          <p:attrName>style.visibility</p:attrName>
                                        </p:attrNameLst>
                                      </p:cBhvr>
                                      <p:to>
                                        <p:strVal val="hidden"/>
                                      </p:to>
                                    </p:set>
                                  </p:childTnLst>
                                </p:cTn>
                              </p:par>
                              <p:par>
                                <p:cTn id="74" presetID="1" presetClass="exit" presetSubtype="0" fill="hold" grpId="1" nodeType="withEffect">
                                  <p:stCondLst>
                                    <p:cond delay="0"/>
                                  </p:stCondLst>
                                  <p:childTnLst>
                                    <p:set>
                                      <p:cBhvr>
                                        <p:cTn id="75" dur="1" fill="hold">
                                          <p:stCondLst>
                                            <p:cond delay="0"/>
                                          </p:stCondLst>
                                        </p:cTn>
                                        <p:tgtEl>
                                          <p:spTgt spid="31"/>
                                        </p:tgtEl>
                                        <p:attrNameLst>
                                          <p:attrName>style.visibility</p:attrName>
                                        </p:attrNameLst>
                                      </p:cBhvr>
                                      <p:to>
                                        <p:strVal val="hidden"/>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grpId="0" nodeType="clickEffect">
                                  <p:stCondLst>
                                    <p:cond delay="0"/>
                                  </p:stCondLst>
                                  <p:childTnLst>
                                    <p:set>
                                      <p:cBhvr>
                                        <p:cTn id="79" dur="1" fill="hold">
                                          <p:stCondLst>
                                            <p:cond delay="0"/>
                                          </p:stCondLst>
                                        </p:cTn>
                                        <p:tgtEl>
                                          <p:spTgt spid="39"/>
                                        </p:tgtEl>
                                        <p:attrNameLst>
                                          <p:attrName>style.visibility</p:attrName>
                                        </p:attrNameLst>
                                      </p:cBhvr>
                                      <p:to>
                                        <p:strVal val="visible"/>
                                      </p:to>
                                    </p:set>
                                  </p:childTnLst>
                                </p:cTn>
                              </p:par>
                              <p:par>
                                <p:cTn id="80" presetID="1" presetClass="exit" presetSubtype="0" fill="hold" grpId="1" nodeType="withEffect">
                                  <p:stCondLst>
                                    <p:cond delay="0"/>
                                  </p:stCondLst>
                                  <p:childTnLst>
                                    <p:set>
                                      <p:cBhvr>
                                        <p:cTn id="81" dur="1" fill="hold">
                                          <p:stCondLst>
                                            <p:cond delay="0"/>
                                          </p:stCondLst>
                                        </p:cTn>
                                        <p:tgtEl>
                                          <p:spTgt spid="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19" grpId="0" animBg="1"/>
      <p:bldP spid="28" grpId="0"/>
      <p:bldP spid="30" grpId="0" animBg="1"/>
      <p:bldP spid="30" grpId="1" animBg="1"/>
      <p:bldP spid="30" grpId="2" animBg="1"/>
      <p:bldP spid="31" grpId="0" animBg="1"/>
      <p:bldP spid="31" grpId="1" animBg="1"/>
      <p:bldP spid="32" grpId="0" animBg="1"/>
      <p:bldP spid="32" grpId="1" animBg="1"/>
      <p:bldP spid="38" grpId="0" animBg="1"/>
      <p:bldP spid="38" grpId="1" animBg="1"/>
      <p:bldP spid="3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Group 51"/>
          <p:cNvGrpSpPr/>
          <p:nvPr/>
        </p:nvGrpSpPr>
        <p:grpSpPr>
          <a:xfrm>
            <a:off x="190573" y="1217564"/>
            <a:ext cx="4346229" cy="3971050"/>
            <a:chOff x="270788" y="969832"/>
            <a:chExt cx="4442319" cy="3588540"/>
          </a:xfrm>
        </p:grpSpPr>
        <p:cxnSp>
          <p:nvCxnSpPr>
            <p:cNvPr id="53" name="Curved Connector 52">
              <a:extLst>
                <a:ext uri="{FF2B5EF4-FFF2-40B4-BE49-F238E27FC236}">
                  <a16:creationId xmlns:a16="http://schemas.microsoft.com/office/drawing/2014/main" id="{2D189693-15C1-364F-B2F3-BC37F146A556}"/>
                </a:ext>
              </a:extLst>
            </p:cNvPr>
            <p:cNvCxnSpPr>
              <a:cxnSpLocks/>
              <a:stCxn id="54" idx="4"/>
            </p:cNvCxnSpPr>
            <p:nvPr/>
          </p:nvCxnSpPr>
          <p:spPr>
            <a:xfrm rot="16200000" flipH="1">
              <a:off x="1435299" y="1280564"/>
              <a:ext cx="2925474" cy="3630142"/>
            </a:xfrm>
            <a:prstGeom prst="curvedConnector2">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54" name="Oval 53">
              <a:extLst>
                <a:ext uri="{FF2B5EF4-FFF2-40B4-BE49-F238E27FC236}">
                  <a16:creationId xmlns:a16="http://schemas.microsoft.com/office/drawing/2014/main" id="{154668BA-02FA-0749-8371-17457C328F3B}"/>
                </a:ext>
              </a:extLst>
            </p:cNvPr>
            <p:cNvSpPr/>
            <p:nvPr/>
          </p:nvSpPr>
          <p:spPr>
            <a:xfrm>
              <a:off x="270788" y="969832"/>
              <a:ext cx="1624354" cy="663066"/>
            </a:xfrm>
            <a:prstGeom prst="ellipse">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3" name="TextBox 42">
            <a:extLst>
              <a:ext uri="{FF2B5EF4-FFF2-40B4-BE49-F238E27FC236}">
                <a16:creationId xmlns:a16="http://schemas.microsoft.com/office/drawing/2014/main" id="{05ED26FA-94A4-1144-96A1-85AEBB6344BB}"/>
              </a:ext>
            </a:extLst>
          </p:cNvPr>
          <p:cNvSpPr txBox="1"/>
          <p:nvPr/>
        </p:nvSpPr>
        <p:spPr>
          <a:xfrm>
            <a:off x="2225018" y="2199943"/>
            <a:ext cx="1898064" cy="461665"/>
          </a:xfrm>
          <a:prstGeom prst="rect">
            <a:avLst/>
          </a:prstGeom>
          <a:noFill/>
          <a:ln>
            <a:noFill/>
          </a:ln>
        </p:spPr>
        <p:txBody>
          <a:bodyPr wrap="square" rtlCol="0">
            <a:spAutoFit/>
          </a:bodyPr>
          <a:lstStyle/>
          <a:p>
            <a:pPr algn="ctr"/>
            <a:r>
              <a:rPr lang="en-GB" sz="2400" dirty="0" err="1">
                <a:solidFill>
                  <a:srgbClr val="115076"/>
                </a:solidFill>
                <a:latin typeface="Century Gothic" panose="020B0502020202020204" pitchFamily="34" charset="0"/>
              </a:rPr>
              <a:t>sehr</a:t>
            </a:r>
            <a:endParaRPr lang="en-GB" sz="2400" dirty="0">
              <a:solidFill>
                <a:srgbClr val="115076"/>
              </a:solidFill>
              <a:latin typeface="Century Gothic" panose="020B0502020202020204" pitchFamily="34" charset="0"/>
            </a:endParaRPr>
          </a:p>
        </p:txBody>
      </p:sp>
      <p:sp>
        <p:nvSpPr>
          <p:cNvPr id="47" name="TextBox 46">
            <a:extLst>
              <a:ext uri="{FF2B5EF4-FFF2-40B4-BE49-F238E27FC236}">
                <a16:creationId xmlns:a16="http://schemas.microsoft.com/office/drawing/2014/main" id="{C0438FBB-20C6-3E42-B716-8A878A628A10}"/>
              </a:ext>
            </a:extLst>
          </p:cNvPr>
          <p:cNvSpPr txBox="1"/>
          <p:nvPr/>
        </p:nvSpPr>
        <p:spPr>
          <a:xfrm>
            <a:off x="-74719" y="1350640"/>
            <a:ext cx="2132901" cy="461665"/>
          </a:xfrm>
          <a:prstGeom prst="rect">
            <a:avLst/>
          </a:prstGeom>
          <a:noFill/>
        </p:spPr>
        <p:txBody>
          <a:bodyPr wrap="square" rtlCol="0">
            <a:spAutoFit/>
          </a:bodyPr>
          <a:lstStyle/>
          <a:p>
            <a:pPr algn="ctr"/>
            <a:r>
              <a:rPr lang="en-GB" sz="2400" dirty="0">
                <a:solidFill>
                  <a:srgbClr val="115076"/>
                </a:solidFill>
                <a:latin typeface="Century Gothic" panose="020B0502020202020204" pitchFamily="34" charset="0"/>
              </a:rPr>
              <a:t>die Frau</a:t>
            </a:r>
          </a:p>
        </p:txBody>
      </p:sp>
      <p:sp>
        <p:nvSpPr>
          <p:cNvPr id="48" name="TextBox 47">
            <a:extLst>
              <a:ext uri="{FF2B5EF4-FFF2-40B4-BE49-F238E27FC236}">
                <a16:creationId xmlns:a16="http://schemas.microsoft.com/office/drawing/2014/main" id="{04A9B460-5B60-CB46-8749-5EBC17551F12}"/>
              </a:ext>
            </a:extLst>
          </p:cNvPr>
          <p:cNvSpPr txBox="1"/>
          <p:nvPr/>
        </p:nvSpPr>
        <p:spPr>
          <a:xfrm>
            <a:off x="3751636" y="1396791"/>
            <a:ext cx="2132901" cy="461665"/>
          </a:xfrm>
          <a:prstGeom prst="rect">
            <a:avLst/>
          </a:prstGeom>
          <a:noFill/>
        </p:spPr>
        <p:txBody>
          <a:bodyPr wrap="square" rtlCol="0">
            <a:spAutoFit/>
          </a:bodyPr>
          <a:lstStyle/>
          <a:p>
            <a:pPr algn="ctr"/>
            <a:r>
              <a:rPr lang="en-GB" sz="2400" dirty="0">
                <a:solidFill>
                  <a:srgbClr val="115076"/>
                </a:solidFill>
                <a:latin typeface="Century Gothic" panose="020B0502020202020204" pitchFamily="34" charset="0"/>
              </a:rPr>
              <a:t>der Lehrer</a:t>
            </a:r>
          </a:p>
        </p:txBody>
      </p:sp>
      <p:sp>
        <p:nvSpPr>
          <p:cNvPr id="51" name="TextBox 50">
            <a:extLst>
              <a:ext uri="{FF2B5EF4-FFF2-40B4-BE49-F238E27FC236}">
                <a16:creationId xmlns:a16="http://schemas.microsoft.com/office/drawing/2014/main" id="{EFCD5847-8EDE-BE49-93AA-37E24BB16B8E}"/>
              </a:ext>
            </a:extLst>
          </p:cNvPr>
          <p:cNvSpPr txBox="1"/>
          <p:nvPr/>
        </p:nvSpPr>
        <p:spPr>
          <a:xfrm>
            <a:off x="6225329" y="766777"/>
            <a:ext cx="2132901" cy="461665"/>
          </a:xfrm>
          <a:prstGeom prst="rect">
            <a:avLst/>
          </a:prstGeom>
          <a:noFill/>
        </p:spPr>
        <p:txBody>
          <a:bodyPr wrap="square" rtlCol="0">
            <a:spAutoFit/>
          </a:bodyPr>
          <a:lstStyle/>
          <a:p>
            <a:pPr algn="ctr"/>
            <a:r>
              <a:rPr lang="en-GB" sz="2400" dirty="0">
                <a:solidFill>
                  <a:srgbClr val="115076"/>
                </a:solidFill>
                <a:latin typeface="Century Gothic" panose="020B0502020202020204" pitchFamily="34" charset="0"/>
              </a:rPr>
              <a:t>der Mann</a:t>
            </a:r>
          </a:p>
        </p:txBody>
      </p:sp>
      <p:grpSp>
        <p:nvGrpSpPr>
          <p:cNvPr id="58" name="Group 57"/>
          <p:cNvGrpSpPr/>
          <p:nvPr/>
        </p:nvGrpSpPr>
        <p:grpSpPr>
          <a:xfrm>
            <a:off x="913286" y="1273111"/>
            <a:ext cx="5524723" cy="3775468"/>
            <a:chOff x="4511630" y="120484"/>
            <a:chExt cx="3299997" cy="4209113"/>
          </a:xfrm>
        </p:grpSpPr>
        <p:sp>
          <p:nvSpPr>
            <p:cNvPr id="59" name="Oval 58">
              <a:extLst>
                <a:ext uri="{FF2B5EF4-FFF2-40B4-BE49-F238E27FC236}">
                  <a16:creationId xmlns:a16="http://schemas.microsoft.com/office/drawing/2014/main" id="{6CF16436-24E9-F442-BAEC-530973D91B23}"/>
                </a:ext>
              </a:extLst>
            </p:cNvPr>
            <p:cNvSpPr/>
            <p:nvPr/>
          </p:nvSpPr>
          <p:spPr>
            <a:xfrm>
              <a:off x="5969689" y="120484"/>
              <a:ext cx="1841938" cy="919439"/>
            </a:xfrm>
            <a:prstGeom prst="ellipse">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0" name="Curved Connector 59">
              <a:extLst>
                <a:ext uri="{FF2B5EF4-FFF2-40B4-BE49-F238E27FC236}">
                  <a16:creationId xmlns:a16="http://schemas.microsoft.com/office/drawing/2014/main" id="{9DD75FF5-2D08-F045-8A9C-B6337DE03D7A}"/>
                </a:ext>
              </a:extLst>
            </p:cNvPr>
            <p:cNvCxnSpPr>
              <a:cxnSpLocks/>
              <a:stCxn id="59" idx="4"/>
            </p:cNvCxnSpPr>
            <p:nvPr/>
          </p:nvCxnSpPr>
          <p:spPr>
            <a:xfrm rot="5400000">
              <a:off x="4056307" y="1495246"/>
              <a:ext cx="3289674" cy="2379028"/>
            </a:xfrm>
            <a:prstGeom prst="curvedConnector3">
              <a:avLst>
                <a:gd name="adj1" fmla="val 50000"/>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grpSp>
        <p:nvGrpSpPr>
          <p:cNvPr id="61" name="Group 60"/>
          <p:cNvGrpSpPr/>
          <p:nvPr/>
        </p:nvGrpSpPr>
        <p:grpSpPr>
          <a:xfrm>
            <a:off x="2233560" y="2118677"/>
            <a:ext cx="4180111" cy="3899061"/>
            <a:chOff x="3369285" y="2330102"/>
            <a:chExt cx="4667083" cy="1321325"/>
          </a:xfrm>
        </p:grpSpPr>
        <p:sp>
          <p:nvSpPr>
            <p:cNvPr id="62" name="Oval 61">
              <a:extLst>
                <a:ext uri="{FF2B5EF4-FFF2-40B4-BE49-F238E27FC236}">
                  <a16:creationId xmlns:a16="http://schemas.microsoft.com/office/drawing/2014/main" id="{971079BC-1024-3D4A-8073-D55DBE7B800D}"/>
                </a:ext>
              </a:extLst>
            </p:cNvPr>
            <p:cNvSpPr/>
            <p:nvPr/>
          </p:nvSpPr>
          <p:spPr>
            <a:xfrm>
              <a:off x="3369285" y="2330102"/>
              <a:ext cx="2276081" cy="227671"/>
            </a:xfrm>
            <a:prstGeom prst="ellipse">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3" name="Curved Connector 62">
              <a:extLst>
                <a:ext uri="{FF2B5EF4-FFF2-40B4-BE49-F238E27FC236}">
                  <a16:creationId xmlns:a16="http://schemas.microsoft.com/office/drawing/2014/main" id="{86DEAEA1-8E17-C548-89D0-B61004BE34AA}"/>
                </a:ext>
              </a:extLst>
            </p:cNvPr>
            <p:cNvCxnSpPr>
              <a:cxnSpLocks/>
              <a:stCxn id="62" idx="5"/>
            </p:cNvCxnSpPr>
            <p:nvPr/>
          </p:nvCxnSpPr>
          <p:spPr>
            <a:xfrm rot="16200000" flipH="1">
              <a:off x="6110707" y="1725765"/>
              <a:ext cx="1126996" cy="2724327"/>
            </a:xfrm>
            <a:prstGeom prst="curvedConnector3">
              <a:avLst>
                <a:gd name="adj1" fmla="val 50000"/>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grpSp>
        <p:nvGrpSpPr>
          <p:cNvPr id="67" name="Group 66"/>
          <p:cNvGrpSpPr/>
          <p:nvPr/>
        </p:nvGrpSpPr>
        <p:grpSpPr>
          <a:xfrm>
            <a:off x="3178538" y="597017"/>
            <a:ext cx="5338563" cy="4577517"/>
            <a:chOff x="7708501" y="223466"/>
            <a:chExt cx="3904682" cy="3432420"/>
          </a:xfrm>
        </p:grpSpPr>
        <p:sp>
          <p:nvSpPr>
            <p:cNvPr id="68" name="Oval 67">
              <a:extLst>
                <a:ext uri="{FF2B5EF4-FFF2-40B4-BE49-F238E27FC236}">
                  <a16:creationId xmlns:a16="http://schemas.microsoft.com/office/drawing/2014/main" id="{FDD86F9A-6B90-144A-B328-2205E31028E0}"/>
                </a:ext>
              </a:extLst>
            </p:cNvPr>
            <p:cNvSpPr/>
            <p:nvPr/>
          </p:nvSpPr>
          <p:spPr>
            <a:xfrm>
              <a:off x="9820758" y="223466"/>
              <a:ext cx="1792425" cy="663066"/>
            </a:xfrm>
            <a:prstGeom prst="ellipse">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9" name="Curved Connector 68">
              <a:extLst>
                <a:ext uri="{FF2B5EF4-FFF2-40B4-BE49-F238E27FC236}">
                  <a16:creationId xmlns:a16="http://schemas.microsoft.com/office/drawing/2014/main" id="{81EE5008-000B-044B-8DB2-4DE5919E17C4}"/>
                </a:ext>
              </a:extLst>
            </p:cNvPr>
            <p:cNvCxnSpPr>
              <a:cxnSpLocks/>
              <a:stCxn id="31" idx="0"/>
              <a:endCxn id="68" idx="4"/>
            </p:cNvCxnSpPr>
            <p:nvPr/>
          </p:nvCxnSpPr>
          <p:spPr>
            <a:xfrm rot="5400000" flipH="1" flipV="1">
              <a:off x="7828059" y="766974"/>
              <a:ext cx="2769354" cy="3008470"/>
            </a:xfrm>
            <a:prstGeom prst="curvedConnector3">
              <a:avLst>
                <a:gd name="adj1" fmla="val 50000"/>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73" name="TextBox 72"/>
          <p:cNvSpPr txBox="1"/>
          <p:nvPr/>
        </p:nvSpPr>
        <p:spPr>
          <a:xfrm>
            <a:off x="456086" y="4713904"/>
            <a:ext cx="457200" cy="646331"/>
          </a:xfrm>
          <a:prstGeom prst="rect">
            <a:avLst/>
          </a:prstGeom>
          <a:noFill/>
        </p:spPr>
        <p:txBody>
          <a:bodyPr wrap="square" rtlCol="0">
            <a:spAutoFit/>
          </a:bodyPr>
          <a:lstStyle/>
          <a:p>
            <a:pPr algn="ctr"/>
            <a:r>
              <a:rPr lang="en-GB" sz="3600" b="1" dirty="0">
                <a:solidFill>
                  <a:srgbClr val="002060"/>
                </a:solidFill>
                <a:latin typeface="Century Gothic" panose="020B0502020202020204" pitchFamily="34" charset="0"/>
              </a:rPr>
              <a:t>1</a:t>
            </a:r>
          </a:p>
        </p:txBody>
      </p:sp>
      <p:sp>
        <p:nvSpPr>
          <p:cNvPr id="74" name="TextBox 73"/>
          <p:cNvSpPr txBox="1"/>
          <p:nvPr/>
        </p:nvSpPr>
        <p:spPr>
          <a:xfrm>
            <a:off x="2146996" y="4739020"/>
            <a:ext cx="457200" cy="646331"/>
          </a:xfrm>
          <a:prstGeom prst="rect">
            <a:avLst/>
          </a:prstGeom>
          <a:noFill/>
        </p:spPr>
        <p:txBody>
          <a:bodyPr wrap="square" rtlCol="0">
            <a:spAutoFit/>
          </a:bodyPr>
          <a:lstStyle/>
          <a:p>
            <a:pPr algn="ctr"/>
            <a:r>
              <a:rPr lang="en-GB" sz="3600" b="1" dirty="0">
                <a:solidFill>
                  <a:srgbClr val="002060"/>
                </a:solidFill>
                <a:latin typeface="Century Gothic" panose="020B0502020202020204" pitchFamily="34" charset="0"/>
              </a:rPr>
              <a:t>2</a:t>
            </a:r>
          </a:p>
        </p:txBody>
      </p:sp>
      <p:sp>
        <p:nvSpPr>
          <p:cNvPr id="75" name="TextBox 74"/>
          <p:cNvSpPr txBox="1"/>
          <p:nvPr/>
        </p:nvSpPr>
        <p:spPr>
          <a:xfrm>
            <a:off x="4026261" y="5300084"/>
            <a:ext cx="457200" cy="646331"/>
          </a:xfrm>
          <a:prstGeom prst="rect">
            <a:avLst/>
          </a:prstGeom>
          <a:noFill/>
        </p:spPr>
        <p:txBody>
          <a:bodyPr wrap="square" rtlCol="0">
            <a:spAutoFit/>
          </a:bodyPr>
          <a:lstStyle/>
          <a:p>
            <a:pPr algn="ctr"/>
            <a:r>
              <a:rPr lang="en-GB" sz="3600" b="1" dirty="0">
                <a:solidFill>
                  <a:srgbClr val="002060"/>
                </a:solidFill>
                <a:latin typeface="Century Gothic" panose="020B0502020202020204" pitchFamily="34" charset="0"/>
              </a:rPr>
              <a:t>3</a:t>
            </a:r>
          </a:p>
        </p:txBody>
      </p:sp>
      <p:sp>
        <p:nvSpPr>
          <p:cNvPr id="76" name="TextBox 75"/>
          <p:cNvSpPr txBox="1"/>
          <p:nvPr/>
        </p:nvSpPr>
        <p:spPr>
          <a:xfrm>
            <a:off x="5825805" y="5360235"/>
            <a:ext cx="457200" cy="646331"/>
          </a:xfrm>
          <a:prstGeom prst="rect">
            <a:avLst/>
          </a:prstGeom>
          <a:noFill/>
        </p:spPr>
        <p:txBody>
          <a:bodyPr wrap="square" rtlCol="0">
            <a:spAutoFit/>
          </a:bodyPr>
          <a:lstStyle/>
          <a:p>
            <a:pPr algn="ctr"/>
            <a:r>
              <a:rPr lang="en-GB" sz="3600" b="1" dirty="0">
                <a:solidFill>
                  <a:srgbClr val="002060"/>
                </a:solidFill>
                <a:latin typeface="Century Gothic" panose="020B0502020202020204" pitchFamily="34" charset="0"/>
              </a:rPr>
              <a:t>4</a:t>
            </a:r>
          </a:p>
        </p:txBody>
      </p:sp>
      <p:pic>
        <p:nvPicPr>
          <p:cNvPr id="11" name="Picture 10">
            <a:extLst>
              <a:ext uri="{FF2B5EF4-FFF2-40B4-BE49-F238E27FC236}">
                <a16:creationId xmlns:a16="http://schemas.microsoft.com/office/drawing/2014/main" id="{FFC1F651-4C29-413F-B983-EF0DBEC89CBD}"/>
              </a:ext>
            </a:extLst>
          </p:cNvPr>
          <p:cNvPicPr>
            <a:picLocks noChangeAspect="1"/>
          </p:cNvPicPr>
          <p:nvPr/>
        </p:nvPicPr>
        <p:blipFill>
          <a:blip r:embed="rId3"/>
          <a:stretch>
            <a:fillRect/>
          </a:stretch>
        </p:blipFill>
        <p:spPr>
          <a:xfrm>
            <a:off x="10428416" y="193704"/>
            <a:ext cx="1402202" cy="1146147"/>
          </a:xfrm>
          <a:prstGeom prst="rect">
            <a:avLst/>
          </a:prstGeom>
        </p:spPr>
      </p:pic>
      <p:pic>
        <p:nvPicPr>
          <p:cNvPr id="80" name="Graphic 79" descr="Teacher">
            <a:extLst>
              <a:ext uri="{FF2B5EF4-FFF2-40B4-BE49-F238E27FC236}">
                <a16:creationId xmlns:a16="http://schemas.microsoft.com/office/drawing/2014/main" id="{FDD91253-2B5A-4301-92CF-7F29D027CED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0401" y="33892"/>
            <a:ext cx="914400" cy="914400"/>
          </a:xfrm>
          <a:prstGeom prst="rect">
            <a:avLst/>
          </a:prstGeom>
        </p:spPr>
      </p:pic>
      <p:sp>
        <p:nvSpPr>
          <p:cNvPr id="82" name="Speech Bubble: Rectangle with Corners Rounded 81">
            <a:extLst>
              <a:ext uri="{FF2B5EF4-FFF2-40B4-BE49-F238E27FC236}">
                <a16:creationId xmlns:a16="http://schemas.microsoft.com/office/drawing/2014/main" id="{CFDA82C8-B4FE-430C-9E59-87C1F58B0E07}"/>
              </a:ext>
            </a:extLst>
          </p:cNvPr>
          <p:cNvSpPr/>
          <p:nvPr/>
        </p:nvSpPr>
        <p:spPr>
          <a:xfrm>
            <a:off x="1082965" y="237168"/>
            <a:ext cx="3140253"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Arial"/>
            </a:endParaRPr>
          </a:p>
        </p:txBody>
      </p:sp>
      <p:sp>
        <p:nvSpPr>
          <p:cNvPr id="81" name="TextBox 80">
            <a:extLst>
              <a:ext uri="{FF2B5EF4-FFF2-40B4-BE49-F238E27FC236}">
                <a16:creationId xmlns:a16="http://schemas.microsoft.com/office/drawing/2014/main" id="{C0CEFE53-11C7-4B38-9C91-85C6740ADCFF}"/>
              </a:ext>
            </a:extLst>
          </p:cNvPr>
          <p:cNvSpPr txBox="1"/>
          <p:nvPr/>
        </p:nvSpPr>
        <p:spPr>
          <a:xfrm>
            <a:off x="1084535" y="232264"/>
            <a:ext cx="309531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Vokabeln</a:t>
            </a: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lernen</a:t>
            </a:r>
            <a:endPar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pic>
        <p:nvPicPr>
          <p:cNvPr id="30" name="Picture 2" descr="Male, Man, Teacher, Professor">
            <a:extLst>
              <a:ext uri="{FF2B5EF4-FFF2-40B4-BE49-F238E27FC236}">
                <a16:creationId xmlns:a16="http://schemas.microsoft.com/office/drawing/2014/main" id="{AD98BDB1-3DD5-4611-9AC2-79CF405D260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0573" y="5392219"/>
            <a:ext cx="1892751" cy="135196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a:extLst>
              <a:ext uri="{FF2B5EF4-FFF2-40B4-BE49-F238E27FC236}">
                <a16:creationId xmlns:a16="http://schemas.microsoft.com/office/drawing/2014/main" id="{03B6799E-D568-445D-B350-38D951EADC4E}"/>
              </a:ext>
            </a:extLst>
          </p:cNvPr>
          <p:cNvPicPr>
            <a:picLocks noChangeAspect="1"/>
          </p:cNvPicPr>
          <p:nvPr/>
        </p:nvPicPr>
        <p:blipFill>
          <a:blip r:embed="rId7"/>
          <a:stretch>
            <a:fillRect/>
          </a:stretch>
        </p:blipFill>
        <p:spPr>
          <a:xfrm>
            <a:off x="2626040" y="5174534"/>
            <a:ext cx="1104996" cy="1615580"/>
          </a:xfrm>
          <a:prstGeom prst="rect">
            <a:avLst/>
          </a:prstGeom>
        </p:spPr>
      </p:pic>
      <p:sp>
        <p:nvSpPr>
          <p:cNvPr id="33" name="TextBox 32">
            <a:extLst>
              <a:ext uri="{FF2B5EF4-FFF2-40B4-BE49-F238E27FC236}">
                <a16:creationId xmlns:a16="http://schemas.microsoft.com/office/drawing/2014/main" id="{3CD0CD6F-929A-4208-84B4-658C7B72DAC8}"/>
              </a:ext>
            </a:extLst>
          </p:cNvPr>
          <p:cNvSpPr txBox="1"/>
          <p:nvPr/>
        </p:nvSpPr>
        <p:spPr>
          <a:xfrm>
            <a:off x="6092047" y="5849629"/>
            <a:ext cx="2177022" cy="769441"/>
          </a:xfrm>
          <a:prstGeom prst="rect">
            <a:avLst/>
          </a:prstGeom>
          <a:noFill/>
        </p:spPr>
        <p:txBody>
          <a:bodyPr wrap="square" rtlCol="0">
            <a:spAutoFit/>
          </a:bodyPr>
          <a:lstStyle/>
          <a:p>
            <a:r>
              <a:rPr lang="en-GB" sz="4400" dirty="0">
                <a:solidFill>
                  <a:srgbClr val="00B050"/>
                </a:solidFill>
                <a:latin typeface="Segoe Print" panose="02000600000000000000" pitchFamily="2" charset="0"/>
              </a:rPr>
              <a:t>very</a:t>
            </a:r>
          </a:p>
        </p:txBody>
      </p:sp>
      <p:pic>
        <p:nvPicPr>
          <p:cNvPr id="34" name="Picture 33">
            <a:extLst>
              <a:ext uri="{FF2B5EF4-FFF2-40B4-BE49-F238E27FC236}">
                <a16:creationId xmlns:a16="http://schemas.microsoft.com/office/drawing/2014/main" id="{D53D0E37-3BA6-4FE7-960E-8B1E05F5E3EF}"/>
              </a:ext>
            </a:extLst>
          </p:cNvPr>
          <p:cNvPicPr>
            <a:picLocks noChangeAspect="1"/>
          </p:cNvPicPr>
          <p:nvPr/>
        </p:nvPicPr>
        <p:blipFill>
          <a:blip r:embed="rId8"/>
          <a:stretch>
            <a:fillRect/>
          </a:stretch>
        </p:blipFill>
        <p:spPr>
          <a:xfrm>
            <a:off x="4516279" y="5232905"/>
            <a:ext cx="1226926" cy="1569856"/>
          </a:xfrm>
          <a:prstGeom prst="rect">
            <a:avLst/>
          </a:prstGeom>
        </p:spPr>
      </p:pic>
      <p:grpSp>
        <p:nvGrpSpPr>
          <p:cNvPr id="36" name="Group 35">
            <a:extLst>
              <a:ext uri="{FF2B5EF4-FFF2-40B4-BE49-F238E27FC236}">
                <a16:creationId xmlns:a16="http://schemas.microsoft.com/office/drawing/2014/main" id="{BD617036-AD20-4810-A299-5BD0635C73F3}"/>
              </a:ext>
            </a:extLst>
          </p:cNvPr>
          <p:cNvGrpSpPr/>
          <p:nvPr/>
        </p:nvGrpSpPr>
        <p:grpSpPr>
          <a:xfrm>
            <a:off x="8866301" y="1651119"/>
            <a:ext cx="2627777" cy="3625707"/>
            <a:chOff x="-248432" y="969832"/>
            <a:chExt cx="2143574" cy="3152552"/>
          </a:xfrm>
        </p:grpSpPr>
        <p:cxnSp>
          <p:nvCxnSpPr>
            <p:cNvPr id="37" name="Curved Connector 52">
              <a:extLst>
                <a:ext uri="{FF2B5EF4-FFF2-40B4-BE49-F238E27FC236}">
                  <a16:creationId xmlns:a16="http://schemas.microsoft.com/office/drawing/2014/main" id="{43C7001C-DA5B-484D-9A27-D584A062006A}"/>
                </a:ext>
              </a:extLst>
            </p:cNvPr>
            <p:cNvCxnSpPr>
              <a:cxnSpLocks/>
              <a:stCxn id="38" idx="4"/>
            </p:cNvCxnSpPr>
            <p:nvPr/>
          </p:nvCxnSpPr>
          <p:spPr>
            <a:xfrm rot="5400000">
              <a:off x="-827476" y="2211942"/>
              <a:ext cx="2489486" cy="1331397"/>
            </a:xfrm>
            <a:prstGeom prst="curvedConnector3">
              <a:avLst>
                <a:gd name="adj1" fmla="val 50000"/>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38" name="Oval 37">
              <a:extLst>
                <a:ext uri="{FF2B5EF4-FFF2-40B4-BE49-F238E27FC236}">
                  <a16:creationId xmlns:a16="http://schemas.microsoft.com/office/drawing/2014/main" id="{027124B8-BFBB-4B10-8C5E-9B23126674C3}"/>
                </a:ext>
              </a:extLst>
            </p:cNvPr>
            <p:cNvSpPr/>
            <p:nvPr/>
          </p:nvSpPr>
          <p:spPr>
            <a:xfrm>
              <a:off x="270788" y="969832"/>
              <a:ext cx="1624354" cy="663066"/>
            </a:xfrm>
            <a:prstGeom prst="ellipse">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 name="TextBox 39">
            <a:extLst>
              <a:ext uri="{FF2B5EF4-FFF2-40B4-BE49-F238E27FC236}">
                <a16:creationId xmlns:a16="http://schemas.microsoft.com/office/drawing/2014/main" id="{A4D82C2E-C838-435F-BC6E-5A9AE9050022}"/>
              </a:ext>
            </a:extLst>
          </p:cNvPr>
          <p:cNvSpPr txBox="1"/>
          <p:nvPr/>
        </p:nvSpPr>
        <p:spPr>
          <a:xfrm>
            <a:off x="9422816" y="1794800"/>
            <a:ext cx="2132901" cy="461665"/>
          </a:xfrm>
          <a:prstGeom prst="rect">
            <a:avLst/>
          </a:prstGeom>
          <a:noFill/>
        </p:spPr>
        <p:txBody>
          <a:bodyPr wrap="square" rtlCol="0">
            <a:spAutoFit/>
          </a:bodyPr>
          <a:lstStyle/>
          <a:p>
            <a:pPr algn="ctr"/>
            <a:r>
              <a:rPr lang="en-GB" sz="2400" dirty="0">
                <a:solidFill>
                  <a:srgbClr val="115076"/>
                </a:solidFill>
                <a:latin typeface="Century Gothic" panose="020B0502020202020204" pitchFamily="34" charset="0"/>
              </a:rPr>
              <a:t>die </a:t>
            </a:r>
            <a:r>
              <a:rPr lang="en-GB" sz="2400" dirty="0" err="1">
                <a:solidFill>
                  <a:srgbClr val="115076"/>
                </a:solidFill>
                <a:latin typeface="Century Gothic" panose="020B0502020202020204" pitchFamily="34" charset="0"/>
              </a:rPr>
              <a:t>Lehrerin</a:t>
            </a:r>
            <a:endParaRPr lang="en-GB" sz="2400" dirty="0">
              <a:solidFill>
                <a:srgbClr val="115076"/>
              </a:solidFill>
              <a:latin typeface="Century Gothic" panose="020B0502020202020204" pitchFamily="34" charset="0"/>
            </a:endParaRPr>
          </a:p>
        </p:txBody>
      </p:sp>
      <p:sp>
        <p:nvSpPr>
          <p:cNvPr id="44" name="TextBox 43">
            <a:extLst>
              <a:ext uri="{FF2B5EF4-FFF2-40B4-BE49-F238E27FC236}">
                <a16:creationId xmlns:a16="http://schemas.microsoft.com/office/drawing/2014/main" id="{9A92ABC2-72A8-497A-9B1D-7A13C018A39E}"/>
              </a:ext>
            </a:extLst>
          </p:cNvPr>
          <p:cNvSpPr txBox="1"/>
          <p:nvPr/>
        </p:nvSpPr>
        <p:spPr>
          <a:xfrm>
            <a:off x="7890699" y="5237200"/>
            <a:ext cx="457200" cy="646331"/>
          </a:xfrm>
          <a:prstGeom prst="rect">
            <a:avLst/>
          </a:prstGeom>
          <a:noFill/>
        </p:spPr>
        <p:txBody>
          <a:bodyPr wrap="square" rtlCol="0">
            <a:spAutoFit/>
          </a:bodyPr>
          <a:lstStyle/>
          <a:p>
            <a:pPr algn="ctr"/>
            <a:r>
              <a:rPr lang="en-GB" sz="3600" b="1" dirty="0">
                <a:solidFill>
                  <a:srgbClr val="002060"/>
                </a:solidFill>
                <a:latin typeface="Century Gothic" panose="020B0502020202020204" pitchFamily="34" charset="0"/>
              </a:rPr>
              <a:t>5</a:t>
            </a:r>
          </a:p>
        </p:txBody>
      </p:sp>
      <p:sp>
        <p:nvSpPr>
          <p:cNvPr id="49" name="TextBox 48">
            <a:extLst>
              <a:ext uri="{FF2B5EF4-FFF2-40B4-BE49-F238E27FC236}">
                <a16:creationId xmlns:a16="http://schemas.microsoft.com/office/drawing/2014/main" id="{A93FE00D-1E7F-435F-B214-EFEF3F88B2E1}"/>
              </a:ext>
            </a:extLst>
          </p:cNvPr>
          <p:cNvSpPr txBox="1"/>
          <p:nvPr/>
        </p:nvSpPr>
        <p:spPr>
          <a:xfrm>
            <a:off x="10489267" y="5148746"/>
            <a:ext cx="457200" cy="646331"/>
          </a:xfrm>
          <a:prstGeom prst="rect">
            <a:avLst/>
          </a:prstGeom>
          <a:noFill/>
        </p:spPr>
        <p:txBody>
          <a:bodyPr wrap="square" rtlCol="0">
            <a:spAutoFit/>
          </a:bodyPr>
          <a:lstStyle/>
          <a:p>
            <a:pPr algn="ctr"/>
            <a:r>
              <a:rPr lang="en-GB" sz="3600" b="1" dirty="0">
                <a:solidFill>
                  <a:srgbClr val="002060"/>
                </a:solidFill>
                <a:latin typeface="Century Gothic" panose="020B0502020202020204" pitchFamily="34" charset="0"/>
              </a:rPr>
              <a:t>6</a:t>
            </a:r>
          </a:p>
        </p:txBody>
      </p:sp>
      <p:sp>
        <p:nvSpPr>
          <p:cNvPr id="14" name="Rectangle 13">
            <a:extLst>
              <a:ext uri="{FF2B5EF4-FFF2-40B4-BE49-F238E27FC236}">
                <a16:creationId xmlns:a16="http://schemas.microsoft.com/office/drawing/2014/main" id="{95926185-37AF-4B71-93AB-688FCD2B4DA2}"/>
              </a:ext>
            </a:extLst>
          </p:cNvPr>
          <p:cNvSpPr/>
          <p:nvPr/>
        </p:nvSpPr>
        <p:spPr>
          <a:xfrm>
            <a:off x="10875266" y="5623249"/>
            <a:ext cx="1029449" cy="923330"/>
          </a:xfrm>
          <a:prstGeom prst="rect">
            <a:avLst/>
          </a:prstGeom>
          <a:noFill/>
        </p:spPr>
        <p:txBody>
          <a:bodyPr wrap="none" lIns="91440" tIns="45720" rIns="91440" bIns="45720">
            <a:spAutoFit/>
          </a:bodyPr>
          <a:lstStyle/>
          <a:p>
            <a:pPr algn="ctr"/>
            <a:r>
              <a:rPr lang="en-US" sz="5400" b="1" cap="none" spc="0"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Mr</a:t>
            </a:r>
            <a:endPar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
        <p:nvSpPr>
          <p:cNvPr id="64" name="TextBox 63">
            <a:extLst>
              <a:ext uri="{FF2B5EF4-FFF2-40B4-BE49-F238E27FC236}">
                <a16:creationId xmlns:a16="http://schemas.microsoft.com/office/drawing/2014/main" id="{87503E36-407D-433D-A917-FCEE7773221B}"/>
              </a:ext>
            </a:extLst>
          </p:cNvPr>
          <p:cNvSpPr txBox="1"/>
          <p:nvPr/>
        </p:nvSpPr>
        <p:spPr>
          <a:xfrm>
            <a:off x="7264878" y="1794800"/>
            <a:ext cx="2132901" cy="461665"/>
          </a:xfrm>
          <a:prstGeom prst="rect">
            <a:avLst/>
          </a:prstGeom>
          <a:noFill/>
        </p:spPr>
        <p:txBody>
          <a:bodyPr wrap="square" rtlCol="0">
            <a:spAutoFit/>
          </a:bodyPr>
          <a:lstStyle/>
          <a:p>
            <a:pPr algn="ctr"/>
            <a:r>
              <a:rPr lang="en-GB" sz="2400" dirty="0">
                <a:solidFill>
                  <a:srgbClr val="115076"/>
                </a:solidFill>
                <a:latin typeface="Century Gothic" panose="020B0502020202020204" pitchFamily="34" charset="0"/>
              </a:rPr>
              <a:t>Herr</a:t>
            </a:r>
          </a:p>
        </p:txBody>
      </p:sp>
      <p:grpSp>
        <p:nvGrpSpPr>
          <p:cNvPr id="65" name="Group 64">
            <a:extLst>
              <a:ext uri="{FF2B5EF4-FFF2-40B4-BE49-F238E27FC236}">
                <a16:creationId xmlns:a16="http://schemas.microsoft.com/office/drawing/2014/main" id="{F16EB1C6-6646-45D4-AD9A-522B5A455ACC}"/>
              </a:ext>
            </a:extLst>
          </p:cNvPr>
          <p:cNvGrpSpPr/>
          <p:nvPr/>
        </p:nvGrpSpPr>
        <p:grpSpPr>
          <a:xfrm>
            <a:off x="7509677" y="1651050"/>
            <a:ext cx="3769037" cy="4021491"/>
            <a:chOff x="270788" y="969832"/>
            <a:chExt cx="3260529" cy="3941980"/>
          </a:xfrm>
        </p:grpSpPr>
        <p:cxnSp>
          <p:nvCxnSpPr>
            <p:cNvPr id="66" name="Curved Connector 52">
              <a:extLst>
                <a:ext uri="{FF2B5EF4-FFF2-40B4-BE49-F238E27FC236}">
                  <a16:creationId xmlns:a16="http://schemas.microsoft.com/office/drawing/2014/main" id="{035C02DA-AE07-4C81-AF74-6A54BA1861DE}"/>
                </a:ext>
              </a:extLst>
            </p:cNvPr>
            <p:cNvCxnSpPr>
              <a:cxnSpLocks/>
              <a:stCxn id="70" idx="4"/>
              <a:endCxn id="14" idx="0"/>
            </p:cNvCxnSpPr>
            <p:nvPr/>
          </p:nvCxnSpPr>
          <p:spPr>
            <a:xfrm rot="16200000" flipH="1">
              <a:off x="667683" y="2048179"/>
              <a:ext cx="3278915" cy="2448352"/>
            </a:xfrm>
            <a:prstGeom prst="curvedConnector3">
              <a:avLst>
                <a:gd name="adj1" fmla="val 50000"/>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70" name="Oval 69">
              <a:extLst>
                <a:ext uri="{FF2B5EF4-FFF2-40B4-BE49-F238E27FC236}">
                  <a16:creationId xmlns:a16="http://schemas.microsoft.com/office/drawing/2014/main" id="{F7DFD45C-2BCC-42D6-8407-BAA8CBAF499E}"/>
                </a:ext>
              </a:extLst>
            </p:cNvPr>
            <p:cNvSpPr/>
            <p:nvPr/>
          </p:nvSpPr>
          <p:spPr>
            <a:xfrm>
              <a:off x="270788" y="969832"/>
              <a:ext cx="1624354" cy="663066"/>
            </a:xfrm>
            <a:prstGeom prst="ellipse">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1" name="Picture 70">
            <a:extLst>
              <a:ext uri="{FF2B5EF4-FFF2-40B4-BE49-F238E27FC236}">
                <a16:creationId xmlns:a16="http://schemas.microsoft.com/office/drawing/2014/main" id="{16869AD0-7543-4DB5-9D7F-4293703E6101}"/>
              </a:ext>
            </a:extLst>
          </p:cNvPr>
          <p:cNvPicPr>
            <a:picLocks noChangeAspect="1"/>
          </p:cNvPicPr>
          <p:nvPr/>
        </p:nvPicPr>
        <p:blipFill>
          <a:blip r:embed="rId9"/>
          <a:stretch>
            <a:fillRect/>
          </a:stretch>
        </p:blipFill>
        <p:spPr>
          <a:xfrm>
            <a:off x="8444415" y="5321401"/>
            <a:ext cx="1376556" cy="1376556"/>
          </a:xfrm>
          <a:prstGeom prst="rect">
            <a:avLst/>
          </a:prstGeom>
        </p:spPr>
      </p:pic>
    </p:spTree>
    <p:extLst>
      <p:ext uri="{BB962C8B-B14F-4D97-AF65-F5344CB8AC3E}">
        <p14:creationId xmlns:p14="http://schemas.microsoft.com/office/powerpoint/2010/main" val="1406306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4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childTnLst>
                                    <p:set>
                                      <p:cBhvr>
                                        <p:cTn id="18" dur="1" fill="hold">
                                          <p:stCondLst>
                                            <p:cond delay="0"/>
                                          </p:stCondLst>
                                        </p:cTn>
                                        <p:tgtEl>
                                          <p:spTgt spid="4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4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1" nodeType="clickEffect">
                                  <p:stCondLst>
                                    <p:cond delay="0"/>
                                  </p:stCondLst>
                                  <p:childTnLst>
                                    <p:set>
                                      <p:cBhvr>
                                        <p:cTn id="26" dur="1" fill="hold">
                                          <p:stCondLst>
                                            <p:cond delay="0"/>
                                          </p:stCondLst>
                                        </p:cTn>
                                        <p:tgtEl>
                                          <p:spTgt spid="4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5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1" nodeType="clickEffect">
                                  <p:stCondLst>
                                    <p:cond delay="0"/>
                                  </p:stCondLst>
                                  <p:childTnLst>
                                    <p:set>
                                      <p:cBhvr>
                                        <p:cTn id="34" dur="1" fill="hold">
                                          <p:stCondLst>
                                            <p:cond delay="0"/>
                                          </p:stCondLst>
                                        </p:cTn>
                                        <p:tgtEl>
                                          <p:spTgt spid="5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40"/>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1" nodeType="clickEffect">
                                  <p:stCondLst>
                                    <p:cond delay="0"/>
                                  </p:stCondLst>
                                  <p:childTnLst>
                                    <p:set>
                                      <p:cBhvr>
                                        <p:cTn id="42" dur="1" fill="hold">
                                          <p:stCondLst>
                                            <p:cond delay="0"/>
                                          </p:stCondLst>
                                        </p:cTn>
                                        <p:tgtEl>
                                          <p:spTgt spid="4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64"/>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1" nodeType="clickEffect">
                                  <p:stCondLst>
                                    <p:cond delay="0"/>
                                  </p:stCondLst>
                                  <p:childTnLst>
                                    <p:set>
                                      <p:cBhvr>
                                        <p:cTn id="50" dur="1" fill="hold">
                                          <p:stCondLst>
                                            <p:cond delay="0"/>
                                          </p:stCondLst>
                                        </p:cTn>
                                        <p:tgtEl>
                                          <p:spTgt spid="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1" restart="whenNotActive" fill="hold" evtFilter="cancelBubble" nodeType="interactiveSeq">
                <p:stCondLst>
                  <p:cond evt="onClick" delay="0">
                    <p:tgtEl>
                      <p:spTgt spid="75"/>
                    </p:tgtEl>
                  </p:cond>
                </p:stCondLst>
                <p:endSync evt="end" delay="0">
                  <p:rtn val="all"/>
                </p:endSync>
                <p:childTnLst>
                  <p:par>
                    <p:cTn id="52" fill="hold">
                      <p:stCondLst>
                        <p:cond delay="0"/>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52"/>
                                        </p:tgtEl>
                                        <p:attrNameLst>
                                          <p:attrName>style.visibility</p:attrName>
                                        </p:attrNameLst>
                                      </p:cBhvr>
                                      <p:to>
                                        <p:strVal val="visible"/>
                                      </p:to>
                                    </p:set>
                                    <p:animEffect transition="in" filter="fade">
                                      <p:cBhvr>
                                        <p:cTn id="56" dur="500"/>
                                        <p:tgtEl>
                                          <p:spTgt spid="52"/>
                                        </p:tgtEl>
                                      </p:cBhvr>
                                    </p:animEffect>
                                  </p:childTnLst>
                                </p:cTn>
                              </p:par>
                            </p:childTnLst>
                          </p:cTn>
                        </p:par>
                      </p:childTnLst>
                    </p:cTn>
                  </p:par>
                </p:childTnLst>
              </p:cTn>
              <p:nextCondLst>
                <p:cond evt="onClick" delay="0">
                  <p:tgtEl>
                    <p:spTgt spid="75"/>
                  </p:tgtEl>
                </p:cond>
              </p:nextCondLst>
            </p:seq>
            <p:seq concurrent="1" nextAc="seek">
              <p:cTn id="57" restart="whenNotActive" fill="hold" evtFilter="cancelBubble" nodeType="interactiveSeq">
                <p:stCondLst>
                  <p:cond evt="onClick" delay="0">
                    <p:tgtEl>
                      <p:spTgt spid="74"/>
                    </p:tgtEl>
                  </p:cond>
                </p:stCondLst>
                <p:endSync evt="end" delay="0">
                  <p:rtn val="all"/>
                </p:endSync>
                <p:childTnLst>
                  <p:par>
                    <p:cTn id="58" fill="hold">
                      <p:stCondLst>
                        <p:cond delay="0"/>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67"/>
                                        </p:tgtEl>
                                        <p:attrNameLst>
                                          <p:attrName>style.visibility</p:attrName>
                                        </p:attrNameLst>
                                      </p:cBhvr>
                                      <p:to>
                                        <p:strVal val="visible"/>
                                      </p:to>
                                    </p:set>
                                    <p:animEffect transition="in" filter="fade">
                                      <p:cBhvr>
                                        <p:cTn id="62" dur="500"/>
                                        <p:tgtEl>
                                          <p:spTgt spid="67"/>
                                        </p:tgtEl>
                                      </p:cBhvr>
                                    </p:animEffect>
                                  </p:childTnLst>
                                </p:cTn>
                              </p:par>
                            </p:childTnLst>
                          </p:cTn>
                        </p:par>
                      </p:childTnLst>
                    </p:cTn>
                  </p:par>
                </p:childTnLst>
              </p:cTn>
              <p:nextCondLst>
                <p:cond evt="onClick" delay="0">
                  <p:tgtEl>
                    <p:spTgt spid="74"/>
                  </p:tgtEl>
                </p:cond>
              </p:nextCondLst>
            </p:seq>
            <p:seq concurrent="1" nextAc="seek">
              <p:cTn id="63" restart="whenNotActive" fill="hold" evtFilter="cancelBubble" nodeType="interactiveSeq">
                <p:stCondLst>
                  <p:cond evt="onClick" delay="0">
                    <p:tgtEl>
                      <p:spTgt spid="76"/>
                    </p:tgtEl>
                  </p:cond>
                </p:stCondLst>
                <p:endSync evt="end" delay="0">
                  <p:rtn val="all"/>
                </p:endSync>
                <p:childTnLst>
                  <p:par>
                    <p:cTn id="64" fill="hold">
                      <p:stCondLst>
                        <p:cond delay="0"/>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61"/>
                                        </p:tgtEl>
                                        <p:attrNameLst>
                                          <p:attrName>style.visibility</p:attrName>
                                        </p:attrNameLst>
                                      </p:cBhvr>
                                      <p:to>
                                        <p:strVal val="visible"/>
                                      </p:to>
                                    </p:set>
                                    <p:animEffect transition="in" filter="fade">
                                      <p:cBhvr>
                                        <p:cTn id="68" dur="500"/>
                                        <p:tgtEl>
                                          <p:spTgt spid="61"/>
                                        </p:tgtEl>
                                      </p:cBhvr>
                                    </p:animEffect>
                                  </p:childTnLst>
                                </p:cTn>
                              </p:par>
                            </p:childTnLst>
                          </p:cTn>
                        </p:par>
                      </p:childTnLst>
                    </p:cTn>
                  </p:par>
                </p:childTnLst>
              </p:cTn>
              <p:nextCondLst>
                <p:cond evt="onClick" delay="0">
                  <p:tgtEl>
                    <p:spTgt spid="76"/>
                  </p:tgtEl>
                </p:cond>
              </p:nextCondLst>
            </p:seq>
            <p:seq concurrent="1" nextAc="seek">
              <p:cTn id="69" restart="whenNotActive" fill="hold" evtFilter="cancelBubble" nodeType="interactiveSeq">
                <p:stCondLst>
                  <p:cond evt="onClick" delay="0">
                    <p:tgtEl>
                      <p:spTgt spid="73"/>
                    </p:tgtEl>
                  </p:cond>
                </p:stCondLst>
                <p:endSync evt="end" delay="0">
                  <p:rtn val="all"/>
                </p:endSync>
                <p:childTnLst>
                  <p:par>
                    <p:cTn id="70" fill="hold">
                      <p:stCondLst>
                        <p:cond delay="0"/>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58"/>
                                        </p:tgtEl>
                                        <p:attrNameLst>
                                          <p:attrName>style.visibility</p:attrName>
                                        </p:attrNameLst>
                                      </p:cBhvr>
                                      <p:to>
                                        <p:strVal val="visible"/>
                                      </p:to>
                                    </p:set>
                                    <p:animEffect transition="in" filter="fade">
                                      <p:cBhvr>
                                        <p:cTn id="74" dur="500"/>
                                        <p:tgtEl>
                                          <p:spTgt spid="58"/>
                                        </p:tgtEl>
                                      </p:cBhvr>
                                    </p:animEffect>
                                  </p:childTnLst>
                                </p:cTn>
                              </p:par>
                            </p:childTnLst>
                          </p:cTn>
                        </p:par>
                      </p:childTnLst>
                    </p:cTn>
                  </p:par>
                </p:childTnLst>
              </p:cTn>
              <p:nextCondLst>
                <p:cond evt="onClick" delay="0">
                  <p:tgtEl>
                    <p:spTgt spid="7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36"/>
                                        </p:tgtEl>
                                        <p:attrNameLst>
                                          <p:attrName>style.visibility</p:attrName>
                                        </p:attrNameLst>
                                      </p:cBhvr>
                                      <p:to>
                                        <p:strVal val="visible"/>
                                      </p:to>
                                    </p:set>
                                    <p:animEffect transition="in" filter="fade">
                                      <p:cBhvr>
                                        <p:cTn id="80" dur="500"/>
                                        <p:tgtEl>
                                          <p:spTgt spid="36"/>
                                        </p:tgtEl>
                                      </p:cBhvr>
                                    </p:animEffect>
                                  </p:childTnLst>
                                </p:cTn>
                              </p:par>
                            </p:childTnLst>
                          </p:cTn>
                        </p:par>
                      </p:childTnLst>
                    </p:cTn>
                  </p:par>
                </p:childTnLst>
              </p:cTn>
              <p:nextCondLst>
                <p:cond evt="onClick" delay="0">
                  <p:tgtEl>
                    <p:spTgt spid="44"/>
                  </p:tgtEl>
                </p:cond>
              </p:nextCondLst>
            </p:seq>
            <p:seq concurrent="1" nextAc="seek">
              <p:cTn id="81" restart="whenNotActive" fill="hold" evtFilter="cancelBubble" nodeType="interactiveSeq">
                <p:stCondLst>
                  <p:cond evt="onClick" delay="0">
                    <p:tgtEl>
                      <p:spTgt spid="49"/>
                    </p:tgtEl>
                  </p:cond>
                </p:stCondLst>
                <p:endSync evt="end" delay="0">
                  <p:rtn val="all"/>
                </p:endSync>
                <p:childTnLst>
                  <p:par>
                    <p:cTn id="82" fill="hold">
                      <p:stCondLst>
                        <p:cond delay="0"/>
                      </p:stCondLst>
                      <p:childTnLst>
                        <p:par>
                          <p:cTn id="83" fill="hold">
                            <p:stCondLst>
                              <p:cond delay="0"/>
                            </p:stCondLst>
                            <p:childTnLst>
                              <p:par>
                                <p:cTn id="84" presetID="10" presetClass="entr" presetSubtype="0" fill="hold" nodeType="clickEffect">
                                  <p:stCondLst>
                                    <p:cond delay="0"/>
                                  </p:stCondLst>
                                  <p:childTnLst>
                                    <p:set>
                                      <p:cBhvr>
                                        <p:cTn id="85" dur="1" fill="hold">
                                          <p:stCondLst>
                                            <p:cond delay="0"/>
                                          </p:stCondLst>
                                        </p:cTn>
                                        <p:tgtEl>
                                          <p:spTgt spid="65"/>
                                        </p:tgtEl>
                                        <p:attrNameLst>
                                          <p:attrName>style.visibility</p:attrName>
                                        </p:attrNameLst>
                                      </p:cBhvr>
                                      <p:to>
                                        <p:strVal val="visible"/>
                                      </p:to>
                                    </p:set>
                                    <p:animEffect transition="in" filter="fade">
                                      <p:cBhvr>
                                        <p:cTn id="86" dur="500"/>
                                        <p:tgtEl>
                                          <p:spTgt spid="65"/>
                                        </p:tgtEl>
                                      </p:cBhvr>
                                    </p:animEffect>
                                  </p:childTnLst>
                                </p:cTn>
                              </p:par>
                            </p:childTnLst>
                          </p:cTn>
                        </p:par>
                      </p:childTnLst>
                    </p:cTn>
                  </p:par>
                </p:childTnLst>
              </p:cTn>
              <p:nextCondLst>
                <p:cond evt="onClick" delay="0">
                  <p:tgtEl>
                    <p:spTgt spid="49"/>
                  </p:tgtEl>
                </p:cond>
              </p:nextCondLst>
            </p:seq>
          </p:childTnLst>
        </p:cTn>
      </p:par>
    </p:tnLst>
    <p:bldLst>
      <p:bldP spid="43" grpId="0"/>
      <p:bldP spid="43" grpId="1"/>
      <p:bldP spid="47" grpId="0"/>
      <p:bldP spid="47" grpId="1"/>
      <p:bldP spid="48" grpId="0"/>
      <p:bldP spid="48" grpId="1"/>
      <p:bldP spid="51" grpId="0"/>
      <p:bldP spid="51" grpId="1"/>
      <p:bldP spid="40" grpId="0"/>
      <p:bldP spid="40" grpId="1"/>
      <p:bldP spid="64" grpId="0"/>
      <p:bldP spid="64" grpId="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2">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2862</Words>
  <Application>Microsoft Office PowerPoint</Application>
  <PresentationFormat>Widescreen</PresentationFormat>
  <Paragraphs>346</Paragraphs>
  <Slides>18</Slides>
  <Notes>18</Notes>
  <HiddenSlides>0</HiddenSlides>
  <MMClips>0</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1_Office Theme</vt:lpstr>
      <vt:lpstr>Talking about things and things to do</vt:lpstr>
      <vt:lpstr>aussprechen</vt:lpstr>
      <vt:lpstr>aussprechen</vt:lpstr>
      <vt:lpstr>aussprechen</vt:lpstr>
      <vt:lpstr>hören</vt:lpstr>
      <vt:lpstr>Nicht (not) | kein, keine, kein (not a/an)</vt:lpstr>
      <vt:lpstr>hören</vt:lpstr>
      <vt:lpstr>PowerPoint Presentation</vt:lpstr>
      <vt:lpstr>PowerPoint Presentation</vt:lpstr>
      <vt:lpstr>PowerPoint Presentation</vt:lpstr>
      <vt:lpstr>Female person nouns</vt:lpstr>
      <vt:lpstr>PowerPoint Presentation</vt:lpstr>
      <vt:lpstr>PowerPoint Presentation</vt:lpstr>
      <vt:lpstr>PowerPoint Presentation</vt:lpstr>
      <vt:lpstr>PowerPoint Presentation</vt:lpstr>
      <vt:lpstr>PowerPoint Presentation</vt:lpstr>
      <vt:lpstr>PowerPoint Presentation</vt:lpstr>
      <vt:lpstr>Tschüss!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Rachel Hawkes</dc:creator>
  <cp:lastModifiedBy>Charlotte Moss</cp:lastModifiedBy>
  <cp:revision>178</cp:revision>
  <dcterms:created xsi:type="dcterms:W3CDTF">2021-07-02T19:27:01Z</dcterms:created>
  <dcterms:modified xsi:type="dcterms:W3CDTF">2023-09-27T18:26:22Z</dcterms:modified>
</cp:coreProperties>
</file>