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75" r:id="rId2"/>
    <p:sldId id="948" r:id="rId3"/>
    <p:sldId id="277" r:id="rId4"/>
    <p:sldId id="925" r:id="rId5"/>
    <p:sldId id="298" r:id="rId6"/>
    <p:sldId id="279" r:id="rId7"/>
    <p:sldId id="938" r:id="rId8"/>
    <p:sldId id="926" r:id="rId9"/>
    <p:sldId id="337" r:id="rId10"/>
    <p:sldId id="940" r:id="rId11"/>
    <p:sldId id="418" r:id="rId12"/>
    <p:sldId id="941" r:id="rId13"/>
    <p:sldId id="942" r:id="rId14"/>
    <p:sldId id="943" r:id="rId15"/>
    <p:sldId id="945" r:id="rId16"/>
    <p:sldId id="946" r:id="rId17"/>
    <p:sldId id="947"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E94AF"/>
    <a:srgbClr val="29C1FA"/>
    <a:srgbClr val="EFF9FB"/>
    <a:srgbClr val="FFD10D"/>
    <a:srgbClr val="FFFFCC"/>
    <a:srgbClr val="FEEC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B64509-7942-4B28-994F-10CBE46ABF53}" v="25" dt="2022-10-18T09:39:34.835"/>
    <p1510:client id="{6960E1BF-9414-41F6-A521-203989A3E46A}" v="1" dt="2022-10-11T09:45:46.828"/>
    <p1510:client id="{69EB4097-C908-D15E-D309-C67DB6595019}" v="21" dt="2023-09-27T18:27:14.8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6" autoAdjust="0"/>
    <p:restoredTop sz="64367" autoAdjust="0"/>
  </p:normalViewPr>
  <p:slideViewPr>
    <p:cSldViewPr snapToGrid="0">
      <p:cViewPr varScale="1">
        <p:scale>
          <a:sx n="65" d="100"/>
          <a:sy n="65" d="100"/>
        </p:scale>
        <p:origin x="1380" y="56"/>
      </p:cViewPr>
      <p:guideLst/>
    </p:cSldViewPr>
  </p:slideViewPr>
  <p:outlineViewPr>
    <p:cViewPr>
      <p:scale>
        <a:sx n="33" d="100"/>
        <a:sy n="33" d="100"/>
      </p:scale>
      <p:origin x="0" y="0"/>
    </p:cViewPr>
  </p:outlineViewPr>
  <p:notesTextViewPr>
    <p:cViewPr>
      <p:scale>
        <a:sx n="3" d="2"/>
        <a:sy n="3" d="2"/>
      </p:scale>
      <p:origin x="0" y="-144"/>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evra Festanti" userId="S::qy003301@student.reading.ac.uk::a70f9e83-dd03-44d2-a116-de96adfdb528" providerId="AD" clId="Web-{69EB4097-C908-D15E-D309-C67DB6595019}"/>
    <pc:docChg chg="modSld">
      <pc:chgData name="Ginevra Festanti" userId="S::qy003301@student.reading.ac.uk::a70f9e83-dd03-44d2-a116-de96adfdb528" providerId="AD" clId="Web-{69EB4097-C908-D15E-D309-C67DB6595019}" dt="2023-09-27T18:27:14.840" v="15" actId="20577"/>
      <pc:docMkLst>
        <pc:docMk/>
      </pc:docMkLst>
      <pc:sldChg chg="modSp">
        <pc:chgData name="Ginevra Festanti" userId="S::qy003301@student.reading.ac.uk::a70f9e83-dd03-44d2-a116-de96adfdb528" providerId="AD" clId="Web-{69EB4097-C908-D15E-D309-C67DB6595019}" dt="2023-09-27T18:26:42.339" v="1" actId="20577"/>
        <pc:sldMkLst>
          <pc:docMk/>
          <pc:sldMk cId="3049895546" sldId="418"/>
        </pc:sldMkLst>
        <pc:spChg chg="mod">
          <ac:chgData name="Ginevra Festanti" userId="S::qy003301@student.reading.ac.uk::a70f9e83-dd03-44d2-a116-de96adfdb528" providerId="AD" clId="Web-{69EB4097-C908-D15E-D309-C67DB6595019}" dt="2023-09-27T18:26:42.339" v="1" actId="20577"/>
          <ac:spMkLst>
            <pc:docMk/>
            <pc:sldMk cId="3049895546" sldId="418"/>
            <ac:spMk id="19" creationId="{D6D22CFC-76AC-4AE1-972E-563AE4B616B7}"/>
          </ac:spMkLst>
        </pc:spChg>
      </pc:sldChg>
      <pc:sldChg chg="modSp">
        <pc:chgData name="Ginevra Festanti" userId="S::qy003301@student.reading.ac.uk::a70f9e83-dd03-44d2-a116-de96adfdb528" providerId="AD" clId="Web-{69EB4097-C908-D15E-D309-C67DB6595019}" dt="2023-09-27T18:26:45.980" v="2" actId="20577"/>
        <pc:sldMkLst>
          <pc:docMk/>
          <pc:sldMk cId="3567106473" sldId="941"/>
        </pc:sldMkLst>
        <pc:spChg chg="mod">
          <ac:chgData name="Ginevra Festanti" userId="S::qy003301@student.reading.ac.uk::a70f9e83-dd03-44d2-a116-de96adfdb528" providerId="AD" clId="Web-{69EB4097-C908-D15E-D309-C67DB6595019}" dt="2023-09-27T18:26:45.980" v="2" actId="20577"/>
          <ac:spMkLst>
            <pc:docMk/>
            <pc:sldMk cId="3567106473" sldId="941"/>
            <ac:spMk id="2" creationId="{DDBEB39E-F0B5-4476-A92E-519F07FD7A82}"/>
          </ac:spMkLst>
        </pc:spChg>
      </pc:sldChg>
      <pc:sldChg chg="modSp">
        <pc:chgData name="Ginevra Festanti" userId="S::qy003301@student.reading.ac.uk::a70f9e83-dd03-44d2-a116-de96adfdb528" providerId="AD" clId="Web-{69EB4097-C908-D15E-D309-C67DB6595019}" dt="2023-09-27T18:26:52.777" v="5" actId="20577"/>
        <pc:sldMkLst>
          <pc:docMk/>
          <pc:sldMk cId="2531927025" sldId="942"/>
        </pc:sldMkLst>
        <pc:spChg chg="mod">
          <ac:chgData name="Ginevra Festanti" userId="S::qy003301@student.reading.ac.uk::a70f9e83-dd03-44d2-a116-de96adfdb528" providerId="AD" clId="Web-{69EB4097-C908-D15E-D309-C67DB6595019}" dt="2023-09-27T18:26:52.777" v="5" actId="20577"/>
          <ac:spMkLst>
            <pc:docMk/>
            <pc:sldMk cId="2531927025" sldId="942"/>
            <ac:spMk id="2" creationId="{DDBEB39E-F0B5-4476-A92E-519F07FD7A82}"/>
          </ac:spMkLst>
        </pc:spChg>
      </pc:sldChg>
      <pc:sldChg chg="modSp">
        <pc:chgData name="Ginevra Festanti" userId="S::qy003301@student.reading.ac.uk::a70f9e83-dd03-44d2-a116-de96adfdb528" providerId="AD" clId="Web-{69EB4097-C908-D15E-D309-C67DB6595019}" dt="2023-09-27T18:26:57.715" v="7" actId="20577"/>
        <pc:sldMkLst>
          <pc:docMk/>
          <pc:sldMk cId="419257418" sldId="943"/>
        </pc:sldMkLst>
        <pc:spChg chg="mod">
          <ac:chgData name="Ginevra Festanti" userId="S::qy003301@student.reading.ac.uk::a70f9e83-dd03-44d2-a116-de96adfdb528" providerId="AD" clId="Web-{69EB4097-C908-D15E-D309-C67DB6595019}" dt="2023-09-27T18:26:57.715" v="7" actId="20577"/>
          <ac:spMkLst>
            <pc:docMk/>
            <pc:sldMk cId="419257418" sldId="943"/>
            <ac:spMk id="2" creationId="{DDBEB39E-F0B5-4476-A92E-519F07FD7A82}"/>
          </ac:spMkLst>
        </pc:spChg>
      </pc:sldChg>
      <pc:sldChg chg="modSp">
        <pc:chgData name="Ginevra Festanti" userId="S::qy003301@student.reading.ac.uk::a70f9e83-dd03-44d2-a116-de96adfdb528" providerId="AD" clId="Web-{69EB4097-C908-D15E-D309-C67DB6595019}" dt="2023-09-27T18:27:03.106" v="9" actId="20577"/>
        <pc:sldMkLst>
          <pc:docMk/>
          <pc:sldMk cId="1457141885" sldId="945"/>
        </pc:sldMkLst>
        <pc:spChg chg="mod">
          <ac:chgData name="Ginevra Festanti" userId="S::qy003301@student.reading.ac.uk::a70f9e83-dd03-44d2-a116-de96adfdb528" providerId="AD" clId="Web-{69EB4097-C908-D15E-D309-C67DB6595019}" dt="2023-09-27T18:27:03.106" v="9" actId="20577"/>
          <ac:spMkLst>
            <pc:docMk/>
            <pc:sldMk cId="1457141885" sldId="945"/>
            <ac:spMk id="2" creationId="{DDBEB39E-F0B5-4476-A92E-519F07FD7A82}"/>
          </ac:spMkLst>
        </pc:spChg>
      </pc:sldChg>
      <pc:sldChg chg="modSp">
        <pc:chgData name="Ginevra Festanti" userId="S::qy003301@student.reading.ac.uk::a70f9e83-dd03-44d2-a116-de96adfdb528" providerId="AD" clId="Web-{69EB4097-C908-D15E-D309-C67DB6595019}" dt="2023-09-27T18:27:08.153" v="12" actId="20577"/>
        <pc:sldMkLst>
          <pc:docMk/>
          <pc:sldMk cId="272296995" sldId="946"/>
        </pc:sldMkLst>
        <pc:spChg chg="mod">
          <ac:chgData name="Ginevra Festanti" userId="S::qy003301@student.reading.ac.uk::a70f9e83-dd03-44d2-a116-de96adfdb528" providerId="AD" clId="Web-{69EB4097-C908-D15E-D309-C67DB6595019}" dt="2023-09-27T18:27:08.153" v="12" actId="20577"/>
          <ac:spMkLst>
            <pc:docMk/>
            <pc:sldMk cId="272296995" sldId="946"/>
            <ac:spMk id="2" creationId="{DDBEB39E-F0B5-4476-A92E-519F07FD7A82}"/>
          </ac:spMkLst>
        </pc:spChg>
      </pc:sldChg>
      <pc:sldChg chg="modSp">
        <pc:chgData name="Ginevra Festanti" userId="S::qy003301@student.reading.ac.uk::a70f9e83-dd03-44d2-a116-de96adfdb528" providerId="AD" clId="Web-{69EB4097-C908-D15E-D309-C67DB6595019}" dt="2023-09-27T18:27:14.840" v="15" actId="20577"/>
        <pc:sldMkLst>
          <pc:docMk/>
          <pc:sldMk cId="3167932691" sldId="947"/>
        </pc:sldMkLst>
        <pc:spChg chg="mod">
          <ac:chgData name="Ginevra Festanti" userId="S::qy003301@student.reading.ac.uk::a70f9e83-dd03-44d2-a116-de96adfdb528" providerId="AD" clId="Web-{69EB4097-C908-D15E-D309-C67DB6595019}" dt="2023-09-27T18:27:14.840" v="15" actId="20577"/>
          <ac:spMkLst>
            <pc:docMk/>
            <pc:sldMk cId="3167932691" sldId="947"/>
            <ac:spMk id="2" creationId="{DDBEB39E-F0B5-4476-A92E-519F07FD7A8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27/09/2023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[ö] König </a:t>
            </a:r>
            <a:r>
              <a:rPr lang="de-DE" sz="1200" b="0" i="0" strike="noStrike" spc="-1" dirty="0">
                <a:solidFill>
                  <a:srgbClr val="002060"/>
                </a:solidFill>
                <a:latin typeface="Century Gothic"/>
                <a:ea typeface="Century Gothic"/>
              </a:rPr>
              <a:t>[1087] </a:t>
            </a:r>
            <a:r>
              <a:rPr lang="de-DE" sz="1200" b="1" i="0" strike="noStrike" spc="-1" dirty="0">
                <a:solidFill>
                  <a:srgbClr val="002060"/>
                </a:solidFill>
                <a:latin typeface="Century Gothic" panose="020B0502020202020204" pitchFamily="34" charset="0"/>
                <a:ea typeface="Century Gothic"/>
              </a:rPr>
              <a:t>Österreich </a:t>
            </a:r>
            <a:r>
              <a:rPr lang="de-DE" sz="1200" b="0" i="0" strike="noStrike" spc="-1" dirty="0">
                <a:solidFill>
                  <a:srgbClr val="002060"/>
                </a:solidFill>
                <a:latin typeface="Century Gothic"/>
                <a:ea typeface="Century Gothic"/>
              </a:rPr>
              <a:t>[707] </a:t>
            </a:r>
            <a:r>
              <a:rPr lang="de-DE" sz="1200" b="1" i="0" strike="noStrike" spc="-1" dirty="0">
                <a:solidFill>
                  <a:srgbClr val="002060"/>
                </a:solidFill>
                <a:latin typeface="Century Gothic"/>
                <a:ea typeface="Century Gothic"/>
              </a:rPr>
              <a:t>Wörter </a:t>
            </a:r>
            <a:r>
              <a:rPr lang="de-DE" sz="1200" b="0" i="0" strike="noStrike" spc="-1" dirty="0">
                <a:solidFill>
                  <a:srgbClr val="002060"/>
                </a:solidFill>
                <a:latin typeface="Century Gothic"/>
                <a:ea typeface="Century Gothic"/>
              </a:rPr>
              <a:t>[194]</a:t>
            </a: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 (new)</a:t>
            </a:r>
            <a:r>
              <a:rPr lang="it-IT" sz="1200" b="0"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Frau </a:t>
            </a:r>
            <a:r>
              <a:rPr lang="de-DE" sz="1800" b="0" i="0" u="none" strike="noStrike" dirty="0">
                <a:solidFill>
                  <a:srgbClr val="002060"/>
                </a:solidFill>
                <a:effectLst/>
                <a:latin typeface="Century Gothic" panose="020B0502020202020204" pitchFamily="34" charset="0"/>
              </a:rPr>
              <a:t>[99] </a:t>
            </a:r>
            <a:r>
              <a:rPr lang="de-DE" sz="1800" b="1" i="0" u="none" strike="noStrike" dirty="0">
                <a:solidFill>
                  <a:srgbClr val="002060"/>
                </a:solidFill>
                <a:effectLst/>
                <a:latin typeface="Century Gothic" panose="020B0502020202020204" pitchFamily="34" charset="0"/>
              </a:rPr>
              <a:t>Lehrer, Lehrerin </a:t>
            </a:r>
            <a:r>
              <a:rPr lang="de-DE" sz="1800" b="0" i="0" u="none" strike="noStrike" dirty="0">
                <a:solidFill>
                  <a:srgbClr val="002060"/>
                </a:solidFill>
                <a:effectLst/>
                <a:latin typeface="Century Gothic" panose="020B0502020202020204" pitchFamily="34" charset="0"/>
              </a:rPr>
              <a:t>[695] </a:t>
            </a:r>
            <a:r>
              <a:rPr lang="de-DE" sz="1800" b="1" i="0" u="none" strike="noStrike" dirty="0">
                <a:solidFill>
                  <a:srgbClr val="002060"/>
                </a:solidFill>
                <a:effectLst/>
                <a:latin typeface="Century Gothic" panose="020B0502020202020204" pitchFamily="34" charset="0"/>
              </a:rPr>
              <a:t>sehr </a:t>
            </a:r>
            <a:r>
              <a:rPr lang="de-DE" sz="1800" b="0" i="0" u="none" strike="noStrike" dirty="0">
                <a:solidFill>
                  <a:srgbClr val="002060"/>
                </a:solidFill>
                <a:effectLst/>
                <a:latin typeface="Century Gothic" panose="020B0502020202020204" pitchFamily="34" charset="0"/>
              </a:rPr>
              <a:t>[81], </a:t>
            </a:r>
            <a:r>
              <a:rPr lang="de-DE" sz="1800" b="1" i="0" u="none" strike="noStrike" dirty="0">
                <a:solidFill>
                  <a:srgbClr val="002060"/>
                </a:solidFill>
                <a:effectLst/>
                <a:latin typeface="Century Gothic" panose="020B0502020202020204" pitchFamily="34" charset="0"/>
              </a:rPr>
              <a:t>Mann</a:t>
            </a:r>
            <a:r>
              <a:rPr lang="de-DE" sz="1800" b="0" i="0" u="none" strike="noStrike" dirty="0">
                <a:solidFill>
                  <a:srgbClr val="002060"/>
                </a:solidFill>
                <a:effectLst/>
                <a:latin typeface="Century Gothic" panose="020B0502020202020204" pitchFamily="34" charset="0"/>
              </a:rPr>
              <a:t> [121], </a:t>
            </a:r>
            <a:r>
              <a:rPr lang="de-DE" sz="1800" b="1" i="0" u="none" strike="noStrike" dirty="0">
                <a:solidFill>
                  <a:srgbClr val="002060"/>
                </a:solidFill>
                <a:effectLst/>
                <a:latin typeface="Century Gothic" panose="020B0502020202020204" pitchFamily="34" charset="0"/>
              </a:rPr>
              <a:t>Herr</a:t>
            </a:r>
            <a:r>
              <a:rPr lang="de-DE" sz="1800" b="0" i="0" u="none" strike="noStrike" dirty="0">
                <a:solidFill>
                  <a:srgbClr val="002060"/>
                </a:solidFill>
                <a:effectLst/>
                <a:latin typeface="Century Gothic" panose="020B0502020202020204" pitchFamily="34" charset="0"/>
              </a:rPr>
              <a:t> [154]</a:t>
            </a:r>
          </a:p>
          <a:p>
            <a:pPr marL="216000" indent="-216000">
              <a:lnSpc>
                <a:spcPct val="100000"/>
              </a:lnSpc>
            </a:pPr>
            <a:r>
              <a:rPr lang="en-GB" sz="1100" b="1" dirty="0">
                <a:solidFill>
                  <a:sysClr val="windowText" lastClr="000000"/>
                </a:solidFill>
                <a:effectLst/>
                <a:latin typeface="+mn-lt"/>
                <a:ea typeface="+mn-ea"/>
                <a:cs typeface="+mn-cs"/>
              </a:rPr>
              <a:t>Revisit 1: </a:t>
            </a:r>
            <a:r>
              <a:rPr lang="de-DE" sz="1800" b="0" i="0" u="none" strike="noStrike" dirty="0">
                <a:solidFill>
                  <a:srgbClr val="002060"/>
                </a:solidFill>
                <a:effectLst/>
                <a:latin typeface="Century Gothic" panose="020B0502020202020204" pitchFamily="34" charset="0"/>
              </a:rPr>
              <a:t>Buch [300]  Haustier [n/a] Schule [359] Tier [614] nicht wahr? [n/a] </a:t>
            </a:r>
          </a:p>
          <a:p>
            <a:pPr marL="216000" indent="-216000">
              <a:lnSpc>
                <a:spcPct val="100000"/>
              </a:lnSpc>
            </a:pPr>
            <a:r>
              <a:rPr lang="de-DE" sz="1800" b="1" i="0" u="none" strike="noStrike" dirty="0">
                <a:solidFill>
                  <a:srgbClr val="002060"/>
                </a:solidFill>
                <a:effectLst/>
                <a:latin typeface="Century Gothic" panose="020B0502020202020204" pitchFamily="34" charset="0"/>
              </a:rPr>
              <a:t>Revisit 2</a:t>
            </a:r>
            <a:r>
              <a:rPr lang="de-DE" sz="1800" b="0" i="0" u="none" strike="noStrike" dirty="0">
                <a:solidFill>
                  <a:srgbClr val="002060"/>
                </a:solidFill>
                <a:effectLst/>
                <a:latin typeface="Century Gothic" panose="020B0502020202020204" pitchFamily="34" charset="0"/>
              </a:rPr>
              <a:t>: Ding [370] Farbe [1079] Ort [341]  Person [357] klar [239] oder [35] ein, eine [5]</a:t>
            </a:r>
            <a:endParaRPr lang="en-GB" sz="1100" dirty="0">
              <a:solidFill>
                <a:sysClr val="windowText" lastClr="000000"/>
              </a:solidFill>
              <a:effectLst/>
              <a:latin typeface="+mn-lt"/>
              <a:ea typeface="+mn-ea"/>
              <a:cs typeface="+mn-cs"/>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a:t>
            </a:r>
          </a:p>
          <a:p>
            <a:pPr marL="216000" indent="-216000">
              <a:lnSpc>
                <a:spcPct val="100000"/>
              </a:lnSpc>
            </a:pPr>
            <a:r>
              <a:rPr lang="en-GB" sz="1100" b="0" strike="noStrike" spc="-1" dirty="0">
                <a:solidFill>
                  <a:srgbClr val="000000"/>
                </a:solidFill>
                <a:latin typeface="Calibri"/>
                <a:ea typeface="Calibri"/>
              </a:rPr>
              <a:t>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2 minutes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latin typeface="Arial"/>
              </a:rPr>
              <a:t>Aim: </a:t>
            </a:r>
            <a:r>
              <a:rPr lang="en-GB" sz="1200" b="0" strike="noStrike" spc="-1" dirty="0">
                <a:latin typeface="Arial"/>
              </a:rPr>
              <a:t>to revise the use of </a:t>
            </a:r>
            <a:r>
              <a:rPr lang="en-GB" sz="1200" b="1" i="1" strike="noStrike" spc="-1" dirty="0" err="1">
                <a:latin typeface="Arial"/>
              </a:rPr>
              <a:t>nicht</a:t>
            </a:r>
            <a:r>
              <a:rPr lang="en-GB" sz="1200" b="1" i="1" strike="noStrike" spc="-1" dirty="0">
                <a:latin typeface="Arial"/>
              </a:rPr>
              <a:t> </a:t>
            </a:r>
            <a:r>
              <a:rPr lang="en-GB" sz="1200" b="0" strike="noStrike" spc="-1" dirty="0">
                <a:latin typeface="Arial"/>
              </a:rPr>
              <a:t>for negation with definite articles (not the) and the use of </a:t>
            </a:r>
            <a:r>
              <a:rPr lang="en-GB" sz="1200" b="1" i="1" strike="noStrike" spc="-1" dirty="0" err="1">
                <a:latin typeface="Arial"/>
              </a:rPr>
              <a:t>kein</a:t>
            </a:r>
            <a:r>
              <a:rPr lang="en-GB" sz="1200" b="1" i="1" strike="noStrike" spc="-1" dirty="0">
                <a:latin typeface="Arial"/>
              </a:rPr>
              <a:t> </a:t>
            </a:r>
            <a:r>
              <a:rPr lang="en-GB" sz="1200" b="0" strike="noStrike" spc="-1" dirty="0">
                <a:latin typeface="Arial"/>
              </a:rPr>
              <a:t>with nouns (not a).</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recap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This time, elicit </a:t>
            </a:r>
            <a:r>
              <a:rPr lang="en-GB" sz="1200" b="1" u="sng" strike="noStrike" spc="-1" dirty="0">
                <a:solidFill>
                  <a:srgbClr val="000000"/>
                </a:solidFill>
                <a:latin typeface="Calibri"/>
                <a:ea typeface="Calibri"/>
              </a:rPr>
              <a:t>German</a:t>
            </a:r>
            <a:r>
              <a:rPr lang="en-GB" sz="1200" b="0" strike="noStrike" spc="-1" dirty="0">
                <a:solidFill>
                  <a:srgbClr val="000000"/>
                </a:solidFill>
                <a:latin typeface="Calibri"/>
                <a:ea typeface="Calibri"/>
              </a:rPr>
              <a:t> translations for the English</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4" name="Slide Number Placeholder 3"/>
          <p:cNvSpPr>
            <a:spLocks noGrp="1"/>
          </p:cNvSpPr>
          <p:nvPr>
            <p:ph type="sldNum" sz="quarter" idx="5"/>
          </p:nvPr>
        </p:nvSpPr>
        <p:spPr/>
        <p:txBody>
          <a:bodyPr/>
          <a:lstStyle/>
          <a:p>
            <a:fld id="{6F88A7DB-3951-47CF-8E53-B42241E86674}" type="slidenum">
              <a:rPr lang="en-GB" smtClean="0"/>
              <a:t>10</a:t>
            </a:fld>
            <a:endParaRPr lang="en-GB"/>
          </a:p>
        </p:txBody>
      </p:sp>
    </p:spTree>
    <p:extLst>
      <p:ext uri="{BB962C8B-B14F-4D97-AF65-F5344CB8AC3E}">
        <p14:creationId xmlns:p14="http://schemas.microsoft.com/office/powerpoint/2010/main" val="170705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2 minutes</a:t>
            </a:r>
            <a:br>
              <a:rPr lang="en-GB" dirty="0"/>
            </a:br>
            <a:br>
              <a:rPr lang="en-GB" b="1" dirty="0"/>
            </a:br>
            <a:r>
              <a:rPr lang="en-GB" b="1" dirty="0"/>
              <a:t>Aim: </a:t>
            </a:r>
            <a:r>
              <a:rPr lang="en-GB" b="0" dirty="0"/>
              <a:t>to introduce the pattern of adding –in to female person nouns and to consolidate use of </a:t>
            </a:r>
            <a:r>
              <a:rPr lang="en-GB" b="0" dirty="0" err="1"/>
              <a:t>nicht</a:t>
            </a:r>
            <a:r>
              <a:rPr lang="en-GB" b="0" dirty="0"/>
              <a:t> and </a:t>
            </a:r>
            <a:r>
              <a:rPr lang="en-GB" b="0" dirty="0" err="1"/>
              <a:t>kein</a:t>
            </a:r>
            <a:r>
              <a:rPr lang="en-GB" b="0" dirty="0"/>
              <a:t>. </a:t>
            </a:r>
            <a:br>
              <a:rPr lang="en-GB" dirty="0"/>
            </a:br>
            <a:br>
              <a:rPr lang="en-GB" dirty="0"/>
            </a:br>
            <a:r>
              <a:rPr lang="en-GB" b="1" dirty="0"/>
              <a:t>Procedure:</a:t>
            </a:r>
            <a:br>
              <a:rPr lang="en-GB" dirty="0"/>
            </a:br>
            <a:r>
              <a:rPr lang="en-GB" dirty="0"/>
              <a:t>1. Click through the animations to present the</a:t>
            </a:r>
            <a:r>
              <a:rPr lang="en-GB" baseline="0" dirty="0"/>
              <a:t> explanation.</a:t>
            </a:r>
            <a:endParaRPr lang="en-GB" dirty="0"/>
          </a:p>
          <a:p>
            <a:r>
              <a:rPr lang="en-GB" dirty="0"/>
              <a:t>2. Check</a:t>
            </a:r>
            <a:r>
              <a:rPr lang="en-GB" baseline="0" dirty="0"/>
              <a:t> pupils’ understanding at each stage.</a:t>
            </a:r>
          </a:p>
          <a:p>
            <a:r>
              <a:rPr lang="en-GB" baseline="0" dirty="0"/>
              <a:t>3. Pupils could work in pairs to orally translate the 3 sentences. </a:t>
            </a: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5718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6 minutes (6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recognise in written form the correct use of male and female person nouns and use of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Explain the scenario and that pupils are going to make decisions about which noun is needed to complete each sentence, and then translate each sentence.  </a:t>
            </a:r>
          </a:p>
          <a:p>
            <a:pPr marL="229320" indent="-228600">
              <a:lnSpc>
                <a:spcPct val="100000"/>
              </a:lnSpc>
              <a:buAutoNum type="arabicPeriod"/>
            </a:pPr>
            <a:r>
              <a:rPr lang="en-GB" sz="1200" b="0" strike="noStrike" spc="-1" dirty="0">
                <a:solidFill>
                  <a:srgbClr val="000000"/>
                </a:solidFill>
                <a:latin typeface="Calibri"/>
                <a:ea typeface="Calibri"/>
              </a:rPr>
              <a:t>Work through the first slide together as a class. Prompt pupils using the call-outs-and click to cover up the incorrect word. Elicit the translation: click to reveal the answer in green call-out. . </a:t>
            </a:r>
          </a:p>
          <a:p>
            <a:pPr marL="229320" indent="-228600">
              <a:lnSpc>
                <a:spcPct val="100000"/>
              </a:lnSpc>
              <a:buAutoNum type="arabicPeriod"/>
            </a:pPr>
            <a:r>
              <a:rPr lang="en-GB" sz="1200" b="0" strike="noStrike" spc="-1" dirty="0">
                <a:solidFill>
                  <a:srgbClr val="000000"/>
                </a:solidFill>
                <a:latin typeface="Calibri"/>
                <a:ea typeface="Calibri"/>
              </a:rPr>
              <a:t>For the following 5 slides, pupils note down A or B for the noun they think is correct and discuss the translation of the whole sentence in pairs. Negatives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appear here too. </a:t>
            </a:r>
          </a:p>
          <a:p>
            <a:pPr marL="229320" indent="-228600">
              <a:lnSpc>
                <a:spcPct val="100000"/>
              </a:lnSpc>
              <a:buAutoNum type="arabicPeriod"/>
            </a:pPr>
            <a:r>
              <a:rPr lang="en-GB" sz="1200" b="0" strike="noStrike" spc="-1" dirty="0">
                <a:solidFill>
                  <a:srgbClr val="000000"/>
                </a:solidFill>
                <a:latin typeface="Calibri"/>
                <a:ea typeface="Calibri"/>
              </a:rPr>
              <a:t>Click to reveal answers slide by slide. </a:t>
            </a:r>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12</a:t>
            </a:fld>
            <a:endParaRPr lang="en-GB"/>
          </a:p>
        </p:txBody>
      </p:sp>
    </p:spTree>
    <p:extLst>
      <p:ext uri="{BB962C8B-B14F-4D97-AF65-F5344CB8AC3E}">
        <p14:creationId xmlns:p14="http://schemas.microsoft.com/office/powerpoint/2010/main" val="2787796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13</a:t>
            </a:fld>
            <a:endParaRPr lang="en-GB"/>
          </a:p>
        </p:txBody>
      </p:sp>
    </p:spTree>
    <p:extLst>
      <p:ext uri="{BB962C8B-B14F-4D97-AF65-F5344CB8AC3E}">
        <p14:creationId xmlns:p14="http://schemas.microsoft.com/office/powerpoint/2010/main" val="71059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14</a:t>
            </a:fld>
            <a:endParaRPr lang="en-GB"/>
          </a:p>
        </p:txBody>
      </p:sp>
    </p:spTree>
    <p:extLst>
      <p:ext uri="{BB962C8B-B14F-4D97-AF65-F5344CB8AC3E}">
        <p14:creationId xmlns:p14="http://schemas.microsoft.com/office/powerpoint/2010/main" val="1623689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15</a:t>
            </a:fld>
            <a:endParaRPr lang="en-GB"/>
          </a:p>
        </p:txBody>
      </p:sp>
    </p:spTree>
    <p:extLst>
      <p:ext uri="{BB962C8B-B14F-4D97-AF65-F5344CB8AC3E}">
        <p14:creationId xmlns:p14="http://schemas.microsoft.com/office/powerpoint/2010/main" val="3762581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16</a:t>
            </a:fld>
            <a:endParaRPr lang="en-GB"/>
          </a:p>
        </p:txBody>
      </p:sp>
    </p:spTree>
    <p:extLst>
      <p:ext uri="{BB962C8B-B14F-4D97-AF65-F5344CB8AC3E}">
        <p14:creationId xmlns:p14="http://schemas.microsoft.com/office/powerpoint/2010/main" val="1303695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17</a:t>
            </a:fld>
            <a:endParaRPr lang="en-GB"/>
          </a:p>
        </p:txBody>
      </p:sp>
    </p:spTree>
    <p:extLst>
      <p:ext uri="{BB962C8B-B14F-4D97-AF65-F5344CB8AC3E}">
        <p14:creationId xmlns:p14="http://schemas.microsoft.com/office/powerpoint/2010/main" val="1377328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err="1"/>
              <a:t>ohne</a:t>
            </a:r>
            <a:r>
              <a:rPr lang="en-GB" b="1" baseline="0" dirty="0"/>
              <a:t> </a:t>
            </a:r>
            <a:r>
              <a:rPr lang="en-GB" baseline="0" dirty="0"/>
              <a:t>[119]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baseline="0" dirty="0">
                <a:solidFill>
                  <a:srgbClr val="FFCC00"/>
                </a:solidFill>
                <a:latin typeface="Century Gothic" panose="020B0502020202020204" pitchFamily="34" charset="0"/>
              </a:rPr>
              <a:t>ö</a:t>
            </a:r>
            <a:r>
              <a:rPr lang="en-GB" b="1" baseline="0" dirty="0"/>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err="1"/>
              <a:t>and</a:t>
            </a:r>
            <a:r>
              <a:rPr lang="en-GB" b="0" dirty="0"/>
              <a:t> say the </a:t>
            </a:r>
            <a:r>
              <a:rPr lang="en-GB" b="1" dirty="0"/>
              <a:t>[</a:t>
            </a:r>
            <a:r>
              <a:rPr lang="en-GB" sz="1200" b="1" dirty="0">
                <a:solidFill>
                  <a:srgbClr val="FFCC00"/>
                </a:solidFill>
                <a:latin typeface="Century Gothic" panose="020B0502020202020204" pitchFamily="34" charset="0"/>
              </a:rPr>
              <a:t>ö]</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mime placing a crown on your head. </a:t>
            </a:r>
            <a:endParaRPr lang="en-GB" b="1" dirty="0"/>
          </a:p>
          <a:p>
            <a:pPr marL="0" indent="0">
              <a:lnSpc>
                <a:spcPct val="100000"/>
              </a:lnSpc>
              <a:buNone/>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König </a:t>
            </a:r>
            <a:r>
              <a:rPr lang="en-GB" sz="1200" baseline="0" dirty="0"/>
              <a:t>[1087]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[ö].</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‘König’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a:t>König </a:t>
            </a:r>
            <a:r>
              <a:rPr lang="en-GB" sz="1200" baseline="0" dirty="0"/>
              <a:t>[1087] </a:t>
            </a:r>
            <a:r>
              <a:rPr lang="en-GB" sz="1200" b="1" baseline="0" dirty="0" err="1"/>
              <a:t>Österreich</a:t>
            </a:r>
            <a:r>
              <a:rPr lang="en-GB" sz="1200" b="1" baseline="0" dirty="0"/>
              <a:t> </a:t>
            </a:r>
            <a:r>
              <a:rPr lang="en-GB" sz="1200" b="0" baseline="0" dirty="0"/>
              <a:t>[707] </a:t>
            </a:r>
            <a:r>
              <a:rPr lang="en-GB" sz="1200" b="1" baseline="0" dirty="0" err="1"/>
              <a:t>Wörter</a:t>
            </a:r>
            <a:r>
              <a:rPr lang="en-GB" sz="1200" b="1" baseline="0" dirty="0"/>
              <a:t> </a:t>
            </a:r>
            <a:r>
              <a:rPr lang="en-GB" sz="1200" baseline="0" dirty="0"/>
              <a:t>[194]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879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distinguish between the SSCs</a:t>
            </a:r>
            <a:r>
              <a:rPr lang="en-GB" sz="1200" b="1" strike="noStrike" spc="-1" dirty="0">
                <a:solidFill>
                  <a:srgbClr val="000000"/>
                </a:solidFill>
                <a:latin typeface="+mn-lt"/>
                <a:ea typeface="Calibri"/>
              </a:rPr>
              <a:t> [ö]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[o] </a:t>
            </a:r>
            <a:r>
              <a:rPr lang="en-GB" sz="1200" b="0" strike="noStrike" spc="-1" dirty="0">
                <a:solidFill>
                  <a:srgbClr val="000000"/>
                </a:solidFill>
                <a:latin typeface="+mn-lt"/>
                <a:ea typeface="Calibri"/>
              </a:rPr>
              <a:t>by listening to unknown words and identifying the sounds.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Pupils sketch the Venn-diagram in their books.</a:t>
            </a:r>
          </a:p>
          <a:p>
            <a:pPr marL="228600" indent="-228600">
              <a:buFont typeface="+mj-lt"/>
              <a:buAutoNum type="arabicPeriod"/>
            </a:pPr>
            <a:r>
              <a:rPr lang="en-GB" dirty="0"/>
              <a:t>Click on the images one by one to hear the pronunciation of these (mostly) unknown words. </a:t>
            </a:r>
          </a:p>
          <a:p>
            <a:pPr marL="228600" indent="-228600">
              <a:buFont typeface="+mj-lt"/>
              <a:buAutoNum type="arabicPeriod"/>
            </a:pPr>
            <a:r>
              <a:rPr lang="en-GB" dirty="0"/>
              <a:t>Pupils assign the word to the appropriate part of the diagram.  Note: pupils could face away from the board if they want to challenge themselves. Elicit the answer.</a:t>
            </a:r>
          </a:p>
          <a:p>
            <a:pPr marL="228600" indent="-228600">
              <a:buFont typeface="+mj-lt"/>
              <a:buAutoNum type="arabicPeriod"/>
            </a:pPr>
            <a:r>
              <a:rPr lang="en-GB" dirty="0"/>
              <a:t>Click to reveal answers (clockwise, starting from the top RHS with Europa).</a:t>
            </a:r>
          </a:p>
          <a:p>
            <a:pPr marL="0" indent="0">
              <a:buFont typeface="+mj-lt"/>
              <a:buNone/>
            </a:pPr>
            <a:endParaRPr lang="en-GB" dirty="0"/>
          </a:p>
          <a:p>
            <a:pPr marL="0" indent="0">
              <a:buFont typeface="+mj-lt"/>
              <a:buNone/>
            </a:pPr>
            <a:r>
              <a:rPr lang="en-GB" b="1" dirty="0"/>
              <a:t>Meanings</a:t>
            </a:r>
            <a:r>
              <a:rPr lang="en-GB" dirty="0"/>
              <a:t>:</a:t>
            </a:r>
            <a:br>
              <a:rPr lang="en-GB" dirty="0"/>
            </a:br>
            <a:r>
              <a:rPr lang="en-GB" dirty="0"/>
              <a:t>Europa= Europe</a:t>
            </a:r>
          </a:p>
          <a:p>
            <a:pPr marL="0" indent="0">
              <a:buFont typeface="+mj-lt"/>
              <a:buNone/>
            </a:pPr>
            <a:r>
              <a:rPr lang="en-GB" dirty="0"/>
              <a:t>Sommer= Summer</a:t>
            </a:r>
            <a:br>
              <a:rPr lang="en-GB" dirty="0"/>
            </a:br>
            <a:r>
              <a:rPr lang="en-GB" dirty="0" err="1"/>
              <a:t>Löwe</a:t>
            </a:r>
            <a:r>
              <a:rPr lang="en-GB" dirty="0"/>
              <a:t>= lion</a:t>
            </a:r>
          </a:p>
          <a:p>
            <a:pPr marL="0" indent="0">
              <a:buFont typeface="+mj-lt"/>
              <a:buNone/>
            </a:pPr>
            <a:r>
              <a:rPr lang="en-GB" dirty="0" err="1"/>
              <a:t>Blockflöte</a:t>
            </a:r>
            <a:r>
              <a:rPr lang="en-GB" dirty="0"/>
              <a:t>= recorder</a:t>
            </a:r>
          </a:p>
          <a:p>
            <a:pPr marL="0" indent="0">
              <a:buFont typeface="+mj-lt"/>
              <a:buNone/>
            </a:pPr>
            <a:r>
              <a:rPr lang="en-GB" dirty="0"/>
              <a:t>Köln= Cologne </a:t>
            </a:r>
            <a:br>
              <a:rPr lang="en-GB" dirty="0"/>
            </a:br>
            <a:r>
              <a:rPr lang="en-GB" dirty="0"/>
              <a:t>Uniform= uniform</a:t>
            </a:r>
            <a:br>
              <a:rPr lang="en-GB" dirty="0"/>
            </a:br>
            <a:r>
              <a:rPr lang="en-GB" dirty="0" err="1"/>
              <a:t>Projekt</a:t>
            </a:r>
            <a:r>
              <a:rPr lang="en-GB" dirty="0"/>
              <a:t>= project</a:t>
            </a:r>
            <a:br>
              <a:rPr lang="en-GB" dirty="0"/>
            </a:br>
            <a:r>
              <a:rPr lang="en-GB" dirty="0" err="1"/>
              <a:t>Löffel</a:t>
            </a:r>
            <a:r>
              <a:rPr lang="en-GB" dirty="0"/>
              <a:t>= spoon</a:t>
            </a:r>
          </a:p>
          <a:p>
            <a:pPr marL="0" indent="0">
              <a:buFont typeface="+mj-lt"/>
              <a:buNone/>
            </a:pPr>
            <a:r>
              <a:rPr lang="en-GB" dirty="0" err="1"/>
              <a:t>Wörter</a:t>
            </a:r>
            <a:r>
              <a:rPr lang="en-GB" dirty="0"/>
              <a:t>= words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these are all words that will be taught later as part of this SOW.</a:t>
            </a:r>
            <a:br>
              <a:rPr lang="en-GB" dirty="0"/>
            </a:br>
            <a:br>
              <a:rPr lang="en-GB" dirty="0"/>
            </a:br>
            <a:r>
              <a:rPr lang="en-GB" b="1" baseline="0" dirty="0"/>
              <a:t>Word frequency (1 is the most frequent word in German): </a:t>
            </a:r>
            <a:br>
              <a:rPr lang="en-GB" b="1" baseline="0" dirty="0"/>
            </a:br>
            <a:r>
              <a:rPr lang="en-GB" b="0" baseline="0" dirty="0"/>
              <a:t>Europa [294], Sommer [771 ], </a:t>
            </a:r>
            <a:r>
              <a:rPr lang="en-GB" b="0" baseline="0" dirty="0" err="1"/>
              <a:t>Löwe</a:t>
            </a:r>
            <a:r>
              <a:rPr lang="en-GB" b="0" baseline="0" dirty="0"/>
              <a:t> [4160 ], Köln [N/A ], </a:t>
            </a:r>
            <a:r>
              <a:rPr lang="en-GB" b="0" baseline="0" dirty="0" err="1"/>
              <a:t>Blockflöte</a:t>
            </a:r>
            <a:r>
              <a:rPr lang="en-GB" b="0" baseline="0" dirty="0"/>
              <a:t> [N/A], Uniform [3857 ], </a:t>
            </a:r>
            <a:r>
              <a:rPr lang="en-GB" b="0" baseline="0" dirty="0" err="1"/>
              <a:t>Projekt</a:t>
            </a:r>
            <a:r>
              <a:rPr lang="en-GB" b="0" baseline="0" dirty="0"/>
              <a:t> [720 ], </a:t>
            </a:r>
            <a:r>
              <a:rPr lang="en-GB" b="0" baseline="0" dirty="0" err="1"/>
              <a:t>Löffel</a:t>
            </a:r>
            <a:r>
              <a:rPr lang="en-GB" b="0" baseline="0" dirty="0"/>
              <a:t> [N/A], </a:t>
            </a:r>
            <a:r>
              <a:rPr lang="en-GB" b="0" baseline="0" dirty="0" err="1"/>
              <a:t>Wörter</a:t>
            </a:r>
            <a:r>
              <a:rPr lang="en-GB" b="0" baseline="0" dirty="0"/>
              <a:t> [ 194]</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latin typeface="Arial"/>
              </a:rPr>
              <a:t>Aim: </a:t>
            </a:r>
            <a:r>
              <a:rPr lang="en-GB" sz="1200" b="0" strike="noStrike" spc="-1" dirty="0">
                <a:latin typeface="Arial"/>
              </a:rPr>
              <a:t>to revise the use of </a:t>
            </a:r>
            <a:r>
              <a:rPr lang="en-GB" sz="1200" b="1" i="1" strike="noStrike" spc="-1" dirty="0" err="1">
                <a:latin typeface="Arial"/>
              </a:rPr>
              <a:t>nicht</a:t>
            </a:r>
            <a:r>
              <a:rPr lang="en-GB" sz="1200" b="1" i="1" strike="noStrike" spc="-1" dirty="0">
                <a:latin typeface="Arial"/>
              </a:rPr>
              <a:t> </a:t>
            </a:r>
            <a:r>
              <a:rPr lang="en-GB" sz="1200" b="0" strike="noStrike" spc="-1" dirty="0">
                <a:latin typeface="Arial"/>
              </a:rPr>
              <a:t>for negation with adjectives, adverbs, and proper nouns and the use of </a:t>
            </a:r>
            <a:r>
              <a:rPr lang="en-GB" sz="1200" b="1" i="1" strike="noStrike" spc="-1" dirty="0" err="1">
                <a:latin typeface="Arial"/>
              </a:rPr>
              <a:t>kein</a:t>
            </a:r>
            <a:r>
              <a:rPr lang="en-GB" sz="1200" b="1" i="1" strike="noStrike" spc="-1" dirty="0">
                <a:latin typeface="Arial"/>
              </a:rPr>
              <a:t> </a:t>
            </a:r>
            <a:r>
              <a:rPr lang="en-GB" sz="1200" b="0" strike="noStrike" spc="-1" dirty="0">
                <a:latin typeface="Arial"/>
              </a:rPr>
              <a:t>with nouns (not a).</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translations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1" i="1" strike="noStrike" spc="-1" dirty="0" err="1">
                <a:solidFill>
                  <a:srgbClr val="000000"/>
                </a:solidFill>
                <a:latin typeface="Calibri"/>
                <a:ea typeface="Calibri"/>
              </a:rPr>
              <a:t>nicht</a:t>
            </a:r>
            <a:r>
              <a:rPr lang="en-GB" sz="1200" b="1" i="1" strike="noStrike" spc="-1" dirty="0">
                <a:solidFill>
                  <a:srgbClr val="000000"/>
                </a:solidFill>
                <a:latin typeface="Calibri"/>
                <a:ea typeface="Calibri"/>
              </a:rPr>
              <a:t>+ adjective/adverb </a:t>
            </a:r>
            <a:r>
              <a:rPr lang="en-GB" sz="1200" b="1" i="0" strike="noStrike" spc="-1" dirty="0">
                <a:solidFill>
                  <a:srgbClr val="000000"/>
                </a:solidFill>
                <a:latin typeface="Calibri"/>
                <a:ea typeface="Calibri"/>
              </a:rPr>
              <a:t>and</a:t>
            </a:r>
            <a:r>
              <a:rPr lang="en-GB" sz="1200" b="1" i="1" strike="noStrike" spc="-1" dirty="0">
                <a:solidFill>
                  <a:srgbClr val="000000"/>
                </a:solidFill>
                <a:latin typeface="Calibri"/>
                <a:ea typeface="Calibri"/>
              </a:rPr>
              <a:t> </a:t>
            </a:r>
            <a:r>
              <a:rPr lang="en-GB" sz="1200" b="1" i="1" strike="noStrike" spc="-1" dirty="0" err="1">
                <a:solidFill>
                  <a:srgbClr val="000000"/>
                </a:solidFill>
                <a:latin typeface="Calibri"/>
                <a:ea typeface="Calibri"/>
              </a:rPr>
              <a:t>kein</a:t>
            </a:r>
            <a:r>
              <a:rPr lang="en-GB" sz="1200" b="1" i="1" strike="noStrike" spc="-1" dirty="0">
                <a:solidFill>
                  <a:srgbClr val="000000"/>
                </a:solidFill>
                <a:latin typeface="Calibri"/>
                <a:ea typeface="Calibri"/>
              </a:rPr>
              <a:t> + noun </a:t>
            </a:r>
            <a:r>
              <a:rPr lang="en-GB" sz="1200" b="0" i="0" strike="noStrike" spc="-1" dirty="0">
                <a:solidFill>
                  <a:srgbClr val="000000"/>
                </a:solidFill>
                <a:latin typeface="Calibri"/>
                <a:ea typeface="Calibri"/>
              </a:rPr>
              <a:t>in short sentences.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ea typeface="Calibri"/>
              </a:rPr>
              <a:t>Click to bring up the example. Pupils will hear a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sentence or a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sentence with the ending bleeped out and must decide whether it refers to picture A or B, based on whether they hear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or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If they hear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they should select the adjective, if they hear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they should select the noun.</a:t>
            </a:r>
          </a:p>
          <a:p>
            <a:pPr marL="228600" indent="-228600">
              <a:lnSpc>
                <a:spcPct val="100000"/>
              </a:lnSpc>
              <a:buAutoNum type="arabicPeriod"/>
            </a:pPr>
            <a:r>
              <a:rPr lang="en-GB" sz="1200" b="0" strike="noStrike" spc="-1" dirty="0">
                <a:solidFill>
                  <a:srgbClr val="000000"/>
                </a:solidFill>
                <a:latin typeface="Calibri"/>
                <a:ea typeface="Calibri"/>
              </a:rPr>
              <a:t>Give pupils 30 seconds to discuss in pairs which pictures represent nouns and which represent adjectives. </a:t>
            </a:r>
          </a:p>
          <a:p>
            <a:pPr marL="228600" indent="-228600">
              <a:lnSpc>
                <a:spcPct val="100000"/>
              </a:lnSpc>
              <a:buAutoNum type="arabicPeriod"/>
            </a:pPr>
            <a:r>
              <a:rPr lang="en-GB" sz="1200" b="0" strike="noStrike" spc="-1" dirty="0">
                <a:solidFill>
                  <a:srgbClr val="000000"/>
                </a:solidFill>
                <a:latin typeface="Calibri"/>
                <a:ea typeface="Calibri"/>
              </a:rPr>
              <a:t>Listen to items 1-6 (click on blue audio boxes) and pupils select A or B. Click to bring up answers. </a:t>
            </a:r>
          </a:p>
          <a:p>
            <a:pPr marL="228600" indent="-228600">
              <a:lnSpc>
                <a:spcPct val="100000"/>
              </a:lnSpc>
              <a:buAutoNum type="arabicPeriod"/>
            </a:pPr>
            <a:r>
              <a:rPr lang="en-GB" sz="1200" b="0" strike="noStrike" spc="-1" dirty="0">
                <a:solidFill>
                  <a:srgbClr val="000000"/>
                </a:solidFill>
                <a:latin typeface="Calibri"/>
                <a:ea typeface="Calibri"/>
              </a:rPr>
              <a:t>Click to bring up yellow audio boxes and click on each one to hear full sentences with nouns/adjectives. </a:t>
            </a:r>
          </a:p>
          <a:p>
            <a:pPr marL="0" indent="0">
              <a:lnSpc>
                <a:spcPct val="100000"/>
              </a:lnSpc>
              <a:buNone/>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Transcript:</a:t>
            </a:r>
          </a:p>
          <a:p>
            <a:pPr marL="216000" indent="-216000">
              <a:lnSpc>
                <a:spcPct val="100000"/>
              </a:lnSpc>
            </a:pPr>
            <a:r>
              <a:rPr lang="en-GB" sz="1200" b="0" strike="noStrike" spc="-1" dirty="0" err="1">
                <a:solidFill>
                  <a:srgbClr val="000000"/>
                </a:solidFill>
                <a:latin typeface="Calibri"/>
                <a:ea typeface="Calibri"/>
              </a:rPr>
              <a:t>Beispiel</a:t>
            </a:r>
            <a:r>
              <a:rPr lang="en-GB" sz="1200" b="0" strike="noStrike" spc="-1" dirty="0">
                <a:solidFill>
                  <a:srgbClr val="000000"/>
                </a:solidFill>
                <a:latin typeface="Calibri"/>
                <a:ea typeface="Calibri"/>
              </a:rPr>
              <a:t>: </a:t>
            </a: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[rot].</a:t>
            </a:r>
          </a:p>
          <a:p>
            <a:pPr marL="216000" indent="-216000">
              <a:lnSpc>
                <a:spcPct val="100000"/>
              </a:lnSpc>
            </a:pPr>
            <a:r>
              <a:rPr lang="en-GB" sz="1200" b="0" strike="noStrike" spc="-1" dirty="0">
                <a:solidFill>
                  <a:srgbClr val="000000"/>
                </a:solidFill>
                <a:latin typeface="Calibri"/>
              </a:rPr>
              <a:t>1.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[Tier].</a:t>
            </a:r>
          </a:p>
          <a:p>
            <a:pPr marL="216000" indent="-216000">
              <a:lnSpc>
                <a:spcPct val="100000"/>
              </a:lnSpc>
            </a:pPr>
            <a:r>
              <a:rPr lang="en-GB" sz="1200" b="0" strike="noStrike" spc="-1" dirty="0">
                <a:solidFill>
                  <a:srgbClr val="000000"/>
                </a:solidFill>
                <a:latin typeface="Calibri"/>
              </a:rPr>
              <a:t>2.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richtig</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3.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klein</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4.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[Schule].</a:t>
            </a:r>
          </a:p>
          <a:p>
            <a:pPr marL="216000" indent="-216000">
              <a:lnSpc>
                <a:spcPct val="100000"/>
              </a:lnSpc>
            </a:pPr>
            <a:r>
              <a:rPr lang="en-GB" sz="1200" b="0" strike="noStrike" spc="-1" dirty="0">
                <a:solidFill>
                  <a:srgbClr val="000000"/>
                </a:solidFill>
                <a:latin typeface="Calibri"/>
              </a:rPr>
              <a:t>5.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Farbe</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6.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falsch</a:t>
            </a:r>
            <a:r>
              <a:rPr lang="en-GB" sz="1200" b="0" strike="noStrike" spc="-1" dirty="0">
                <a:solidFill>
                  <a:srgbClr val="000000"/>
                </a:solidFill>
                <a:latin typeface="Calibri"/>
              </a:rPr>
              <a: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endParaRPr lang="en-US" b="1" dirty="0"/>
          </a:p>
          <a:p>
            <a:r>
              <a:rPr lang="en-US" b="1" dirty="0"/>
              <a:t>Timing: </a:t>
            </a:r>
            <a:r>
              <a:rPr lang="en-US" b="0" i="0" dirty="0"/>
              <a:t>3 minutes</a:t>
            </a:r>
          </a:p>
          <a:p>
            <a:endParaRPr lang="en-US" b="0" i="0" dirty="0"/>
          </a:p>
          <a:p>
            <a:r>
              <a:rPr lang="en-US" b="1" i="0" dirty="0"/>
              <a:t>Aim: </a:t>
            </a:r>
            <a:r>
              <a:rPr lang="en-US" b="0" i="0" dirty="0"/>
              <a:t>to introduce the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Ask pupils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der</a:t>
            </a:r>
            <a:r>
              <a:rPr lang="en-GB" b="0" baseline="0"/>
              <a:t>/die/das- </a:t>
            </a:r>
            <a:r>
              <a:rPr lang="en-GB" b="0" baseline="0" dirty="0"/>
              <a:t>what gender is each noun? What do they notice about the word for a female teacher?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Ask pupils if they have seen the word Frau before? Use the call-outs to highlight the use of the same word but difference in meaning for die Frau (woman) and Frau XXX (Mrs, Ms), whereas for men there are different words: der Mann (man) and Herr (Mr).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2. Then, on the next slide, pupils try to match the German and the pictures, then try to recall the German words. </a:t>
            </a:r>
            <a:endParaRPr lang="en-GB" b="0" dirty="0"/>
          </a:p>
        </p:txBody>
      </p:sp>
      <p:sp>
        <p:nvSpPr>
          <p:cNvPr id="4" name="Slide Number Placeholder 3"/>
          <p:cNvSpPr>
            <a:spLocks noGrp="1"/>
          </p:cNvSpPr>
          <p:nvPr>
            <p:ph type="sldNum" sz="quarter" idx="5"/>
          </p:nvPr>
        </p:nvSpPr>
        <p:spPr/>
        <p:txBody>
          <a:bodyPr/>
          <a:lstStyle/>
          <a:p>
            <a:fld id="{6F88A7DB-3951-47CF-8E53-B42241E86674}" type="slidenum">
              <a:rPr lang="en-GB" smtClean="0"/>
              <a:t>8</a:t>
            </a:fld>
            <a:endParaRPr lang="en-GB"/>
          </a:p>
        </p:txBody>
      </p:sp>
    </p:spTree>
    <p:extLst>
      <p:ext uri="{BB962C8B-B14F-4D97-AF65-F5344CB8AC3E}">
        <p14:creationId xmlns:p14="http://schemas.microsoft.com/office/powerpoint/2010/main" val="1234367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Timing: 3 minutes (including previous slide)</a:t>
            </a:r>
            <a:br>
              <a:rPr lang="en-GB" dirty="0"/>
            </a:br>
            <a:br>
              <a:rPr lang="en-GB" b="1" dirty="0"/>
            </a:br>
            <a:r>
              <a:rPr lang="en-GB" b="1" dirty="0"/>
              <a:t>Aim: </a:t>
            </a:r>
            <a:r>
              <a:rPr lang="en-GB" b="0" dirty="0"/>
              <a:t>To</a:t>
            </a:r>
            <a:r>
              <a:rPr lang="en-GB" b="0" baseline="0" dirty="0"/>
              <a:t> provide production (speaking) practice with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recall the German words? Double check understanding of Mann/Herr and Frau x2.</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676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50.png"/><Relationship Id="rId3" Type="http://schemas.openxmlformats.org/officeDocument/2006/relationships/audio" Target="../media/audio52.wav"/><Relationship Id="rId7" Type="http://schemas.openxmlformats.org/officeDocument/2006/relationships/audio" Target="../media/audio56.wav"/><Relationship Id="rId12"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audio" Target="../media/audio55.wav"/><Relationship Id="rId11" Type="http://schemas.openxmlformats.org/officeDocument/2006/relationships/image" Target="../media/image28.gif"/><Relationship Id="rId5" Type="http://schemas.openxmlformats.org/officeDocument/2006/relationships/audio" Target="../media/audio54.wav"/><Relationship Id="rId10" Type="http://schemas.openxmlformats.org/officeDocument/2006/relationships/image" Target="../media/image26.png"/><Relationship Id="rId4" Type="http://schemas.openxmlformats.org/officeDocument/2006/relationships/audio" Target="../media/audio53.wav"/><Relationship Id="rId9" Type="http://schemas.openxmlformats.org/officeDocument/2006/relationships/image" Target="../media/image30.png"/><Relationship Id="rId14" Type="http://schemas.openxmlformats.org/officeDocument/2006/relationships/audio" Target="../media/audio58.wav"/></Relationships>
</file>

<file path=ppt/slides/_rels/slide11.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image" Target="../media/image53.png"/><Relationship Id="rId3" Type="http://schemas.openxmlformats.org/officeDocument/2006/relationships/audio" Target="../media/audio59.wav"/><Relationship Id="rId7" Type="http://schemas.openxmlformats.org/officeDocument/2006/relationships/audio" Target="../media/audio63.wav"/><Relationship Id="rId12" Type="http://schemas.openxmlformats.org/officeDocument/2006/relationships/image" Target="../media/image52.png"/><Relationship Id="rId17"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audio" Target="../media/audio62.wav"/><Relationship Id="rId11" Type="http://schemas.openxmlformats.org/officeDocument/2006/relationships/image" Target="../media/image51.png"/><Relationship Id="rId5" Type="http://schemas.openxmlformats.org/officeDocument/2006/relationships/audio" Target="../media/audio61.wav"/><Relationship Id="rId15" Type="http://schemas.openxmlformats.org/officeDocument/2006/relationships/image" Target="../media/image55.png"/><Relationship Id="rId10" Type="http://schemas.openxmlformats.org/officeDocument/2006/relationships/image" Target="../media/image23.png"/><Relationship Id="rId4" Type="http://schemas.openxmlformats.org/officeDocument/2006/relationships/audio" Target="../media/audio60.wav"/><Relationship Id="rId9" Type="http://schemas.openxmlformats.org/officeDocument/2006/relationships/audio" Target="../media/audio65.wav"/><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audio" Target="../media/audio66.wav"/><Relationship Id="rId3" Type="http://schemas.openxmlformats.org/officeDocument/2006/relationships/image" Target="../media/image57.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31.png"/><Relationship Id="rId5" Type="http://schemas.openxmlformats.org/officeDocument/2006/relationships/image" Target="../media/image43.svg"/><Relationship Id="rId10" Type="http://schemas.openxmlformats.org/officeDocument/2006/relationships/image" Target="../media/image60.png"/><Relationship Id="rId4" Type="http://schemas.openxmlformats.org/officeDocument/2006/relationships/image" Target="../media/image42.pn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audio" Target="../media/audio67.wav"/><Relationship Id="rId3" Type="http://schemas.openxmlformats.org/officeDocument/2006/relationships/image" Target="../media/image57.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43.svg"/><Relationship Id="rId10" Type="http://schemas.openxmlformats.org/officeDocument/2006/relationships/image" Target="../media/image31.png"/><Relationship Id="rId4" Type="http://schemas.openxmlformats.org/officeDocument/2006/relationships/image" Target="../media/image42.pn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audio" Target="../media/audio68.wav"/><Relationship Id="rId3" Type="http://schemas.openxmlformats.org/officeDocument/2006/relationships/image" Target="../media/image57.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43.svg"/><Relationship Id="rId10" Type="http://schemas.openxmlformats.org/officeDocument/2006/relationships/image" Target="../media/image31.png"/><Relationship Id="rId4" Type="http://schemas.openxmlformats.org/officeDocument/2006/relationships/image" Target="../media/image42.pn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audio" Target="../media/audio69.wav"/><Relationship Id="rId3" Type="http://schemas.openxmlformats.org/officeDocument/2006/relationships/image" Target="../media/image57.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43.svg"/><Relationship Id="rId10" Type="http://schemas.openxmlformats.org/officeDocument/2006/relationships/image" Target="../media/image31.png"/><Relationship Id="rId4" Type="http://schemas.openxmlformats.org/officeDocument/2006/relationships/image" Target="../media/image42.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audio" Target="../media/audio70.wav"/><Relationship Id="rId3" Type="http://schemas.openxmlformats.org/officeDocument/2006/relationships/image" Target="../media/image57.png"/><Relationship Id="rId7" Type="http://schemas.openxmlformats.org/officeDocument/2006/relationships/image" Target="../media/image55.png"/><Relationship Id="rId12"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43.svg"/><Relationship Id="rId10" Type="http://schemas.openxmlformats.org/officeDocument/2006/relationships/image" Target="../media/image61.png"/><Relationship Id="rId4" Type="http://schemas.openxmlformats.org/officeDocument/2006/relationships/image" Target="../media/image42.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audio" Target="../media/audio71.wav"/><Relationship Id="rId3" Type="http://schemas.openxmlformats.org/officeDocument/2006/relationships/image" Target="../media/image57.png"/><Relationship Id="rId7" Type="http://schemas.openxmlformats.org/officeDocument/2006/relationships/image" Target="../media/image55.png"/><Relationship Id="rId12"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43.svg"/><Relationship Id="rId10" Type="http://schemas.openxmlformats.org/officeDocument/2006/relationships/image" Target="../media/image63.png"/><Relationship Id="rId4" Type="http://schemas.openxmlformats.org/officeDocument/2006/relationships/image" Target="../media/image42.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audio" Target="../media/audio7.wav"/></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6.wav"/><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9.wav"/><Relationship Id="rId10" Type="http://schemas.openxmlformats.org/officeDocument/2006/relationships/image" Target="../media/image2.gif"/><Relationship Id="rId4" Type="http://schemas.openxmlformats.org/officeDocument/2006/relationships/audio" Target="../media/audio8.wav"/><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6.png"/><Relationship Id="rId18" Type="http://schemas.openxmlformats.org/officeDocument/2006/relationships/audio" Target="../media/audio17.wav"/><Relationship Id="rId3" Type="http://schemas.openxmlformats.org/officeDocument/2006/relationships/audio" Target="../media/audio10.wav"/><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audio" Target="../media/audio14.wav"/><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audio" Target="../media/audio16.wav"/><Relationship Id="rId20" Type="http://schemas.openxmlformats.org/officeDocument/2006/relationships/audio" Target="../media/audio18.wav"/><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5.png"/><Relationship Id="rId24" Type="http://schemas.openxmlformats.org/officeDocument/2006/relationships/image" Target="../media/image22.png"/><Relationship Id="rId5" Type="http://schemas.openxmlformats.org/officeDocument/2006/relationships/audio" Target="../media/audio11.wav"/><Relationship Id="rId15" Type="http://schemas.openxmlformats.org/officeDocument/2006/relationships/image" Target="../media/image17.png"/><Relationship Id="rId23" Type="http://schemas.openxmlformats.org/officeDocument/2006/relationships/image" Target="../media/image21.png"/><Relationship Id="rId10" Type="http://schemas.openxmlformats.org/officeDocument/2006/relationships/audio" Target="../media/audio13.wav"/><Relationship Id="rId19"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audio" Target="../media/audio15.wav"/><Relationship Id="rId22" Type="http://schemas.openxmlformats.org/officeDocument/2006/relationships/audio" Target="../media/audio19.wav"/></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image" Target="../media/image25.png"/><Relationship Id="rId5" Type="http://schemas.openxmlformats.org/officeDocument/2006/relationships/audio" Target="../media/audio22.wav"/><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audio" Target="../media/audio21.wav"/><Relationship Id="rId9" Type="http://schemas.openxmlformats.org/officeDocument/2006/relationships/audio" Target="../media/audio25.wav"/><Relationship Id="rId14" Type="http://schemas.openxmlformats.org/officeDocument/2006/relationships/image" Target="../media/image28.gif"/></Relationships>
</file>

<file path=ppt/slides/_rels/slide7.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4.png"/><Relationship Id="rId26" Type="http://schemas.openxmlformats.org/officeDocument/2006/relationships/audio" Target="../media/audio36.wav"/><Relationship Id="rId3" Type="http://schemas.openxmlformats.org/officeDocument/2006/relationships/audio" Target="../media/audio26.wav"/><Relationship Id="rId21" Type="http://schemas.openxmlformats.org/officeDocument/2006/relationships/image" Target="../media/image37.png"/><Relationship Id="rId34" Type="http://schemas.openxmlformats.org/officeDocument/2006/relationships/image" Target="../media/image43.svg"/><Relationship Id="rId7" Type="http://schemas.openxmlformats.org/officeDocument/2006/relationships/audio" Target="../media/audio30.wav"/><Relationship Id="rId12" Type="http://schemas.openxmlformats.org/officeDocument/2006/relationships/image" Target="../media/image11.png"/><Relationship Id="rId17" Type="http://schemas.openxmlformats.org/officeDocument/2006/relationships/image" Target="../media/image30.png"/><Relationship Id="rId25" Type="http://schemas.openxmlformats.org/officeDocument/2006/relationships/audio" Target="../media/audio35.wav"/><Relationship Id="rId33" Type="http://schemas.openxmlformats.org/officeDocument/2006/relationships/image" Target="../media/image42.png"/><Relationship Id="rId2" Type="http://schemas.openxmlformats.org/officeDocument/2006/relationships/notesSlide" Target="../notesSlides/notesSlide7.xml"/><Relationship Id="rId16" Type="http://schemas.openxmlformats.org/officeDocument/2006/relationships/image" Target="../media/image33.png"/><Relationship Id="rId20" Type="http://schemas.openxmlformats.org/officeDocument/2006/relationships/image" Target="../media/image36.png"/><Relationship Id="rId29" Type="http://schemas.openxmlformats.org/officeDocument/2006/relationships/audio" Target="../media/audio39.wav"/><Relationship Id="rId1" Type="http://schemas.openxmlformats.org/officeDocument/2006/relationships/slideLayout" Target="../slideLayouts/slideLayout5.xml"/><Relationship Id="rId6" Type="http://schemas.openxmlformats.org/officeDocument/2006/relationships/audio" Target="../media/audio29.wav"/><Relationship Id="rId11" Type="http://schemas.openxmlformats.org/officeDocument/2006/relationships/audio" Target="../media/audio34.wav"/><Relationship Id="rId24" Type="http://schemas.openxmlformats.org/officeDocument/2006/relationships/image" Target="../media/image40.png"/><Relationship Id="rId32" Type="http://schemas.openxmlformats.org/officeDocument/2006/relationships/image" Target="../media/image41.png"/><Relationship Id="rId5" Type="http://schemas.openxmlformats.org/officeDocument/2006/relationships/audio" Target="../media/audio28.wav"/><Relationship Id="rId15" Type="http://schemas.openxmlformats.org/officeDocument/2006/relationships/image" Target="../media/image28.gif"/><Relationship Id="rId23" Type="http://schemas.openxmlformats.org/officeDocument/2006/relationships/image" Target="../media/image39.png"/><Relationship Id="rId28" Type="http://schemas.openxmlformats.org/officeDocument/2006/relationships/audio" Target="../media/audio38.wav"/><Relationship Id="rId10" Type="http://schemas.openxmlformats.org/officeDocument/2006/relationships/audio" Target="../media/audio33.wav"/><Relationship Id="rId19" Type="http://schemas.openxmlformats.org/officeDocument/2006/relationships/image" Target="../media/image35.png"/><Relationship Id="rId31" Type="http://schemas.openxmlformats.org/officeDocument/2006/relationships/audio" Target="../media/audio41.wav"/><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image" Target="../media/image32.png"/><Relationship Id="rId22" Type="http://schemas.openxmlformats.org/officeDocument/2006/relationships/image" Target="../media/image38.png"/><Relationship Id="rId27" Type="http://schemas.openxmlformats.org/officeDocument/2006/relationships/audio" Target="../media/audio37.wav"/><Relationship Id="rId30" Type="http://schemas.openxmlformats.org/officeDocument/2006/relationships/audio" Target="../media/audio40.wav"/><Relationship Id="rId8" Type="http://schemas.openxmlformats.org/officeDocument/2006/relationships/audio" Target="../media/audio31.wav"/></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audio" Target="../media/audio49.wav"/><Relationship Id="rId3" Type="http://schemas.openxmlformats.org/officeDocument/2006/relationships/audio" Target="../media/audio42.wav"/><Relationship Id="rId7" Type="http://schemas.openxmlformats.org/officeDocument/2006/relationships/image" Target="../media/image42.png"/><Relationship Id="rId12" Type="http://schemas.openxmlformats.org/officeDocument/2006/relationships/audio" Target="../media/audio48.wav"/><Relationship Id="rId17" Type="http://schemas.openxmlformats.org/officeDocument/2006/relationships/image" Target="../media/image48.png"/><Relationship Id="rId2" Type="http://schemas.openxmlformats.org/officeDocument/2006/relationships/notesSlide" Target="../notesSlides/notesSlide8.xml"/><Relationship Id="rId16"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audio" Target="../media/audio44.wav"/><Relationship Id="rId11" Type="http://schemas.openxmlformats.org/officeDocument/2006/relationships/audio" Target="../media/audio47.wav"/><Relationship Id="rId5" Type="http://schemas.openxmlformats.org/officeDocument/2006/relationships/image" Target="../media/image44.png"/><Relationship Id="rId15" Type="http://schemas.openxmlformats.org/officeDocument/2006/relationships/image" Target="../media/image46.png"/><Relationship Id="rId10" Type="http://schemas.openxmlformats.org/officeDocument/2006/relationships/audio" Target="../media/audio46.wav"/><Relationship Id="rId4" Type="http://schemas.openxmlformats.org/officeDocument/2006/relationships/audio" Target="../media/audio43.wav"/><Relationship Id="rId9" Type="http://schemas.openxmlformats.org/officeDocument/2006/relationships/audio" Target="../media/audio45.wav"/><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audio" Target="../media/audio47.wav"/><Relationship Id="rId7" Type="http://schemas.openxmlformats.org/officeDocument/2006/relationships/image" Target="../media/image49.png"/><Relationship Id="rId12" Type="http://schemas.openxmlformats.org/officeDocument/2006/relationships/image" Target="../media/image46.png"/><Relationship Id="rId2" Type="http://schemas.openxmlformats.org/officeDocument/2006/relationships/notesSlide" Target="../notesSlides/notesSlide9.xml"/><Relationship Id="rId16"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audio" Target="../media/audio49.wav"/><Relationship Id="rId11" Type="http://schemas.openxmlformats.org/officeDocument/2006/relationships/image" Target="../media/image47.jpeg"/><Relationship Id="rId5" Type="http://schemas.openxmlformats.org/officeDocument/2006/relationships/audio" Target="../media/audio45.wav"/><Relationship Id="rId15" Type="http://schemas.openxmlformats.org/officeDocument/2006/relationships/audio" Target="../media/audio51.wav"/><Relationship Id="rId10" Type="http://schemas.openxmlformats.org/officeDocument/2006/relationships/audio" Target="../media/audio50.wav"/><Relationship Id="rId4" Type="http://schemas.openxmlformats.org/officeDocument/2006/relationships/audio" Target="../media/audio46.wav"/><Relationship Id="rId9" Type="http://schemas.openxmlformats.org/officeDocument/2006/relationships/image" Target="../media/image43.svg"/><Relationship Id="rId14" Type="http://schemas.openxmlformats.org/officeDocument/2006/relationships/audio" Target="../media/audio4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dirty="0"/>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0" y="491768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Identifying things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nicht &amp; kein, keine, kein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[ö] and [o]</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483057"/>
            <a:ext cx="4350240" cy="1144800"/>
          </a:xfrm>
        </p:spPr>
        <p:txBody>
          <a:bodyPr/>
          <a:lstStyle/>
          <a:p>
            <a:pPr algn="ctr"/>
            <a:r>
              <a:rPr lang="en-GB" sz="4000" dirty="0">
                <a:solidFill>
                  <a:schemeClr val="bg1"/>
                </a:solidFill>
              </a:rPr>
              <a:t>Talking about things and things to do</a:t>
            </a:r>
          </a:p>
        </p:txBody>
      </p:sp>
      <p:pic>
        <p:nvPicPr>
          <p:cNvPr id="12" name="Picture 11">
            <a:extLst>
              <a:ext uri="{FF2B5EF4-FFF2-40B4-BE49-F238E27FC236}">
                <a16:creationId xmlns:a16="http://schemas.microsoft.com/office/drawing/2014/main" id="{54F8A3F3-1653-4386-A6F3-159DFCCFBF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07" y="3429000"/>
            <a:ext cx="1402397" cy="1424658"/>
          </a:xfrm>
          <a:prstGeom prst="rect">
            <a:avLst/>
          </a:prstGeom>
        </p:spPr>
      </p:pic>
      <p:pic>
        <p:nvPicPr>
          <p:cNvPr id="9" name="Picture 8" descr="Map&#10;&#10;Description automatically generated">
            <a:extLst>
              <a:ext uri="{FF2B5EF4-FFF2-40B4-BE49-F238E27FC236}">
                <a16:creationId xmlns:a16="http://schemas.microsoft.com/office/drawing/2014/main" id="{CE62560F-7718-47C9-9C76-BB5C95407A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10" name="TextBox 9">
            <a:extLst>
              <a:ext uri="{FF2B5EF4-FFF2-40B4-BE49-F238E27FC236}">
                <a16:creationId xmlns:a16="http://schemas.microsoft.com/office/drawing/2014/main" id="{4D7557BB-CF8B-44CE-BF45-C8FB7B94AEFE}"/>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con&#10;&#10;Description automatically generated">
            <a:extLst>
              <a:ext uri="{FF2B5EF4-FFF2-40B4-BE49-F238E27FC236}">
                <a16:creationId xmlns:a16="http://schemas.microsoft.com/office/drawing/2014/main" id="{36EAEA34-4DE9-4838-AA1D-F4C41DF71B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8731" y="5477871"/>
            <a:ext cx="873198" cy="659674"/>
          </a:xfrm>
          <a:prstGeom prst="rect">
            <a:avLst/>
          </a:prstGeom>
        </p:spPr>
      </p:pic>
      <p:sp>
        <p:nvSpPr>
          <p:cNvPr id="3" name="TextBox 2">
            <a:extLst>
              <a:ext uri="{FF2B5EF4-FFF2-40B4-BE49-F238E27FC236}">
                <a16:creationId xmlns:a16="http://schemas.microsoft.com/office/drawing/2014/main" id="{5D4F5AF1-67CD-4C2F-96B6-C9DC06C4DBAA}"/>
              </a:ext>
            </a:extLst>
          </p:cNvPr>
          <p:cNvSpPr txBox="1"/>
          <p:nvPr/>
        </p:nvSpPr>
        <p:spPr>
          <a:xfrm>
            <a:off x="92295" y="3919563"/>
            <a:ext cx="1199707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However, remember that </a:t>
            </a:r>
            <a:r>
              <a:rPr lang="en-GB" sz="2800" spc="-1" dirty="0">
                <a:solidFill>
                  <a:srgbClr val="002060"/>
                </a:solidFill>
                <a:latin typeface="Century Gothic" panose="020B0502020202020204" pitchFamily="34" charset="0"/>
              </a:rPr>
              <a:t>we 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der,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das</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 noun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 the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CustomShape 8">
            <a:extLst>
              <a:ext uri="{FF2B5EF4-FFF2-40B4-BE49-F238E27FC236}">
                <a16:creationId xmlns:a16="http://schemas.microsoft.com/office/drawing/2014/main" id="{5265913A-3500-4286-AEE3-64390E449B8F}"/>
              </a:ext>
            </a:extLst>
          </p:cNvPr>
          <p:cNvSpPr/>
          <p:nvPr/>
        </p:nvSpPr>
        <p:spPr>
          <a:xfrm>
            <a:off x="8284798" y="4895523"/>
            <a:ext cx="48146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das</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Buch</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5" name="CustomShape 9">
            <a:extLst>
              <a:ext uri="{FF2B5EF4-FFF2-40B4-BE49-F238E27FC236}">
                <a16:creationId xmlns:a16="http://schemas.microsoft.com/office/drawing/2014/main" id="{89CB1698-AAA3-47DB-A253-0F7770F20D8C}"/>
              </a:ext>
            </a:extLst>
          </p:cNvPr>
          <p:cNvSpPr/>
          <p:nvPr/>
        </p:nvSpPr>
        <p:spPr>
          <a:xfrm>
            <a:off x="8667131" y="627890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dirty="0">
                <a:solidFill>
                  <a:srgbClr val="1F3864"/>
                </a:solidFill>
                <a:latin typeface="Century Gothic" panose="020B0502020202020204" pitchFamily="34" charset="0"/>
                <a:ea typeface="Century Gothic"/>
              </a:rPr>
              <a:t>book</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 name="Picture 5">
            <a:extLst>
              <a:ext uri="{FF2B5EF4-FFF2-40B4-BE49-F238E27FC236}">
                <a16:creationId xmlns:a16="http://schemas.microsoft.com/office/drawing/2014/main" id="{32F182F9-13F6-4B4C-A0CD-E5684C750406}"/>
              </a:ext>
            </a:extLst>
          </p:cNvPr>
          <p:cNvPicPr>
            <a:picLocks noChangeAspect="1"/>
          </p:cNvPicPr>
          <p:nvPr/>
        </p:nvPicPr>
        <p:blipFill>
          <a:blip r:embed="rId10"/>
          <a:stretch>
            <a:fillRect/>
          </a:stretch>
        </p:blipFill>
        <p:spPr>
          <a:xfrm>
            <a:off x="10525330" y="5615980"/>
            <a:ext cx="540688" cy="480131"/>
          </a:xfrm>
          <a:prstGeom prst="rect">
            <a:avLst/>
          </a:prstGeom>
        </p:spPr>
      </p:pic>
      <p:sp>
        <p:nvSpPr>
          <p:cNvPr id="7" name="TextBox 6">
            <a:extLst>
              <a:ext uri="{FF2B5EF4-FFF2-40B4-BE49-F238E27FC236}">
                <a16:creationId xmlns:a16="http://schemas.microsoft.com/office/drawing/2014/main" id="{1ABE0465-C1F8-433C-92F5-36747E75F8C6}"/>
              </a:ext>
            </a:extLst>
          </p:cNvPr>
          <p:cNvSpPr txBox="1"/>
          <p:nvPr/>
        </p:nvSpPr>
        <p:spPr>
          <a:xfrm>
            <a:off x="92295" y="867340"/>
            <a:ext cx="12070115"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 remember that to say </a:t>
            </a:r>
            <a:r>
              <a:rPr lang="en-GB" sz="2800" b="1" dirty="0">
                <a:solidFill>
                  <a:srgbClr val="002060"/>
                </a:solidFill>
                <a:latin typeface="Century Gothic" panose="020B0502020202020204" pitchFamily="34" charset="0"/>
              </a:rPr>
              <a:t>not 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t>
            </a:r>
            <a:r>
              <a:rPr kumimoji="0" lang="en-GB" sz="2800" b="0" i="0"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we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8" name="Picture 7" descr="A picture containing text, table, worktable&#10;&#10;Description automatically generated">
            <a:extLst>
              <a:ext uri="{FF2B5EF4-FFF2-40B4-BE49-F238E27FC236}">
                <a16:creationId xmlns:a16="http://schemas.microsoft.com/office/drawing/2014/main" id="{E0C384ED-4490-4B19-A63A-0974D2880E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06173" y="1711410"/>
            <a:ext cx="1375871" cy="719396"/>
          </a:xfrm>
          <a:prstGeom prst="rect">
            <a:avLst/>
          </a:prstGeom>
        </p:spPr>
      </p:pic>
      <p:pic>
        <p:nvPicPr>
          <p:cNvPr id="9" name="Picture 8">
            <a:extLst>
              <a:ext uri="{FF2B5EF4-FFF2-40B4-BE49-F238E27FC236}">
                <a16:creationId xmlns:a16="http://schemas.microsoft.com/office/drawing/2014/main" id="{3A85BAEC-3DC8-43DD-9337-39E82AA6E246}"/>
              </a:ext>
            </a:extLst>
          </p:cNvPr>
          <p:cNvPicPr>
            <a:picLocks noChangeAspect="1"/>
          </p:cNvPicPr>
          <p:nvPr/>
        </p:nvPicPr>
        <p:blipFill>
          <a:blip r:embed="rId12"/>
          <a:stretch>
            <a:fillRect/>
          </a:stretch>
        </p:blipFill>
        <p:spPr>
          <a:xfrm>
            <a:off x="6558753" y="1741895"/>
            <a:ext cx="323116" cy="658425"/>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7A316A9D-034E-47A0-90F7-C22C0B8BAC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4696" y="1655600"/>
            <a:ext cx="873198" cy="659674"/>
          </a:xfrm>
          <a:prstGeom prst="rect">
            <a:avLst/>
          </a:prstGeom>
        </p:spPr>
      </p:pic>
      <p:pic>
        <p:nvPicPr>
          <p:cNvPr id="11" name="Picture 10">
            <a:extLst>
              <a:ext uri="{FF2B5EF4-FFF2-40B4-BE49-F238E27FC236}">
                <a16:creationId xmlns:a16="http://schemas.microsoft.com/office/drawing/2014/main" id="{8F4BA0EB-A310-4087-B4C5-A8A7EEE55F9D}"/>
              </a:ext>
            </a:extLst>
          </p:cNvPr>
          <p:cNvPicPr>
            <a:picLocks noChangeAspect="1"/>
          </p:cNvPicPr>
          <p:nvPr/>
        </p:nvPicPr>
        <p:blipFill>
          <a:blip r:embed="rId10"/>
          <a:stretch>
            <a:fillRect/>
          </a:stretch>
        </p:blipFill>
        <p:spPr>
          <a:xfrm>
            <a:off x="2919483" y="1620670"/>
            <a:ext cx="642872" cy="570870"/>
          </a:xfrm>
          <a:prstGeom prst="rect">
            <a:avLst/>
          </a:prstGeom>
        </p:spPr>
      </p:pic>
      <p:pic>
        <p:nvPicPr>
          <p:cNvPr id="12" name="Picture 11">
            <a:extLst>
              <a:ext uri="{FF2B5EF4-FFF2-40B4-BE49-F238E27FC236}">
                <a16:creationId xmlns:a16="http://schemas.microsoft.com/office/drawing/2014/main" id="{B4DAC278-6B20-4C02-BA39-C0EDB1FFE9DC}"/>
              </a:ext>
            </a:extLst>
          </p:cNvPr>
          <p:cNvPicPr>
            <a:picLocks noChangeAspect="1"/>
          </p:cNvPicPr>
          <p:nvPr/>
        </p:nvPicPr>
        <p:blipFill>
          <a:blip r:embed="rId10"/>
          <a:stretch>
            <a:fillRect/>
          </a:stretch>
        </p:blipFill>
        <p:spPr>
          <a:xfrm>
            <a:off x="6720311" y="1741798"/>
            <a:ext cx="687937" cy="610888"/>
          </a:xfrm>
          <a:prstGeom prst="rect">
            <a:avLst/>
          </a:prstGeom>
        </p:spPr>
      </p:pic>
      <p:pic>
        <p:nvPicPr>
          <p:cNvPr id="13" name="Picture 12">
            <a:extLst>
              <a:ext uri="{FF2B5EF4-FFF2-40B4-BE49-F238E27FC236}">
                <a16:creationId xmlns:a16="http://schemas.microsoft.com/office/drawing/2014/main" id="{88C597C3-BD5C-4D29-9060-EE0A84A81958}"/>
              </a:ext>
            </a:extLst>
          </p:cNvPr>
          <p:cNvPicPr>
            <a:picLocks noChangeAspect="1"/>
          </p:cNvPicPr>
          <p:nvPr/>
        </p:nvPicPr>
        <p:blipFill>
          <a:blip r:embed="rId10"/>
          <a:stretch>
            <a:fillRect/>
          </a:stretch>
        </p:blipFill>
        <p:spPr>
          <a:xfrm>
            <a:off x="10484957" y="1711410"/>
            <a:ext cx="687937" cy="610888"/>
          </a:xfrm>
          <a:prstGeom prst="rect">
            <a:avLst/>
          </a:prstGeom>
        </p:spPr>
      </p:pic>
      <p:sp>
        <p:nvSpPr>
          <p:cNvPr id="14" name="TextBox 13">
            <a:extLst>
              <a:ext uri="{FF2B5EF4-FFF2-40B4-BE49-F238E27FC236}">
                <a16:creationId xmlns:a16="http://schemas.microsoft.com/office/drawing/2014/main" id="{F969566E-1D8C-4280-B7E2-45BC5A8563AA}"/>
              </a:ext>
            </a:extLst>
          </p:cNvPr>
          <p:cNvSpPr txBox="1"/>
          <p:nvPr/>
        </p:nvSpPr>
        <p:spPr>
          <a:xfrm>
            <a:off x="102517" y="2467093"/>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a:t>
            </a:r>
            <a:r>
              <a:rPr kumimoji="0" lang="en-GB" sz="2800" b="0" i="0" u="none" strike="noStrike" kern="0" cap="none" spc="0" normalizeH="0" baseline="0" noProof="0" dirty="0">
                <a:ln>
                  <a:noFill/>
                </a:ln>
                <a:solidFill>
                  <a:srgbClr val="002060"/>
                </a:solidFill>
                <a:effectLst/>
                <a:uLnTx/>
                <a:uFillTx/>
              </a:rPr>
              <a:t> </a:t>
            </a:r>
            <a:r>
              <a:rPr lang="en-GB" sz="2800" kern="0" dirty="0">
                <a:solidFill>
                  <a:srgbClr val="002060"/>
                </a:solidFill>
              </a:rPr>
              <a:t>Tisch</a:t>
            </a:r>
            <a:r>
              <a:rPr kumimoji="0" lang="en-GB" sz="2800" b="0" i="0" u="none" strike="noStrike" kern="0" cap="none" spc="0" normalizeH="0" baseline="0" noProof="0" dirty="0">
                <a:ln>
                  <a:noFill/>
                </a:ln>
                <a:solidFill>
                  <a:srgbClr val="002060"/>
                </a:solidFill>
                <a:effectLst/>
                <a:uLnTx/>
                <a:uFillTx/>
              </a:rPr>
              <a:t>.</a:t>
            </a:r>
          </a:p>
        </p:txBody>
      </p:sp>
      <p:sp>
        <p:nvSpPr>
          <p:cNvPr id="15" name="TextBox 14">
            <a:extLst>
              <a:ext uri="{FF2B5EF4-FFF2-40B4-BE49-F238E27FC236}">
                <a16:creationId xmlns:a16="http://schemas.microsoft.com/office/drawing/2014/main" id="{695AD062-12FA-4743-8158-27153996DFBE}"/>
              </a:ext>
            </a:extLst>
          </p:cNvPr>
          <p:cNvSpPr txBox="1"/>
          <p:nvPr/>
        </p:nvSpPr>
        <p:spPr>
          <a:xfrm>
            <a:off x="4482492" y="2498584"/>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keine</a:t>
            </a:r>
            <a:r>
              <a:rPr kumimoji="0" lang="en-GB" sz="2800" b="0" i="0" u="none" strike="noStrike" kern="0" cap="none" spc="0" normalizeH="0" baseline="0" noProof="0" dirty="0">
                <a:ln>
                  <a:noFill/>
                </a:ln>
                <a:solidFill>
                  <a:srgbClr val="002060"/>
                </a:solidFill>
                <a:effectLst/>
                <a:uLnTx/>
                <a:uFillTx/>
              </a:rPr>
              <a:t> </a:t>
            </a:r>
            <a:r>
              <a:rPr lang="en-GB" sz="2800" kern="0" noProof="0" dirty="0" err="1">
                <a:solidFill>
                  <a:srgbClr val="002060"/>
                </a:solidFill>
              </a:rPr>
              <a:t>Flasche</a:t>
            </a:r>
            <a:r>
              <a:rPr lang="en-GB" sz="2800" kern="0" noProof="0" dirty="0">
                <a:solidFill>
                  <a:srgbClr val="002060"/>
                </a:solidFill>
              </a:rPr>
              <a:t>.</a:t>
            </a:r>
            <a:endParaRPr kumimoji="0" lang="en-GB" sz="2800" b="0" i="0" u="none" strike="noStrike" kern="0" cap="none" spc="0" normalizeH="0" baseline="0" noProof="0" dirty="0">
              <a:ln>
                <a:noFill/>
              </a:ln>
              <a:solidFill>
                <a:srgbClr val="002060"/>
              </a:solidFill>
              <a:effectLst/>
              <a:uLnTx/>
              <a:uFillTx/>
            </a:endParaRPr>
          </a:p>
        </p:txBody>
      </p:sp>
      <p:sp>
        <p:nvSpPr>
          <p:cNvPr id="16" name="TextBox 15">
            <a:extLst>
              <a:ext uri="{FF2B5EF4-FFF2-40B4-BE49-F238E27FC236}">
                <a16:creationId xmlns:a16="http://schemas.microsoft.com/office/drawing/2014/main" id="{1CECCD64-CB8F-4918-856C-996EB221F4EE}"/>
              </a:ext>
            </a:extLst>
          </p:cNvPr>
          <p:cNvSpPr txBox="1"/>
          <p:nvPr/>
        </p:nvSpPr>
        <p:spPr>
          <a:xfrm>
            <a:off x="8562552" y="2498583"/>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a:t>
            </a:r>
            <a:r>
              <a:rPr kumimoji="0" lang="en-GB" sz="2800" b="1" i="0" u="none" strike="noStrike" kern="0" cap="none" spc="0" normalizeH="0" noProof="0" dirty="0">
                <a:ln>
                  <a:noFill/>
                </a:ln>
                <a:solidFill>
                  <a:srgbClr val="002060"/>
                </a:solidFill>
                <a:effectLst/>
                <a:uLnTx/>
                <a:uFillTx/>
              </a:rPr>
              <a:t> </a:t>
            </a:r>
            <a:r>
              <a:rPr kumimoji="0" lang="en-GB" sz="2800" i="0" u="none" strike="noStrike" kern="0" cap="none" spc="0" normalizeH="0" noProof="0" dirty="0">
                <a:ln>
                  <a:noFill/>
                </a:ln>
                <a:solidFill>
                  <a:srgbClr val="002060"/>
                </a:solidFill>
                <a:effectLst/>
                <a:uLnTx/>
                <a:uFillTx/>
              </a:rPr>
              <a:t>Buch.</a:t>
            </a:r>
            <a:endParaRPr kumimoji="0" lang="en-GB" sz="2800" i="0" u="none" strike="noStrike" kern="0" cap="none" spc="0" normalizeH="0" baseline="0" noProof="0" dirty="0">
              <a:ln>
                <a:noFill/>
              </a:ln>
              <a:solidFill>
                <a:srgbClr val="002060"/>
              </a:solidFill>
              <a:effectLst/>
              <a:uLnTx/>
              <a:uFillTx/>
            </a:endParaRPr>
          </a:p>
        </p:txBody>
      </p:sp>
      <p:sp>
        <p:nvSpPr>
          <p:cNvPr id="17" name="TextBox 16">
            <a:extLst>
              <a:ext uri="{FF2B5EF4-FFF2-40B4-BE49-F238E27FC236}">
                <a16:creationId xmlns:a16="http://schemas.microsoft.com/office/drawing/2014/main" id="{C57C3C88-289E-4CA4-BB4E-37D825F3A6BF}"/>
              </a:ext>
            </a:extLst>
          </p:cNvPr>
          <p:cNvSpPr txBox="1"/>
          <p:nvPr/>
        </p:nvSpPr>
        <p:spPr>
          <a:xfrm>
            <a:off x="92295" y="4951302"/>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lang="en-GB" sz="2800" b="1" kern="0" dirty="0" err="1">
                <a:solidFill>
                  <a:srgbClr val="002060"/>
                </a:solidFill>
              </a:rPr>
              <a:t>nicht</a:t>
            </a:r>
            <a:r>
              <a:rPr lang="en-GB" sz="2800" b="1" kern="0" dirty="0">
                <a:solidFill>
                  <a:srgbClr val="002060"/>
                </a:solidFill>
              </a:rPr>
              <a:t> der</a:t>
            </a:r>
            <a:r>
              <a:rPr kumimoji="0" lang="en-GB" sz="2800" b="0" i="0" u="none" strike="noStrike" kern="0" cap="none" spc="0" normalizeH="0" baseline="0" noProof="0" dirty="0">
                <a:ln>
                  <a:noFill/>
                </a:ln>
                <a:solidFill>
                  <a:srgbClr val="002060"/>
                </a:solidFill>
                <a:effectLst/>
                <a:uLnTx/>
                <a:uFillTx/>
              </a:rPr>
              <a:t> </a:t>
            </a:r>
            <a:r>
              <a:rPr lang="en-GB" sz="2800" kern="0" dirty="0">
                <a:solidFill>
                  <a:srgbClr val="002060"/>
                </a:solidFill>
              </a:rPr>
              <a:t>Tisch</a:t>
            </a:r>
            <a:r>
              <a:rPr kumimoji="0" lang="en-GB" sz="2800" b="0" i="0" u="none" strike="noStrike" kern="0" cap="none" spc="0" normalizeH="0" baseline="0" noProof="0" dirty="0">
                <a:ln>
                  <a:noFill/>
                </a:ln>
                <a:solidFill>
                  <a:srgbClr val="002060"/>
                </a:solidFill>
                <a:effectLst/>
                <a:uLnTx/>
                <a:uFillTx/>
              </a:rPr>
              <a:t>.</a:t>
            </a:r>
          </a:p>
        </p:txBody>
      </p:sp>
      <p:sp>
        <p:nvSpPr>
          <p:cNvPr id="18" name="TextBox 17">
            <a:extLst>
              <a:ext uri="{FF2B5EF4-FFF2-40B4-BE49-F238E27FC236}">
                <a16:creationId xmlns:a16="http://schemas.microsoft.com/office/drawing/2014/main" id="{062262FD-E509-4A10-998E-F656544B8797}"/>
              </a:ext>
            </a:extLst>
          </p:cNvPr>
          <p:cNvSpPr txBox="1"/>
          <p:nvPr/>
        </p:nvSpPr>
        <p:spPr>
          <a:xfrm>
            <a:off x="3953896" y="4932293"/>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lang="en-GB" sz="2800" b="1" kern="0" dirty="0" err="1">
                <a:solidFill>
                  <a:srgbClr val="002060"/>
                </a:solidFill>
              </a:rPr>
              <a:t>nicht</a:t>
            </a:r>
            <a:r>
              <a:rPr lang="en-GB" sz="2800" b="1" kern="0" dirty="0">
                <a:solidFill>
                  <a:srgbClr val="002060"/>
                </a:solidFill>
              </a:rPr>
              <a:t> die</a:t>
            </a:r>
            <a:r>
              <a:rPr kumimoji="0" lang="en-GB" sz="2800" b="0" i="0" u="none" strike="noStrike" kern="0" cap="none" spc="0" normalizeH="0" baseline="0" noProof="0" dirty="0">
                <a:ln>
                  <a:noFill/>
                </a:ln>
                <a:solidFill>
                  <a:srgbClr val="002060"/>
                </a:solidFill>
                <a:effectLst/>
                <a:uLnTx/>
                <a:uFillTx/>
              </a:rPr>
              <a:t> </a:t>
            </a:r>
            <a:r>
              <a:rPr lang="en-GB" sz="2800" kern="0" noProof="0" dirty="0" err="1">
                <a:solidFill>
                  <a:srgbClr val="002060"/>
                </a:solidFill>
              </a:rPr>
              <a:t>Flasche</a:t>
            </a:r>
            <a:r>
              <a:rPr lang="en-GB" sz="2800" kern="0" noProof="0" dirty="0">
                <a:solidFill>
                  <a:srgbClr val="002060"/>
                </a:solidFill>
              </a:rPr>
              <a:t>.</a:t>
            </a:r>
            <a:endParaRPr kumimoji="0" lang="en-GB" sz="2800" b="0" i="0" u="none" strike="noStrike" kern="0" cap="none" spc="0" normalizeH="0" baseline="0" noProof="0" dirty="0">
              <a:ln>
                <a:noFill/>
              </a:ln>
              <a:solidFill>
                <a:srgbClr val="002060"/>
              </a:solidFill>
              <a:effectLst/>
              <a:uLnTx/>
              <a:uFillTx/>
            </a:endParaRPr>
          </a:p>
        </p:txBody>
      </p:sp>
      <p:sp>
        <p:nvSpPr>
          <p:cNvPr id="19" name="CustomShape 9">
            <a:extLst>
              <a:ext uri="{FF2B5EF4-FFF2-40B4-BE49-F238E27FC236}">
                <a16:creationId xmlns:a16="http://schemas.microsoft.com/office/drawing/2014/main" id="{1F2E3E4B-95F7-4F5A-B8D9-ED0738970D75}"/>
              </a:ext>
            </a:extLst>
          </p:cNvPr>
          <p:cNvSpPr/>
          <p:nvPr/>
        </p:nvSpPr>
        <p:spPr>
          <a:xfrm>
            <a:off x="92295" y="6284332"/>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noProof="0" dirty="0">
                <a:solidFill>
                  <a:srgbClr val="1F3864"/>
                </a:solidFill>
                <a:latin typeface="Century Gothic" panose="020B0502020202020204" pitchFamily="34" charset="0"/>
                <a:ea typeface="Century Gothic"/>
              </a:rPr>
              <a:t>table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9">
            <a:extLst>
              <a:ext uri="{FF2B5EF4-FFF2-40B4-BE49-F238E27FC236}">
                <a16:creationId xmlns:a16="http://schemas.microsoft.com/office/drawing/2014/main" id="{39F21473-6FF6-476A-9DD2-A913723AF5D5}"/>
              </a:ext>
            </a:extLst>
          </p:cNvPr>
          <p:cNvSpPr/>
          <p:nvPr/>
        </p:nvSpPr>
        <p:spPr>
          <a:xfrm>
            <a:off x="4304486" y="6284031"/>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dirty="0">
                <a:solidFill>
                  <a:srgbClr val="1F3864"/>
                </a:solidFill>
                <a:latin typeface="Century Gothic" panose="020B0502020202020204" pitchFamily="34" charset="0"/>
                <a:ea typeface="Century Gothic"/>
              </a:rPr>
              <a:t>bottle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CustomShape 9">
            <a:extLst>
              <a:ext uri="{FF2B5EF4-FFF2-40B4-BE49-F238E27FC236}">
                <a16:creationId xmlns:a16="http://schemas.microsoft.com/office/drawing/2014/main" id="{0C415E18-76DE-44C6-8CCF-E0A44AE168FD}"/>
              </a:ext>
            </a:extLst>
          </p:cNvPr>
          <p:cNvSpPr/>
          <p:nvPr/>
        </p:nvSpPr>
        <p:spPr>
          <a:xfrm>
            <a:off x="92295" y="3028562"/>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b="1" i="1" spc="-1" noProof="0" dirty="0">
                <a:solidFill>
                  <a:srgbClr val="1F3864"/>
                </a:solidFill>
                <a:latin typeface="Century Gothic" panose="020B0502020202020204" pitchFamily="34" charset="0"/>
                <a:ea typeface="Century Gothic"/>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noProof="0" dirty="0">
                <a:solidFill>
                  <a:srgbClr val="1F3864"/>
                </a:solidFill>
                <a:latin typeface="Century Gothic" panose="020B0502020202020204" pitchFamily="34" charset="0"/>
                <a:ea typeface="Century Gothic"/>
              </a:rPr>
              <a:t>table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2" name="CustomShape 9">
            <a:extLst>
              <a:ext uri="{FF2B5EF4-FFF2-40B4-BE49-F238E27FC236}">
                <a16:creationId xmlns:a16="http://schemas.microsoft.com/office/drawing/2014/main" id="{9BDFD2D9-D30A-472F-B986-5C43DB785759}"/>
              </a:ext>
            </a:extLst>
          </p:cNvPr>
          <p:cNvSpPr/>
          <p:nvPr/>
        </p:nvSpPr>
        <p:spPr>
          <a:xfrm>
            <a:off x="4509966" y="3027503"/>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b="1" i="1" spc="-1" dirty="0">
                <a:solidFill>
                  <a:srgbClr val="1F3864"/>
                </a:solidFill>
                <a:latin typeface="Century Gothic" panose="020B0502020202020204" pitchFamily="34" charset="0"/>
                <a:ea typeface="Century Gothic"/>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dirty="0">
                <a:solidFill>
                  <a:srgbClr val="1F3864"/>
                </a:solidFill>
                <a:latin typeface="Century Gothic" panose="020B0502020202020204" pitchFamily="34" charset="0"/>
                <a:ea typeface="Century Gothic"/>
              </a:rPr>
              <a:t>bottle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3" name="CustomShape 9">
            <a:extLst>
              <a:ext uri="{FF2B5EF4-FFF2-40B4-BE49-F238E27FC236}">
                <a16:creationId xmlns:a16="http://schemas.microsoft.com/office/drawing/2014/main" id="{E51152E7-BC62-4E1F-8B4B-57A0479F45C4}"/>
              </a:ext>
            </a:extLst>
          </p:cNvPr>
          <p:cNvSpPr/>
          <p:nvPr/>
        </p:nvSpPr>
        <p:spPr>
          <a:xfrm>
            <a:off x="8617501" y="3000567"/>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b="1" i="1" spc="-1" dirty="0">
                <a:solidFill>
                  <a:srgbClr val="1F3864"/>
                </a:solidFill>
                <a:latin typeface="Century Gothic" panose="020B0502020202020204" pitchFamily="34" charset="0"/>
                <a:ea typeface="Century Gothic"/>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dirty="0">
                <a:solidFill>
                  <a:srgbClr val="1F3864"/>
                </a:solidFill>
                <a:latin typeface="Century Gothic" panose="020B0502020202020204" pitchFamily="34" charset="0"/>
                <a:ea typeface="Century Gothic"/>
              </a:rPr>
              <a:t>book</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4" name="Picture 23" descr="A picture containing text, table, worktable&#10;&#10;Description automatically generated">
            <a:extLst>
              <a:ext uri="{FF2B5EF4-FFF2-40B4-BE49-F238E27FC236}">
                <a16:creationId xmlns:a16="http://schemas.microsoft.com/office/drawing/2014/main" id="{9EFFB372-16C4-4192-A1EC-387237E9EF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57925" y="5474990"/>
            <a:ext cx="1375871" cy="719396"/>
          </a:xfrm>
          <a:prstGeom prst="rect">
            <a:avLst/>
          </a:prstGeom>
        </p:spPr>
      </p:pic>
      <p:pic>
        <p:nvPicPr>
          <p:cNvPr id="25" name="Picture 24">
            <a:extLst>
              <a:ext uri="{FF2B5EF4-FFF2-40B4-BE49-F238E27FC236}">
                <a16:creationId xmlns:a16="http://schemas.microsoft.com/office/drawing/2014/main" id="{9C09DBBD-5EA3-455D-92E6-CAB4320DF26B}"/>
              </a:ext>
            </a:extLst>
          </p:cNvPr>
          <p:cNvPicPr>
            <a:picLocks noChangeAspect="1"/>
          </p:cNvPicPr>
          <p:nvPr/>
        </p:nvPicPr>
        <p:blipFill>
          <a:blip r:embed="rId12"/>
          <a:stretch>
            <a:fillRect/>
          </a:stretch>
        </p:blipFill>
        <p:spPr>
          <a:xfrm>
            <a:off x="6214784" y="5505475"/>
            <a:ext cx="323116" cy="658425"/>
          </a:xfrm>
          <a:prstGeom prst="rect">
            <a:avLst/>
          </a:prstGeom>
        </p:spPr>
      </p:pic>
      <p:pic>
        <p:nvPicPr>
          <p:cNvPr id="26" name="Picture 25">
            <a:extLst>
              <a:ext uri="{FF2B5EF4-FFF2-40B4-BE49-F238E27FC236}">
                <a16:creationId xmlns:a16="http://schemas.microsoft.com/office/drawing/2014/main" id="{15A4AA3B-30B0-40B3-96BE-B73F18F0023A}"/>
              </a:ext>
            </a:extLst>
          </p:cNvPr>
          <p:cNvPicPr>
            <a:picLocks noChangeAspect="1"/>
          </p:cNvPicPr>
          <p:nvPr/>
        </p:nvPicPr>
        <p:blipFill>
          <a:blip r:embed="rId10"/>
          <a:stretch>
            <a:fillRect/>
          </a:stretch>
        </p:blipFill>
        <p:spPr>
          <a:xfrm>
            <a:off x="2845859" y="5474990"/>
            <a:ext cx="687937" cy="610888"/>
          </a:xfrm>
          <a:prstGeom prst="rect">
            <a:avLst/>
          </a:prstGeom>
        </p:spPr>
      </p:pic>
      <p:pic>
        <p:nvPicPr>
          <p:cNvPr id="27" name="Picture 26">
            <a:extLst>
              <a:ext uri="{FF2B5EF4-FFF2-40B4-BE49-F238E27FC236}">
                <a16:creationId xmlns:a16="http://schemas.microsoft.com/office/drawing/2014/main" id="{2D67A078-628D-4632-840E-B84E7BD84295}"/>
              </a:ext>
            </a:extLst>
          </p:cNvPr>
          <p:cNvPicPr>
            <a:picLocks noChangeAspect="1"/>
          </p:cNvPicPr>
          <p:nvPr/>
        </p:nvPicPr>
        <p:blipFill>
          <a:blip r:embed="rId10"/>
          <a:stretch>
            <a:fillRect/>
          </a:stretch>
        </p:blipFill>
        <p:spPr>
          <a:xfrm>
            <a:off x="6288571" y="5520304"/>
            <a:ext cx="687937" cy="610888"/>
          </a:xfrm>
          <a:prstGeom prst="rect">
            <a:avLst/>
          </a:prstGeom>
        </p:spPr>
      </p:pic>
      <p:pic>
        <p:nvPicPr>
          <p:cNvPr id="30" name="Picture 29">
            <a:extLst>
              <a:ext uri="{FF2B5EF4-FFF2-40B4-BE49-F238E27FC236}">
                <a16:creationId xmlns:a16="http://schemas.microsoft.com/office/drawing/2014/main" id="{CDFC9336-D488-46B6-96F5-59A4EFBA49A9}"/>
              </a:ext>
            </a:extLst>
          </p:cNvPr>
          <p:cNvPicPr>
            <a:picLocks noChangeAspect="1"/>
          </p:cNvPicPr>
          <p:nvPr/>
        </p:nvPicPr>
        <p:blipFill>
          <a:blip r:embed="rId13"/>
          <a:stretch>
            <a:fillRect/>
          </a:stretch>
        </p:blipFill>
        <p:spPr>
          <a:xfrm>
            <a:off x="10900545" y="94654"/>
            <a:ext cx="1188823" cy="1091279"/>
          </a:xfrm>
          <a:prstGeom prst="rect">
            <a:avLst/>
          </a:prstGeom>
        </p:spPr>
      </p:pic>
      <p:sp>
        <p:nvSpPr>
          <p:cNvPr id="33" name="Title 1">
            <a:hlinkClick r:id="" action="ppaction://noaction">
              <a:snd r:embed="rId14" name="T2_W2_10.1.wav"/>
            </a:hlinkClick>
            <a:extLst>
              <a:ext uri="{FF2B5EF4-FFF2-40B4-BE49-F238E27FC236}">
                <a16:creationId xmlns:a16="http://schemas.microsoft.com/office/drawing/2014/main" id="{B1AED258-0EE9-4772-A44A-2D7C9082802D}"/>
              </a:ext>
            </a:extLst>
          </p:cNvPr>
          <p:cNvSpPr txBox="1">
            <a:spLocks/>
          </p:cNvSpPr>
          <p:nvPr/>
        </p:nvSpPr>
        <p:spPr>
          <a:xfrm>
            <a:off x="92295" y="210541"/>
            <a:ext cx="10563303" cy="516047"/>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2900" b="1" spc="-1" dirty="0" err="1">
                <a:latin typeface="Century Gothic" panose="020B0502020202020204" pitchFamily="34" charset="0"/>
                <a:ea typeface="Century Gothic"/>
              </a:rPr>
              <a:t>Nicht</a:t>
            </a:r>
            <a:r>
              <a:rPr lang="en-GB" sz="2900" b="1" spc="-1" dirty="0">
                <a:latin typeface="Century Gothic" panose="020B0502020202020204" pitchFamily="34" charset="0"/>
                <a:ea typeface="Century Gothic"/>
              </a:rPr>
              <a:t> der, die, das (not the) | </a:t>
            </a:r>
            <a:r>
              <a:rPr lang="en-GB" sz="2900" b="1" spc="-1" dirty="0" err="1">
                <a:latin typeface="Century Gothic" panose="020B0502020202020204" pitchFamily="34" charset="0"/>
                <a:ea typeface="Century Gothic"/>
              </a:rPr>
              <a:t>kein</a:t>
            </a:r>
            <a:r>
              <a:rPr lang="en-GB" sz="2900" b="1" spc="-1" dirty="0">
                <a:latin typeface="Century Gothic" panose="020B0502020202020204" pitchFamily="34" charset="0"/>
                <a:ea typeface="Century Gothic"/>
              </a:rPr>
              <a:t>, </a:t>
            </a:r>
            <a:r>
              <a:rPr lang="en-GB" sz="2900" b="1" spc="-1" dirty="0" err="1">
                <a:latin typeface="Century Gothic" panose="020B0502020202020204" pitchFamily="34" charset="0"/>
                <a:ea typeface="Century Gothic"/>
              </a:rPr>
              <a:t>keine</a:t>
            </a:r>
            <a:r>
              <a:rPr lang="en-GB" sz="2900" b="1" spc="-1" dirty="0">
                <a:latin typeface="Century Gothic" panose="020B0502020202020204" pitchFamily="34" charset="0"/>
                <a:ea typeface="Century Gothic"/>
              </a:rPr>
              <a:t>, </a:t>
            </a:r>
            <a:r>
              <a:rPr lang="en-GB" sz="2900" b="1" spc="-1" dirty="0" err="1">
                <a:latin typeface="Century Gothic" panose="020B0502020202020204" pitchFamily="34" charset="0"/>
                <a:ea typeface="Century Gothic"/>
              </a:rPr>
              <a:t>kein</a:t>
            </a:r>
            <a:r>
              <a:rPr lang="en-GB" sz="2900" b="1" spc="-1" dirty="0">
                <a:latin typeface="Century Gothic" panose="020B0502020202020204" pitchFamily="34" charset="0"/>
                <a:ea typeface="Century Gothic"/>
              </a:rPr>
              <a:t> (not a/an)</a:t>
            </a:r>
            <a:endParaRPr lang="en-GB" sz="2900" dirty="0"/>
          </a:p>
        </p:txBody>
      </p:sp>
      <p:sp>
        <p:nvSpPr>
          <p:cNvPr id="32" name="Oval Callout 19">
            <a:extLst>
              <a:ext uri="{FF2B5EF4-FFF2-40B4-BE49-F238E27FC236}">
                <a16:creationId xmlns:a16="http://schemas.microsoft.com/office/drawing/2014/main" id="{3FC4BA51-CC6B-465A-A453-32B2A1EFC64E}"/>
              </a:ext>
            </a:extLst>
          </p:cNvPr>
          <p:cNvSpPr/>
          <p:nvPr/>
        </p:nvSpPr>
        <p:spPr>
          <a:xfrm>
            <a:off x="5908209" y="-72437"/>
            <a:ext cx="4596119" cy="2016854"/>
          </a:xfrm>
          <a:prstGeom prst="wedgeEllipseCallout">
            <a:avLst>
              <a:gd name="adj1" fmla="val -33817"/>
              <a:gd name="adj2" fmla="val 79844"/>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Remember that ‘</a:t>
            </a:r>
            <a:r>
              <a:rPr kumimoji="0" lang="en-GB" sz="2400" b="1" i="0" u="none" strike="noStrike" kern="0" cap="none" spc="0" normalizeH="0" baseline="0" noProof="0" dirty="0" err="1">
                <a:ln>
                  <a:noFill/>
                </a:ln>
                <a:solidFill>
                  <a:schemeClr val="bg1"/>
                </a:solidFill>
                <a:effectLst/>
                <a:uLnTx/>
                <a:uFillTx/>
                <a:latin typeface="Century Gothic" panose="020F0302020204030204"/>
                <a:ea typeface="+mn-ea"/>
                <a:cs typeface="+mn-cs"/>
              </a:rPr>
              <a:t>kein</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works like ‘</a:t>
            </a:r>
            <a:r>
              <a:rPr kumimoji="0" lang="en-GB" sz="2400" b="1" i="0" u="none" strike="noStrike" kern="0" cap="none" spc="0" normalizeH="0" baseline="0" noProof="0" dirty="0" err="1">
                <a:ln>
                  <a:noFill/>
                </a:ln>
                <a:solidFill>
                  <a:schemeClr val="bg1"/>
                </a:solidFill>
                <a:effectLst/>
                <a:uLnTx/>
                <a:uFillTx/>
                <a:latin typeface="Century Gothic" panose="020F0302020204030204"/>
                <a:ea typeface="+mn-ea"/>
                <a:cs typeface="+mn-cs"/>
              </a:rPr>
              <a:t>ein</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and matches the gender of the noun.</a:t>
            </a:r>
          </a:p>
        </p:txBody>
      </p:sp>
    </p:spTree>
    <p:extLst>
      <p:ext uri="{BB962C8B-B14F-4D97-AF65-F5344CB8AC3E}">
        <p14:creationId xmlns:p14="http://schemas.microsoft.com/office/powerpoint/2010/main" val="362120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2_W2_10.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2_W2_10.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2_W2_10.4.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6" name="T2_W2_10.5.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T2_W2_10.6.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T2_W2_10.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4" grpId="0"/>
      <p:bldP spid="15" grpId="0"/>
      <p:bldP spid="16" grpId="0"/>
      <p:bldP spid="17" grpId="0"/>
      <p:bldP spid="18" grpId="0"/>
      <p:bldP spid="19" grpId="0"/>
      <p:bldP spid="20" grpId="0"/>
      <p:bldP spid="21" grpId="0"/>
      <p:bldP spid="22" grpId="0"/>
      <p:bldP spid="23" grpId="0"/>
      <p:bldP spid="32" grpId="0" animBg="1"/>
      <p:bldP spid="3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0"/>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2707"/>
            <a:ext cx="11144273" cy="752271"/>
          </a:xfrm>
        </p:spPr>
        <p:txBody>
          <a:bodyPr/>
          <a:lstStyle/>
          <a:p>
            <a:r>
              <a:rPr lang="en-GB" sz="3600" b="1" spc="-1" dirty="0">
                <a:latin typeface="Century Gothic" panose="020B0502020202020204" pitchFamily="34" charset="0"/>
              </a:rPr>
              <a:t>Female person nouns</a:t>
            </a:r>
            <a:endParaRPr lang="en-GB" sz="3600" dirty="0"/>
          </a:p>
        </p:txBody>
      </p:sp>
      <p:sp>
        <p:nvSpPr>
          <p:cNvPr id="14" name="Content Placeholder 2">
            <a:extLst>
              <a:ext uri="{FF2B5EF4-FFF2-40B4-BE49-F238E27FC236}">
                <a16:creationId xmlns:a16="http://schemas.microsoft.com/office/drawing/2014/main" id="{6C27265E-88F0-4B47-AC93-63B2EC5A3489}"/>
              </a:ext>
            </a:extLst>
          </p:cNvPr>
          <p:cNvSpPr txBox="1">
            <a:spLocks/>
          </p:cNvSpPr>
          <p:nvPr/>
        </p:nvSpPr>
        <p:spPr>
          <a:xfrm>
            <a:off x="92295" y="891239"/>
            <a:ext cx="10596169" cy="7571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600" dirty="0"/>
              <a:t>To make many German person nouns feminine, we add </a:t>
            </a:r>
            <a:r>
              <a:rPr lang="en-GB" sz="2600" b="1" dirty="0"/>
              <a:t>-in </a:t>
            </a:r>
            <a:r>
              <a:rPr lang="en-GB" sz="2600" dirty="0"/>
              <a:t>to the masculine noun and change the article to ‘</a:t>
            </a:r>
            <a:r>
              <a:rPr lang="en-GB" sz="2600" b="1" dirty="0"/>
              <a:t>die</a:t>
            </a:r>
            <a:r>
              <a:rPr lang="en-GB" sz="2600" dirty="0"/>
              <a:t>’. </a:t>
            </a:r>
          </a:p>
        </p:txBody>
      </p:sp>
      <p:sp>
        <p:nvSpPr>
          <p:cNvPr id="3" name="TextBox 2">
            <a:extLst>
              <a:ext uri="{FF2B5EF4-FFF2-40B4-BE49-F238E27FC236}">
                <a16:creationId xmlns:a16="http://schemas.microsoft.com/office/drawing/2014/main" id="{878BA76D-F154-4A38-8B89-3AEC6868A346}"/>
              </a:ext>
            </a:extLst>
          </p:cNvPr>
          <p:cNvSpPr txBox="1"/>
          <p:nvPr/>
        </p:nvSpPr>
        <p:spPr>
          <a:xfrm>
            <a:off x="184126" y="1860945"/>
            <a:ext cx="2470484" cy="523220"/>
          </a:xfrm>
          <a:prstGeom prst="rect">
            <a:avLst/>
          </a:prstGeom>
          <a:noFill/>
        </p:spPr>
        <p:txBody>
          <a:bodyPr wrap="square" rtlCol="0">
            <a:spAutoFit/>
          </a:bodyPr>
          <a:lstStyle/>
          <a:p>
            <a:r>
              <a:rPr lang="en-GB" sz="2800" dirty="0">
                <a:solidFill>
                  <a:srgbClr val="00B0F0"/>
                </a:solidFill>
              </a:rPr>
              <a:t>der</a:t>
            </a:r>
            <a:r>
              <a:rPr lang="en-GB" sz="2800" dirty="0">
                <a:solidFill>
                  <a:srgbClr val="002060"/>
                </a:solidFill>
              </a:rPr>
              <a:t> Lehrer</a:t>
            </a:r>
          </a:p>
        </p:txBody>
      </p:sp>
      <p:sp>
        <p:nvSpPr>
          <p:cNvPr id="7" name="TextBox 6">
            <a:extLst>
              <a:ext uri="{FF2B5EF4-FFF2-40B4-BE49-F238E27FC236}">
                <a16:creationId xmlns:a16="http://schemas.microsoft.com/office/drawing/2014/main" id="{F58C25BC-A0A5-4873-BE55-CA0E8835751C}"/>
              </a:ext>
            </a:extLst>
          </p:cNvPr>
          <p:cNvSpPr txBox="1"/>
          <p:nvPr/>
        </p:nvSpPr>
        <p:spPr>
          <a:xfrm>
            <a:off x="3193947" y="1860945"/>
            <a:ext cx="2470484" cy="523220"/>
          </a:xfrm>
          <a:prstGeom prst="rect">
            <a:avLst/>
          </a:prstGeom>
          <a:noFill/>
        </p:spPr>
        <p:txBody>
          <a:bodyPr wrap="square" rtlCol="0">
            <a:spAutoFit/>
          </a:bodyPr>
          <a:lstStyle/>
          <a:p>
            <a:r>
              <a:rPr lang="en-GB" sz="2800" dirty="0">
                <a:solidFill>
                  <a:srgbClr val="FF0000"/>
                </a:solidFill>
              </a:rPr>
              <a:t>die</a:t>
            </a:r>
            <a:r>
              <a:rPr lang="en-GB" sz="2800" dirty="0">
                <a:solidFill>
                  <a:srgbClr val="002060"/>
                </a:solidFill>
              </a:rPr>
              <a:t> </a:t>
            </a:r>
            <a:r>
              <a:rPr lang="en-GB" sz="2800" dirty="0" err="1">
                <a:solidFill>
                  <a:srgbClr val="002060"/>
                </a:solidFill>
              </a:rPr>
              <a:t>Lehrer</a:t>
            </a:r>
            <a:r>
              <a:rPr lang="en-GB" sz="2800" dirty="0" err="1">
                <a:solidFill>
                  <a:srgbClr val="FF0000"/>
                </a:solidFill>
              </a:rPr>
              <a:t>in</a:t>
            </a:r>
            <a:endParaRPr lang="en-GB" sz="2800" dirty="0">
              <a:solidFill>
                <a:srgbClr val="FF0000"/>
              </a:solidFill>
            </a:endParaRPr>
          </a:p>
        </p:txBody>
      </p:sp>
      <p:pic>
        <p:nvPicPr>
          <p:cNvPr id="4" name="Picture 3">
            <a:extLst>
              <a:ext uri="{FF2B5EF4-FFF2-40B4-BE49-F238E27FC236}">
                <a16:creationId xmlns:a16="http://schemas.microsoft.com/office/drawing/2014/main" id="{242459AA-78C8-4FE4-B3FA-81EE4875CAD8}"/>
              </a:ext>
            </a:extLst>
          </p:cNvPr>
          <p:cNvPicPr>
            <a:picLocks noChangeAspect="1"/>
          </p:cNvPicPr>
          <p:nvPr/>
        </p:nvPicPr>
        <p:blipFill>
          <a:blip r:embed="rId11"/>
          <a:stretch>
            <a:fillRect/>
          </a:stretch>
        </p:blipFill>
        <p:spPr>
          <a:xfrm>
            <a:off x="264344" y="2420186"/>
            <a:ext cx="1896020" cy="1347333"/>
          </a:xfrm>
          <a:prstGeom prst="rect">
            <a:avLst/>
          </a:prstGeom>
        </p:spPr>
      </p:pic>
      <p:pic>
        <p:nvPicPr>
          <p:cNvPr id="6" name="Picture 5">
            <a:extLst>
              <a:ext uri="{FF2B5EF4-FFF2-40B4-BE49-F238E27FC236}">
                <a16:creationId xmlns:a16="http://schemas.microsoft.com/office/drawing/2014/main" id="{15DEB43D-D326-4B8A-BC41-D719C7D5CF0F}"/>
              </a:ext>
            </a:extLst>
          </p:cNvPr>
          <p:cNvPicPr>
            <a:picLocks noChangeAspect="1"/>
          </p:cNvPicPr>
          <p:nvPr/>
        </p:nvPicPr>
        <p:blipFill>
          <a:blip r:embed="rId12"/>
          <a:stretch>
            <a:fillRect/>
          </a:stretch>
        </p:blipFill>
        <p:spPr>
          <a:xfrm>
            <a:off x="7397300" y="2428519"/>
            <a:ext cx="1258899" cy="1347334"/>
          </a:xfrm>
          <a:prstGeom prst="rect">
            <a:avLst/>
          </a:prstGeom>
        </p:spPr>
      </p:pic>
      <p:pic>
        <p:nvPicPr>
          <p:cNvPr id="8" name="Picture 7">
            <a:extLst>
              <a:ext uri="{FF2B5EF4-FFF2-40B4-BE49-F238E27FC236}">
                <a16:creationId xmlns:a16="http://schemas.microsoft.com/office/drawing/2014/main" id="{7E639920-2C8D-47EF-BCC3-2E37321DB801}"/>
              </a:ext>
            </a:extLst>
          </p:cNvPr>
          <p:cNvPicPr>
            <a:picLocks noChangeAspect="1"/>
          </p:cNvPicPr>
          <p:nvPr/>
        </p:nvPicPr>
        <p:blipFill>
          <a:blip r:embed="rId13"/>
          <a:stretch>
            <a:fillRect/>
          </a:stretch>
        </p:blipFill>
        <p:spPr>
          <a:xfrm>
            <a:off x="9681387" y="2377999"/>
            <a:ext cx="1464373" cy="1356985"/>
          </a:xfrm>
          <a:prstGeom prst="rect">
            <a:avLst/>
          </a:prstGeom>
        </p:spPr>
      </p:pic>
      <p:sp>
        <p:nvSpPr>
          <p:cNvPr id="12" name="TextBox 11">
            <a:extLst>
              <a:ext uri="{FF2B5EF4-FFF2-40B4-BE49-F238E27FC236}">
                <a16:creationId xmlns:a16="http://schemas.microsoft.com/office/drawing/2014/main" id="{62C3A8FA-E2CB-4D8A-B855-4EEB4912A346}"/>
              </a:ext>
            </a:extLst>
          </p:cNvPr>
          <p:cNvSpPr txBox="1"/>
          <p:nvPr/>
        </p:nvSpPr>
        <p:spPr>
          <a:xfrm>
            <a:off x="7106294" y="1860945"/>
            <a:ext cx="2470484" cy="523220"/>
          </a:xfrm>
          <a:prstGeom prst="rect">
            <a:avLst/>
          </a:prstGeom>
          <a:noFill/>
        </p:spPr>
        <p:txBody>
          <a:bodyPr wrap="square" rtlCol="0">
            <a:spAutoFit/>
          </a:bodyPr>
          <a:lstStyle/>
          <a:p>
            <a:r>
              <a:rPr lang="en-GB" sz="2800" dirty="0">
                <a:solidFill>
                  <a:srgbClr val="00B0F0"/>
                </a:solidFill>
              </a:rPr>
              <a:t>der</a:t>
            </a:r>
            <a:r>
              <a:rPr lang="en-GB" sz="2800" dirty="0">
                <a:solidFill>
                  <a:srgbClr val="002060"/>
                </a:solidFill>
              </a:rPr>
              <a:t> Freund</a:t>
            </a:r>
          </a:p>
        </p:txBody>
      </p:sp>
      <p:sp>
        <p:nvSpPr>
          <p:cNvPr id="13" name="TextBox 12">
            <a:extLst>
              <a:ext uri="{FF2B5EF4-FFF2-40B4-BE49-F238E27FC236}">
                <a16:creationId xmlns:a16="http://schemas.microsoft.com/office/drawing/2014/main" id="{B8431461-2752-4702-BB8B-61C84B5E164A}"/>
              </a:ext>
            </a:extLst>
          </p:cNvPr>
          <p:cNvSpPr txBox="1"/>
          <p:nvPr/>
        </p:nvSpPr>
        <p:spPr>
          <a:xfrm>
            <a:off x="9440140" y="1834576"/>
            <a:ext cx="2470484" cy="523220"/>
          </a:xfrm>
          <a:prstGeom prst="rect">
            <a:avLst/>
          </a:prstGeom>
          <a:noFill/>
        </p:spPr>
        <p:txBody>
          <a:bodyPr wrap="square" rtlCol="0">
            <a:spAutoFit/>
          </a:bodyPr>
          <a:lstStyle/>
          <a:p>
            <a:r>
              <a:rPr lang="en-GB" sz="2800" dirty="0">
                <a:solidFill>
                  <a:srgbClr val="FF0000"/>
                </a:solidFill>
              </a:rPr>
              <a:t>die</a:t>
            </a:r>
            <a:r>
              <a:rPr lang="en-GB" sz="2800" dirty="0">
                <a:solidFill>
                  <a:srgbClr val="002060"/>
                </a:solidFill>
              </a:rPr>
              <a:t> </a:t>
            </a:r>
            <a:r>
              <a:rPr lang="en-GB" sz="2800" dirty="0" err="1">
                <a:solidFill>
                  <a:srgbClr val="002060"/>
                </a:solidFill>
              </a:rPr>
              <a:t>Freund</a:t>
            </a:r>
            <a:r>
              <a:rPr lang="en-GB" sz="2800" dirty="0" err="1">
                <a:solidFill>
                  <a:srgbClr val="FF0000"/>
                </a:solidFill>
              </a:rPr>
              <a:t>in</a:t>
            </a:r>
            <a:endParaRPr lang="en-GB" sz="2800" dirty="0">
              <a:solidFill>
                <a:srgbClr val="FF0000"/>
              </a:solidFill>
            </a:endParaRPr>
          </a:p>
        </p:txBody>
      </p:sp>
      <p:sp>
        <p:nvSpPr>
          <p:cNvPr id="15" name="TextBox 14">
            <a:extLst>
              <a:ext uri="{FF2B5EF4-FFF2-40B4-BE49-F238E27FC236}">
                <a16:creationId xmlns:a16="http://schemas.microsoft.com/office/drawing/2014/main" id="{5806898E-D2E2-4C6C-98BD-4519E33F2156}"/>
              </a:ext>
            </a:extLst>
          </p:cNvPr>
          <p:cNvSpPr txBox="1"/>
          <p:nvPr/>
        </p:nvSpPr>
        <p:spPr>
          <a:xfrm>
            <a:off x="113937" y="3792482"/>
            <a:ext cx="2259523" cy="830997"/>
          </a:xfrm>
          <a:prstGeom prst="rect">
            <a:avLst/>
          </a:prstGeom>
          <a:noFill/>
        </p:spPr>
        <p:txBody>
          <a:bodyPr wrap="square" rtlCol="0">
            <a:spAutoFit/>
          </a:bodyPr>
          <a:lstStyle/>
          <a:p>
            <a:pPr algn="ctr"/>
            <a:r>
              <a:rPr lang="en-GB" sz="2400" dirty="0">
                <a:solidFill>
                  <a:srgbClr val="002060"/>
                </a:solidFill>
              </a:rPr>
              <a:t>(the) [male] </a:t>
            </a:r>
          </a:p>
          <a:p>
            <a:pPr algn="ctr"/>
            <a:r>
              <a:rPr lang="en-GB" sz="2400" dirty="0">
                <a:solidFill>
                  <a:srgbClr val="002060"/>
                </a:solidFill>
              </a:rPr>
              <a:t>teacher</a:t>
            </a:r>
          </a:p>
        </p:txBody>
      </p:sp>
      <p:sp>
        <p:nvSpPr>
          <p:cNvPr id="16" name="TextBox 15">
            <a:extLst>
              <a:ext uri="{FF2B5EF4-FFF2-40B4-BE49-F238E27FC236}">
                <a16:creationId xmlns:a16="http://schemas.microsoft.com/office/drawing/2014/main" id="{5BCB9754-DB12-4783-B7A1-A4568F6C284B}"/>
              </a:ext>
            </a:extLst>
          </p:cNvPr>
          <p:cNvSpPr txBox="1"/>
          <p:nvPr/>
        </p:nvSpPr>
        <p:spPr>
          <a:xfrm>
            <a:off x="2936525" y="3819534"/>
            <a:ext cx="2470484" cy="830997"/>
          </a:xfrm>
          <a:prstGeom prst="rect">
            <a:avLst/>
          </a:prstGeom>
          <a:noFill/>
        </p:spPr>
        <p:txBody>
          <a:bodyPr wrap="square" rtlCol="0">
            <a:spAutoFit/>
          </a:bodyPr>
          <a:lstStyle/>
          <a:p>
            <a:pPr algn="ctr"/>
            <a:r>
              <a:rPr lang="en-GB" sz="2400" dirty="0">
                <a:solidFill>
                  <a:srgbClr val="002060"/>
                </a:solidFill>
              </a:rPr>
              <a:t>(the) [female] </a:t>
            </a:r>
          </a:p>
          <a:p>
            <a:pPr algn="ctr"/>
            <a:r>
              <a:rPr lang="en-GB" sz="2400" dirty="0">
                <a:solidFill>
                  <a:srgbClr val="002060"/>
                </a:solidFill>
              </a:rPr>
              <a:t>teacher</a:t>
            </a:r>
          </a:p>
        </p:txBody>
      </p:sp>
      <p:sp>
        <p:nvSpPr>
          <p:cNvPr id="17" name="TextBox 16">
            <a:extLst>
              <a:ext uri="{FF2B5EF4-FFF2-40B4-BE49-F238E27FC236}">
                <a16:creationId xmlns:a16="http://schemas.microsoft.com/office/drawing/2014/main" id="{F3E3DFA8-DD58-4438-BEC4-C89E6B0A9E77}"/>
              </a:ext>
            </a:extLst>
          </p:cNvPr>
          <p:cNvSpPr txBox="1"/>
          <p:nvPr/>
        </p:nvSpPr>
        <p:spPr>
          <a:xfrm>
            <a:off x="6682722" y="3800866"/>
            <a:ext cx="2470484" cy="830997"/>
          </a:xfrm>
          <a:prstGeom prst="rect">
            <a:avLst/>
          </a:prstGeom>
          <a:noFill/>
        </p:spPr>
        <p:txBody>
          <a:bodyPr wrap="square" rtlCol="0">
            <a:spAutoFit/>
          </a:bodyPr>
          <a:lstStyle/>
          <a:p>
            <a:pPr algn="ctr"/>
            <a:r>
              <a:rPr lang="en-GB" sz="2400" dirty="0">
                <a:solidFill>
                  <a:srgbClr val="002060"/>
                </a:solidFill>
              </a:rPr>
              <a:t>(the) [male] friend</a:t>
            </a:r>
          </a:p>
        </p:txBody>
      </p:sp>
      <p:sp>
        <p:nvSpPr>
          <p:cNvPr id="18" name="TextBox 17">
            <a:extLst>
              <a:ext uri="{FF2B5EF4-FFF2-40B4-BE49-F238E27FC236}">
                <a16:creationId xmlns:a16="http://schemas.microsoft.com/office/drawing/2014/main" id="{6A2B2889-CF88-4C83-B041-B03816A32871}"/>
              </a:ext>
            </a:extLst>
          </p:cNvPr>
          <p:cNvSpPr txBox="1"/>
          <p:nvPr/>
        </p:nvSpPr>
        <p:spPr>
          <a:xfrm>
            <a:off x="9440140" y="3792482"/>
            <a:ext cx="2470484" cy="830997"/>
          </a:xfrm>
          <a:prstGeom prst="rect">
            <a:avLst/>
          </a:prstGeom>
          <a:noFill/>
        </p:spPr>
        <p:txBody>
          <a:bodyPr wrap="square" rtlCol="0">
            <a:spAutoFit/>
          </a:bodyPr>
          <a:lstStyle/>
          <a:p>
            <a:pPr algn="ctr"/>
            <a:r>
              <a:rPr lang="en-GB" sz="2400" dirty="0">
                <a:solidFill>
                  <a:srgbClr val="002060"/>
                </a:solidFill>
              </a:rPr>
              <a:t>(the) [female] friend</a:t>
            </a:r>
          </a:p>
        </p:txBody>
      </p:sp>
      <p:sp>
        <p:nvSpPr>
          <p:cNvPr id="19" name="Content Placeholder 2">
            <a:extLst>
              <a:ext uri="{FF2B5EF4-FFF2-40B4-BE49-F238E27FC236}">
                <a16:creationId xmlns:a16="http://schemas.microsoft.com/office/drawing/2014/main" id="{D6D22CFC-76AC-4AE1-972E-563AE4B616B7}"/>
              </a:ext>
            </a:extLst>
          </p:cNvPr>
          <p:cNvSpPr txBox="1">
            <a:spLocks/>
          </p:cNvSpPr>
          <p:nvPr/>
        </p:nvSpPr>
        <p:spPr>
          <a:xfrm>
            <a:off x="70051" y="4780977"/>
            <a:ext cx="11628650" cy="75715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Robbie is trying to understand all this. Help him translate each sentence.</a:t>
            </a:r>
          </a:p>
        </p:txBody>
      </p:sp>
      <p:sp>
        <p:nvSpPr>
          <p:cNvPr id="20" name="TextBox 19">
            <a:extLst>
              <a:ext uri="{FF2B5EF4-FFF2-40B4-BE49-F238E27FC236}">
                <a16:creationId xmlns:a16="http://schemas.microsoft.com/office/drawing/2014/main" id="{BDCDA800-321B-46CD-BFA6-D1FDD452ABEA}"/>
              </a:ext>
            </a:extLst>
          </p:cNvPr>
          <p:cNvSpPr txBox="1"/>
          <p:nvPr/>
        </p:nvSpPr>
        <p:spPr>
          <a:xfrm>
            <a:off x="60971" y="5348794"/>
            <a:ext cx="5369448" cy="461665"/>
          </a:xfrm>
          <a:prstGeom prst="rect">
            <a:avLst/>
          </a:prstGeom>
          <a:noFill/>
        </p:spPr>
        <p:txBody>
          <a:bodyPr wrap="square" rtlCol="0">
            <a:spAutoFit/>
          </a:bodyPr>
          <a:lstStyle/>
          <a:p>
            <a:r>
              <a:rPr lang="en-GB" sz="2400" dirty="0">
                <a:solidFill>
                  <a:srgbClr val="002060"/>
                </a:solidFill>
              </a:rPr>
              <a:t>1. Das </a:t>
            </a:r>
            <a:r>
              <a:rPr lang="en-GB" sz="2400" dirty="0" err="1">
                <a:solidFill>
                  <a:srgbClr val="002060"/>
                </a:solidFill>
              </a:rPr>
              <a:t>ist</a:t>
            </a:r>
            <a:r>
              <a:rPr lang="en-GB" sz="2400" dirty="0">
                <a:solidFill>
                  <a:srgbClr val="002060"/>
                </a:solidFill>
              </a:rPr>
              <a:t> </a:t>
            </a:r>
            <a:r>
              <a:rPr lang="en-GB" sz="2400" dirty="0" err="1">
                <a:solidFill>
                  <a:srgbClr val="002060"/>
                </a:solidFill>
              </a:rPr>
              <a:t>nicht</a:t>
            </a:r>
            <a:r>
              <a:rPr lang="en-GB" sz="2400" dirty="0">
                <a:solidFill>
                  <a:srgbClr val="002060"/>
                </a:solidFill>
              </a:rPr>
              <a:t> der Lehrer!</a:t>
            </a:r>
          </a:p>
        </p:txBody>
      </p:sp>
      <p:sp>
        <p:nvSpPr>
          <p:cNvPr id="21" name="TextBox 20">
            <a:extLst>
              <a:ext uri="{FF2B5EF4-FFF2-40B4-BE49-F238E27FC236}">
                <a16:creationId xmlns:a16="http://schemas.microsoft.com/office/drawing/2014/main" id="{8FAD1770-221D-4327-91FA-6A027C8A4C40}"/>
              </a:ext>
            </a:extLst>
          </p:cNvPr>
          <p:cNvSpPr txBox="1"/>
          <p:nvPr/>
        </p:nvSpPr>
        <p:spPr>
          <a:xfrm>
            <a:off x="5256104" y="5369104"/>
            <a:ext cx="7509156" cy="461665"/>
          </a:xfrm>
          <a:prstGeom prst="rect">
            <a:avLst/>
          </a:prstGeom>
          <a:noFill/>
        </p:spPr>
        <p:txBody>
          <a:bodyPr wrap="square" rtlCol="0">
            <a:spAutoFit/>
          </a:bodyPr>
          <a:lstStyle/>
          <a:p>
            <a:r>
              <a:rPr lang="en-GB" sz="2400" dirty="0">
                <a:solidFill>
                  <a:srgbClr val="002060"/>
                </a:solidFill>
              </a:rPr>
              <a:t>1. That is not the (male) teacher!</a:t>
            </a:r>
          </a:p>
        </p:txBody>
      </p:sp>
      <p:sp>
        <p:nvSpPr>
          <p:cNvPr id="22" name="TextBox 21">
            <a:extLst>
              <a:ext uri="{FF2B5EF4-FFF2-40B4-BE49-F238E27FC236}">
                <a16:creationId xmlns:a16="http://schemas.microsoft.com/office/drawing/2014/main" id="{B9120A0F-DD1C-46CE-BA7C-ACF7506EBA44}"/>
              </a:ext>
            </a:extLst>
          </p:cNvPr>
          <p:cNvSpPr txBox="1"/>
          <p:nvPr/>
        </p:nvSpPr>
        <p:spPr>
          <a:xfrm>
            <a:off x="60971" y="5801715"/>
            <a:ext cx="5369448" cy="461665"/>
          </a:xfrm>
          <a:prstGeom prst="rect">
            <a:avLst/>
          </a:prstGeom>
          <a:noFill/>
        </p:spPr>
        <p:txBody>
          <a:bodyPr wrap="square" rtlCol="0">
            <a:spAutoFit/>
          </a:bodyPr>
          <a:lstStyle/>
          <a:p>
            <a:r>
              <a:rPr lang="en-GB" sz="2400" dirty="0">
                <a:solidFill>
                  <a:srgbClr val="002060"/>
                </a:solidFill>
              </a:rPr>
              <a:t>2. Das </a:t>
            </a:r>
            <a:r>
              <a:rPr lang="en-GB" sz="2400" dirty="0" err="1">
                <a:solidFill>
                  <a:srgbClr val="002060"/>
                </a:solidFill>
              </a:rPr>
              <a:t>ist</a:t>
            </a:r>
            <a:r>
              <a:rPr lang="en-GB" sz="2400" dirty="0">
                <a:solidFill>
                  <a:srgbClr val="002060"/>
                </a:solidFill>
              </a:rPr>
              <a:t> </a:t>
            </a:r>
            <a:r>
              <a:rPr lang="en-GB" sz="2400" dirty="0" err="1">
                <a:solidFill>
                  <a:srgbClr val="002060"/>
                </a:solidFill>
              </a:rPr>
              <a:t>kein</a:t>
            </a:r>
            <a:r>
              <a:rPr lang="en-GB" sz="2400" dirty="0">
                <a:solidFill>
                  <a:srgbClr val="002060"/>
                </a:solidFill>
              </a:rPr>
              <a:t> Freund!</a:t>
            </a:r>
          </a:p>
        </p:txBody>
      </p:sp>
      <p:sp>
        <p:nvSpPr>
          <p:cNvPr id="23" name="TextBox 22">
            <a:extLst>
              <a:ext uri="{FF2B5EF4-FFF2-40B4-BE49-F238E27FC236}">
                <a16:creationId xmlns:a16="http://schemas.microsoft.com/office/drawing/2014/main" id="{EAC23207-5B3B-4D73-84B6-6C3AF8CF96A9}"/>
              </a:ext>
            </a:extLst>
          </p:cNvPr>
          <p:cNvSpPr txBox="1"/>
          <p:nvPr/>
        </p:nvSpPr>
        <p:spPr>
          <a:xfrm>
            <a:off x="5256104" y="5776702"/>
            <a:ext cx="6167510" cy="461665"/>
          </a:xfrm>
          <a:prstGeom prst="rect">
            <a:avLst/>
          </a:prstGeom>
          <a:noFill/>
        </p:spPr>
        <p:txBody>
          <a:bodyPr wrap="square" rtlCol="0">
            <a:spAutoFit/>
          </a:bodyPr>
          <a:lstStyle/>
          <a:p>
            <a:r>
              <a:rPr lang="en-GB" sz="2400" dirty="0">
                <a:solidFill>
                  <a:srgbClr val="002060"/>
                </a:solidFill>
              </a:rPr>
              <a:t>2. That’s not a (male) friend!</a:t>
            </a:r>
          </a:p>
        </p:txBody>
      </p:sp>
      <p:sp>
        <p:nvSpPr>
          <p:cNvPr id="24" name="TextBox 23">
            <a:extLst>
              <a:ext uri="{FF2B5EF4-FFF2-40B4-BE49-F238E27FC236}">
                <a16:creationId xmlns:a16="http://schemas.microsoft.com/office/drawing/2014/main" id="{164C4C66-4C9C-4534-ACA4-08860336C753}"/>
              </a:ext>
            </a:extLst>
          </p:cNvPr>
          <p:cNvSpPr txBox="1"/>
          <p:nvPr/>
        </p:nvSpPr>
        <p:spPr>
          <a:xfrm>
            <a:off x="60971" y="6204610"/>
            <a:ext cx="5369448" cy="461665"/>
          </a:xfrm>
          <a:prstGeom prst="rect">
            <a:avLst/>
          </a:prstGeom>
          <a:noFill/>
        </p:spPr>
        <p:txBody>
          <a:bodyPr wrap="square" rtlCol="0">
            <a:spAutoFit/>
          </a:bodyPr>
          <a:lstStyle/>
          <a:p>
            <a:r>
              <a:rPr lang="en-GB" sz="2400" dirty="0">
                <a:solidFill>
                  <a:srgbClr val="002060"/>
                </a:solidFill>
              </a:rPr>
              <a:t>3. Sie </a:t>
            </a:r>
            <a:r>
              <a:rPr lang="en-GB" sz="2400" dirty="0" err="1">
                <a:solidFill>
                  <a:srgbClr val="002060"/>
                </a:solidFill>
              </a:rPr>
              <a:t>ist</a:t>
            </a:r>
            <a:r>
              <a:rPr lang="en-GB" sz="2400" dirty="0">
                <a:solidFill>
                  <a:srgbClr val="002060"/>
                </a:solidFill>
              </a:rPr>
              <a:t> </a:t>
            </a:r>
            <a:r>
              <a:rPr lang="en-GB" sz="2400" dirty="0" err="1">
                <a:solidFill>
                  <a:srgbClr val="002060"/>
                </a:solidFill>
              </a:rPr>
              <a:t>keine</a:t>
            </a:r>
            <a:r>
              <a:rPr lang="en-GB" sz="2400" dirty="0">
                <a:solidFill>
                  <a:srgbClr val="002060"/>
                </a:solidFill>
              </a:rPr>
              <a:t> </a:t>
            </a:r>
            <a:r>
              <a:rPr lang="en-GB" sz="2400" dirty="0" err="1">
                <a:solidFill>
                  <a:srgbClr val="002060"/>
                </a:solidFill>
              </a:rPr>
              <a:t>Lehrerin</a:t>
            </a:r>
            <a:r>
              <a:rPr lang="en-GB" sz="2400" dirty="0">
                <a:solidFill>
                  <a:srgbClr val="002060"/>
                </a:solidFill>
              </a:rPr>
              <a:t>!</a:t>
            </a:r>
          </a:p>
        </p:txBody>
      </p:sp>
      <p:sp>
        <p:nvSpPr>
          <p:cNvPr id="25" name="TextBox 24">
            <a:extLst>
              <a:ext uri="{FF2B5EF4-FFF2-40B4-BE49-F238E27FC236}">
                <a16:creationId xmlns:a16="http://schemas.microsoft.com/office/drawing/2014/main" id="{F87E48F9-B22E-461C-8649-D73861479BE9}"/>
              </a:ext>
            </a:extLst>
          </p:cNvPr>
          <p:cNvSpPr txBox="1"/>
          <p:nvPr/>
        </p:nvSpPr>
        <p:spPr>
          <a:xfrm>
            <a:off x="5256104" y="6229623"/>
            <a:ext cx="6167510" cy="461665"/>
          </a:xfrm>
          <a:prstGeom prst="rect">
            <a:avLst/>
          </a:prstGeom>
          <a:noFill/>
        </p:spPr>
        <p:txBody>
          <a:bodyPr wrap="square" rtlCol="0">
            <a:spAutoFit/>
          </a:bodyPr>
          <a:lstStyle/>
          <a:p>
            <a:r>
              <a:rPr lang="en-GB" sz="2400" dirty="0">
                <a:solidFill>
                  <a:srgbClr val="002060"/>
                </a:solidFill>
              </a:rPr>
              <a:t>3. She is not a (female) teacher!</a:t>
            </a:r>
          </a:p>
        </p:txBody>
      </p:sp>
      <p:pic>
        <p:nvPicPr>
          <p:cNvPr id="9" name="Picture 8">
            <a:extLst>
              <a:ext uri="{FF2B5EF4-FFF2-40B4-BE49-F238E27FC236}">
                <a16:creationId xmlns:a16="http://schemas.microsoft.com/office/drawing/2014/main" id="{2D6F75AB-CDD9-4A4C-B4D3-08D8394B5D75}"/>
              </a:ext>
            </a:extLst>
          </p:cNvPr>
          <p:cNvPicPr>
            <a:picLocks noChangeAspect="1"/>
          </p:cNvPicPr>
          <p:nvPr/>
        </p:nvPicPr>
        <p:blipFill>
          <a:blip r:embed="rId14"/>
          <a:stretch>
            <a:fillRect/>
          </a:stretch>
        </p:blipFill>
        <p:spPr>
          <a:xfrm>
            <a:off x="10316407" y="5053334"/>
            <a:ext cx="1840322" cy="1870921"/>
          </a:xfrm>
          <a:prstGeom prst="rect">
            <a:avLst/>
          </a:prstGeom>
        </p:spPr>
      </p:pic>
      <p:pic>
        <p:nvPicPr>
          <p:cNvPr id="10" name="Picture 9">
            <a:extLst>
              <a:ext uri="{FF2B5EF4-FFF2-40B4-BE49-F238E27FC236}">
                <a16:creationId xmlns:a16="http://schemas.microsoft.com/office/drawing/2014/main" id="{C37359E2-38F9-47DE-B025-AB290229464D}"/>
              </a:ext>
            </a:extLst>
          </p:cNvPr>
          <p:cNvPicPr>
            <a:picLocks noChangeAspect="1"/>
          </p:cNvPicPr>
          <p:nvPr/>
        </p:nvPicPr>
        <p:blipFill>
          <a:blip r:embed="rId15"/>
          <a:stretch>
            <a:fillRect/>
          </a:stretch>
        </p:blipFill>
        <p:spPr>
          <a:xfrm>
            <a:off x="11672982" y="4913896"/>
            <a:ext cx="225572" cy="445047"/>
          </a:xfrm>
          <a:prstGeom prst="rect">
            <a:avLst/>
          </a:prstGeom>
        </p:spPr>
      </p:pic>
      <p:pic>
        <p:nvPicPr>
          <p:cNvPr id="27" name="Picture 26">
            <a:extLst>
              <a:ext uri="{FF2B5EF4-FFF2-40B4-BE49-F238E27FC236}">
                <a16:creationId xmlns:a16="http://schemas.microsoft.com/office/drawing/2014/main" id="{204B13AD-CA44-440F-AA17-1C3F4D658CFF}"/>
              </a:ext>
            </a:extLst>
          </p:cNvPr>
          <p:cNvPicPr>
            <a:picLocks noChangeAspect="1"/>
          </p:cNvPicPr>
          <p:nvPr/>
        </p:nvPicPr>
        <p:blipFill>
          <a:blip r:embed="rId16"/>
          <a:stretch>
            <a:fillRect/>
          </a:stretch>
        </p:blipFill>
        <p:spPr>
          <a:xfrm>
            <a:off x="10359279" y="5544388"/>
            <a:ext cx="266273" cy="444407"/>
          </a:xfrm>
          <a:prstGeom prst="rect">
            <a:avLst/>
          </a:prstGeom>
        </p:spPr>
      </p:pic>
      <p:sp>
        <p:nvSpPr>
          <p:cNvPr id="29" name="Oval Callout 19">
            <a:extLst>
              <a:ext uri="{FF2B5EF4-FFF2-40B4-BE49-F238E27FC236}">
                <a16:creationId xmlns:a16="http://schemas.microsoft.com/office/drawing/2014/main" id="{2D2614A0-62AD-4AD5-865D-0C41A8EB1807}"/>
              </a:ext>
            </a:extLst>
          </p:cNvPr>
          <p:cNvSpPr/>
          <p:nvPr/>
        </p:nvSpPr>
        <p:spPr>
          <a:xfrm>
            <a:off x="5898197" y="450728"/>
            <a:ext cx="4039535" cy="1444283"/>
          </a:xfrm>
          <a:prstGeom prst="wedgeEllipseCallout">
            <a:avLst>
              <a:gd name="adj1" fmla="val -75270"/>
              <a:gd name="adj2" fmla="val 184223"/>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We</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often miss out the words ‘male’ and ‘female’ in English</a:t>
            </a: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a:t>
            </a:r>
          </a:p>
        </p:txBody>
      </p:sp>
      <p:pic>
        <p:nvPicPr>
          <p:cNvPr id="30" name="Picture 29">
            <a:extLst>
              <a:ext uri="{FF2B5EF4-FFF2-40B4-BE49-F238E27FC236}">
                <a16:creationId xmlns:a16="http://schemas.microsoft.com/office/drawing/2014/main" id="{53915AF9-332E-48C8-9E52-8ABFA2D340C5}"/>
              </a:ext>
            </a:extLst>
          </p:cNvPr>
          <p:cNvPicPr>
            <a:picLocks noChangeAspect="1"/>
          </p:cNvPicPr>
          <p:nvPr/>
        </p:nvPicPr>
        <p:blipFill>
          <a:blip r:embed="rId17"/>
          <a:stretch>
            <a:fillRect/>
          </a:stretch>
        </p:blipFill>
        <p:spPr>
          <a:xfrm>
            <a:off x="3493275" y="2425490"/>
            <a:ext cx="1356985" cy="1356985"/>
          </a:xfrm>
          <a:prstGeom prst="rect">
            <a:avLst/>
          </a:prstGeom>
        </p:spPr>
      </p:pic>
    </p:spTree>
    <p:extLst>
      <p:ext uri="{BB962C8B-B14F-4D97-AF65-F5344CB8AC3E}">
        <p14:creationId xmlns:p14="http://schemas.microsoft.com/office/powerpoint/2010/main" val="30498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2_11.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2_W2_11.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5" name="T2_W2_11.3.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T2_W2_11.4.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7" name="T2_W2_11.5.wav"/>
                                        </p:tgtEl>
                                      </p:cMediaNode>
                                    </p:audio>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8" name="T2_W2_11.6.wav"/>
                                        </p:tgtEl>
                                      </p:cMediaNode>
                                    </p:audio>
                                  </p:sub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9" name="T2_W2_11.7.wav"/>
                                        </p:tgtEl>
                                      </p:cMediaNode>
                                    </p:audio>
                                  </p:sub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7" grpId="0"/>
      <p:bldP spid="12" grpId="0"/>
      <p:bldP spid="13" grpId="0"/>
      <p:bldP spid="15" grpId="0"/>
      <p:bldP spid="16" grpId="0"/>
      <p:bldP spid="17" grpId="0"/>
      <p:bldP spid="18" grpId="0"/>
      <p:bldP spid="19" grpId="0"/>
      <p:bldP spid="20" grpId="0"/>
      <p:bldP spid="21" grpId="0"/>
      <p:bldP spid="22" grpId="0"/>
      <p:bldP spid="23" grpId="0"/>
      <p:bldP spid="24" grpId="0"/>
      <p:bldP spid="25" grpId="0"/>
      <p:bldP spid="29" grpId="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668244"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Moritz makes another quiz for Robbie to help </a:t>
            </a:r>
            <a:r>
              <a:rPr lang="en-GB" sz="2800" b="1" spc="-1" dirty="0">
                <a:solidFill>
                  <a:srgbClr val="002060"/>
                </a:solidFill>
                <a:latin typeface="Century gothic"/>
              </a:rPr>
              <a:t>him</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practise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3" name="Picture 2" descr="Icon&#10;&#10;Description automatically generated">
            <a:extLst>
              <a:ext uri="{FF2B5EF4-FFF2-40B4-BE49-F238E27FC236}">
                <a16:creationId xmlns:a16="http://schemas.microsoft.com/office/drawing/2014/main" id="{006E342A-7C9C-48EE-93A8-D69D41CC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654" y="144920"/>
            <a:ext cx="1127858" cy="829128"/>
          </a:xfrm>
          <a:prstGeom prst="rect">
            <a:avLst/>
          </a:prstGeom>
        </p:spPr>
      </p:pic>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3" y="912208"/>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966342" y="993900"/>
            <a:ext cx="10667587" cy="954067"/>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Should Robbie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choose the male or female noun? Why? What does the sentence mean?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F053AC20-58DD-4A75-A630-6EDB11D4766E}"/>
              </a:ext>
            </a:extLst>
          </p:cNvPr>
          <p:cNvPicPr>
            <a:picLocks noChangeAspect="1"/>
          </p:cNvPicPr>
          <p:nvPr/>
        </p:nvPicPr>
        <p:blipFill>
          <a:blip r:embed="rId6"/>
          <a:stretch>
            <a:fillRect/>
          </a:stretch>
        </p:blipFill>
        <p:spPr>
          <a:xfrm>
            <a:off x="10773268" y="1764768"/>
            <a:ext cx="1152244" cy="1170533"/>
          </a:xfrm>
          <a:prstGeom prst="rect">
            <a:avLst/>
          </a:prstGeom>
        </p:spPr>
      </p:pic>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625159" y="2578242"/>
            <a:ext cx="9540503" cy="224629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Das </a:t>
            </a:r>
            <a:r>
              <a:rPr lang="en-GB" sz="3600" dirty="0" err="1"/>
              <a:t>ist</a:t>
            </a:r>
            <a:r>
              <a:rPr lang="en-GB" sz="3600" dirty="0"/>
              <a:t> </a:t>
            </a:r>
            <a:r>
              <a:rPr lang="en-GB" sz="3600" dirty="0" err="1"/>
              <a:t>nicht</a:t>
            </a:r>
            <a:r>
              <a:rPr lang="en-GB" sz="3600" dirty="0"/>
              <a:t> die Lehrer / </a:t>
            </a:r>
            <a:r>
              <a:rPr lang="en-GB" sz="3600" dirty="0" err="1"/>
              <a:t>Lehrerin</a:t>
            </a:r>
            <a:r>
              <a:rPr lang="en-GB" sz="3600" dirty="0"/>
              <a:t>.</a:t>
            </a:r>
          </a:p>
        </p:txBody>
      </p:sp>
      <p:pic>
        <p:nvPicPr>
          <p:cNvPr id="8" name="Picture 7">
            <a:extLst>
              <a:ext uri="{FF2B5EF4-FFF2-40B4-BE49-F238E27FC236}">
                <a16:creationId xmlns:a16="http://schemas.microsoft.com/office/drawing/2014/main" id="{235E3D2C-52EB-481A-B328-0331B45337BB}"/>
              </a:ext>
            </a:extLst>
          </p:cNvPr>
          <p:cNvPicPr>
            <a:picLocks noChangeAspect="1"/>
          </p:cNvPicPr>
          <p:nvPr/>
        </p:nvPicPr>
        <p:blipFill>
          <a:blip r:embed="rId7"/>
          <a:stretch>
            <a:fillRect/>
          </a:stretch>
        </p:blipFill>
        <p:spPr>
          <a:xfrm>
            <a:off x="11361583" y="1362327"/>
            <a:ext cx="225572" cy="445047"/>
          </a:xfrm>
          <a:prstGeom prst="rect">
            <a:avLst/>
          </a:prstGeom>
        </p:spPr>
      </p:pic>
      <p:pic>
        <p:nvPicPr>
          <p:cNvPr id="9" name="Picture 8">
            <a:extLst>
              <a:ext uri="{FF2B5EF4-FFF2-40B4-BE49-F238E27FC236}">
                <a16:creationId xmlns:a16="http://schemas.microsoft.com/office/drawing/2014/main" id="{FF7CFE41-4DE0-416F-A97B-02AD23179B57}"/>
              </a:ext>
            </a:extLst>
          </p:cNvPr>
          <p:cNvPicPr>
            <a:picLocks noChangeAspect="1"/>
          </p:cNvPicPr>
          <p:nvPr/>
        </p:nvPicPr>
        <p:blipFill>
          <a:blip r:embed="rId7"/>
          <a:stretch>
            <a:fillRect/>
          </a:stretch>
        </p:blipFill>
        <p:spPr>
          <a:xfrm>
            <a:off x="11723328" y="1542244"/>
            <a:ext cx="225572" cy="445047"/>
          </a:xfrm>
          <a:prstGeom prst="rect">
            <a:avLst/>
          </a:prstGeom>
        </p:spPr>
      </p:pic>
      <p:pic>
        <p:nvPicPr>
          <p:cNvPr id="10" name="Picture 9">
            <a:extLst>
              <a:ext uri="{FF2B5EF4-FFF2-40B4-BE49-F238E27FC236}">
                <a16:creationId xmlns:a16="http://schemas.microsoft.com/office/drawing/2014/main" id="{2FFD7A3C-2399-4CE8-9BBD-4E2668F6503A}"/>
              </a:ext>
            </a:extLst>
          </p:cNvPr>
          <p:cNvPicPr>
            <a:picLocks noChangeAspect="1"/>
          </p:cNvPicPr>
          <p:nvPr/>
        </p:nvPicPr>
        <p:blipFill>
          <a:blip r:embed="rId7"/>
          <a:stretch>
            <a:fillRect/>
          </a:stretch>
        </p:blipFill>
        <p:spPr>
          <a:xfrm>
            <a:off x="11089236" y="1381561"/>
            <a:ext cx="225572" cy="445047"/>
          </a:xfrm>
          <a:prstGeom prst="rect">
            <a:avLst/>
          </a:prstGeom>
        </p:spPr>
      </p:pic>
      <p:sp>
        <p:nvSpPr>
          <p:cNvPr id="12" name="TextBox 11">
            <a:extLst>
              <a:ext uri="{FF2B5EF4-FFF2-40B4-BE49-F238E27FC236}">
                <a16:creationId xmlns:a16="http://schemas.microsoft.com/office/drawing/2014/main" id="{08493BA3-C5A3-4719-9056-49B8E0E633B5}"/>
              </a:ext>
            </a:extLst>
          </p:cNvPr>
          <p:cNvSpPr txBox="1"/>
          <p:nvPr/>
        </p:nvSpPr>
        <p:spPr>
          <a:xfrm>
            <a:off x="7362519" y="3270433"/>
            <a:ext cx="1757872" cy="780972"/>
          </a:xfrm>
          <a:prstGeom prst="rect">
            <a:avLst/>
          </a:prstGeom>
          <a:solidFill>
            <a:srgbClr val="FFC000"/>
          </a:solidFill>
        </p:spPr>
        <p:txBody>
          <a:bodyPr wrap="square" rtlCol="0">
            <a:spAutoFit/>
          </a:bodyPr>
          <a:lstStyle/>
          <a:p>
            <a:endParaRPr lang="en-GB" dirty="0"/>
          </a:p>
        </p:txBody>
      </p:sp>
      <p:pic>
        <p:nvPicPr>
          <p:cNvPr id="13" name="Picture 12">
            <a:hlinkClick r:id="" action="ppaction://noaction">
              <a:snd r:embed="rId8" name="T2_W2_12.1.wav"/>
            </a:hlinkClick>
            <a:extLst>
              <a:ext uri="{FF2B5EF4-FFF2-40B4-BE49-F238E27FC236}">
                <a16:creationId xmlns:a16="http://schemas.microsoft.com/office/drawing/2014/main" id="{FD27840A-8B7A-45A1-B786-8B98F021963A}"/>
              </a:ext>
            </a:extLst>
          </p:cNvPr>
          <p:cNvPicPr>
            <a:picLocks noChangeAspect="1"/>
          </p:cNvPicPr>
          <p:nvPr/>
        </p:nvPicPr>
        <p:blipFill>
          <a:blip r:embed="rId9"/>
          <a:stretch>
            <a:fillRect/>
          </a:stretch>
        </p:blipFill>
        <p:spPr>
          <a:xfrm>
            <a:off x="189035" y="3072056"/>
            <a:ext cx="1554615" cy="3785944"/>
          </a:xfrm>
          <a:prstGeom prst="rect">
            <a:avLst/>
          </a:prstGeom>
        </p:spPr>
      </p:pic>
      <p:sp>
        <p:nvSpPr>
          <p:cNvPr id="14" name="Oval 13">
            <a:extLst>
              <a:ext uri="{FF2B5EF4-FFF2-40B4-BE49-F238E27FC236}">
                <a16:creationId xmlns:a16="http://schemas.microsoft.com/office/drawing/2014/main" id="{19D292BF-EF6D-4998-AA67-756F7A25519E}"/>
              </a:ext>
            </a:extLst>
          </p:cNvPr>
          <p:cNvSpPr/>
          <p:nvPr/>
        </p:nvSpPr>
        <p:spPr>
          <a:xfrm>
            <a:off x="10505855" y="3281548"/>
            <a:ext cx="478638" cy="93445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822272AC-93EF-4AE7-8B9B-DA16B0F5F54C}"/>
              </a:ext>
            </a:extLst>
          </p:cNvPr>
          <p:cNvSpPr/>
          <p:nvPr/>
        </p:nvSpPr>
        <p:spPr>
          <a:xfrm>
            <a:off x="6500792" y="3270433"/>
            <a:ext cx="814408" cy="93445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Callout 19">
            <a:extLst>
              <a:ext uri="{FF2B5EF4-FFF2-40B4-BE49-F238E27FC236}">
                <a16:creationId xmlns:a16="http://schemas.microsoft.com/office/drawing/2014/main" id="{23A3DCA6-4108-4276-AD45-29268B7FE8F2}"/>
              </a:ext>
            </a:extLst>
          </p:cNvPr>
          <p:cNvSpPr/>
          <p:nvPr/>
        </p:nvSpPr>
        <p:spPr>
          <a:xfrm>
            <a:off x="7645596" y="5613940"/>
            <a:ext cx="4190518" cy="1172633"/>
          </a:xfrm>
          <a:prstGeom prst="wedgeEllipseCallout">
            <a:avLst>
              <a:gd name="adj1" fmla="val -64907"/>
              <a:gd name="adj2" fmla="val -176664"/>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The</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‘die’ here tells Robbie they need a female noun.</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18" name="Oval Callout 19">
            <a:extLst>
              <a:ext uri="{FF2B5EF4-FFF2-40B4-BE49-F238E27FC236}">
                <a16:creationId xmlns:a16="http://schemas.microsoft.com/office/drawing/2014/main" id="{4832991A-A1AC-4C37-8FA7-012B7BB099FF}"/>
              </a:ext>
            </a:extLst>
          </p:cNvPr>
          <p:cNvSpPr/>
          <p:nvPr/>
        </p:nvSpPr>
        <p:spPr>
          <a:xfrm>
            <a:off x="2701331" y="5277783"/>
            <a:ext cx="4190518" cy="1172633"/>
          </a:xfrm>
          <a:prstGeom prst="wedgeEllipseCallout">
            <a:avLst>
              <a:gd name="adj1" fmla="val 17731"/>
              <a:gd name="adj2" fmla="val -45151"/>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That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is </a:t>
            </a:r>
            <a:r>
              <a:rPr lang="en-GB" sz="2400" b="1" kern="0" dirty="0">
                <a:solidFill>
                  <a:schemeClr val="bg1"/>
                </a:solidFill>
                <a:latin typeface="Century Gothic" panose="020F0302020204030204"/>
              </a:rPr>
              <a:t>not the</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a:t>
            </a:r>
            <a:r>
              <a:rPr lang="en-GB" sz="2400" b="1" kern="0" dirty="0">
                <a:solidFill>
                  <a:schemeClr val="bg1"/>
                </a:solidFill>
                <a:latin typeface="Century Gothic" panose="020F0302020204030204"/>
              </a:rPr>
              <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female</a:t>
            </a:r>
            <a:r>
              <a:rPr lang="en-GB" sz="2400" b="1" kern="0" dirty="0">
                <a:solidFill>
                  <a:schemeClr val="bg1"/>
                </a:solidFill>
                <a:latin typeface="Century Gothic" panose="020F0302020204030204"/>
              </a:rPr>
              <a:t>] </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teacher.</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19" name="Picture 18">
            <a:extLst>
              <a:ext uri="{FF2B5EF4-FFF2-40B4-BE49-F238E27FC236}">
                <a16:creationId xmlns:a16="http://schemas.microsoft.com/office/drawing/2014/main" id="{BE2DD6AE-BA10-468F-A357-648C2AE61C0A}"/>
              </a:ext>
            </a:extLst>
          </p:cNvPr>
          <p:cNvPicPr>
            <a:picLocks noChangeAspect="1"/>
          </p:cNvPicPr>
          <p:nvPr/>
        </p:nvPicPr>
        <p:blipFill>
          <a:blip r:embed="rId10"/>
          <a:stretch>
            <a:fillRect/>
          </a:stretch>
        </p:blipFill>
        <p:spPr>
          <a:xfrm>
            <a:off x="10893201" y="3922700"/>
            <a:ext cx="1481456" cy="1475360"/>
          </a:xfrm>
          <a:prstGeom prst="rect">
            <a:avLst/>
          </a:prstGeom>
        </p:spPr>
      </p:pic>
      <p:pic>
        <p:nvPicPr>
          <p:cNvPr id="20" name="Picture 19" descr="Icon&#10;&#10;Description automatically generated">
            <a:extLst>
              <a:ext uri="{FF2B5EF4-FFF2-40B4-BE49-F238E27FC236}">
                <a16:creationId xmlns:a16="http://schemas.microsoft.com/office/drawing/2014/main" id="{CFD09FCC-9D1A-4D96-843A-13977A1AA3E5}"/>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9611697" y="2935301"/>
            <a:ext cx="670265" cy="670264"/>
          </a:xfrm>
          <a:prstGeom prst="rect">
            <a:avLst/>
          </a:prstGeom>
        </p:spPr>
      </p:pic>
    </p:spTree>
    <p:extLst>
      <p:ext uri="{BB962C8B-B14F-4D97-AF65-F5344CB8AC3E}">
        <p14:creationId xmlns:p14="http://schemas.microsoft.com/office/powerpoint/2010/main" val="356710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263131"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Moritz makes another quiz for Robbie to help </a:t>
            </a:r>
            <a:r>
              <a:rPr lang="en-GB" sz="2800" b="1" spc="-1" dirty="0">
                <a:solidFill>
                  <a:srgbClr val="002060"/>
                </a:solidFill>
                <a:latin typeface="Century gothic"/>
              </a:rPr>
              <a:t>him practise</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German.</a:t>
            </a:r>
            <a:endParaRPr kumimoji="0" lang="en-GB" sz="2800" b="0" i="0" u="none" strike="noStrike" kern="1200" cap="none" spc="-1" normalizeH="0" baseline="0" noProof="0">
              <a:ln>
                <a:noFill/>
              </a:ln>
              <a:solidFill>
                <a:prstClr val="black"/>
              </a:solidFill>
              <a:effectLst/>
              <a:uLnTx/>
              <a:uFillTx/>
              <a:latin typeface="Century gothic"/>
              <a:ea typeface="+mn-ea"/>
              <a:cs typeface="+mn-cs"/>
            </a:endParaRPr>
          </a:p>
        </p:txBody>
      </p:sp>
      <p:pic>
        <p:nvPicPr>
          <p:cNvPr id="3" name="Picture 2" descr="Icon&#10;&#10;Description automatically generated">
            <a:extLst>
              <a:ext uri="{FF2B5EF4-FFF2-40B4-BE49-F238E27FC236}">
                <a16:creationId xmlns:a16="http://schemas.microsoft.com/office/drawing/2014/main" id="{006E342A-7C9C-48EE-93A8-D69D41CC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654" y="144920"/>
            <a:ext cx="1127858" cy="829128"/>
          </a:xfrm>
          <a:prstGeom prst="rect">
            <a:avLst/>
          </a:prstGeom>
        </p:spPr>
      </p:pic>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3" y="912208"/>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966342" y="993900"/>
            <a:ext cx="10667587" cy="954067"/>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Should Robbie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choose the male or female noun? Why? What does the sentence mean?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F053AC20-58DD-4A75-A630-6EDB11D4766E}"/>
              </a:ext>
            </a:extLst>
          </p:cNvPr>
          <p:cNvPicPr>
            <a:picLocks noChangeAspect="1"/>
          </p:cNvPicPr>
          <p:nvPr/>
        </p:nvPicPr>
        <p:blipFill>
          <a:blip r:embed="rId6"/>
          <a:stretch>
            <a:fillRect/>
          </a:stretch>
        </p:blipFill>
        <p:spPr>
          <a:xfrm>
            <a:off x="10773268" y="1764768"/>
            <a:ext cx="1152244" cy="1170533"/>
          </a:xfrm>
          <a:prstGeom prst="rect">
            <a:avLst/>
          </a:prstGeom>
        </p:spPr>
      </p:pic>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310848" y="2628143"/>
            <a:ext cx="8101263" cy="224629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Das </a:t>
            </a:r>
            <a:r>
              <a:rPr lang="en-GB" sz="4000" dirty="0" err="1"/>
              <a:t>ist</a:t>
            </a:r>
            <a:r>
              <a:rPr lang="en-GB" sz="4000" dirty="0"/>
              <a:t> </a:t>
            </a:r>
            <a:r>
              <a:rPr lang="en-GB" sz="4000" dirty="0" err="1"/>
              <a:t>kein</a:t>
            </a:r>
            <a:r>
              <a:rPr lang="en-GB" sz="4000" dirty="0"/>
              <a:t>  Freund / </a:t>
            </a:r>
            <a:r>
              <a:rPr lang="en-GB" sz="4000" dirty="0" err="1"/>
              <a:t>Freundin</a:t>
            </a:r>
            <a:r>
              <a:rPr lang="en-GB" sz="4000" dirty="0"/>
              <a:t>.</a:t>
            </a:r>
          </a:p>
        </p:txBody>
      </p:sp>
      <p:pic>
        <p:nvPicPr>
          <p:cNvPr id="8" name="Picture 7">
            <a:extLst>
              <a:ext uri="{FF2B5EF4-FFF2-40B4-BE49-F238E27FC236}">
                <a16:creationId xmlns:a16="http://schemas.microsoft.com/office/drawing/2014/main" id="{235E3D2C-52EB-481A-B328-0331B45337BB}"/>
              </a:ext>
            </a:extLst>
          </p:cNvPr>
          <p:cNvPicPr>
            <a:picLocks noChangeAspect="1"/>
          </p:cNvPicPr>
          <p:nvPr/>
        </p:nvPicPr>
        <p:blipFill>
          <a:blip r:embed="rId7"/>
          <a:stretch>
            <a:fillRect/>
          </a:stretch>
        </p:blipFill>
        <p:spPr>
          <a:xfrm>
            <a:off x="11361583" y="1362327"/>
            <a:ext cx="225572" cy="445047"/>
          </a:xfrm>
          <a:prstGeom prst="rect">
            <a:avLst/>
          </a:prstGeom>
        </p:spPr>
      </p:pic>
      <p:pic>
        <p:nvPicPr>
          <p:cNvPr id="9" name="Picture 8">
            <a:extLst>
              <a:ext uri="{FF2B5EF4-FFF2-40B4-BE49-F238E27FC236}">
                <a16:creationId xmlns:a16="http://schemas.microsoft.com/office/drawing/2014/main" id="{FF7CFE41-4DE0-416F-A97B-02AD23179B57}"/>
              </a:ext>
            </a:extLst>
          </p:cNvPr>
          <p:cNvPicPr>
            <a:picLocks noChangeAspect="1"/>
          </p:cNvPicPr>
          <p:nvPr/>
        </p:nvPicPr>
        <p:blipFill>
          <a:blip r:embed="rId7"/>
          <a:stretch>
            <a:fillRect/>
          </a:stretch>
        </p:blipFill>
        <p:spPr>
          <a:xfrm>
            <a:off x="11723328" y="1542244"/>
            <a:ext cx="225572" cy="445047"/>
          </a:xfrm>
          <a:prstGeom prst="rect">
            <a:avLst/>
          </a:prstGeom>
        </p:spPr>
      </p:pic>
      <p:pic>
        <p:nvPicPr>
          <p:cNvPr id="10" name="Picture 9">
            <a:extLst>
              <a:ext uri="{FF2B5EF4-FFF2-40B4-BE49-F238E27FC236}">
                <a16:creationId xmlns:a16="http://schemas.microsoft.com/office/drawing/2014/main" id="{2FFD7A3C-2399-4CE8-9BBD-4E2668F6503A}"/>
              </a:ext>
            </a:extLst>
          </p:cNvPr>
          <p:cNvPicPr>
            <a:picLocks noChangeAspect="1"/>
          </p:cNvPicPr>
          <p:nvPr/>
        </p:nvPicPr>
        <p:blipFill>
          <a:blip r:embed="rId7"/>
          <a:stretch>
            <a:fillRect/>
          </a:stretch>
        </p:blipFill>
        <p:spPr>
          <a:xfrm>
            <a:off x="11089236" y="1381561"/>
            <a:ext cx="225572" cy="445047"/>
          </a:xfrm>
          <a:prstGeom prst="rect">
            <a:avLst/>
          </a:prstGeom>
        </p:spPr>
      </p:pic>
      <p:sp>
        <p:nvSpPr>
          <p:cNvPr id="12" name="TextBox 11">
            <a:extLst>
              <a:ext uri="{FF2B5EF4-FFF2-40B4-BE49-F238E27FC236}">
                <a16:creationId xmlns:a16="http://schemas.microsoft.com/office/drawing/2014/main" id="{08493BA3-C5A3-4719-9056-49B8E0E633B5}"/>
              </a:ext>
            </a:extLst>
          </p:cNvPr>
          <p:cNvSpPr txBox="1"/>
          <p:nvPr/>
        </p:nvSpPr>
        <p:spPr>
          <a:xfrm>
            <a:off x="7333428" y="3390274"/>
            <a:ext cx="2981646" cy="769441"/>
          </a:xfrm>
          <a:prstGeom prst="rect">
            <a:avLst/>
          </a:prstGeom>
          <a:solidFill>
            <a:srgbClr val="FFC000"/>
          </a:solidFill>
        </p:spPr>
        <p:txBody>
          <a:bodyPr wrap="square" rtlCol="0">
            <a:spAutoFit/>
          </a:bodyPr>
          <a:lstStyle/>
          <a:p>
            <a:r>
              <a:rPr lang="en-GB" sz="4400" dirty="0">
                <a:solidFill>
                  <a:schemeClr val="bg1"/>
                </a:solidFill>
              </a:rPr>
              <a:t>.</a:t>
            </a:r>
          </a:p>
        </p:txBody>
      </p:sp>
      <p:pic>
        <p:nvPicPr>
          <p:cNvPr id="13" name="Picture 12">
            <a:hlinkClick r:id="" action="ppaction://noaction">
              <a:snd r:embed="rId8" name="T2_W2_12.2.wav"/>
            </a:hlinkClick>
            <a:extLst>
              <a:ext uri="{FF2B5EF4-FFF2-40B4-BE49-F238E27FC236}">
                <a16:creationId xmlns:a16="http://schemas.microsoft.com/office/drawing/2014/main" id="{FD27840A-8B7A-45A1-B786-8B98F021963A}"/>
              </a:ext>
            </a:extLst>
          </p:cNvPr>
          <p:cNvPicPr>
            <a:picLocks noChangeAspect="1"/>
          </p:cNvPicPr>
          <p:nvPr/>
        </p:nvPicPr>
        <p:blipFill>
          <a:blip r:embed="rId9"/>
          <a:stretch>
            <a:fillRect/>
          </a:stretch>
        </p:blipFill>
        <p:spPr>
          <a:xfrm>
            <a:off x="189035" y="3134199"/>
            <a:ext cx="1554615" cy="3785944"/>
          </a:xfrm>
          <a:prstGeom prst="rect">
            <a:avLst/>
          </a:prstGeom>
        </p:spPr>
      </p:pic>
      <p:sp>
        <p:nvSpPr>
          <p:cNvPr id="16" name="Oval 15">
            <a:extLst>
              <a:ext uri="{FF2B5EF4-FFF2-40B4-BE49-F238E27FC236}">
                <a16:creationId xmlns:a16="http://schemas.microsoft.com/office/drawing/2014/main" id="{822272AC-93EF-4AE7-8B9B-DA16B0F5F54C}"/>
              </a:ext>
            </a:extLst>
          </p:cNvPr>
          <p:cNvSpPr/>
          <p:nvPr/>
        </p:nvSpPr>
        <p:spPr>
          <a:xfrm>
            <a:off x="5258701" y="3307767"/>
            <a:ext cx="295975" cy="93445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Callout 19">
            <a:extLst>
              <a:ext uri="{FF2B5EF4-FFF2-40B4-BE49-F238E27FC236}">
                <a16:creationId xmlns:a16="http://schemas.microsoft.com/office/drawing/2014/main" id="{23A3DCA6-4108-4276-AD45-29268B7FE8F2}"/>
              </a:ext>
            </a:extLst>
          </p:cNvPr>
          <p:cNvSpPr/>
          <p:nvPr/>
        </p:nvSpPr>
        <p:spPr>
          <a:xfrm>
            <a:off x="7395410" y="5104015"/>
            <a:ext cx="4796589" cy="1564291"/>
          </a:xfrm>
          <a:prstGeom prst="wedgeEllipseCallout">
            <a:avLst>
              <a:gd name="adj1" fmla="val -89613"/>
              <a:gd name="adj2" fmla="val -12033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There is no ‘e’ here this time which tells us the friend is masculine. </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18" name="Oval Callout 19">
            <a:extLst>
              <a:ext uri="{FF2B5EF4-FFF2-40B4-BE49-F238E27FC236}">
                <a16:creationId xmlns:a16="http://schemas.microsoft.com/office/drawing/2014/main" id="{4832991A-A1AC-4C37-8FA7-012B7BB099FF}"/>
              </a:ext>
            </a:extLst>
          </p:cNvPr>
          <p:cNvSpPr/>
          <p:nvPr/>
        </p:nvSpPr>
        <p:spPr>
          <a:xfrm>
            <a:off x="1889443" y="5563928"/>
            <a:ext cx="4190518" cy="1172633"/>
          </a:xfrm>
          <a:prstGeom prst="wedgeEllipseCallout">
            <a:avLst>
              <a:gd name="adj1" fmla="val 19378"/>
              <a:gd name="adj2" fmla="val -43680"/>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That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is not a [male] friend.</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20" name="Picture 19" descr="Icon&#10;&#10;Description automatically generated">
            <a:extLst>
              <a:ext uri="{FF2B5EF4-FFF2-40B4-BE49-F238E27FC236}">
                <a16:creationId xmlns:a16="http://schemas.microsoft.com/office/drawing/2014/main" id="{52C2F698-29E8-4C1C-A0BA-E0C70E2CC0E5}"/>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6147452" y="2922832"/>
            <a:ext cx="670265" cy="670264"/>
          </a:xfrm>
          <a:prstGeom prst="rect">
            <a:avLst/>
          </a:prstGeom>
        </p:spPr>
      </p:pic>
      <p:sp>
        <p:nvSpPr>
          <p:cNvPr id="19" name="Oval Callout 19">
            <a:extLst>
              <a:ext uri="{FF2B5EF4-FFF2-40B4-BE49-F238E27FC236}">
                <a16:creationId xmlns:a16="http://schemas.microsoft.com/office/drawing/2014/main" id="{BF39D8D1-53F7-4261-98B4-A636AD9B08AD}"/>
              </a:ext>
            </a:extLst>
          </p:cNvPr>
          <p:cNvSpPr/>
          <p:nvPr/>
        </p:nvSpPr>
        <p:spPr>
          <a:xfrm>
            <a:off x="0" y="4434730"/>
            <a:ext cx="4385722" cy="1134308"/>
          </a:xfrm>
          <a:prstGeom prst="wedgeEllipseCallout">
            <a:avLst>
              <a:gd name="adj1" fmla="val 61704"/>
              <a:gd name="adj2" fmla="val -92136"/>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lvl="0" algn="ctr">
              <a:defRPr/>
            </a:pPr>
            <a:r>
              <a:rPr lang="en-GB" sz="2400" b="1" kern="0" noProof="0" dirty="0">
                <a:solidFill>
                  <a:schemeClr val="bg1"/>
                </a:solidFill>
                <a:latin typeface="Century Gothic" panose="020F0302020204030204"/>
              </a:rPr>
              <a:t>Remember that </a:t>
            </a:r>
            <a:r>
              <a:rPr lang="en-GB" sz="2400" b="1" kern="0" dirty="0">
                <a:solidFill>
                  <a:schemeClr val="bg1"/>
                </a:solidFill>
                <a:latin typeface="Century Gothic" panose="020F0302020204030204"/>
              </a:rPr>
              <a:t>k</a:t>
            </a:r>
            <a:r>
              <a:rPr kumimoji="0" lang="en-GB" sz="2400" b="1" i="0" u="none" strike="noStrike" kern="0" cap="none" spc="0" normalizeH="0" baseline="0" noProof="0" dirty="0" err="1">
                <a:ln>
                  <a:noFill/>
                </a:ln>
                <a:solidFill>
                  <a:schemeClr val="bg1"/>
                </a:solidFill>
                <a:effectLst/>
                <a:uLnTx/>
                <a:uFillTx/>
                <a:latin typeface="Century Gothic" panose="020F0302020204030204"/>
                <a:ea typeface="+mn-ea"/>
                <a:cs typeface="+mn-cs"/>
              </a:rPr>
              <a:t>ein</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is used for ‘not a’ before a noun</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3192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263131"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Moritz makes another quiz for Robbie to help </a:t>
            </a:r>
            <a:r>
              <a:rPr lang="en-GB" sz="2800" b="1" spc="-1" dirty="0">
                <a:solidFill>
                  <a:srgbClr val="002060"/>
                </a:solidFill>
                <a:latin typeface="Century gothic"/>
              </a:rPr>
              <a:t>him </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practise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3" name="Picture 2" descr="Icon&#10;&#10;Description automatically generated">
            <a:extLst>
              <a:ext uri="{FF2B5EF4-FFF2-40B4-BE49-F238E27FC236}">
                <a16:creationId xmlns:a16="http://schemas.microsoft.com/office/drawing/2014/main" id="{006E342A-7C9C-48EE-93A8-D69D41CC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654" y="144920"/>
            <a:ext cx="1127858" cy="829128"/>
          </a:xfrm>
          <a:prstGeom prst="rect">
            <a:avLst/>
          </a:prstGeom>
        </p:spPr>
      </p:pic>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3" y="912208"/>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966342" y="993900"/>
            <a:ext cx="10667587" cy="954067"/>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Should Robbie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choose the male or female noun? Why? What does the sentence mean?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F053AC20-58DD-4A75-A630-6EDB11D4766E}"/>
              </a:ext>
            </a:extLst>
          </p:cNvPr>
          <p:cNvPicPr>
            <a:picLocks noChangeAspect="1"/>
          </p:cNvPicPr>
          <p:nvPr/>
        </p:nvPicPr>
        <p:blipFill>
          <a:blip r:embed="rId6"/>
          <a:stretch>
            <a:fillRect/>
          </a:stretch>
        </p:blipFill>
        <p:spPr>
          <a:xfrm>
            <a:off x="10773268" y="1764768"/>
            <a:ext cx="1152244" cy="1170533"/>
          </a:xfrm>
          <a:prstGeom prst="rect">
            <a:avLst/>
          </a:prstGeom>
        </p:spPr>
      </p:pic>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462462" y="2740071"/>
            <a:ext cx="9486438" cy="2246299"/>
          </a:xfrm>
          <a:prstGeom prst="wedgeRoundRectCallout">
            <a:avLst>
              <a:gd name="adj1" fmla="val -60206"/>
              <a:gd name="adj2" fmla="val 4318"/>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Das </a:t>
            </a:r>
            <a:r>
              <a:rPr lang="en-GB" sz="4000" dirty="0" err="1"/>
              <a:t>ist</a:t>
            </a:r>
            <a:r>
              <a:rPr lang="en-GB" sz="4000" dirty="0"/>
              <a:t> </a:t>
            </a:r>
            <a:r>
              <a:rPr lang="en-GB" sz="4000" dirty="0" err="1"/>
              <a:t>nicht</a:t>
            </a:r>
            <a:r>
              <a:rPr lang="en-GB" sz="4000" dirty="0"/>
              <a:t> die Freund / </a:t>
            </a:r>
            <a:r>
              <a:rPr lang="en-GB" sz="4000" dirty="0" err="1"/>
              <a:t>Freundin</a:t>
            </a:r>
            <a:r>
              <a:rPr lang="en-GB" sz="4000" dirty="0"/>
              <a:t>.</a:t>
            </a:r>
          </a:p>
        </p:txBody>
      </p:sp>
      <p:pic>
        <p:nvPicPr>
          <p:cNvPr id="8" name="Picture 7">
            <a:extLst>
              <a:ext uri="{FF2B5EF4-FFF2-40B4-BE49-F238E27FC236}">
                <a16:creationId xmlns:a16="http://schemas.microsoft.com/office/drawing/2014/main" id="{235E3D2C-52EB-481A-B328-0331B45337BB}"/>
              </a:ext>
            </a:extLst>
          </p:cNvPr>
          <p:cNvPicPr>
            <a:picLocks noChangeAspect="1"/>
          </p:cNvPicPr>
          <p:nvPr/>
        </p:nvPicPr>
        <p:blipFill>
          <a:blip r:embed="rId7"/>
          <a:stretch>
            <a:fillRect/>
          </a:stretch>
        </p:blipFill>
        <p:spPr>
          <a:xfrm>
            <a:off x="11361583" y="1362327"/>
            <a:ext cx="225572" cy="445047"/>
          </a:xfrm>
          <a:prstGeom prst="rect">
            <a:avLst/>
          </a:prstGeom>
        </p:spPr>
      </p:pic>
      <p:pic>
        <p:nvPicPr>
          <p:cNvPr id="9" name="Picture 8">
            <a:extLst>
              <a:ext uri="{FF2B5EF4-FFF2-40B4-BE49-F238E27FC236}">
                <a16:creationId xmlns:a16="http://schemas.microsoft.com/office/drawing/2014/main" id="{FF7CFE41-4DE0-416F-A97B-02AD23179B57}"/>
              </a:ext>
            </a:extLst>
          </p:cNvPr>
          <p:cNvPicPr>
            <a:picLocks noChangeAspect="1"/>
          </p:cNvPicPr>
          <p:nvPr/>
        </p:nvPicPr>
        <p:blipFill>
          <a:blip r:embed="rId7"/>
          <a:stretch>
            <a:fillRect/>
          </a:stretch>
        </p:blipFill>
        <p:spPr>
          <a:xfrm>
            <a:off x="11723328" y="1542244"/>
            <a:ext cx="225572" cy="445047"/>
          </a:xfrm>
          <a:prstGeom prst="rect">
            <a:avLst/>
          </a:prstGeom>
        </p:spPr>
      </p:pic>
      <p:pic>
        <p:nvPicPr>
          <p:cNvPr id="10" name="Picture 9">
            <a:extLst>
              <a:ext uri="{FF2B5EF4-FFF2-40B4-BE49-F238E27FC236}">
                <a16:creationId xmlns:a16="http://schemas.microsoft.com/office/drawing/2014/main" id="{2FFD7A3C-2399-4CE8-9BBD-4E2668F6503A}"/>
              </a:ext>
            </a:extLst>
          </p:cNvPr>
          <p:cNvPicPr>
            <a:picLocks noChangeAspect="1"/>
          </p:cNvPicPr>
          <p:nvPr/>
        </p:nvPicPr>
        <p:blipFill>
          <a:blip r:embed="rId7"/>
          <a:stretch>
            <a:fillRect/>
          </a:stretch>
        </p:blipFill>
        <p:spPr>
          <a:xfrm>
            <a:off x="11089236" y="1381561"/>
            <a:ext cx="225572" cy="445047"/>
          </a:xfrm>
          <a:prstGeom prst="rect">
            <a:avLst/>
          </a:prstGeom>
        </p:spPr>
      </p:pic>
      <p:sp>
        <p:nvSpPr>
          <p:cNvPr id="12" name="TextBox 11">
            <a:extLst>
              <a:ext uri="{FF2B5EF4-FFF2-40B4-BE49-F238E27FC236}">
                <a16:creationId xmlns:a16="http://schemas.microsoft.com/office/drawing/2014/main" id="{08493BA3-C5A3-4719-9056-49B8E0E633B5}"/>
              </a:ext>
            </a:extLst>
          </p:cNvPr>
          <p:cNvSpPr txBox="1"/>
          <p:nvPr/>
        </p:nvSpPr>
        <p:spPr>
          <a:xfrm>
            <a:off x="6942302" y="3467166"/>
            <a:ext cx="2237290" cy="780972"/>
          </a:xfrm>
          <a:prstGeom prst="rect">
            <a:avLst/>
          </a:prstGeom>
          <a:solidFill>
            <a:srgbClr val="FFC000"/>
          </a:solidFill>
        </p:spPr>
        <p:txBody>
          <a:bodyPr wrap="square" rtlCol="0">
            <a:spAutoFit/>
          </a:bodyPr>
          <a:lstStyle/>
          <a:p>
            <a:endParaRPr lang="en-GB" dirty="0"/>
          </a:p>
        </p:txBody>
      </p:sp>
      <p:pic>
        <p:nvPicPr>
          <p:cNvPr id="13" name="Picture 12">
            <a:hlinkClick r:id="" action="ppaction://noaction">
              <a:snd r:embed="rId8" name="T2_W2_12.3.wav"/>
            </a:hlinkClick>
            <a:extLst>
              <a:ext uri="{FF2B5EF4-FFF2-40B4-BE49-F238E27FC236}">
                <a16:creationId xmlns:a16="http://schemas.microsoft.com/office/drawing/2014/main" id="{FD27840A-8B7A-45A1-B786-8B98F021963A}"/>
              </a:ext>
            </a:extLst>
          </p:cNvPr>
          <p:cNvPicPr>
            <a:picLocks noChangeAspect="1"/>
          </p:cNvPicPr>
          <p:nvPr/>
        </p:nvPicPr>
        <p:blipFill>
          <a:blip r:embed="rId9"/>
          <a:stretch>
            <a:fillRect/>
          </a:stretch>
        </p:blipFill>
        <p:spPr>
          <a:xfrm>
            <a:off x="189034" y="3138421"/>
            <a:ext cx="1554615" cy="3785944"/>
          </a:xfrm>
          <a:prstGeom prst="rect">
            <a:avLst/>
          </a:prstGeom>
        </p:spPr>
      </p:pic>
      <p:sp>
        <p:nvSpPr>
          <p:cNvPr id="14" name="Oval 13">
            <a:extLst>
              <a:ext uri="{FF2B5EF4-FFF2-40B4-BE49-F238E27FC236}">
                <a16:creationId xmlns:a16="http://schemas.microsoft.com/office/drawing/2014/main" id="{19D292BF-EF6D-4998-AA67-756F7A25519E}"/>
              </a:ext>
            </a:extLst>
          </p:cNvPr>
          <p:cNvSpPr/>
          <p:nvPr/>
        </p:nvSpPr>
        <p:spPr>
          <a:xfrm>
            <a:off x="10836170" y="3493609"/>
            <a:ext cx="478638" cy="93445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822272AC-93EF-4AE7-8B9B-DA16B0F5F54C}"/>
              </a:ext>
            </a:extLst>
          </p:cNvPr>
          <p:cNvSpPr/>
          <p:nvPr/>
        </p:nvSpPr>
        <p:spPr>
          <a:xfrm>
            <a:off x="6010725" y="3415392"/>
            <a:ext cx="931577" cy="93445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Callout 19">
            <a:extLst>
              <a:ext uri="{FF2B5EF4-FFF2-40B4-BE49-F238E27FC236}">
                <a16:creationId xmlns:a16="http://schemas.microsoft.com/office/drawing/2014/main" id="{23A3DCA6-4108-4276-AD45-29268B7FE8F2}"/>
              </a:ext>
            </a:extLst>
          </p:cNvPr>
          <p:cNvSpPr/>
          <p:nvPr/>
        </p:nvSpPr>
        <p:spPr>
          <a:xfrm>
            <a:off x="7395411" y="5495673"/>
            <a:ext cx="4190518" cy="1172633"/>
          </a:xfrm>
          <a:prstGeom prst="wedgeEllipseCallout">
            <a:avLst>
              <a:gd name="adj1" fmla="val -76809"/>
              <a:gd name="adj2" fmla="val -165322"/>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The</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‘die’ here tells Robbie they need a female noun.</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18" name="Oval Callout 19">
            <a:extLst>
              <a:ext uri="{FF2B5EF4-FFF2-40B4-BE49-F238E27FC236}">
                <a16:creationId xmlns:a16="http://schemas.microsoft.com/office/drawing/2014/main" id="{4832991A-A1AC-4C37-8FA7-012B7BB099FF}"/>
              </a:ext>
            </a:extLst>
          </p:cNvPr>
          <p:cNvSpPr/>
          <p:nvPr/>
        </p:nvSpPr>
        <p:spPr>
          <a:xfrm>
            <a:off x="1889443" y="5563928"/>
            <a:ext cx="4190518" cy="1172633"/>
          </a:xfrm>
          <a:prstGeom prst="wedgeEllipseCallout">
            <a:avLst>
              <a:gd name="adj1" fmla="val 18555"/>
              <a:gd name="adj2" fmla="val -46623"/>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latin typeface="Century Gothic" panose="020F0302020204030204"/>
              </a:rPr>
              <a:t>That is not the</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a:t>
            </a:r>
            <a:r>
              <a:rPr lang="en-GB" sz="2400" b="1" kern="0" dirty="0">
                <a:solidFill>
                  <a:schemeClr val="bg1"/>
                </a:solidFill>
                <a:latin typeface="Century Gothic" panose="020F0302020204030204"/>
              </a:rPr>
              <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female] friend.</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20" name="Picture 19" descr="Icon&#10;&#10;Description automatically generated">
            <a:extLst>
              <a:ext uri="{FF2B5EF4-FFF2-40B4-BE49-F238E27FC236}">
                <a16:creationId xmlns:a16="http://schemas.microsoft.com/office/drawing/2014/main" id="{D88F55F5-C936-4B60-9247-2C2C136DE7C4}"/>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9614527" y="3041199"/>
            <a:ext cx="670265" cy="670264"/>
          </a:xfrm>
          <a:prstGeom prst="rect">
            <a:avLst/>
          </a:prstGeom>
        </p:spPr>
      </p:pic>
    </p:spTree>
    <p:extLst>
      <p:ext uri="{BB962C8B-B14F-4D97-AF65-F5344CB8AC3E}">
        <p14:creationId xmlns:p14="http://schemas.microsoft.com/office/powerpoint/2010/main" val="41925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263131"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Moritz makes another quiz for Robbie to help </a:t>
            </a:r>
            <a:r>
              <a:rPr lang="en-GB" sz="2800" b="1" spc="-1" dirty="0">
                <a:solidFill>
                  <a:srgbClr val="002060"/>
                </a:solidFill>
                <a:latin typeface="Century gothic"/>
              </a:rPr>
              <a:t>him </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practise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3" name="Picture 2" descr="Icon&#10;&#10;Description automatically generated">
            <a:extLst>
              <a:ext uri="{FF2B5EF4-FFF2-40B4-BE49-F238E27FC236}">
                <a16:creationId xmlns:a16="http://schemas.microsoft.com/office/drawing/2014/main" id="{006E342A-7C9C-48EE-93A8-D69D41CC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654" y="144920"/>
            <a:ext cx="1127858" cy="829128"/>
          </a:xfrm>
          <a:prstGeom prst="rect">
            <a:avLst/>
          </a:prstGeom>
        </p:spPr>
      </p:pic>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3" y="912208"/>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966342" y="993900"/>
            <a:ext cx="10667587" cy="954067"/>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Should Robbie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choose the male or female noun? Why? What does the sentence mean?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F053AC20-58DD-4A75-A630-6EDB11D4766E}"/>
              </a:ext>
            </a:extLst>
          </p:cNvPr>
          <p:cNvPicPr>
            <a:picLocks noChangeAspect="1"/>
          </p:cNvPicPr>
          <p:nvPr/>
        </p:nvPicPr>
        <p:blipFill>
          <a:blip r:embed="rId6"/>
          <a:stretch>
            <a:fillRect/>
          </a:stretch>
        </p:blipFill>
        <p:spPr>
          <a:xfrm>
            <a:off x="10773268" y="1764768"/>
            <a:ext cx="1152244" cy="1170533"/>
          </a:xfrm>
          <a:prstGeom prst="rect">
            <a:avLst/>
          </a:prstGeom>
        </p:spPr>
      </p:pic>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092535" y="2259998"/>
            <a:ext cx="8101263" cy="2246299"/>
          </a:xfrm>
          <a:prstGeom prst="wedgeRoundRectCallout">
            <a:avLst>
              <a:gd name="adj1" fmla="val -56666"/>
              <a:gd name="adj2" fmla="val 18456"/>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Ich bin </a:t>
            </a:r>
            <a:r>
              <a:rPr lang="en-GB" sz="4000" dirty="0" err="1"/>
              <a:t>kein</a:t>
            </a:r>
            <a:r>
              <a:rPr lang="en-GB" sz="4000" dirty="0"/>
              <a:t> Pilot/ </a:t>
            </a:r>
            <a:r>
              <a:rPr lang="en-GB" sz="4000" dirty="0" err="1"/>
              <a:t>Pilotin</a:t>
            </a:r>
            <a:r>
              <a:rPr lang="en-GB" sz="4000" dirty="0"/>
              <a:t>.</a:t>
            </a:r>
          </a:p>
        </p:txBody>
      </p:sp>
      <p:pic>
        <p:nvPicPr>
          <p:cNvPr id="8" name="Picture 7">
            <a:extLst>
              <a:ext uri="{FF2B5EF4-FFF2-40B4-BE49-F238E27FC236}">
                <a16:creationId xmlns:a16="http://schemas.microsoft.com/office/drawing/2014/main" id="{235E3D2C-52EB-481A-B328-0331B45337BB}"/>
              </a:ext>
            </a:extLst>
          </p:cNvPr>
          <p:cNvPicPr>
            <a:picLocks noChangeAspect="1"/>
          </p:cNvPicPr>
          <p:nvPr/>
        </p:nvPicPr>
        <p:blipFill>
          <a:blip r:embed="rId7"/>
          <a:stretch>
            <a:fillRect/>
          </a:stretch>
        </p:blipFill>
        <p:spPr>
          <a:xfrm>
            <a:off x="11361583" y="1362327"/>
            <a:ext cx="225572" cy="445047"/>
          </a:xfrm>
          <a:prstGeom prst="rect">
            <a:avLst/>
          </a:prstGeom>
        </p:spPr>
      </p:pic>
      <p:pic>
        <p:nvPicPr>
          <p:cNvPr id="9" name="Picture 8">
            <a:extLst>
              <a:ext uri="{FF2B5EF4-FFF2-40B4-BE49-F238E27FC236}">
                <a16:creationId xmlns:a16="http://schemas.microsoft.com/office/drawing/2014/main" id="{FF7CFE41-4DE0-416F-A97B-02AD23179B57}"/>
              </a:ext>
            </a:extLst>
          </p:cNvPr>
          <p:cNvPicPr>
            <a:picLocks noChangeAspect="1"/>
          </p:cNvPicPr>
          <p:nvPr/>
        </p:nvPicPr>
        <p:blipFill>
          <a:blip r:embed="rId7"/>
          <a:stretch>
            <a:fillRect/>
          </a:stretch>
        </p:blipFill>
        <p:spPr>
          <a:xfrm>
            <a:off x="11723328" y="1542244"/>
            <a:ext cx="225572" cy="445047"/>
          </a:xfrm>
          <a:prstGeom prst="rect">
            <a:avLst/>
          </a:prstGeom>
        </p:spPr>
      </p:pic>
      <p:pic>
        <p:nvPicPr>
          <p:cNvPr id="10" name="Picture 9">
            <a:extLst>
              <a:ext uri="{FF2B5EF4-FFF2-40B4-BE49-F238E27FC236}">
                <a16:creationId xmlns:a16="http://schemas.microsoft.com/office/drawing/2014/main" id="{2FFD7A3C-2399-4CE8-9BBD-4E2668F6503A}"/>
              </a:ext>
            </a:extLst>
          </p:cNvPr>
          <p:cNvPicPr>
            <a:picLocks noChangeAspect="1"/>
          </p:cNvPicPr>
          <p:nvPr/>
        </p:nvPicPr>
        <p:blipFill>
          <a:blip r:embed="rId7"/>
          <a:stretch>
            <a:fillRect/>
          </a:stretch>
        </p:blipFill>
        <p:spPr>
          <a:xfrm>
            <a:off x="11089236" y="1381561"/>
            <a:ext cx="225572" cy="445047"/>
          </a:xfrm>
          <a:prstGeom prst="rect">
            <a:avLst/>
          </a:prstGeom>
        </p:spPr>
      </p:pic>
      <p:sp>
        <p:nvSpPr>
          <p:cNvPr id="12" name="TextBox 11">
            <a:extLst>
              <a:ext uri="{FF2B5EF4-FFF2-40B4-BE49-F238E27FC236}">
                <a16:creationId xmlns:a16="http://schemas.microsoft.com/office/drawing/2014/main" id="{08493BA3-C5A3-4719-9056-49B8E0E633B5}"/>
              </a:ext>
            </a:extLst>
          </p:cNvPr>
          <p:cNvSpPr txBox="1"/>
          <p:nvPr/>
        </p:nvSpPr>
        <p:spPr>
          <a:xfrm>
            <a:off x="7145099" y="2967648"/>
            <a:ext cx="2197769" cy="830997"/>
          </a:xfrm>
          <a:prstGeom prst="rect">
            <a:avLst/>
          </a:prstGeom>
          <a:solidFill>
            <a:srgbClr val="FFC000"/>
          </a:solidFill>
        </p:spPr>
        <p:txBody>
          <a:bodyPr wrap="square" rtlCol="0">
            <a:spAutoFit/>
          </a:bodyPr>
          <a:lstStyle/>
          <a:p>
            <a:r>
              <a:rPr lang="en-GB" sz="4800" dirty="0">
                <a:solidFill>
                  <a:schemeClr val="bg1"/>
                </a:solidFill>
              </a:rPr>
              <a:t>.</a:t>
            </a:r>
          </a:p>
        </p:txBody>
      </p:sp>
      <p:pic>
        <p:nvPicPr>
          <p:cNvPr id="13" name="Picture 12">
            <a:hlinkClick r:id="" action="ppaction://noaction">
              <a:snd r:embed="rId8" name="T2_W2_12.4.wav"/>
            </a:hlinkClick>
            <a:extLst>
              <a:ext uri="{FF2B5EF4-FFF2-40B4-BE49-F238E27FC236}">
                <a16:creationId xmlns:a16="http://schemas.microsoft.com/office/drawing/2014/main" id="{FD27840A-8B7A-45A1-B786-8B98F021963A}"/>
              </a:ext>
            </a:extLst>
          </p:cNvPr>
          <p:cNvPicPr>
            <a:picLocks noChangeAspect="1"/>
          </p:cNvPicPr>
          <p:nvPr/>
        </p:nvPicPr>
        <p:blipFill>
          <a:blip r:embed="rId9"/>
          <a:stretch>
            <a:fillRect/>
          </a:stretch>
        </p:blipFill>
        <p:spPr>
          <a:xfrm>
            <a:off x="189034" y="3138421"/>
            <a:ext cx="1554615" cy="3785944"/>
          </a:xfrm>
          <a:prstGeom prst="rect">
            <a:avLst/>
          </a:prstGeom>
        </p:spPr>
      </p:pic>
      <p:sp>
        <p:nvSpPr>
          <p:cNvPr id="16" name="Oval 15">
            <a:extLst>
              <a:ext uri="{FF2B5EF4-FFF2-40B4-BE49-F238E27FC236}">
                <a16:creationId xmlns:a16="http://schemas.microsoft.com/office/drawing/2014/main" id="{822272AC-93EF-4AE7-8B9B-DA16B0F5F54C}"/>
              </a:ext>
            </a:extLst>
          </p:cNvPr>
          <p:cNvSpPr/>
          <p:nvPr/>
        </p:nvSpPr>
        <p:spPr>
          <a:xfrm>
            <a:off x="5906788" y="2915510"/>
            <a:ext cx="215806" cy="93445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Callout 19">
            <a:extLst>
              <a:ext uri="{FF2B5EF4-FFF2-40B4-BE49-F238E27FC236}">
                <a16:creationId xmlns:a16="http://schemas.microsoft.com/office/drawing/2014/main" id="{23A3DCA6-4108-4276-AD45-29268B7FE8F2}"/>
              </a:ext>
            </a:extLst>
          </p:cNvPr>
          <p:cNvSpPr/>
          <p:nvPr/>
        </p:nvSpPr>
        <p:spPr>
          <a:xfrm>
            <a:off x="7443411" y="5851864"/>
            <a:ext cx="4190518" cy="859024"/>
          </a:xfrm>
          <a:prstGeom prst="wedgeEllipseCallout">
            <a:avLst>
              <a:gd name="adj1" fmla="val -80929"/>
              <a:gd name="adj2" fmla="val -289211"/>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lvl="0" algn="ctr">
              <a:defRPr/>
            </a:pPr>
            <a:r>
              <a:rPr lang="en-GB" sz="2400" b="1" kern="0" dirty="0">
                <a:solidFill>
                  <a:schemeClr val="bg1"/>
                </a:solidFill>
              </a:rPr>
              <a:t>There is no ‘e’ here</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18" name="Oval Callout 19">
            <a:extLst>
              <a:ext uri="{FF2B5EF4-FFF2-40B4-BE49-F238E27FC236}">
                <a16:creationId xmlns:a16="http://schemas.microsoft.com/office/drawing/2014/main" id="{4832991A-A1AC-4C37-8FA7-012B7BB099FF}"/>
              </a:ext>
            </a:extLst>
          </p:cNvPr>
          <p:cNvSpPr/>
          <p:nvPr/>
        </p:nvSpPr>
        <p:spPr>
          <a:xfrm>
            <a:off x="1889443" y="5563928"/>
            <a:ext cx="4190518" cy="1172633"/>
          </a:xfrm>
          <a:prstGeom prst="wedgeEllipseCallout">
            <a:avLst>
              <a:gd name="adj1" fmla="val 23810"/>
              <a:gd name="adj2" fmla="val -43118"/>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I</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am not a pilot. </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20" name="Oval Callout 19">
            <a:extLst>
              <a:ext uri="{FF2B5EF4-FFF2-40B4-BE49-F238E27FC236}">
                <a16:creationId xmlns:a16="http://schemas.microsoft.com/office/drawing/2014/main" id="{4B1E3306-820E-487F-8ECE-13B6C56FC6CB}"/>
              </a:ext>
            </a:extLst>
          </p:cNvPr>
          <p:cNvSpPr/>
          <p:nvPr/>
        </p:nvSpPr>
        <p:spPr>
          <a:xfrm>
            <a:off x="8243984" y="3922700"/>
            <a:ext cx="3899627" cy="1399972"/>
          </a:xfrm>
          <a:prstGeom prst="wedgeEllipseCallout">
            <a:avLst>
              <a:gd name="adj1" fmla="val -35027"/>
              <a:gd name="adj2" fmla="val -69402"/>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lvl="0" algn="ctr">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This</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is a cognate; the English word is the same.</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21" name="Oval Callout 19">
            <a:extLst>
              <a:ext uri="{FF2B5EF4-FFF2-40B4-BE49-F238E27FC236}">
                <a16:creationId xmlns:a16="http://schemas.microsoft.com/office/drawing/2014/main" id="{CC326150-E6EA-4BE0-AEBE-466BE5D3A70D}"/>
              </a:ext>
            </a:extLst>
          </p:cNvPr>
          <p:cNvSpPr/>
          <p:nvPr/>
        </p:nvSpPr>
        <p:spPr>
          <a:xfrm>
            <a:off x="0" y="4174800"/>
            <a:ext cx="4385722" cy="1134308"/>
          </a:xfrm>
          <a:prstGeom prst="wedgeEllipseCallout">
            <a:avLst>
              <a:gd name="adj1" fmla="val 61704"/>
              <a:gd name="adj2" fmla="val -92136"/>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lvl="0" algn="ctr">
              <a:defRPr/>
            </a:pPr>
            <a:r>
              <a:rPr lang="en-GB" sz="2400" b="1" kern="0" noProof="0" dirty="0">
                <a:solidFill>
                  <a:schemeClr val="bg1"/>
                </a:solidFill>
                <a:latin typeface="Century Gothic" panose="020F0302020204030204"/>
              </a:rPr>
              <a:t>Remember that </a:t>
            </a:r>
            <a:r>
              <a:rPr lang="en-GB" sz="2400" b="1" kern="0" dirty="0">
                <a:solidFill>
                  <a:schemeClr val="bg1"/>
                </a:solidFill>
                <a:latin typeface="Century Gothic" panose="020F0302020204030204"/>
              </a:rPr>
              <a:t>k</a:t>
            </a:r>
            <a:r>
              <a:rPr kumimoji="0" lang="en-GB" sz="2400" b="1" i="0" u="none" strike="noStrike" kern="0" cap="none" spc="0" normalizeH="0" baseline="0" noProof="0" dirty="0" err="1">
                <a:ln>
                  <a:noFill/>
                </a:ln>
                <a:solidFill>
                  <a:schemeClr val="bg1"/>
                </a:solidFill>
                <a:effectLst/>
                <a:uLnTx/>
                <a:uFillTx/>
                <a:latin typeface="Century Gothic" panose="020F0302020204030204"/>
                <a:ea typeface="+mn-ea"/>
                <a:cs typeface="+mn-cs"/>
              </a:rPr>
              <a:t>ein</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is used for ‘not a’ before a noun</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22" name="Picture 21" descr="Icon&#10;&#10;Description automatically generated">
            <a:extLst>
              <a:ext uri="{FF2B5EF4-FFF2-40B4-BE49-F238E27FC236}">
                <a16:creationId xmlns:a16="http://schemas.microsoft.com/office/drawing/2014/main" id="{7849B6C1-387F-46E3-8104-B1F0C33C95E3}"/>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6520232" y="2596192"/>
            <a:ext cx="670265" cy="670264"/>
          </a:xfrm>
          <a:prstGeom prst="rect">
            <a:avLst/>
          </a:prstGeom>
        </p:spPr>
      </p:pic>
    </p:spTree>
    <p:extLst>
      <p:ext uri="{BB962C8B-B14F-4D97-AF65-F5344CB8AC3E}">
        <p14:creationId xmlns:p14="http://schemas.microsoft.com/office/powerpoint/2010/main" val="145714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6" grpId="0" animBg="1"/>
      <p:bldP spid="17" grpId="0" animBg="1"/>
      <p:bldP spid="18"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263131"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Moritz makes another quiz for Robbie to help </a:t>
            </a:r>
            <a:r>
              <a:rPr lang="en-GB" sz="2800" b="1" spc="-1" dirty="0">
                <a:solidFill>
                  <a:srgbClr val="002060"/>
                </a:solidFill>
                <a:latin typeface="Century gothic"/>
              </a:rPr>
              <a:t>him practise</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3" name="Picture 2" descr="Icon&#10;&#10;Description automatically generated">
            <a:extLst>
              <a:ext uri="{FF2B5EF4-FFF2-40B4-BE49-F238E27FC236}">
                <a16:creationId xmlns:a16="http://schemas.microsoft.com/office/drawing/2014/main" id="{006E342A-7C9C-48EE-93A8-D69D41CC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654" y="144920"/>
            <a:ext cx="1127858" cy="829128"/>
          </a:xfrm>
          <a:prstGeom prst="rect">
            <a:avLst/>
          </a:prstGeom>
        </p:spPr>
      </p:pic>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3" y="912208"/>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966342" y="993900"/>
            <a:ext cx="10667587" cy="954067"/>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Should Robbie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choose the male or female noun? Why? What does the sentence mean?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F053AC20-58DD-4A75-A630-6EDB11D4766E}"/>
              </a:ext>
            </a:extLst>
          </p:cNvPr>
          <p:cNvPicPr>
            <a:picLocks noChangeAspect="1"/>
          </p:cNvPicPr>
          <p:nvPr/>
        </p:nvPicPr>
        <p:blipFill>
          <a:blip r:embed="rId6"/>
          <a:stretch>
            <a:fillRect/>
          </a:stretch>
        </p:blipFill>
        <p:spPr>
          <a:xfrm>
            <a:off x="10773268" y="1764768"/>
            <a:ext cx="1152244" cy="1170533"/>
          </a:xfrm>
          <a:prstGeom prst="rect">
            <a:avLst/>
          </a:prstGeom>
        </p:spPr>
      </p:pic>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573767" y="2350034"/>
            <a:ext cx="9149561" cy="224629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Das </a:t>
            </a:r>
            <a:r>
              <a:rPr lang="en-GB" sz="4000" dirty="0" err="1"/>
              <a:t>ist</a:t>
            </a:r>
            <a:r>
              <a:rPr lang="en-GB" sz="4000" dirty="0"/>
              <a:t> </a:t>
            </a:r>
            <a:r>
              <a:rPr lang="en-GB" sz="4000" dirty="0" err="1"/>
              <a:t>keine</a:t>
            </a:r>
            <a:r>
              <a:rPr lang="en-GB" sz="4000" dirty="0"/>
              <a:t> </a:t>
            </a:r>
            <a:r>
              <a:rPr lang="en-GB" sz="4000" dirty="0" err="1"/>
              <a:t>Lehrerin</a:t>
            </a:r>
            <a:r>
              <a:rPr lang="en-GB" sz="4000" dirty="0"/>
              <a:t> / Lehrer .</a:t>
            </a:r>
          </a:p>
        </p:txBody>
      </p:sp>
      <p:pic>
        <p:nvPicPr>
          <p:cNvPr id="8" name="Picture 7">
            <a:extLst>
              <a:ext uri="{FF2B5EF4-FFF2-40B4-BE49-F238E27FC236}">
                <a16:creationId xmlns:a16="http://schemas.microsoft.com/office/drawing/2014/main" id="{235E3D2C-52EB-481A-B328-0331B45337BB}"/>
              </a:ext>
            </a:extLst>
          </p:cNvPr>
          <p:cNvPicPr>
            <a:picLocks noChangeAspect="1"/>
          </p:cNvPicPr>
          <p:nvPr/>
        </p:nvPicPr>
        <p:blipFill>
          <a:blip r:embed="rId7"/>
          <a:stretch>
            <a:fillRect/>
          </a:stretch>
        </p:blipFill>
        <p:spPr>
          <a:xfrm>
            <a:off x="11361583" y="1362327"/>
            <a:ext cx="225572" cy="445047"/>
          </a:xfrm>
          <a:prstGeom prst="rect">
            <a:avLst/>
          </a:prstGeom>
        </p:spPr>
      </p:pic>
      <p:pic>
        <p:nvPicPr>
          <p:cNvPr id="9" name="Picture 8">
            <a:extLst>
              <a:ext uri="{FF2B5EF4-FFF2-40B4-BE49-F238E27FC236}">
                <a16:creationId xmlns:a16="http://schemas.microsoft.com/office/drawing/2014/main" id="{FF7CFE41-4DE0-416F-A97B-02AD23179B57}"/>
              </a:ext>
            </a:extLst>
          </p:cNvPr>
          <p:cNvPicPr>
            <a:picLocks noChangeAspect="1"/>
          </p:cNvPicPr>
          <p:nvPr/>
        </p:nvPicPr>
        <p:blipFill>
          <a:blip r:embed="rId7"/>
          <a:stretch>
            <a:fillRect/>
          </a:stretch>
        </p:blipFill>
        <p:spPr>
          <a:xfrm>
            <a:off x="11723328" y="1542244"/>
            <a:ext cx="225572" cy="445047"/>
          </a:xfrm>
          <a:prstGeom prst="rect">
            <a:avLst/>
          </a:prstGeom>
        </p:spPr>
      </p:pic>
      <p:pic>
        <p:nvPicPr>
          <p:cNvPr id="10" name="Picture 9">
            <a:extLst>
              <a:ext uri="{FF2B5EF4-FFF2-40B4-BE49-F238E27FC236}">
                <a16:creationId xmlns:a16="http://schemas.microsoft.com/office/drawing/2014/main" id="{2FFD7A3C-2399-4CE8-9BBD-4E2668F6503A}"/>
              </a:ext>
            </a:extLst>
          </p:cNvPr>
          <p:cNvPicPr>
            <a:picLocks noChangeAspect="1"/>
          </p:cNvPicPr>
          <p:nvPr/>
        </p:nvPicPr>
        <p:blipFill>
          <a:blip r:embed="rId7"/>
          <a:stretch>
            <a:fillRect/>
          </a:stretch>
        </p:blipFill>
        <p:spPr>
          <a:xfrm>
            <a:off x="11089236" y="1381561"/>
            <a:ext cx="225572" cy="445047"/>
          </a:xfrm>
          <a:prstGeom prst="rect">
            <a:avLst/>
          </a:prstGeom>
        </p:spPr>
      </p:pic>
      <p:sp>
        <p:nvSpPr>
          <p:cNvPr id="12" name="TextBox 11">
            <a:extLst>
              <a:ext uri="{FF2B5EF4-FFF2-40B4-BE49-F238E27FC236}">
                <a16:creationId xmlns:a16="http://schemas.microsoft.com/office/drawing/2014/main" id="{08493BA3-C5A3-4719-9056-49B8E0E633B5}"/>
              </a:ext>
            </a:extLst>
          </p:cNvPr>
          <p:cNvSpPr txBox="1"/>
          <p:nvPr/>
        </p:nvSpPr>
        <p:spPr>
          <a:xfrm>
            <a:off x="8600337" y="3123823"/>
            <a:ext cx="2435876" cy="707886"/>
          </a:xfrm>
          <a:prstGeom prst="rect">
            <a:avLst/>
          </a:prstGeom>
          <a:solidFill>
            <a:srgbClr val="FFC000"/>
          </a:solidFill>
        </p:spPr>
        <p:txBody>
          <a:bodyPr wrap="square" rtlCol="0">
            <a:spAutoFit/>
          </a:bodyPr>
          <a:lstStyle/>
          <a:p>
            <a:r>
              <a:rPr lang="en-GB" sz="4000" dirty="0">
                <a:solidFill>
                  <a:schemeClr val="bg1"/>
                </a:solidFill>
              </a:rPr>
              <a:t>.</a:t>
            </a:r>
          </a:p>
        </p:txBody>
      </p:sp>
      <p:pic>
        <p:nvPicPr>
          <p:cNvPr id="13" name="Picture 12">
            <a:hlinkClick r:id="" action="ppaction://noaction">
              <a:snd r:embed="rId8" name="T2_W2_12.5.wav"/>
            </a:hlinkClick>
            <a:extLst>
              <a:ext uri="{FF2B5EF4-FFF2-40B4-BE49-F238E27FC236}">
                <a16:creationId xmlns:a16="http://schemas.microsoft.com/office/drawing/2014/main" id="{FD27840A-8B7A-45A1-B786-8B98F021963A}"/>
              </a:ext>
            </a:extLst>
          </p:cNvPr>
          <p:cNvPicPr>
            <a:picLocks noChangeAspect="1"/>
          </p:cNvPicPr>
          <p:nvPr/>
        </p:nvPicPr>
        <p:blipFill>
          <a:blip r:embed="rId9"/>
          <a:stretch>
            <a:fillRect/>
          </a:stretch>
        </p:blipFill>
        <p:spPr>
          <a:xfrm>
            <a:off x="189035" y="3134200"/>
            <a:ext cx="1554615" cy="3785944"/>
          </a:xfrm>
          <a:prstGeom prst="rect">
            <a:avLst/>
          </a:prstGeom>
        </p:spPr>
      </p:pic>
      <p:sp>
        <p:nvSpPr>
          <p:cNvPr id="18" name="Oval Callout 19">
            <a:extLst>
              <a:ext uri="{FF2B5EF4-FFF2-40B4-BE49-F238E27FC236}">
                <a16:creationId xmlns:a16="http://schemas.microsoft.com/office/drawing/2014/main" id="{4832991A-A1AC-4C37-8FA7-012B7BB099FF}"/>
              </a:ext>
            </a:extLst>
          </p:cNvPr>
          <p:cNvSpPr/>
          <p:nvPr/>
        </p:nvSpPr>
        <p:spPr>
          <a:xfrm>
            <a:off x="1905482" y="5472786"/>
            <a:ext cx="4190518" cy="1172633"/>
          </a:xfrm>
          <a:prstGeom prst="wedgeEllipseCallout">
            <a:avLst>
              <a:gd name="adj1" fmla="val 22620"/>
              <a:gd name="adj2" fmla="val -40283"/>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That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is not a </a:t>
            </a:r>
            <a:r>
              <a:rPr lang="en-GB" sz="2400" b="1" kern="0" dirty="0">
                <a:solidFill>
                  <a:schemeClr val="bg1"/>
                </a:solidFill>
                <a:latin typeface="Century Gothic" panose="020F0302020204030204"/>
              </a:rPr>
              <a:t>[female</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teacher.</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34085C1D-5F72-4355-96EF-752D37ACD2E4}"/>
              </a:ext>
            </a:extLst>
          </p:cNvPr>
          <p:cNvPicPr>
            <a:picLocks noChangeAspect="1"/>
          </p:cNvPicPr>
          <p:nvPr/>
        </p:nvPicPr>
        <p:blipFill>
          <a:blip r:embed="rId10"/>
          <a:stretch>
            <a:fillRect/>
          </a:stretch>
        </p:blipFill>
        <p:spPr>
          <a:xfrm>
            <a:off x="9928400" y="4119357"/>
            <a:ext cx="1896020" cy="1353429"/>
          </a:xfrm>
          <a:prstGeom prst="rect">
            <a:avLst/>
          </a:prstGeom>
        </p:spPr>
      </p:pic>
      <p:pic>
        <p:nvPicPr>
          <p:cNvPr id="15" name="Picture 14">
            <a:extLst>
              <a:ext uri="{FF2B5EF4-FFF2-40B4-BE49-F238E27FC236}">
                <a16:creationId xmlns:a16="http://schemas.microsoft.com/office/drawing/2014/main" id="{D3C32938-FE31-4803-A242-9195DAD39419}"/>
              </a:ext>
            </a:extLst>
          </p:cNvPr>
          <p:cNvPicPr>
            <a:picLocks noChangeAspect="1"/>
          </p:cNvPicPr>
          <p:nvPr/>
        </p:nvPicPr>
        <p:blipFill>
          <a:blip r:embed="rId11"/>
          <a:stretch>
            <a:fillRect/>
          </a:stretch>
        </p:blipFill>
        <p:spPr>
          <a:xfrm>
            <a:off x="10527005" y="4656994"/>
            <a:ext cx="774259" cy="682811"/>
          </a:xfrm>
          <a:prstGeom prst="rect">
            <a:avLst/>
          </a:prstGeom>
        </p:spPr>
      </p:pic>
      <p:sp>
        <p:nvSpPr>
          <p:cNvPr id="20" name="Oval Callout 19">
            <a:extLst>
              <a:ext uri="{FF2B5EF4-FFF2-40B4-BE49-F238E27FC236}">
                <a16:creationId xmlns:a16="http://schemas.microsoft.com/office/drawing/2014/main" id="{D1DA4F9B-BADC-4622-B893-53C9326ED1CD}"/>
              </a:ext>
            </a:extLst>
          </p:cNvPr>
          <p:cNvSpPr/>
          <p:nvPr/>
        </p:nvSpPr>
        <p:spPr>
          <a:xfrm>
            <a:off x="6723616" y="5541984"/>
            <a:ext cx="4190518" cy="877477"/>
          </a:xfrm>
          <a:prstGeom prst="wedgeEllipseCallout">
            <a:avLst>
              <a:gd name="adj1" fmla="val -53516"/>
              <a:gd name="adj2" fmla="val -251557"/>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noProof="0" dirty="0">
                <a:solidFill>
                  <a:schemeClr val="bg1"/>
                </a:solidFill>
                <a:latin typeface="Century Gothic" panose="020F0302020204030204"/>
              </a:rPr>
              <a:t>What does the ‘e’ here tell you?</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377953CA-024D-4287-B9F0-FF7EEDBC8007}"/>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930072" y="2600169"/>
            <a:ext cx="670265" cy="670264"/>
          </a:xfrm>
          <a:prstGeom prst="rect">
            <a:avLst/>
          </a:prstGeom>
        </p:spPr>
      </p:pic>
    </p:spTree>
    <p:extLst>
      <p:ext uri="{BB962C8B-B14F-4D97-AF65-F5344CB8AC3E}">
        <p14:creationId xmlns:p14="http://schemas.microsoft.com/office/powerpoint/2010/main" val="27229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8"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6">
            <a:extLst>
              <a:ext uri="{FF2B5EF4-FFF2-40B4-BE49-F238E27FC236}">
                <a16:creationId xmlns:a16="http://schemas.microsoft.com/office/drawing/2014/main" id="{DDBEB39E-F0B5-4476-A92E-519F07FD7A82}"/>
              </a:ext>
            </a:extLst>
          </p:cNvPr>
          <p:cNvSpPr/>
          <p:nvPr/>
        </p:nvSpPr>
        <p:spPr>
          <a:xfrm>
            <a:off x="51943" y="147112"/>
            <a:ext cx="10263131"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defRPr/>
            </a:pPr>
            <a:r>
              <a:rPr kumimoji="0" lang="en-GB" sz="2800" b="1" i="0" u="none" strike="noStrike" kern="1200" cap="none" spc="-1" normalizeH="0" baseline="0" noProof="0">
                <a:ln>
                  <a:noFill/>
                </a:ln>
                <a:solidFill>
                  <a:srgbClr val="002060"/>
                </a:solidFill>
                <a:effectLst/>
                <a:uLnTx/>
                <a:uFillTx/>
                <a:latin typeface="Century gothic"/>
                <a:ea typeface="+mn-ea"/>
                <a:cs typeface="+mn-cs"/>
              </a:rPr>
              <a:t>Moritz makes another quiz for Robbie to help </a:t>
            </a:r>
            <a:r>
              <a:rPr lang="en-GB" sz="2800" b="1" spc="-1">
                <a:solidFill>
                  <a:srgbClr val="002060"/>
                </a:solidFill>
                <a:latin typeface="Century gothic"/>
              </a:rPr>
              <a:t>him practise</a:t>
            </a:r>
            <a:r>
              <a:rPr kumimoji="0" lang="en-GB" sz="2800" b="1" i="0" u="none" strike="noStrike" kern="1200" cap="none" spc="-1" normalizeH="0" baseline="0" noProof="0">
                <a:ln>
                  <a:noFill/>
                </a:ln>
                <a:solidFill>
                  <a:srgbClr val="002060"/>
                </a:solidFill>
                <a:effectLst/>
                <a:uLnTx/>
                <a:uFillTx/>
                <a:latin typeface="Century gothic"/>
                <a:ea typeface="+mn-ea"/>
                <a:cs typeface="+mn-cs"/>
              </a:rPr>
              <a:t> </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3" name="Picture 2" descr="Icon&#10;&#10;Description automatically generated">
            <a:extLst>
              <a:ext uri="{FF2B5EF4-FFF2-40B4-BE49-F238E27FC236}">
                <a16:creationId xmlns:a16="http://schemas.microsoft.com/office/drawing/2014/main" id="{006E342A-7C9C-48EE-93A8-D69D41CC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654" y="144920"/>
            <a:ext cx="1127858" cy="829128"/>
          </a:xfrm>
          <a:prstGeom prst="rect">
            <a:avLst/>
          </a:prstGeom>
        </p:spPr>
      </p:pic>
      <p:pic>
        <p:nvPicPr>
          <p:cNvPr id="4" name="Graphic 3" descr="Teacher">
            <a:extLst>
              <a:ext uri="{FF2B5EF4-FFF2-40B4-BE49-F238E27FC236}">
                <a16:creationId xmlns:a16="http://schemas.microsoft.com/office/drawing/2014/main" id="{4DF317D3-34B4-47D8-9B22-07568F2A0D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3" y="912208"/>
            <a:ext cx="914400" cy="914400"/>
          </a:xfrm>
          <a:prstGeom prst="rect">
            <a:avLst/>
          </a:prstGeom>
        </p:spPr>
      </p:pic>
      <p:sp>
        <p:nvSpPr>
          <p:cNvPr id="5" name="Google Shape;108;p3">
            <a:extLst>
              <a:ext uri="{FF2B5EF4-FFF2-40B4-BE49-F238E27FC236}">
                <a16:creationId xmlns:a16="http://schemas.microsoft.com/office/drawing/2014/main" id="{CCC9E947-7C3A-444D-B7E0-363ED7037BE5}"/>
              </a:ext>
            </a:extLst>
          </p:cNvPr>
          <p:cNvSpPr txBox="1"/>
          <p:nvPr/>
        </p:nvSpPr>
        <p:spPr>
          <a:xfrm>
            <a:off x="966342" y="993900"/>
            <a:ext cx="10667587" cy="954067"/>
          </a:xfrm>
          <a:prstGeom prst="rect">
            <a:avLst/>
          </a:prstGeom>
          <a:solidFill>
            <a:srgbClr val="00206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Should Robbie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choose the male or female noun? Why? What does the sentence mean?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F053AC20-58DD-4A75-A630-6EDB11D4766E}"/>
              </a:ext>
            </a:extLst>
          </p:cNvPr>
          <p:cNvPicPr>
            <a:picLocks noChangeAspect="1"/>
          </p:cNvPicPr>
          <p:nvPr/>
        </p:nvPicPr>
        <p:blipFill>
          <a:blip r:embed="rId6"/>
          <a:stretch>
            <a:fillRect/>
          </a:stretch>
        </p:blipFill>
        <p:spPr>
          <a:xfrm>
            <a:off x="10773268" y="1764768"/>
            <a:ext cx="1152244" cy="1170533"/>
          </a:xfrm>
          <a:prstGeom prst="rect">
            <a:avLst/>
          </a:prstGeom>
        </p:spPr>
      </p:pic>
      <p:sp>
        <p:nvSpPr>
          <p:cNvPr id="7" name="Speech Bubble: Rectangle with Corners Rounded 6">
            <a:extLst>
              <a:ext uri="{FF2B5EF4-FFF2-40B4-BE49-F238E27FC236}">
                <a16:creationId xmlns:a16="http://schemas.microsoft.com/office/drawing/2014/main" id="{7EAF88DF-7786-47D6-864F-1D3BC6821607}"/>
              </a:ext>
            </a:extLst>
          </p:cNvPr>
          <p:cNvSpPr/>
          <p:nvPr/>
        </p:nvSpPr>
        <p:spPr>
          <a:xfrm>
            <a:off x="2573767" y="2350034"/>
            <a:ext cx="9149561" cy="2246299"/>
          </a:xfrm>
          <a:prstGeom prst="wedgeRoundRectCallout">
            <a:avLst>
              <a:gd name="adj1" fmla="val -61386"/>
              <a:gd name="adj2" fmla="val 11795"/>
              <a:gd name="adj3" fmla="val 16667"/>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Du </a:t>
            </a:r>
            <a:r>
              <a:rPr lang="en-GB" sz="4000" dirty="0" err="1"/>
              <a:t>bist</a:t>
            </a:r>
            <a:r>
              <a:rPr lang="en-GB" sz="4000" dirty="0"/>
              <a:t> [</a:t>
            </a:r>
            <a:r>
              <a:rPr lang="en-GB" sz="4000" dirty="0" err="1"/>
              <a:t>nicht</a:t>
            </a:r>
            <a:r>
              <a:rPr lang="en-GB" sz="4000" dirty="0"/>
              <a:t> die </a:t>
            </a:r>
            <a:r>
              <a:rPr lang="en-GB" sz="4000" dirty="0" err="1"/>
              <a:t>Partnerin</a:t>
            </a:r>
            <a:r>
              <a:rPr lang="en-GB" sz="4000" dirty="0"/>
              <a:t>]/ </a:t>
            </a:r>
          </a:p>
          <a:p>
            <a:pPr algn="ctr"/>
            <a:r>
              <a:rPr lang="en-GB" sz="4000" dirty="0"/>
              <a:t>[</a:t>
            </a:r>
            <a:r>
              <a:rPr lang="en-GB" sz="4000" dirty="0" err="1"/>
              <a:t>kein</a:t>
            </a:r>
            <a:r>
              <a:rPr lang="en-GB" sz="4000" dirty="0"/>
              <a:t> Partner]</a:t>
            </a:r>
          </a:p>
        </p:txBody>
      </p:sp>
      <p:pic>
        <p:nvPicPr>
          <p:cNvPr id="8" name="Picture 7">
            <a:extLst>
              <a:ext uri="{FF2B5EF4-FFF2-40B4-BE49-F238E27FC236}">
                <a16:creationId xmlns:a16="http://schemas.microsoft.com/office/drawing/2014/main" id="{235E3D2C-52EB-481A-B328-0331B45337BB}"/>
              </a:ext>
            </a:extLst>
          </p:cNvPr>
          <p:cNvPicPr>
            <a:picLocks noChangeAspect="1"/>
          </p:cNvPicPr>
          <p:nvPr/>
        </p:nvPicPr>
        <p:blipFill>
          <a:blip r:embed="rId7"/>
          <a:stretch>
            <a:fillRect/>
          </a:stretch>
        </p:blipFill>
        <p:spPr>
          <a:xfrm>
            <a:off x="11361583" y="1362327"/>
            <a:ext cx="225572" cy="445047"/>
          </a:xfrm>
          <a:prstGeom prst="rect">
            <a:avLst/>
          </a:prstGeom>
        </p:spPr>
      </p:pic>
      <p:pic>
        <p:nvPicPr>
          <p:cNvPr id="9" name="Picture 8">
            <a:extLst>
              <a:ext uri="{FF2B5EF4-FFF2-40B4-BE49-F238E27FC236}">
                <a16:creationId xmlns:a16="http://schemas.microsoft.com/office/drawing/2014/main" id="{FF7CFE41-4DE0-416F-A97B-02AD23179B57}"/>
              </a:ext>
            </a:extLst>
          </p:cNvPr>
          <p:cNvPicPr>
            <a:picLocks noChangeAspect="1"/>
          </p:cNvPicPr>
          <p:nvPr/>
        </p:nvPicPr>
        <p:blipFill>
          <a:blip r:embed="rId7"/>
          <a:stretch>
            <a:fillRect/>
          </a:stretch>
        </p:blipFill>
        <p:spPr>
          <a:xfrm>
            <a:off x="11723328" y="1542244"/>
            <a:ext cx="225572" cy="445047"/>
          </a:xfrm>
          <a:prstGeom prst="rect">
            <a:avLst/>
          </a:prstGeom>
        </p:spPr>
      </p:pic>
      <p:pic>
        <p:nvPicPr>
          <p:cNvPr id="10" name="Picture 9">
            <a:extLst>
              <a:ext uri="{FF2B5EF4-FFF2-40B4-BE49-F238E27FC236}">
                <a16:creationId xmlns:a16="http://schemas.microsoft.com/office/drawing/2014/main" id="{2FFD7A3C-2399-4CE8-9BBD-4E2668F6503A}"/>
              </a:ext>
            </a:extLst>
          </p:cNvPr>
          <p:cNvPicPr>
            <a:picLocks noChangeAspect="1"/>
          </p:cNvPicPr>
          <p:nvPr/>
        </p:nvPicPr>
        <p:blipFill>
          <a:blip r:embed="rId7"/>
          <a:stretch>
            <a:fillRect/>
          </a:stretch>
        </p:blipFill>
        <p:spPr>
          <a:xfrm>
            <a:off x="11089236" y="1381561"/>
            <a:ext cx="225572" cy="445047"/>
          </a:xfrm>
          <a:prstGeom prst="rect">
            <a:avLst/>
          </a:prstGeom>
        </p:spPr>
      </p:pic>
      <p:pic>
        <p:nvPicPr>
          <p:cNvPr id="13" name="Picture 12">
            <a:hlinkClick r:id="" action="ppaction://noaction">
              <a:snd r:embed="rId8" name="T2_W2_12.6.wav"/>
            </a:hlinkClick>
            <a:extLst>
              <a:ext uri="{FF2B5EF4-FFF2-40B4-BE49-F238E27FC236}">
                <a16:creationId xmlns:a16="http://schemas.microsoft.com/office/drawing/2014/main" id="{FD27840A-8B7A-45A1-B786-8B98F021963A}"/>
              </a:ext>
            </a:extLst>
          </p:cNvPr>
          <p:cNvPicPr>
            <a:picLocks noChangeAspect="1"/>
          </p:cNvPicPr>
          <p:nvPr/>
        </p:nvPicPr>
        <p:blipFill>
          <a:blip r:embed="rId9"/>
          <a:stretch>
            <a:fillRect/>
          </a:stretch>
        </p:blipFill>
        <p:spPr>
          <a:xfrm>
            <a:off x="189035" y="3134200"/>
            <a:ext cx="1554615" cy="3785944"/>
          </a:xfrm>
          <a:prstGeom prst="rect">
            <a:avLst/>
          </a:prstGeom>
        </p:spPr>
      </p:pic>
      <p:sp>
        <p:nvSpPr>
          <p:cNvPr id="18" name="Oval Callout 19">
            <a:extLst>
              <a:ext uri="{FF2B5EF4-FFF2-40B4-BE49-F238E27FC236}">
                <a16:creationId xmlns:a16="http://schemas.microsoft.com/office/drawing/2014/main" id="{4832991A-A1AC-4C37-8FA7-012B7BB099FF}"/>
              </a:ext>
            </a:extLst>
          </p:cNvPr>
          <p:cNvSpPr/>
          <p:nvPr/>
        </p:nvSpPr>
        <p:spPr>
          <a:xfrm>
            <a:off x="1855207" y="4656824"/>
            <a:ext cx="5293340" cy="1172633"/>
          </a:xfrm>
          <a:prstGeom prst="wedgeEllipseCallout">
            <a:avLst>
              <a:gd name="adj1" fmla="val 22223"/>
              <a:gd name="adj2" fmla="val -44536"/>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latin typeface="Century Gothic" panose="020F0302020204030204"/>
              </a:rPr>
              <a:t>You are</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a:t>
            </a:r>
            <a:r>
              <a:rPr kumimoji="0" lang="en-GB" sz="2400" b="1" i="0" u="sng" strike="noStrike" kern="0" cap="none" spc="0" normalizeH="0" noProof="0" dirty="0">
                <a:ln>
                  <a:noFill/>
                </a:ln>
                <a:solidFill>
                  <a:schemeClr val="bg1"/>
                </a:solidFill>
                <a:effectLst/>
                <a:uLnTx/>
                <a:uFillTx/>
                <a:latin typeface="Century Gothic" panose="020F0302020204030204"/>
                <a:ea typeface="+mn-ea"/>
                <a:cs typeface="+mn-cs"/>
              </a:rPr>
              <a:t>not </a:t>
            </a:r>
            <a:r>
              <a:rPr lang="en-GB" sz="2400" b="1" u="sng" kern="0" dirty="0">
                <a:solidFill>
                  <a:schemeClr val="bg1"/>
                </a:solidFill>
                <a:latin typeface="Century Gothic" panose="020F0302020204030204"/>
              </a:rPr>
              <a:t>the</a:t>
            </a:r>
            <a:r>
              <a:rPr kumimoji="0" lang="en-GB" sz="2400" b="1" i="0" u="sng" strike="noStrike" kern="0" cap="none" spc="0" normalizeH="0" noProof="0" dirty="0">
                <a:ln>
                  <a:noFill/>
                </a:ln>
                <a:solidFill>
                  <a:schemeClr val="bg1"/>
                </a:solidFill>
                <a:effectLst/>
                <a:uLnTx/>
                <a:uFillTx/>
                <a:latin typeface="Century Gothic" panose="020F0302020204030204"/>
                <a:ea typeface="+mn-ea"/>
                <a:cs typeface="+mn-cs"/>
              </a:rPr>
              <a:t> </a:t>
            </a:r>
            <a:r>
              <a:rPr lang="en-GB" sz="2400" b="1" kern="0" dirty="0">
                <a:solidFill>
                  <a:schemeClr val="bg1"/>
                </a:solidFill>
                <a:latin typeface="Century Gothic" panose="020F0302020204030204"/>
              </a:rPr>
              <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female</a:t>
            </a:r>
            <a:r>
              <a:rPr lang="en-GB" sz="2400" b="1" kern="0" dirty="0">
                <a:solidFill>
                  <a:schemeClr val="bg1"/>
                </a:solidFill>
                <a:latin typeface="Century Gothic" panose="020F0302020204030204"/>
              </a:rPr>
              <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partner.</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17" name="Oval Callout 19">
            <a:extLst>
              <a:ext uri="{FF2B5EF4-FFF2-40B4-BE49-F238E27FC236}">
                <a16:creationId xmlns:a16="http://schemas.microsoft.com/office/drawing/2014/main" id="{6F69F91C-DB03-40EC-ACEB-3DFC907351A8}"/>
              </a:ext>
            </a:extLst>
          </p:cNvPr>
          <p:cNvSpPr/>
          <p:nvPr/>
        </p:nvSpPr>
        <p:spPr>
          <a:xfrm>
            <a:off x="4442585" y="5566745"/>
            <a:ext cx="5293340" cy="1172633"/>
          </a:xfrm>
          <a:prstGeom prst="wedgeEllipseCallout">
            <a:avLst>
              <a:gd name="adj1" fmla="val 22223"/>
              <a:gd name="adj2" fmla="val -44536"/>
            </a:avLst>
          </a:prstGeom>
          <a:solidFill>
            <a:srgbClr val="00B05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chemeClr val="bg1"/>
                </a:solidFill>
                <a:latin typeface="Century Gothic" panose="020F0302020204030204"/>
              </a:rPr>
              <a:t>You are</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a:t>
            </a:r>
            <a:r>
              <a:rPr kumimoji="0" lang="en-GB" sz="2400" b="1" i="0" u="sng" strike="noStrike" kern="0" cap="none" spc="0" normalizeH="0" noProof="0" dirty="0">
                <a:ln>
                  <a:noFill/>
                </a:ln>
                <a:solidFill>
                  <a:schemeClr val="bg1"/>
                </a:solidFill>
                <a:effectLst/>
                <a:uLnTx/>
                <a:uFillTx/>
                <a:latin typeface="Century Gothic" panose="020F0302020204030204"/>
                <a:ea typeface="+mn-ea"/>
                <a:cs typeface="+mn-cs"/>
              </a:rPr>
              <a:t>not a</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[male</a:t>
            </a:r>
            <a:r>
              <a:rPr lang="en-GB" sz="2400" b="1" kern="0" dirty="0">
                <a:solidFill>
                  <a:schemeClr val="bg1"/>
                </a:solidFill>
                <a:latin typeface="Century Gothic" panose="020F0302020204030204"/>
              </a:rPr>
              <a:t>]</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partner</a:t>
            </a:r>
            <a:endPar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14" name="Picture 13">
            <a:extLst>
              <a:ext uri="{FF2B5EF4-FFF2-40B4-BE49-F238E27FC236}">
                <a16:creationId xmlns:a16="http://schemas.microsoft.com/office/drawing/2014/main" id="{79003776-268B-4644-A433-8303C2344781}"/>
              </a:ext>
            </a:extLst>
          </p:cNvPr>
          <p:cNvPicPr>
            <a:picLocks noChangeAspect="1"/>
          </p:cNvPicPr>
          <p:nvPr/>
        </p:nvPicPr>
        <p:blipFill>
          <a:blip r:embed="rId10"/>
          <a:stretch>
            <a:fillRect/>
          </a:stretch>
        </p:blipFill>
        <p:spPr>
          <a:xfrm>
            <a:off x="9240131" y="3940537"/>
            <a:ext cx="1765849" cy="1446720"/>
          </a:xfrm>
          <a:prstGeom prst="rect">
            <a:avLst/>
          </a:prstGeom>
        </p:spPr>
      </p:pic>
      <p:pic>
        <p:nvPicPr>
          <p:cNvPr id="15" name="Picture 14">
            <a:extLst>
              <a:ext uri="{FF2B5EF4-FFF2-40B4-BE49-F238E27FC236}">
                <a16:creationId xmlns:a16="http://schemas.microsoft.com/office/drawing/2014/main" id="{D3C32938-FE31-4803-A242-9195DAD39419}"/>
              </a:ext>
            </a:extLst>
          </p:cNvPr>
          <p:cNvPicPr>
            <a:picLocks noChangeAspect="1"/>
          </p:cNvPicPr>
          <p:nvPr/>
        </p:nvPicPr>
        <p:blipFill>
          <a:blip r:embed="rId11"/>
          <a:stretch>
            <a:fillRect/>
          </a:stretch>
        </p:blipFill>
        <p:spPr>
          <a:xfrm>
            <a:off x="9735925" y="4433829"/>
            <a:ext cx="774259" cy="682811"/>
          </a:xfrm>
          <a:prstGeom prst="rect">
            <a:avLst/>
          </a:prstGeom>
        </p:spPr>
      </p:pic>
      <p:sp>
        <p:nvSpPr>
          <p:cNvPr id="19" name="Oval Callout 19">
            <a:extLst>
              <a:ext uri="{FF2B5EF4-FFF2-40B4-BE49-F238E27FC236}">
                <a16:creationId xmlns:a16="http://schemas.microsoft.com/office/drawing/2014/main" id="{A36D7BDE-91E8-4059-8C04-182156B9A8B2}"/>
              </a:ext>
            </a:extLst>
          </p:cNvPr>
          <p:cNvSpPr/>
          <p:nvPr/>
        </p:nvSpPr>
        <p:spPr>
          <a:xfrm>
            <a:off x="7192288" y="5181599"/>
            <a:ext cx="4733224" cy="1398861"/>
          </a:xfrm>
          <a:prstGeom prst="wedgeEllipseCallout">
            <a:avLst>
              <a:gd name="adj1" fmla="val -34170"/>
              <a:gd name="adj2" fmla="val -136032"/>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Both</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sentences are correct here, but they mean different things…</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BF9CD45F-D0E1-4889-B80B-D79AE1D93559}"/>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8947968" y="2315682"/>
            <a:ext cx="670265" cy="670264"/>
          </a:xfrm>
          <a:prstGeom prst="rect">
            <a:avLst/>
          </a:prstGeom>
        </p:spPr>
      </p:pic>
      <p:pic>
        <p:nvPicPr>
          <p:cNvPr id="22" name="Picture 21" descr="Icon&#10;&#10;Description automatically generated">
            <a:extLst>
              <a:ext uri="{FF2B5EF4-FFF2-40B4-BE49-F238E27FC236}">
                <a16:creationId xmlns:a16="http://schemas.microsoft.com/office/drawing/2014/main" id="{2C252153-69B7-4DAF-BF90-CEC47DCFA6D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269997" y="3916416"/>
            <a:ext cx="670265" cy="670264"/>
          </a:xfrm>
          <a:prstGeom prst="rect">
            <a:avLst/>
          </a:prstGeom>
        </p:spPr>
      </p:pic>
    </p:spTree>
    <p:extLst>
      <p:ext uri="{BB962C8B-B14F-4D97-AF65-F5344CB8AC3E}">
        <p14:creationId xmlns:p14="http://schemas.microsoft.com/office/powerpoint/2010/main" val="316793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7" grpId="0" animBg="1"/>
      <p:bldP spid="19" grpId="0" animBg="1"/>
      <p:bldP spid="1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6" name="Picture 5" descr="Map&#10;&#10;Description automatically generated">
            <a:extLst>
              <a:ext uri="{FF2B5EF4-FFF2-40B4-BE49-F238E27FC236}">
                <a16:creationId xmlns:a16="http://schemas.microsoft.com/office/drawing/2014/main" id="{4A5A38F7-E6DC-43F0-AED9-858505A82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330626" y="291394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a:solidFill>
                  <a:srgbClr val="002060"/>
                </a:solidFill>
                <a:latin typeface="Century Gothic" panose="020B0502020202020204" pitchFamily="34" charset="0"/>
              </a:rPr>
              <a:t>w</a:t>
            </a:r>
            <a:r>
              <a:rPr lang="en-GB" sz="8800" spc="-1" dirty="0">
                <a:solidFill>
                  <a:srgbClr val="FF0066"/>
                </a:solidFill>
                <a:latin typeface="Century Gothic" panose="020B0502020202020204" pitchFamily="34" charset="0"/>
              </a:rPr>
              <a:t>o</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7" name="T1_W3_2.1.wav"/>
            </a:hlinkClick>
            <a:extLst>
              <a:ext uri="{FF2B5EF4-FFF2-40B4-BE49-F238E27FC236}">
                <a16:creationId xmlns:a16="http://schemas.microsoft.com/office/drawing/2014/main" id="{6DC42178-501A-44BF-9149-1C679CF37202}"/>
              </a:ext>
            </a:extLst>
          </p:cNvPr>
          <p:cNvSpPr txBox="1"/>
          <p:nvPr/>
        </p:nvSpPr>
        <p:spPr>
          <a:xfrm>
            <a:off x="0" y="-267906"/>
            <a:ext cx="6661253" cy="1569660"/>
          </a:xfrm>
          <a:prstGeom prst="rect">
            <a:avLst/>
          </a:prstGeom>
          <a:noFill/>
        </p:spPr>
        <p:txBody>
          <a:bodyPr wrap="square" rtlCol="0">
            <a:spAutoFit/>
          </a:bodyPr>
          <a:lstStyle/>
          <a:p>
            <a:r>
              <a:rPr lang="en-GB" sz="9600" dirty="0">
                <a:solidFill>
                  <a:srgbClr val="002060"/>
                </a:solidFill>
              </a:rPr>
              <a:t>long [</a:t>
            </a:r>
            <a:r>
              <a:rPr lang="en-GB" sz="9600" dirty="0">
                <a:solidFill>
                  <a:srgbClr val="FF0066"/>
                </a:solidFill>
              </a:rPr>
              <a:t>o</a:t>
            </a:r>
            <a:r>
              <a:rPr lang="en-GB" sz="9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355260" y="1907664"/>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773193" y="2319571"/>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931169" y="2913947"/>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rPr>
              <a:t>w</a:t>
            </a:r>
            <a:r>
              <a:rPr lang="en-GB" sz="8800" spc="-1" dirty="0" err="1">
                <a:solidFill>
                  <a:srgbClr val="FF0066"/>
                </a:solidFill>
                <a:latin typeface="Century Gothic" panose="020B0502020202020204" pitchFamily="34" charset="0"/>
              </a:rPr>
              <a:t>o</a:t>
            </a:r>
            <a:r>
              <a:rPr lang="en-GB" sz="8800" spc="-1" dirty="0" err="1">
                <a:solidFill>
                  <a:srgbClr val="002060"/>
                </a:solidFill>
                <a:latin typeface="Century Gothic" panose="020B0502020202020204" pitchFamily="34" charset="0"/>
              </a:rPr>
              <a:t>hnen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6695813" y="3014274"/>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noProof="0" dirty="0">
                <a:solidFill>
                  <a:srgbClr val="002060"/>
                </a:solidFill>
                <a:latin typeface="Century Gothic" panose="020B0502020202020204" pitchFamily="34" charset="0"/>
              </a:rPr>
              <a:t>Milli</a:t>
            </a:r>
            <a:r>
              <a:rPr lang="en-GB" sz="8800" spc="-1" noProof="0" dirty="0">
                <a:solidFill>
                  <a:srgbClr val="FF0066"/>
                </a:solidFill>
                <a:latin typeface="Century Gothic" panose="020B0502020202020204" pitchFamily="34" charset="0"/>
              </a:rPr>
              <a:t>o</a:t>
            </a:r>
            <a:r>
              <a:rPr lang="en-GB" sz="8800" spc="-1" noProof="0" dirty="0">
                <a:solidFill>
                  <a:srgbClr val="002060"/>
                </a:solidFill>
                <a:latin typeface="Century Gothic" panose="020B0502020202020204" pitchFamily="34" charset="0"/>
              </a:rPr>
              <a:t>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83081032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3_2.3.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subTnLst>
                                    <p:audio>
                                      <p:cMediaNode mute="1">
                                        <p:cTn display="0" masterRel="sameClick">
                                          <p:stCondLst>
                                            <p:cond evt="begin" delay="0">
                                              <p:tn val="17"/>
                                            </p:cond>
                                          </p:stCondLst>
                                          <p:endCondLst>
                                            <p:cond evt="onStopAudio" delay="0">
                                              <p:tgtEl>
                                                <p:sldTgt/>
                                              </p:tgtEl>
                                            </p:cond>
                                          </p:endCondLst>
                                        </p:cTn>
                                        <p:tgtEl>
                                          <p:sndTgt r:embed="rId5" name="wohnen.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T1_W3_2.4.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2_W2_3.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a:solidFill>
                  <a:srgbClr val="FF0066"/>
                </a:solidFill>
              </a:rPr>
              <a:t>ö</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426408" y="4499086"/>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8000" dirty="0">
                <a:solidFill>
                  <a:srgbClr val="002060"/>
                </a:solidFill>
                <a:latin typeface="Century Gothic" panose="020B0502020202020204" pitchFamily="34" charset="0"/>
              </a:rPr>
              <a:t>nig</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extBox 1">
            <a:extLst>
              <a:ext uri="{FF2B5EF4-FFF2-40B4-BE49-F238E27FC236}">
                <a16:creationId xmlns:a16="http://schemas.microsoft.com/office/drawing/2014/main" id="{4114456F-E438-4A13-8EE5-3ABD2CD5732F}"/>
              </a:ext>
            </a:extLst>
          </p:cNvPr>
          <p:cNvSpPr txBox="1"/>
          <p:nvPr/>
        </p:nvSpPr>
        <p:spPr>
          <a:xfrm>
            <a:off x="4756626" y="5574162"/>
            <a:ext cx="2308644" cy="584775"/>
          </a:xfrm>
          <a:prstGeom prst="rect">
            <a:avLst/>
          </a:prstGeom>
          <a:noFill/>
        </p:spPr>
        <p:txBody>
          <a:bodyPr wrap="square" rtlCol="0">
            <a:spAutoFit/>
          </a:bodyPr>
          <a:lstStyle/>
          <a:p>
            <a:pPr algn="ctr"/>
            <a:r>
              <a:rPr lang="en-GB" sz="3200" dirty="0">
                <a:solidFill>
                  <a:srgbClr val="002060"/>
                </a:solidFill>
              </a:rPr>
              <a:t>[king]</a:t>
            </a:r>
          </a:p>
        </p:txBody>
      </p:sp>
      <p:pic>
        <p:nvPicPr>
          <p:cNvPr id="6" name="Picture 5" descr="Icon&#10;&#10;Description automatically generated">
            <a:extLst>
              <a:ext uri="{FF2B5EF4-FFF2-40B4-BE49-F238E27FC236}">
                <a16:creationId xmlns:a16="http://schemas.microsoft.com/office/drawing/2014/main" id="{0206E492-951E-4BF4-BA32-1910E165B4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0764" y="1395962"/>
            <a:ext cx="2467145" cy="3142234"/>
          </a:xfrm>
          <a:prstGeom prst="rect">
            <a:avLst/>
          </a:prstGeom>
        </p:spPr>
      </p:pic>
      <p:sp>
        <p:nvSpPr>
          <p:cNvPr id="12" name="Oval Callout 19">
            <a:extLst>
              <a:ext uri="{FF2B5EF4-FFF2-40B4-BE49-F238E27FC236}">
                <a16:creationId xmlns:a16="http://schemas.microsoft.com/office/drawing/2014/main" id="{17F5AEC1-BA62-4BAD-8373-60CBEC26455B}"/>
              </a:ext>
            </a:extLst>
          </p:cNvPr>
          <p:cNvSpPr/>
          <p:nvPr/>
        </p:nvSpPr>
        <p:spPr>
          <a:xfrm>
            <a:off x="295146" y="628369"/>
            <a:ext cx="4871259" cy="3273915"/>
          </a:xfrm>
          <a:prstGeom prst="wedgeEllipseCallout">
            <a:avLst>
              <a:gd name="adj1" fmla="val 49374"/>
              <a:gd name="adj2" fmla="val 75977"/>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To</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make the ö sound, say the letter ‘e’ and then round your lips as tightly as possible</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Check your partner’s lips.</a:t>
            </a:r>
            <a:r>
              <a:rPr kumimoji="0" lang="en-GB" sz="2400" b="1" i="0" u="none" strike="noStrike" kern="0" cap="none" spc="0" normalizeH="0" noProof="0" dirty="0">
                <a:ln>
                  <a:noFill/>
                </a:ln>
                <a:solidFill>
                  <a:schemeClr val="bg1"/>
                </a:solidFill>
                <a:effectLst/>
                <a:uLnTx/>
                <a:uFillTx/>
                <a:latin typeface="Century Gothic" panose="020F0302020204030204"/>
                <a:ea typeface="+mn-ea"/>
                <a:cs typeface="+mn-cs"/>
              </a:rPr>
              <a:t> A</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re they rounded?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2_3.2.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930038" y="1440506"/>
            <a:ext cx="3136479"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2_3.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a:solidFill>
                  <a:srgbClr val="FF0066"/>
                </a:solidFill>
              </a:rPr>
              <a:t>ö</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3" name="Rectangle 12">
            <a:extLst>
              <a:ext uri="{FF2B5EF4-FFF2-40B4-BE49-F238E27FC236}">
                <a16:creationId xmlns:a16="http://schemas.microsoft.com/office/drawing/2014/main" id="{BF71338C-E215-4961-8C6D-3DBF1EF527DE}"/>
              </a:ext>
            </a:extLst>
          </p:cNvPr>
          <p:cNvSpPr/>
          <p:nvPr/>
        </p:nvSpPr>
        <p:spPr>
          <a:xfrm>
            <a:off x="166698" y="3818567"/>
            <a:ext cx="473078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7200" dirty="0" err="1">
                <a:solidFill>
                  <a:srgbClr val="002060"/>
                </a:solidFill>
                <a:latin typeface="Century Gothic" panose="020B0502020202020204" pitchFamily="34" charset="0"/>
              </a:rPr>
              <a:t>sterreich</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370567" y="4830889"/>
            <a:ext cx="2308644" cy="584775"/>
          </a:xfrm>
          <a:prstGeom prst="rect">
            <a:avLst/>
          </a:prstGeom>
          <a:noFill/>
        </p:spPr>
        <p:txBody>
          <a:bodyPr wrap="square" rtlCol="0">
            <a:spAutoFit/>
          </a:bodyPr>
          <a:lstStyle/>
          <a:p>
            <a:pPr algn="ctr"/>
            <a:r>
              <a:rPr lang="en-GB" sz="3200" dirty="0">
                <a:solidFill>
                  <a:srgbClr val="002060"/>
                </a:solidFill>
              </a:rPr>
              <a:t>[Austria]</a:t>
            </a:r>
          </a:p>
        </p:txBody>
      </p:sp>
      <p:sp>
        <p:nvSpPr>
          <p:cNvPr id="28" name="Rectangle 27">
            <a:extLst>
              <a:ext uri="{FF2B5EF4-FFF2-40B4-BE49-F238E27FC236}">
                <a16:creationId xmlns:a16="http://schemas.microsoft.com/office/drawing/2014/main" id="{2EE7C624-5CC4-424F-B133-B95C55814F3F}"/>
              </a:ext>
            </a:extLst>
          </p:cNvPr>
          <p:cNvSpPr/>
          <p:nvPr/>
        </p:nvSpPr>
        <p:spPr>
          <a:xfrm>
            <a:off x="8474247" y="3848600"/>
            <a:ext cx="345960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8000" dirty="0" err="1">
                <a:solidFill>
                  <a:srgbClr val="002060"/>
                </a:solidFill>
                <a:latin typeface="Century Gothic" panose="020B0502020202020204" pitchFamily="34" charset="0"/>
              </a:rPr>
              <a:t>rter</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algn="ctr"/>
            <a:r>
              <a:rPr lang="en-GB" sz="3200" dirty="0">
                <a:solidFill>
                  <a:srgbClr val="002060"/>
                </a:solidFill>
              </a:rPr>
              <a:t>[words]</a:t>
            </a:r>
          </a:p>
        </p:txBody>
      </p:sp>
      <p:sp>
        <p:nvSpPr>
          <p:cNvPr id="23" name="Rectangle 22">
            <a:extLst>
              <a:ext uri="{FF2B5EF4-FFF2-40B4-BE49-F238E27FC236}">
                <a16:creationId xmlns:a16="http://schemas.microsoft.com/office/drawing/2014/main" id="{F5423E80-40B8-4E2B-B784-FC9074719F8C}"/>
              </a:ext>
            </a:extLst>
          </p:cNvPr>
          <p:cNvSpPr/>
          <p:nvPr/>
        </p:nvSpPr>
        <p:spPr>
          <a:xfrm>
            <a:off x="4949611" y="3840310"/>
            <a:ext cx="296908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K</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ö</a:t>
            </a:r>
            <a:r>
              <a:rPr lang="en-GB" sz="8000" dirty="0">
                <a:solidFill>
                  <a:srgbClr val="002060"/>
                </a:solidFill>
                <a:latin typeface="Century Gothic" panose="020B0502020202020204" pitchFamily="34" charset="0"/>
              </a:rPr>
              <a:t>nig</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15B61593-7787-4F83-ABCC-8AA7470D8B77}"/>
              </a:ext>
            </a:extLst>
          </p:cNvPr>
          <p:cNvSpPr txBox="1"/>
          <p:nvPr/>
        </p:nvSpPr>
        <p:spPr>
          <a:xfrm>
            <a:off x="5218454" y="4830889"/>
            <a:ext cx="2308644" cy="584775"/>
          </a:xfrm>
          <a:prstGeom prst="rect">
            <a:avLst/>
          </a:prstGeom>
          <a:noFill/>
        </p:spPr>
        <p:txBody>
          <a:bodyPr wrap="square" rtlCol="0">
            <a:spAutoFit/>
          </a:bodyPr>
          <a:lstStyle/>
          <a:p>
            <a:pPr algn="ctr"/>
            <a:r>
              <a:rPr lang="en-GB" sz="3200" dirty="0">
                <a:solidFill>
                  <a:srgbClr val="002060"/>
                </a:solidFill>
              </a:rPr>
              <a:t>[king]</a:t>
            </a:r>
          </a:p>
        </p:txBody>
      </p:sp>
      <p:pic>
        <p:nvPicPr>
          <p:cNvPr id="30" name="Picture 29" descr="Icon&#10;&#10;Description automatically generated">
            <a:extLst>
              <a:ext uri="{FF2B5EF4-FFF2-40B4-BE49-F238E27FC236}">
                <a16:creationId xmlns:a16="http://schemas.microsoft.com/office/drawing/2014/main" id="{C4920561-3009-414D-BEF3-2104412666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1079" y="1773887"/>
            <a:ext cx="1840312" cy="2343880"/>
          </a:xfrm>
          <a:prstGeom prst="rect">
            <a:avLst/>
          </a:prstGeom>
        </p:spPr>
      </p:pic>
      <p:pic>
        <p:nvPicPr>
          <p:cNvPr id="31" name="Picture 30">
            <a:extLst>
              <a:ext uri="{FF2B5EF4-FFF2-40B4-BE49-F238E27FC236}">
                <a16:creationId xmlns:a16="http://schemas.microsoft.com/office/drawing/2014/main" id="{CDEDC634-1335-49A8-A815-76612D670EC8}"/>
              </a:ext>
            </a:extLst>
          </p:cNvPr>
          <p:cNvPicPr>
            <a:picLocks noChangeAspect="1"/>
          </p:cNvPicPr>
          <p:nvPr/>
        </p:nvPicPr>
        <p:blipFill>
          <a:blip r:embed="rId9"/>
          <a:stretch>
            <a:fillRect/>
          </a:stretch>
        </p:blipFill>
        <p:spPr>
          <a:xfrm>
            <a:off x="9029390" y="2018188"/>
            <a:ext cx="2633376" cy="1830412"/>
          </a:xfrm>
          <a:prstGeom prst="rect">
            <a:avLst/>
          </a:prstGeom>
        </p:spPr>
      </p:pic>
      <p:pic>
        <p:nvPicPr>
          <p:cNvPr id="32" name="Picture 31" descr="Map&#10;&#10;Description automatically generated">
            <a:extLst>
              <a:ext uri="{FF2B5EF4-FFF2-40B4-BE49-F238E27FC236}">
                <a16:creationId xmlns:a16="http://schemas.microsoft.com/office/drawing/2014/main" id="{DB56A353-B851-42DC-91EF-D409A4EA46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4509" y="1544987"/>
            <a:ext cx="2096462" cy="2684942"/>
          </a:xfrm>
          <a:prstGeom prst="rect">
            <a:avLst/>
          </a:prstGeom>
        </p:spPr>
      </p:pic>
      <p:cxnSp>
        <p:nvCxnSpPr>
          <p:cNvPr id="8" name="Straight Arrow Connector 7">
            <a:extLst>
              <a:ext uri="{FF2B5EF4-FFF2-40B4-BE49-F238E27FC236}">
                <a16:creationId xmlns:a16="http://schemas.microsoft.com/office/drawing/2014/main" id="{B7CBE37A-6A22-42A1-B098-45FC6CE5CD04}"/>
              </a:ext>
            </a:extLst>
          </p:cNvPr>
          <p:cNvCxnSpPr>
            <a:cxnSpLocks/>
          </p:cNvCxnSpPr>
          <p:nvPr/>
        </p:nvCxnSpPr>
        <p:spPr>
          <a:xfrm flipH="1" flipV="1">
            <a:off x="2861188" y="3588393"/>
            <a:ext cx="751690" cy="31347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2_3.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2_3.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2_W2_3.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P spid="27" grpId="0"/>
      <p:bldP spid="28" grpId="0"/>
      <p:bldP spid="29" grpId="0"/>
      <p:bldP spid="23"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peech Bubble: Rectangle with Corners Rounded 48">
            <a:hlinkClick r:id="" action="ppaction://noaction">
              <a:snd r:embed="rId3" name="T2_W2_5.1.wav"/>
            </a:hlinkClick>
            <a:extLst>
              <a:ext uri="{FF2B5EF4-FFF2-40B4-BE49-F238E27FC236}">
                <a16:creationId xmlns:a16="http://schemas.microsoft.com/office/drawing/2014/main" id="{06237E10-C7BB-4B9B-B951-3534841A1DD3}"/>
              </a:ext>
            </a:extLst>
          </p:cNvPr>
          <p:cNvSpPr/>
          <p:nvPr/>
        </p:nvSpPr>
        <p:spPr>
          <a:xfrm>
            <a:off x="1192211" y="134321"/>
            <a:ext cx="781629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sp>
        <p:nvSpPr>
          <p:cNvPr id="15" name="CustomShape 6">
            <a:hlinkClick r:id="" action="ppaction://noaction">
              <a:snd r:embed="rId3" name="T2_W2_5.1.wav"/>
            </a:hlinkClick>
            <a:extLst>
              <a:ext uri="{FF2B5EF4-FFF2-40B4-BE49-F238E27FC236}">
                <a16:creationId xmlns:a16="http://schemas.microsoft.com/office/drawing/2014/main" id="{76EA0DC1-EFD3-4A65-8DC5-2DAE9E183631}"/>
              </a:ext>
            </a:extLst>
          </p:cNvPr>
          <p:cNvSpPr/>
          <p:nvPr/>
        </p:nvSpPr>
        <p:spPr>
          <a:xfrm>
            <a:off x="1109526" y="13335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es </a:t>
            </a:r>
            <a:r>
              <a:rPr kumimoji="0" lang="en-GB" sz="2800" b="1" i="0" u="none" strike="noStrike" kern="1200" cap="none" spc="-1" normalizeH="0" noProof="0" dirty="0">
                <a:ln>
                  <a:noFill/>
                </a:ln>
                <a:solidFill>
                  <a:schemeClr val="bg1"/>
                </a:solidFill>
                <a:effectLst/>
                <a:uLnTx/>
                <a:uFillTx/>
                <a:latin typeface="Century Gothic" panose="020B0502020202020204" pitchFamily="34" charset="0"/>
                <a:ea typeface="Century Gothic"/>
              </a:rPr>
              <a:t>[ö] </a:t>
            </a:r>
            <a:r>
              <a:rPr kumimoji="0" lang="en-GB" sz="28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oder</a:t>
            </a:r>
            <a:r>
              <a:rPr kumimoji="0" lang="en-GB" sz="2800" b="1" i="0" u="none" strike="noStrike" kern="1200" cap="none" spc="-1" normalizeH="0" noProof="0" dirty="0">
                <a:ln>
                  <a:noFill/>
                </a:ln>
                <a:solidFill>
                  <a:schemeClr val="bg1"/>
                </a:solidFill>
                <a:effectLst/>
                <a:uLnTx/>
                <a:uFillTx/>
                <a:latin typeface="Century Gothic" panose="020B0502020202020204" pitchFamily="34" charset="0"/>
                <a:ea typeface="Century Gothic"/>
              </a:rPr>
              <a:t> [o]?</a:t>
            </a:r>
            <a:endPar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6" name="Oval 5">
            <a:extLst>
              <a:ext uri="{FF2B5EF4-FFF2-40B4-BE49-F238E27FC236}">
                <a16:creationId xmlns:a16="http://schemas.microsoft.com/office/drawing/2014/main" id="{0FD35E68-2DAE-4D7D-9B65-67ADBD3C4714}"/>
              </a:ext>
            </a:extLst>
          </p:cNvPr>
          <p:cNvSpPr/>
          <p:nvPr/>
        </p:nvSpPr>
        <p:spPr>
          <a:xfrm>
            <a:off x="1523356" y="2349002"/>
            <a:ext cx="5641383" cy="446448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1D409920-DD40-4E18-9D31-8E301114A6C0}"/>
              </a:ext>
            </a:extLst>
          </p:cNvPr>
          <p:cNvSpPr/>
          <p:nvPr/>
        </p:nvSpPr>
        <p:spPr>
          <a:xfrm>
            <a:off x="4436852" y="2371241"/>
            <a:ext cx="5959584" cy="446448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Map&#10;&#10;Description automatically generated">
            <a:hlinkClick r:id="" action="ppaction://noaction">
              <a:snd r:embed="rId5" name="T2_W2_5.2.wav"/>
            </a:hlinkClick>
            <a:extLst>
              <a:ext uri="{FF2B5EF4-FFF2-40B4-BE49-F238E27FC236}">
                <a16:creationId xmlns:a16="http://schemas.microsoft.com/office/drawing/2014/main" id="{ED518704-34CF-4EB4-8682-DD14685630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4023" y="634401"/>
            <a:ext cx="1138414" cy="1074378"/>
          </a:xfrm>
          <a:prstGeom prst="rect">
            <a:avLst/>
          </a:prstGeom>
        </p:spPr>
      </p:pic>
      <p:pic>
        <p:nvPicPr>
          <p:cNvPr id="19" name="Picture 18" descr="Background pattern&#10;&#10;Description automatically generated">
            <a:extLst>
              <a:ext uri="{FF2B5EF4-FFF2-40B4-BE49-F238E27FC236}">
                <a16:creationId xmlns:a16="http://schemas.microsoft.com/office/drawing/2014/main" id="{9E73754A-94FC-4609-8F3A-42ECDE23F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1247" y="1128243"/>
            <a:ext cx="745376" cy="494976"/>
          </a:xfrm>
          <a:prstGeom prst="rect">
            <a:avLst/>
          </a:prstGeom>
        </p:spPr>
      </p:pic>
      <p:sp>
        <p:nvSpPr>
          <p:cNvPr id="20" name="TextBox 19">
            <a:extLst>
              <a:ext uri="{FF2B5EF4-FFF2-40B4-BE49-F238E27FC236}">
                <a16:creationId xmlns:a16="http://schemas.microsoft.com/office/drawing/2014/main" id="{3C692392-7C38-418E-B9AE-E753ACE5B2AE}"/>
              </a:ext>
            </a:extLst>
          </p:cNvPr>
          <p:cNvSpPr txBox="1"/>
          <p:nvPr/>
        </p:nvSpPr>
        <p:spPr>
          <a:xfrm>
            <a:off x="6863539" y="1704951"/>
            <a:ext cx="1743961" cy="461665"/>
          </a:xfrm>
          <a:prstGeom prst="rect">
            <a:avLst/>
          </a:prstGeom>
          <a:noFill/>
        </p:spPr>
        <p:txBody>
          <a:bodyPr wrap="square" rtlCol="0">
            <a:spAutoFit/>
          </a:bodyPr>
          <a:lstStyle/>
          <a:p>
            <a:r>
              <a:rPr lang="en-GB" sz="2400" dirty="0">
                <a:solidFill>
                  <a:srgbClr val="002060"/>
                </a:solidFill>
              </a:rPr>
              <a:t>E u r </a:t>
            </a:r>
            <a:r>
              <a:rPr lang="en-GB" sz="2400" b="1" dirty="0">
                <a:solidFill>
                  <a:srgbClr val="002060"/>
                </a:solidFill>
              </a:rPr>
              <a:t>o </a:t>
            </a:r>
            <a:r>
              <a:rPr lang="en-GB" sz="2400" dirty="0">
                <a:solidFill>
                  <a:srgbClr val="002060"/>
                </a:solidFill>
              </a:rPr>
              <a:t>p a</a:t>
            </a:r>
          </a:p>
        </p:txBody>
      </p:sp>
      <p:sp>
        <p:nvSpPr>
          <p:cNvPr id="22" name="Rectangle: Rounded Corners 21">
            <a:extLst>
              <a:ext uri="{FF2B5EF4-FFF2-40B4-BE49-F238E27FC236}">
                <a16:creationId xmlns:a16="http://schemas.microsoft.com/office/drawing/2014/main" id="{E6DD3973-13D5-4711-A0C5-567D74BC5DDE}"/>
              </a:ext>
            </a:extLst>
          </p:cNvPr>
          <p:cNvSpPr/>
          <p:nvPr/>
        </p:nvSpPr>
        <p:spPr>
          <a:xfrm>
            <a:off x="7620514" y="1825718"/>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74" name="TextBox 73">
            <a:extLst>
              <a:ext uri="{FF2B5EF4-FFF2-40B4-BE49-F238E27FC236}">
                <a16:creationId xmlns:a16="http://schemas.microsoft.com/office/drawing/2014/main" id="{7825392C-5ABD-4B58-8591-0957AA61B97E}"/>
              </a:ext>
            </a:extLst>
          </p:cNvPr>
          <p:cNvSpPr txBox="1"/>
          <p:nvPr/>
        </p:nvSpPr>
        <p:spPr>
          <a:xfrm>
            <a:off x="5380496" y="3420805"/>
            <a:ext cx="790413" cy="954107"/>
          </a:xfrm>
          <a:prstGeom prst="rect">
            <a:avLst/>
          </a:prstGeom>
          <a:noFill/>
        </p:spPr>
        <p:txBody>
          <a:bodyPr wrap="square">
            <a:spAutoFit/>
          </a:bodyPr>
          <a:lstStyle/>
          <a:p>
            <a:pPr algn="ct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&amp; </a:t>
            </a:r>
          </a:p>
          <a:p>
            <a:pPr algn="ct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[ö] </a:t>
            </a:r>
            <a:endParaRPr lang="en-GB" dirty="0"/>
          </a:p>
        </p:txBody>
      </p:sp>
      <p:sp>
        <p:nvSpPr>
          <p:cNvPr id="75" name="TextBox 74">
            <a:extLst>
              <a:ext uri="{FF2B5EF4-FFF2-40B4-BE49-F238E27FC236}">
                <a16:creationId xmlns:a16="http://schemas.microsoft.com/office/drawing/2014/main" id="{963429C3-E210-49A8-84DF-7A8CEB048627}"/>
              </a:ext>
            </a:extLst>
          </p:cNvPr>
          <p:cNvSpPr txBox="1"/>
          <p:nvPr/>
        </p:nvSpPr>
        <p:spPr>
          <a:xfrm>
            <a:off x="3331250" y="2442869"/>
            <a:ext cx="759416"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[o] </a:t>
            </a:r>
            <a:endParaRPr lang="en-GB" sz="2800" dirty="0"/>
          </a:p>
        </p:txBody>
      </p:sp>
      <p:sp>
        <p:nvSpPr>
          <p:cNvPr id="76" name="TextBox 75">
            <a:extLst>
              <a:ext uri="{FF2B5EF4-FFF2-40B4-BE49-F238E27FC236}">
                <a16:creationId xmlns:a16="http://schemas.microsoft.com/office/drawing/2014/main" id="{BD8AF6AA-ED18-4929-9150-0396679ED990}"/>
              </a:ext>
            </a:extLst>
          </p:cNvPr>
          <p:cNvSpPr txBox="1"/>
          <p:nvPr/>
        </p:nvSpPr>
        <p:spPr>
          <a:xfrm>
            <a:off x="5336584" y="2991479"/>
            <a:ext cx="759416"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[o] </a:t>
            </a:r>
            <a:endParaRPr lang="en-GB" sz="2800" dirty="0"/>
          </a:p>
        </p:txBody>
      </p:sp>
      <p:sp>
        <p:nvSpPr>
          <p:cNvPr id="77" name="TextBox 76">
            <a:extLst>
              <a:ext uri="{FF2B5EF4-FFF2-40B4-BE49-F238E27FC236}">
                <a16:creationId xmlns:a16="http://schemas.microsoft.com/office/drawing/2014/main" id="{7B0DF7A1-8168-4CDA-B905-D7E3A69F89DC}"/>
              </a:ext>
            </a:extLst>
          </p:cNvPr>
          <p:cNvSpPr txBox="1"/>
          <p:nvPr/>
        </p:nvSpPr>
        <p:spPr>
          <a:xfrm>
            <a:off x="7416644" y="2417547"/>
            <a:ext cx="790413" cy="523220"/>
          </a:xfrm>
          <a:prstGeom prst="rect">
            <a:avLst/>
          </a:prstGeom>
          <a:noFill/>
        </p:spPr>
        <p:txBody>
          <a:bodyPr wrap="square">
            <a:spAutoFit/>
          </a:bodyPr>
          <a:lstStyle/>
          <a:p>
            <a:pPr algn="ct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[ö] </a:t>
            </a:r>
            <a:endParaRPr lang="en-GB" dirty="0"/>
          </a:p>
        </p:txBody>
      </p:sp>
      <p:pic>
        <p:nvPicPr>
          <p:cNvPr id="27" name="Picture 26" descr="A close-up of a guitar&#10;&#10;Description automatically generated with medium confidence">
            <a:hlinkClick r:id="" action="ppaction://noaction">
              <a:snd r:embed="rId8" name="T2_W2_5.6.wav"/>
            </a:hlinkClick>
            <a:extLst>
              <a:ext uri="{FF2B5EF4-FFF2-40B4-BE49-F238E27FC236}">
                <a16:creationId xmlns:a16="http://schemas.microsoft.com/office/drawing/2014/main" id="{DB2E1157-161B-4167-91A4-562367FD29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13405" y="5686225"/>
            <a:ext cx="1290667" cy="645334"/>
          </a:xfrm>
          <a:prstGeom prst="rect">
            <a:avLst/>
          </a:prstGeom>
        </p:spPr>
      </p:pic>
      <p:sp>
        <p:nvSpPr>
          <p:cNvPr id="78" name="TextBox 77">
            <a:extLst>
              <a:ext uri="{FF2B5EF4-FFF2-40B4-BE49-F238E27FC236}">
                <a16:creationId xmlns:a16="http://schemas.microsoft.com/office/drawing/2014/main" id="{C58238B3-AE8C-4203-AACB-46A0CABD177A}"/>
              </a:ext>
            </a:extLst>
          </p:cNvPr>
          <p:cNvSpPr txBox="1"/>
          <p:nvPr/>
        </p:nvSpPr>
        <p:spPr>
          <a:xfrm>
            <a:off x="9474998" y="6304628"/>
            <a:ext cx="2802182" cy="461665"/>
          </a:xfrm>
          <a:prstGeom prst="rect">
            <a:avLst/>
          </a:prstGeom>
          <a:noFill/>
        </p:spPr>
        <p:txBody>
          <a:bodyPr wrap="square" rtlCol="0">
            <a:spAutoFit/>
          </a:bodyPr>
          <a:lstStyle/>
          <a:p>
            <a:r>
              <a:rPr lang="en-GB" sz="2400" dirty="0">
                <a:solidFill>
                  <a:srgbClr val="002060"/>
                </a:solidFill>
              </a:rPr>
              <a:t>B l </a:t>
            </a:r>
            <a:r>
              <a:rPr lang="en-GB" sz="2400" b="1" dirty="0">
                <a:solidFill>
                  <a:srgbClr val="002060"/>
                </a:solidFill>
              </a:rPr>
              <a:t>o</a:t>
            </a:r>
            <a:r>
              <a:rPr lang="en-GB" sz="2400" dirty="0">
                <a:solidFill>
                  <a:srgbClr val="002060"/>
                </a:solidFill>
              </a:rPr>
              <a:t> c k f l </a:t>
            </a:r>
            <a:r>
              <a:rPr lang="en-GB" sz="2400" b="1" dirty="0">
                <a:solidFill>
                  <a:srgbClr val="002060"/>
                </a:solidFill>
              </a:rPr>
              <a:t>ö</a:t>
            </a:r>
            <a:r>
              <a:rPr lang="en-GB" sz="2400" dirty="0">
                <a:solidFill>
                  <a:srgbClr val="002060"/>
                </a:solidFill>
              </a:rPr>
              <a:t> t e</a:t>
            </a:r>
          </a:p>
        </p:txBody>
      </p:sp>
      <p:sp>
        <p:nvSpPr>
          <p:cNvPr id="79" name="Rectangle: Rounded Corners 78">
            <a:extLst>
              <a:ext uri="{FF2B5EF4-FFF2-40B4-BE49-F238E27FC236}">
                <a16:creationId xmlns:a16="http://schemas.microsoft.com/office/drawing/2014/main" id="{108D10DA-C043-4056-A563-11DBAF23F305}"/>
              </a:ext>
            </a:extLst>
          </p:cNvPr>
          <p:cNvSpPr/>
          <p:nvPr/>
        </p:nvSpPr>
        <p:spPr>
          <a:xfrm>
            <a:off x="9963230" y="6400996"/>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80" name="Rectangle: Rounded Corners 79">
            <a:extLst>
              <a:ext uri="{FF2B5EF4-FFF2-40B4-BE49-F238E27FC236}">
                <a16:creationId xmlns:a16="http://schemas.microsoft.com/office/drawing/2014/main" id="{5207FDFD-FFB4-4A14-AF3D-D8286D472884}"/>
              </a:ext>
            </a:extLst>
          </p:cNvPr>
          <p:cNvSpPr/>
          <p:nvPr/>
        </p:nvSpPr>
        <p:spPr>
          <a:xfrm>
            <a:off x="11063833" y="6400996"/>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23" name="TextBox 22">
            <a:extLst>
              <a:ext uri="{FF2B5EF4-FFF2-40B4-BE49-F238E27FC236}">
                <a16:creationId xmlns:a16="http://schemas.microsoft.com/office/drawing/2014/main" id="{177A0E5B-4D74-4482-818B-AC360E272E58}"/>
              </a:ext>
            </a:extLst>
          </p:cNvPr>
          <p:cNvSpPr txBox="1"/>
          <p:nvPr/>
        </p:nvSpPr>
        <p:spPr>
          <a:xfrm>
            <a:off x="9023398" y="1922487"/>
            <a:ext cx="2024824" cy="461665"/>
          </a:xfrm>
          <a:prstGeom prst="rect">
            <a:avLst/>
          </a:prstGeom>
          <a:noFill/>
        </p:spPr>
        <p:txBody>
          <a:bodyPr wrap="square" rtlCol="0">
            <a:spAutoFit/>
          </a:bodyPr>
          <a:lstStyle/>
          <a:p>
            <a:r>
              <a:rPr lang="en-GB" sz="2400" dirty="0">
                <a:solidFill>
                  <a:srgbClr val="002060"/>
                </a:solidFill>
              </a:rPr>
              <a:t>S </a:t>
            </a:r>
            <a:r>
              <a:rPr lang="en-GB" sz="2400" b="1" dirty="0">
                <a:solidFill>
                  <a:srgbClr val="002060"/>
                </a:solidFill>
              </a:rPr>
              <a:t>o </a:t>
            </a:r>
            <a:r>
              <a:rPr lang="en-GB" sz="2400" dirty="0">
                <a:solidFill>
                  <a:srgbClr val="002060"/>
                </a:solidFill>
              </a:rPr>
              <a:t>m </a:t>
            </a:r>
            <a:r>
              <a:rPr lang="en-GB" sz="2400" dirty="0" err="1">
                <a:solidFill>
                  <a:srgbClr val="002060"/>
                </a:solidFill>
              </a:rPr>
              <a:t>m</a:t>
            </a:r>
            <a:r>
              <a:rPr lang="en-GB" sz="2400" dirty="0">
                <a:solidFill>
                  <a:srgbClr val="002060"/>
                </a:solidFill>
              </a:rPr>
              <a:t> e r</a:t>
            </a:r>
          </a:p>
        </p:txBody>
      </p:sp>
      <p:sp>
        <p:nvSpPr>
          <p:cNvPr id="24" name="Rectangle: Rounded Corners 23">
            <a:extLst>
              <a:ext uri="{FF2B5EF4-FFF2-40B4-BE49-F238E27FC236}">
                <a16:creationId xmlns:a16="http://schemas.microsoft.com/office/drawing/2014/main" id="{32FF9C97-1DD7-47C0-8E78-0FE560487C80}"/>
              </a:ext>
            </a:extLst>
          </p:cNvPr>
          <p:cNvSpPr/>
          <p:nvPr/>
        </p:nvSpPr>
        <p:spPr>
          <a:xfrm>
            <a:off x="9359993" y="2013698"/>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25" name="TextBox 24">
            <a:extLst>
              <a:ext uri="{FF2B5EF4-FFF2-40B4-BE49-F238E27FC236}">
                <a16:creationId xmlns:a16="http://schemas.microsoft.com/office/drawing/2014/main" id="{3E384A4C-5DB0-4B46-8F18-D0E91A716AA7}"/>
              </a:ext>
            </a:extLst>
          </p:cNvPr>
          <p:cNvSpPr txBox="1"/>
          <p:nvPr/>
        </p:nvSpPr>
        <p:spPr>
          <a:xfrm>
            <a:off x="10396436" y="3597986"/>
            <a:ext cx="2024824" cy="461665"/>
          </a:xfrm>
          <a:prstGeom prst="rect">
            <a:avLst/>
          </a:prstGeom>
          <a:noFill/>
        </p:spPr>
        <p:txBody>
          <a:bodyPr wrap="square" rtlCol="0">
            <a:spAutoFit/>
          </a:bodyPr>
          <a:lstStyle/>
          <a:p>
            <a:r>
              <a:rPr lang="en-GB" sz="2400" dirty="0">
                <a:solidFill>
                  <a:srgbClr val="002060"/>
                </a:solidFill>
              </a:rPr>
              <a:t>L </a:t>
            </a:r>
            <a:r>
              <a:rPr lang="en-GB" sz="2400" b="1" dirty="0">
                <a:solidFill>
                  <a:srgbClr val="002060"/>
                </a:solidFill>
              </a:rPr>
              <a:t>ö</a:t>
            </a:r>
            <a:r>
              <a:rPr lang="en-GB" sz="2400" dirty="0">
                <a:solidFill>
                  <a:srgbClr val="002060"/>
                </a:solidFill>
              </a:rPr>
              <a:t> w e</a:t>
            </a:r>
          </a:p>
        </p:txBody>
      </p:sp>
      <p:sp>
        <p:nvSpPr>
          <p:cNvPr id="26" name="Rectangle: Rounded Corners 25">
            <a:extLst>
              <a:ext uri="{FF2B5EF4-FFF2-40B4-BE49-F238E27FC236}">
                <a16:creationId xmlns:a16="http://schemas.microsoft.com/office/drawing/2014/main" id="{9F7AD222-BC1C-419D-8793-41D94416ADA5}"/>
              </a:ext>
            </a:extLst>
          </p:cNvPr>
          <p:cNvSpPr/>
          <p:nvPr/>
        </p:nvSpPr>
        <p:spPr>
          <a:xfrm>
            <a:off x="10737580" y="3641898"/>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28" name="TextBox 27">
            <a:extLst>
              <a:ext uri="{FF2B5EF4-FFF2-40B4-BE49-F238E27FC236}">
                <a16:creationId xmlns:a16="http://schemas.microsoft.com/office/drawing/2014/main" id="{EF15822E-6DD5-4A00-8160-5140BB51A03B}"/>
              </a:ext>
            </a:extLst>
          </p:cNvPr>
          <p:cNvSpPr txBox="1"/>
          <p:nvPr/>
        </p:nvSpPr>
        <p:spPr>
          <a:xfrm>
            <a:off x="10396436" y="5020658"/>
            <a:ext cx="2024824" cy="461665"/>
          </a:xfrm>
          <a:prstGeom prst="rect">
            <a:avLst/>
          </a:prstGeom>
          <a:noFill/>
        </p:spPr>
        <p:txBody>
          <a:bodyPr wrap="square" rtlCol="0">
            <a:spAutoFit/>
          </a:bodyPr>
          <a:lstStyle/>
          <a:p>
            <a:r>
              <a:rPr lang="en-GB" sz="2400" dirty="0">
                <a:solidFill>
                  <a:srgbClr val="002060"/>
                </a:solidFill>
              </a:rPr>
              <a:t>K </a:t>
            </a:r>
            <a:r>
              <a:rPr lang="en-GB" sz="2400" b="1" dirty="0">
                <a:solidFill>
                  <a:srgbClr val="002060"/>
                </a:solidFill>
              </a:rPr>
              <a:t>ö</a:t>
            </a:r>
            <a:r>
              <a:rPr lang="en-GB" sz="2400" dirty="0">
                <a:solidFill>
                  <a:srgbClr val="002060"/>
                </a:solidFill>
              </a:rPr>
              <a:t> l n</a:t>
            </a:r>
          </a:p>
        </p:txBody>
      </p:sp>
      <p:sp>
        <p:nvSpPr>
          <p:cNvPr id="29" name="Rectangle: Rounded Corners 28">
            <a:extLst>
              <a:ext uri="{FF2B5EF4-FFF2-40B4-BE49-F238E27FC236}">
                <a16:creationId xmlns:a16="http://schemas.microsoft.com/office/drawing/2014/main" id="{80553D0B-FBAD-4D96-8186-6F615F9AD110}"/>
              </a:ext>
            </a:extLst>
          </p:cNvPr>
          <p:cNvSpPr/>
          <p:nvPr/>
        </p:nvSpPr>
        <p:spPr>
          <a:xfrm>
            <a:off x="10761084" y="5107437"/>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30" name="TextBox 29">
            <a:extLst>
              <a:ext uri="{FF2B5EF4-FFF2-40B4-BE49-F238E27FC236}">
                <a16:creationId xmlns:a16="http://schemas.microsoft.com/office/drawing/2014/main" id="{041E45F3-40C2-4D89-B3A2-92B5A5190B15}"/>
              </a:ext>
            </a:extLst>
          </p:cNvPr>
          <p:cNvSpPr txBox="1"/>
          <p:nvPr/>
        </p:nvSpPr>
        <p:spPr>
          <a:xfrm>
            <a:off x="15866" y="6220564"/>
            <a:ext cx="2024824" cy="461665"/>
          </a:xfrm>
          <a:prstGeom prst="rect">
            <a:avLst/>
          </a:prstGeom>
          <a:noFill/>
        </p:spPr>
        <p:txBody>
          <a:bodyPr wrap="square" rtlCol="0">
            <a:spAutoFit/>
          </a:bodyPr>
          <a:lstStyle/>
          <a:p>
            <a:r>
              <a:rPr lang="en-GB" sz="2400" dirty="0">
                <a:solidFill>
                  <a:srgbClr val="002060"/>
                </a:solidFill>
              </a:rPr>
              <a:t>U n </a:t>
            </a:r>
            <a:r>
              <a:rPr lang="en-GB" sz="2400" dirty="0" err="1">
                <a:solidFill>
                  <a:srgbClr val="002060"/>
                </a:solidFill>
              </a:rPr>
              <a:t>i</a:t>
            </a:r>
            <a:r>
              <a:rPr lang="en-GB" sz="2400" dirty="0">
                <a:solidFill>
                  <a:srgbClr val="002060"/>
                </a:solidFill>
              </a:rPr>
              <a:t> f </a:t>
            </a:r>
            <a:r>
              <a:rPr lang="en-GB" sz="2400" b="1" dirty="0">
                <a:solidFill>
                  <a:srgbClr val="002060"/>
                </a:solidFill>
              </a:rPr>
              <a:t>o</a:t>
            </a:r>
            <a:r>
              <a:rPr lang="en-GB" sz="2400" dirty="0">
                <a:solidFill>
                  <a:srgbClr val="002060"/>
                </a:solidFill>
              </a:rPr>
              <a:t> r m</a:t>
            </a:r>
          </a:p>
        </p:txBody>
      </p:sp>
      <p:sp>
        <p:nvSpPr>
          <p:cNvPr id="31" name="Rectangle: Rounded Corners 30">
            <a:extLst>
              <a:ext uri="{FF2B5EF4-FFF2-40B4-BE49-F238E27FC236}">
                <a16:creationId xmlns:a16="http://schemas.microsoft.com/office/drawing/2014/main" id="{F790BC11-F10B-46D7-A5DD-8B680F053C6F}"/>
              </a:ext>
            </a:extLst>
          </p:cNvPr>
          <p:cNvSpPr/>
          <p:nvPr/>
        </p:nvSpPr>
        <p:spPr>
          <a:xfrm>
            <a:off x="962201" y="6331559"/>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32" name="TextBox 31">
            <a:extLst>
              <a:ext uri="{FF2B5EF4-FFF2-40B4-BE49-F238E27FC236}">
                <a16:creationId xmlns:a16="http://schemas.microsoft.com/office/drawing/2014/main" id="{2A19F4B8-A7CB-41B5-BA00-3830EAAAF10A}"/>
              </a:ext>
            </a:extLst>
          </p:cNvPr>
          <p:cNvSpPr txBox="1"/>
          <p:nvPr/>
        </p:nvSpPr>
        <p:spPr>
          <a:xfrm>
            <a:off x="-57132" y="3949487"/>
            <a:ext cx="2024824" cy="461665"/>
          </a:xfrm>
          <a:prstGeom prst="rect">
            <a:avLst/>
          </a:prstGeom>
          <a:noFill/>
        </p:spPr>
        <p:txBody>
          <a:bodyPr wrap="square" rtlCol="0">
            <a:spAutoFit/>
          </a:bodyPr>
          <a:lstStyle/>
          <a:p>
            <a:r>
              <a:rPr lang="en-GB" sz="2400" dirty="0">
                <a:solidFill>
                  <a:srgbClr val="002060"/>
                </a:solidFill>
              </a:rPr>
              <a:t>P r </a:t>
            </a:r>
            <a:r>
              <a:rPr lang="en-GB" sz="2400" b="1" dirty="0">
                <a:solidFill>
                  <a:srgbClr val="002060"/>
                </a:solidFill>
              </a:rPr>
              <a:t>o</a:t>
            </a:r>
            <a:r>
              <a:rPr lang="en-GB" sz="2400" dirty="0">
                <a:solidFill>
                  <a:srgbClr val="002060"/>
                </a:solidFill>
              </a:rPr>
              <a:t> j e k t</a:t>
            </a:r>
          </a:p>
        </p:txBody>
      </p:sp>
      <p:sp>
        <p:nvSpPr>
          <p:cNvPr id="33" name="Rectangle: Rounded Corners 32">
            <a:extLst>
              <a:ext uri="{FF2B5EF4-FFF2-40B4-BE49-F238E27FC236}">
                <a16:creationId xmlns:a16="http://schemas.microsoft.com/office/drawing/2014/main" id="{697EAE8D-7780-49D8-87F7-721DB4578DC6}"/>
              </a:ext>
            </a:extLst>
          </p:cNvPr>
          <p:cNvSpPr/>
          <p:nvPr/>
        </p:nvSpPr>
        <p:spPr>
          <a:xfrm>
            <a:off x="486474" y="4059651"/>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34" name="TextBox 33">
            <a:extLst>
              <a:ext uri="{FF2B5EF4-FFF2-40B4-BE49-F238E27FC236}">
                <a16:creationId xmlns:a16="http://schemas.microsoft.com/office/drawing/2014/main" id="{09BA16BD-3886-4C91-84B1-F89CA896F3A8}"/>
              </a:ext>
            </a:extLst>
          </p:cNvPr>
          <p:cNvSpPr txBox="1"/>
          <p:nvPr/>
        </p:nvSpPr>
        <p:spPr>
          <a:xfrm>
            <a:off x="0" y="1999680"/>
            <a:ext cx="2024824" cy="461665"/>
          </a:xfrm>
          <a:prstGeom prst="rect">
            <a:avLst/>
          </a:prstGeom>
          <a:noFill/>
        </p:spPr>
        <p:txBody>
          <a:bodyPr wrap="square" rtlCol="0">
            <a:spAutoFit/>
          </a:bodyPr>
          <a:lstStyle/>
          <a:p>
            <a:r>
              <a:rPr lang="en-GB" sz="2400" dirty="0">
                <a:solidFill>
                  <a:srgbClr val="002060"/>
                </a:solidFill>
              </a:rPr>
              <a:t>L </a:t>
            </a:r>
            <a:r>
              <a:rPr lang="en-GB" sz="2400" b="1" dirty="0">
                <a:solidFill>
                  <a:srgbClr val="002060"/>
                </a:solidFill>
              </a:rPr>
              <a:t>ö</a:t>
            </a:r>
            <a:r>
              <a:rPr lang="en-GB" sz="2400" dirty="0">
                <a:solidFill>
                  <a:srgbClr val="002060"/>
                </a:solidFill>
              </a:rPr>
              <a:t> f </a:t>
            </a:r>
            <a:r>
              <a:rPr lang="en-GB" sz="2400" dirty="0" err="1">
                <a:solidFill>
                  <a:srgbClr val="002060"/>
                </a:solidFill>
              </a:rPr>
              <a:t>f</a:t>
            </a:r>
            <a:r>
              <a:rPr lang="en-GB" sz="2400" dirty="0">
                <a:solidFill>
                  <a:srgbClr val="002060"/>
                </a:solidFill>
              </a:rPr>
              <a:t> e l</a:t>
            </a:r>
          </a:p>
        </p:txBody>
      </p:sp>
      <p:sp>
        <p:nvSpPr>
          <p:cNvPr id="35" name="Rectangle: Rounded Corners 34">
            <a:extLst>
              <a:ext uri="{FF2B5EF4-FFF2-40B4-BE49-F238E27FC236}">
                <a16:creationId xmlns:a16="http://schemas.microsoft.com/office/drawing/2014/main" id="{C94280A4-F12D-4713-B9DA-F47CB88A3E18}"/>
              </a:ext>
            </a:extLst>
          </p:cNvPr>
          <p:cNvSpPr/>
          <p:nvPr/>
        </p:nvSpPr>
        <p:spPr>
          <a:xfrm>
            <a:off x="307586" y="2086459"/>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sp>
        <p:nvSpPr>
          <p:cNvPr id="36" name="TextBox 35">
            <a:extLst>
              <a:ext uri="{FF2B5EF4-FFF2-40B4-BE49-F238E27FC236}">
                <a16:creationId xmlns:a16="http://schemas.microsoft.com/office/drawing/2014/main" id="{012D0711-1EA1-479F-A60F-3CDE03EAAAA9}"/>
              </a:ext>
            </a:extLst>
          </p:cNvPr>
          <p:cNvSpPr txBox="1"/>
          <p:nvPr/>
        </p:nvSpPr>
        <p:spPr>
          <a:xfrm>
            <a:off x="2251963" y="1538687"/>
            <a:ext cx="2024824" cy="461665"/>
          </a:xfrm>
          <a:prstGeom prst="rect">
            <a:avLst/>
          </a:prstGeom>
          <a:noFill/>
        </p:spPr>
        <p:txBody>
          <a:bodyPr wrap="square" rtlCol="0">
            <a:spAutoFit/>
          </a:bodyPr>
          <a:lstStyle/>
          <a:p>
            <a:r>
              <a:rPr lang="en-GB" sz="2400" dirty="0">
                <a:solidFill>
                  <a:srgbClr val="002060"/>
                </a:solidFill>
              </a:rPr>
              <a:t>W </a:t>
            </a:r>
            <a:r>
              <a:rPr lang="en-GB" sz="2400" b="1" dirty="0">
                <a:solidFill>
                  <a:srgbClr val="002060"/>
                </a:solidFill>
              </a:rPr>
              <a:t>ö</a:t>
            </a:r>
            <a:r>
              <a:rPr lang="en-GB" sz="2400" dirty="0">
                <a:solidFill>
                  <a:srgbClr val="002060"/>
                </a:solidFill>
              </a:rPr>
              <a:t> r t e r</a:t>
            </a:r>
          </a:p>
        </p:txBody>
      </p:sp>
      <p:sp>
        <p:nvSpPr>
          <p:cNvPr id="37" name="Rectangle: Rounded Corners 36">
            <a:extLst>
              <a:ext uri="{FF2B5EF4-FFF2-40B4-BE49-F238E27FC236}">
                <a16:creationId xmlns:a16="http://schemas.microsoft.com/office/drawing/2014/main" id="{F48DFAEB-AE26-4A97-9AF2-712A70F69AAA}"/>
              </a:ext>
            </a:extLst>
          </p:cNvPr>
          <p:cNvSpPr/>
          <p:nvPr/>
        </p:nvSpPr>
        <p:spPr>
          <a:xfrm>
            <a:off x="2733428" y="1625466"/>
            <a:ext cx="230010" cy="28810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a:t>
            </a:r>
          </a:p>
        </p:txBody>
      </p:sp>
      <p:pic>
        <p:nvPicPr>
          <p:cNvPr id="2" name="Picture 1">
            <a:hlinkClick r:id="" action="ppaction://noaction">
              <a:snd r:embed="rId10" name="T2_W2_5.10.wav"/>
            </a:hlinkClick>
            <a:extLst>
              <a:ext uri="{FF2B5EF4-FFF2-40B4-BE49-F238E27FC236}">
                <a16:creationId xmlns:a16="http://schemas.microsoft.com/office/drawing/2014/main" id="{50D35203-69CE-4B12-8EFD-A81069BD2ECF}"/>
              </a:ext>
            </a:extLst>
          </p:cNvPr>
          <p:cNvPicPr>
            <a:picLocks noChangeAspect="1"/>
          </p:cNvPicPr>
          <p:nvPr/>
        </p:nvPicPr>
        <p:blipFill>
          <a:blip r:embed="rId11"/>
          <a:stretch>
            <a:fillRect/>
          </a:stretch>
        </p:blipFill>
        <p:spPr>
          <a:xfrm>
            <a:off x="3982465" y="1312831"/>
            <a:ext cx="1000130" cy="694535"/>
          </a:xfrm>
          <a:prstGeom prst="rect">
            <a:avLst/>
          </a:prstGeom>
        </p:spPr>
      </p:pic>
      <p:pic>
        <p:nvPicPr>
          <p:cNvPr id="3" name="Picture 2">
            <a:hlinkClick r:id="" action="ppaction://noaction">
              <a:snd r:embed="rId12" name="T2_W2_5.3.wav"/>
            </a:hlinkClick>
            <a:extLst>
              <a:ext uri="{FF2B5EF4-FFF2-40B4-BE49-F238E27FC236}">
                <a16:creationId xmlns:a16="http://schemas.microsoft.com/office/drawing/2014/main" id="{8BAEFE4A-B835-4349-B758-BD21492D9E5F}"/>
              </a:ext>
            </a:extLst>
          </p:cNvPr>
          <p:cNvPicPr>
            <a:picLocks noChangeAspect="1"/>
          </p:cNvPicPr>
          <p:nvPr/>
        </p:nvPicPr>
        <p:blipFill>
          <a:blip r:embed="rId13"/>
          <a:stretch>
            <a:fillRect/>
          </a:stretch>
        </p:blipFill>
        <p:spPr>
          <a:xfrm>
            <a:off x="10876089" y="1708779"/>
            <a:ext cx="1212067" cy="858547"/>
          </a:xfrm>
          <a:prstGeom prst="rect">
            <a:avLst/>
          </a:prstGeom>
        </p:spPr>
      </p:pic>
      <p:pic>
        <p:nvPicPr>
          <p:cNvPr id="4" name="Picture 3">
            <a:hlinkClick r:id="" action="ppaction://noaction">
              <a:snd r:embed="rId14" name="T2_W2_5.4.wav"/>
            </a:hlinkClick>
            <a:extLst>
              <a:ext uri="{FF2B5EF4-FFF2-40B4-BE49-F238E27FC236}">
                <a16:creationId xmlns:a16="http://schemas.microsoft.com/office/drawing/2014/main" id="{FE52ADF9-CE9C-4681-9210-75333FC86D9E}"/>
              </a:ext>
            </a:extLst>
          </p:cNvPr>
          <p:cNvPicPr>
            <a:picLocks noChangeAspect="1"/>
          </p:cNvPicPr>
          <p:nvPr/>
        </p:nvPicPr>
        <p:blipFill>
          <a:blip r:embed="rId15"/>
          <a:stretch>
            <a:fillRect/>
          </a:stretch>
        </p:blipFill>
        <p:spPr>
          <a:xfrm>
            <a:off x="10896007" y="2950054"/>
            <a:ext cx="1057537" cy="730818"/>
          </a:xfrm>
          <a:prstGeom prst="rect">
            <a:avLst/>
          </a:prstGeom>
        </p:spPr>
      </p:pic>
      <p:pic>
        <p:nvPicPr>
          <p:cNvPr id="7" name="Picture 6">
            <a:hlinkClick r:id="" action="ppaction://noaction">
              <a:snd r:embed="rId16" name="T2_W2_5.5.wav"/>
            </a:hlinkClick>
            <a:extLst>
              <a:ext uri="{FF2B5EF4-FFF2-40B4-BE49-F238E27FC236}">
                <a16:creationId xmlns:a16="http://schemas.microsoft.com/office/drawing/2014/main" id="{D697A76E-5697-428F-97ED-E5AF9F4BCF27}"/>
              </a:ext>
            </a:extLst>
          </p:cNvPr>
          <p:cNvPicPr>
            <a:picLocks noChangeAspect="1"/>
          </p:cNvPicPr>
          <p:nvPr/>
        </p:nvPicPr>
        <p:blipFill>
          <a:blip r:embed="rId17"/>
          <a:stretch>
            <a:fillRect/>
          </a:stretch>
        </p:blipFill>
        <p:spPr>
          <a:xfrm>
            <a:off x="10799164" y="4292204"/>
            <a:ext cx="1342078" cy="688245"/>
          </a:xfrm>
          <a:prstGeom prst="rect">
            <a:avLst/>
          </a:prstGeom>
        </p:spPr>
      </p:pic>
      <p:pic>
        <p:nvPicPr>
          <p:cNvPr id="9" name="Picture 8">
            <a:hlinkClick r:id="" action="ppaction://noaction">
              <a:snd r:embed="rId18" name="T2_W2_5.7.wav"/>
            </a:hlinkClick>
            <a:extLst>
              <a:ext uri="{FF2B5EF4-FFF2-40B4-BE49-F238E27FC236}">
                <a16:creationId xmlns:a16="http://schemas.microsoft.com/office/drawing/2014/main" id="{45518DE8-E276-4B44-A487-FAA78E5353B5}"/>
              </a:ext>
            </a:extLst>
          </p:cNvPr>
          <p:cNvPicPr>
            <a:picLocks noChangeAspect="1"/>
          </p:cNvPicPr>
          <p:nvPr/>
        </p:nvPicPr>
        <p:blipFill>
          <a:blip r:embed="rId19"/>
          <a:stretch>
            <a:fillRect/>
          </a:stretch>
        </p:blipFill>
        <p:spPr>
          <a:xfrm>
            <a:off x="372465" y="5149673"/>
            <a:ext cx="749682" cy="999576"/>
          </a:xfrm>
          <a:prstGeom prst="rect">
            <a:avLst/>
          </a:prstGeom>
        </p:spPr>
      </p:pic>
      <p:pic>
        <p:nvPicPr>
          <p:cNvPr id="10" name="Picture 9">
            <a:hlinkClick r:id="" action="ppaction://noaction">
              <a:snd r:embed="rId20" name="T2_W2_5.8.wav"/>
            </a:hlinkClick>
            <a:extLst>
              <a:ext uri="{FF2B5EF4-FFF2-40B4-BE49-F238E27FC236}">
                <a16:creationId xmlns:a16="http://schemas.microsoft.com/office/drawing/2014/main" id="{9E1F3202-D25E-431C-890E-EB0B8DA6CAFE}"/>
              </a:ext>
            </a:extLst>
          </p:cNvPr>
          <p:cNvPicPr>
            <a:picLocks noChangeAspect="1"/>
          </p:cNvPicPr>
          <p:nvPr/>
        </p:nvPicPr>
        <p:blipFill>
          <a:blip r:embed="rId21"/>
          <a:stretch>
            <a:fillRect/>
          </a:stretch>
        </p:blipFill>
        <p:spPr>
          <a:xfrm>
            <a:off x="135982" y="3260632"/>
            <a:ext cx="1194260" cy="672266"/>
          </a:xfrm>
          <a:prstGeom prst="rect">
            <a:avLst/>
          </a:prstGeom>
        </p:spPr>
      </p:pic>
      <p:pic>
        <p:nvPicPr>
          <p:cNvPr id="12" name="Picture 11">
            <a:hlinkClick r:id="" action="ppaction://noaction">
              <a:snd r:embed="rId22" name="T2_W2_5.9.wav"/>
            </a:hlinkClick>
            <a:extLst>
              <a:ext uri="{FF2B5EF4-FFF2-40B4-BE49-F238E27FC236}">
                <a16:creationId xmlns:a16="http://schemas.microsoft.com/office/drawing/2014/main" id="{FCE69FAA-E611-4238-BD2B-8FBBD2637701}"/>
              </a:ext>
            </a:extLst>
          </p:cNvPr>
          <p:cNvPicPr>
            <a:picLocks noChangeAspect="1"/>
          </p:cNvPicPr>
          <p:nvPr/>
        </p:nvPicPr>
        <p:blipFill>
          <a:blip r:embed="rId23"/>
          <a:stretch>
            <a:fillRect/>
          </a:stretch>
        </p:blipFill>
        <p:spPr>
          <a:xfrm>
            <a:off x="1236487" y="1974290"/>
            <a:ext cx="744866" cy="793901"/>
          </a:xfrm>
          <a:prstGeom prst="rect">
            <a:avLst/>
          </a:prstGeom>
        </p:spPr>
      </p:pic>
      <p:sp>
        <p:nvSpPr>
          <p:cNvPr id="46" name="CustomShape 6">
            <a:extLst>
              <a:ext uri="{FF2B5EF4-FFF2-40B4-BE49-F238E27FC236}">
                <a16:creationId xmlns:a16="http://schemas.microsoft.com/office/drawing/2014/main" id="{AD38EA8F-3B2D-43EF-8459-3C6D3E8A3048}"/>
              </a:ext>
            </a:extLst>
          </p:cNvPr>
          <p:cNvSpPr/>
          <p:nvPr/>
        </p:nvSpPr>
        <p:spPr>
          <a:xfrm>
            <a:off x="5500811" y="135782"/>
            <a:ext cx="354240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rPr>
              <a:t>Schreib</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rPr>
              <a:t> die </a:t>
            </a:r>
            <a:r>
              <a:rPr kumimoji="0" lang="en-GB" sz="2800" b="1" i="0" u="none" strike="noStrike" kern="1200" cap="none" spc="-1" normalizeH="0" baseline="0" noProof="0" dirty="0" err="1">
                <a:ln>
                  <a:noFill/>
                </a:ln>
                <a:solidFill>
                  <a:schemeClr val="bg1"/>
                </a:solidFill>
                <a:effectLst/>
                <a:uLnTx/>
                <a:uFillTx/>
                <a:latin typeface="Century Gothic" panose="020B0502020202020204" pitchFamily="34" charset="0"/>
              </a:rPr>
              <a:t>Wörter</a:t>
            </a:r>
            <a:r>
              <a:rPr kumimoji="0" lang="en-GB" sz="2800" b="1" i="0" u="none" strike="noStrike" kern="1200" cap="none" spc="-1" normalizeH="0" baseline="0" noProof="0" dirty="0">
                <a:ln>
                  <a:noFill/>
                </a:ln>
                <a:solidFill>
                  <a:schemeClr val="bg1"/>
                </a:solidFill>
                <a:effectLst/>
                <a:uLnTx/>
                <a:uFillTx/>
                <a:latin typeface="Century Gothic" panose="020B0502020202020204" pitchFamily="34" charset="0"/>
              </a:rPr>
              <a:t>.</a:t>
            </a:r>
          </a:p>
        </p:txBody>
      </p:sp>
      <p:pic>
        <p:nvPicPr>
          <p:cNvPr id="14" name="Picture 13">
            <a:extLst>
              <a:ext uri="{FF2B5EF4-FFF2-40B4-BE49-F238E27FC236}">
                <a16:creationId xmlns:a16="http://schemas.microsoft.com/office/drawing/2014/main" id="{BFA8092F-B629-4527-BEC3-1748126CCA45}"/>
              </a:ext>
            </a:extLst>
          </p:cNvPr>
          <p:cNvPicPr>
            <a:picLocks noChangeAspect="1"/>
          </p:cNvPicPr>
          <p:nvPr/>
        </p:nvPicPr>
        <p:blipFill>
          <a:blip r:embed="rId24"/>
          <a:stretch>
            <a:fillRect/>
          </a:stretch>
        </p:blipFill>
        <p:spPr>
          <a:xfrm>
            <a:off x="154874" y="0"/>
            <a:ext cx="914479" cy="914479"/>
          </a:xfrm>
          <a:prstGeom prst="rect">
            <a:avLst/>
          </a:prstGeom>
        </p:spPr>
      </p:pic>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E-6 4.07407E-6 L -0.39128 0.21666 " pathEditMode="relative" rAng="0" ptsTypes="AA">
                                      <p:cBhvr>
                                        <p:cTn id="18" dur="2000" fill="hold"/>
                                        <p:tgtEl>
                                          <p:spTgt spid="20"/>
                                        </p:tgtEl>
                                        <p:attrNameLst>
                                          <p:attrName>ppt_x</p:attrName>
                                          <p:attrName>ppt_y</p:attrName>
                                        </p:attrNameLst>
                                      </p:cBhvr>
                                      <p:rCtr x="-19570" y="10833"/>
                                    </p:animMotion>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91667E-6 1.11111E-6 L -0.60339 0.33842 " pathEditMode="relative" rAng="0" ptsTypes="AA">
                                      <p:cBhvr>
                                        <p:cTn id="26" dur="2000" fill="hold"/>
                                        <p:tgtEl>
                                          <p:spTgt spid="23"/>
                                        </p:tgtEl>
                                        <p:attrNameLst>
                                          <p:attrName>ppt_x</p:attrName>
                                          <p:attrName>ppt_y</p:attrName>
                                        </p:attrNameLst>
                                      </p:cBhvr>
                                      <p:rCtr x="-30169" y="16921"/>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2.91667E-6 -1.85185E-6 L -0.24974 -0.05671 " pathEditMode="relative" rAng="0" ptsTypes="AA">
                                      <p:cBhvr>
                                        <p:cTn id="34" dur="2000" fill="hold"/>
                                        <p:tgtEl>
                                          <p:spTgt spid="25"/>
                                        </p:tgtEl>
                                        <p:attrNameLst>
                                          <p:attrName>ppt_x</p:attrName>
                                          <p:attrName>ppt_y</p:attrName>
                                        </p:attrNameLst>
                                      </p:cBhvr>
                                      <p:rCtr x="-12487" y="-2847"/>
                                    </p:animMotion>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2.91667E-6 -7.40741E-7 L -0.24974 -0.15417 " pathEditMode="relative" rAng="0" ptsTypes="AA">
                                      <p:cBhvr>
                                        <p:cTn id="42" dur="2000" fill="hold"/>
                                        <p:tgtEl>
                                          <p:spTgt spid="28"/>
                                        </p:tgtEl>
                                        <p:attrNameLst>
                                          <p:attrName>ppt_x</p:attrName>
                                          <p:attrName>ppt_y</p:attrName>
                                        </p:attrNameLst>
                                      </p:cBhvr>
                                      <p:rCtr x="-12487" y="-7708"/>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8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2.70833E-6 2.22222E-6 L -0.40248 -0.26644 " pathEditMode="relative" rAng="0" ptsTypes="AA">
                                      <p:cBhvr>
                                        <p:cTn id="54" dur="2000" fill="hold"/>
                                        <p:tgtEl>
                                          <p:spTgt spid="78"/>
                                        </p:tgtEl>
                                        <p:attrNameLst>
                                          <p:attrName>ppt_x</p:attrName>
                                          <p:attrName>ppt_y</p:attrName>
                                        </p:attrNameLst>
                                      </p:cBhvr>
                                      <p:rCtr x="-20130" y="-13333"/>
                                    </p:animMotion>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4.79167E-6 7.40741E-7 L 0.18347 -0.20833 " pathEditMode="relative" rAng="0" ptsTypes="AA">
                                      <p:cBhvr>
                                        <p:cTn id="62" dur="2000" fill="hold"/>
                                        <p:tgtEl>
                                          <p:spTgt spid="30"/>
                                        </p:tgtEl>
                                        <p:attrNameLst>
                                          <p:attrName>ppt_x</p:attrName>
                                          <p:attrName>ppt_y</p:attrName>
                                        </p:attrNameLst>
                                      </p:cBhvr>
                                      <p:rCtr x="9167" y="-10417"/>
                                    </p:animMotion>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4.79167E-6 -7.40741E-7 L 0.21627 0.26945 " pathEditMode="relative" rAng="0" ptsTypes="AA">
                                      <p:cBhvr>
                                        <p:cTn id="70" dur="2000" fill="hold"/>
                                        <p:tgtEl>
                                          <p:spTgt spid="32"/>
                                        </p:tgtEl>
                                        <p:attrNameLst>
                                          <p:attrName>ppt_x</p:attrName>
                                          <p:attrName>ppt_y</p:attrName>
                                        </p:attrNameLst>
                                      </p:cBhvr>
                                      <p:rCtr x="10807" y="13472"/>
                                    </p:animMotion>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0" nodeType="clickEffect">
                                  <p:stCondLst>
                                    <p:cond delay="0"/>
                                  </p:stCondLst>
                                  <p:childTnLst>
                                    <p:animMotion origin="layout" path="M -2.70833E-6 -1.48148E-6 L 0.6517 0.42732 " pathEditMode="relative" rAng="0" ptsTypes="AA">
                                      <p:cBhvr>
                                        <p:cTn id="78" dur="2000" fill="hold"/>
                                        <p:tgtEl>
                                          <p:spTgt spid="34"/>
                                        </p:tgtEl>
                                        <p:attrNameLst>
                                          <p:attrName>ppt_x</p:attrName>
                                          <p:attrName>ppt_y</p:attrName>
                                        </p:attrNameLst>
                                      </p:cBhvr>
                                      <p:rCtr x="32578" y="21366"/>
                                    </p:animMotion>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0" nodeType="clickEffect">
                                  <p:stCondLst>
                                    <p:cond delay="0"/>
                                  </p:stCondLst>
                                  <p:childTnLst>
                                    <p:animMotion origin="layout" path="M 1.66667E-6 -3.7037E-7 L 0.37109 0.64907 " pathEditMode="relative" rAng="0" ptsTypes="AA">
                                      <p:cBhvr>
                                        <p:cTn id="86" dur="2000" fill="hold"/>
                                        <p:tgtEl>
                                          <p:spTgt spid="36"/>
                                        </p:tgtEl>
                                        <p:attrNameLst>
                                          <p:attrName>ppt_x</p:attrName>
                                          <p:attrName>ppt_y</p:attrName>
                                        </p:attrNameLst>
                                      </p:cBhvr>
                                      <p:rCtr x="18555" y="32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5" grpId="0"/>
      <p:bldP spid="20" grpId="0"/>
      <p:bldP spid="22" grpId="0" animBg="1"/>
      <p:bldP spid="78" grpId="0"/>
      <p:bldP spid="79" grpId="0" animBg="1"/>
      <p:bldP spid="80" grpId="0" animBg="1"/>
      <p:bldP spid="23" grpId="0"/>
      <p:bldP spid="24" grpId="0" animBg="1"/>
      <p:bldP spid="25" grpId="0"/>
      <p:bldP spid="26" grpId="0" animBg="1"/>
      <p:bldP spid="28" grpId="0"/>
      <p:bldP spid="29" grpId="0" animBg="1"/>
      <p:bldP spid="30" grpId="0"/>
      <p:bldP spid="31" grpId="0" animBg="1"/>
      <p:bldP spid="32" grpId="0"/>
      <p:bldP spid="33" grpId="0" animBg="1"/>
      <p:bldP spid="34" grpId="0"/>
      <p:bldP spid="35" grpId="0" animBg="1"/>
      <p:bldP spid="36" grpId="0"/>
      <p:bldP spid="37" grpId="0" animBg="1"/>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8"/>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10542"/>
            <a:ext cx="10090090" cy="425580"/>
          </a:xfrm>
        </p:spPr>
        <p:txBody>
          <a:bodyPr/>
          <a:lstStyle/>
          <a:p>
            <a:r>
              <a:rPr lang="en-GB" sz="3600" b="1" spc="-1" dirty="0" err="1">
                <a:latin typeface="Century Gothic" panose="020B0502020202020204" pitchFamily="34" charset="0"/>
                <a:ea typeface="Century Gothic"/>
                <a:hlinkClick r:id="" action="ppaction://noaction">
                  <a:snd r:embed="rId9" name="T2_W2_6.1.wav"/>
                  <a:extLst>
                    <a:ext uri="{A12FA001-AC4F-418D-AE19-62706E023703}">
                      <ahyp:hlinkClr xmlns:ahyp="http://schemas.microsoft.com/office/drawing/2018/hyperlinkcolor" val="tx"/>
                    </a:ext>
                  </a:extLst>
                </a:hlinkClick>
              </a:rPr>
              <a:t>Nicht</a:t>
            </a:r>
            <a:r>
              <a:rPr lang="en-GB" sz="3600" b="1" spc="-1" dirty="0">
                <a:latin typeface="Century Gothic" panose="020B0502020202020204" pitchFamily="34" charset="0"/>
                <a:ea typeface="Century Gothic"/>
                <a:hlinkClick r:id="" action="ppaction://noaction">
                  <a:snd r:embed="rId9" name="T2_W2_6.1.wav"/>
                  <a:extLst>
                    <a:ext uri="{A12FA001-AC4F-418D-AE19-62706E023703}">
                      <ahyp:hlinkClr xmlns:ahyp="http://schemas.microsoft.com/office/drawing/2018/hyperlinkcolor" val="tx"/>
                    </a:ext>
                  </a:extLst>
                </a:hlinkClick>
              </a:rPr>
              <a:t> (not) | </a:t>
            </a:r>
            <a:r>
              <a:rPr lang="en-GB" sz="3600" b="1" spc="-1" dirty="0" err="1">
                <a:latin typeface="Century Gothic" panose="020B0502020202020204" pitchFamily="34" charset="0"/>
                <a:ea typeface="Century Gothic"/>
                <a:hlinkClick r:id="" action="ppaction://noaction">
                  <a:snd r:embed="rId9" name="T2_W2_6.1.wav"/>
                  <a:extLst>
                    <a:ext uri="{A12FA001-AC4F-418D-AE19-62706E023703}">
                      <ahyp:hlinkClr xmlns:ahyp="http://schemas.microsoft.com/office/drawing/2018/hyperlinkcolor" val="tx"/>
                    </a:ext>
                  </a:extLst>
                </a:hlinkClick>
              </a:rPr>
              <a:t>kein</a:t>
            </a:r>
            <a:r>
              <a:rPr lang="en-GB" sz="3600" b="1" spc="-1" dirty="0">
                <a:latin typeface="Century Gothic" panose="020B0502020202020204" pitchFamily="34" charset="0"/>
                <a:ea typeface="Century Gothic"/>
                <a:hlinkClick r:id="" action="ppaction://noaction">
                  <a:snd r:embed="rId9" name="T2_W2_6.1.wav"/>
                  <a:extLst>
                    <a:ext uri="{A12FA001-AC4F-418D-AE19-62706E023703}">
                      <ahyp:hlinkClr xmlns:ahyp="http://schemas.microsoft.com/office/drawing/2018/hyperlinkcolor" val="tx"/>
                    </a:ext>
                  </a:extLst>
                </a:hlinkClick>
              </a:rPr>
              <a:t>, </a:t>
            </a:r>
            <a:r>
              <a:rPr lang="en-GB" sz="3600" b="1" spc="-1" dirty="0" err="1">
                <a:latin typeface="Century Gothic" panose="020B0502020202020204" pitchFamily="34" charset="0"/>
                <a:ea typeface="Century Gothic"/>
                <a:hlinkClick r:id="" action="ppaction://noaction">
                  <a:snd r:embed="rId9" name="T2_W2_6.1.wav"/>
                  <a:extLst>
                    <a:ext uri="{A12FA001-AC4F-418D-AE19-62706E023703}">
                      <ahyp:hlinkClr xmlns:ahyp="http://schemas.microsoft.com/office/drawing/2018/hyperlinkcolor" val="tx"/>
                    </a:ext>
                  </a:extLst>
                </a:hlinkClick>
              </a:rPr>
              <a:t>keine</a:t>
            </a:r>
            <a:r>
              <a:rPr lang="en-GB" sz="3600" b="1" spc="-1" dirty="0">
                <a:latin typeface="Century Gothic" panose="020B0502020202020204" pitchFamily="34" charset="0"/>
                <a:ea typeface="Century Gothic"/>
                <a:hlinkClick r:id="" action="ppaction://noaction">
                  <a:snd r:embed="rId9" name="T2_W2_6.1.wav"/>
                  <a:extLst>
                    <a:ext uri="{A12FA001-AC4F-418D-AE19-62706E023703}">
                      <ahyp:hlinkClr xmlns:ahyp="http://schemas.microsoft.com/office/drawing/2018/hyperlinkcolor" val="tx"/>
                    </a:ext>
                  </a:extLst>
                </a:hlinkClick>
              </a:rPr>
              <a:t>, </a:t>
            </a:r>
            <a:r>
              <a:rPr lang="en-GB" sz="3600" b="1" spc="-1" dirty="0" err="1">
                <a:latin typeface="Century Gothic" panose="020B0502020202020204" pitchFamily="34" charset="0"/>
                <a:ea typeface="Century Gothic"/>
                <a:hlinkClick r:id="" action="ppaction://noaction">
                  <a:snd r:embed="rId9" name="T2_W2_6.1.wav"/>
                  <a:extLst>
                    <a:ext uri="{A12FA001-AC4F-418D-AE19-62706E023703}">
                      <ahyp:hlinkClr xmlns:ahyp="http://schemas.microsoft.com/office/drawing/2018/hyperlinkcolor" val="tx"/>
                    </a:ext>
                  </a:extLst>
                </a:hlinkClick>
              </a:rPr>
              <a:t>kein</a:t>
            </a:r>
            <a:r>
              <a:rPr lang="en-GB" sz="3600" b="1" spc="-1" dirty="0">
                <a:latin typeface="Century Gothic" panose="020B0502020202020204" pitchFamily="34" charset="0"/>
                <a:ea typeface="Century Gothic"/>
                <a:hlinkClick r:id="" action="ppaction://noaction">
                  <a:snd r:embed="rId9" name="T2_W2_6.1.wav"/>
                  <a:extLst>
                    <a:ext uri="{A12FA001-AC4F-418D-AE19-62706E023703}">
                      <ahyp:hlinkClr xmlns:ahyp="http://schemas.microsoft.com/office/drawing/2018/hyperlinkcolor" val="tx"/>
                    </a:ext>
                  </a:extLst>
                </a:hlinkClick>
              </a:rPr>
              <a:t> (not a/an)</a:t>
            </a:r>
            <a:endParaRPr lang="en-GB" sz="3600" dirty="0">
              <a:hlinkClick r:id="" action="ppaction://noaction">
                <a:snd r:embed="rId9" name="T2_W2_6.1.wav"/>
                <a:extLst>
                  <a:ext uri="{A12FA001-AC4F-418D-AE19-62706E023703}">
                    <ahyp:hlinkClr xmlns:ahyp="http://schemas.microsoft.com/office/drawing/2018/hyperlinkcolor" val="tx"/>
                  </a:ext>
                </a:extLst>
              </a:hlinkClick>
            </a:endParaRPr>
          </a:p>
        </p:txBody>
      </p:sp>
      <p:sp>
        <p:nvSpPr>
          <p:cNvPr id="6" name="TextBox 5">
            <a:extLst>
              <a:ext uri="{FF2B5EF4-FFF2-40B4-BE49-F238E27FC236}">
                <a16:creationId xmlns:a16="http://schemas.microsoft.com/office/drawing/2014/main" id="{C7187FE9-842B-4E17-B848-7AE2FD7A4F6F}"/>
              </a:ext>
            </a:extLst>
          </p:cNvPr>
          <p:cNvSpPr txBox="1"/>
          <p:nvPr/>
        </p:nvSpPr>
        <p:spPr>
          <a:xfrm>
            <a:off x="0" y="817989"/>
            <a:ext cx="11147367" cy="954107"/>
          </a:xfrm>
          <a:prstGeom prst="rect">
            <a:avLst/>
          </a:prstGeom>
          <a:noFill/>
        </p:spPr>
        <p:txBody>
          <a:bodyPr wrap="square">
            <a:spAutoFit/>
          </a:bodyPr>
          <a:lstStyle/>
          <a:p>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know that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is used before an adjective or adverb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lang="en-GB" dirty="0"/>
          </a:p>
        </p:txBody>
      </p:sp>
      <p:sp>
        <p:nvSpPr>
          <p:cNvPr id="7" name="CustomShape 8">
            <a:extLst>
              <a:ext uri="{FF2B5EF4-FFF2-40B4-BE49-F238E27FC236}">
                <a16:creationId xmlns:a16="http://schemas.microsoft.com/office/drawing/2014/main" id="{BA0066E0-E06E-4E3D-810D-B9CB64DD62C2}"/>
              </a:ext>
            </a:extLst>
          </p:cNvPr>
          <p:cNvSpPr/>
          <p:nvPr/>
        </p:nvSpPr>
        <p:spPr>
          <a:xfrm>
            <a:off x="0" y="1908968"/>
            <a:ext cx="49262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Der Tisch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blau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8" name="CustomShape 9">
            <a:extLst>
              <a:ext uri="{FF2B5EF4-FFF2-40B4-BE49-F238E27FC236}">
                <a16:creationId xmlns:a16="http://schemas.microsoft.com/office/drawing/2014/main" id="{D191ADB5-39DA-4A68-86CC-1A33E0F9F5F9}"/>
              </a:ext>
            </a:extLst>
          </p:cNvPr>
          <p:cNvSpPr/>
          <p:nvPr/>
        </p:nvSpPr>
        <p:spPr>
          <a:xfrm>
            <a:off x="5940584" y="1928485"/>
            <a:ext cx="446566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table is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blue.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13" name="CustomShape 8">
            <a:extLst>
              <a:ext uri="{FF2B5EF4-FFF2-40B4-BE49-F238E27FC236}">
                <a16:creationId xmlns:a16="http://schemas.microsoft.com/office/drawing/2014/main" id="{498C2C67-36A6-4124-BD12-B9355F673F74}"/>
              </a:ext>
            </a:extLst>
          </p:cNvPr>
          <p:cNvSpPr/>
          <p:nvPr/>
        </p:nvSpPr>
        <p:spPr>
          <a:xfrm>
            <a:off x="92296" y="3590985"/>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2800" spc="-1" dirty="0" err="1">
                <a:solidFill>
                  <a:srgbClr val="002060"/>
                </a:solidFill>
                <a:latin typeface="Century Gothic" panose="020B0502020202020204" pitchFamily="34" charset="0"/>
                <a:ea typeface="Century Gothic"/>
              </a:rPr>
              <a:t>Engl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and.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6868062B-58DD-4924-A09D-E93AE2929E19}"/>
              </a:ext>
            </a:extLst>
          </p:cNvPr>
          <p:cNvPicPr>
            <a:picLocks noChangeAspect="1"/>
          </p:cNvPicPr>
          <p:nvPr/>
        </p:nvPicPr>
        <p:blipFill>
          <a:blip r:embed="rId10"/>
          <a:stretch>
            <a:fillRect/>
          </a:stretch>
        </p:blipFill>
        <p:spPr>
          <a:xfrm>
            <a:off x="4128403" y="3366315"/>
            <a:ext cx="890093" cy="938865"/>
          </a:xfrm>
          <a:prstGeom prst="rect">
            <a:avLst/>
          </a:prstGeom>
        </p:spPr>
      </p:pic>
      <p:sp>
        <p:nvSpPr>
          <p:cNvPr id="15" name="CustomShape 8">
            <a:extLst>
              <a:ext uri="{FF2B5EF4-FFF2-40B4-BE49-F238E27FC236}">
                <a16:creationId xmlns:a16="http://schemas.microsoft.com/office/drawing/2014/main" id="{0451832A-BACA-4B91-ADF0-44F351B7CC79}"/>
              </a:ext>
            </a:extLst>
          </p:cNvPr>
          <p:cNvSpPr/>
          <p:nvPr/>
        </p:nvSpPr>
        <p:spPr>
          <a:xfrm>
            <a:off x="6032880" y="3627824"/>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That is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not </a:t>
            </a:r>
            <a:r>
              <a:rPr lang="en-GB" sz="2800" spc="-1" dirty="0">
                <a:solidFill>
                  <a:srgbClr val="002060"/>
                </a:solidFill>
                <a:latin typeface="Century Gothic" panose="020B0502020202020204" pitchFamily="34" charset="0"/>
                <a:ea typeface="Century Gothic"/>
              </a:rPr>
              <a:t>England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EC81BB9-D999-440E-911A-49E71AA41212}"/>
              </a:ext>
            </a:extLst>
          </p:cNvPr>
          <p:cNvSpPr txBox="1"/>
          <p:nvPr/>
        </p:nvSpPr>
        <p:spPr>
          <a:xfrm>
            <a:off x="0" y="2769015"/>
            <a:ext cx="124919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You also know</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that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is also used before proper nouns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0" name="Picture 19">
            <a:extLst>
              <a:ext uri="{FF2B5EF4-FFF2-40B4-BE49-F238E27FC236}">
                <a16:creationId xmlns:a16="http://schemas.microsoft.com/office/drawing/2014/main" id="{077BB02B-2E3D-453B-8EA6-F685BBCEA7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83790" y="1563594"/>
            <a:ext cx="561130" cy="1117452"/>
          </a:xfrm>
          <a:prstGeom prst="rect">
            <a:avLst/>
          </a:prstGeom>
        </p:spPr>
      </p:pic>
      <p:pic>
        <p:nvPicPr>
          <p:cNvPr id="21" name="Picture 20">
            <a:extLst>
              <a:ext uri="{FF2B5EF4-FFF2-40B4-BE49-F238E27FC236}">
                <a16:creationId xmlns:a16="http://schemas.microsoft.com/office/drawing/2014/main" id="{11C14496-DFB7-41FB-8B13-9C32ECBDBD1A}"/>
              </a:ext>
            </a:extLst>
          </p:cNvPr>
          <p:cNvPicPr>
            <a:picLocks noChangeAspect="1"/>
          </p:cNvPicPr>
          <p:nvPr/>
        </p:nvPicPr>
        <p:blipFill>
          <a:blip r:embed="rId12"/>
          <a:stretch>
            <a:fillRect/>
          </a:stretch>
        </p:blipFill>
        <p:spPr>
          <a:xfrm>
            <a:off x="4491668" y="1862544"/>
            <a:ext cx="687937" cy="610888"/>
          </a:xfrm>
          <a:prstGeom prst="rect">
            <a:avLst/>
          </a:prstGeom>
        </p:spPr>
      </p:pic>
      <p:pic>
        <p:nvPicPr>
          <p:cNvPr id="18" name="Picture 17">
            <a:extLst>
              <a:ext uri="{FF2B5EF4-FFF2-40B4-BE49-F238E27FC236}">
                <a16:creationId xmlns:a16="http://schemas.microsoft.com/office/drawing/2014/main" id="{E3E7D1D3-F6BF-48C6-815B-D07401F07ADD}"/>
              </a:ext>
            </a:extLst>
          </p:cNvPr>
          <p:cNvPicPr>
            <a:picLocks noChangeAspect="1"/>
          </p:cNvPicPr>
          <p:nvPr/>
        </p:nvPicPr>
        <p:blipFill>
          <a:blip r:embed="rId13"/>
          <a:stretch>
            <a:fillRect/>
          </a:stretch>
        </p:blipFill>
        <p:spPr>
          <a:xfrm>
            <a:off x="5234078" y="1852196"/>
            <a:ext cx="634039" cy="670618"/>
          </a:xfrm>
          <a:prstGeom prst="rect">
            <a:avLst/>
          </a:prstGeom>
        </p:spPr>
      </p:pic>
      <p:pic>
        <p:nvPicPr>
          <p:cNvPr id="22" name="Picture 21">
            <a:extLst>
              <a:ext uri="{FF2B5EF4-FFF2-40B4-BE49-F238E27FC236}">
                <a16:creationId xmlns:a16="http://schemas.microsoft.com/office/drawing/2014/main" id="{4089EC84-BD6A-46CC-A4F8-827953191340}"/>
              </a:ext>
            </a:extLst>
          </p:cNvPr>
          <p:cNvPicPr>
            <a:picLocks noChangeAspect="1"/>
          </p:cNvPicPr>
          <p:nvPr/>
        </p:nvPicPr>
        <p:blipFill>
          <a:blip r:embed="rId13"/>
          <a:stretch>
            <a:fillRect/>
          </a:stretch>
        </p:blipFill>
        <p:spPr>
          <a:xfrm>
            <a:off x="5381379" y="3587818"/>
            <a:ext cx="634039" cy="670618"/>
          </a:xfrm>
          <a:prstGeom prst="rect">
            <a:avLst/>
          </a:prstGeom>
        </p:spPr>
      </p:pic>
      <p:sp>
        <p:nvSpPr>
          <p:cNvPr id="16" name="TextBox 15">
            <a:extLst>
              <a:ext uri="{FF2B5EF4-FFF2-40B4-BE49-F238E27FC236}">
                <a16:creationId xmlns:a16="http://schemas.microsoft.com/office/drawing/2014/main" id="{65A95A22-8487-449B-B147-72993BEFFAAC}"/>
              </a:ext>
            </a:extLst>
          </p:cNvPr>
          <p:cNvSpPr txBox="1"/>
          <p:nvPr/>
        </p:nvSpPr>
        <p:spPr>
          <a:xfrm>
            <a:off x="8724" y="4481453"/>
            <a:ext cx="12070115"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However, remember that to say </a:t>
            </a:r>
            <a:r>
              <a:rPr lang="en-GB" sz="2800" b="1" dirty="0">
                <a:solidFill>
                  <a:srgbClr val="002060"/>
                </a:solidFill>
                <a:latin typeface="Century Gothic" panose="020B0502020202020204" pitchFamily="34" charset="0"/>
              </a:rPr>
              <a:t>not 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t>
            </a:r>
            <a:r>
              <a:rPr kumimoji="0" lang="en-GB" sz="2800" b="0" i="0"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we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9" name="Picture 18" descr="A picture containing text, table, worktable&#10;&#10;Description automatically generated">
            <a:extLst>
              <a:ext uri="{FF2B5EF4-FFF2-40B4-BE49-F238E27FC236}">
                <a16:creationId xmlns:a16="http://schemas.microsoft.com/office/drawing/2014/main" id="{D6C506CE-333A-4C95-AC7F-CAC6B339AC4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22602" y="5076399"/>
            <a:ext cx="1375871" cy="719396"/>
          </a:xfrm>
          <a:prstGeom prst="rect">
            <a:avLst/>
          </a:prstGeom>
        </p:spPr>
      </p:pic>
      <p:pic>
        <p:nvPicPr>
          <p:cNvPr id="23" name="Picture 22">
            <a:extLst>
              <a:ext uri="{FF2B5EF4-FFF2-40B4-BE49-F238E27FC236}">
                <a16:creationId xmlns:a16="http://schemas.microsoft.com/office/drawing/2014/main" id="{5AB35CD8-4F51-4EF6-B488-807609C52E8E}"/>
              </a:ext>
            </a:extLst>
          </p:cNvPr>
          <p:cNvPicPr>
            <a:picLocks noChangeAspect="1"/>
          </p:cNvPicPr>
          <p:nvPr/>
        </p:nvPicPr>
        <p:blipFill>
          <a:blip r:embed="rId15"/>
          <a:stretch>
            <a:fillRect/>
          </a:stretch>
        </p:blipFill>
        <p:spPr>
          <a:xfrm>
            <a:off x="6475182" y="5106884"/>
            <a:ext cx="323116" cy="658425"/>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0EDDF75A-BD68-4B49-80B2-7CB6AEF66B3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91125" y="5020589"/>
            <a:ext cx="873198" cy="659674"/>
          </a:xfrm>
          <a:prstGeom prst="rect">
            <a:avLst/>
          </a:prstGeom>
        </p:spPr>
      </p:pic>
      <p:pic>
        <p:nvPicPr>
          <p:cNvPr id="25" name="Picture 24">
            <a:extLst>
              <a:ext uri="{FF2B5EF4-FFF2-40B4-BE49-F238E27FC236}">
                <a16:creationId xmlns:a16="http://schemas.microsoft.com/office/drawing/2014/main" id="{9755507D-B14B-4ADD-B551-F63A676D8D61}"/>
              </a:ext>
            </a:extLst>
          </p:cNvPr>
          <p:cNvPicPr>
            <a:picLocks noChangeAspect="1"/>
          </p:cNvPicPr>
          <p:nvPr/>
        </p:nvPicPr>
        <p:blipFill>
          <a:blip r:embed="rId12"/>
          <a:stretch>
            <a:fillRect/>
          </a:stretch>
        </p:blipFill>
        <p:spPr>
          <a:xfrm>
            <a:off x="2835912" y="4985659"/>
            <a:ext cx="642872" cy="570870"/>
          </a:xfrm>
          <a:prstGeom prst="rect">
            <a:avLst/>
          </a:prstGeom>
        </p:spPr>
      </p:pic>
      <p:pic>
        <p:nvPicPr>
          <p:cNvPr id="26" name="Picture 25">
            <a:extLst>
              <a:ext uri="{FF2B5EF4-FFF2-40B4-BE49-F238E27FC236}">
                <a16:creationId xmlns:a16="http://schemas.microsoft.com/office/drawing/2014/main" id="{E1078FAC-55D2-4EEC-902A-93891364328C}"/>
              </a:ext>
            </a:extLst>
          </p:cNvPr>
          <p:cNvPicPr>
            <a:picLocks noChangeAspect="1"/>
          </p:cNvPicPr>
          <p:nvPr/>
        </p:nvPicPr>
        <p:blipFill>
          <a:blip r:embed="rId12"/>
          <a:stretch>
            <a:fillRect/>
          </a:stretch>
        </p:blipFill>
        <p:spPr>
          <a:xfrm>
            <a:off x="6636740" y="5106787"/>
            <a:ext cx="687937" cy="610888"/>
          </a:xfrm>
          <a:prstGeom prst="rect">
            <a:avLst/>
          </a:prstGeom>
        </p:spPr>
      </p:pic>
      <p:pic>
        <p:nvPicPr>
          <p:cNvPr id="27" name="Picture 26">
            <a:extLst>
              <a:ext uri="{FF2B5EF4-FFF2-40B4-BE49-F238E27FC236}">
                <a16:creationId xmlns:a16="http://schemas.microsoft.com/office/drawing/2014/main" id="{84A43DBF-1CA8-4939-AE7D-A8CC4FEE6517}"/>
              </a:ext>
            </a:extLst>
          </p:cNvPr>
          <p:cNvPicPr>
            <a:picLocks noChangeAspect="1"/>
          </p:cNvPicPr>
          <p:nvPr/>
        </p:nvPicPr>
        <p:blipFill>
          <a:blip r:embed="rId12"/>
          <a:stretch>
            <a:fillRect/>
          </a:stretch>
        </p:blipFill>
        <p:spPr>
          <a:xfrm>
            <a:off x="10401386" y="5076399"/>
            <a:ext cx="687937" cy="610888"/>
          </a:xfrm>
          <a:prstGeom prst="rect">
            <a:avLst/>
          </a:prstGeom>
        </p:spPr>
      </p:pic>
      <p:sp>
        <p:nvSpPr>
          <p:cNvPr id="28" name="TextBox 27">
            <a:extLst>
              <a:ext uri="{FF2B5EF4-FFF2-40B4-BE49-F238E27FC236}">
                <a16:creationId xmlns:a16="http://schemas.microsoft.com/office/drawing/2014/main" id="{6C55B964-6E2E-4DA8-98AA-630D92CC9002}"/>
              </a:ext>
            </a:extLst>
          </p:cNvPr>
          <p:cNvSpPr txBox="1"/>
          <p:nvPr/>
        </p:nvSpPr>
        <p:spPr>
          <a:xfrm>
            <a:off x="157435" y="5823296"/>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a:t>
            </a:r>
            <a:r>
              <a:rPr kumimoji="0" lang="en-GB" sz="2800" b="0" i="0" u="none" strike="noStrike" kern="0" cap="none" spc="0" normalizeH="0" baseline="0" noProof="0" dirty="0">
                <a:ln>
                  <a:noFill/>
                </a:ln>
                <a:solidFill>
                  <a:srgbClr val="002060"/>
                </a:solidFill>
                <a:effectLst/>
                <a:uLnTx/>
                <a:uFillTx/>
              </a:rPr>
              <a:t> </a:t>
            </a:r>
            <a:r>
              <a:rPr lang="en-GB" sz="2800" kern="0" dirty="0">
                <a:solidFill>
                  <a:srgbClr val="002060"/>
                </a:solidFill>
              </a:rPr>
              <a:t>Tisch</a:t>
            </a:r>
            <a:r>
              <a:rPr kumimoji="0" lang="en-GB" sz="2800" b="0" i="0" u="none" strike="noStrike" kern="0" cap="none" spc="0" normalizeH="0" baseline="0" noProof="0" dirty="0">
                <a:ln>
                  <a:noFill/>
                </a:ln>
                <a:solidFill>
                  <a:srgbClr val="002060"/>
                </a:solidFill>
                <a:effectLst/>
                <a:uLnTx/>
                <a:uFillTx/>
              </a:rPr>
              <a:t>.</a:t>
            </a:r>
          </a:p>
        </p:txBody>
      </p:sp>
      <p:sp>
        <p:nvSpPr>
          <p:cNvPr id="29" name="TextBox 28">
            <a:extLst>
              <a:ext uri="{FF2B5EF4-FFF2-40B4-BE49-F238E27FC236}">
                <a16:creationId xmlns:a16="http://schemas.microsoft.com/office/drawing/2014/main" id="{59111330-B66C-454C-AE57-AD948D299319}"/>
              </a:ext>
            </a:extLst>
          </p:cNvPr>
          <p:cNvSpPr txBox="1"/>
          <p:nvPr/>
        </p:nvSpPr>
        <p:spPr>
          <a:xfrm>
            <a:off x="4537410" y="5854787"/>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keine</a:t>
            </a:r>
            <a:r>
              <a:rPr kumimoji="0" lang="en-GB" sz="2800" b="0" i="0" u="none" strike="noStrike" kern="0" cap="none" spc="0" normalizeH="0" baseline="0" noProof="0" dirty="0">
                <a:ln>
                  <a:noFill/>
                </a:ln>
                <a:solidFill>
                  <a:srgbClr val="002060"/>
                </a:solidFill>
                <a:effectLst/>
                <a:uLnTx/>
                <a:uFillTx/>
              </a:rPr>
              <a:t> </a:t>
            </a:r>
            <a:r>
              <a:rPr lang="en-GB" sz="2800" kern="0" noProof="0" dirty="0" err="1">
                <a:solidFill>
                  <a:srgbClr val="002060"/>
                </a:solidFill>
              </a:rPr>
              <a:t>Flasche</a:t>
            </a:r>
            <a:r>
              <a:rPr lang="en-GB" sz="2800" kern="0" noProof="0" dirty="0">
                <a:solidFill>
                  <a:srgbClr val="002060"/>
                </a:solidFill>
              </a:rPr>
              <a:t>.</a:t>
            </a:r>
            <a:endParaRPr kumimoji="0" lang="en-GB" sz="2800" b="0" i="0" u="none" strike="noStrike" kern="0" cap="none" spc="0" normalizeH="0" baseline="0" noProof="0" dirty="0">
              <a:ln>
                <a:noFill/>
              </a:ln>
              <a:solidFill>
                <a:srgbClr val="002060"/>
              </a:solidFill>
              <a:effectLst/>
              <a:uLnTx/>
              <a:uFillTx/>
            </a:endParaRPr>
          </a:p>
        </p:txBody>
      </p:sp>
      <p:sp>
        <p:nvSpPr>
          <p:cNvPr id="30" name="TextBox 29">
            <a:extLst>
              <a:ext uri="{FF2B5EF4-FFF2-40B4-BE49-F238E27FC236}">
                <a16:creationId xmlns:a16="http://schemas.microsoft.com/office/drawing/2014/main" id="{7C657C68-4AF7-4FAC-A717-883F03C804F0}"/>
              </a:ext>
            </a:extLst>
          </p:cNvPr>
          <p:cNvSpPr txBox="1"/>
          <p:nvPr/>
        </p:nvSpPr>
        <p:spPr>
          <a:xfrm>
            <a:off x="8617470" y="5854786"/>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a:t>
            </a:r>
            <a:r>
              <a:rPr kumimoji="0" lang="en-GB" sz="2800" b="1" i="0" u="none" strike="noStrike" kern="0" cap="none" spc="0" normalizeH="0" noProof="0" dirty="0">
                <a:ln>
                  <a:noFill/>
                </a:ln>
                <a:solidFill>
                  <a:srgbClr val="002060"/>
                </a:solidFill>
                <a:effectLst/>
                <a:uLnTx/>
                <a:uFillTx/>
              </a:rPr>
              <a:t> Buch.</a:t>
            </a:r>
            <a:endParaRPr kumimoji="0" lang="en-GB" sz="2800" b="0" i="0" u="none" strike="noStrike" kern="0" cap="none" spc="0" normalizeH="0" baseline="0" noProof="0" dirty="0">
              <a:ln>
                <a:noFill/>
              </a:ln>
              <a:solidFill>
                <a:srgbClr val="002060"/>
              </a:solidFill>
              <a:effectLst/>
              <a:uLnTx/>
              <a:uFillTx/>
            </a:endParaRPr>
          </a:p>
        </p:txBody>
      </p:sp>
      <p:sp>
        <p:nvSpPr>
          <p:cNvPr id="31" name="CustomShape 9">
            <a:extLst>
              <a:ext uri="{FF2B5EF4-FFF2-40B4-BE49-F238E27FC236}">
                <a16:creationId xmlns:a16="http://schemas.microsoft.com/office/drawing/2014/main" id="{7DFE3ADF-C131-4F8E-A3FB-40B8D0963318}"/>
              </a:ext>
            </a:extLst>
          </p:cNvPr>
          <p:cNvSpPr/>
          <p:nvPr/>
        </p:nvSpPr>
        <p:spPr>
          <a:xfrm>
            <a:off x="161542" y="633195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b="1" i="1" spc="-1" noProof="0" dirty="0">
                <a:solidFill>
                  <a:srgbClr val="1F3864"/>
                </a:solidFill>
                <a:latin typeface="Century Gothic" panose="020B0502020202020204" pitchFamily="34" charset="0"/>
                <a:ea typeface="Century Gothic"/>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noProof="0" dirty="0">
                <a:solidFill>
                  <a:srgbClr val="1F3864"/>
                </a:solidFill>
                <a:latin typeface="Century Gothic" panose="020B0502020202020204" pitchFamily="34" charset="0"/>
                <a:ea typeface="Century Gothic"/>
              </a:rPr>
              <a:t>table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2" name="CustomShape 9">
            <a:extLst>
              <a:ext uri="{FF2B5EF4-FFF2-40B4-BE49-F238E27FC236}">
                <a16:creationId xmlns:a16="http://schemas.microsoft.com/office/drawing/2014/main" id="{38829198-8472-4995-BD5E-F49CB38302F6}"/>
              </a:ext>
            </a:extLst>
          </p:cNvPr>
          <p:cNvSpPr/>
          <p:nvPr/>
        </p:nvSpPr>
        <p:spPr>
          <a:xfrm>
            <a:off x="4673089" y="633195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b="1" i="1" spc="-1" dirty="0">
                <a:solidFill>
                  <a:srgbClr val="1F3864"/>
                </a:solidFill>
                <a:latin typeface="Century Gothic" panose="020B0502020202020204" pitchFamily="34" charset="0"/>
                <a:ea typeface="Century Gothic"/>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dirty="0">
                <a:solidFill>
                  <a:srgbClr val="1F3864"/>
                </a:solidFill>
                <a:latin typeface="Century Gothic" panose="020B0502020202020204" pitchFamily="34" charset="0"/>
                <a:ea typeface="Century Gothic"/>
              </a:rPr>
              <a:t>bottle</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4" name="CustomShape 9">
            <a:extLst>
              <a:ext uri="{FF2B5EF4-FFF2-40B4-BE49-F238E27FC236}">
                <a16:creationId xmlns:a16="http://schemas.microsoft.com/office/drawing/2014/main" id="{AF1CA1AC-4500-4C54-8200-F9579B935DD6}"/>
              </a:ext>
            </a:extLst>
          </p:cNvPr>
          <p:cNvSpPr/>
          <p:nvPr/>
        </p:nvSpPr>
        <p:spPr>
          <a:xfrm>
            <a:off x="8675275" y="6340620"/>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b="1" i="1" spc="-1" dirty="0">
                <a:solidFill>
                  <a:srgbClr val="1F3864"/>
                </a:solidFill>
                <a:latin typeface="Century Gothic" panose="020B0502020202020204" pitchFamily="34" charset="0"/>
                <a:ea typeface="Century Gothic"/>
              </a:rPr>
              <a:t>a</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i="1" spc="-1" dirty="0">
                <a:solidFill>
                  <a:srgbClr val="1F3864"/>
                </a:solidFill>
                <a:latin typeface="Century Gothic" panose="020B0502020202020204" pitchFamily="34" charset="0"/>
                <a:ea typeface="Century Gothic"/>
              </a:rPr>
              <a:t>book</a:t>
            </a:r>
            <a:r>
              <a:rPr kumimoji="0" lang="en-GB" sz="2800" b="0" i="1"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1"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2_6.2.wav"/>
                                        </p:tgtEl>
                                      </p:cMediaNode>
                                    </p:audio>
                                  </p:sub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2_W2_6.3.wav"/>
                                        </p:tgtEl>
                                      </p:cMediaNode>
                                    </p:audio>
                                  </p:sub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T2_W2_6.4.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T2_W2_6.5.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T2_W2_6.6.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5" grpId="0"/>
      <p:bldP spid="17" grpId="0"/>
      <p:bldP spid="16" grpId="0"/>
      <p:bldP spid="28" grpId="0"/>
      <p:bldP spid="29" grpId="0"/>
      <p:bldP spid="30" grpId="0"/>
      <p:bldP spid="31" grpId="0"/>
      <p:bldP spid="32"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peech Bubble: Rectangle with Corners Rounded 75">
            <a:hlinkClick r:id="" action="ppaction://noaction">
              <a:snd r:embed="rId3" name="T2_W2_7.2.wav"/>
            </a:hlinkClick>
            <a:extLst>
              <a:ext uri="{FF2B5EF4-FFF2-40B4-BE49-F238E27FC236}">
                <a16:creationId xmlns:a16="http://schemas.microsoft.com/office/drawing/2014/main" id="{E200A8B3-A487-432F-806F-33836718A91C}"/>
              </a:ext>
            </a:extLst>
          </p:cNvPr>
          <p:cNvSpPr/>
          <p:nvPr/>
        </p:nvSpPr>
        <p:spPr>
          <a:xfrm>
            <a:off x="1140435" y="453157"/>
            <a:ext cx="424612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graphicFrame>
        <p:nvGraphicFramePr>
          <p:cNvPr id="7" name="Table 7">
            <a:extLst>
              <a:ext uri="{FF2B5EF4-FFF2-40B4-BE49-F238E27FC236}">
                <a16:creationId xmlns:a16="http://schemas.microsoft.com/office/drawing/2014/main" id="{D0AE0A8A-6B26-4805-AFC9-9406B1F9D391}"/>
              </a:ext>
            </a:extLst>
          </p:cNvPr>
          <p:cNvGraphicFramePr>
            <a:graphicFrameLocks noGrp="1"/>
          </p:cNvGraphicFramePr>
          <p:nvPr/>
        </p:nvGraphicFramePr>
        <p:xfrm>
          <a:off x="8673095" y="2864699"/>
          <a:ext cx="2689818" cy="1177616"/>
        </p:xfrm>
        <a:graphic>
          <a:graphicData uri="http://schemas.openxmlformats.org/drawingml/2006/table">
            <a:tbl>
              <a:tblPr firstRow="1" bandRow="1">
                <a:tableStyleId>{5940675A-B579-460E-94D1-54222C63F5DA}</a:tableStyleId>
              </a:tblPr>
              <a:tblGrid>
                <a:gridCol w="1344909">
                  <a:extLst>
                    <a:ext uri="{9D8B030D-6E8A-4147-A177-3AD203B41FA5}">
                      <a16:colId xmlns:a16="http://schemas.microsoft.com/office/drawing/2014/main" val="2615621232"/>
                    </a:ext>
                  </a:extLst>
                </a:gridCol>
                <a:gridCol w="1344909">
                  <a:extLst>
                    <a:ext uri="{9D8B030D-6E8A-4147-A177-3AD203B41FA5}">
                      <a16:colId xmlns:a16="http://schemas.microsoft.com/office/drawing/2014/main" val="2664118119"/>
                    </a:ext>
                  </a:extLst>
                </a:gridCol>
              </a:tblGrid>
              <a:tr h="449733">
                <a:tc>
                  <a:txBody>
                    <a:bodyPr/>
                    <a:lstStyle/>
                    <a:p>
                      <a:pPr algn="ctr"/>
                      <a:r>
                        <a:rPr lang="en-GB" sz="2400" b="1" dirty="0">
                          <a:solidFill>
                            <a:srgbClr val="002060"/>
                          </a:solidFill>
                        </a:rPr>
                        <a: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4855448"/>
                  </a:ext>
                </a:extLst>
              </a:tr>
              <a:tr h="720416">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63685861"/>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1697523383"/>
              </p:ext>
            </p:extLst>
          </p:nvPr>
        </p:nvGraphicFramePr>
        <p:xfrm>
          <a:off x="829087" y="1169506"/>
          <a:ext cx="5644814" cy="5417063"/>
        </p:xfrm>
        <a:graphic>
          <a:graphicData uri="http://schemas.openxmlformats.org/drawingml/2006/table">
            <a:tbl>
              <a:tblPr/>
              <a:tblGrid>
                <a:gridCol w="719835">
                  <a:extLst>
                    <a:ext uri="{9D8B030D-6E8A-4147-A177-3AD203B41FA5}">
                      <a16:colId xmlns:a16="http://schemas.microsoft.com/office/drawing/2014/main" val="20000"/>
                    </a:ext>
                  </a:extLst>
                </a:gridCol>
                <a:gridCol w="2296247">
                  <a:extLst>
                    <a:ext uri="{9D8B030D-6E8A-4147-A177-3AD203B41FA5}">
                      <a16:colId xmlns:a16="http://schemas.microsoft.com/office/drawing/2014/main" val="20001"/>
                    </a:ext>
                  </a:extLst>
                </a:gridCol>
                <a:gridCol w="2628732">
                  <a:extLst>
                    <a:ext uri="{9D8B030D-6E8A-4147-A177-3AD203B41FA5}">
                      <a16:colId xmlns:a16="http://schemas.microsoft.com/office/drawing/2014/main" val="1714821981"/>
                    </a:ext>
                  </a:extLst>
                </a:gridCol>
              </a:tblGrid>
              <a:tr h="517000">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a:solidFill>
                            <a:srgbClr val="002060"/>
                          </a:solidFill>
                        </a:rPr>
                        <a:t>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1" dirty="0">
                          <a:solidFill>
                            <a:srgbClr val="002060"/>
                          </a:solidFill>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82725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779822">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2725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                    small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64826">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13084">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787829">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4" name="T2_W2_7.3.wav"/>
            </a:hlinkClick>
            <a:extLst>
              <a:ext uri="{FF2B5EF4-FFF2-40B4-BE49-F238E27FC236}">
                <a16:creationId xmlns:a16="http://schemas.microsoft.com/office/drawing/2014/main" id="{4247252A-FC32-4F16-8616-A5FE2859FCB7}"/>
              </a:ext>
            </a:extLst>
          </p:cNvPr>
          <p:cNvSpPr/>
          <p:nvPr/>
        </p:nvSpPr>
        <p:spPr>
          <a:xfrm>
            <a:off x="8094867" y="345350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5" name="T2_W2_7.4.wav"/>
            </a:hlinkClick>
            <a:extLst>
              <a:ext uri="{FF2B5EF4-FFF2-40B4-BE49-F238E27FC236}">
                <a16:creationId xmlns:a16="http://schemas.microsoft.com/office/drawing/2014/main" id="{3AD5864B-E328-4811-82EC-A3D77BDC6BF2}"/>
              </a:ext>
            </a:extLst>
          </p:cNvPr>
          <p:cNvSpPr/>
          <p:nvPr/>
        </p:nvSpPr>
        <p:spPr>
          <a:xfrm>
            <a:off x="934479" y="179549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6" name="T2_W2_7.5.wav"/>
            </a:hlinkClick>
            <a:extLst>
              <a:ext uri="{FF2B5EF4-FFF2-40B4-BE49-F238E27FC236}">
                <a16:creationId xmlns:a16="http://schemas.microsoft.com/office/drawing/2014/main" id="{F2DAD2AC-ADD2-4480-845B-008BBA9A5F70}"/>
              </a:ext>
            </a:extLst>
          </p:cNvPr>
          <p:cNvSpPr/>
          <p:nvPr/>
        </p:nvSpPr>
        <p:spPr>
          <a:xfrm>
            <a:off x="934479" y="2656076"/>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7" name="T2_W2_7.6.wav"/>
            </a:hlinkClick>
            <a:extLst>
              <a:ext uri="{FF2B5EF4-FFF2-40B4-BE49-F238E27FC236}">
                <a16:creationId xmlns:a16="http://schemas.microsoft.com/office/drawing/2014/main" id="{E47FAB46-1A11-4EF4-B700-EF919D0338F8}"/>
              </a:ext>
            </a:extLst>
          </p:cNvPr>
          <p:cNvSpPr/>
          <p:nvPr/>
        </p:nvSpPr>
        <p:spPr>
          <a:xfrm>
            <a:off x="934479" y="345350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8" name="T2_W2_7.7.wav"/>
            </a:hlinkClick>
            <a:extLst>
              <a:ext uri="{FF2B5EF4-FFF2-40B4-BE49-F238E27FC236}">
                <a16:creationId xmlns:a16="http://schemas.microsoft.com/office/drawing/2014/main" id="{1ECA2C39-8E1B-46F9-B4CE-5D69DA706F12}"/>
              </a:ext>
            </a:extLst>
          </p:cNvPr>
          <p:cNvSpPr/>
          <p:nvPr/>
        </p:nvSpPr>
        <p:spPr>
          <a:xfrm>
            <a:off x="934479" y="4265484"/>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9" name="T2_W2_7.8.wav"/>
            </a:hlinkClick>
            <a:extLst>
              <a:ext uri="{FF2B5EF4-FFF2-40B4-BE49-F238E27FC236}">
                <a16:creationId xmlns:a16="http://schemas.microsoft.com/office/drawing/2014/main" id="{B06E6BFD-FB69-40F9-9653-301D379E5A17}"/>
              </a:ext>
            </a:extLst>
          </p:cNvPr>
          <p:cNvSpPr/>
          <p:nvPr/>
        </p:nvSpPr>
        <p:spPr>
          <a:xfrm>
            <a:off x="936591" y="511767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0" name="T2_W2_7.9.wav"/>
            </a:hlinkClick>
            <a:extLst>
              <a:ext uri="{FF2B5EF4-FFF2-40B4-BE49-F238E27FC236}">
                <a16:creationId xmlns:a16="http://schemas.microsoft.com/office/drawing/2014/main" id="{34261C61-C209-49EF-A2E1-6B62F7BA1FCB}"/>
              </a:ext>
            </a:extLst>
          </p:cNvPr>
          <p:cNvSpPr/>
          <p:nvPr/>
        </p:nvSpPr>
        <p:spPr>
          <a:xfrm>
            <a:off x="934479" y="5898061"/>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1" name="T2_W2_7.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Nicht</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oder</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kein</a:t>
            </a:r>
            <a:r>
              <a:rPr lang="en-GB" sz="2800" b="1" spc="-1" dirty="0">
                <a:solidFill>
                  <a:srgbClr val="002060"/>
                </a:solidFill>
                <a:latin typeface="Century Gothic" panose="020B0502020202020204" pitchFamily="34" charset="0"/>
              </a:rPr>
              <a:t>? Adjective or noun?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hlinkClick r:id="" action="ppaction://noaction">
              <a:snd r:embed="rId3" name="T2_W2_7.2.wav"/>
            </a:hlinkClick>
            <a:extLst>
              <a:ext uri="{FF2B5EF4-FFF2-40B4-BE49-F238E27FC236}">
                <a16:creationId xmlns:a16="http://schemas.microsoft.com/office/drawing/2014/main" id="{CDE017ED-8249-468A-9710-339DEB7176CF}"/>
              </a:ext>
            </a:extLst>
          </p:cNvPr>
          <p:cNvSpPr/>
          <p:nvPr/>
        </p:nvSpPr>
        <p:spPr>
          <a:xfrm>
            <a:off x="1104747" y="450064"/>
            <a:ext cx="4518694" cy="5772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das A </a:t>
            </a:r>
            <a:r>
              <a:rPr kumimoji="0" lang="en-GB" sz="28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B?</a:t>
            </a:r>
            <a:endParaRPr kumimoji="0" lang="en-GB" sz="2800" b="0" i="0" u="none" strike="noStrike" kern="1200" cap="none" spc="-1" normalizeH="0" baseline="0" noProof="0" dirty="0">
              <a:ln>
                <a:noFill/>
              </a:ln>
              <a:solidFill>
                <a:schemeClr val="bg1"/>
              </a:solidFill>
              <a:effectLst/>
              <a:uLnTx/>
              <a:uFillTx/>
              <a:latin typeface="Century Gothic" panose="020B0502020202020204" pitchFamily="34" charset="0"/>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386780" y="2543189"/>
            <a:ext cx="670265" cy="670264"/>
          </a:xfrm>
          <a:prstGeom prst="rect">
            <a:avLst/>
          </a:prstGeom>
        </p:spPr>
      </p:pic>
      <p:sp>
        <p:nvSpPr>
          <p:cNvPr id="3" name="TextBox 2">
            <a:extLst>
              <a:ext uri="{FF2B5EF4-FFF2-40B4-BE49-F238E27FC236}">
                <a16:creationId xmlns:a16="http://schemas.microsoft.com/office/drawing/2014/main" id="{5C6EEF37-903F-4D9E-B15C-0ABE12ED09F1}"/>
              </a:ext>
            </a:extLst>
          </p:cNvPr>
          <p:cNvSpPr txBox="1"/>
          <p:nvPr/>
        </p:nvSpPr>
        <p:spPr>
          <a:xfrm>
            <a:off x="6636711" y="2955345"/>
            <a:ext cx="1900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2" name="Picture 11" descr="A picture containing logo&#10;&#10;Description automatically generated">
            <a:extLst>
              <a:ext uri="{FF2B5EF4-FFF2-40B4-BE49-F238E27FC236}">
                <a16:creationId xmlns:a16="http://schemas.microsoft.com/office/drawing/2014/main" id="{9FCA7C63-3269-45F9-BF65-7D648D00740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15608" y="1728119"/>
            <a:ext cx="782977" cy="741218"/>
          </a:xfrm>
          <a:prstGeom prst="rect">
            <a:avLst/>
          </a:prstGeom>
        </p:spPr>
      </p:pic>
      <p:pic>
        <p:nvPicPr>
          <p:cNvPr id="34" name="Picture 33" descr="A picture containing text, table, worktable&#10;&#10;Description automatically generated">
            <a:extLst>
              <a:ext uri="{FF2B5EF4-FFF2-40B4-BE49-F238E27FC236}">
                <a16:creationId xmlns:a16="http://schemas.microsoft.com/office/drawing/2014/main" id="{2FD207E1-5241-455F-8EEA-E73C491CC7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45209" y="3392986"/>
            <a:ext cx="1375871" cy="719396"/>
          </a:xfrm>
          <a:prstGeom prst="rect">
            <a:avLst/>
          </a:prstGeom>
        </p:spPr>
      </p:pic>
      <p:sp>
        <p:nvSpPr>
          <p:cNvPr id="45" name="Speech Bubble: Rectangle with Corners Rounded 44">
            <a:extLst>
              <a:ext uri="{FF2B5EF4-FFF2-40B4-BE49-F238E27FC236}">
                <a16:creationId xmlns:a16="http://schemas.microsoft.com/office/drawing/2014/main" id="{8C874CCF-29BE-4F30-9403-05B010DAA91E}"/>
              </a:ext>
            </a:extLst>
          </p:cNvPr>
          <p:cNvSpPr/>
          <p:nvPr/>
        </p:nvSpPr>
        <p:spPr>
          <a:xfrm>
            <a:off x="7055426" y="1231411"/>
            <a:ext cx="3360239" cy="1357575"/>
          </a:xfrm>
          <a:prstGeom prst="wedgeRoundRectCallout">
            <a:avLst>
              <a:gd name="adj1" fmla="val -11393"/>
              <a:gd name="adj2" fmla="val 79368"/>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lang="en-GB" sz="3200" dirty="0">
                <a:solidFill>
                  <a:srgbClr val="002060"/>
                </a:solidFill>
                <a:latin typeface="Century Gothic"/>
              </a:rPr>
              <a:t>rot].</a:t>
            </a:r>
            <a:endParaRPr kumimoji="0" lang="en-GB" sz="32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47" name="Picture 46" descr="A picture containing text, transport&#10;&#10;Description automatically generated">
            <a:extLst>
              <a:ext uri="{FF2B5EF4-FFF2-40B4-BE49-F238E27FC236}">
                <a16:creationId xmlns:a16="http://schemas.microsoft.com/office/drawing/2014/main" id="{C04E287C-047A-406A-A681-CDECD6CD1EE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77383" y="3361158"/>
            <a:ext cx="752560" cy="643969"/>
          </a:xfrm>
          <a:prstGeom prst="rect">
            <a:avLst/>
          </a:prstGeom>
        </p:spPr>
      </p:pic>
      <p:pic>
        <p:nvPicPr>
          <p:cNvPr id="48" name="Picture 47" descr="A picture containing icon&#10;&#10;Description automatically generated">
            <a:extLst>
              <a:ext uri="{FF2B5EF4-FFF2-40B4-BE49-F238E27FC236}">
                <a16:creationId xmlns:a16="http://schemas.microsoft.com/office/drawing/2014/main" id="{00ECA030-69DB-44F2-830F-B19FF8EEFE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61452" y="3370773"/>
            <a:ext cx="839683" cy="634354"/>
          </a:xfrm>
          <a:prstGeom prst="rect">
            <a:avLst/>
          </a:prstGeom>
        </p:spPr>
      </p:pic>
      <p:pic>
        <p:nvPicPr>
          <p:cNvPr id="5" name="Picture 4">
            <a:extLst>
              <a:ext uri="{FF2B5EF4-FFF2-40B4-BE49-F238E27FC236}">
                <a16:creationId xmlns:a16="http://schemas.microsoft.com/office/drawing/2014/main" id="{D6901D84-50C1-4406-BE7E-2B9779D8E3FF}"/>
              </a:ext>
            </a:extLst>
          </p:cNvPr>
          <p:cNvPicPr>
            <a:picLocks noChangeAspect="1"/>
          </p:cNvPicPr>
          <p:nvPr/>
        </p:nvPicPr>
        <p:blipFill>
          <a:blip r:embed="rId18"/>
          <a:stretch>
            <a:fillRect/>
          </a:stretch>
        </p:blipFill>
        <p:spPr>
          <a:xfrm>
            <a:off x="2443608" y="1741907"/>
            <a:ext cx="382327" cy="762088"/>
          </a:xfrm>
          <a:prstGeom prst="rect">
            <a:avLst/>
          </a:prstGeom>
        </p:spPr>
      </p:pic>
      <p:pic>
        <p:nvPicPr>
          <p:cNvPr id="49" name="Picture 2" descr="Free vector graphics of Blackboard">
            <a:extLst>
              <a:ext uri="{FF2B5EF4-FFF2-40B4-BE49-F238E27FC236}">
                <a16:creationId xmlns:a16="http://schemas.microsoft.com/office/drawing/2014/main" id="{5D0EC9C0-7CCF-4436-8E42-17A933417C8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15508" y="4151182"/>
            <a:ext cx="1136899" cy="867128"/>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9DDA41B2-F632-4C7D-A20E-5E6AABEBCCD8}"/>
              </a:ext>
            </a:extLst>
          </p:cNvPr>
          <p:cNvSpPr/>
          <p:nvPr/>
        </p:nvSpPr>
        <p:spPr>
          <a:xfrm>
            <a:off x="1980044" y="2456163"/>
            <a:ext cx="1264768" cy="844316"/>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B2F5EF94-EC3C-4C9B-82EA-B127B2633DEF}"/>
              </a:ext>
            </a:extLst>
          </p:cNvPr>
          <p:cNvSpPr/>
          <p:nvPr/>
        </p:nvSpPr>
        <p:spPr>
          <a:xfrm>
            <a:off x="8651755" y="3285727"/>
            <a:ext cx="1371696" cy="750845"/>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4ACFB743-3858-47F6-9864-C320F5C494DF}"/>
              </a:ext>
            </a:extLst>
          </p:cNvPr>
          <p:cNvSpPr/>
          <p:nvPr/>
        </p:nvSpPr>
        <p:spPr>
          <a:xfrm>
            <a:off x="1989523" y="1679457"/>
            <a:ext cx="1235071" cy="789879"/>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descr="A picture containing text, transport&#10;&#10;Description automatically generated">
            <a:extLst>
              <a:ext uri="{FF2B5EF4-FFF2-40B4-BE49-F238E27FC236}">
                <a16:creationId xmlns:a16="http://schemas.microsoft.com/office/drawing/2014/main" id="{8238AFCA-45C2-42EF-9F91-8A56E8EC8AD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64485" y="4265151"/>
            <a:ext cx="752560" cy="643969"/>
          </a:xfrm>
          <a:prstGeom prst="rect">
            <a:avLst/>
          </a:prstGeom>
        </p:spPr>
      </p:pic>
      <p:sp>
        <p:nvSpPr>
          <p:cNvPr id="54" name="Rectangle: Rounded Corners 53">
            <a:extLst>
              <a:ext uri="{FF2B5EF4-FFF2-40B4-BE49-F238E27FC236}">
                <a16:creationId xmlns:a16="http://schemas.microsoft.com/office/drawing/2014/main" id="{10610DF2-9561-4CD0-83AC-8ED4473F5C22}"/>
              </a:ext>
            </a:extLst>
          </p:cNvPr>
          <p:cNvSpPr/>
          <p:nvPr/>
        </p:nvSpPr>
        <p:spPr>
          <a:xfrm>
            <a:off x="4491830" y="3275715"/>
            <a:ext cx="1604170" cy="844316"/>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3AB42F2A-728D-4C91-98A0-70199ACE87D4}"/>
              </a:ext>
            </a:extLst>
          </p:cNvPr>
          <p:cNvSpPr/>
          <p:nvPr/>
        </p:nvSpPr>
        <p:spPr>
          <a:xfrm>
            <a:off x="4514173" y="4131179"/>
            <a:ext cx="1580806" cy="844316"/>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55D803D2-7829-452E-8D89-7A6B54068815}"/>
              </a:ext>
            </a:extLst>
          </p:cNvPr>
          <p:cNvPicPr>
            <a:picLocks noChangeAspect="1"/>
          </p:cNvPicPr>
          <p:nvPr/>
        </p:nvPicPr>
        <p:blipFill>
          <a:blip r:embed="rId20"/>
          <a:stretch>
            <a:fillRect/>
          </a:stretch>
        </p:blipFill>
        <p:spPr>
          <a:xfrm>
            <a:off x="2440665" y="5821346"/>
            <a:ext cx="462951" cy="777097"/>
          </a:xfrm>
          <a:prstGeom prst="rect">
            <a:avLst/>
          </a:prstGeom>
        </p:spPr>
      </p:pic>
      <p:pic>
        <p:nvPicPr>
          <p:cNvPr id="11" name="Picture 10">
            <a:extLst>
              <a:ext uri="{FF2B5EF4-FFF2-40B4-BE49-F238E27FC236}">
                <a16:creationId xmlns:a16="http://schemas.microsoft.com/office/drawing/2014/main" id="{B0641520-55F3-4E37-947C-796CE17DED9C}"/>
              </a:ext>
            </a:extLst>
          </p:cNvPr>
          <p:cNvPicPr>
            <a:picLocks noChangeAspect="1"/>
          </p:cNvPicPr>
          <p:nvPr/>
        </p:nvPicPr>
        <p:blipFill>
          <a:blip r:embed="rId21"/>
          <a:stretch>
            <a:fillRect/>
          </a:stretch>
        </p:blipFill>
        <p:spPr>
          <a:xfrm>
            <a:off x="2306185" y="5058752"/>
            <a:ext cx="676715" cy="664522"/>
          </a:xfrm>
          <a:prstGeom prst="rect">
            <a:avLst/>
          </a:prstGeom>
        </p:spPr>
      </p:pic>
      <p:sp>
        <p:nvSpPr>
          <p:cNvPr id="56" name="Rectangle: Rounded Corners 55">
            <a:extLst>
              <a:ext uri="{FF2B5EF4-FFF2-40B4-BE49-F238E27FC236}">
                <a16:creationId xmlns:a16="http://schemas.microsoft.com/office/drawing/2014/main" id="{BD5B2EC9-95A6-401C-8854-715F8402742A}"/>
              </a:ext>
            </a:extLst>
          </p:cNvPr>
          <p:cNvSpPr/>
          <p:nvPr/>
        </p:nvSpPr>
        <p:spPr>
          <a:xfrm>
            <a:off x="2002387" y="4971011"/>
            <a:ext cx="1264768" cy="814712"/>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BC631054-BBD9-46F2-8600-60C3A8C32579}"/>
              </a:ext>
            </a:extLst>
          </p:cNvPr>
          <p:cNvSpPr/>
          <p:nvPr/>
        </p:nvSpPr>
        <p:spPr>
          <a:xfrm>
            <a:off x="4515194" y="5785723"/>
            <a:ext cx="1580806" cy="794384"/>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01163881-16E9-417B-B7AE-DC73761E0215}"/>
              </a:ext>
            </a:extLst>
          </p:cNvPr>
          <p:cNvPicPr>
            <a:picLocks noChangeAspect="1"/>
          </p:cNvPicPr>
          <p:nvPr/>
        </p:nvPicPr>
        <p:blipFill>
          <a:blip r:embed="rId22"/>
          <a:stretch>
            <a:fillRect/>
          </a:stretch>
        </p:blipFill>
        <p:spPr>
          <a:xfrm>
            <a:off x="4938837" y="2531684"/>
            <a:ext cx="325172" cy="655506"/>
          </a:xfrm>
          <a:prstGeom prst="rect">
            <a:avLst/>
          </a:prstGeom>
        </p:spPr>
      </p:pic>
      <p:pic>
        <p:nvPicPr>
          <p:cNvPr id="2052" name="Picture 4" descr="Mouse, Mice, Animal, Rodent, Small">
            <a:extLst>
              <a:ext uri="{FF2B5EF4-FFF2-40B4-BE49-F238E27FC236}">
                <a16:creationId xmlns:a16="http://schemas.microsoft.com/office/drawing/2014/main" id="{42F35536-3BDA-46B8-A8D3-732CB38E3D8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04373" y="3526338"/>
            <a:ext cx="535408" cy="5291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lephant, Africa, Cartoon, Comic, Cute">
            <a:extLst>
              <a:ext uri="{FF2B5EF4-FFF2-40B4-BE49-F238E27FC236}">
                <a16:creationId xmlns:a16="http://schemas.microsoft.com/office/drawing/2014/main" id="{84A7FAAC-E8F0-49B2-BA13-EAF27FD874B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615509" y="5072133"/>
            <a:ext cx="1007932" cy="61636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B22B61C8-0F91-4076-A4FB-28FC4BF81B24}"/>
              </a:ext>
            </a:extLst>
          </p:cNvPr>
          <p:cNvSpPr txBox="1"/>
          <p:nvPr/>
        </p:nvSpPr>
        <p:spPr>
          <a:xfrm>
            <a:off x="4661418" y="5106507"/>
            <a:ext cx="569951" cy="369332"/>
          </a:xfrm>
          <a:prstGeom prst="rect">
            <a:avLst/>
          </a:prstGeom>
          <a:noFill/>
        </p:spPr>
        <p:txBody>
          <a:bodyPr wrap="square" rtlCol="0">
            <a:spAutoFit/>
          </a:bodyPr>
          <a:lstStyle/>
          <a:p>
            <a:r>
              <a:rPr lang="en-GB" dirty="0">
                <a:solidFill>
                  <a:srgbClr val="002060"/>
                </a:solidFill>
              </a:rPr>
              <a:t>big</a:t>
            </a:r>
          </a:p>
        </p:txBody>
      </p:sp>
      <p:sp>
        <p:nvSpPr>
          <p:cNvPr id="63" name="CustomShape 23">
            <a:hlinkClick r:id="" action="ppaction://noaction">
              <a:snd r:embed="rId25" name="T2_W2_7.11.wav"/>
            </a:hlinkClick>
            <a:extLst>
              <a:ext uri="{FF2B5EF4-FFF2-40B4-BE49-F238E27FC236}">
                <a16:creationId xmlns:a16="http://schemas.microsoft.com/office/drawing/2014/main" id="{4415A50F-C539-4770-9B5C-8B79E02A7D07}"/>
              </a:ext>
            </a:extLst>
          </p:cNvPr>
          <p:cNvSpPr/>
          <p:nvPr/>
        </p:nvSpPr>
        <p:spPr>
          <a:xfrm>
            <a:off x="220867" y="1883005"/>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4" name="CustomShape 23">
            <a:hlinkClick r:id="" action="ppaction://noaction">
              <a:snd r:embed="rId26" name="T2_W2_7.12.wav"/>
            </a:hlinkClick>
            <a:extLst>
              <a:ext uri="{FF2B5EF4-FFF2-40B4-BE49-F238E27FC236}">
                <a16:creationId xmlns:a16="http://schemas.microsoft.com/office/drawing/2014/main" id="{13A1143B-13BE-42B0-B717-677357B88ABB}"/>
              </a:ext>
            </a:extLst>
          </p:cNvPr>
          <p:cNvSpPr/>
          <p:nvPr/>
        </p:nvSpPr>
        <p:spPr>
          <a:xfrm>
            <a:off x="223866" y="2656076"/>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5" name="CustomShape 23">
            <a:hlinkClick r:id="" action="ppaction://noaction">
              <a:snd r:embed="rId27" name="T2_W2_7.13.wav"/>
            </a:hlinkClick>
            <a:extLst>
              <a:ext uri="{FF2B5EF4-FFF2-40B4-BE49-F238E27FC236}">
                <a16:creationId xmlns:a16="http://schemas.microsoft.com/office/drawing/2014/main" id="{244B06DD-990B-44FC-9D93-B58AC0006963}"/>
              </a:ext>
            </a:extLst>
          </p:cNvPr>
          <p:cNvSpPr/>
          <p:nvPr/>
        </p:nvSpPr>
        <p:spPr>
          <a:xfrm>
            <a:off x="220867" y="3434716"/>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6" name="CustomShape 23">
            <a:hlinkClick r:id="" action="ppaction://noaction">
              <a:snd r:embed="rId28" name="T2_W2_7.14.wav"/>
            </a:hlinkClick>
            <a:extLst>
              <a:ext uri="{FF2B5EF4-FFF2-40B4-BE49-F238E27FC236}">
                <a16:creationId xmlns:a16="http://schemas.microsoft.com/office/drawing/2014/main" id="{198828DF-1D2C-44B0-A27B-9B464D64CC7F}"/>
              </a:ext>
            </a:extLst>
          </p:cNvPr>
          <p:cNvSpPr/>
          <p:nvPr/>
        </p:nvSpPr>
        <p:spPr>
          <a:xfrm>
            <a:off x="215876" y="4287841"/>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7" name="CustomShape 23">
            <a:hlinkClick r:id="" action="ppaction://noaction">
              <a:snd r:embed="rId29" name="T2_W2_7.15.wav"/>
            </a:hlinkClick>
            <a:extLst>
              <a:ext uri="{FF2B5EF4-FFF2-40B4-BE49-F238E27FC236}">
                <a16:creationId xmlns:a16="http://schemas.microsoft.com/office/drawing/2014/main" id="{5A948A7F-5185-4CAF-AE38-9D3D211AD454}"/>
              </a:ext>
            </a:extLst>
          </p:cNvPr>
          <p:cNvSpPr/>
          <p:nvPr/>
        </p:nvSpPr>
        <p:spPr>
          <a:xfrm>
            <a:off x="227987" y="5195057"/>
            <a:ext cx="464040" cy="391911"/>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8" name="CustomShape 23">
            <a:hlinkClick r:id="" action="ppaction://noaction">
              <a:snd r:embed="rId30" name="T2_W2_7.16.wav"/>
            </a:hlinkClick>
            <a:extLst>
              <a:ext uri="{FF2B5EF4-FFF2-40B4-BE49-F238E27FC236}">
                <a16:creationId xmlns:a16="http://schemas.microsoft.com/office/drawing/2014/main" id="{A3298F59-9816-447F-A4C5-669DAC785193}"/>
              </a:ext>
            </a:extLst>
          </p:cNvPr>
          <p:cNvSpPr/>
          <p:nvPr/>
        </p:nvSpPr>
        <p:spPr>
          <a:xfrm>
            <a:off x="251594" y="5959769"/>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9" name="CustomShape 23">
            <a:hlinkClick r:id="" action="ppaction://noaction">
              <a:snd r:embed="rId31" name="T2_W2_7.10.wav"/>
            </a:hlinkClick>
            <a:extLst>
              <a:ext uri="{FF2B5EF4-FFF2-40B4-BE49-F238E27FC236}">
                <a16:creationId xmlns:a16="http://schemas.microsoft.com/office/drawing/2014/main" id="{8F346131-2F75-4FB3-8640-AF059F8020E0}"/>
              </a:ext>
            </a:extLst>
          </p:cNvPr>
          <p:cNvSpPr/>
          <p:nvPr/>
        </p:nvSpPr>
        <p:spPr>
          <a:xfrm>
            <a:off x="7469339" y="3523634"/>
            <a:ext cx="464040" cy="396360"/>
          </a:xfrm>
          <a:prstGeom prst="actionButtonBlank">
            <a:avLst/>
          </a:prstGeom>
          <a:solidFill>
            <a:srgbClr val="FFD10D"/>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002060"/>
                </a:solidFill>
                <a:latin typeface="Century Gothic" panose="020B0502020202020204" pitchFamily="34" charset="0"/>
                <a:ea typeface="DejaVu San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77232EBC-FAF2-4579-87B1-6CEA13D0694D}"/>
              </a:ext>
            </a:extLst>
          </p:cNvPr>
          <p:cNvSpPr txBox="1"/>
          <p:nvPr/>
        </p:nvSpPr>
        <p:spPr>
          <a:xfrm>
            <a:off x="8292947" y="1911034"/>
            <a:ext cx="982631" cy="578701"/>
          </a:xfrm>
          <a:prstGeom prst="rect">
            <a:avLst/>
          </a:prstGeom>
          <a:solidFill>
            <a:schemeClr val="bg1"/>
          </a:solidFill>
        </p:spPr>
        <p:txBody>
          <a:bodyPr wrap="square" rtlCol="0">
            <a:spAutoFit/>
          </a:bodyPr>
          <a:lstStyle/>
          <a:p>
            <a:endParaRPr lang="en-GB" dirty="0"/>
          </a:p>
        </p:txBody>
      </p:sp>
      <p:pic>
        <p:nvPicPr>
          <p:cNvPr id="61" name="Picture 60">
            <a:extLst>
              <a:ext uri="{FF2B5EF4-FFF2-40B4-BE49-F238E27FC236}">
                <a16:creationId xmlns:a16="http://schemas.microsoft.com/office/drawing/2014/main" id="{E74CFEEF-A7CB-4564-AD8F-B642F05C0988}"/>
              </a:ext>
            </a:extLst>
          </p:cNvPr>
          <p:cNvPicPr>
            <a:picLocks noChangeAspect="1"/>
          </p:cNvPicPr>
          <p:nvPr/>
        </p:nvPicPr>
        <p:blipFill>
          <a:blip r:embed="rId32"/>
          <a:stretch>
            <a:fillRect/>
          </a:stretch>
        </p:blipFill>
        <p:spPr>
          <a:xfrm>
            <a:off x="4844733" y="5884108"/>
            <a:ext cx="773272" cy="684263"/>
          </a:xfrm>
          <a:prstGeom prst="rect">
            <a:avLst/>
          </a:prstGeom>
        </p:spPr>
      </p:pic>
      <p:sp>
        <p:nvSpPr>
          <p:cNvPr id="73" name="Speech Bubble: Rectangle with Corners Rounded 72">
            <a:extLst>
              <a:ext uri="{FF2B5EF4-FFF2-40B4-BE49-F238E27FC236}">
                <a16:creationId xmlns:a16="http://schemas.microsoft.com/office/drawing/2014/main" id="{86A11817-58BA-4C7F-8F80-0923B6809695}"/>
              </a:ext>
            </a:extLst>
          </p:cNvPr>
          <p:cNvSpPr/>
          <p:nvPr/>
        </p:nvSpPr>
        <p:spPr>
          <a:xfrm>
            <a:off x="7071329" y="4623018"/>
            <a:ext cx="2337240" cy="898230"/>
          </a:xfrm>
          <a:prstGeom prst="wedgeRoundRectCallout">
            <a:avLst>
              <a:gd name="adj1" fmla="val -2987"/>
              <a:gd name="adj2" fmla="val -108953"/>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B. is short for </a:t>
            </a:r>
            <a:r>
              <a:rPr lang="en-GB" sz="2400" b="1" dirty="0" err="1">
                <a:solidFill>
                  <a:schemeClr val="bg1"/>
                </a:solidFill>
              </a:rPr>
              <a:t>Beispiel</a:t>
            </a:r>
            <a:r>
              <a:rPr lang="en-GB" sz="2400" b="1" dirty="0">
                <a:solidFill>
                  <a:schemeClr val="bg1"/>
                </a:solidFill>
              </a:rPr>
              <a:t>.</a:t>
            </a:r>
          </a:p>
        </p:txBody>
      </p:sp>
      <p:sp>
        <p:nvSpPr>
          <p:cNvPr id="74" name="Speech Bubble: Rectangle with Corners Rounded 73">
            <a:extLst>
              <a:ext uri="{FF2B5EF4-FFF2-40B4-BE49-F238E27FC236}">
                <a16:creationId xmlns:a16="http://schemas.microsoft.com/office/drawing/2014/main" id="{C1FDEC20-A098-46BD-815D-FB6C8E454491}"/>
              </a:ext>
            </a:extLst>
          </p:cNvPr>
          <p:cNvSpPr/>
          <p:nvPr/>
        </p:nvSpPr>
        <p:spPr>
          <a:xfrm>
            <a:off x="8006495" y="5880133"/>
            <a:ext cx="4023017" cy="898230"/>
          </a:xfrm>
          <a:prstGeom prst="wedgeRoundRectCallout">
            <a:avLst>
              <a:gd name="adj1" fmla="val -94118"/>
              <a:gd name="adj2" fmla="val -88593"/>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Which of these words are nouns? Which are adjectives or adverbs?</a:t>
            </a:r>
          </a:p>
        </p:txBody>
      </p:sp>
      <p:pic>
        <p:nvPicPr>
          <p:cNvPr id="75" name="Graphic 74" descr="Teacher">
            <a:extLst>
              <a:ext uri="{FF2B5EF4-FFF2-40B4-BE49-F238E27FC236}">
                <a16:creationId xmlns:a16="http://schemas.microsoft.com/office/drawing/2014/main" id="{96BD44D5-0BA3-47DE-8F97-088A04D96152}"/>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1058" y="320265"/>
            <a:ext cx="914400" cy="914400"/>
          </a:xfrm>
          <a:prstGeom prst="rect">
            <a:avLst/>
          </a:prstGeom>
        </p:spPr>
      </p:pic>
    </p:spTree>
    <p:extLst>
      <p:ext uri="{BB962C8B-B14F-4D97-AF65-F5344CB8AC3E}">
        <p14:creationId xmlns:p14="http://schemas.microsoft.com/office/powerpoint/2010/main" val="53996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5" grpId="0" animBg="1"/>
      <p:bldP spid="3" grpId="0"/>
      <p:bldP spid="45" grpId="0" animBg="1"/>
      <p:bldP spid="50" grpId="0" animBg="1"/>
      <p:bldP spid="51" grpId="0" animBg="1"/>
      <p:bldP spid="52" grpId="0" animBg="1"/>
      <p:bldP spid="54" grpId="0" animBg="1"/>
      <p:bldP spid="55" grpId="0" animBg="1"/>
      <p:bldP spid="56" grpId="0" animBg="1"/>
      <p:bldP spid="57" grpId="0" animBg="1"/>
      <p:bldP spid="63" grpId="0" animBg="1"/>
      <p:bldP spid="64" grpId="0" animBg="1"/>
      <p:bldP spid="65" grpId="0" animBg="1"/>
      <p:bldP spid="66" grpId="0" animBg="1"/>
      <p:bldP spid="67" grpId="0" animBg="1"/>
      <p:bldP spid="68" grpId="0" animBg="1"/>
      <p:bldP spid="69" grpId="0" animBg="1"/>
      <p:bldP spid="60" grpId="0" animBg="1"/>
      <p:bldP spid="73" grpId="0" animBg="1"/>
      <p:bldP spid="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2D7B388-E37D-4BBE-98B3-C210D35E2E46}"/>
              </a:ext>
            </a:extLst>
          </p:cNvPr>
          <p:cNvPicPr>
            <a:picLocks noChangeAspect="1"/>
          </p:cNvPicPr>
          <p:nvPr/>
        </p:nvPicPr>
        <p:blipFill>
          <a:blip r:embed="rId5"/>
          <a:stretch>
            <a:fillRect/>
          </a:stretch>
        </p:blipFill>
        <p:spPr>
          <a:xfrm>
            <a:off x="8255290" y="4102011"/>
            <a:ext cx="1619250" cy="1619250"/>
          </a:xfrm>
          <a:prstGeom prst="rect">
            <a:avLst/>
          </a:prstGeom>
        </p:spPr>
      </p:pic>
      <p:sp>
        <p:nvSpPr>
          <p:cNvPr id="13" name="Speech Bubble: Rectangle with Corners Rounded 12">
            <a:hlinkClick r:id="" action="ppaction://noaction">
              <a:snd r:embed="rId6" name="T2_W2_8.1.wav"/>
            </a:hlinkClick>
            <a:extLst>
              <a:ext uri="{FF2B5EF4-FFF2-40B4-BE49-F238E27FC236}">
                <a16:creationId xmlns:a16="http://schemas.microsoft.com/office/drawing/2014/main" id="{7E81ABAB-1026-44A4-977B-9224FD8D8D52}"/>
              </a:ext>
            </a:extLst>
          </p:cNvPr>
          <p:cNvSpPr/>
          <p:nvPr/>
        </p:nvSpPr>
        <p:spPr>
          <a:xfrm>
            <a:off x="1084535" y="247872"/>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grpSp>
        <p:nvGrpSpPr>
          <p:cNvPr id="6" name="Group 5">
            <a:extLst>
              <a:ext uri="{FF2B5EF4-FFF2-40B4-BE49-F238E27FC236}">
                <a16:creationId xmlns:a16="http://schemas.microsoft.com/office/drawing/2014/main" id="{238C19E7-2558-482A-94C3-5A0BF48BDEF0}"/>
              </a:ext>
            </a:extLst>
          </p:cNvPr>
          <p:cNvGrpSpPr/>
          <p:nvPr/>
        </p:nvGrpSpPr>
        <p:grpSpPr>
          <a:xfrm>
            <a:off x="10669798" y="269591"/>
            <a:ext cx="1240568" cy="1008631"/>
            <a:chOff x="10818487" y="2376307"/>
            <a:chExt cx="1240568" cy="1008631"/>
          </a:xfrm>
        </p:grpSpPr>
        <p:sp>
          <p:nvSpPr>
            <p:cNvPr id="7" name="Oval 6">
              <a:extLst>
                <a:ext uri="{FF2B5EF4-FFF2-40B4-BE49-F238E27FC236}">
                  <a16:creationId xmlns:a16="http://schemas.microsoft.com/office/drawing/2014/main" id="{13831925-8FD0-42E1-8D83-CDA3906F3C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xplosion: 8 Points 7">
              <a:extLst>
                <a:ext uri="{FF2B5EF4-FFF2-40B4-BE49-F238E27FC236}">
                  <a16:creationId xmlns:a16="http://schemas.microsoft.com/office/drawing/2014/main" id="{0602AC32-05EB-4ACA-AD5E-062A4E3152CA}"/>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xplosion: 8 Points 8">
              <a:extLst>
                <a:ext uri="{FF2B5EF4-FFF2-40B4-BE49-F238E27FC236}">
                  <a16:creationId xmlns:a16="http://schemas.microsoft.com/office/drawing/2014/main" id="{D0F97A15-AB43-43D2-8837-18203D2E2661}"/>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0" name="TextBox 9">
              <a:extLst>
                <a:ext uri="{FF2B5EF4-FFF2-40B4-BE49-F238E27FC236}">
                  <a16:creationId xmlns:a16="http://schemas.microsoft.com/office/drawing/2014/main" id="{180F1AB1-7DB7-4B61-A034-18D3216DC7BA}"/>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11" name="Graphic 10" descr="Teacher">
            <a:extLst>
              <a:ext uri="{FF2B5EF4-FFF2-40B4-BE49-F238E27FC236}">
                <a16:creationId xmlns:a16="http://schemas.microsoft.com/office/drawing/2014/main" id="{4D8A4AEB-8E41-4221-BAE7-C8E0D427EE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401" y="33892"/>
            <a:ext cx="914400" cy="914400"/>
          </a:xfrm>
          <a:prstGeom prst="rect">
            <a:avLst/>
          </a:prstGeom>
        </p:spPr>
      </p:pic>
      <p:sp>
        <p:nvSpPr>
          <p:cNvPr id="12" name="TextBox 11">
            <a:hlinkClick r:id="" action="ppaction://noaction">
              <a:snd r:embed="rId6" name="T2_W2_8.1.wav"/>
            </a:hlinkClick>
            <a:extLst>
              <a:ext uri="{FF2B5EF4-FFF2-40B4-BE49-F238E27FC236}">
                <a16:creationId xmlns:a16="http://schemas.microsoft.com/office/drawing/2014/main" id="{A8E16FB3-1A12-4B21-A98E-8BD6A645D3DD}"/>
              </a:ext>
            </a:extLst>
          </p:cNvPr>
          <p:cNvSpPr txBox="1"/>
          <p:nvPr/>
        </p:nvSpPr>
        <p:spPr>
          <a:xfrm>
            <a:off x="1165948" y="231670"/>
            <a:ext cx="296216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0" name="TextBox 19">
            <a:hlinkClick r:id="" action="ppaction://noaction">
              <a:snd r:embed="rId9" name="T2_W2_8.3.wav"/>
            </a:hlinkClick>
            <a:extLst>
              <a:ext uri="{FF2B5EF4-FFF2-40B4-BE49-F238E27FC236}">
                <a16:creationId xmlns:a16="http://schemas.microsoft.com/office/drawing/2014/main" id="{33CCCA19-5089-47F7-9882-2FAF13A6C1D6}"/>
              </a:ext>
            </a:extLst>
          </p:cNvPr>
          <p:cNvSpPr txBox="1"/>
          <p:nvPr/>
        </p:nvSpPr>
        <p:spPr>
          <a:xfrm>
            <a:off x="2536641" y="5842869"/>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die Frau</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hlinkClick r:id="" action="ppaction://noaction">
              <a:snd r:embed="rId10" name="T2_W2_8.2.wav"/>
            </a:hlinkClick>
            <a:extLst>
              <a:ext uri="{FF2B5EF4-FFF2-40B4-BE49-F238E27FC236}">
                <a16:creationId xmlns:a16="http://schemas.microsoft.com/office/drawing/2014/main" id="{94969DDD-73F8-4438-8D49-B79D8BF6853A}"/>
              </a:ext>
            </a:extLst>
          </p:cNvPr>
          <p:cNvSpPr txBox="1"/>
          <p:nvPr/>
        </p:nvSpPr>
        <p:spPr>
          <a:xfrm>
            <a:off x="97430" y="3654986"/>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der Mann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hlinkClick r:id="" action="ppaction://noaction">
              <a:snd r:embed="rId11" name="T2_W2_8.4.wav"/>
            </a:hlinkClick>
            <a:extLst>
              <a:ext uri="{FF2B5EF4-FFF2-40B4-BE49-F238E27FC236}">
                <a16:creationId xmlns:a16="http://schemas.microsoft.com/office/drawing/2014/main" id="{303C7C57-9ECE-4044-9B34-A2EB727011BF}"/>
              </a:ext>
            </a:extLst>
          </p:cNvPr>
          <p:cNvSpPr txBox="1"/>
          <p:nvPr/>
        </p:nvSpPr>
        <p:spPr>
          <a:xfrm>
            <a:off x="4735713" y="3611978"/>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der Lehrer</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hlinkClick r:id="" action="ppaction://noaction">
              <a:snd r:embed="rId12" name="T2_W2_8.5.wav"/>
            </a:hlinkClick>
            <a:extLst>
              <a:ext uri="{FF2B5EF4-FFF2-40B4-BE49-F238E27FC236}">
                <a16:creationId xmlns:a16="http://schemas.microsoft.com/office/drawing/2014/main" id="{5243C055-2C4C-4E73-9EDB-F104F48B24D8}"/>
              </a:ext>
            </a:extLst>
          </p:cNvPr>
          <p:cNvSpPr txBox="1"/>
          <p:nvPr/>
        </p:nvSpPr>
        <p:spPr>
          <a:xfrm>
            <a:off x="7309246" y="5842869"/>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die </a:t>
            </a:r>
            <a:r>
              <a:rPr lang="en-GB" sz="3600" b="1" dirty="0" err="1">
                <a:solidFill>
                  <a:prstClr val="white"/>
                </a:solidFill>
                <a:latin typeface="Century Gothic" panose="020B0502020202020204" pitchFamily="34" charset="0"/>
              </a:rPr>
              <a:t>Lehrerin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hlinkClick r:id="" action="ppaction://noaction">
              <a:snd r:embed="rId13" name="T2_W2_8.6.wav"/>
            </a:hlinkClick>
            <a:extLst>
              <a:ext uri="{FF2B5EF4-FFF2-40B4-BE49-F238E27FC236}">
                <a16:creationId xmlns:a16="http://schemas.microsoft.com/office/drawing/2014/main" id="{57F4CEF1-0D7A-4E3A-947F-D4D2B7601C6E}"/>
              </a:ext>
            </a:extLst>
          </p:cNvPr>
          <p:cNvSpPr txBox="1"/>
          <p:nvPr/>
        </p:nvSpPr>
        <p:spPr>
          <a:xfrm>
            <a:off x="8903059" y="2469830"/>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err="1">
                <a:solidFill>
                  <a:prstClr val="white"/>
                </a:solidFill>
                <a:latin typeface="Century Gothic" panose="020B0502020202020204" pitchFamily="34" charset="0"/>
              </a:rPr>
              <a:t>sehr</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594B570C-4B71-4B01-B698-989553AC0576}"/>
              </a:ext>
            </a:extLst>
          </p:cNvPr>
          <p:cNvPicPr>
            <a:picLocks noChangeAspect="1"/>
          </p:cNvPicPr>
          <p:nvPr/>
        </p:nvPicPr>
        <p:blipFill>
          <a:blip r:embed="rId14"/>
          <a:stretch>
            <a:fillRect/>
          </a:stretch>
        </p:blipFill>
        <p:spPr>
          <a:xfrm>
            <a:off x="3328051" y="4162990"/>
            <a:ext cx="1226926" cy="1569856"/>
          </a:xfrm>
          <a:prstGeom prst="rect">
            <a:avLst/>
          </a:prstGeom>
        </p:spPr>
      </p:pic>
      <p:pic>
        <p:nvPicPr>
          <p:cNvPr id="26" name="Picture 25">
            <a:extLst>
              <a:ext uri="{FF2B5EF4-FFF2-40B4-BE49-F238E27FC236}">
                <a16:creationId xmlns:a16="http://schemas.microsoft.com/office/drawing/2014/main" id="{6AD847F4-04C1-4020-A838-3A50ABA3F397}"/>
              </a:ext>
            </a:extLst>
          </p:cNvPr>
          <p:cNvPicPr>
            <a:picLocks noChangeAspect="1"/>
          </p:cNvPicPr>
          <p:nvPr/>
        </p:nvPicPr>
        <p:blipFill>
          <a:blip r:embed="rId15"/>
          <a:stretch>
            <a:fillRect/>
          </a:stretch>
        </p:blipFill>
        <p:spPr>
          <a:xfrm>
            <a:off x="845694" y="1871190"/>
            <a:ext cx="1104996" cy="1615580"/>
          </a:xfrm>
          <a:prstGeom prst="rect">
            <a:avLst/>
          </a:prstGeom>
        </p:spPr>
      </p:pic>
      <p:pic>
        <p:nvPicPr>
          <p:cNvPr id="1026" name="Picture 2" descr="Male, Man, Teacher, Professor">
            <a:extLst>
              <a:ext uri="{FF2B5EF4-FFF2-40B4-BE49-F238E27FC236}">
                <a16:creationId xmlns:a16="http://schemas.microsoft.com/office/drawing/2014/main" id="{46A3A21E-BB60-4ED7-AB9C-91F85E51E81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29767" y="2077035"/>
            <a:ext cx="1892751" cy="135196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664597D-E729-4C1D-909B-22AFFD9AD772}"/>
              </a:ext>
            </a:extLst>
          </p:cNvPr>
          <p:cNvSpPr txBox="1"/>
          <p:nvPr/>
        </p:nvSpPr>
        <p:spPr>
          <a:xfrm>
            <a:off x="9866290" y="1754161"/>
            <a:ext cx="2177022" cy="769441"/>
          </a:xfrm>
          <a:prstGeom prst="rect">
            <a:avLst/>
          </a:prstGeom>
          <a:noFill/>
        </p:spPr>
        <p:txBody>
          <a:bodyPr wrap="square" rtlCol="0">
            <a:spAutoFit/>
          </a:bodyPr>
          <a:lstStyle/>
          <a:p>
            <a:r>
              <a:rPr lang="en-GB" sz="4400" dirty="0">
                <a:solidFill>
                  <a:srgbClr val="00B050"/>
                </a:solidFill>
                <a:latin typeface="Segoe Print" panose="02000600000000000000" pitchFamily="2" charset="0"/>
              </a:rPr>
              <a:t>very</a:t>
            </a:r>
          </a:p>
        </p:txBody>
      </p:sp>
      <p:sp>
        <p:nvSpPr>
          <p:cNvPr id="30" name="Oval Callout 19">
            <a:extLst>
              <a:ext uri="{FF2B5EF4-FFF2-40B4-BE49-F238E27FC236}">
                <a16:creationId xmlns:a16="http://schemas.microsoft.com/office/drawing/2014/main" id="{47CA480A-EE2D-4C2A-988B-05263A09E69F}"/>
              </a:ext>
            </a:extLst>
          </p:cNvPr>
          <p:cNvSpPr/>
          <p:nvPr/>
        </p:nvSpPr>
        <p:spPr>
          <a:xfrm>
            <a:off x="1192734" y="4406838"/>
            <a:ext cx="3678708" cy="750583"/>
          </a:xfrm>
          <a:prstGeom prst="wedgeEllipseCallout">
            <a:avLst>
              <a:gd name="adj1" fmla="val -38837"/>
              <a:gd name="adj2" fmla="val 146146"/>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Ich</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bin Frau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Tahler</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a:t>
            </a:r>
          </a:p>
        </p:txBody>
      </p:sp>
      <p:sp>
        <p:nvSpPr>
          <p:cNvPr id="31" name="Oval Callout 19">
            <a:extLst>
              <a:ext uri="{FF2B5EF4-FFF2-40B4-BE49-F238E27FC236}">
                <a16:creationId xmlns:a16="http://schemas.microsoft.com/office/drawing/2014/main" id="{BB4A98F9-9343-4C2A-8A8B-28F97C88C04C}"/>
              </a:ext>
            </a:extLst>
          </p:cNvPr>
          <p:cNvSpPr/>
          <p:nvPr/>
        </p:nvSpPr>
        <p:spPr>
          <a:xfrm>
            <a:off x="3053751" y="664725"/>
            <a:ext cx="5383166" cy="1288893"/>
          </a:xfrm>
          <a:prstGeom prst="wedgeEllipseCallout">
            <a:avLst>
              <a:gd name="adj1" fmla="val -61047"/>
              <a:gd name="adj2" fmla="val 70056"/>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To</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say (the) man we use der Mann. But to say Mr XXX we need a different word: Herr </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32" name="Oval Callout 19">
            <a:extLst>
              <a:ext uri="{FF2B5EF4-FFF2-40B4-BE49-F238E27FC236}">
                <a16:creationId xmlns:a16="http://schemas.microsoft.com/office/drawing/2014/main" id="{AD67BC21-FE5F-429D-8451-133A04935926}"/>
              </a:ext>
            </a:extLst>
          </p:cNvPr>
          <p:cNvSpPr/>
          <p:nvPr/>
        </p:nvSpPr>
        <p:spPr>
          <a:xfrm>
            <a:off x="7667670" y="1323746"/>
            <a:ext cx="1732478" cy="1172633"/>
          </a:xfrm>
          <a:prstGeom prst="wedgeEllipseCallout">
            <a:avLst>
              <a:gd name="adj1" fmla="val -158111"/>
              <a:gd name="adj2" fmla="val 42479"/>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rPr>
              <a:t>Ich</a:t>
            </a:r>
            <a:r>
              <a:rPr kumimoji="0" lang="en-GB" sz="2000" b="1" i="0" u="none" strike="noStrike" kern="0" cap="none" spc="0" normalizeH="0" noProof="0" dirty="0">
                <a:ln>
                  <a:noFill/>
                </a:ln>
                <a:solidFill>
                  <a:schemeClr val="bg1"/>
                </a:solidFill>
                <a:effectLst/>
                <a:uLnTx/>
                <a:uFillTx/>
                <a:latin typeface="Century Gothic" panose="020F0302020204030204"/>
                <a:ea typeface="+mn-ea"/>
                <a:cs typeface="+mn-cs"/>
              </a:rPr>
              <a:t> bin Herr Klein. </a:t>
            </a:r>
            <a:endParaRPr kumimoji="0" lang="en-GB" sz="2000" b="1"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pic>
        <p:nvPicPr>
          <p:cNvPr id="29" name="Picture 28">
            <a:extLst>
              <a:ext uri="{FF2B5EF4-FFF2-40B4-BE49-F238E27FC236}">
                <a16:creationId xmlns:a16="http://schemas.microsoft.com/office/drawing/2014/main" id="{52385685-813B-489F-B5B3-0801D3C8A595}"/>
              </a:ext>
            </a:extLst>
          </p:cNvPr>
          <p:cNvPicPr>
            <a:picLocks noChangeAspect="1"/>
          </p:cNvPicPr>
          <p:nvPr/>
        </p:nvPicPr>
        <p:blipFill>
          <a:blip r:embed="rId17"/>
          <a:stretch>
            <a:fillRect/>
          </a:stretch>
        </p:blipFill>
        <p:spPr>
          <a:xfrm>
            <a:off x="186100" y="5051345"/>
            <a:ext cx="1481456" cy="1475360"/>
          </a:xfrm>
          <a:prstGeom prst="rect">
            <a:avLst/>
          </a:prstGeom>
        </p:spPr>
      </p:pic>
      <p:sp>
        <p:nvSpPr>
          <p:cNvPr id="38" name="Oval Callout 19">
            <a:extLst>
              <a:ext uri="{FF2B5EF4-FFF2-40B4-BE49-F238E27FC236}">
                <a16:creationId xmlns:a16="http://schemas.microsoft.com/office/drawing/2014/main" id="{044350D2-3F8B-4BA3-A1E7-66F70EC36E6C}"/>
              </a:ext>
            </a:extLst>
          </p:cNvPr>
          <p:cNvSpPr/>
          <p:nvPr/>
        </p:nvSpPr>
        <p:spPr>
          <a:xfrm>
            <a:off x="5695096" y="2808680"/>
            <a:ext cx="3167350" cy="1975623"/>
          </a:xfrm>
          <a:prstGeom prst="wedgeEllipseCallout">
            <a:avLst>
              <a:gd name="adj1" fmla="val -73278"/>
              <a:gd name="adj2" fmla="val 85062"/>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schemeClr val="bg1"/>
                </a:solidFill>
                <a:latin typeface="Century Gothic" panose="020F0302020204030204"/>
              </a:rPr>
              <a:t>D</a:t>
            </a:r>
            <a:r>
              <a:rPr kumimoji="0" lang="en-GB" sz="2000" b="1" i="0" u="none" strike="noStrike" kern="0" cap="none" spc="0" normalizeH="0" noProof="0" dirty="0" err="1">
                <a:ln>
                  <a:noFill/>
                </a:ln>
                <a:solidFill>
                  <a:schemeClr val="bg1"/>
                </a:solidFill>
                <a:effectLst/>
                <a:uLnTx/>
                <a:uFillTx/>
                <a:latin typeface="Century Gothic" panose="020F0302020204030204"/>
              </a:rPr>
              <a:t>ie</a:t>
            </a:r>
            <a:r>
              <a:rPr kumimoji="0" lang="en-GB" sz="2000" b="1" i="0" u="none" strike="noStrike" kern="0" cap="none" spc="0" normalizeH="0" noProof="0" dirty="0">
                <a:ln>
                  <a:noFill/>
                </a:ln>
                <a:solidFill>
                  <a:schemeClr val="bg1"/>
                </a:solidFill>
                <a:effectLst/>
                <a:uLnTx/>
                <a:uFillTx/>
                <a:latin typeface="Century Gothic" panose="020F0302020204030204"/>
              </a:rPr>
              <a:t> Frau means (the) woman. Frau XXX means Mrs or Ms XXX.</a:t>
            </a:r>
          </a:p>
        </p:txBody>
      </p:sp>
      <p:sp>
        <p:nvSpPr>
          <p:cNvPr id="39" name="Speech Bubble: Rectangle with Corners Rounded 38">
            <a:extLst>
              <a:ext uri="{FF2B5EF4-FFF2-40B4-BE49-F238E27FC236}">
                <a16:creationId xmlns:a16="http://schemas.microsoft.com/office/drawing/2014/main" id="{E2786140-9CD5-4823-AADF-B54D970AF1F7}"/>
              </a:ext>
            </a:extLst>
          </p:cNvPr>
          <p:cNvSpPr/>
          <p:nvPr/>
        </p:nvSpPr>
        <p:spPr>
          <a:xfrm>
            <a:off x="4527040" y="641238"/>
            <a:ext cx="5838996" cy="1015690"/>
          </a:xfrm>
          <a:prstGeom prst="wedgeRoundRectCallout">
            <a:avLst>
              <a:gd name="adj1" fmla="val -58536"/>
              <a:gd name="adj2" fmla="val -160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rPr>
              <a:t>What is your class teacher called?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rPr>
              <a:t>Herr..?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rPr>
              <a:t>Frau..?</a:t>
            </a:r>
          </a:p>
        </p:txBody>
      </p:sp>
    </p:spTree>
    <p:extLst>
      <p:ext uri="{BB962C8B-B14F-4D97-AF65-F5344CB8AC3E}">
        <p14:creationId xmlns:p14="http://schemas.microsoft.com/office/powerpoint/2010/main" val="29845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T2_W2_8.7.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38"/>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3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4" name="T2_W2_8.8.wav"/>
                                        </p:tgtEl>
                                      </p:cMediaNode>
                                    </p:audio>
                                  </p:subTnLst>
                                </p:cTn>
                              </p:par>
                              <p:par>
                                <p:cTn id="72" presetID="1" presetClass="exit" presetSubtype="0" fill="hold" grpId="1" nodeType="withEffect">
                                  <p:stCondLst>
                                    <p:cond delay="0"/>
                                  </p:stCondLst>
                                  <p:childTnLst>
                                    <p:set>
                                      <p:cBhvr>
                                        <p:cTn id="73" dur="1" fill="hold">
                                          <p:stCondLst>
                                            <p:cond delay="0"/>
                                          </p:stCondLst>
                                        </p:cTn>
                                        <p:tgtEl>
                                          <p:spTgt spid="3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childTnLst>
                                </p:cTn>
                              </p:par>
                              <p:par>
                                <p:cTn id="80" presetID="1" presetClass="exit" presetSubtype="0" fill="hold" grpId="1" nodeType="withEffect">
                                  <p:stCondLst>
                                    <p:cond delay="0"/>
                                  </p:stCondLst>
                                  <p:childTnLst>
                                    <p:set>
                                      <p:cBhvr>
                                        <p:cTn id="81"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19" grpId="0" animBg="1"/>
      <p:bldP spid="28" grpId="0"/>
      <p:bldP spid="30" grpId="0" animBg="1"/>
      <p:bldP spid="30" grpId="1" animBg="1"/>
      <p:bldP spid="30" grpId="2" animBg="1"/>
      <p:bldP spid="31" grpId="0" animBg="1"/>
      <p:bldP spid="31" grpId="1" animBg="1"/>
      <p:bldP spid="32" grpId="0" animBg="1"/>
      <p:bldP spid="32" grpId="1" animBg="1"/>
      <p:bldP spid="38" grpId="0" animBg="1"/>
      <p:bldP spid="38" grpId="1"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90573" y="1217564"/>
            <a:ext cx="4346229" cy="3971050"/>
            <a:chOff x="270788" y="969832"/>
            <a:chExt cx="4442319" cy="3588540"/>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p:cNvCxnSpPr>
            <p:nvPr/>
          </p:nvCxnSpPr>
          <p:spPr>
            <a:xfrm rot="16200000" flipH="1">
              <a:off x="1435299" y="1280564"/>
              <a:ext cx="2925474" cy="3630142"/>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2225018" y="2199943"/>
            <a:ext cx="1898064" cy="461665"/>
          </a:xfrm>
          <a:prstGeom prst="rect">
            <a:avLst/>
          </a:prstGeom>
          <a:noFill/>
          <a:ln>
            <a:noFill/>
          </a:ln>
        </p:spPr>
        <p:txBody>
          <a:bodyPr wrap="square" rtlCol="0">
            <a:spAutoFit/>
          </a:bodyPr>
          <a:lstStyle/>
          <a:p>
            <a:pPr algn="ctr"/>
            <a:r>
              <a:rPr lang="en-GB" sz="2400" dirty="0" err="1">
                <a:solidFill>
                  <a:srgbClr val="115076"/>
                </a:solidFill>
                <a:latin typeface="Century Gothic" panose="020B0502020202020204" pitchFamily="34" charset="0"/>
              </a:rPr>
              <a:t>sehr</a:t>
            </a:r>
            <a:endParaRPr lang="en-GB" sz="2400" dirty="0">
              <a:solidFill>
                <a:srgbClr val="115076"/>
              </a:solidFill>
              <a:latin typeface="Century Gothic" panose="020B0502020202020204" pitchFamily="34" charset="0"/>
            </a:endParaRPr>
          </a:p>
        </p:txBody>
      </p:sp>
      <p:sp>
        <p:nvSpPr>
          <p:cNvPr id="47" name="TextBox 46">
            <a:extLst>
              <a:ext uri="{FF2B5EF4-FFF2-40B4-BE49-F238E27FC236}">
                <a16:creationId xmlns:a16="http://schemas.microsoft.com/office/drawing/2014/main" id="{C0438FBB-20C6-3E42-B716-8A878A628A10}"/>
              </a:ext>
            </a:extLst>
          </p:cNvPr>
          <p:cNvSpPr txBox="1"/>
          <p:nvPr/>
        </p:nvSpPr>
        <p:spPr>
          <a:xfrm>
            <a:off x="-74719" y="1350640"/>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die Frau</a:t>
            </a:r>
          </a:p>
        </p:txBody>
      </p:sp>
      <p:sp>
        <p:nvSpPr>
          <p:cNvPr id="48" name="TextBox 47">
            <a:extLst>
              <a:ext uri="{FF2B5EF4-FFF2-40B4-BE49-F238E27FC236}">
                <a16:creationId xmlns:a16="http://schemas.microsoft.com/office/drawing/2014/main" id="{04A9B460-5B60-CB46-8749-5EBC17551F12}"/>
              </a:ext>
            </a:extLst>
          </p:cNvPr>
          <p:cNvSpPr txBox="1"/>
          <p:nvPr/>
        </p:nvSpPr>
        <p:spPr>
          <a:xfrm>
            <a:off x="3751636" y="1396791"/>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der Lehrer</a:t>
            </a:r>
          </a:p>
        </p:txBody>
      </p:sp>
      <p:sp>
        <p:nvSpPr>
          <p:cNvPr id="51" name="TextBox 50">
            <a:extLst>
              <a:ext uri="{FF2B5EF4-FFF2-40B4-BE49-F238E27FC236}">
                <a16:creationId xmlns:a16="http://schemas.microsoft.com/office/drawing/2014/main" id="{EFCD5847-8EDE-BE49-93AA-37E24BB16B8E}"/>
              </a:ext>
            </a:extLst>
          </p:cNvPr>
          <p:cNvSpPr txBox="1"/>
          <p:nvPr/>
        </p:nvSpPr>
        <p:spPr>
          <a:xfrm>
            <a:off x="6225329" y="766777"/>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der Mann</a:t>
            </a:r>
          </a:p>
        </p:txBody>
      </p:sp>
      <p:grpSp>
        <p:nvGrpSpPr>
          <p:cNvPr id="58" name="Group 57"/>
          <p:cNvGrpSpPr/>
          <p:nvPr/>
        </p:nvGrpSpPr>
        <p:grpSpPr>
          <a:xfrm>
            <a:off x="913286" y="1273111"/>
            <a:ext cx="5524723" cy="3775468"/>
            <a:chOff x="4511630" y="120484"/>
            <a:chExt cx="3299997" cy="4209113"/>
          </a:xfrm>
        </p:grpSpPr>
        <p:sp>
          <p:nvSpPr>
            <p:cNvPr id="59" name="Oval 58">
              <a:extLst>
                <a:ext uri="{FF2B5EF4-FFF2-40B4-BE49-F238E27FC236}">
                  <a16:creationId xmlns:a16="http://schemas.microsoft.com/office/drawing/2014/main" id="{6CF16436-24E9-F442-BAEC-530973D91B23}"/>
                </a:ext>
              </a:extLst>
            </p:cNvPr>
            <p:cNvSpPr/>
            <p:nvPr/>
          </p:nvSpPr>
          <p:spPr>
            <a:xfrm>
              <a:off x="5969689" y="120484"/>
              <a:ext cx="1841938" cy="919439"/>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56307" y="1495246"/>
              <a:ext cx="3289674" cy="2379028"/>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233560" y="2118677"/>
            <a:ext cx="4180111" cy="3899061"/>
            <a:chOff x="3369285" y="2330102"/>
            <a:chExt cx="4667083" cy="1321325"/>
          </a:xfrm>
        </p:grpSpPr>
        <p:sp>
          <p:nvSpPr>
            <p:cNvPr id="62" name="Oval 61">
              <a:extLst>
                <a:ext uri="{FF2B5EF4-FFF2-40B4-BE49-F238E27FC236}">
                  <a16:creationId xmlns:a16="http://schemas.microsoft.com/office/drawing/2014/main" id="{971079BC-1024-3D4A-8073-D55DBE7B800D}"/>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3178538" y="597017"/>
            <a:ext cx="5338563" cy="4577517"/>
            <a:chOff x="7708501" y="223466"/>
            <a:chExt cx="3904682" cy="3432420"/>
          </a:xfrm>
        </p:grpSpPr>
        <p:sp>
          <p:nvSpPr>
            <p:cNvPr id="68" name="Oval 67">
              <a:extLst>
                <a:ext uri="{FF2B5EF4-FFF2-40B4-BE49-F238E27FC236}">
                  <a16:creationId xmlns:a16="http://schemas.microsoft.com/office/drawing/2014/main" id="{FDD86F9A-6B90-144A-B328-2205E31028E0}"/>
                </a:ext>
              </a:extLst>
            </p:cNvPr>
            <p:cNvSpPr/>
            <p:nvPr/>
          </p:nvSpPr>
          <p:spPr>
            <a:xfrm>
              <a:off x="9820758" y="223466"/>
              <a:ext cx="179242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Curved Connector 68">
              <a:extLst>
                <a:ext uri="{FF2B5EF4-FFF2-40B4-BE49-F238E27FC236}">
                  <a16:creationId xmlns:a16="http://schemas.microsoft.com/office/drawing/2014/main" id="{81EE5008-000B-044B-8DB2-4DE5919E17C4}"/>
                </a:ext>
              </a:extLst>
            </p:cNvPr>
            <p:cNvCxnSpPr>
              <a:cxnSpLocks/>
              <a:stCxn id="31" idx="0"/>
              <a:endCxn id="68" idx="4"/>
            </p:cNvCxnSpPr>
            <p:nvPr/>
          </p:nvCxnSpPr>
          <p:spPr>
            <a:xfrm rot="5400000" flipH="1" flipV="1">
              <a:off x="7828059" y="766974"/>
              <a:ext cx="2769354" cy="3008470"/>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a:hlinkClick r:id="" action="ppaction://noaction">
              <a:snd r:embed="rId3" name="T2_W2_8.4.wav"/>
            </a:hlinkClick>
          </p:cNvPr>
          <p:cNvSpPr txBox="1"/>
          <p:nvPr/>
        </p:nvSpPr>
        <p:spPr>
          <a:xfrm>
            <a:off x="456086" y="4713904"/>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a:t>
            </a:r>
          </a:p>
        </p:txBody>
      </p:sp>
      <p:sp>
        <p:nvSpPr>
          <p:cNvPr id="74" name="TextBox 73">
            <a:hlinkClick r:id="" action="ppaction://noaction">
              <a:snd r:embed="rId4" name="T2_W2_8.2.wav"/>
            </a:hlinkClick>
          </p:cNvPr>
          <p:cNvSpPr txBox="1"/>
          <p:nvPr/>
        </p:nvSpPr>
        <p:spPr>
          <a:xfrm>
            <a:off x="2146996" y="4739020"/>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2</a:t>
            </a:r>
          </a:p>
        </p:txBody>
      </p:sp>
      <p:sp>
        <p:nvSpPr>
          <p:cNvPr id="75" name="TextBox 74">
            <a:hlinkClick r:id="" action="ppaction://noaction">
              <a:snd r:embed="rId5" name="T2_W2_8.3.wav"/>
            </a:hlinkClick>
          </p:cNvPr>
          <p:cNvSpPr txBox="1"/>
          <p:nvPr/>
        </p:nvSpPr>
        <p:spPr>
          <a:xfrm>
            <a:off x="4026261" y="5300084"/>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3</a:t>
            </a:r>
          </a:p>
        </p:txBody>
      </p:sp>
      <p:sp>
        <p:nvSpPr>
          <p:cNvPr id="76" name="TextBox 75">
            <a:hlinkClick r:id="" action="ppaction://noaction">
              <a:snd r:embed="rId6" name="T2_W2_8.6.wav"/>
            </a:hlinkClick>
          </p:cNvPr>
          <p:cNvSpPr txBox="1"/>
          <p:nvPr/>
        </p:nvSpPr>
        <p:spPr>
          <a:xfrm>
            <a:off x="5825805" y="5360235"/>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7"/>
          <a:stretch>
            <a:fillRect/>
          </a:stretch>
        </p:blipFill>
        <p:spPr>
          <a:xfrm>
            <a:off x="10428416" y="193704"/>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401" y="33892"/>
            <a:ext cx="914400" cy="914400"/>
          </a:xfrm>
          <a:prstGeom prst="rect">
            <a:avLst/>
          </a:prstGeom>
        </p:spPr>
      </p:pic>
      <p:sp>
        <p:nvSpPr>
          <p:cNvPr id="82" name="Speech Bubble: Rectangle with Corners Rounded 81">
            <a:hlinkClick r:id="" action="ppaction://noaction">
              <a:snd r:embed="rId10" name="T2_W2_9.1.wav"/>
            </a:hlinkClick>
            <a:extLst>
              <a:ext uri="{FF2B5EF4-FFF2-40B4-BE49-F238E27FC236}">
                <a16:creationId xmlns:a16="http://schemas.microsoft.com/office/drawing/2014/main" id="{CFDA82C8-B4FE-430C-9E59-87C1F58B0E07}"/>
              </a:ext>
            </a:extLst>
          </p:cNvPr>
          <p:cNvSpPr/>
          <p:nvPr/>
        </p:nvSpPr>
        <p:spPr>
          <a:xfrm>
            <a:off x="1082965" y="237168"/>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sp>
        <p:nvSpPr>
          <p:cNvPr id="81" name="TextBox 80">
            <a:hlinkClick r:id="" action="ppaction://noaction">
              <a:snd r:embed="rId10" name="T2_W2_9.1.wav"/>
            </a:hlinkClick>
            <a:extLst>
              <a:ext uri="{FF2B5EF4-FFF2-40B4-BE49-F238E27FC236}">
                <a16:creationId xmlns:a16="http://schemas.microsoft.com/office/drawing/2014/main" id="{C0CEFE53-11C7-4B38-9C91-85C6740ADCFF}"/>
              </a:ext>
            </a:extLst>
          </p:cNvPr>
          <p:cNvSpPr txBox="1"/>
          <p:nvPr/>
        </p:nvSpPr>
        <p:spPr>
          <a:xfrm>
            <a:off x="1084535" y="232264"/>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30" name="Picture 2" descr="Male, Man, Teacher, Professor">
            <a:extLst>
              <a:ext uri="{FF2B5EF4-FFF2-40B4-BE49-F238E27FC236}">
                <a16:creationId xmlns:a16="http://schemas.microsoft.com/office/drawing/2014/main" id="{AD98BDB1-3DD5-4611-9AC2-79CF405D26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73" y="5392219"/>
            <a:ext cx="1892751" cy="13519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3B6799E-D568-445D-B350-38D951EADC4E}"/>
              </a:ext>
            </a:extLst>
          </p:cNvPr>
          <p:cNvPicPr>
            <a:picLocks noChangeAspect="1"/>
          </p:cNvPicPr>
          <p:nvPr/>
        </p:nvPicPr>
        <p:blipFill>
          <a:blip r:embed="rId12"/>
          <a:stretch>
            <a:fillRect/>
          </a:stretch>
        </p:blipFill>
        <p:spPr>
          <a:xfrm>
            <a:off x="2626040" y="5174534"/>
            <a:ext cx="1104996" cy="1615580"/>
          </a:xfrm>
          <a:prstGeom prst="rect">
            <a:avLst/>
          </a:prstGeom>
        </p:spPr>
      </p:pic>
      <p:sp>
        <p:nvSpPr>
          <p:cNvPr id="33" name="TextBox 32">
            <a:extLst>
              <a:ext uri="{FF2B5EF4-FFF2-40B4-BE49-F238E27FC236}">
                <a16:creationId xmlns:a16="http://schemas.microsoft.com/office/drawing/2014/main" id="{3CD0CD6F-929A-4208-84B4-658C7B72DAC8}"/>
              </a:ext>
            </a:extLst>
          </p:cNvPr>
          <p:cNvSpPr txBox="1"/>
          <p:nvPr/>
        </p:nvSpPr>
        <p:spPr>
          <a:xfrm>
            <a:off x="6092047" y="5849629"/>
            <a:ext cx="2177022" cy="769441"/>
          </a:xfrm>
          <a:prstGeom prst="rect">
            <a:avLst/>
          </a:prstGeom>
          <a:noFill/>
        </p:spPr>
        <p:txBody>
          <a:bodyPr wrap="square" rtlCol="0">
            <a:spAutoFit/>
          </a:bodyPr>
          <a:lstStyle/>
          <a:p>
            <a:r>
              <a:rPr lang="en-GB" sz="4400" dirty="0">
                <a:solidFill>
                  <a:srgbClr val="00B050"/>
                </a:solidFill>
                <a:latin typeface="Segoe Print" panose="02000600000000000000" pitchFamily="2" charset="0"/>
              </a:rPr>
              <a:t>very</a:t>
            </a:r>
          </a:p>
        </p:txBody>
      </p:sp>
      <p:pic>
        <p:nvPicPr>
          <p:cNvPr id="34" name="Picture 33">
            <a:extLst>
              <a:ext uri="{FF2B5EF4-FFF2-40B4-BE49-F238E27FC236}">
                <a16:creationId xmlns:a16="http://schemas.microsoft.com/office/drawing/2014/main" id="{D53D0E37-3BA6-4FE7-960E-8B1E05F5E3EF}"/>
              </a:ext>
            </a:extLst>
          </p:cNvPr>
          <p:cNvPicPr>
            <a:picLocks noChangeAspect="1"/>
          </p:cNvPicPr>
          <p:nvPr/>
        </p:nvPicPr>
        <p:blipFill>
          <a:blip r:embed="rId13"/>
          <a:stretch>
            <a:fillRect/>
          </a:stretch>
        </p:blipFill>
        <p:spPr>
          <a:xfrm>
            <a:off x="4516279" y="5232905"/>
            <a:ext cx="1226926" cy="1569856"/>
          </a:xfrm>
          <a:prstGeom prst="rect">
            <a:avLst/>
          </a:prstGeom>
        </p:spPr>
      </p:pic>
      <p:grpSp>
        <p:nvGrpSpPr>
          <p:cNvPr id="36" name="Group 35">
            <a:extLst>
              <a:ext uri="{FF2B5EF4-FFF2-40B4-BE49-F238E27FC236}">
                <a16:creationId xmlns:a16="http://schemas.microsoft.com/office/drawing/2014/main" id="{BD617036-AD20-4810-A299-5BD0635C73F3}"/>
              </a:ext>
            </a:extLst>
          </p:cNvPr>
          <p:cNvGrpSpPr/>
          <p:nvPr/>
        </p:nvGrpSpPr>
        <p:grpSpPr>
          <a:xfrm>
            <a:off x="8866301" y="1651119"/>
            <a:ext cx="2627777" cy="3625707"/>
            <a:chOff x="-248432" y="969832"/>
            <a:chExt cx="2143574" cy="3152552"/>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p:cNvCxnSpPr>
            <p:nvPr/>
          </p:nvCxnSpPr>
          <p:spPr>
            <a:xfrm rot="5400000">
              <a:off x="-827476" y="2211942"/>
              <a:ext cx="2489486" cy="133139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A4D82C2E-C838-435F-BC6E-5A9AE9050022}"/>
              </a:ext>
            </a:extLst>
          </p:cNvPr>
          <p:cNvSpPr txBox="1"/>
          <p:nvPr/>
        </p:nvSpPr>
        <p:spPr>
          <a:xfrm>
            <a:off x="9422816" y="1794800"/>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die </a:t>
            </a:r>
            <a:r>
              <a:rPr lang="en-GB" sz="2400" dirty="0" err="1">
                <a:solidFill>
                  <a:srgbClr val="115076"/>
                </a:solidFill>
                <a:latin typeface="Century Gothic" panose="020B0502020202020204" pitchFamily="34" charset="0"/>
              </a:rPr>
              <a:t>Lehrerin</a:t>
            </a:r>
            <a:endParaRPr lang="en-GB" sz="2400" dirty="0">
              <a:solidFill>
                <a:srgbClr val="115076"/>
              </a:solidFill>
              <a:latin typeface="Century Gothic" panose="020B0502020202020204" pitchFamily="34" charset="0"/>
            </a:endParaRPr>
          </a:p>
        </p:txBody>
      </p:sp>
      <p:sp>
        <p:nvSpPr>
          <p:cNvPr id="44" name="TextBox 43">
            <a:hlinkClick r:id="" action="ppaction://noaction">
              <a:snd r:embed="rId14" name="T2_W2_8.5.wav"/>
            </a:hlinkClick>
            <a:extLst>
              <a:ext uri="{FF2B5EF4-FFF2-40B4-BE49-F238E27FC236}">
                <a16:creationId xmlns:a16="http://schemas.microsoft.com/office/drawing/2014/main" id="{9A92ABC2-72A8-497A-9B1D-7A13C018A39E}"/>
              </a:ext>
            </a:extLst>
          </p:cNvPr>
          <p:cNvSpPr txBox="1"/>
          <p:nvPr/>
        </p:nvSpPr>
        <p:spPr>
          <a:xfrm>
            <a:off x="7890699" y="5237200"/>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5</a:t>
            </a:r>
          </a:p>
        </p:txBody>
      </p:sp>
      <p:sp>
        <p:nvSpPr>
          <p:cNvPr id="49" name="TextBox 48">
            <a:hlinkClick r:id="" action="ppaction://noaction">
              <a:snd r:embed="rId15" name="T2_W2_9.2.wav"/>
            </a:hlinkClick>
            <a:extLst>
              <a:ext uri="{FF2B5EF4-FFF2-40B4-BE49-F238E27FC236}">
                <a16:creationId xmlns:a16="http://schemas.microsoft.com/office/drawing/2014/main" id="{A93FE00D-1E7F-435F-B214-EFEF3F88B2E1}"/>
              </a:ext>
            </a:extLst>
          </p:cNvPr>
          <p:cNvSpPr txBox="1"/>
          <p:nvPr/>
        </p:nvSpPr>
        <p:spPr>
          <a:xfrm>
            <a:off x="10489267" y="5148746"/>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6</a:t>
            </a:r>
          </a:p>
        </p:txBody>
      </p:sp>
      <p:sp>
        <p:nvSpPr>
          <p:cNvPr id="14" name="Rectangle 13">
            <a:extLst>
              <a:ext uri="{FF2B5EF4-FFF2-40B4-BE49-F238E27FC236}">
                <a16:creationId xmlns:a16="http://schemas.microsoft.com/office/drawing/2014/main" id="{95926185-37AF-4B71-93AB-688FCD2B4DA2}"/>
              </a:ext>
            </a:extLst>
          </p:cNvPr>
          <p:cNvSpPr/>
          <p:nvPr/>
        </p:nvSpPr>
        <p:spPr>
          <a:xfrm>
            <a:off x="10875266" y="5623249"/>
            <a:ext cx="1029449" cy="923330"/>
          </a:xfrm>
          <a:prstGeom prst="rect">
            <a:avLst/>
          </a:prstGeom>
          <a:noFill/>
        </p:spPr>
        <p:txBody>
          <a:bodyPr wrap="none" lIns="91440" tIns="45720" rIns="91440" bIns="45720">
            <a:spAutoFit/>
          </a:bodyPr>
          <a:lstStyle/>
          <a:p>
            <a:pPr algn="ct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Mr</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4" name="TextBox 63">
            <a:extLst>
              <a:ext uri="{FF2B5EF4-FFF2-40B4-BE49-F238E27FC236}">
                <a16:creationId xmlns:a16="http://schemas.microsoft.com/office/drawing/2014/main" id="{87503E36-407D-433D-A917-FCEE7773221B}"/>
              </a:ext>
            </a:extLst>
          </p:cNvPr>
          <p:cNvSpPr txBox="1"/>
          <p:nvPr/>
        </p:nvSpPr>
        <p:spPr>
          <a:xfrm>
            <a:off x="7590079" y="1794800"/>
            <a:ext cx="170867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Herr</a:t>
            </a:r>
          </a:p>
        </p:txBody>
      </p:sp>
      <p:grpSp>
        <p:nvGrpSpPr>
          <p:cNvPr id="65" name="Group 64">
            <a:extLst>
              <a:ext uri="{FF2B5EF4-FFF2-40B4-BE49-F238E27FC236}">
                <a16:creationId xmlns:a16="http://schemas.microsoft.com/office/drawing/2014/main" id="{F16EB1C6-6646-45D4-AD9A-522B5A455ACC}"/>
              </a:ext>
            </a:extLst>
          </p:cNvPr>
          <p:cNvGrpSpPr/>
          <p:nvPr/>
        </p:nvGrpSpPr>
        <p:grpSpPr>
          <a:xfrm>
            <a:off x="7509677" y="1651051"/>
            <a:ext cx="4113244" cy="3945730"/>
            <a:chOff x="270788" y="969832"/>
            <a:chExt cx="3260529" cy="3941980"/>
          </a:xfrm>
        </p:grpSpPr>
        <p:cxnSp>
          <p:nvCxnSpPr>
            <p:cNvPr id="66" name="Curved Connector 52">
              <a:extLst>
                <a:ext uri="{FF2B5EF4-FFF2-40B4-BE49-F238E27FC236}">
                  <a16:creationId xmlns:a16="http://schemas.microsoft.com/office/drawing/2014/main" id="{035C02DA-AE07-4C81-AF74-6A54BA1861DE}"/>
                </a:ext>
              </a:extLst>
            </p:cNvPr>
            <p:cNvCxnSpPr>
              <a:cxnSpLocks/>
              <a:stCxn id="70" idx="4"/>
              <a:endCxn id="14" idx="0"/>
            </p:cNvCxnSpPr>
            <p:nvPr/>
          </p:nvCxnSpPr>
          <p:spPr>
            <a:xfrm rot="16200000" flipH="1">
              <a:off x="667683" y="2048179"/>
              <a:ext cx="3278915" cy="2448352"/>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F7DFD45C-2BCC-42D6-8407-BAA8CBAF499E}"/>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 name="Picture 70">
            <a:extLst>
              <a:ext uri="{FF2B5EF4-FFF2-40B4-BE49-F238E27FC236}">
                <a16:creationId xmlns:a16="http://schemas.microsoft.com/office/drawing/2014/main" id="{16869AD0-7543-4DB5-9D7F-4293703E6101}"/>
              </a:ext>
            </a:extLst>
          </p:cNvPr>
          <p:cNvPicPr>
            <a:picLocks noChangeAspect="1"/>
          </p:cNvPicPr>
          <p:nvPr/>
        </p:nvPicPr>
        <p:blipFill>
          <a:blip r:embed="rId16"/>
          <a:stretch>
            <a:fillRect/>
          </a:stretch>
        </p:blipFill>
        <p:spPr>
          <a:xfrm>
            <a:off x="8444415" y="5321401"/>
            <a:ext cx="1376556" cy="1376556"/>
          </a:xfrm>
          <a:prstGeom prst="rect">
            <a:avLst/>
          </a:prstGeom>
        </p:spPr>
      </p:pic>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75"/>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childTnLst>
                          </p:cTn>
                        </p:par>
                      </p:childTnLst>
                    </p:cTn>
                  </p:par>
                </p:childTnLst>
              </p:cTn>
              <p:nextCondLst>
                <p:cond evt="onClick" delay="0">
                  <p:tgtEl>
                    <p:spTgt spid="75"/>
                  </p:tgtEl>
                </p:cond>
              </p:nextCondLst>
            </p:seq>
            <p:seq concurrent="1" nextAc="seek">
              <p:cTn id="57" restart="whenNotActive" fill="hold" evtFilter="cancelBubble" nodeType="interactiveSeq">
                <p:stCondLst>
                  <p:cond evt="onClick" delay="0">
                    <p:tgtEl>
                      <p:spTgt spid="7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500"/>
                                        <p:tgtEl>
                                          <p:spTgt spid="67"/>
                                        </p:tgtEl>
                                      </p:cBhvr>
                                    </p:animEffect>
                                  </p:childTnLst>
                                </p:cTn>
                              </p:par>
                            </p:childTnLst>
                          </p:cTn>
                        </p:par>
                      </p:childTnLst>
                    </p:cTn>
                  </p:par>
                </p:childTnLst>
              </p:cTn>
              <p:nextCondLst>
                <p:cond evt="onClick" delay="0">
                  <p:tgtEl>
                    <p:spTgt spid="74"/>
                  </p:tgtEl>
                </p:cond>
              </p:nextCondLst>
            </p:seq>
            <p:seq concurrent="1" nextAc="seek">
              <p:cTn id="63" restart="whenNotActive" fill="hold" evtFilter="cancelBubble" nodeType="interactiveSeq">
                <p:stCondLst>
                  <p:cond evt="onClick" delay="0">
                    <p:tgtEl>
                      <p:spTgt spid="7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childTnLst>
                          </p:cTn>
                        </p:par>
                      </p:childTnLst>
                    </p:cTn>
                  </p:par>
                </p:childTnLst>
              </p:cTn>
              <p:nextCondLst>
                <p:cond evt="onClick" delay="0">
                  <p:tgtEl>
                    <p:spTgt spid="76"/>
                  </p:tgtEl>
                </p:cond>
              </p:nextCondLst>
            </p:seq>
            <p:seq concurrent="1" nextAc="seek">
              <p:cTn id="69" restart="whenNotActive" fill="hold" evtFilter="cancelBubble" nodeType="interactiveSeq">
                <p:stCondLst>
                  <p:cond evt="onClick" delay="0">
                    <p:tgtEl>
                      <p:spTgt spid="73"/>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childTnLst>
                    </p:cTn>
                  </p:par>
                </p:childTnLst>
              </p:cTn>
              <p:nextCondLst>
                <p:cond evt="onClick" delay="0">
                  <p:tgtEl>
                    <p:spTgt spid="7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9"/>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500"/>
                                        <p:tgtEl>
                                          <p:spTgt spid="65"/>
                                        </p:tgtEl>
                                      </p:cBhvr>
                                    </p:animEffect>
                                  </p:childTnLst>
                                </p:cTn>
                              </p:par>
                            </p:childTnLst>
                          </p:cTn>
                        </p:par>
                      </p:childTnLst>
                    </p:cTn>
                  </p:par>
                </p:childTnLst>
              </p:cTn>
              <p:nextCondLst>
                <p:cond evt="onClick" delay="0">
                  <p:tgtEl>
                    <p:spTgt spid="49"/>
                  </p:tgtEl>
                </p:cond>
              </p:nextCondLst>
            </p:seq>
          </p:childTnLst>
        </p:cTn>
      </p:par>
    </p:tnLst>
    <p:bldLst>
      <p:bldP spid="43" grpId="0"/>
      <p:bldP spid="43" grpId="1"/>
      <p:bldP spid="47" grpId="0"/>
      <p:bldP spid="47" grpId="1"/>
      <p:bldP spid="48" grpId="0"/>
      <p:bldP spid="48" grpId="1"/>
      <p:bldP spid="51" grpId="0"/>
      <p:bldP spid="51" grpId="1"/>
      <p:bldP spid="40" grpId="0"/>
      <p:bldP spid="40" grpId="1"/>
      <p:bldP spid="64" grpId="0"/>
      <p:bldP spid="64"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2866</Words>
  <Application>Microsoft Office PowerPoint</Application>
  <PresentationFormat>Widescreen</PresentationFormat>
  <Paragraphs>347</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1_Office Theme</vt:lpstr>
      <vt:lpstr>Talking about things and things to do</vt:lpstr>
      <vt:lpstr>aussprechen</vt:lpstr>
      <vt:lpstr>aussprechen</vt:lpstr>
      <vt:lpstr>aussprechen</vt:lpstr>
      <vt:lpstr>hören</vt:lpstr>
      <vt:lpstr>Nicht (not) | kein, keine, kein (not a/an)</vt:lpstr>
      <vt:lpstr>hören</vt:lpstr>
      <vt:lpstr>PowerPoint Presentation</vt:lpstr>
      <vt:lpstr>PowerPoint Presentation</vt:lpstr>
      <vt:lpstr>PowerPoint Presentation</vt:lpstr>
      <vt:lpstr>Female person nouns</vt:lpstr>
      <vt:lpstr>PowerPoint Presentation</vt:lpstr>
      <vt:lpstr>PowerPoint Presentation</vt:lpstr>
      <vt:lpstr>PowerPoint Presentation</vt:lpstr>
      <vt:lpstr>PowerPoint Presentation</vt:lpstr>
      <vt:lpstr>PowerPoint Presentation</vt:lpstr>
      <vt:lpstr>PowerPoint Presentation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182</cp:revision>
  <dcterms:created xsi:type="dcterms:W3CDTF">2021-07-02T19:27:01Z</dcterms:created>
  <dcterms:modified xsi:type="dcterms:W3CDTF">2023-09-27T18:27:22Z</dcterms:modified>
</cp:coreProperties>
</file>